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3.xml" ContentType="application/vnd.openxmlformats-officedocument.them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4.xml" ContentType="application/vnd.openxmlformats-officedocument.them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5.xml" ContentType="application/vnd.openxmlformats-officedocument.them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6.xml" ContentType="application/vnd.openxmlformats-officedocument.them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7.xml" ContentType="application/vnd.openxmlformats-officedocument.them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8.xml" ContentType="application/vnd.openxmlformats-officedocument.them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9.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20.xml" ContentType="application/vnd.openxmlformats-officedocument.them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1.xml" ContentType="application/vnd.openxmlformats-officedocument.them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22.xml" ContentType="application/vnd.openxmlformats-officedocument.them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23.xml" ContentType="application/vnd.openxmlformats-officedocument.them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 id="2147483804" r:id="rId2"/>
    <p:sldMasterId id="2147483819" r:id="rId3"/>
    <p:sldMasterId id="2147483840" r:id="rId4"/>
    <p:sldMasterId id="2147483857" r:id="rId5"/>
    <p:sldMasterId id="2147483875" r:id="rId6"/>
    <p:sldMasterId id="2147483893" r:id="rId7"/>
    <p:sldMasterId id="2147483909" r:id="rId8"/>
    <p:sldMasterId id="2147483927" r:id="rId9"/>
    <p:sldMasterId id="2147483946" r:id="rId10"/>
    <p:sldMasterId id="2147483963" r:id="rId11"/>
    <p:sldMasterId id="2147483982" r:id="rId12"/>
    <p:sldMasterId id="2147483998" r:id="rId13"/>
    <p:sldMasterId id="2147484015" r:id="rId14"/>
    <p:sldMasterId id="2147484030" r:id="rId15"/>
    <p:sldMasterId id="2147484046" r:id="rId16"/>
    <p:sldMasterId id="2147484063" r:id="rId17"/>
    <p:sldMasterId id="2147484081" r:id="rId18"/>
    <p:sldMasterId id="2147484099" r:id="rId19"/>
    <p:sldMasterId id="2147484115" r:id="rId20"/>
    <p:sldMasterId id="2147484132" r:id="rId21"/>
    <p:sldMasterId id="2147484150" r:id="rId22"/>
    <p:sldMasterId id="2147484168" r:id="rId23"/>
  </p:sldMasterIdLst>
  <p:notesMasterIdLst>
    <p:notesMasterId r:id="rId933"/>
  </p:notesMasterIdLst>
  <p:sldIdLst>
    <p:sldId id="259" r:id="rId24"/>
    <p:sldId id="262" r:id="rId25"/>
    <p:sldId id="265" r:id="rId26"/>
    <p:sldId id="268" r:id="rId27"/>
    <p:sldId id="271" r:id="rId28"/>
    <p:sldId id="274" r:id="rId29"/>
    <p:sldId id="277" r:id="rId30"/>
    <p:sldId id="280" r:id="rId31"/>
    <p:sldId id="283" r:id="rId32"/>
    <p:sldId id="286" r:id="rId33"/>
    <p:sldId id="289" r:id="rId34"/>
    <p:sldId id="292" r:id="rId35"/>
    <p:sldId id="295" r:id="rId36"/>
    <p:sldId id="298" r:id="rId37"/>
    <p:sldId id="301" r:id="rId38"/>
    <p:sldId id="304" r:id="rId39"/>
    <p:sldId id="307" r:id="rId40"/>
    <p:sldId id="310" r:id="rId41"/>
    <p:sldId id="313" r:id="rId42"/>
    <p:sldId id="316" r:id="rId43"/>
    <p:sldId id="319" r:id="rId44"/>
    <p:sldId id="322" r:id="rId45"/>
    <p:sldId id="325" r:id="rId46"/>
    <p:sldId id="328" r:id="rId47"/>
    <p:sldId id="331" r:id="rId48"/>
    <p:sldId id="334" r:id="rId49"/>
    <p:sldId id="337" r:id="rId50"/>
    <p:sldId id="340" r:id="rId51"/>
    <p:sldId id="343" r:id="rId52"/>
    <p:sldId id="346" r:id="rId53"/>
    <p:sldId id="349" r:id="rId54"/>
    <p:sldId id="352" r:id="rId55"/>
    <p:sldId id="355" r:id="rId56"/>
    <p:sldId id="358" r:id="rId57"/>
    <p:sldId id="361" r:id="rId58"/>
    <p:sldId id="364" r:id="rId59"/>
    <p:sldId id="367" r:id="rId60"/>
    <p:sldId id="370" r:id="rId61"/>
    <p:sldId id="373" r:id="rId62"/>
    <p:sldId id="376" r:id="rId63"/>
    <p:sldId id="379" r:id="rId64"/>
    <p:sldId id="382" r:id="rId65"/>
    <p:sldId id="385" r:id="rId66"/>
    <p:sldId id="388" r:id="rId67"/>
    <p:sldId id="391" r:id="rId68"/>
    <p:sldId id="394" r:id="rId69"/>
    <p:sldId id="397" r:id="rId70"/>
    <p:sldId id="400" r:id="rId71"/>
    <p:sldId id="403" r:id="rId72"/>
    <p:sldId id="406" r:id="rId73"/>
    <p:sldId id="409" r:id="rId74"/>
    <p:sldId id="412" r:id="rId75"/>
    <p:sldId id="415" r:id="rId76"/>
    <p:sldId id="418" r:id="rId77"/>
    <p:sldId id="421" r:id="rId78"/>
    <p:sldId id="424" r:id="rId79"/>
    <p:sldId id="427" r:id="rId80"/>
    <p:sldId id="430" r:id="rId81"/>
    <p:sldId id="433" r:id="rId82"/>
    <p:sldId id="436" r:id="rId83"/>
    <p:sldId id="439" r:id="rId84"/>
    <p:sldId id="442" r:id="rId85"/>
    <p:sldId id="445" r:id="rId86"/>
    <p:sldId id="448" r:id="rId87"/>
    <p:sldId id="451" r:id="rId88"/>
    <p:sldId id="454" r:id="rId89"/>
    <p:sldId id="457" r:id="rId90"/>
    <p:sldId id="460" r:id="rId91"/>
    <p:sldId id="463" r:id="rId92"/>
    <p:sldId id="466" r:id="rId93"/>
    <p:sldId id="469" r:id="rId94"/>
    <p:sldId id="472" r:id="rId95"/>
    <p:sldId id="475" r:id="rId96"/>
    <p:sldId id="478" r:id="rId97"/>
    <p:sldId id="481" r:id="rId98"/>
    <p:sldId id="484" r:id="rId99"/>
    <p:sldId id="487" r:id="rId100"/>
    <p:sldId id="490" r:id="rId101"/>
    <p:sldId id="493" r:id="rId102"/>
    <p:sldId id="496" r:id="rId103"/>
    <p:sldId id="499" r:id="rId104"/>
    <p:sldId id="502" r:id="rId105"/>
    <p:sldId id="505" r:id="rId106"/>
    <p:sldId id="508" r:id="rId107"/>
    <p:sldId id="511" r:id="rId108"/>
    <p:sldId id="514" r:id="rId109"/>
    <p:sldId id="517" r:id="rId110"/>
    <p:sldId id="520" r:id="rId111"/>
    <p:sldId id="523" r:id="rId112"/>
    <p:sldId id="526" r:id="rId113"/>
    <p:sldId id="529" r:id="rId114"/>
    <p:sldId id="532" r:id="rId115"/>
    <p:sldId id="535" r:id="rId116"/>
    <p:sldId id="538" r:id="rId117"/>
    <p:sldId id="541" r:id="rId118"/>
    <p:sldId id="544" r:id="rId119"/>
    <p:sldId id="547" r:id="rId120"/>
    <p:sldId id="550" r:id="rId121"/>
    <p:sldId id="553" r:id="rId122"/>
    <p:sldId id="556" r:id="rId123"/>
    <p:sldId id="559" r:id="rId124"/>
    <p:sldId id="562" r:id="rId125"/>
    <p:sldId id="565" r:id="rId126"/>
    <p:sldId id="568" r:id="rId127"/>
    <p:sldId id="571" r:id="rId128"/>
    <p:sldId id="574" r:id="rId129"/>
    <p:sldId id="577" r:id="rId130"/>
    <p:sldId id="580" r:id="rId131"/>
    <p:sldId id="583" r:id="rId132"/>
    <p:sldId id="586" r:id="rId133"/>
    <p:sldId id="589" r:id="rId134"/>
    <p:sldId id="592" r:id="rId135"/>
    <p:sldId id="595" r:id="rId136"/>
    <p:sldId id="598" r:id="rId137"/>
    <p:sldId id="601" r:id="rId138"/>
    <p:sldId id="604" r:id="rId139"/>
    <p:sldId id="607" r:id="rId140"/>
    <p:sldId id="610" r:id="rId141"/>
    <p:sldId id="613" r:id="rId142"/>
    <p:sldId id="616" r:id="rId143"/>
    <p:sldId id="619" r:id="rId144"/>
    <p:sldId id="622" r:id="rId145"/>
    <p:sldId id="625" r:id="rId146"/>
    <p:sldId id="628" r:id="rId147"/>
    <p:sldId id="631" r:id="rId148"/>
    <p:sldId id="634" r:id="rId149"/>
    <p:sldId id="637" r:id="rId150"/>
    <p:sldId id="640" r:id="rId151"/>
    <p:sldId id="643" r:id="rId152"/>
    <p:sldId id="646" r:id="rId153"/>
    <p:sldId id="649" r:id="rId154"/>
    <p:sldId id="652" r:id="rId155"/>
    <p:sldId id="655" r:id="rId156"/>
    <p:sldId id="658" r:id="rId157"/>
    <p:sldId id="661" r:id="rId158"/>
    <p:sldId id="664" r:id="rId159"/>
    <p:sldId id="667" r:id="rId160"/>
    <p:sldId id="670" r:id="rId161"/>
    <p:sldId id="673" r:id="rId162"/>
    <p:sldId id="676" r:id="rId163"/>
    <p:sldId id="679" r:id="rId164"/>
    <p:sldId id="682" r:id="rId165"/>
    <p:sldId id="685" r:id="rId166"/>
    <p:sldId id="688" r:id="rId167"/>
    <p:sldId id="691" r:id="rId168"/>
    <p:sldId id="694" r:id="rId169"/>
    <p:sldId id="697" r:id="rId170"/>
    <p:sldId id="700" r:id="rId171"/>
    <p:sldId id="703" r:id="rId172"/>
    <p:sldId id="706" r:id="rId173"/>
    <p:sldId id="709" r:id="rId174"/>
    <p:sldId id="712" r:id="rId175"/>
    <p:sldId id="715" r:id="rId176"/>
    <p:sldId id="718" r:id="rId177"/>
    <p:sldId id="721" r:id="rId178"/>
    <p:sldId id="724" r:id="rId179"/>
    <p:sldId id="727" r:id="rId180"/>
    <p:sldId id="730" r:id="rId181"/>
    <p:sldId id="733" r:id="rId182"/>
    <p:sldId id="736" r:id="rId183"/>
    <p:sldId id="739" r:id="rId184"/>
    <p:sldId id="742" r:id="rId185"/>
    <p:sldId id="745" r:id="rId186"/>
    <p:sldId id="748" r:id="rId187"/>
    <p:sldId id="751" r:id="rId188"/>
    <p:sldId id="754" r:id="rId189"/>
    <p:sldId id="757" r:id="rId190"/>
    <p:sldId id="760" r:id="rId191"/>
    <p:sldId id="763" r:id="rId192"/>
    <p:sldId id="766" r:id="rId193"/>
    <p:sldId id="769" r:id="rId194"/>
    <p:sldId id="772" r:id="rId195"/>
    <p:sldId id="775" r:id="rId196"/>
    <p:sldId id="778" r:id="rId197"/>
    <p:sldId id="781" r:id="rId198"/>
    <p:sldId id="784" r:id="rId199"/>
    <p:sldId id="787" r:id="rId200"/>
    <p:sldId id="790" r:id="rId201"/>
    <p:sldId id="793" r:id="rId202"/>
    <p:sldId id="796" r:id="rId203"/>
    <p:sldId id="799" r:id="rId204"/>
    <p:sldId id="802" r:id="rId205"/>
    <p:sldId id="805" r:id="rId206"/>
    <p:sldId id="808" r:id="rId207"/>
    <p:sldId id="811" r:id="rId208"/>
    <p:sldId id="814" r:id="rId209"/>
    <p:sldId id="817" r:id="rId210"/>
    <p:sldId id="820" r:id="rId211"/>
    <p:sldId id="823" r:id="rId212"/>
    <p:sldId id="826" r:id="rId213"/>
    <p:sldId id="829" r:id="rId214"/>
    <p:sldId id="832" r:id="rId215"/>
    <p:sldId id="835" r:id="rId216"/>
    <p:sldId id="838" r:id="rId217"/>
    <p:sldId id="841" r:id="rId218"/>
    <p:sldId id="844" r:id="rId219"/>
    <p:sldId id="847" r:id="rId220"/>
    <p:sldId id="850" r:id="rId221"/>
    <p:sldId id="853" r:id="rId222"/>
    <p:sldId id="856" r:id="rId223"/>
    <p:sldId id="859" r:id="rId224"/>
    <p:sldId id="862" r:id="rId225"/>
    <p:sldId id="865" r:id="rId226"/>
    <p:sldId id="868" r:id="rId227"/>
    <p:sldId id="871" r:id="rId228"/>
    <p:sldId id="874" r:id="rId229"/>
    <p:sldId id="877" r:id="rId230"/>
    <p:sldId id="880" r:id="rId231"/>
    <p:sldId id="883" r:id="rId232"/>
    <p:sldId id="886" r:id="rId233"/>
    <p:sldId id="889" r:id="rId234"/>
    <p:sldId id="892" r:id="rId235"/>
    <p:sldId id="895" r:id="rId236"/>
    <p:sldId id="898" r:id="rId237"/>
    <p:sldId id="901" r:id="rId238"/>
    <p:sldId id="904" r:id="rId239"/>
    <p:sldId id="907" r:id="rId240"/>
    <p:sldId id="910" r:id="rId241"/>
    <p:sldId id="913" r:id="rId242"/>
    <p:sldId id="916" r:id="rId243"/>
    <p:sldId id="919" r:id="rId244"/>
    <p:sldId id="922" r:id="rId245"/>
    <p:sldId id="925" r:id="rId246"/>
    <p:sldId id="928" r:id="rId247"/>
    <p:sldId id="931" r:id="rId248"/>
    <p:sldId id="934" r:id="rId249"/>
    <p:sldId id="937" r:id="rId250"/>
    <p:sldId id="940" r:id="rId251"/>
    <p:sldId id="943" r:id="rId252"/>
    <p:sldId id="946" r:id="rId253"/>
    <p:sldId id="949" r:id="rId254"/>
    <p:sldId id="952" r:id="rId255"/>
    <p:sldId id="955" r:id="rId256"/>
    <p:sldId id="958" r:id="rId257"/>
    <p:sldId id="961" r:id="rId258"/>
    <p:sldId id="964" r:id="rId259"/>
    <p:sldId id="967" r:id="rId260"/>
    <p:sldId id="970" r:id="rId261"/>
    <p:sldId id="973" r:id="rId262"/>
    <p:sldId id="976" r:id="rId263"/>
    <p:sldId id="979" r:id="rId264"/>
    <p:sldId id="982" r:id="rId265"/>
    <p:sldId id="985" r:id="rId266"/>
    <p:sldId id="988" r:id="rId267"/>
    <p:sldId id="991" r:id="rId268"/>
    <p:sldId id="994" r:id="rId269"/>
    <p:sldId id="997" r:id="rId270"/>
    <p:sldId id="1000" r:id="rId271"/>
    <p:sldId id="1003" r:id="rId272"/>
    <p:sldId id="1006" r:id="rId273"/>
    <p:sldId id="1009" r:id="rId274"/>
    <p:sldId id="1012" r:id="rId275"/>
    <p:sldId id="1015" r:id="rId276"/>
    <p:sldId id="1018" r:id="rId277"/>
    <p:sldId id="1021" r:id="rId278"/>
    <p:sldId id="1024" r:id="rId279"/>
    <p:sldId id="1027" r:id="rId280"/>
    <p:sldId id="1030" r:id="rId281"/>
    <p:sldId id="1033" r:id="rId282"/>
    <p:sldId id="1036" r:id="rId283"/>
    <p:sldId id="1039" r:id="rId284"/>
    <p:sldId id="1042" r:id="rId285"/>
    <p:sldId id="1045" r:id="rId286"/>
    <p:sldId id="1048" r:id="rId287"/>
    <p:sldId id="1051" r:id="rId288"/>
    <p:sldId id="1054" r:id="rId289"/>
    <p:sldId id="1057" r:id="rId290"/>
    <p:sldId id="1060" r:id="rId291"/>
    <p:sldId id="1063" r:id="rId292"/>
    <p:sldId id="1066" r:id="rId293"/>
    <p:sldId id="1069" r:id="rId294"/>
    <p:sldId id="1072" r:id="rId295"/>
    <p:sldId id="1075" r:id="rId296"/>
    <p:sldId id="1078" r:id="rId297"/>
    <p:sldId id="1081" r:id="rId298"/>
    <p:sldId id="1084" r:id="rId299"/>
    <p:sldId id="1087" r:id="rId300"/>
    <p:sldId id="1090" r:id="rId301"/>
    <p:sldId id="1093" r:id="rId302"/>
    <p:sldId id="1096" r:id="rId303"/>
    <p:sldId id="1099" r:id="rId304"/>
    <p:sldId id="1102" r:id="rId305"/>
    <p:sldId id="1105" r:id="rId306"/>
    <p:sldId id="1108" r:id="rId307"/>
    <p:sldId id="1111" r:id="rId308"/>
    <p:sldId id="1114" r:id="rId309"/>
    <p:sldId id="1117" r:id="rId310"/>
    <p:sldId id="1120" r:id="rId311"/>
    <p:sldId id="1123" r:id="rId312"/>
    <p:sldId id="1126" r:id="rId313"/>
    <p:sldId id="1129" r:id="rId314"/>
    <p:sldId id="1132" r:id="rId315"/>
    <p:sldId id="1135" r:id="rId316"/>
    <p:sldId id="1138" r:id="rId317"/>
    <p:sldId id="1141" r:id="rId318"/>
    <p:sldId id="1144" r:id="rId319"/>
    <p:sldId id="1147" r:id="rId320"/>
    <p:sldId id="1150" r:id="rId321"/>
    <p:sldId id="1153" r:id="rId322"/>
    <p:sldId id="1156" r:id="rId323"/>
    <p:sldId id="1159" r:id="rId324"/>
    <p:sldId id="1162" r:id="rId325"/>
    <p:sldId id="1165" r:id="rId326"/>
    <p:sldId id="1168" r:id="rId327"/>
    <p:sldId id="1171" r:id="rId328"/>
    <p:sldId id="1174" r:id="rId329"/>
    <p:sldId id="1177" r:id="rId330"/>
    <p:sldId id="1180" r:id="rId331"/>
    <p:sldId id="1183" r:id="rId332"/>
    <p:sldId id="1186" r:id="rId333"/>
    <p:sldId id="1189" r:id="rId334"/>
    <p:sldId id="1192" r:id="rId335"/>
    <p:sldId id="1195" r:id="rId336"/>
    <p:sldId id="1198" r:id="rId337"/>
    <p:sldId id="1201" r:id="rId338"/>
    <p:sldId id="1204" r:id="rId339"/>
    <p:sldId id="1207" r:id="rId340"/>
    <p:sldId id="1210" r:id="rId341"/>
    <p:sldId id="1213" r:id="rId342"/>
    <p:sldId id="1216" r:id="rId343"/>
    <p:sldId id="1219" r:id="rId344"/>
    <p:sldId id="1222" r:id="rId345"/>
    <p:sldId id="1225" r:id="rId346"/>
    <p:sldId id="1228" r:id="rId347"/>
    <p:sldId id="1231" r:id="rId348"/>
    <p:sldId id="1234" r:id="rId349"/>
    <p:sldId id="1237" r:id="rId350"/>
    <p:sldId id="1240" r:id="rId351"/>
    <p:sldId id="1243" r:id="rId352"/>
    <p:sldId id="1246" r:id="rId353"/>
    <p:sldId id="1249" r:id="rId354"/>
    <p:sldId id="1252" r:id="rId355"/>
    <p:sldId id="1255" r:id="rId356"/>
    <p:sldId id="1258" r:id="rId357"/>
    <p:sldId id="1261" r:id="rId358"/>
    <p:sldId id="1264" r:id="rId359"/>
    <p:sldId id="1267" r:id="rId360"/>
    <p:sldId id="1270" r:id="rId361"/>
    <p:sldId id="1273" r:id="rId362"/>
    <p:sldId id="1276" r:id="rId363"/>
    <p:sldId id="1279" r:id="rId364"/>
    <p:sldId id="1282" r:id="rId365"/>
    <p:sldId id="1285" r:id="rId366"/>
    <p:sldId id="1288" r:id="rId367"/>
    <p:sldId id="1291" r:id="rId368"/>
    <p:sldId id="1294" r:id="rId369"/>
    <p:sldId id="1297" r:id="rId370"/>
    <p:sldId id="1300" r:id="rId371"/>
    <p:sldId id="1303" r:id="rId372"/>
    <p:sldId id="1306" r:id="rId373"/>
    <p:sldId id="1309" r:id="rId374"/>
    <p:sldId id="1312" r:id="rId375"/>
    <p:sldId id="1315" r:id="rId376"/>
    <p:sldId id="1318" r:id="rId377"/>
    <p:sldId id="1321" r:id="rId378"/>
    <p:sldId id="1324" r:id="rId379"/>
    <p:sldId id="1327" r:id="rId380"/>
    <p:sldId id="1330" r:id="rId381"/>
    <p:sldId id="1333" r:id="rId382"/>
    <p:sldId id="1336" r:id="rId383"/>
    <p:sldId id="1339" r:id="rId384"/>
    <p:sldId id="1342" r:id="rId385"/>
    <p:sldId id="1345" r:id="rId386"/>
    <p:sldId id="1348" r:id="rId387"/>
    <p:sldId id="1351" r:id="rId388"/>
    <p:sldId id="1354" r:id="rId389"/>
    <p:sldId id="1357" r:id="rId390"/>
    <p:sldId id="1360" r:id="rId391"/>
    <p:sldId id="1363" r:id="rId392"/>
    <p:sldId id="1366" r:id="rId393"/>
    <p:sldId id="1369" r:id="rId394"/>
    <p:sldId id="1372" r:id="rId395"/>
    <p:sldId id="1375" r:id="rId396"/>
    <p:sldId id="1378" r:id="rId397"/>
    <p:sldId id="1381" r:id="rId398"/>
    <p:sldId id="1384" r:id="rId399"/>
    <p:sldId id="1387" r:id="rId400"/>
    <p:sldId id="1390" r:id="rId401"/>
    <p:sldId id="1393" r:id="rId402"/>
    <p:sldId id="1396" r:id="rId403"/>
    <p:sldId id="1399" r:id="rId404"/>
    <p:sldId id="1402" r:id="rId405"/>
    <p:sldId id="1405" r:id="rId406"/>
    <p:sldId id="1408" r:id="rId407"/>
    <p:sldId id="1411" r:id="rId408"/>
    <p:sldId id="1414" r:id="rId409"/>
    <p:sldId id="1417" r:id="rId410"/>
    <p:sldId id="1420" r:id="rId411"/>
    <p:sldId id="1423" r:id="rId412"/>
    <p:sldId id="1426" r:id="rId413"/>
    <p:sldId id="1429" r:id="rId414"/>
    <p:sldId id="1432" r:id="rId415"/>
    <p:sldId id="1435" r:id="rId416"/>
    <p:sldId id="1438" r:id="rId417"/>
    <p:sldId id="1441" r:id="rId418"/>
    <p:sldId id="1444" r:id="rId419"/>
    <p:sldId id="1447" r:id="rId420"/>
    <p:sldId id="1450" r:id="rId421"/>
    <p:sldId id="1453" r:id="rId422"/>
    <p:sldId id="1456" r:id="rId423"/>
    <p:sldId id="1459" r:id="rId424"/>
    <p:sldId id="1462" r:id="rId425"/>
    <p:sldId id="1465" r:id="rId426"/>
    <p:sldId id="1468" r:id="rId427"/>
    <p:sldId id="1471" r:id="rId428"/>
    <p:sldId id="1474" r:id="rId429"/>
    <p:sldId id="1477" r:id="rId430"/>
    <p:sldId id="1480" r:id="rId431"/>
    <p:sldId id="1483" r:id="rId432"/>
    <p:sldId id="1486" r:id="rId433"/>
    <p:sldId id="1489" r:id="rId434"/>
    <p:sldId id="1492" r:id="rId435"/>
    <p:sldId id="1495" r:id="rId436"/>
    <p:sldId id="1498" r:id="rId437"/>
    <p:sldId id="1501" r:id="rId438"/>
    <p:sldId id="1504" r:id="rId439"/>
    <p:sldId id="1507" r:id="rId440"/>
    <p:sldId id="1510" r:id="rId441"/>
    <p:sldId id="1513" r:id="rId442"/>
    <p:sldId id="1516" r:id="rId443"/>
    <p:sldId id="1519" r:id="rId444"/>
    <p:sldId id="1522" r:id="rId445"/>
    <p:sldId id="1525" r:id="rId446"/>
    <p:sldId id="1528" r:id="rId447"/>
    <p:sldId id="1531" r:id="rId448"/>
    <p:sldId id="1534" r:id="rId449"/>
    <p:sldId id="1537" r:id="rId450"/>
    <p:sldId id="1540" r:id="rId451"/>
    <p:sldId id="1543" r:id="rId452"/>
    <p:sldId id="1546" r:id="rId453"/>
    <p:sldId id="1549" r:id="rId454"/>
    <p:sldId id="1552" r:id="rId455"/>
    <p:sldId id="1555" r:id="rId456"/>
    <p:sldId id="1558" r:id="rId457"/>
    <p:sldId id="1561" r:id="rId458"/>
    <p:sldId id="1564" r:id="rId459"/>
    <p:sldId id="1567" r:id="rId460"/>
    <p:sldId id="1570" r:id="rId461"/>
    <p:sldId id="1573" r:id="rId462"/>
    <p:sldId id="1576" r:id="rId463"/>
    <p:sldId id="1579" r:id="rId464"/>
    <p:sldId id="1582" r:id="rId465"/>
    <p:sldId id="1585" r:id="rId466"/>
    <p:sldId id="1588" r:id="rId467"/>
    <p:sldId id="1591" r:id="rId468"/>
    <p:sldId id="1594" r:id="rId469"/>
    <p:sldId id="1597" r:id="rId470"/>
    <p:sldId id="1600" r:id="rId471"/>
    <p:sldId id="1603" r:id="rId472"/>
    <p:sldId id="1606" r:id="rId473"/>
    <p:sldId id="1609" r:id="rId474"/>
    <p:sldId id="1612" r:id="rId475"/>
    <p:sldId id="1615" r:id="rId476"/>
    <p:sldId id="1618" r:id="rId477"/>
    <p:sldId id="1621" r:id="rId478"/>
    <p:sldId id="1624" r:id="rId479"/>
    <p:sldId id="1627" r:id="rId480"/>
    <p:sldId id="1630" r:id="rId481"/>
    <p:sldId id="1633" r:id="rId482"/>
    <p:sldId id="1636" r:id="rId483"/>
    <p:sldId id="1639" r:id="rId484"/>
    <p:sldId id="1642" r:id="rId485"/>
    <p:sldId id="1645" r:id="rId486"/>
    <p:sldId id="1648" r:id="rId487"/>
    <p:sldId id="1651" r:id="rId488"/>
    <p:sldId id="1654" r:id="rId489"/>
    <p:sldId id="1657" r:id="rId490"/>
    <p:sldId id="1660" r:id="rId491"/>
    <p:sldId id="1663" r:id="rId492"/>
    <p:sldId id="1666" r:id="rId493"/>
    <p:sldId id="1669" r:id="rId494"/>
    <p:sldId id="1672" r:id="rId495"/>
    <p:sldId id="1675" r:id="rId496"/>
    <p:sldId id="1678" r:id="rId497"/>
    <p:sldId id="1681" r:id="rId498"/>
    <p:sldId id="1684" r:id="rId499"/>
    <p:sldId id="1687" r:id="rId500"/>
    <p:sldId id="1690" r:id="rId501"/>
    <p:sldId id="1693" r:id="rId502"/>
    <p:sldId id="1696" r:id="rId503"/>
    <p:sldId id="1699" r:id="rId504"/>
    <p:sldId id="1702" r:id="rId505"/>
    <p:sldId id="1705" r:id="rId506"/>
    <p:sldId id="1708" r:id="rId507"/>
    <p:sldId id="1711" r:id="rId508"/>
    <p:sldId id="1714" r:id="rId509"/>
    <p:sldId id="1717" r:id="rId510"/>
    <p:sldId id="1720" r:id="rId511"/>
    <p:sldId id="1723" r:id="rId512"/>
    <p:sldId id="1726" r:id="rId513"/>
    <p:sldId id="1729" r:id="rId514"/>
    <p:sldId id="1732" r:id="rId515"/>
    <p:sldId id="1735" r:id="rId516"/>
    <p:sldId id="1738" r:id="rId517"/>
    <p:sldId id="1741" r:id="rId518"/>
    <p:sldId id="1744" r:id="rId519"/>
    <p:sldId id="1747" r:id="rId520"/>
    <p:sldId id="1750" r:id="rId521"/>
    <p:sldId id="1753" r:id="rId522"/>
    <p:sldId id="1756" r:id="rId523"/>
    <p:sldId id="1759" r:id="rId524"/>
    <p:sldId id="1762" r:id="rId525"/>
    <p:sldId id="1765" r:id="rId526"/>
    <p:sldId id="1768" r:id="rId527"/>
    <p:sldId id="1771" r:id="rId528"/>
    <p:sldId id="1774" r:id="rId529"/>
    <p:sldId id="1777" r:id="rId530"/>
    <p:sldId id="1780" r:id="rId531"/>
    <p:sldId id="1783" r:id="rId532"/>
    <p:sldId id="1786" r:id="rId533"/>
    <p:sldId id="1789" r:id="rId534"/>
    <p:sldId id="1792" r:id="rId535"/>
    <p:sldId id="1795" r:id="rId536"/>
    <p:sldId id="1798" r:id="rId537"/>
    <p:sldId id="1801" r:id="rId538"/>
    <p:sldId id="1804" r:id="rId539"/>
    <p:sldId id="1807" r:id="rId540"/>
    <p:sldId id="1810" r:id="rId541"/>
    <p:sldId id="1813" r:id="rId542"/>
    <p:sldId id="1816" r:id="rId543"/>
    <p:sldId id="1819" r:id="rId544"/>
    <p:sldId id="1822" r:id="rId545"/>
    <p:sldId id="1825" r:id="rId546"/>
    <p:sldId id="1828" r:id="rId547"/>
    <p:sldId id="1831" r:id="rId548"/>
    <p:sldId id="1834" r:id="rId549"/>
    <p:sldId id="1837" r:id="rId550"/>
    <p:sldId id="1840" r:id="rId551"/>
    <p:sldId id="1843" r:id="rId552"/>
    <p:sldId id="1846" r:id="rId553"/>
    <p:sldId id="1849" r:id="rId554"/>
    <p:sldId id="1852" r:id="rId555"/>
    <p:sldId id="1855" r:id="rId556"/>
    <p:sldId id="1858" r:id="rId557"/>
    <p:sldId id="1861" r:id="rId558"/>
    <p:sldId id="1864" r:id="rId559"/>
    <p:sldId id="1867" r:id="rId560"/>
    <p:sldId id="1870" r:id="rId561"/>
    <p:sldId id="1873" r:id="rId562"/>
    <p:sldId id="1876" r:id="rId563"/>
    <p:sldId id="1879" r:id="rId564"/>
    <p:sldId id="1882" r:id="rId565"/>
    <p:sldId id="1885" r:id="rId566"/>
    <p:sldId id="1888" r:id="rId567"/>
    <p:sldId id="1891" r:id="rId568"/>
    <p:sldId id="1894" r:id="rId569"/>
    <p:sldId id="1897" r:id="rId570"/>
    <p:sldId id="1900" r:id="rId571"/>
    <p:sldId id="1903" r:id="rId572"/>
    <p:sldId id="1906" r:id="rId573"/>
    <p:sldId id="1909" r:id="rId574"/>
    <p:sldId id="1912" r:id="rId575"/>
    <p:sldId id="1915" r:id="rId576"/>
    <p:sldId id="1918" r:id="rId577"/>
    <p:sldId id="1921" r:id="rId578"/>
    <p:sldId id="1924" r:id="rId579"/>
    <p:sldId id="1927" r:id="rId580"/>
    <p:sldId id="1930" r:id="rId581"/>
    <p:sldId id="1933" r:id="rId582"/>
    <p:sldId id="1936" r:id="rId583"/>
    <p:sldId id="1939" r:id="rId584"/>
    <p:sldId id="1942" r:id="rId585"/>
    <p:sldId id="1945" r:id="rId586"/>
    <p:sldId id="1948" r:id="rId587"/>
    <p:sldId id="1951" r:id="rId588"/>
    <p:sldId id="1954" r:id="rId589"/>
    <p:sldId id="1957" r:id="rId590"/>
    <p:sldId id="1960" r:id="rId591"/>
    <p:sldId id="1963" r:id="rId592"/>
    <p:sldId id="1966" r:id="rId593"/>
    <p:sldId id="1969" r:id="rId594"/>
    <p:sldId id="1972" r:id="rId595"/>
    <p:sldId id="1975" r:id="rId596"/>
    <p:sldId id="1978" r:id="rId597"/>
    <p:sldId id="1981" r:id="rId598"/>
    <p:sldId id="1984" r:id="rId599"/>
    <p:sldId id="1987" r:id="rId600"/>
    <p:sldId id="1990" r:id="rId601"/>
    <p:sldId id="1993" r:id="rId602"/>
    <p:sldId id="1996" r:id="rId603"/>
    <p:sldId id="1999" r:id="rId604"/>
    <p:sldId id="2002" r:id="rId605"/>
    <p:sldId id="2005" r:id="rId606"/>
    <p:sldId id="2008" r:id="rId607"/>
    <p:sldId id="2011" r:id="rId608"/>
    <p:sldId id="2014" r:id="rId609"/>
    <p:sldId id="2017" r:id="rId610"/>
    <p:sldId id="2020" r:id="rId611"/>
    <p:sldId id="2023" r:id="rId612"/>
    <p:sldId id="2026" r:id="rId613"/>
    <p:sldId id="2029" r:id="rId614"/>
    <p:sldId id="2032" r:id="rId615"/>
    <p:sldId id="2035" r:id="rId616"/>
    <p:sldId id="2038" r:id="rId617"/>
    <p:sldId id="2041" r:id="rId618"/>
    <p:sldId id="2044" r:id="rId619"/>
    <p:sldId id="2047" r:id="rId620"/>
    <p:sldId id="2050" r:id="rId621"/>
    <p:sldId id="2053" r:id="rId622"/>
    <p:sldId id="2056" r:id="rId623"/>
    <p:sldId id="2059" r:id="rId624"/>
    <p:sldId id="2062" r:id="rId625"/>
    <p:sldId id="2065" r:id="rId626"/>
    <p:sldId id="2068" r:id="rId627"/>
    <p:sldId id="2071" r:id="rId628"/>
    <p:sldId id="2074" r:id="rId629"/>
    <p:sldId id="2077" r:id="rId630"/>
    <p:sldId id="2080" r:id="rId631"/>
    <p:sldId id="2083" r:id="rId632"/>
    <p:sldId id="2086" r:id="rId633"/>
    <p:sldId id="2089" r:id="rId634"/>
    <p:sldId id="2092" r:id="rId635"/>
    <p:sldId id="2095" r:id="rId636"/>
    <p:sldId id="2098" r:id="rId637"/>
    <p:sldId id="2101" r:id="rId638"/>
    <p:sldId id="2104" r:id="rId639"/>
    <p:sldId id="2107" r:id="rId640"/>
    <p:sldId id="2110" r:id="rId641"/>
    <p:sldId id="2113" r:id="rId642"/>
    <p:sldId id="2116" r:id="rId643"/>
    <p:sldId id="2119" r:id="rId644"/>
    <p:sldId id="2122" r:id="rId645"/>
    <p:sldId id="2125" r:id="rId646"/>
    <p:sldId id="2128" r:id="rId647"/>
    <p:sldId id="2131" r:id="rId648"/>
    <p:sldId id="2134" r:id="rId649"/>
    <p:sldId id="2137" r:id="rId650"/>
    <p:sldId id="2140" r:id="rId651"/>
    <p:sldId id="2143" r:id="rId652"/>
    <p:sldId id="2146" r:id="rId653"/>
    <p:sldId id="2149" r:id="rId654"/>
    <p:sldId id="2152" r:id="rId655"/>
    <p:sldId id="2155" r:id="rId656"/>
    <p:sldId id="2158" r:id="rId657"/>
    <p:sldId id="2161" r:id="rId658"/>
    <p:sldId id="2164" r:id="rId659"/>
    <p:sldId id="2167" r:id="rId660"/>
    <p:sldId id="2170" r:id="rId661"/>
    <p:sldId id="2173" r:id="rId662"/>
    <p:sldId id="2176" r:id="rId663"/>
    <p:sldId id="2179" r:id="rId664"/>
    <p:sldId id="2182" r:id="rId665"/>
    <p:sldId id="2185" r:id="rId666"/>
    <p:sldId id="2188" r:id="rId667"/>
    <p:sldId id="2191" r:id="rId668"/>
    <p:sldId id="2194" r:id="rId669"/>
    <p:sldId id="2197" r:id="rId670"/>
    <p:sldId id="2200" r:id="rId671"/>
    <p:sldId id="2203" r:id="rId672"/>
    <p:sldId id="2206" r:id="rId673"/>
    <p:sldId id="2209" r:id="rId674"/>
    <p:sldId id="2212" r:id="rId675"/>
    <p:sldId id="2215" r:id="rId676"/>
    <p:sldId id="2218" r:id="rId677"/>
    <p:sldId id="2221" r:id="rId678"/>
    <p:sldId id="2224" r:id="rId679"/>
    <p:sldId id="2227" r:id="rId680"/>
    <p:sldId id="2230" r:id="rId681"/>
    <p:sldId id="2233" r:id="rId682"/>
    <p:sldId id="2236" r:id="rId683"/>
    <p:sldId id="2239" r:id="rId684"/>
    <p:sldId id="2242" r:id="rId685"/>
    <p:sldId id="2245" r:id="rId686"/>
    <p:sldId id="2248" r:id="rId687"/>
    <p:sldId id="2251" r:id="rId688"/>
    <p:sldId id="2254" r:id="rId689"/>
    <p:sldId id="2257" r:id="rId690"/>
    <p:sldId id="2260" r:id="rId691"/>
    <p:sldId id="2263" r:id="rId692"/>
    <p:sldId id="2266" r:id="rId693"/>
    <p:sldId id="2269" r:id="rId694"/>
    <p:sldId id="2272" r:id="rId695"/>
    <p:sldId id="2275" r:id="rId696"/>
    <p:sldId id="2278" r:id="rId697"/>
    <p:sldId id="2281" r:id="rId698"/>
    <p:sldId id="2284" r:id="rId699"/>
    <p:sldId id="2287" r:id="rId700"/>
    <p:sldId id="2290" r:id="rId701"/>
    <p:sldId id="2293" r:id="rId702"/>
    <p:sldId id="2296" r:id="rId703"/>
    <p:sldId id="2299" r:id="rId704"/>
    <p:sldId id="2302" r:id="rId705"/>
    <p:sldId id="2305" r:id="rId706"/>
    <p:sldId id="2308" r:id="rId707"/>
    <p:sldId id="2311" r:id="rId708"/>
    <p:sldId id="2314" r:id="rId709"/>
    <p:sldId id="2317" r:id="rId710"/>
    <p:sldId id="2320" r:id="rId711"/>
    <p:sldId id="2323" r:id="rId712"/>
    <p:sldId id="2326" r:id="rId713"/>
    <p:sldId id="2329" r:id="rId714"/>
    <p:sldId id="2332" r:id="rId715"/>
    <p:sldId id="2335" r:id="rId716"/>
    <p:sldId id="2338" r:id="rId717"/>
    <p:sldId id="2341" r:id="rId718"/>
    <p:sldId id="2344" r:id="rId719"/>
    <p:sldId id="2347" r:id="rId720"/>
    <p:sldId id="2350" r:id="rId721"/>
    <p:sldId id="2353" r:id="rId722"/>
    <p:sldId id="2356" r:id="rId723"/>
    <p:sldId id="2359" r:id="rId724"/>
    <p:sldId id="2362" r:id="rId725"/>
    <p:sldId id="2365" r:id="rId726"/>
    <p:sldId id="2368" r:id="rId727"/>
    <p:sldId id="2371" r:id="rId728"/>
    <p:sldId id="2374" r:id="rId729"/>
    <p:sldId id="2377" r:id="rId730"/>
    <p:sldId id="2380" r:id="rId731"/>
    <p:sldId id="2383" r:id="rId732"/>
    <p:sldId id="2386" r:id="rId733"/>
    <p:sldId id="2389" r:id="rId734"/>
    <p:sldId id="2392" r:id="rId735"/>
    <p:sldId id="2395" r:id="rId736"/>
    <p:sldId id="2398" r:id="rId737"/>
    <p:sldId id="2401" r:id="rId738"/>
    <p:sldId id="2404" r:id="rId739"/>
    <p:sldId id="2407" r:id="rId740"/>
    <p:sldId id="2410" r:id="rId741"/>
    <p:sldId id="2413" r:id="rId742"/>
    <p:sldId id="2416" r:id="rId743"/>
    <p:sldId id="2419" r:id="rId744"/>
    <p:sldId id="2422" r:id="rId745"/>
    <p:sldId id="2425" r:id="rId746"/>
    <p:sldId id="2428" r:id="rId747"/>
    <p:sldId id="2431" r:id="rId748"/>
    <p:sldId id="2434" r:id="rId749"/>
    <p:sldId id="2437" r:id="rId750"/>
    <p:sldId id="2440" r:id="rId751"/>
    <p:sldId id="2443" r:id="rId752"/>
    <p:sldId id="2446" r:id="rId753"/>
    <p:sldId id="2449" r:id="rId754"/>
    <p:sldId id="2452" r:id="rId755"/>
    <p:sldId id="2455" r:id="rId756"/>
    <p:sldId id="2458" r:id="rId757"/>
    <p:sldId id="2461" r:id="rId758"/>
    <p:sldId id="2464" r:id="rId759"/>
    <p:sldId id="2467" r:id="rId760"/>
    <p:sldId id="2470" r:id="rId761"/>
    <p:sldId id="2473" r:id="rId762"/>
    <p:sldId id="2476" r:id="rId763"/>
    <p:sldId id="2479" r:id="rId764"/>
    <p:sldId id="2482" r:id="rId765"/>
    <p:sldId id="2485" r:id="rId766"/>
    <p:sldId id="2488" r:id="rId767"/>
    <p:sldId id="2491" r:id="rId768"/>
    <p:sldId id="2494" r:id="rId769"/>
    <p:sldId id="2497" r:id="rId770"/>
    <p:sldId id="2500" r:id="rId771"/>
    <p:sldId id="2503" r:id="rId772"/>
    <p:sldId id="2506" r:id="rId773"/>
    <p:sldId id="2509" r:id="rId774"/>
    <p:sldId id="2512" r:id="rId775"/>
    <p:sldId id="2515" r:id="rId776"/>
    <p:sldId id="2518" r:id="rId777"/>
    <p:sldId id="2521" r:id="rId778"/>
    <p:sldId id="2524" r:id="rId779"/>
    <p:sldId id="2527" r:id="rId780"/>
    <p:sldId id="2530" r:id="rId781"/>
    <p:sldId id="2533" r:id="rId782"/>
    <p:sldId id="2536" r:id="rId783"/>
    <p:sldId id="2539" r:id="rId784"/>
    <p:sldId id="2542" r:id="rId785"/>
    <p:sldId id="2545" r:id="rId786"/>
    <p:sldId id="2548" r:id="rId787"/>
    <p:sldId id="2551" r:id="rId788"/>
    <p:sldId id="2554" r:id="rId789"/>
    <p:sldId id="2557" r:id="rId790"/>
    <p:sldId id="2560" r:id="rId791"/>
    <p:sldId id="2563" r:id="rId792"/>
    <p:sldId id="2566" r:id="rId793"/>
    <p:sldId id="2569" r:id="rId794"/>
    <p:sldId id="2572" r:id="rId795"/>
    <p:sldId id="2575" r:id="rId796"/>
    <p:sldId id="2578" r:id="rId797"/>
    <p:sldId id="2581" r:id="rId798"/>
    <p:sldId id="2584" r:id="rId799"/>
    <p:sldId id="2587" r:id="rId800"/>
    <p:sldId id="2590" r:id="rId801"/>
    <p:sldId id="2593" r:id="rId802"/>
    <p:sldId id="2596" r:id="rId803"/>
    <p:sldId id="2599" r:id="rId804"/>
    <p:sldId id="2602" r:id="rId805"/>
    <p:sldId id="2605" r:id="rId806"/>
    <p:sldId id="2608" r:id="rId807"/>
    <p:sldId id="2611" r:id="rId808"/>
    <p:sldId id="2614" r:id="rId809"/>
    <p:sldId id="2617" r:id="rId810"/>
    <p:sldId id="2620" r:id="rId811"/>
    <p:sldId id="2623" r:id="rId812"/>
    <p:sldId id="2626" r:id="rId813"/>
    <p:sldId id="2629" r:id="rId814"/>
    <p:sldId id="2632" r:id="rId815"/>
    <p:sldId id="2635" r:id="rId816"/>
    <p:sldId id="2638" r:id="rId817"/>
    <p:sldId id="2641" r:id="rId818"/>
    <p:sldId id="2644" r:id="rId819"/>
    <p:sldId id="2647" r:id="rId820"/>
    <p:sldId id="2650" r:id="rId821"/>
    <p:sldId id="2653" r:id="rId822"/>
    <p:sldId id="2656" r:id="rId823"/>
    <p:sldId id="2659" r:id="rId824"/>
    <p:sldId id="2662" r:id="rId825"/>
    <p:sldId id="2665" r:id="rId826"/>
    <p:sldId id="2668" r:id="rId827"/>
    <p:sldId id="2671" r:id="rId828"/>
    <p:sldId id="2674" r:id="rId829"/>
    <p:sldId id="2677" r:id="rId830"/>
    <p:sldId id="2680" r:id="rId831"/>
    <p:sldId id="2683" r:id="rId832"/>
    <p:sldId id="2686" r:id="rId833"/>
    <p:sldId id="2689" r:id="rId834"/>
    <p:sldId id="2692" r:id="rId835"/>
    <p:sldId id="2695" r:id="rId836"/>
    <p:sldId id="2698" r:id="rId837"/>
    <p:sldId id="2701" r:id="rId838"/>
    <p:sldId id="2704" r:id="rId839"/>
    <p:sldId id="2707" r:id="rId840"/>
    <p:sldId id="2710" r:id="rId841"/>
    <p:sldId id="2713" r:id="rId842"/>
    <p:sldId id="2716" r:id="rId843"/>
    <p:sldId id="2719" r:id="rId844"/>
    <p:sldId id="2722" r:id="rId845"/>
    <p:sldId id="2725" r:id="rId846"/>
    <p:sldId id="2728" r:id="rId847"/>
    <p:sldId id="2731" r:id="rId848"/>
    <p:sldId id="2734" r:id="rId849"/>
    <p:sldId id="2737" r:id="rId850"/>
    <p:sldId id="2740" r:id="rId851"/>
    <p:sldId id="2743" r:id="rId852"/>
    <p:sldId id="2746" r:id="rId853"/>
    <p:sldId id="2749" r:id="rId854"/>
    <p:sldId id="2752" r:id="rId855"/>
    <p:sldId id="2755" r:id="rId856"/>
    <p:sldId id="2758" r:id="rId857"/>
    <p:sldId id="2761" r:id="rId858"/>
    <p:sldId id="2764" r:id="rId859"/>
    <p:sldId id="2767" r:id="rId860"/>
    <p:sldId id="2770" r:id="rId861"/>
    <p:sldId id="2773" r:id="rId862"/>
    <p:sldId id="2776" r:id="rId863"/>
    <p:sldId id="2779" r:id="rId864"/>
    <p:sldId id="2782" r:id="rId865"/>
    <p:sldId id="2785" r:id="rId866"/>
    <p:sldId id="2788" r:id="rId867"/>
    <p:sldId id="2791" r:id="rId868"/>
    <p:sldId id="2794" r:id="rId869"/>
    <p:sldId id="2797" r:id="rId870"/>
    <p:sldId id="2800" r:id="rId871"/>
    <p:sldId id="2803" r:id="rId872"/>
    <p:sldId id="2806" r:id="rId873"/>
    <p:sldId id="2809" r:id="rId874"/>
    <p:sldId id="2812" r:id="rId875"/>
    <p:sldId id="2815" r:id="rId876"/>
    <p:sldId id="2818" r:id="rId877"/>
    <p:sldId id="2821" r:id="rId878"/>
    <p:sldId id="2824" r:id="rId879"/>
    <p:sldId id="2827" r:id="rId880"/>
    <p:sldId id="2830" r:id="rId881"/>
    <p:sldId id="2833" r:id="rId882"/>
    <p:sldId id="2836" r:id="rId883"/>
    <p:sldId id="2839" r:id="rId884"/>
    <p:sldId id="2842" r:id="rId885"/>
    <p:sldId id="2845" r:id="rId886"/>
    <p:sldId id="2848" r:id="rId887"/>
    <p:sldId id="2851" r:id="rId888"/>
    <p:sldId id="2854" r:id="rId889"/>
    <p:sldId id="2857" r:id="rId890"/>
    <p:sldId id="2860" r:id="rId891"/>
    <p:sldId id="2863" r:id="rId892"/>
    <p:sldId id="2866" r:id="rId893"/>
    <p:sldId id="2869" r:id="rId894"/>
    <p:sldId id="2872" r:id="rId895"/>
    <p:sldId id="2875" r:id="rId896"/>
    <p:sldId id="2878" r:id="rId897"/>
    <p:sldId id="2881" r:id="rId898"/>
    <p:sldId id="2884" r:id="rId899"/>
    <p:sldId id="2887" r:id="rId900"/>
    <p:sldId id="2890" r:id="rId901"/>
    <p:sldId id="2893" r:id="rId902"/>
    <p:sldId id="2896" r:id="rId903"/>
    <p:sldId id="2899" r:id="rId904"/>
    <p:sldId id="2902" r:id="rId905"/>
    <p:sldId id="2905" r:id="rId906"/>
    <p:sldId id="2908" r:id="rId907"/>
    <p:sldId id="2911" r:id="rId908"/>
    <p:sldId id="2914" r:id="rId909"/>
    <p:sldId id="2917" r:id="rId910"/>
    <p:sldId id="2920" r:id="rId911"/>
    <p:sldId id="2923" r:id="rId912"/>
    <p:sldId id="2926" r:id="rId913"/>
    <p:sldId id="2929" r:id="rId914"/>
    <p:sldId id="2932" r:id="rId915"/>
    <p:sldId id="2935" r:id="rId916"/>
    <p:sldId id="2938" r:id="rId917"/>
    <p:sldId id="2941" r:id="rId918"/>
    <p:sldId id="2944" r:id="rId919"/>
    <p:sldId id="2947" r:id="rId920"/>
    <p:sldId id="2950" r:id="rId921"/>
    <p:sldId id="2953" r:id="rId922"/>
    <p:sldId id="2956" r:id="rId923"/>
    <p:sldId id="2959" r:id="rId924"/>
    <p:sldId id="2962" r:id="rId925"/>
    <p:sldId id="2965" r:id="rId926"/>
    <p:sldId id="2968" r:id="rId927"/>
    <p:sldId id="2971" r:id="rId928"/>
    <p:sldId id="2974" r:id="rId929"/>
    <p:sldId id="2977" r:id="rId930"/>
    <p:sldId id="2980" r:id="rId931"/>
    <p:sldId id="2983" r:id="rId932"/>
  </p:sldIdLst>
  <p:sldSz cx="12192000" cy="6858000"/>
  <p:notesSz cx="6858000" cy="9144000"/>
  <p:custDataLst>
    <p:tags r:id="rId9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117" d="100"/>
          <a:sy n="117" d="100"/>
        </p:scale>
        <p:origin x="294"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671" Type="http://schemas.openxmlformats.org/officeDocument/2006/relationships/slide" Target="slides/slide648.xml"/><Relationship Id="rId769" Type="http://schemas.openxmlformats.org/officeDocument/2006/relationships/slide" Target="slides/slide746.xml"/><Relationship Id="rId21" Type="http://schemas.openxmlformats.org/officeDocument/2006/relationships/slideMaster" Target="slideMasters/slideMaster21.xml"/><Relationship Id="rId324" Type="http://schemas.openxmlformats.org/officeDocument/2006/relationships/slide" Target="slides/slide301.xml"/><Relationship Id="rId531" Type="http://schemas.openxmlformats.org/officeDocument/2006/relationships/slide" Target="slides/slide508.xml"/><Relationship Id="rId629" Type="http://schemas.openxmlformats.org/officeDocument/2006/relationships/slide" Target="slides/slide606.xml"/><Relationship Id="rId170" Type="http://schemas.openxmlformats.org/officeDocument/2006/relationships/slide" Target="slides/slide147.xml"/><Relationship Id="rId836" Type="http://schemas.openxmlformats.org/officeDocument/2006/relationships/slide" Target="slides/slide813.xml"/><Relationship Id="rId268" Type="http://schemas.openxmlformats.org/officeDocument/2006/relationships/slide" Target="slides/slide245.xml"/><Relationship Id="rId475" Type="http://schemas.openxmlformats.org/officeDocument/2006/relationships/slide" Target="slides/slide452.xml"/><Relationship Id="rId682" Type="http://schemas.openxmlformats.org/officeDocument/2006/relationships/slide" Target="slides/slide659.xml"/><Relationship Id="rId903" Type="http://schemas.openxmlformats.org/officeDocument/2006/relationships/slide" Target="slides/slide880.xml"/><Relationship Id="rId32" Type="http://schemas.openxmlformats.org/officeDocument/2006/relationships/slide" Target="slides/slide9.xml"/><Relationship Id="rId128" Type="http://schemas.openxmlformats.org/officeDocument/2006/relationships/slide" Target="slides/slide105.xml"/><Relationship Id="rId335" Type="http://schemas.openxmlformats.org/officeDocument/2006/relationships/slide" Target="slides/slide312.xml"/><Relationship Id="rId542" Type="http://schemas.openxmlformats.org/officeDocument/2006/relationships/slide" Target="slides/slide519.xml"/><Relationship Id="rId181" Type="http://schemas.openxmlformats.org/officeDocument/2006/relationships/slide" Target="slides/slide158.xml"/><Relationship Id="rId402" Type="http://schemas.openxmlformats.org/officeDocument/2006/relationships/slide" Target="slides/slide379.xml"/><Relationship Id="rId847" Type="http://schemas.openxmlformats.org/officeDocument/2006/relationships/slide" Target="slides/slide824.xml"/><Relationship Id="rId279" Type="http://schemas.openxmlformats.org/officeDocument/2006/relationships/slide" Target="slides/slide256.xml"/><Relationship Id="rId486" Type="http://schemas.openxmlformats.org/officeDocument/2006/relationships/slide" Target="slides/slide463.xml"/><Relationship Id="rId693" Type="http://schemas.openxmlformats.org/officeDocument/2006/relationships/slide" Target="slides/slide670.xml"/><Relationship Id="rId707" Type="http://schemas.openxmlformats.org/officeDocument/2006/relationships/slide" Target="slides/slide684.xml"/><Relationship Id="rId914" Type="http://schemas.openxmlformats.org/officeDocument/2006/relationships/slide" Target="slides/slide891.xml"/><Relationship Id="rId43" Type="http://schemas.openxmlformats.org/officeDocument/2006/relationships/slide" Target="slides/slide20.xml"/><Relationship Id="rId139" Type="http://schemas.openxmlformats.org/officeDocument/2006/relationships/slide" Target="slides/slide116.xml"/><Relationship Id="rId346" Type="http://schemas.openxmlformats.org/officeDocument/2006/relationships/slide" Target="slides/slide323.xml"/><Relationship Id="rId553" Type="http://schemas.openxmlformats.org/officeDocument/2006/relationships/slide" Target="slides/slide530.xml"/><Relationship Id="rId760" Type="http://schemas.openxmlformats.org/officeDocument/2006/relationships/slide" Target="slides/slide737.xml"/><Relationship Id="rId192" Type="http://schemas.openxmlformats.org/officeDocument/2006/relationships/slide" Target="slides/slide169.xml"/><Relationship Id="rId206" Type="http://schemas.openxmlformats.org/officeDocument/2006/relationships/slide" Target="slides/slide183.xml"/><Relationship Id="rId413" Type="http://schemas.openxmlformats.org/officeDocument/2006/relationships/slide" Target="slides/slide390.xml"/><Relationship Id="rId858" Type="http://schemas.openxmlformats.org/officeDocument/2006/relationships/slide" Target="slides/slide835.xml"/><Relationship Id="rId497" Type="http://schemas.openxmlformats.org/officeDocument/2006/relationships/slide" Target="slides/slide474.xml"/><Relationship Id="rId620" Type="http://schemas.openxmlformats.org/officeDocument/2006/relationships/slide" Target="slides/slide597.xml"/><Relationship Id="rId718" Type="http://schemas.openxmlformats.org/officeDocument/2006/relationships/slide" Target="slides/slide695.xml"/><Relationship Id="rId925" Type="http://schemas.openxmlformats.org/officeDocument/2006/relationships/slide" Target="slides/slide902.xml"/><Relationship Id="rId357" Type="http://schemas.openxmlformats.org/officeDocument/2006/relationships/slide" Target="slides/slide334.xml"/><Relationship Id="rId54" Type="http://schemas.openxmlformats.org/officeDocument/2006/relationships/slide" Target="slides/slide31.xml"/><Relationship Id="rId217" Type="http://schemas.openxmlformats.org/officeDocument/2006/relationships/slide" Target="slides/slide194.xml"/><Relationship Id="rId564" Type="http://schemas.openxmlformats.org/officeDocument/2006/relationships/slide" Target="slides/slide541.xml"/><Relationship Id="rId771" Type="http://schemas.openxmlformats.org/officeDocument/2006/relationships/slide" Target="slides/slide748.xml"/><Relationship Id="rId869" Type="http://schemas.openxmlformats.org/officeDocument/2006/relationships/slide" Target="slides/slide846.xml"/><Relationship Id="rId424" Type="http://schemas.openxmlformats.org/officeDocument/2006/relationships/slide" Target="slides/slide401.xml"/><Relationship Id="rId631" Type="http://schemas.openxmlformats.org/officeDocument/2006/relationships/slide" Target="slides/slide608.xml"/><Relationship Id="rId729" Type="http://schemas.openxmlformats.org/officeDocument/2006/relationships/slide" Target="slides/slide706.xml"/><Relationship Id="rId270" Type="http://schemas.openxmlformats.org/officeDocument/2006/relationships/slide" Target="slides/slide247.xml"/><Relationship Id="rId936" Type="http://schemas.openxmlformats.org/officeDocument/2006/relationships/viewProps" Target="viewProps.xml"/><Relationship Id="rId65" Type="http://schemas.openxmlformats.org/officeDocument/2006/relationships/slide" Target="slides/slide42.xml"/><Relationship Id="rId130" Type="http://schemas.openxmlformats.org/officeDocument/2006/relationships/slide" Target="slides/slide107.xml"/><Relationship Id="rId368" Type="http://schemas.openxmlformats.org/officeDocument/2006/relationships/slide" Target="slides/slide345.xml"/><Relationship Id="rId575" Type="http://schemas.openxmlformats.org/officeDocument/2006/relationships/slide" Target="slides/slide552.xml"/><Relationship Id="rId782" Type="http://schemas.openxmlformats.org/officeDocument/2006/relationships/slide" Target="slides/slide759.xml"/><Relationship Id="rId228" Type="http://schemas.openxmlformats.org/officeDocument/2006/relationships/slide" Target="slides/slide205.xml"/><Relationship Id="rId435" Type="http://schemas.openxmlformats.org/officeDocument/2006/relationships/slide" Target="slides/slide412.xml"/><Relationship Id="rId642" Type="http://schemas.openxmlformats.org/officeDocument/2006/relationships/slide" Target="slides/slide619.xml"/><Relationship Id="rId281" Type="http://schemas.openxmlformats.org/officeDocument/2006/relationships/slide" Target="slides/slide258.xml"/><Relationship Id="rId502" Type="http://schemas.openxmlformats.org/officeDocument/2006/relationships/slide" Target="slides/slide479.xml"/><Relationship Id="rId76" Type="http://schemas.openxmlformats.org/officeDocument/2006/relationships/slide" Target="slides/slide53.xml"/><Relationship Id="rId141" Type="http://schemas.openxmlformats.org/officeDocument/2006/relationships/slide" Target="slides/slide118.xml"/><Relationship Id="rId379" Type="http://schemas.openxmlformats.org/officeDocument/2006/relationships/slide" Target="slides/slide356.xml"/><Relationship Id="rId586" Type="http://schemas.openxmlformats.org/officeDocument/2006/relationships/slide" Target="slides/slide563.xml"/><Relationship Id="rId793" Type="http://schemas.openxmlformats.org/officeDocument/2006/relationships/slide" Target="slides/slide770.xml"/><Relationship Id="rId807" Type="http://schemas.openxmlformats.org/officeDocument/2006/relationships/slide" Target="slides/slide784.xml"/><Relationship Id="rId7" Type="http://schemas.openxmlformats.org/officeDocument/2006/relationships/slideMaster" Target="slideMasters/slideMaster7.xml"/><Relationship Id="rId239" Type="http://schemas.openxmlformats.org/officeDocument/2006/relationships/slide" Target="slides/slide216.xml"/><Relationship Id="rId446" Type="http://schemas.openxmlformats.org/officeDocument/2006/relationships/slide" Target="slides/slide423.xml"/><Relationship Id="rId653" Type="http://schemas.openxmlformats.org/officeDocument/2006/relationships/slide" Target="slides/slide630.xml"/><Relationship Id="rId292" Type="http://schemas.openxmlformats.org/officeDocument/2006/relationships/slide" Target="slides/slide269.xml"/><Relationship Id="rId306" Type="http://schemas.openxmlformats.org/officeDocument/2006/relationships/slide" Target="slides/slide283.xml"/><Relationship Id="rId860" Type="http://schemas.openxmlformats.org/officeDocument/2006/relationships/slide" Target="slides/slide837.xml"/><Relationship Id="rId87" Type="http://schemas.openxmlformats.org/officeDocument/2006/relationships/slide" Target="slides/slide64.xml"/><Relationship Id="rId513" Type="http://schemas.openxmlformats.org/officeDocument/2006/relationships/slide" Target="slides/slide490.xml"/><Relationship Id="rId597" Type="http://schemas.openxmlformats.org/officeDocument/2006/relationships/slide" Target="slides/slide574.xml"/><Relationship Id="rId720" Type="http://schemas.openxmlformats.org/officeDocument/2006/relationships/slide" Target="slides/slide697.xml"/><Relationship Id="rId818" Type="http://schemas.openxmlformats.org/officeDocument/2006/relationships/slide" Target="slides/slide795.xml"/><Relationship Id="rId152" Type="http://schemas.openxmlformats.org/officeDocument/2006/relationships/slide" Target="slides/slide129.xml"/><Relationship Id="rId457" Type="http://schemas.openxmlformats.org/officeDocument/2006/relationships/slide" Target="slides/slide434.xml"/><Relationship Id="rId664" Type="http://schemas.openxmlformats.org/officeDocument/2006/relationships/slide" Target="slides/slide641.xml"/><Relationship Id="rId871" Type="http://schemas.openxmlformats.org/officeDocument/2006/relationships/slide" Target="slides/slide848.xml"/><Relationship Id="rId14" Type="http://schemas.openxmlformats.org/officeDocument/2006/relationships/slideMaster" Target="slideMasters/slideMaster14.xml"/><Relationship Id="rId317" Type="http://schemas.openxmlformats.org/officeDocument/2006/relationships/slide" Target="slides/slide294.xml"/><Relationship Id="rId524" Type="http://schemas.openxmlformats.org/officeDocument/2006/relationships/slide" Target="slides/slide501.xml"/><Relationship Id="rId731" Type="http://schemas.openxmlformats.org/officeDocument/2006/relationships/slide" Target="slides/slide708.xml"/><Relationship Id="rId98" Type="http://schemas.openxmlformats.org/officeDocument/2006/relationships/slide" Target="slides/slide75.xml"/><Relationship Id="rId163" Type="http://schemas.openxmlformats.org/officeDocument/2006/relationships/slide" Target="slides/slide140.xml"/><Relationship Id="rId370" Type="http://schemas.openxmlformats.org/officeDocument/2006/relationships/slide" Target="slides/slide347.xml"/><Relationship Id="rId829" Type="http://schemas.openxmlformats.org/officeDocument/2006/relationships/slide" Target="slides/slide806.xml"/><Relationship Id="rId230" Type="http://schemas.openxmlformats.org/officeDocument/2006/relationships/slide" Target="slides/slide207.xml"/><Relationship Id="rId468" Type="http://schemas.openxmlformats.org/officeDocument/2006/relationships/slide" Target="slides/slide445.xml"/><Relationship Id="rId675" Type="http://schemas.openxmlformats.org/officeDocument/2006/relationships/slide" Target="slides/slide652.xml"/><Relationship Id="rId882" Type="http://schemas.openxmlformats.org/officeDocument/2006/relationships/slide" Target="slides/slide859.xml"/><Relationship Id="rId25" Type="http://schemas.openxmlformats.org/officeDocument/2006/relationships/slide" Target="slides/slide2.xml"/><Relationship Id="rId328" Type="http://schemas.openxmlformats.org/officeDocument/2006/relationships/slide" Target="slides/slide305.xml"/><Relationship Id="rId535" Type="http://schemas.openxmlformats.org/officeDocument/2006/relationships/slide" Target="slides/slide512.xml"/><Relationship Id="rId742" Type="http://schemas.openxmlformats.org/officeDocument/2006/relationships/slide" Target="slides/slide719.xml"/><Relationship Id="rId174" Type="http://schemas.openxmlformats.org/officeDocument/2006/relationships/slide" Target="slides/slide151.xml"/><Relationship Id="rId381" Type="http://schemas.openxmlformats.org/officeDocument/2006/relationships/slide" Target="slides/slide358.xml"/><Relationship Id="rId602" Type="http://schemas.openxmlformats.org/officeDocument/2006/relationships/slide" Target="slides/slide579.xml"/><Relationship Id="rId241" Type="http://schemas.openxmlformats.org/officeDocument/2006/relationships/slide" Target="slides/slide218.xml"/><Relationship Id="rId479" Type="http://schemas.openxmlformats.org/officeDocument/2006/relationships/slide" Target="slides/slide456.xml"/><Relationship Id="rId686" Type="http://schemas.openxmlformats.org/officeDocument/2006/relationships/slide" Target="slides/slide663.xml"/><Relationship Id="rId893" Type="http://schemas.openxmlformats.org/officeDocument/2006/relationships/slide" Target="slides/slide870.xml"/><Relationship Id="rId907" Type="http://schemas.openxmlformats.org/officeDocument/2006/relationships/slide" Target="slides/slide884.xml"/><Relationship Id="rId36" Type="http://schemas.openxmlformats.org/officeDocument/2006/relationships/slide" Target="slides/slide13.xml"/><Relationship Id="rId339" Type="http://schemas.openxmlformats.org/officeDocument/2006/relationships/slide" Target="slides/slide316.xml"/><Relationship Id="rId546" Type="http://schemas.openxmlformats.org/officeDocument/2006/relationships/slide" Target="slides/slide523.xml"/><Relationship Id="rId753" Type="http://schemas.openxmlformats.org/officeDocument/2006/relationships/slide" Target="slides/slide730.xml"/><Relationship Id="rId101" Type="http://schemas.openxmlformats.org/officeDocument/2006/relationships/slide" Target="slides/slide78.xml"/><Relationship Id="rId185" Type="http://schemas.openxmlformats.org/officeDocument/2006/relationships/slide" Target="slides/slide162.xml"/><Relationship Id="rId406" Type="http://schemas.openxmlformats.org/officeDocument/2006/relationships/slide" Target="slides/slide383.xml"/><Relationship Id="rId392" Type="http://schemas.openxmlformats.org/officeDocument/2006/relationships/slide" Target="slides/slide369.xml"/><Relationship Id="rId613" Type="http://schemas.openxmlformats.org/officeDocument/2006/relationships/slide" Target="slides/slide590.xml"/><Relationship Id="rId697" Type="http://schemas.openxmlformats.org/officeDocument/2006/relationships/slide" Target="slides/slide674.xml"/><Relationship Id="rId820" Type="http://schemas.openxmlformats.org/officeDocument/2006/relationships/slide" Target="slides/slide797.xml"/><Relationship Id="rId918" Type="http://schemas.openxmlformats.org/officeDocument/2006/relationships/slide" Target="slides/slide895.xml"/><Relationship Id="rId252" Type="http://schemas.openxmlformats.org/officeDocument/2006/relationships/slide" Target="slides/slide229.xml"/><Relationship Id="rId47" Type="http://schemas.openxmlformats.org/officeDocument/2006/relationships/slide" Target="slides/slide24.xml"/><Relationship Id="rId112" Type="http://schemas.openxmlformats.org/officeDocument/2006/relationships/slide" Target="slides/slide89.xml"/><Relationship Id="rId557" Type="http://schemas.openxmlformats.org/officeDocument/2006/relationships/slide" Target="slides/slide534.xml"/><Relationship Id="rId764" Type="http://schemas.openxmlformats.org/officeDocument/2006/relationships/slide" Target="slides/slide741.xml"/><Relationship Id="rId196" Type="http://schemas.openxmlformats.org/officeDocument/2006/relationships/slide" Target="slides/slide173.xml"/><Relationship Id="rId417" Type="http://schemas.openxmlformats.org/officeDocument/2006/relationships/slide" Target="slides/slide394.xml"/><Relationship Id="rId624" Type="http://schemas.openxmlformats.org/officeDocument/2006/relationships/slide" Target="slides/slide601.xml"/><Relationship Id="rId831" Type="http://schemas.openxmlformats.org/officeDocument/2006/relationships/slide" Target="slides/slide808.xml"/><Relationship Id="rId263" Type="http://schemas.openxmlformats.org/officeDocument/2006/relationships/slide" Target="slides/slide240.xml"/><Relationship Id="rId470" Type="http://schemas.openxmlformats.org/officeDocument/2006/relationships/slide" Target="slides/slide447.xml"/><Relationship Id="rId929" Type="http://schemas.openxmlformats.org/officeDocument/2006/relationships/slide" Target="slides/slide906.xml"/><Relationship Id="rId58" Type="http://schemas.openxmlformats.org/officeDocument/2006/relationships/slide" Target="slides/slide35.xml"/><Relationship Id="rId123" Type="http://schemas.openxmlformats.org/officeDocument/2006/relationships/slide" Target="slides/slide100.xml"/><Relationship Id="rId330" Type="http://schemas.openxmlformats.org/officeDocument/2006/relationships/slide" Target="slides/slide307.xml"/><Relationship Id="rId568" Type="http://schemas.openxmlformats.org/officeDocument/2006/relationships/slide" Target="slides/slide545.xml"/><Relationship Id="rId775" Type="http://schemas.openxmlformats.org/officeDocument/2006/relationships/slide" Target="slides/slide752.xml"/><Relationship Id="rId428" Type="http://schemas.openxmlformats.org/officeDocument/2006/relationships/slide" Target="slides/slide405.xml"/><Relationship Id="rId635" Type="http://schemas.openxmlformats.org/officeDocument/2006/relationships/slide" Target="slides/slide612.xml"/><Relationship Id="rId842" Type="http://schemas.openxmlformats.org/officeDocument/2006/relationships/slide" Target="slides/slide819.xml"/><Relationship Id="rId274" Type="http://schemas.openxmlformats.org/officeDocument/2006/relationships/slide" Target="slides/slide251.xml"/><Relationship Id="rId481" Type="http://schemas.openxmlformats.org/officeDocument/2006/relationships/slide" Target="slides/slide458.xml"/><Relationship Id="rId702" Type="http://schemas.openxmlformats.org/officeDocument/2006/relationships/slide" Target="slides/slide679.xml"/><Relationship Id="rId69" Type="http://schemas.openxmlformats.org/officeDocument/2006/relationships/slide" Target="slides/slide46.xml"/><Relationship Id="rId134" Type="http://schemas.openxmlformats.org/officeDocument/2006/relationships/slide" Target="slides/slide111.xml"/><Relationship Id="rId579" Type="http://schemas.openxmlformats.org/officeDocument/2006/relationships/slide" Target="slides/slide556.xml"/><Relationship Id="rId786" Type="http://schemas.openxmlformats.org/officeDocument/2006/relationships/slide" Target="slides/slide763.xml"/><Relationship Id="rId341" Type="http://schemas.openxmlformats.org/officeDocument/2006/relationships/slide" Target="slides/slide318.xml"/><Relationship Id="rId439" Type="http://schemas.openxmlformats.org/officeDocument/2006/relationships/slide" Target="slides/slide416.xml"/><Relationship Id="rId646" Type="http://schemas.openxmlformats.org/officeDocument/2006/relationships/slide" Target="slides/slide623.xml"/><Relationship Id="rId201" Type="http://schemas.openxmlformats.org/officeDocument/2006/relationships/slide" Target="slides/slide178.xml"/><Relationship Id="rId285" Type="http://schemas.openxmlformats.org/officeDocument/2006/relationships/slide" Target="slides/slide262.xml"/><Relationship Id="rId506" Type="http://schemas.openxmlformats.org/officeDocument/2006/relationships/slide" Target="slides/slide483.xml"/><Relationship Id="rId853" Type="http://schemas.openxmlformats.org/officeDocument/2006/relationships/slide" Target="slides/slide830.xml"/><Relationship Id="rId492" Type="http://schemas.openxmlformats.org/officeDocument/2006/relationships/slide" Target="slides/slide469.xml"/><Relationship Id="rId713" Type="http://schemas.openxmlformats.org/officeDocument/2006/relationships/slide" Target="slides/slide690.xml"/><Relationship Id="rId797" Type="http://schemas.openxmlformats.org/officeDocument/2006/relationships/slide" Target="slides/slide774.xml"/><Relationship Id="rId920" Type="http://schemas.openxmlformats.org/officeDocument/2006/relationships/slide" Target="slides/slide897.xml"/><Relationship Id="rId145" Type="http://schemas.openxmlformats.org/officeDocument/2006/relationships/slide" Target="slides/slide122.xml"/><Relationship Id="rId352" Type="http://schemas.openxmlformats.org/officeDocument/2006/relationships/slide" Target="slides/slide329.xml"/><Relationship Id="rId212" Type="http://schemas.openxmlformats.org/officeDocument/2006/relationships/slide" Target="slides/slide189.xml"/><Relationship Id="rId657" Type="http://schemas.openxmlformats.org/officeDocument/2006/relationships/slide" Target="slides/slide634.xml"/><Relationship Id="rId864" Type="http://schemas.openxmlformats.org/officeDocument/2006/relationships/slide" Target="slides/slide841.xml"/><Relationship Id="rId296" Type="http://schemas.openxmlformats.org/officeDocument/2006/relationships/slide" Target="slides/slide273.xml"/><Relationship Id="rId517" Type="http://schemas.openxmlformats.org/officeDocument/2006/relationships/slide" Target="slides/slide494.xml"/><Relationship Id="rId724" Type="http://schemas.openxmlformats.org/officeDocument/2006/relationships/slide" Target="slides/slide701.xml"/><Relationship Id="rId931" Type="http://schemas.openxmlformats.org/officeDocument/2006/relationships/slide" Target="slides/slide908.xml"/><Relationship Id="rId60" Type="http://schemas.openxmlformats.org/officeDocument/2006/relationships/slide" Target="slides/slide37.xml"/><Relationship Id="rId156" Type="http://schemas.openxmlformats.org/officeDocument/2006/relationships/slide" Target="slides/slide133.xml"/><Relationship Id="rId363" Type="http://schemas.openxmlformats.org/officeDocument/2006/relationships/slide" Target="slides/slide340.xml"/><Relationship Id="rId570" Type="http://schemas.openxmlformats.org/officeDocument/2006/relationships/slide" Target="slides/slide547.xml"/><Relationship Id="rId223" Type="http://schemas.openxmlformats.org/officeDocument/2006/relationships/slide" Target="slides/slide200.xml"/><Relationship Id="rId430" Type="http://schemas.openxmlformats.org/officeDocument/2006/relationships/slide" Target="slides/slide407.xml"/><Relationship Id="rId668" Type="http://schemas.openxmlformats.org/officeDocument/2006/relationships/slide" Target="slides/slide645.xml"/><Relationship Id="rId875" Type="http://schemas.openxmlformats.org/officeDocument/2006/relationships/slide" Target="slides/slide852.xml"/><Relationship Id="rId18" Type="http://schemas.openxmlformats.org/officeDocument/2006/relationships/slideMaster" Target="slideMasters/slideMaster18.xml"/><Relationship Id="rId528" Type="http://schemas.openxmlformats.org/officeDocument/2006/relationships/slide" Target="slides/slide505.xml"/><Relationship Id="rId735" Type="http://schemas.openxmlformats.org/officeDocument/2006/relationships/slide" Target="slides/slide712.xml"/><Relationship Id="rId167" Type="http://schemas.openxmlformats.org/officeDocument/2006/relationships/slide" Target="slides/slide144.xml"/><Relationship Id="rId374" Type="http://schemas.openxmlformats.org/officeDocument/2006/relationships/slide" Target="slides/slide351.xml"/><Relationship Id="rId581" Type="http://schemas.openxmlformats.org/officeDocument/2006/relationships/slide" Target="slides/slide558.xml"/><Relationship Id="rId71" Type="http://schemas.openxmlformats.org/officeDocument/2006/relationships/slide" Target="slides/slide48.xml"/><Relationship Id="rId234" Type="http://schemas.openxmlformats.org/officeDocument/2006/relationships/slide" Target="slides/slide211.xml"/><Relationship Id="rId679" Type="http://schemas.openxmlformats.org/officeDocument/2006/relationships/slide" Target="slides/slide656.xml"/><Relationship Id="rId802" Type="http://schemas.openxmlformats.org/officeDocument/2006/relationships/slide" Target="slides/slide779.xml"/><Relationship Id="rId886" Type="http://schemas.openxmlformats.org/officeDocument/2006/relationships/slide" Target="slides/slide863.xml"/><Relationship Id="rId2" Type="http://schemas.openxmlformats.org/officeDocument/2006/relationships/slideMaster" Target="slideMasters/slideMaster2.xml"/><Relationship Id="rId29" Type="http://schemas.openxmlformats.org/officeDocument/2006/relationships/slide" Target="slides/slide6.xml"/><Relationship Id="rId441" Type="http://schemas.openxmlformats.org/officeDocument/2006/relationships/slide" Target="slides/slide418.xml"/><Relationship Id="rId539" Type="http://schemas.openxmlformats.org/officeDocument/2006/relationships/slide" Target="slides/slide516.xml"/><Relationship Id="rId746" Type="http://schemas.openxmlformats.org/officeDocument/2006/relationships/slide" Target="slides/slide723.xml"/><Relationship Id="rId178" Type="http://schemas.openxmlformats.org/officeDocument/2006/relationships/slide" Target="slides/slide155.xml"/><Relationship Id="rId301" Type="http://schemas.openxmlformats.org/officeDocument/2006/relationships/slide" Target="slides/slide278.xml"/><Relationship Id="rId82" Type="http://schemas.openxmlformats.org/officeDocument/2006/relationships/slide" Target="slides/slide59.xml"/><Relationship Id="rId385" Type="http://schemas.openxmlformats.org/officeDocument/2006/relationships/slide" Target="slides/slide362.xml"/><Relationship Id="rId592" Type="http://schemas.openxmlformats.org/officeDocument/2006/relationships/slide" Target="slides/slide569.xml"/><Relationship Id="rId606" Type="http://schemas.openxmlformats.org/officeDocument/2006/relationships/slide" Target="slides/slide583.xml"/><Relationship Id="rId813" Type="http://schemas.openxmlformats.org/officeDocument/2006/relationships/slide" Target="slides/slide790.xml"/><Relationship Id="rId245" Type="http://schemas.openxmlformats.org/officeDocument/2006/relationships/slide" Target="slides/slide222.xml"/><Relationship Id="rId452" Type="http://schemas.openxmlformats.org/officeDocument/2006/relationships/slide" Target="slides/slide429.xml"/><Relationship Id="rId897" Type="http://schemas.openxmlformats.org/officeDocument/2006/relationships/slide" Target="slides/slide874.xml"/><Relationship Id="rId105" Type="http://schemas.openxmlformats.org/officeDocument/2006/relationships/slide" Target="slides/slide82.xml"/><Relationship Id="rId312" Type="http://schemas.openxmlformats.org/officeDocument/2006/relationships/slide" Target="slides/slide289.xml"/><Relationship Id="rId757" Type="http://schemas.openxmlformats.org/officeDocument/2006/relationships/slide" Target="slides/slide734.xml"/><Relationship Id="rId93" Type="http://schemas.openxmlformats.org/officeDocument/2006/relationships/slide" Target="slides/slide70.xml"/><Relationship Id="rId189" Type="http://schemas.openxmlformats.org/officeDocument/2006/relationships/slide" Target="slides/slide166.xml"/><Relationship Id="rId396" Type="http://schemas.openxmlformats.org/officeDocument/2006/relationships/slide" Target="slides/slide373.xml"/><Relationship Id="rId617" Type="http://schemas.openxmlformats.org/officeDocument/2006/relationships/slide" Target="slides/slide594.xml"/><Relationship Id="rId824" Type="http://schemas.openxmlformats.org/officeDocument/2006/relationships/slide" Target="slides/slide801.xml"/><Relationship Id="rId256" Type="http://schemas.openxmlformats.org/officeDocument/2006/relationships/slide" Target="slides/slide233.xml"/><Relationship Id="rId463" Type="http://schemas.openxmlformats.org/officeDocument/2006/relationships/slide" Target="slides/slide440.xml"/><Relationship Id="rId670" Type="http://schemas.openxmlformats.org/officeDocument/2006/relationships/slide" Target="slides/slide647.xml"/><Relationship Id="rId116" Type="http://schemas.openxmlformats.org/officeDocument/2006/relationships/slide" Target="slides/slide93.xml"/><Relationship Id="rId323" Type="http://schemas.openxmlformats.org/officeDocument/2006/relationships/slide" Target="slides/slide300.xml"/><Relationship Id="rId530" Type="http://schemas.openxmlformats.org/officeDocument/2006/relationships/slide" Target="slides/slide507.xml"/><Relationship Id="rId768" Type="http://schemas.openxmlformats.org/officeDocument/2006/relationships/slide" Target="slides/slide745.xml"/><Relationship Id="rId20" Type="http://schemas.openxmlformats.org/officeDocument/2006/relationships/slideMaster" Target="slideMasters/slideMaster20.xml"/><Relationship Id="rId628" Type="http://schemas.openxmlformats.org/officeDocument/2006/relationships/slide" Target="slides/slide605.xml"/><Relationship Id="rId835" Type="http://schemas.openxmlformats.org/officeDocument/2006/relationships/slide" Target="slides/slide812.xml"/><Relationship Id="rId267" Type="http://schemas.openxmlformats.org/officeDocument/2006/relationships/slide" Target="slides/slide244.xml"/><Relationship Id="rId474" Type="http://schemas.openxmlformats.org/officeDocument/2006/relationships/slide" Target="slides/slide451.xml"/><Relationship Id="rId127" Type="http://schemas.openxmlformats.org/officeDocument/2006/relationships/slide" Target="slides/slide104.xml"/><Relationship Id="rId681" Type="http://schemas.openxmlformats.org/officeDocument/2006/relationships/slide" Target="slides/slide658.xml"/><Relationship Id="rId779" Type="http://schemas.openxmlformats.org/officeDocument/2006/relationships/slide" Target="slides/slide756.xml"/><Relationship Id="rId902" Type="http://schemas.openxmlformats.org/officeDocument/2006/relationships/slide" Target="slides/slide879.xml"/><Relationship Id="rId31" Type="http://schemas.openxmlformats.org/officeDocument/2006/relationships/slide" Target="slides/slide8.xml"/><Relationship Id="rId334" Type="http://schemas.openxmlformats.org/officeDocument/2006/relationships/slide" Target="slides/slide311.xml"/><Relationship Id="rId541" Type="http://schemas.openxmlformats.org/officeDocument/2006/relationships/slide" Target="slides/slide518.xml"/><Relationship Id="rId639" Type="http://schemas.openxmlformats.org/officeDocument/2006/relationships/slide" Target="slides/slide616.xml"/><Relationship Id="rId180" Type="http://schemas.openxmlformats.org/officeDocument/2006/relationships/slide" Target="slides/slide157.xml"/><Relationship Id="rId278" Type="http://schemas.openxmlformats.org/officeDocument/2006/relationships/slide" Target="slides/slide255.xml"/><Relationship Id="rId401" Type="http://schemas.openxmlformats.org/officeDocument/2006/relationships/slide" Target="slides/slide378.xml"/><Relationship Id="rId846" Type="http://schemas.openxmlformats.org/officeDocument/2006/relationships/slide" Target="slides/slide823.xml"/><Relationship Id="rId485" Type="http://schemas.openxmlformats.org/officeDocument/2006/relationships/slide" Target="slides/slide462.xml"/><Relationship Id="rId692" Type="http://schemas.openxmlformats.org/officeDocument/2006/relationships/slide" Target="slides/slide669.xml"/><Relationship Id="rId706" Type="http://schemas.openxmlformats.org/officeDocument/2006/relationships/slide" Target="slides/slide683.xml"/><Relationship Id="rId913" Type="http://schemas.openxmlformats.org/officeDocument/2006/relationships/slide" Target="slides/slide890.xml"/><Relationship Id="rId42" Type="http://schemas.openxmlformats.org/officeDocument/2006/relationships/slide" Target="slides/slide19.xml"/><Relationship Id="rId138" Type="http://schemas.openxmlformats.org/officeDocument/2006/relationships/slide" Target="slides/slide115.xml"/><Relationship Id="rId345" Type="http://schemas.openxmlformats.org/officeDocument/2006/relationships/slide" Target="slides/slide322.xml"/><Relationship Id="rId552" Type="http://schemas.openxmlformats.org/officeDocument/2006/relationships/slide" Target="slides/slide529.xml"/><Relationship Id="rId191" Type="http://schemas.openxmlformats.org/officeDocument/2006/relationships/slide" Target="slides/slide168.xml"/><Relationship Id="rId205" Type="http://schemas.openxmlformats.org/officeDocument/2006/relationships/slide" Target="slides/slide182.xml"/><Relationship Id="rId412" Type="http://schemas.openxmlformats.org/officeDocument/2006/relationships/slide" Target="slides/slide389.xml"/><Relationship Id="rId857" Type="http://schemas.openxmlformats.org/officeDocument/2006/relationships/slide" Target="slides/slide834.xml"/><Relationship Id="rId289" Type="http://schemas.openxmlformats.org/officeDocument/2006/relationships/slide" Target="slides/slide266.xml"/><Relationship Id="rId496" Type="http://schemas.openxmlformats.org/officeDocument/2006/relationships/slide" Target="slides/slide473.xml"/><Relationship Id="rId717" Type="http://schemas.openxmlformats.org/officeDocument/2006/relationships/slide" Target="slides/slide694.xml"/><Relationship Id="rId924" Type="http://schemas.openxmlformats.org/officeDocument/2006/relationships/slide" Target="slides/slide901.xml"/><Relationship Id="rId53" Type="http://schemas.openxmlformats.org/officeDocument/2006/relationships/slide" Target="slides/slide30.xml"/><Relationship Id="rId149" Type="http://schemas.openxmlformats.org/officeDocument/2006/relationships/slide" Target="slides/slide126.xml"/><Relationship Id="rId356" Type="http://schemas.openxmlformats.org/officeDocument/2006/relationships/slide" Target="slides/slide333.xml"/><Relationship Id="rId563" Type="http://schemas.openxmlformats.org/officeDocument/2006/relationships/slide" Target="slides/slide540.xml"/><Relationship Id="rId770" Type="http://schemas.openxmlformats.org/officeDocument/2006/relationships/slide" Target="slides/slide747.xml"/><Relationship Id="rId216" Type="http://schemas.openxmlformats.org/officeDocument/2006/relationships/slide" Target="slides/slide193.xml"/><Relationship Id="rId423" Type="http://schemas.openxmlformats.org/officeDocument/2006/relationships/slide" Target="slides/slide400.xml"/><Relationship Id="rId868" Type="http://schemas.openxmlformats.org/officeDocument/2006/relationships/slide" Target="slides/slide845.xml"/><Relationship Id="rId630" Type="http://schemas.openxmlformats.org/officeDocument/2006/relationships/slide" Target="slides/slide607.xml"/><Relationship Id="rId728" Type="http://schemas.openxmlformats.org/officeDocument/2006/relationships/slide" Target="slides/slide705.xml"/><Relationship Id="rId935" Type="http://schemas.openxmlformats.org/officeDocument/2006/relationships/presProps" Target="presProps.xml"/><Relationship Id="rId64" Type="http://schemas.openxmlformats.org/officeDocument/2006/relationships/slide" Target="slides/slide41.xml"/><Relationship Id="rId367" Type="http://schemas.openxmlformats.org/officeDocument/2006/relationships/slide" Target="slides/slide344.xml"/><Relationship Id="rId574" Type="http://schemas.openxmlformats.org/officeDocument/2006/relationships/slide" Target="slides/slide551.xml"/><Relationship Id="rId227" Type="http://schemas.openxmlformats.org/officeDocument/2006/relationships/slide" Target="slides/slide204.xml"/><Relationship Id="rId781" Type="http://schemas.openxmlformats.org/officeDocument/2006/relationships/slide" Target="slides/slide758.xml"/><Relationship Id="rId879" Type="http://schemas.openxmlformats.org/officeDocument/2006/relationships/slide" Target="slides/slide856.xml"/><Relationship Id="rId434" Type="http://schemas.openxmlformats.org/officeDocument/2006/relationships/slide" Target="slides/slide411.xml"/><Relationship Id="rId641" Type="http://schemas.openxmlformats.org/officeDocument/2006/relationships/slide" Target="slides/slide618.xml"/><Relationship Id="rId739" Type="http://schemas.openxmlformats.org/officeDocument/2006/relationships/slide" Target="slides/slide716.xml"/><Relationship Id="rId280" Type="http://schemas.openxmlformats.org/officeDocument/2006/relationships/slide" Target="slides/slide257.xml"/><Relationship Id="rId501" Type="http://schemas.openxmlformats.org/officeDocument/2006/relationships/slide" Target="slides/slide478.xml"/><Relationship Id="rId75" Type="http://schemas.openxmlformats.org/officeDocument/2006/relationships/slide" Target="slides/slide52.xml"/><Relationship Id="rId140" Type="http://schemas.openxmlformats.org/officeDocument/2006/relationships/slide" Target="slides/slide117.xml"/><Relationship Id="rId378" Type="http://schemas.openxmlformats.org/officeDocument/2006/relationships/slide" Target="slides/slide355.xml"/><Relationship Id="rId585" Type="http://schemas.openxmlformats.org/officeDocument/2006/relationships/slide" Target="slides/slide562.xml"/><Relationship Id="rId792" Type="http://schemas.openxmlformats.org/officeDocument/2006/relationships/slide" Target="slides/slide769.xml"/><Relationship Id="rId806" Type="http://schemas.openxmlformats.org/officeDocument/2006/relationships/slide" Target="slides/slide783.xml"/><Relationship Id="rId6" Type="http://schemas.openxmlformats.org/officeDocument/2006/relationships/slideMaster" Target="slideMasters/slideMaster6.xml"/><Relationship Id="rId238" Type="http://schemas.openxmlformats.org/officeDocument/2006/relationships/slide" Target="slides/slide215.xml"/><Relationship Id="rId445" Type="http://schemas.openxmlformats.org/officeDocument/2006/relationships/slide" Target="slides/slide422.xml"/><Relationship Id="rId652" Type="http://schemas.openxmlformats.org/officeDocument/2006/relationships/slide" Target="slides/slide629.xml"/><Relationship Id="rId291" Type="http://schemas.openxmlformats.org/officeDocument/2006/relationships/slide" Target="slides/slide268.xml"/><Relationship Id="rId305" Type="http://schemas.openxmlformats.org/officeDocument/2006/relationships/slide" Target="slides/slide282.xml"/><Relationship Id="rId512" Type="http://schemas.openxmlformats.org/officeDocument/2006/relationships/slide" Target="slides/slide489.xml"/><Relationship Id="rId86" Type="http://schemas.openxmlformats.org/officeDocument/2006/relationships/slide" Target="slides/slide63.xml"/><Relationship Id="rId151" Type="http://schemas.openxmlformats.org/officeDocument/2006/relationships/slide" Target="slides/slide128.xml"/><Relationship Id="rId389" Type="http://schemas.openxmlformats.org/officeDocument/2006/relationships/slide" Target="slides/slide366.xml"/><Relationship Id="rId596" Type="http://schemas.openxmlformats.org/officeDocument/2006/relationships/slide" Target="slides/slide573.xml"/><Relationship Id="rId817" Type="http://schemas.openxmlformats.org/officeDocument/2006/relationships/slide" Target="slides/slide794.xml"/><Relationship Id="rId249" Type="http://schemas.openxmlformats.org/officeDocument/2006/relationships/slide" Target="slides/slide226.xml"/><Relationship Id="rId456" Type="http://schemas.openxmlformats.org/officeDocument/2006/relationships/slide" Target="slides/slide433.xml"/><Relationship Id="rId663" Type="http://schemas.openxmlformats.org/officeDocument/2006/relationships/slide" Target="slides/slide640.xml"/><Relationship Id="rId870" Type="http://schemas.openxmlformats.org/officeDocument/2006/relationships/slide" Target="slides/slide847.xml"/><Relationship Id="rId13" Type="http://schemas.openxmlformats.org/officeDocument/2006/relationships/slideMaster" Target="slideMasters/slideMaster13.xml"/><Relationship Id="rId109" Type="http://schemas.openxmlformats.org/officeDocument/2006/relationships/slide" Target="slides/slide86.xml"/><Relationship Id="rId316" Type="http://schemas.openxmlformats.org/officeDocument/2006/relationships/slide" Target="slides/slide293.xml"/><Relationship Id="rId523" Type="http://schemas.openxmlformats.org/officeDocument/2006/relationships/slide" Target="slides/slide500.xml"/><Relationship Id="rId97" Type="http://schemas.openxmlformats.org/officeDocument/2006/relationships/slide" Target="slides/slide74.xml"/><Relationship Id="rId730" Type="http://schemas.openxmlformats.org/officeDocument/2006/relationships/slide" Target="slides/slide707.xml"/><Relationship Id="rId828" Type="http://schemas.openxmlformats.org/officeDocument/2006/relationships/slide" Target="slides/slide805.xml"/><Relationship Id="rId162" Type="http://schemas.openxmlformats.org/officeDocument/2006/relationships/slide" Target="slides/slide139.xml"/><Relationship Id="rId467" Type="http://schemas.openxmlformats.org/officeDocument/2006/relationships/slide" Target="slides/slide444.xml"/><Relationship Id="rId674" Type="http://schemas.openxmlformats.org/officeDocument/2006/relationships/slide" Target="slides/slide651.xml"/><Relationship Id="rId881" Type="http://schemas.openxmlformats.org/officeDocument/2006/relationships/slide" Target="slides/slide858.xml"/><Relationship Id="rId24" Type="http://schemas.openxmlformats.org/officeDocument/2006/relationships/slide" Target="slides/slide1.xml"/><Relationship Id="rId327" Type="http://schemas.openxmlformats.org/officeDocument/2006/relationships/slide" Target="slides/slide304.xml"/><Relationship Id="rId534" Type="http://schemas.openxmlformats.org/officeDocument/2006/relationships/slide" Target="slides/slide511.xml"/><Relationship Id="rId741" Type="http://schemas.openxmlformats.org/officeDocument/2006/relationships/slide" Target="slides/slide718.xml"/><Relationship Id="rId839" Type="http://schemas.openxmlformats.org/officeDocument/2006/relationships/slide" Target="slides/slide816.xml"/><Relationship Id="rId173" Type="http://schemas.openxmlformats.org/officeDocument/2006/relationships/slide" Target="slides/slide150.xml"/><Relationship Id="rId380" Type="http://schemas.openxmlformats.org/officeDocument/2006/relationships/slide" Target="slides/slide357.xml"/><Relationship Id="rId601" Type="http://schemas.openxmlformats.org/officeDocument/2006/relationships/slide" Target="slides/slide578.xml"/><Relationship Id="rId240" Type="http://schemas.openxmlformats.org/officeDocument/2006/relationships/slide" Target="slides/slide217.xml"/><Relationship Id="rId478" Type="http://schemas.openxmlformats.org/officeDocument/2006/relationships/slide" Target="slides/slide455.xml"/><Relationship Id="rId685" Type="http://schemas.openxmlformats.org/officeDocument/2006/relationships/slide" Target="slides/slide662.xml"/><Relationship Id="rId892" Type="http://schemas.openxmlformats.org/officeDocument/2006/relationships/slide" Target="slides/slide869.xml"/><Relationship Id="rId906" Type="http://schemas.openxmlformats.org/officeDocument/2006/relationships/slide" Target="slides/slide883.xml"/><Relationship Id="rId35" Type="http://schemas.openxmlformats.org/officeDocument/2006/relationships/slide" Target="slides/slide12.xml"/><Relationship Id="rId100" Type="http://schemas.openxmlformats.org/officeDocument/2006/relationships/slide" Target="slides/slide77.xml"/><Relationship Id="rId338" Type="http://schemas.openxmlformats.org/officeDocument/2006/relationships/slide" Target="slides/slide315.xml"/><Relationship Id="rId545" Type="http://schemas.openxmlformats.org/officeDocument/2006/relationships/slide" Target="slides/slide522.xml"/><Relationship Id="rId752" Type="http://schemas.openxmlformats.org/officeDocument/2006/relationships/slide" Target="slides/slide729.xml"/><Relationship Id="rId184" Type="http://schemas.openxmlformats.org/officeDocument/2006/relationships/slide" Target="slides/slide161.xml"/><Relationship Id="rId391" Type="http://schemas.openxmlformats.org/officeDocument/2006/relationships/slide" Target="slides/slide368.xml"/><Relationship Id="rId405" Type="http://schemas.openxmlformats.org/officeDocument/2006/relationships/slide" Target="slides/slide382.xml"/><Relationship Id="rId612" Type="http://schemas.openxmlformats.org/officeDocument/2006/relationships/slide" Target="slides/slide589.xml"/><Relationship Id="rId251" Type="http://schemas.openxmlformats.org/officeDocument/2006/relationships/slide" Target="slides/slide228.xml"/><Relationship Id="rId489" Type="http://schemas.openxmlformats.org/officeDocument/2006/relationships/slide" Target="slides/slide466.xml"/><Relationship Id="rId696" Type="http://schemas.openxmlformats.org/officeDocument/2006/relationships/slide" Target="slides/slide673.xml"/><Relationship Id="rId917" Type="http://schemas.openxmlformats.org/officeDocument/2006/relationships/slide" Target="slides/slide894.xml"/><Relationship Id="rId46" Type="http://schemas.openxmlformats.org/officeDocument/2006/relationships/slide" Target="slides/slide23.xml"/><Relationship Id="rId349" Type="http://schemas.openxmlformats.org/officeDocument/2006/relationships/slide" Target="slides/slide326.xml"/><Relationship Id="rId556" Type="http://schemas.openxmlformats.org/officeDocument/2006/relationships/slide" Target="slides/slide533.xml"/><Relationship Id="rId763" Type="http://schemas.openxmlformats.org/officeDocument/2006/relationships/slide" Target="slides/slide740.xml"/><Relationship Id="rId111" Type="http://schemas.openxmlformats.org/officeDocument/2006/relationships/slide" Target="slides/slide88.xml"/><Relationship Id="rId195" Type="http://schemas.openxmlformats.org/officeDocument/2006/relationships/slide" Target="slides/slide172.xml"/><Relationship Id="rId209" Type="http://schemas.openxmlformats.org/officeDocument/2006/relationships/slide" Target="slides/slide186.xml"/><Relationship Id="rId416" Type="http://schemas.openxmlformats.org/officeDocument/2006/relationships/slide" Target="slides/slide393.xml"/><Relationship Id="rId623" Type="http://schemas.openxmlformats.org/officeDocument/2006/relationships/slide" Target="slides/slide600.xml"/><Relationship Id="rId830" Type="http://schemas.openxmlformats.org/officeDocument/2006/relationships/slide" Target="slides/slide807.xml"/><Relationship Id="rId928" Type="http://schemas.openxmlformats.org/officeDocument/2006/relationships/slide" Target="slides/slide905.xml"/><Relationship Id="rId57" Type="http://schemas.openxmlformats.org/officeDocument/2006/relationships/slide" Target="slides/slide34.xml"/><Relationship Id="rId262" Type="http://schemas.openxmlformats.org/officeDocument/2006/relationships/slide" Target="slides/slide239.xml"/><Relationship Id="rId567" Type="http://schemas.openxmlformats.org/officeDocument/2006/relationships/slide" Target="slides/slide544.xml"/><Relationship Id="rId122" Type="http://schemas.openxmlformats.org/officeDocument/2006/relationships/slide" Target="slides/slide99.xml"/><Relationship Id="rId774" Type="http://schemas.openxmlformats.org/officeDocument/2006/relationships/slide" Target="slides/slide751.xml"/><Relationship Id="rId427" Type="http://schemas.openxmlformats.org/officeDocument/2006/relationships/slide" Target="slides/slide404.xml"/><Relationship Id="rId634" Type="http://schemas.openxmlformats.org/officeDocument/2006/relationships/slide" Target="slides/slide611.xml"/><Relationship Id="rId841" Type="http://schemas.openxmlformats.org/officeDocument/2006/relationships/slide" Target="slides/slide818.xml"/><Relationship Id="rId273" Type="http://schemas.openxmlformats.org/officeDocument/2006/relationships/slide" Target="slides/slide250.xml"/><Relationship Id="rId480" Type="http://schemas.openxmlformats.org/officeDocument/2006/relationships/slide" Target="slides/slide457.xml"/><Relationship Id="rId701" Type="http://schemas.openxmlformats.org/officeDocument/2006/relationships/slide" Target="slides/slide678.xml"/><Relationship Id="rId68" Type="http://schemas.openxmlformats.org/officeDocument/2006/relationships/slide" Target="slides/slide45.xml"/><Relationship Id="rId133" Type="http://schemas.openxmlformats.org/officeDocument/2006/relationships/slide" Target="slides/slide110.xml"/><Relationship Id="rId340" Type="http://schemas.openxmlformats.org/officeDocument/2006/relationships/slide" Target="slides/slide317.xml"/><Relationship Id="rId578" Type="http://schemas.openxmlformats.org/officeDocument/2006/relationships/slide" Target="slides/slide555.xml"/><Relationship Id="rId785" Type="http://schemas.openxmlformats.org/officeDocument/2006/relationships/slide" Target="slides/slide762.xml"/><Relationship Id="rId200" Type="http://schemas.openxmlformats.org/officeDocument/2006/relationships/slide" Target="slides/slide177.xml"/><Relationship Id="rId438" Type="http://schemas.openxmlformats.org/officeDocument/2006/relationships/slide" Target="slides/slide415.xml"/><Relationship Id="rId645" Type="http://schemas.openxmlformats.org/officeDocument/2006/relationships/slide" Target="slides/slide622.xml"/><Relationship Id="rId852" Type="http://schemas.openxmlformats.org/officeDocument/2006/relationships/slide" Target="slides/slide829.xml"/><Relationship Id="rId284" Type="http://schemas.openxmlformats.org/officeDocument/2006/relationships/slide" Target="slides/slide261.xml"/><Relationship Id="rId491" Type="http://schemas.openxmlformats.org/officeDocument/2006/relationships/slide" Target="slides/slide468.xml"/><Relationship Id="rId505" Type="http://schemas.openxmlformats.org/officeDocument/2006/relationships/slide" Target="slides/slide482.xml"/><Relationship Id="rId712" Type="http://schemas.openxmlformats.org/officeDocument/2006/relationships/slide" Target="slides/slide689.xml"/><Relationship Id="rId79" Type="http://schemas.openxmlformats.org/officeDocument/2006/relationships/slide" Target="slides/slide56.xml"/><Relationship Id="rId144" Type="http://schemas.openxmlformats.org/officeDocument/2006/relationships/slide" Target="slides/slide121.xml"/><Relationship Id="rId589" Type="http://schemas.openxmlformats.org/officeDocument/2006/relationships/slide" Target="slides/slide566.xml"/><Relationship Id="rId796" Type="http://schemas.openxmlformats.org/officeDocument/2006/relationships/slide" Target="slides/slide773.xml"/><Relationship Id="rId351" Type="http://schemas.openxmlformats.org/officeDocument/2006/relationships/slide" Target="slides/slide328.xml"/><Relationship Id="rId449" Type="http://schemas.openxmlformats.org/officeDocument/2006/relationships/slide" Target="slides/slide426.xml"/><Relationship Id="rId656" Type="http://schemas.openxmlformats.org/officeDocument/2006/relationships/slide" Target="slides/slide633.xml"/><Relationship Id="rId863" Type="http://schemas.openxmlformats.org/officeDocument/2006/relationships/slide" Target="slides/slide840.xml"/><Relationship Id="rId211" Type="http://schemas.openxmlformats.org/officeDocument/2006/relationships/slide" Target="slides/slide188.xml"/><Relationship Id="rId295" Type="http://schemas.openxmlformats.org/officeDocument/2006/relationships/slide" Target="slides/slide272.xml"/><Relationship Id="rId309" Type="http://schemas.openxmlformats.org/officeDocument/2006/relationships/slide" Target="slides/slide286.xml"/><Relationship Id="rId516" Type="http://schemas.openxmlformats.org/officeDocument/2006/relationships/slide" Target="slides/slide493.xml"/><Relationship Id="rId723" Type="http://schemas.openxmlformats.org/officeDocument/2006/relationships/slide" Target="slides/slide700.xml"/><Relationship Id="rId930" Type="http://schemas.openxmlformats.org/officeDocument/2006/relationships/slide" Target="slides/slide907.xml"/><Relationship Id="rId155" Type="http://schemas.openxmlformats.org/officeDocument/2006/relationships/slide" Target="slides/slide132.xml"/><Relationship Id="rId362" Type="http://schemas.openxmlformats.org/officeDocument/2006/relationships/slide" Target="slides/slide339.xml"/><Relationship Id="rId222" Type="http://schemas.openxmlformats.org/officeDocument/2006/relationships/slide" Target="slides/slide199.xml"/><Relationship Id="rId667" Type="http://schemas.openxmlformats.org/officeDocument/2006/relationships/slide" Target="slides/slide644.xml"/><Relationship Id="rId874" Type="http://schemas.openxmlformats.org/officeDocument/2006/relationships/slide" Target="slides/slide851.xml"/><Relationship Id="rId17" Type="http://schemas.openxmlformats.org/officeDocument/2006/relationships/slideMaster" Target="slideMasters/slideMaster17.xml"/><Relationship Id="rId527" Type="http://schemas.openxmlformats.org/officeDocument/2006/relationships/slide" Target="slides/slide504.xml"/><Relationship Id="rId734" Type="http://schemas.openxmlformats.org/officeDocument/2006/relationships/slide" Target="slides/slide711.xml"/><Relationship Id="rId70" Type="http://schemas.openxmlformats.org/officeDocument/2006/relationships/slide" Target="slides/slide47.xml"/><Relationship Id="rId166" Type="http://schemas.openxmlformats.org/officeDocument/2006/relationships/slide" Target="slides/slide143.xml"/><Relationship Id="rId331" Type="http://schemas.openxmlformats.org/officeDocument/2006/relationships/slide" Target="slides/slide308.xml"/><Relationship Id="rId373" Type="http://schemas.openxmlformats.org/officeDocument/2006/relationships/slide" Target="slides/slide350.xml"/><Relationship Id="rId429" Type="http://schemas.openxmlformats.org/officeDocument/2006/relationships/slide" Target="slides/slide406.xml"/><Relationship Id="rId580" Type="http://schemas.openxmlformats.org/officeDocument/2006/relationships/slide" Target="slides/slide557.xml"/><Relationship Id="rId636" Type="http://schemas.openxmlformats.org/officeDocument/2006/relationships/slide" Target="slides/slide613.xml"/><Relationship Id="rId801" Type="http://schemas.openxmlformats.org/officeDocument/2006/relationships/slide" Target="slides/slide778.xml"/><Relationship Id="rId1" Type="http://schemas.openxmlformats.org/officeDocument/2006/relationships/slideMaster" Target="slideMasters/slideMaster1.xml"/><Relationship Id="rId233" Type="http://schemas.openxmlformats.org/officeDocument/2006/relationships/slide" Target="slides/slide210.xml"/><Relationship Id="rId440" Type="http://schemas.openxmlformats.org/officeDocument/2006/relationships/slide" Target="slides/slide417.xml"/><Relationship Id="rId678" Type="http://schemas.openxmlformats.org/officeDocument/2006/relationships/slide" Target="slides/slide655.xml"/><Relationship Id="rId843" Type="http://schemas.openxmlformats.org/officeDocument/2006/relationships/slide" Target="slides/slide820.xml"/><Relationship Id="rId885" Type="http://schemas.openxmlformats.org/officeDocument/2006/relationships/slide" Target="slides/slide862.xml"/><Relationship Id="rId28" Type="http://schemas.openxmlformats.org/officeDocument/2006/relationships/slide" Target="slides/slide5.xml"/><Relationship Id="rId275" Type="http://schemas.openxmlformats.org/officeDocument/2006/relationships/slide" Target="slides/slide252.xml"/><Relationship Id="rId300" Type="http://schemas.openxmlformats.org/officeDocument/2006/relationships/slide" Target="slides/slide277.xml"/><Relationship Id="rId482" Type="http://schemas.openxmlformats.org/officeDocument/2006/relationships/slide" Target="slides/slide459.xml"/><Relationship Id="rId538" Type="http://schemas.openxmlformats.org/officeDocument/2006/relationships/slide" Target="slides/slide515.xml"/><Relationship Id="rId703" Type="http://schemas.openxmlformats.org/officeDocument/2006/relationships/slide" Target="slides/slide680.xml"/><Relationship Id="rId745" Type="http://schemas.openxmlformats.org/officeDocument/2006/relationships/slide" Target="slides/slide722.xml"/><Relationship Id="rId910" Type="http://schemas.openxmlformats.org/officeDocument/2006/relationships/slide" Target="slides/slide887.xml"/><Relationship Id="rId81" Type="http://schemas.openxmlformats.org/officeDocument/2006/relationships/slide" Target="slides/slide58.xml"/><Relationship Id="rId135" Type="http://schemas.openxmlformats.org/officeDocument/2006/relationships/slide" Target="slides/slide112.xml"/><Relationship Id="rId177" Type="http://schemas.openxmlformats.org/officeDocument/2006/relationships/slide" Target="slides/slide154.xml"/><Relationship Id="rId342" Type="http://schemas.openxmlformats.org/officeDocument/2006/relationships/slide" Target="slides/slide319.xml"/><Relationship Id="rId384" Type="http://schemas.openxmlformats.org/officeDocument/2006/relationships/slide" Target="slides/slide361.xml"/><Relationship Id="rId591" Type="http://schemas.openxmlformats.org/officeDocument/2006/relationships/slide" Target="slides/slide568.xml"/><Relationship Id="rId605" Type="http://schemas.openxmlformats.org/officeDocument/2006/relationships/slide" Target="slides/slide582.xml"/><Relationship Id="rId787" Type="http://schemas.openxmlformats.org/officeDocument/2006/relationships/slide" Target="slides/slide764.xml"/><Relationship Id="rId812" Type="http://schemas.openxmlformats.org/officeDocument/2006/relationships/slide" Target="slides/slide789.xml"/><Relationship Id="rId202" Type="http://schemas.openxmlformats.org/officeDocument/2006/relationships/slide" Target="slides/slide179.xml"/><Relationship Id="rId244" Type="http://schemas.openxmlformats.org/officeDocument/2006/relationships/slide" Target="slides/slide221.xml"/><Relationship Id="rId647" Type="http://schemas.openxmlformats.org/officeDocument/2006/relationships/slide" Target="slides/slide624.xml"/><Relationship Id="rId689" Type="http://schemas.openxmlformats.org/officeDocument/2006/relationships/slide" Target="slides/slide666.xml"/><Relationship Id="rId854" Type="http://schemas.openxmlformats.org/officeDocument/2006/relationships/slide" Target="slides/slide831.xml"/><Relationship Id="rId896" Type="http://schemas.openxmlformats.org/officeDocument/2006/relationships/slide" Target="slides/slide873.xml"/><Relationship Id="rId39" Type="http://schemas.openxmlformats.org/officeDocument/2006/relationships/slide" Target="slides/slide16.xml"/><Relationship Id="rId286" Type="http://schemas.openxmlformats.org/officeDocument/2006/relationships/slide" Target="slides/slide263.xml"/><Relationship Id="rId451" Type="http://schemas.openxmlformats.org/officeDocument/2006/relationships/slide" Target="slides/slide428.xml"/><Relationship Id="rId493" Type="http://schemas.openxmlformats.org/officeDocument/2006/relationships/slide" Target="slides/slide470.xml"/><Relationship Id="rId507" Type="http://schemas.openxmlformats.org/officeDocument/2006/relationships/slide" Target="slides/slide484.xml"/><Relationship Id="rId549" Type="http://schemas.openxmlformats.org/officeDocument/2006/relationships/slide" Target="slides/slide526.xml"/><Relationship Id="rId714" Type="http://schemas.openxmlformats.org/officeDocument/2006/relationships/slide" Target="slides/slide691.xml"/><Relationship Id="rId756" Type="http://schemas.openxmlformats.org/officeDocument/2006/relationships/slide" Target="slides/slide733.xml"/><Relationship Id="rId921" Type="http://schemas.openxmlformats.org/officeDocument/2006/relationships/slide" Target="slides/slide898.xml"/><Relationship Id="rId50" Type="http://schemas.openxmlformats.org/officeDocument/2006/relationships/slide" Target="slides/slide27.xml"/><Relationship Id="rId104" Type="http://schemas.openxmlformats.org/officeDocument/2006/relationships/slide" Target="slides/slide81.xml"/><Relationship Id="rId146" Type="http://schemas.openxmlformats.org/officeDocument/2006/relationships/slide" Target="slides/slide123.xml"/><Relationship Id="rId188" Type="http://schemas.openxmlformats.org/officeDocument/2006/relationships/slide" Target="slides/slide165.xml"/><Relationship Id="rId311" Type="http://schemas.openxmlformats.org/officeDocument/2006/relationships/slide" Target="slides/slide288.xml"/><Relationship Id="rId353" Type="http://schemas.openxmlformats.org/officeDocument/2006/relationships/slide" Target="slides/slide330.xml"/><Relationship Id="rId395" Type="http://schemas.openxmlformats.org/officeDocument/2006/relationships/slide" Target="slides/slide372.xml"/><Relationship Id="rId409" Type="http://schemas.openxmlformats.org/officeDocument/2006/relationships/slide" Target="slides/slide386.xml"/><Relationship Id="rId560" Type="http://schemas.openxmlformats.org/officeDocument/2006/relationships/slide" Target="slides/slide537.xml"/><Relationship Id="rId798" Type="http://schemas.openxmlformats.org/officeDocument/2006/relationships/slide" Target="slides/slide775.xml"/><Relationship Id="rId92" Type="http://schemas.openxmlformats.org/officeDocument/2006/relationships/slide" Target="slides/slide69.xml"/><Relationship Id="rId213" Type="http://schemas.openxmlformats.org/officeDocument/2006/relationships/slide" Target="slides/slide190.xml"/><Relationship Id="rId420" Type="http://schemas.openxmlformats.org/officeDocument/2006/relationships/slide" Target="slides/slide397.xml"/><Relationship Id="rId616" Type="http://schemas.openxmlformats.org/officeDocument/2006/relationships/slide" Target="slides/slide593.xml"/><Relationship Id="rId658" Type="http://schemas.openxmlformats.org/officeDocument/2006/relationships/slide" Target="slides/slide635.xml"/><Relationship Id="rId823" Type="http://schemas.openxmlformats.org/officeDocument/2006/relationships/slide" Target="slides/slide800.xml"/><Relationship Id="rId865" Type="http://schemas.openxmlformats.org/officeDocument/2006/relationships/slide" Target="slides/slide842.xml"/><Relationship Id="rId255" Type="http://schemas.openxmlformats.org/officeDocument/2006/relationships/slide" Target="slides/slide232.xml"/><Relationship Id="rId297" Type="http://schemas.openxmlformats.org/officeDocument/2006/relationships/slide" Target="slides/slide274.xml"/><Relationship Id="rId462" Type="http://schemas.openxmlformats.org/officeDocument/2006/relationships/slide" Target="slides/slide439.xml"/><Relationship Id="rId518" Type="http://schemas.openxmlformats.org/officeDocument/2006/relationships/slide" Target="slides/slide495.xml"/><Relationship Id="rId725" Type="http://schemas.openxmlformats.org/officeDocument/2006/relationships/slide" Target="slides/slide702.xml"/><Relationship Id="rId932" Type="http://schemas.openxmlformats.org/officeDocument/2006/relationships/slide" Target="slides/slide909.xml"/><Relationship Id="rId115" Type="http://schemas.openxmlformats.org/officeDocument/2006/relationships/slide" Target="slides/slide92.xml"/><Relationship Id="rId157" Type="http://schemas.openxmlformats.org/officeDocument/2006/relationships/slide" Target="slides/slide134.xml"/><Relationship Id="rId322" Type="http://schemas.openxmlformats.org/officeDocument/2006/relationships/slide" Target="slides/slide299.xml"/><Relationship Id="rId364" Type="http://schemas.openxmlformats.org/officeDocument/2006/relationships/slide" Target="slides/slide341.xml"/><Relationship Id="rId767" Type="http://schemas.openxmlformats.org/officeDocument/2006/relationships/slide" Target="slides/slide744.xml"/><Relationship Id="rId61" Type="http://schemas.openxmlformats.org/officeDocument/2006/relationships/slide" Target="slides/slide38.xml"/><Relationship Id="rId199" Type="http://schemas.openxmlformats.org/officeDocument/2006/relationships/slide" Target="slides/slide176.xml"/><Relationship Id="rId571" Type="http://schemas.openxmlformats.org/officeDocument/2006/relationships/slide" Target="slides/slide548.xml"/><Relationship Id="rId627" Type="http://schemas.openxmlformats.org/officeDocument/2006/relationships/slide" Target="slides/slide604.xml"/><Relationship Id="rId669" Type="http://schemas.openxmlformats.org/officeDocument/2006/relationships/slide" Target="slides/slide646.xml"/><Relationship Id="rId834" Type="http://schemas.openxmlformats.org/officeDocument/2006/relationships/slide" Target="slides/slide811.xml"/><Relationship Id="rId876" Type="http://schemas.openxmlformats.org/officeDocument/2006/relationships/slide" Target="slides/slide853.xml"/><Relationship Id="rId19" Type="http://schemas.openxmlformats.org/officeDocument/2006/relationships/slideMaster" Target="slideMasters/slideMaster19.xml"/><Relationship Id="rId224" Type="http://schemas.openxmlformats.org/officeDocument/2006/relationships/slide" Target="slides/slide201.xml"/><Relationship Id="rId266" Type="http://schemas.openxmlformats.org/officeDocument/2006/relationships/slide" Target="slides/slide243.xml"/><Relationship Id="rId431" Type="http://schemas.openxmlformats.org/officeDocument/2006/relationships/slide" Target="slides/slide408.xml"/><Relationship Id="rId473" Type="http://schemas.openxmlformats.org/officeDocument/2006/relationships/slide" Target="slides/slide450.xml"/><Relationship Id="rId529" Type="http://schemas.openxmlformats.org/officeDocument/2006/relationships/slide" Target="slides/slide506.xml"/><Relationship Id="rId680" Type="http://schemas.openxmlformats.org/officeDocument/2006/relationships/slide" Target="slides/slide657.xml"/><Relationship Id="rId736" Type="http://schemas.openxmlformats.org/officeDocument/2006/relationships/slide" Target="slides/slide713.xml"/><Relationship Id="rId901" Type="http://schemas.openxmlformats.org/officeDocument/2006/relationships/slide" Target="slides/slide878.xml"/><Relationship Id="rId30" Type="http://schemas.openxmlformats.org/officeDocument/2006/relationships/slide" Target="slides/slide7.xml"/><Relationship Id="rId126" Type="http://schemas.openxmlformats.org/officeDocument/2006/relationships/slide" Target="slides/slide103.xml"/><Relationship Id="rId168" Type="http://schemas.openxmlformats.org/officeDocument/2006/relationships/slide" Target="slides/slide145.xml"/><Relationship Id="rId333" Type="http://schemas.openxmlformats.org/officeDocument/2006/relationships/slide" Target="slides/slide310.xml"/><Relationship Id="rId540" Type="http://schemas.openxmlformats.org/officeDocument/2006/relationships/slide" Target="slides/slide517.xml"/><Relationship Id="rId778" Type="http://schemas.openxmlformats.org/officeDocument/2006/relationships/slide" Target="slides/slide755.xml"/><Relationship Id="rId72" Type="http://schemas.openxmlformats.org/officeDocument/2006/relationships/slide" Target="slides/slide49.xml"/><Relationship Id="rId375" Type="http://schemas.openxmlformats.org/officeDocument/2006/relationships/slide" Target="slides/slide352.xml"/><Relationship Id="rId582" Type="http://schemas.openxmlformats.org/officeDocument/2006/relationships/slide" Target="slides/slide559.xml"/><Relationship Id="rId638" Type="http://schemas.openxmlformats.org/officeDocument/2006/relationships/slide" Target="slides/slide615.xml"/><Relationship Id="rId803" Type="http://schemas.openxmlformats.org/officeDocument/2006/relationships/slide" Target="slides/slide780.xml"/><Relationship Id="rId845" Type="http://schemas.openxmlformats.org/officeDocument/2006/relationships/slide" Target="slides/slide822.xml"/><Relationship Id="rId3" Type="http://schemas.openxmlformats.org/officeDocument/2006/relationships/slideMaster" Target="slideMasters/slideMaster3.xml"/><Relationship Id="rId235" Type="http://schemas.openxmlformats.org/officeDocument/2006/relationships/slide" Target="slides/slide212.xml"/><Relationship Id="rId277" Type="http://schemas.openxmlformats.org/officeDocument/2006/relationships/slide" Target="slides/slide254.xml"/><Relationship Id="rId400" Type="http://schemas.openxmlformats.org/officeDocument/2006/relationships/slide" Target="slides/slide377.xml"/><Relationship Id="rId442" Type="http://schemas.openxmlformats.org/officeDocument/2006/relationships/slide" Target="slides/slide419.xml"/><Relationship Id="rId484" Type="http://schemas.openxmlformats.org/officeDocument/2006/relationships/slide" Target="slides/slide461.xml"/><Relationship Id="rId705" Type="http://schemas.openxmlformats.org/officeDocument/2006/relationships/slide" Target="slides/slide682.xml"/><Relationship Id="rId887" Type="http://schemas.openxmlformats.org/officeDocument/2006/relationships/slide" Target="slides/slide864.xml"/><Relationship Id="rId137" Type="http://schemas.openxmlformats.org/officeDocument/2006/relationships/slide" Target="slides/slide114.xml"/><Relationship Id="rId302" Type="http://schemas.openxmlformats.org/officeDocument/2006/relationships/slide" Target="slides/slide279.xml"/><Relationship Id="rId344" Type="http://schemas.openxmlformats.org/officeDocument/2006/relationships/slide" Target="slides/slide321.xml"/><Relationship Id="rId691" Type="http://schemas.openxmlformats.org/officeDocument/2006/relationships/slide" Target="slides/slide668.xml"/><Relationship Id="rId747" Type="http://schemas.openxmlformats.org/officeDocument/2006/relationships/slide" Target="slides/slide724.xml"/><Relationship Id="rId789" Type="http://schemas.openxmlformats.org/officeDocument/2006/relationships/slide" Target="slides/slide766.xml"/><Relationship Id="rId912" Type="http://schemas.openxmlformats.org/officeDocument/2006/relationships/slide" Target="slides/slide889.xml"/><Relationship Id="rId41" Type="http://schemas.openxmlformats.org/officeDocument/2006/relationships/slide" Target="slides/slide18.xml"/><Relationship Id="rId83" Type="http://schemas.openxmlformats.org/officeDocument/2006/relationships/slide" Target="slides/slide60.xml"/><Relationship Id="rId179" Type="http://schemas.openxmlformats.org/officeDocument/2006/relationships/slide" Target="slides/slide156.xml"/><Relationship Id="rId386" Type="http://schemas.openxmlformats.org/officeDocument/2006/relationships/slide" Target="slides/slide363.xml"/><Relationship Id="rId551" Type="http://schemas.openxmlformats.org/officeDocument/2006/relationships/slide" Target="slides/slide528.xml"/><Relationship Id="rId593" Type="http://schemas.openxmlformats.org/officeDocument/2006/relationships/slide" Target="slides/slide570.xml"/><Relationship Id="rId607" Type="http://schemas.openxmlformats.org/officeDocument/2006/relationships/slide" Target="slides/slide584.xml"/><Relationship Id="rId649" Type="http://schemas.openxmlformats.org/officeDocument/2006/relationships/slide" Target="slides/slide626.xml"/><Relationship Id="rId814" Type="http://schemas.openxmlformats.org/officeDocument/2006/relationships/slide" Target="slides/slide791.xml"/><Relationship Id="rId856" Type="http://schemas.openxmlformats.org/officeDocument/2006/relationships/slide" Target="slides/slide833.xml"/><Relationship Id="rId190" Type="http://schemas.openxmlformats.org/officeDocument/2006/relationships/slide" Target="slides/slide167.xml"/><Relationship Id="rId204" Type="http://schemas.openxmlformats.org/officeDocument/2006/relationships/slide" Target="slides/slide181.xml"/><Relationship Id="rId246" Type="http://schemas.openxmlformats.org/officeDocument/2006/relationships/slide" Target="slides/slide223.xml"/><Relationship Id="rId288" Type="http://schemas.openxmlformats.org/officeDocument/2006/relationships/slide" Target="slides/slide265.xml"/><Relationship Id="rId411" Type="http://schemas.openxmlformats.org/officeDocument/2006/relationships/slide" Target="slides/slide388.xml"/><Relationship Id="rId453" Type="http://schemas.openxmlformats.org/officeDocument/2006/relationships/slide" Target="slides/slide430.xml"/><Relationship Id="rId509" Type="http://schemas.openxmlformats.org/officeDocument/2006/relationships/slide" Target="slides/slide486.xml"/><Relationship Id="rId660" Type="http://schemas.openxmlformats.org/officeDocument/2006/relationships/slide" Target="slides/slide637.xml"/><Relationship Id="rId898" Type="http://schemas.openxmlformats.org/officeDocument/2006/relationships/slide" Target="slides/slide875.xml"/><Relationship Id="rId106" Type="http://schemas.openxmlformats.org/officeDocument/2006/relationships/slide" Target="slides/slide83.xml"/><Relationship Id="rId313" Type="http://schemas.openxmlformats.org/officeDocument/2006/relationships/slide" Target="slides/slide290.xml"/><Relationship Id="rId495" Type="http://schemas.openxmlformats.org/officeDocument/2006/relationships/slide" Target="slides/slide472.xml"/><Relationship Id="rId716" Type="http://schemas.openxmlformats.org/officeDocument/2006/relationships/slide" Target="slides/slide693.xml"/><Relationship Id="rId758" Type="http://schemas.openxmlformats.org/officeDocument/2006/relationships/slide" Target="slides/slide735.xml"/><Relationship Id="rId923" Type="http://schemas.openxmlformats.org/officeDocument/2006/relationships/slide" Target="slides/slide900.xml"/><Relationship Id="rId10" Type="http://schemas.openxmlformats.org/officeDocument/2006/relationships/slideMaster" Target="slideMasters/slideMaster10.xml"/><Relationship Id="rId52" Type="http://schemas.openxmlformats.org/officeDocument/2006/relationships/slide" Target="slides/slide29.xml"/><Relationship Id="rId94" Type="http://schemas.openxmlformats.org/officeDocument/2006/relationships/slide" Target="slides/slide71.xml"/><Relationship Id="rId148" Type="http://schemas.openxmlformats.org/officeDocument/2006/relationships/slide" Target="slides/slide125.xml"/><Relationship Id="rId355" Type="http://schemas.openxmlformats.org/officeDocument/2006/relationships/slide" Target="slides/slide332.xml"/><Relationship Id="rId397" Type="http://schemas.openxmlformats.org/officeDocument/2006/relationships/slide" Target="slides/slide374.xml"/><Relationship Id="rId520" Type="http://schemas.openxmlformats.org/officeDocument/2006/relationships/slide" Target="slides/slide497.xml"/><Relationship Id="rId562" Type="http://schemas.openxmlformats.org/officeDocument/2006/relationships/slide" Target="slides/slide539.xml"/><Relationship Id="rId618" Type="http://schemas.openxmlformats.org/officeDocument/2006/relationships/slide" Target="slides/slide595.xml"/><Relationship Id="rId825" Type="http://schemas.openxmlformats.org/officeDocument/2006/relationships/slide" Target="slides/slide802.xml"/><Relationship Id="rId215" Type="http://schemas.openxmlformats.org/officeDocument/2006/relationships/slide" Target="slides/slide192.xml"/><Relationship Id="rId257" Type="http://schemas.openxmlformats.org/officeDocument/2006/relationships/slide" Target="slides/slide234.xml"/><Relationship Id="rId422" Type="http://schemas.openxmlformats.org/officeDocument/2006/relationships/slide" Target="slides/slide399.xml"/><Relationship Id="rId464" Type="http://schemas.openxmlformats.org/officeDocument/2006/relationships/slide" Target="slides/slide441.xml"/><Relationship Id="rId867" Type="http://schemas.openxmlformats.org/officeDocument/2006/relationships/slide" Target="slides/slide844.xml"/><Relationship Id="rId299" Type="http://schemas.openxmlformats.org/officeDocument/2006/relationships/slide" Target="slides/slide276.xml"/><Relationship Id="rId727" Type="http://schemas.openxmlformats.org/officeDocument/2006/relationships/slide" Target="slides/slide704.xml"/><Relationship Id="rId934" Type="http://schemas.openxmlformats.org/officeDocument/2006/relationships/tags" Target="tags/tag1.xml"/><Relationship Id="rId63" Type="http://schemas.openxmlformats.org/officeDocument/2006/relationships/slide" Target="slides/slide40.xml"/><Relationship Id="rId159" Type="http://schemas.openxmlformats.org/officeDocument/2006/relationships/slide" Target="slides/slide136.xml"/><Relationship Id="rId366" Type="http://schemas.openxmlformats.org/officeDocument/2006/relationships/slide" Target="slides/slide343.xml"/><Relationship Id="rId573" Type="http://schemas.openxmlformats.org/officeDocument/2006/relationships/slide" Target="slides/slide550.xml"/><Relationship Id="rId780" Type="http://schemas.openxmlformats.org/officeDocument/2006/relationships/slide" Target="slides/slide757.xml"/><Relationship Id="rId226" Type="http://schemas.openxmlformats.org/officeDocument/2006/relationships/slide" Target="slides/slide203.xml"/><Relationship Id="rId433" Type="http://schemas.openxmlformats.org/officeDocument/2006/relationships/slide" Target="slides/slide410.xml"/><Relationship Id="rId878" Type="http://schemas.openxmlformats.org/officeDocument/2006/relationships/slide" Target="slides/slide855.xml"/><Relationship Id="rId640" Type="http://schemas.openxmlformats.org/officeDocument/2006/relationships/slide" Target="slides/slide617.xml"/><Relationship Id="rId738" Type="http://schemas.openxmlformats.org/officeDocument/2006/relationships/slide" Target="slides/slide715.xml"/><Relationship Id="rId74" Type="http://schemas.openxmlformats.org/officeDocument/2006/relationships/slide" Target="slides/slide51.xml"/><Relationship Id="rId377" Type="http://schemas.openxmlformats.org/officeDocument/2006/relationships/slide" Target="slides/slide354.xml"/><Relationship Id="rId500" Type="http://schemas.openxmlformats.org/officeDocument/2006/relationships/slide" Target="slides/slide477.xml"/><Relationship Id="rId584" Type="http://schemas.openxmlformats.org/officeDocument/2006/relationships/slide" Target="slides/slide561.xml"/><Relationship Id="rId805" Type="http://schemas.openxmlformats.org/officeDocument/2006/relationships/slide" Target="slides/slide782.xml"/><Relationship Id="rId5" Type="http://schemas.openxmlformats.org/officeDocument/2006/relationships/slideMaster" Target="slideMasters/slideMaster5.xml"/><Relationship Id="rId237" Type="http://schemas.openxmlformats.org/officeDocument/2006/relationships/slide" Target="slides/slide214.xml"/><Relationship Id="rId791" Type="http://schemas.openxmlformats.org/officeDocument/2006/relationships/slide" Target="slides/slide768.xml"/><Relationship Id="rId889" Type="http://schemas.openxmlformats.org/officeDocument/2006/relationships/slide" Target="slides/slide866.xml"/><Relationship Id="rId444" Type="http://schemas.openxmlformats.org/officeDocument/2006/relationships/slide" Target="slides/slide421.xml"/><Relationship Id="rId651" Type="http://schemas.openxmlformats.org/officeDocument/2006/relationships/slide" Target="slides/slide628.xml"/><Relationship Id="rId749" Type="http://schemas.openxmlformats.org/officeDocument/2006/relationships/slide" Target="slides/slide726.xml"/><Relationship Id="rId290" Type="http://schemas.openxmlformats.org/officeDocument/2006/relationships/slide" Target="slides/slide267.xml"/><Relationship Id="rId304" Type="http://schemas.openxmlformats.org/officeDocument/2006/relationships/slide" Target="slides/slide281.xml"/><Relationship Id="rId388" Type="http://schemas.openxmlformats.org/officeDocument/2006/relationships/slide" Target="slides/slide365.xml"/><Relationship Id="rId511" Type="http://schemas.openxmlformats.org/officeDocument/2006/relationships/slide" Target="slides/slide488.xml"/><Relationship Id="rId609" Type="http://schemas.openxmlformats.org/officeDocument/2006/relationships/slide" Target="slides/slide586.xml"/><Relationship Id="rId85" Type="http://schemas.openxmlformats.org/officeDocument/2006/relationships/slide" Target="slides/slide62.xml"/><Relationship Id="rId150" Type="http://schemas.openxmlformats.org/officeDocument/2006/relationships/slide" Target="slides/slide127.xml"/><Relationship Id="rId595" Type="http://schemas.openxmlformats.org/officeDocument/2006/relationships/slide" Target="slides/slide572.xml"/><Relationship Id="rId816" Type="http://schemas.openxmlformats.org/officeDocument/2006/relationships/slide" Target="slides/slide793.xml"/><Relationship Id="rId248" Type="http://schemas.openxmlformats.org/officeDocument/2006/relationships/slide" Target="slides/slide225.xml"/><Relationship Id="rId455" Type="http://schemas.openxmlformats.org/officeDocument/2006/relationships/slide" Target="slides/slide432.xml"/><Relationship Id="rId662" Type="http://schemas.openxmlformats.org/officeDocument/2006/relationships/slide" Target="slides/slide639.xml"/><Relationship Id="rId12" Type="http://schemas.openxmlformats.org/officeDocument/2006/relationships/slideMaster" Target="slideMasters/slideMaster12.xml"/><Relationship Id="rId108" Type="http://schemas.openxmlformats.org/officeDocument/2006/relationships/slide" Target="slides/slide85.xml"/><Relationship Id="rId315" Type="http://schemas.openxmlformats.org/officeDocument/2006/relationships/slide" Target="slides/slide292.xml"/><Relationship Id="rId522" Type="http://schemas.openxmlformats.org/officeDocument/2006/relationships/slide" Target="slides/slide499.xml"/><Relationship Id="rId96" Type="http://schemas.openxmlformats.org/officeDocument/2006/relationships/slide" Target="slides/slide73.xml"/><Relationship Id="rId161" Type="http://schemas.openxmlformats.org/officeDocument/2006/relationships/slide" Target="slides/slide138.xml"/><Relationship Id="rId399" Type="http://schemas.openxmlformats.org/officeDocument/2006/relationships/slide" Target="slides/slide376.xml"/><Relationship Id="rId827" Type="http://schemas.openxmlformats.org/officeDocument/2006/relationships/slide" Target="slides/slide804.xml"/><Relationship Id="rId259" Type="http://schemas.openxmlformats.org/officeDocument/2006/relationships/slide" Target="slides/slide236.xml"/><Relationship Id="rId466" Type="http://schemas.openxmlformats.org/officeDocument/2006/relationships/slide" Target="slides/slide443.xml"/><Relationship Id="rId673" Type="http://schemas.openxmlformats.org/officeDocument/2006/relationships/slide" Target="slides/slide650.xml"/><Relationship Id="rId880" Type="http://schemas.openxmlformats.org/officeDocument/2006/relationships/slide" Target="slides/slide857.xml"/><Relationship Id="rId23" Type="http://schemas.openxmlformats.org/officeDocument/2006/relationships/slideMaster" Target="slideMasters/slideMaster23.xml"/><Relationship Id="rId119" Type="http://schemas.openxmlformats.org/officeDocument/2006/relationships/slide" Target="slides/slide96.xml"/><Relationship Id="rId326" Type="http://schemas.openxmlformats.org/officeDocument/2006/relationships/slide" Target="slides/slide303.xml"/><Relationship Id="rId533" Type="http://schemas.openxmlformats.org/officeDocument/2006/relationships/slide" Target="slides/slide510.xml"/><Relationship Id="rId740" Type="http://schemas.openxmlformats.org/officeDocument/2006/relationships/slide" Target="slides/slide717.xml"/><Relationship Id="rId838" Type="http://schemas.openxmlformats.org/officeDocument/2006/relationships/slide" Target="slides/slide815.xml"/><Relationship Id="rId172" Type="http://schemas.openxmlformats.org/officeDocument/2006/relationships/slide" Target="slides/slide149.xml"/><Relationship Id="rId477" Type="http://schemas.openxmlformats.org/officeDocument/2006/relationships/slide" Target="slides/slide454.xml"/><Relationship Id="rId600" Type="http://schemas.openxmlformats.org/officeDocument/2006/relationships/slide" Target="slides/slide577.xml"/><Relationship Id="rId684" Type="http://schemas.openxmlformats.org/officeDocument/2006/relationships/slide" Target="slides/slide661.xml"/><Relationship Id="rId337" Type="http://schemas.openxmlformats.org/officeDocument/2006/relationships/slide" Target="slides/slide314.xml"/><Relationship Id="rId891" Type="http://schemas.openxmlformats.org/officeDocument/2006/relationships/slide" Target="slides/slide868.xml"/><Relationship Id="rId905" Type="http://schemas.openxmlformats.org/officeDocument/2006/relationships/slide" Target="slides/slide882.xml"/><Relationship Id="rId34" Type="http://schemas.openxmlformats.org/officeDocument/2006/relationships/slide" Target="slides/slide11.xml"/><Relationship Id="rId544" Type="http://schemas.openxmlformats.org/officeDocument/2006/relationships/slide" Target="slides/slide521.xml"/><Relationship Id="rId751" Type="http://schemas.openxmlformats.org/officeDocument/2006/relationships/slide" Target="slides/slide728.xml"/><Relationship Id="rId849" Type="http://schemas.openxmlformats.org/officeDocument/2006/relationships/slide" Target="slides/slide826.xml"/><Relationship Id="rId183" Type="http://schemas.openxmlformats.org/officeDocument/2006/relationships/slide" Target="slides/slide160.xml"/><Relationship Id="rId390" Type="http://schemas.openxmlformats.org/officeDocument/2006/relationships/slide" Target="slides/slide367.xml"/><Relationship Id="rId404" Type="http://schemas.openxmlformats.org/officeDocument/2006/relationships/slide" Target="slides/slide381.xml"/><Relationship Id="rId611" Type="http://schemas.openxmlformats.org/officeDocument/2006/relationships/slide" Target="slides/slide588.xml"/><Relationship Id="rId250" Type="http://schemas.openxmlformats.org/officeDocument/2006/relationships/slide" Target="slides/slide227.xml"/><Relationship Id="rId488" Type="http://schemas.openxmlformats.org/officeDocument/2006/relationships/slide" Target="slides/slide465.xml"/><Relationship Id="rId695" Type="http://schemas.openxmlformats.org/officeDocument/2006/relationships/slide" Target="slides/slide672.xml"/><Relationship Id="rId709" Type="http://schemas.openxmlformats.org/officeDocument/2006/relationships/slide" Target="slides/slide686.xml"/><Relationship Id="rId916" Type="http://schemas.openxmlformats.org/officeDocument/2006/relationships/slide" Target="slides/slide893.xml"/><Relationship Id="rId45" Type="http://schemas.openxmlformats.org/officeDocument/2006/relationships/slide" Target="slides/slide22.xml"/><Relationship Id="rId110" Type="http://schemas.openxmlformats.org/officeDocument/2006/relationships/slide" Target="slides/slide87.xml"/><Relationship Id="rId348" Type="http://schemas.openxmlformats.org/officeDocument/2006/relationships/slide" Target="slides/slide325.xml"/><Relationship Id="rId555" Type="http://schemas.openxmlformats.org/officeDocument/2006/relationships/slide" Target="slides/slide532.xml"/><Relationship Id="rId762" Type="http://schemas.openxmlformats.org/officeDocument/2006/relationships/slide" Target="slides/slide739.xml"/><Relationship Id="rId194" Type="http://schemas.openxmlformats.org/officeDocument/2006/relationships/slide" Target="slides/slide171.xml"/><Relationship Id="rId208" Type="http://schemas.openxmlformats.org/officeDocument/2006/relationships/slide" Target="slides/slide185.xml"/><Relationship Id="rId415" Type="http://schemas.openxmlformats.org/officeDocument/2006/relationships/slide" Target="slides/slide392.xml"/><Relationship Id="rId622" Type="http://schemas.openxmlformats.org/officeDocument/2006/relationships/slide" Target="slides/slide599.xml"/><Relationship Id="rId261" Type="http://schemas.openxmlformats.org/officeDocument/2006/relationships/slide" Target="slides/slide238.xml"/><Relationship Id="rId499" Type="http://schemas.openxmlformats.org/officeDocument/2006/relationships/slide" Target="slides/slide476.xml"/><Relationship Id="rId927" Type="http://schemas.openxmlformats.org/officeDocument/2006/relationships/slide" Target="slides/slide904.xml"/><Relationship Id="rId56" Type="http://schemas.openxmlformats.org/officeDocument/2006/relationships/slide" Target="slides/slide33.xml"/><Relationship Id="rId359" Type="http://schemas.openxmlformats.org/officeDocument/2006/relationships/slide" Target="slides/slide336.xml"/><Relationship Id="rId566" Type="http://schemas.openxmlformats.org/officeDocument/2006/relationships/slide" Target="slides/slide543.xml"/><Relationship Id="rId773" Type="http://schemas.openxmlformats.org/officeDocument/2006/relationships/slide" Target="slides/slide750.xml"/><Relationship Id="rId121" Type="http://schemas.openxmlformats.org/officeDocument/2006/relationships/slide" Target="slides/slide98.xml"/><Relationship Id="rId219" Type="http://schemas.openxmlformats.org/officeDocument/2006/relationships/slide" Target="slides/slide196.xml"/><Relationship Id="rId426" Type="http://schemas.openxmlformats.org/officeDocument/2006/relationships/slide" Target="slides/slide403.xml"/><Relationship Id="rId633" Type="http://schemas.openxmlformats.org/officeDocument/2006/relationships/slide" Target="slides/slide610.xml"/><Relationship Id="rId840" Type="http://schemas.openxmlformats.org/officeDocument/2006/relationships/slide" Target="slides/slide817.xml"/><Relationship Id="rId938" Type="http://schemas.openxmlformats.org/officeDocument/2006/relationships/tableStyles" Target="tableStyles.xml"/><Relationship Id="rId67" Type="http://schemas.openxmlformats.org/officeDocument/2006/relationships/slide" Target="slides/slide44.xml"/><Relationship Id="rId272" Type="http://schemas.openxmlformats.org/officeDocument/2006/relationships/slide" Target="slides/slide249.xml"/><Relationship Id="rId577" Type="http://schemas.openxmlformats.org/officeDocument/2006/relationships/slide" Target="slides/slide554.xml"/><Relationship Id="rId700" Type="http://schemas.openxmlformats.org/officeDocument/2006/relationships/slide" Target="slides/slide677.xml"/><Relationship Id="rId132" Type="http://schemas.openxmlformats.org/officeDocument/2006/relationships/slide" Target="slides/slide109.xml"/><Relationship Id="rId784" Type="http://schemas.openxmlformats.org/officeDocument/2006/relationships/slide" Target="slides/slide761.xml"/><Relationship Id="rId437" Type="http://schemas.openxmlformats.org/officeDocument/2006/relationships/slide" Target="slides/slide414.xml"/><Relationship Id="rId644" Type="http://schemas.openxmlformats.org/officeDocument/2006/relationships/slide" Target="slides/slide621.xml"/><Relationship Id="rId851" Type="http://schemas.openxmlformats.org/officeDocument/2006/relationships/slide" Target="slides/slide828.xml"/><Relationship Id="rId283" Type="http://schemas.openxmlformats.org/officeDocument/2006/relationships/slide" Target="slides/slide260.xml"/><Relationship Id="rId490" Type="http://schemas.openxmlformats.org/officeDocument/2006/relationships/slide" Target="slides/slide467.xml"/><Relationship Id="rId504" Type="http://schemas.openxmlformats.org/officeDocument/2006/relationships/slide" Target="slides/slide481.xml"/><Relationship Id="rId711" Type="http://schemas.openxmlformats.org/officeDocument/2006/relationships/slide" Target="slides/slide688.xml"/><Relationship Id="rId78" Type="http://schemas.openxmlformats.org/officeDocument/2006/relationships/slide" Target="slides/slide55.xml"/><Relationship Id="rId143" Type="http://schemas.openxmlformats.org/officeDocument/2006/relationships/slide" Target="slides/slide120.xml"/><Relationship Id="rId350" Type="http://schemas.openxmlformats.org/officeDocument/2006/relationships/slide" Target="slides/slide327.xml"/><Relationship Id="rId588" Type="http://schemas.openxmlformats.org/officeDocument/2006/relationships/slide" Target="slides/slide565.xml"/><Relationship Id="rId795" Type="http://schemas.openxmlformats.org/officeDocument/2006/relationships/slide" Target="slides/slide772.xml"/><Relationship Id="rId809" Type="http://schemas.openxmlformats.org/officeDocument/2006/relationships/slide" Target="slides/slide786.xml"/><Relationship Id="rId9" Type="http://schemas.openxmlformats.org/officeDocument/2006/relationships/slideMaster" Target="slideMasters/slideMaster9.xml"/><Relationship Id="rId210" Type="http://schemas.openxmlformats.org/officeDocument/2006/relationships/slide" Target="slides/slide187.xml"/><Relationship Id="rId448" Type="http://schemas.openxmlformats.org/officeDocument/2006/relationships/slide" Target="slides/slide425.xml"/><Relationship Id="rId655" Type="http://schemas.openxmlformats.org/officeDocument/2006/relationships/slide" Target="slides/slide632.xml"/><Relationship Id="rId862" Type="http://schemas.openxmlformats.org/officeDocument/2006/relationships/slide" Target="slides/slide839.xml"/><Relationship Id="rId294" Type="http://schemas.openxmlformats.org/officeDocument/2006/relationships/slide" Target="slides/slide271.xml"/><Relationship Id="rId308" Type="http://schemas.openxmlformats.org/officeDocument/2006/relationships/slide" Target="slides/slide285.xml"/><Relationship Id="rId515" Type="http://schemas.openxmlformats.org/officeDocument/2006/relationships/slide" Target="slides/slide492.xml"/><Relationship Id="rId722" Type="http://schemas.openxmlformats.org/officeDocument/2006/relationships/slide" Target="slides/slide699.xml"/><Relationship Id="rId89" Type="http://schemas.openxmlformats.org/officeDocument/2006/relationships/slide" Target="slides/slide66.xml"/><Relationship Id="rId154" Type="http://schemas.openxmlformats.org/officeDocument/2006/relationships/slide" Target="slides/slide131.xml"/><Relationship Id="rId361" Type="http://schemas.openxmlformats.org/officeDocument/2006/relationships/slide" Target="slides/slide338.xml"/><Relationship Id="rId599" Type="http://schemas.openxmlformats.org/officeDocument/2006/relationships/slide" Target="slides/slide576.xml"/><Relationship Id="rId459" Type="http://schemas.openxmlformats.org/officeDocument/2006/relationships/slide" Target="slides/slide436.xml"/><Relationship Id="rId666" Type="http://schemas.openxmlformats.org/officeDocument/2006/relationships/slide" Target="slides/slide643.xml"/><Relationship Id="rId873" Type="http://schemas.openxmlformats.org/officeDocument/2006/relationships/slide" Target="slides/slide850.xml"/><Relationship Id="rId16" Type="http://schemas.openxmlformats.org/officeDocument/2006/relationships/slideMaster" Target="slideMasters/slideMaster16.xml"/><Relationship Id="rId221" Type="http://schemas.openxmlformats.org/officeDocument/2006/relationships/slide" Target="slides/slide198.xml"/><Relationship Id="rId319" Type="http://schemas.openxmlformats.org/officeDocument/2006/relationships/slide" Target="slides/slide296.xml"/><Relationship Id="rId526" Type="http://schemas.openxmlformats.org/officeDocument/2006/relationships/slide" Target="slides/slide503.xml"/><Relationship Id="rId733" Type="http://schemas.openxmlformats.org/officeDocument/2006/relationships/slide" Target="slides/slide710.xml"/><Relationship Id="rId165" Type="http://schemas.openxmlformats.org/officeDocument/2006/relationships/slide" Target="slides/slide142.xml"/><Relationship Id="rId372" Type="http://schemas.openxmlformats.org/officeDocument/2006/relationships/slide" Target="slides/slide349.xml"/><Relationship Id="rId677" Type="http://schemas.openxmlformats.org/officeDocument/2006/relationships/slide" Target="slides/slide654.xml"/><Relationship Id="rId800" Type="http://schemas.openxmlformats.org/officeDocument/2006/relationships/slide" Target="slides/slide777.xml"/><Relationship Id="rId232" Type="http://schemas.openxmlformats.org/officeDocument/2006/relationships/slide" Target="slides/slide209.xml"/><Relationship Id="rId884" Type="http://schemas.openxmlformats.org/officeDocument/2006/relationships/slide" Target="slides/slide861.xml"/><Relationship Id="rId27" Type="http://schemas.openxmlformats.org/officeDocument/2006/relationships/slide" Target="slides/slide4.xml"/><Relationship Id="rId537" Type="http://schemas.openxmlformats.org/officeDocument/2006/relationships/slide" Target="slides/slide514.xml"/><Relationship Id="rId744" Type="http://schemas.openxmlformats.org/officeDocument/2006/relationships/slide" Target="slides/slide721.xml"/><Relationship Id="rId80" Type="http://schemas.openxmlformats.org/officeDocument/2006/relationships/slide" Target="slides/slide57.xml"/><Relationship Id="rId176" Type="http://schemas.openxmlformats.org/officeDocument/2006/relationships/slide" Target="slides/slide153.xml"/><Relationship Id="rId383" Type="http://schemas.openxmlformats.org/officeDocument/2006/relationships/slide" Target="slides/slide360.xml"/><Relationship Id="rId590" Type="http://schemas.openxmlformats.org/officeDocument/2006/relationships/slide" Target="slides/slide567.xml"/><Relationship Id="rId604" Type="http://schemas.openxmlformats.org/officeDocument/2006/relationships/slide" Target="slides/slide581.xml"/><Relationship Id="rId811" Type="http://schemas.openxmlformats.org/officeDocument/2006/relationships/slide" Target="slides/slide788.xml"/><Relationship Id="rId243" Type="http://schemas.openxmlformats.org/officeDocument/2006/relationships/slide" Target="slides/slide220.xml"/><Relationship Id="rId450" Type="http://schemas.openxmlformats.org/officeDocument/2006/relationships/slide" Target="slides/slide427.xml"/><Relationship Id="rId688" Type="http://schemas.openxmlformats.org/officeDocument/2006/relationships/slide" Target="slides/slide665.xml"/><Relationship Id="rId895" Type="http://schemas.openxmlformats.org/officeDocument/2006/relationships/slide" Target="slides/slide872.xml"/><Relationship Id="rId909" Type="http://schemas.openxmlformats.org/officeDocument/2006/relationships/slide" Target="slides/slide886.xml"/><Relationship Id="rId38" Type="http://schemas.openxmlformats.org/officeDocument/2006/relationships/slide" Target="slides/slide15.xml"/><Relationship Id="rId103" Type="http://schemas.openxmlformats.org/officeDocument/2006/relationships/slide" Target="slides/slide80.xml"/><Relationship Id="rId310" Type="http://schemas.openxmlformats.org/officeDocument/2006/relationships/slide" Target="slides/slide287.xml"/><Relationship Id="rId548" Type="http://schemas.openxmlformats.org/officeDocument/2006/relationships/slide" Target="slides/slide525.xml"/><Relationship Id="rId755" Type="http://schemas.openxmlformats.org/officeDocument/2006/relationships/slide" Target="slides/slide732.xml"/><Relationship Id="rId91" Type="http://schemas.openxmlformats.org/officeDocument/2006/relationships/slide" Target="slides/slide68.xml"/><Relationship Id="rId187" Type="http://schemas.openxmlformats.org/officeDocument/2006/relationships/slide" Target="slides/slide164.xml"/><Relationship Id="rId394" Type="http://schemas.openxmlformats.org/officeDocument/2006/relationships/slide" Target="slides/slide371.xml"/><Relationship Id="rId408" Type="http://schemas.openxmlformats.org/officeDocument/2006/relationships/slide" Target="slides/slide385.xml"/><Relationship Id="rId615" Type="http://schemas.openxmlformats.org/officeDocument/2006/relationships/slide" Target="slides/slide592.xml"/><Relationship Id="rId822" Type="http://schemas.openxmlformats.org/officeDocument/2006/relationships/slide" Target="slides/slide799.xml"/><Relationship Id="rId254" Type="http://schemas.openxmlformats.org/officeDocument/2006/relationships/slide" Target="slides/slide231.xml"/><Relationship Id="rId699" Type="http://schemas.openxmlformats.org/officeDocument/2006/relationships/slide" Target="slides/slide676.xml"/><Relationship Id="rId49" Type="http://schemas.openxmlformats.org/officeDocument/2006/relationships/slide" Target="slides/slide26.xml"/><Relationship Id="rId114" Type="http://schemas.openxmlformats.org/officeDocument/2006/relationships/slide" Target="slides/slide91.xml"/><Relationship Id="rId461" Type="http://schemas.openxmlformats.org/officeDocument/2006/relationships/slide" Target="slides/slide438.xml"/><Relationship Id="rId559" Type="http://schemas.openxmlformats.org/officeDocument/2006/relationships/slide" Target="slides/slide536.xml"/><Relationship Id="rId766" Type="http://schemas.openxmlformats.org/officeDocument/2006/relationships/slide" Target="slides/slide743.xml"/><Relationship Id="rId198" Type="http://schemas.openxmlformats.org/officeDocument/2006/relationships/slide" Target="slides/slide175.xml"/><Relationship Id="rId321" Type="http://schemas.openxmlformats.org/officeDocument/2006/relationships/slide" Target="slides/slide298.xml"/><Relationship Id="rId419" Type="http://schemas.openxmlformats.org/officeDocument/2006/relationships/slide" Target="slides/slide396.xml"/><Relationship Id="rId626" Type="http://schemas.openxmlformats.org/officeDocument/2006/relationships/slide" Target="slides/slide603.xml"/><Relationship Id="rId833" Type="http://schemas.openxmlformats.org/officeDocument/2006/relationships/slide" Target="slides/slide810.xml"/><Relationship Id="rId265" Type="http://schemas.openxmlformats.org/officeDocument/2006/relationships/slide" Target="slides/slide242.xml"/><Relationship Id="rId472" Type="http://schemas.openxmlformats.org/officeDocument/2006/relationships/slide" Target="slides/slide449.xml"/><Relationship Id="rId900" Type="http://schemas.openxmlformats.org/officeDocument/2006/relationships/slide" Target="slides/slide877.xml"/><Relationship Id="rId125" Type="http://schemas.openxmlformats.org/officeDocument/2006/relationships/slide" Target="slides/slide102.xml"/><Relationship Id="rId332" Type="http://schemas.openxmlformats.org/officeDocument/2006/relationships/slide" Target="slides/slide309.xml"/><Relationship Id="rId777" Type="http://schemas.openxmlformats.org/officeDocument/2006/relationships/slide" Target="slides/slide754.xml"/><Relationship Id="rId637" Type="http://schemas.openxmlformats.org/officeDocument/2006/relationships/slide" Target="slides/slide614.xml"/><Relationship Id="rId844" Type="http://schemas.openxmlformats.org/officeDocument/2006/relationships/slide" Target="slides/slide821.xml"/><Relationship Id="rId276" Type="http://schemas.openxmlformats.org/officeDocument/2006/relationships/slide" Target="slides/slide253.xml"/><Relationship Id="rId483" Type="http://schemas.openxmlformats.org/officeDocument/2006/relationships/slide" Target="slides/slide460.xml"/><Relationship Id="rId690" Type="http://schemas.openxmlformats.org/officeDocument/2006/relationships/slide" Target="slides/slide667.xml"/><Relationship Id="rId704" Type="http://schemas.openxmlformats.org/officeDocument/2006/relationships/slide" Target="slides/slide681.xml"/><Relationship Id="rId911" Type="http://schemas.openxmlformats.org/officeDocument/2006/relationships/slide" Target="slides/slide888.xml"/><Relationship Id="rId40" Type="http://schemas.openxmlformats.org/officeDocument/2006/relationships/slide" Target="slides/slide17.xml"/><Relationship Id="rId136" Type="http://schemas.openxmlformats.org/officeDocument/2006/relationships/slide" Target="slides/slide113.xml"/><Relationship Id="rId343" Type="http://schemas.openxmlformats.org/officeDocument/2006/relationships/slide" Target="slides/slide320.xml"/><Relationship Id="rId550" Type="http://schemas.openxmlformats.org/officeDocument/2006/relationships/slide" Target="slides/slide527.xml"/><Relationship Id="rId788" Type="http://schemas.openxmlformats.org/officeDocument/2006/relationships/slide" Target="slides/slide765.xml"/><Relationship Id="rId203" Type="http://schemas.openxmlformats.org/officeDocument/2006/relationships/slide" Target="slides/slide180.xml"/><Relationship Id="rId648" Type="http://schemas.openxmlformats.org/officeDocument/2006/relationships/slide" Target="slides/slide625.xml"/><Relationship Id="rId855" Type="http://schemas.openxmlformats.org/officeDocument/2006/relationships/slide" Target="slides/slide832.xml"/><Relationship Id="rId287" Type="http://schemas.openxmlformats.org/officeDocument/2006/relationships/slide" Target="slides/slide264.xml"/><Relationship Id="rId410" Type="http://schemas.openxmlformats.org/officeDocument/2006/relationships/slide" Target="slides/slide387.xml"/><Relationship Id="rId494" Type="http://schemas.openxmlformats.org/officeDocument/2006/relationships/slide" Target="slides/slide471.xml"/><Relationship Id="rId508" Type="http://schemas.openxmlformats.org/officeDocument/2006/relationships/slide" Target="slides/slide485.xml"/><Relationship Id="rId715" Type="http://schemas.openxmlformats.org/officeDocument/2006/relationships/slide" Target="slides/slide692.xml"/><Relationship Id="rId922" Type="http://schemas.openxmlformats.org/officeDocument/2006/relationships/slide" Target="slides/slide899.xml"/><Relationship Id="rId147" Type="http://schemas.openxmlformats.org/officeDocument/2006/relationships/slide" Target="slides/slide124.xml"/><Relationship Id="rId354" Type="http://schemas.openxmlformats.org/officeDocument/2006/relationships/slide" Target="slides/slide331.xml"/><Relationship Id="rId799" Type="http://schemas.openxmlformats.org/officeDocument/2006/relationships/slide" Target="slides/slide776.xml"/><Relationship Id="rId51" Type="http://schemas.openxmlformats.org/officeDocument/2006/relationships/slide" Target="slides/slide28.xml"/><Relationship Id="rId561" Type="http://schemas.openxmlformats.org/officeDocument/2006/relationships/slide" Target="slides/slide538.xml"/><Relationship Id="rId659" Type="http://schemas.openxmlformats.org/officeDocument/2006/relationships/slide" Target="slides/slide636.xml"/><Relationship Id="rId866" Type="http://schemas.openxmlformats.org/officeDocument/2006/relationships/slide" Target="slides/slide843.xml"/><Relationship Id="rId214" Type="http://schemas.openxmlformats.org/officeDocument/2006/relationships/slide" Target="slides/slide191.xml"/><Relationship Id="rId298" Type="http://schemas.openxmlformats.org/officeDocument/2006/relationships/slide" Target="slides/slide275.xml"/><Relationship Id="rId421" Type="http://schemas.openxmlformats.org/officeDocument/2006/relationships/slide" Target="slides/slide398.xml"/><Relationship Id="rId519" Type="http://schemas.openxmlformats.org/officeDocument/2006/relationships/slide" Target="slides/slide496.xml"/><Relationship Id="rId158" Type="http://schemas.openxmlformats.org/officeDocument/2006/relationships/slide" Target="slides/slide135.xml"/><Relationship Id="rId726" Type="http://schemas.openxmlformats.org/officeDocument/2006/relationships/slide" Target="slides/slide703.xml"/><Relationship Id="rId933" Type="http://schemas.openxmlformats.org/officeDocument/2006/relationships/notesMaster" Target="notesMasters/notesMaster1.xml"/><Relationship Id="rId62" Type="http://schemas.openxmlformats.org/officeDocument/2006/relationships/slide" Target="slides/slide39.xml"/><Relationship Id="rId365" Type="http://schemas.openxmlformats.org/officeDocument/2006/relationships/slide" Target="slides/slide342.xml"/><Relationship Id="rId572" Type="http://schemas.openxmlformats.org/officeDocument/2006/relationships/slide" Target="slides/slide549.xml"/><Relationship Id="rId225" Type="http://schemas.openxmlformats.org/officeDocument/2006/relationships/slide" Target="slides/slide202.xml"/><Relationship Id="rId432" Type="http://schemas.openxmlformats.org/officeDocument/2006/relationships/slide" Target="slides/slide409.xml"/><Relationship Id="rId877" Type="http://schemas.openxmlformats.org/officeDocument/2006/relationships/slide" Target="slides/slide854.xml"/><Relationship Id="rId737" Type="http://schemas.openxmlformats.org/officeDocument/2006/relationships/slide" Target="slides/slide714.xml"/><Relationship Id="rId73" Type="http://schemas.openxmlformats.org/officeDocument/2006/relationships/slide" Target="slides/slide50.xml"/><Relationship Id="rId169" Type="http://schemas.openxmlformats.org/officeDocument/2006/relationships/slide" Target="slides/slide146.xml"/><Relationship Id="rId376" Type="http://schemas.openxmlformats.org/officeDocument/2006/relationships/slide" Target="slides/slide353.xml"/><Relationship Id="rId583" Type="http://schemas.openxmlformats.org/officeDocument/2006/relationships/slide" Target="slides/slide560.xml"/><Relationship Id="rId790" Type="http://schemas.openxmlformats.org/officeDocument/2006/relationships/slide" Target="slides/slide767.xml"/><Relationship Id="rId804" Type="http://schemas.openxmlformats.org/officeDocument/2006/relationships/slide" Target="slides/slide781.xml"/><Relationship Id="rId4" Type="http://schemas.openxmlformats.org/officeDocument/2006/relationships/slideMaster" Target="slideMasters/slideMaster4.xml"/><Relationship Id="rId236" Type="http://schemas.openxmlformats.org/officeDocument/2006/relationships/slide" Target="slides/slide213.xml"/><Relationship Id="rId443" Type="http://schemas.openxmlformats.org/officeDocument/2006/relationships/slide" Target="slides/slide420.xml"/><Relationship Id="rId650" Type="http://schemas.openxmlformats.org/officeDocument/2006/relationships/slide" Target="slides/slide627.xml"/><Relationship Id="rId888" Type="http://schemas.openxmlformats.org/officeDocument/2006/relationships/slide" Target="slides/slide865.xml"/><Relationship Id="rId303" Type="http://schemas.openxmlformats.org/officeDocument/2006/relationships/slide" Target="slides/slide280.xml"/><Relationship Id="rId748" Type="http://schemas.openxmlformats.org/officeDocument/2006/relationships/slide" Target="slides/slide725.xml"/><Relationship Id="rId84" Type="http://schemas.openxmlformats.org/officeDocument/2006/relationships/slide" Target="slides/slide61.xml"/><Relationship Id="rId387" Type="http://schemas.openxmlformats.org/officeDocument/2006/relationships/slide" Target="slides/slide364.xml"/><Relationship Id="rId510" Type="http://schemas.openxmlformats.org/officeDocument/2006/relationships/slide" Target="slides/slide487.xml"/><Relationship Id="rId594" Type="http://schemas.openxmlformats.org/officeDocument/2006/relationships/slide" Target="slides/slide571.xml"/><Relationship Id="rId608" Type="http://schemas.openxmlformats.org/officeDocument/2006/relationships/slide" Target="slides/slide585.xml"/><Relationship Id="rId815" Type="http://schemas.openxmlformats.org/officeDocument/2006/relationships/slide" Target="slides/slide792.xml"/><Relationship Id="rId247" Type="http://schemas.openxmlformats.org/officeDocument/2006/relationships/slide" Target="slides/slide224.xml"/><Relationship Id="rId899" Type="http://schemas.openxmlformats.org/officeDocument/2006/relationships/slide" Target="slides/slide876.xml"/><Relationship Id="rId107" Type="http://schemas.openxmlformats.org/officeDocument/2006/relationships/slide" Target="slides/slide84.xml"/><Relationship Id="rId454" Type="http://schemas.openxmlformats.org/officeDocument/2006/relationships/slide" Target="slides/slide431.xml"/><Relationship Id="rId661" Type="http://schemas.openxmlformats.org/officeDocument/2006/relationships/slide" Target="slides/slide638.xml"/><Relationship Id="rId759" Type="http://schemas.openxmlformats.org/officeDocument/2006/relationships/slide" Target="slides/slide736.xml"/><Relationship Id="rId11" Type="http://schemas.openxmlformats.org/officeDocument/2006/relationships/slideMaster" Target="slideMasters/slideMaster11.xml"/><Relationship Id="rId314" Type="http://schemas.openxmlformats.org/officeDocument/2006/relationships/slide" Target="slides/slide291.xml"/><Relationship Id="rId398" Type="http://schemas.openxmlformats.org/officeDocument/2006/relationships/slide" Target="slides/slide375.xml"/><Relationship Id="rId521" Type="http://schemas.openxmlformats.org/officeDocument/2006/relationships/slide" Target="slides/slide498.xml"/><Relationship Id="rId619" Type="http://schemas.openxmlformats.org/officeDocument/2006/relationships/slide" Target="slides/slide596.xml"/><Relationship Id="rId95" Type="http://schemas.openxmlformats.org/officeDocument/2006/relationships/slide" Target="slides/slide72.xml"/><Relationship Id="rId160" Type="http://schemas.openxmlformats.org/officeDocument/2006/relationships/slide" Target="slides/slide137.xml"/><Relationship Id="rId826" Type="http://schemas.openxmlformats.org/officeDocument/2006/relationships/slide" Target="slides/slide803.xml"/><Relationship Id="rId258" Type="http://schemas.openxmlformats.org/officeDocument/2006/relationships/slide" Target="slides/slide235.xml"/><Relationship Id="rId465" Type="http://schemas.openxmlformats.org/officeDocument/2006/relationships/slide" Target="slides/slide442.xml"/><Relationship Id="rId672" Type="http://schemas.openxmlformats.org/officeDocument/2006/relationships/slide" Target="slides/slide649.xml"/><Relationship Id="rId22" Type="http://schemas.openxmlformats.org/officeDocument/2006/relationships/slideMaster" Target="slideMasters/slideMaster22.xml"/><Relationship Id="rId118" Type="http://schemas.openxmlformats.org/officeDocument/2006/relationships/slide" Target="slides/slide95.xml"/><Relationship Id="rId325" Type="http://schemas.openxmlformats.org/officeDocument/2006/relationships/slide" Target="slides/slide302.xml"/><Relationship Id="rId532" Type="http://schemas.openxmlformats.org/officeDocument/2006/relationships/slide" Target="slides/slide509.xml"/><Relationship Id="rId171" Type="http://schemas.openxmlformats.org/officeDocument/2006/relationships/slide" Target="slides/slide148.xml"/><Relationship Id="rId837" Type="http://schemas.openxmlformats.org/officeDocument/2006/relationships/slide" Target="slides/slide814.xml"/><Relationship Id="rId269" Type="http://schemas.openxmlformats.org/officeDocument/2006/relationships/slide" Target="slides/slide246.xml"/><Relationship Id="rId476" Type="http://schemas.openxmlformats.org/officeDocument/2006/relationships/slide" Target="slides/slide453.xml"/><Relationship Id="rId683" Type="http://schemas.openxmlformats.org/officeDocument/2006/relationships/slide" Target="slides/slide660.xml"/><Relationship Id="rId890" Type="http://schemas.openxmlformats.org/officeDocument/2006/relationships/slide" Target="slides/slide867.xml"/><Relationship Id="rId904" Type="http://schemas.openxmlformats.org/officeDocument/2006/relationships/slide" Target="slides/slide881.xml"/><Relationship Id="rId33" Type="http://schemas.openxmlformats.org/officeDocument/2006/relationships/slide" Target="slides/slide10.xml"/><Relationship Id="rId129" Type="http://schemas.openxmlformats.org/officeDocument/2006/relationships/slide" Target="slides/slide106.xml"/><Relationship Id="rId336" Type="http://schemas.openxmlformats.org/officeDocument/2006/relationships/slide" Target="slides/slide313.xml"/><Relationship Id="rId543" Type="http://schemas.openxmlformats.org/officeDocument/2006/relationships/slide" Target="slides/slide520.xml"/><Relationship Id="rId182" Type="http://schemas.openxmlformats.org/officeDocument/2006/relationships/slide" Target="slides/slide159.xml"/><Relationship Id="rId403" Type="http://schemas.openxmlformats.org/officeDocument/2006/relationships/slide" Target="slides/slide380.xml"/><Relationship Id="rId750" Type="http://schemas.openxmlformats.org/officeDocument/2006/relationships/slide" Target="slides/slide727.xml"/><Relationship Id="rId848" Type="http://schemas.openxmlformats.org/officeDocument/2006/relationships/slide" Target="slides/slide825.xml"/><Relationship Id="rId487" Type="http://schemas.openxmlformats.org/officeDocument/2006/relationships/slide" Target="slides/slide464.xml"/><Relationship Id="rId610" Type="http://schemas.openxmlformats.org/officeDocument/2006/relationships/slide" Target="slides/slide587.xml"/><Relationship Id="rId694" Type="http://schemas.openxmlformats.org/officeDocument/2006/relationships/slide" Target="slides/slide671.xml"/><Relationship Id="rId708" Type="http://schemas.openxmlformats.org/officeDocument/2006/relationships/slide" Target="slides/slide685.xml"/><Relationship Id="rId915" Type="http://schemas.openxmlformats.org/officeDocument/2006/relationships/slide" Target="slides/slide892.xml"/><Relationship Id="rId347" Type="http://schemas.openxmlformats.org/officeDocument/2006/relationships/slide" Target="slides/slide324.xml"/><Relationship Id="rId44" Type="http://schemas.openxmlformats.org/officeDocument/2006/relationships/slide" Target="slides/slide21.xml"/><Relationship Id="rId554" Type="http://schemas.openxmlformats.org/officeDocument/2006/relationships/slide" Target="slides/slide531.xml"/><Relationship Id="rId761" Type="http://schemas.openxmlformats.org/officeDocument/2006/relationships/slide" Target="slides/slide738.xml"/><Relationship Id="rId859" Type="http://schemas.openxmlformats.org/officeDocument/2006/relationships/slide" Target="slides/slide836.xml"/><Relationship Id="rId193" Type="http://schemas.openxmlformats.org/officeDocument/2006/relationships/slide" Target="slides/slide170.xml"/><Relationship Id="rId207" Type="http://schemas.openxmlformats.org/officeDocument/2006/relationships/slide" Target="slides/slide184.xml"/><Relationship Id="rId414" Type="http://schemas.openxmlformats.org/officeDocument/2006/relationships/slide" Target="slides/slide391.xml"/><Relationship Id="rId498" Type="http://schemas.openxmlformats.org/officeDocument/2006/relationships/slide" Target="slides/slide475.xml"/><Relationship Id="rId621" Type="http://schemas.openxmlformats.org/officeDocument/2006/relationships/slide" Target="slides/slide598.xml"/><Relationship Id="rId260" Type="http://schemas.openxmlformats.org/officeDocument/2006/relationships/slide" Target="slides/slide237.xml"/><Relationship Id="rId719" Type="http://schemas.openxmlformats.org/officeDocument/2006/relationships/slide" Target="slides/slide696.xml"/><Relationship Id="rId926" Type="http://schemas.openxmlformats.org/officeDocument/2006/relationships/slide" Target="slides/slide903.xml"/><Relationship Id="rId55" Type="http://schemas.openxmlformats.org/officeDocument/2006/relationships/slide" Target="slides/slide32.xml"/><Relationship Id="rId120" Type="http://schemas.openxmlformats.org/officeDocument/2006/relationships/slide" Target="slides/slide97.xml"/><Relationship Id="rId358" Type="http://schemas.openxmlformats.org/officeDocument/2006/relationships/slide" Target="slides/slide335.xml"/><Relationship Id="rId565" Type="http://schemas.openxmlformats.org/officeDocument/2006/relationships/slide" Target="slides/slide542.xml"/><Relationship Id="rId772" Type="http://schemas.openxmlformats.org/officeDocument/2006/relationships/slide" Target="slides/slide749.xml"/><Relationship Id="rId218" Type="http://schemas.openxmlformats.org/officeDocument/2006/relationships/slide" Target="slides/slide195.xml"/><Relationship Id="rId425" Type="http://schemas.openxmlformats.org/officeDocument/2006/relationships/slide" Target="slides/slide402.xml"/><Relationship Id="rId632" Type="http://schemas.openxmlformats.org/officeDocument/2006/relationships/slide" Target="slides/slide609.xml"/><Relationship Id="rId271" Type="http://schemas.openxmlformats.org/officeDocument/2006/relationships/slide" Target="slides/slide248.xml"/><Relationship Id="rId937" Type="http://schemas.openxmlformats.org/officeDocument/2006/relationships/theme" Target="theme/theme1.xml"/><Relationship Id="rId66" Type="http://schemas.openxmlformats.org/officeDocument/2006/relationships/slide" Target="slides/slide43.xml"/><Relationship Id="rId131" Type="http://schemas.openxmlformats.org/officeDocument/2006/relationships/slide" Target="slides/slide108.xml"/><Relationship Id="rId369" Type="http://schemas.openxmlformats.org/officeDocument/2006/relationships/slide" Target="slides/slide346.xml"/><Relationship Id="rId576" Type="http://schemas.openxmlformats.org/officeDocument/2006/relationships/slide" Target="slides/slide553.xml"/><Relationship Id="rId783" Type="http://schemas.openxmlformats.org/officeDocument/2006/relationships/slide" Target="slides/slide760.xml"/><Relationship Id="rId229" Type="http://schemas.openxmlformats.org/officeDocument/2006/relationships/slide" Target="slides/slide206.xml"/><Relationship Id="rId436" Type="http://schemas.openxmlformats.org/officeDocument/2006/relationships/slide" Target="slides/slide413.xml"/><Relationship Id="rId643" Type="http://schemas.openxmlformats.org/officeDocument/2006/relationships/slide" Target="slides/slide620.xml"/><Relationship Id="rId850" Type="http://schemas.openxmlformats.org/officeDocument/2006/relationships/slide" Target="slides/slide827.xml"/><Relationship Id="rId77" Type="http://schemas.openxmlformats.org/officeDocument/2006/relationships/slide" Target="slides/slide54.xml"/><Relationship Id="rId282" Type="http://schemas.openxmlformats.org/officeDocument/2006/relationships/slide" Target="slides/slide259.xml"/><Relationship Id="rId503" Type="http://schemas.openxmlformats.org/officeDocument/2006/relationships/slide" Target="slides/slide480.xml"/><Relationship Id="rId587" Type="http://schemas.openxmlformats.org/officeDocument/2006/relationships/slide" Target="slides/slide564.xml"/><Relationship Id="rId710" Type="http://schemas.openxmlformats.org/officeDocument/2006/relationships/slide" Target="slides/slide687.xml"/><Relationship Id="rId808" Type="http://schemas.openxmlformats.org/officeDocument/2006/relationships/slide" Target="slides/slide785.xml"/><Relationship Id="rId8" Type="http://schemas.openxmlformats.org/officeDocument/2006/relationships/slideMaster" Target="slideMasters/slideMaster8.xml"/><Relationship Id="rId142" Type="http://schemas.openxmlformats.org/officeDocument/2006/relationships/slide" Target="slides/slide119.xml"/><Relationship Id="rId447" Type="http://schemas.openxmlformats.org/officeDocument/2006/relationships/slide" Target="slides/slide424.xml"/><Relationship Id="rId794" Type="http://schemas.openxmlformats.org/officeDocument/2006/relationships/slide" Target="slides/slide771.xml"/><Relationship Id="rId654" Type="http://schemas.openxmlformats.org/officeDocument/2006/relationships/slide" Target="slides/slide631.xml"/><Relationship Id="rId861" Type="http://schemas.openxmlformats.org/officeDocument/2006/relationships/slide" Target="slides/slide838.xml"/><Relationship Id="rId293" Type="http://schemas.openxmlformats.org/officeDocument/2006/relationships/slide" Target="slides/slide270.xml"/><Relationship Id="rId307" Type="http://schemas.openxmlformats.org/officeDocument/2006/relationships/slide" Target="slides/slide284.xml"/><Relationship Id="rId514" Type="http://schemas.openxmlformats.org/officeDocument/2006/relationships/slide" Target="slides/slide491.xml"/><Relationship Id="rId721" Type="http://schemas.openxmlformats.org/officeDocument/2006/relationships/slide" Target="slides/slide698.xml"/><Relationship Id="rId88" Type="http://schemas.openxmlformats.org/officeDocument/2006/relationships/slide" Target="slides/slide65.xml"/><Relationship Id="rId153" Type="http://schemas.openxmlformats.org/officeDocument/2006/relationships/slide" Target="slides/slide130.xml"/><Relationship Id="rId360" Type="http://schemas.openxmlformats.org/officeDocument/2006/relationships/slide" Target="slides/slide337.xml"/><Relationship Id="rId598" Type="http://schemas.openxmlformats.org/officeDocument/2006/relationships/slide" Target="slides/slide575.xml"/><Relationship Id="rId819" Type="http://schemas.openxmlformats.org/officeDocument/2006/relationships/slide" Target="slides/slide796.xml"/><Relationship Id="rId220" Type="http://schemas.openxmlformats.org/officeDocument/2006/relationships/slide" Target="slides/slide197.xml"/><Relationship Id="rId458" Type="http://schemas.openxmlformats.org/officeDocument/2006/relationships/slide" Target="slides/slide435.xml"/><Relationship Id="rId665" Type="http://schemas.openxmlformats.org/officeDocument/2006/relationships/slide" Target="slides/slide642.xml"/><Relationship Id="rId872" Type="http://schemas.openxmlformats.org/officeDocument/2006/relationships/slide" Target="slides/slide849.xml"/><Relationship Id="rId15" Type="http://schemas.openxmlformats.org/officeDocument/2006/relationships/slideMaster" Target="slideMasters/slideMaster15.xml"/><Relationship Id="rId318" Type="http://schemas.openxmlformats.org/officeDocument/2006/relationships/slide" Target="slides/slide295.xml"/><Relationship Id="rId525" Type="http://schemas.openxmlformats.org/officeDocument/2006/relationships/slide" Target="slides/slide502.xml"/><Relationship Id="rId732" Type="http://schemas.openxmlformats.org/officeDocument/2006/relationships/slide" Target="slides/slide709.xml"/><Relationship Id="rId99" Type="http://schemas.openxmlformats.org/officeDocument/2006/relationships/slide" Target="slides/slide76.xml"/><Relationship Id="rId164" Type="http://schemas.openxmlformats.org/officeDocument/2006/relationships/slide" Target="slides/slide141.xml"/><Relationship Id="rId371" Type="http://schemas.openxmlformats.org/officeDocument/2006/relationships/slide" Target="slides/slide348.xml"/><Relationship Id="rId469" Type="http://schemas.openxmlformats.org/officeDocument/2006/relationships/slide" Target="slides/slide446.xml"/><Relationship Id="rId676" Type="http://schemas.openxmlformats.org/officeDocument/2006/relationships/slide" Target="slides/slide653.xml"/><Relationship Id="rId883" Type="http://schemas.openxmlformats.org/officeDocument/2006/relationships/slide" Target="slides/slide860.xml"/><Relationship Id="rId26" Type="http://schemas.openxmlformats.org/officeDocument/2006/relationships/slide" Target="slides/slide3.xml"/><Relationship Id="rId231" Type="http://schemas.openxmlformats.org/officeDocument/2006/relationships/slide" Target="slides/slide208.xml"/><Relationship Id="rId329" Type="http://schemas.openxmlformats.org/officeDocument/2006/relationships/slide" Target="slides/slide306.xml"/><Relationship Id="rId536" Type="http://schemas.openxmlformats.org/officeDocument/2006/relationships/slide" Target="slides/slide513.xml"/><Relationship Id="rId175" Type="http://schemas.openxmlformats.org/officeDocument/2006/relationships/slide" Target="slides/slide152.xml"/><Relationship Id="rId743" Type="http://schemas.openxmlformats.org/officeDocument/2006/relationships/slide" Target="slides/slide720.xml"/><Relationship Id="rId382" Type="http://schemas.openxmlformats.org/officeDocument/2006/relationships/slide" Target="slides/slide359.xml"/><Relationship Id="rId603" Type="http://schemas.openxmlformats.org/officeDocument/2006/relationships/slide" Target="slides/slide580.xml"/><Relationship Id="rId687" Type="http://schemas.openxmlformats.org/officeDocument/2006/relationships/slide" Target="slides/slide664.xml"/><Relationship Id="rId810" Type="http://schemas.openxmlformats.org/officeDocument/2006/relationships/slide" Target="slides/slide787.xml"/><Relationship Id="rId908" Type="http://schemas.openxmlformats.org/officeDocument/2006/relationships/slide" Target="slides/slide885.xml"/><Relationship Id="rId242" Type="http://schemas.openxmlformats.org/officeDocument/2006/relationships/slide" Target="slides/slide219.xml"/><Relationship Id="rId894" Type="http://schemas.openxmlformats.org/officeDocument/2006/relationships/slide" Target="slides/slide871.xml"/><Relationship Id="rId37" Type="http://schemas.openxmlformats.org/officeDocument/2006/relationships/slide" Target="slides/slide14.xml"/><Relationship Id="rId102" Type="http://schemas.openxmlformats.org/officeDocument/2006/relationships/slide" Target="slides/slide79.xml"/><Relationship Id="rId547" Type="http://schemas.openxmlformats.org/officeDocument/2006/relationships/slide" Target="slides/slide524.xml"/><Relationship Id="rId754" Type="http://schemas.openxmlformats.org/officeDocument/2006/relationships/slide" Target="slides/slide731.xml"/><Relationship Id="rId90" Type="http://schemas.openxmlformats.org/officeDocument/2006/relationships/slide" Target="slides/slide67.xml"/><Relationship Id="rId186" Type="http://schemas.openxmlformats.org/officeDocument/2006/relationships/slide" Target="slides/slide163.xml"/><Relationship Id="rId393" Type="http://schemas.openxmlformats.org/officeDocument/2006/relationships/slide" Target="slides/slide370.xml"/><Relationship Id="rId407" Type="http://schemas.openxmlformats.org/officeDocument/2006/relationships/slide" Target="slides/slide384.xml"/><Relationship Id="rId614" Type="http://schemas.openxmlformats.org/officeDocument/2006/relationships/slide" Target="slides/slide591.xml"/><Relationship Id="rId821" Type="http://schemas.openxmlformats.org/officeDocument/2006/relationships/slide" Target="slides/slide798.xml"/><Relationship Id="rId253" Type="http://schemas.openxmlformats.org/officeDocument/2006/relationships/slide" Target="slides/slide230.xml"/><Relationship Id="rId460" Type="http://schemas.openxmlformats.org/officeDocument/2006/relationships/slide" Target="slides/slide437.xml"/><Relationship Id="rId698" Type="http://schemas.openxmlformats.org/officeDocument/2006/relationships/slide" Target="slides/slide675.xml"/><Relationship Id="rId919" Type="http://schemas.openxmlformats.org/officeDocument/2006/relationships/slide" Target="slides/slide896.xml"/><Relationship Id="rId48" Type="http://schemas.openxmlformats.org/officeDocument/2006/relationships/slide" Target="slides/slide25.xml"/><Relationship Id="rId113" Type="http://schemas.openxmlformats.org/officeDocument/2006/relationships/slide" Target="slides/slide90.xml"/><Relationship Id="rId320" Type="http://schemas.openxmlformats.org/officeDocument/2006/relationships/slide" Target="slides/slide297.xml"/><Relationship Id="rId558" Type="http://schemas.openxmlformats.org/officeDocument/2006/relationships/slide" Target="slides/slide535.xml"/><Relationship Id="rId765" Type="http://schemas.openxmlformats.org/officeDocument/2006/relationships/slide" Target="slides/slide742.xml"/><Relationship Id="rId197" Type="http://schemas.openxmlformats.org/officeDocument/2006/relationships/slide" Target="slides/slide174.xml"/><Relationship Id="rId418" Type="http://schemas.openxmlformats.org/officeDocument/2006/relationships/slide" Target="slides/slide395.xml"/><Relationship Id="rId625" Type="http://schemas.openxmlformats.org/officeDocument/2006/relationships/slide" Target="slides/slide602.xml"/><Relationship Id="rId832" Type="http://schemas.openxmlformats.org/officeDocument/2006/relationships/slide" Target="slides/slide809.xml"/><Relationship Id="rId264" Type="http://schemas.openxmlformats.org/officeDocument/2006/relationships/slide" Target="slides/slide241.xml"/><Relationship Id="rId471" Type="http://schemas.openxmlformats.org/officeDocument/2006/relationships/slide" Target="slides/slide448.xml"/><Relationship Id="rId59" Type="http://schemas.openxmlformats.org/officeDocument/2006/relationships/slide" Target="slides/slide36.xml"/><Relationship Id="rId124" Type="http://schemas.openxmlformats.org/officeDocument/2006/relationships/slide" Target="slides/slide101.xml"/><Relationship Id="rId569" Type="http://schemas.openxmlformats.org/officeDocument/2006/relationships/slide" Target="slides/slide546.xml"/><Relationship Id="rId776" Type="http://schemas.openxmlformats.org/officeDocument/2006/relationships/slide" Target="slides/slide7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35.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 Id="rId4" Type="http://schemas.openxmlformats.org/officeDocument/2006/relationships/image" Target="../media/image247.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251.wmf"/><Relationship Id="rId7" Type="http://schemas.openxmlformats.org/officeDocument/2006/relationships/image" Target="../media/image255.wmf"/><Relationship Id="rId2" Type="http://schemas.openxmlformats.org/officeDocument/2006/relationships/image" Target="../media/image250.wmf"/><Relationship Id="rId1" Type="http://schemas.openxmlformats.org/officeDocument/2006/relationships/image" Target="../media/image249.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5" Type="http://schemas.openxmlformats.org/officeDocument/2006/relationships/image" Target="../media/image233.wmf"/><Relationship Id="rId4" Type="http://schemas.openxmlformats.org/officeDocument/2006/relationships/image" Target="../media/image266.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3.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70.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272.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e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292.wmf"/><Relationship Id="rId1" Type="http://schemas.openxmlformats.org/officeDocument/2006/relationships/image" Target="../media/image291.w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3.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296.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301.wmf"/><Relationship Id="rId1" Type="http://schemas.openxmlformats.org/officeDocument/2006/relationships/image" Target="../media/image300.wmf"/><Relationship Id="rId6" Type="http://schemas.openxmlformats.org/officeDocument/2006/relationships/image" Target="../media/image304.wmf"/><Relationship Id="rId5" Type="http://schemas.openxmlformats.org/officeDocument/2006/relationships/image" Target="../media/image303.wmf"/><Relationship Id="rId4" Type="http://schemas.openxmlformats.org/officeDocument/2006/relationships/image" Target="../media/image302.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5.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09.w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311.wmf"/><Relationship Id="rId1" Type="http://schemas.openxmlformats.org/officeDocument/2006/relationships/image" Target="../media/image31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image" Target="../media/image313.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 Id="rId4" Type="http://schemas.openxmlformats.org/officeDocument/2006/relationships/image" Target="../media/image318.w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20.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 Id="rId5" Type="http://schemas.openxmlformats.org/officeDocument/2006/relationships/image" Target="../media/image328.wmf"/><Relationship Id="rId4" Type="http://schemas.openxmlformats.org/officeDocument/2006/relationships/image" Target="../media/image327.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 Id="rId4" Type="http://schemas.openxmlformats.org/officeDocument/2006/relationships/image" Target="../media/image335.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36.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40.vml.rels><?xml version="1.0" encoding="UTF-8" standalone="yes"?>
<Relationships xmlns="http://schemas.openxmlformats.org/package/2006/relationships"><Relationship Id="rId2" Type="http://schemas.openxmlformats.org/officeDocument/2006/relationships/image" Target="../media/image341.wmf"/><Relationship Id="rId1" Type="http://schemas.openxmlformats.org/officeDocument/2006/relationships/image" Target="../media/image340.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342.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5.w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349.wmf"/><Relationship Id="rId1" Type="http://schemas.openxmlformats.org/officeDocument/2006/relationships/image" Target="../media/image348.w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51.wmf"/></Relationships>
</file>

<file path=ppt/drawings/_rels/vmlDrawing144.vml.rels><?xml version="1.0" encoding="UTF-8" standalone="yes"?>
<Relationships xmlns="http://schemas.openxmlformats.org/package/2006/relationships"><Relationship Id="rId2" Type="http://schemas.openxmlformats.org/officeDocument/2006/relationships/image" Target="../media/image353.wmf"/><Relationship Id="rId1" Type="http://schemas.openxmlformats.org/officeDocument/2006/relationships/image" Target="../media/image352.w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354.w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356.wmf"/><Relationship Id="rId1" Type="http://schemas.openxmlformats.org/officeDocument/2006/relationships/image" Target="../media/image355.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wmf"/><Relationship Id="rId4" Type="http://schemas.openxmlformats.org/officeDocument/2006/relationships/image" Target="../media/image360.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362.wmf"/><Relationship Id="rId1" Type="http://schemas.openxmlformats.org/officeDocument/2006/relationships/image" Target="../media/image361.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367.wmf"/><Relationship Id="rId2" Type="http://schemas.openxmlformats.org/officeDocument/2006/relationships/image" Target="../media/image366.wmf"/><Relationship Id="rId1" Type="http://schemas.openxmlformats.org/officeDocument/2006/relationships/image" Target="../media/image365.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371.wmf"/><Relationship Id="rId2" Type="http://schemas.openxmlformats.org/officeDocument/2006/relationships/image" Target="../media/image370.wmf"/><Relationship Id="rId1" Type="http://schemas.openxmlformats.org/officeDocument/2006/relationships/image" Target="../media/image369.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374.wmf"/><Relationship Id="rId2" Type="http://schemas.openxmlformats.org/officeDocument/2006/relationships/image" Target="../media/image373.wmf"/><Relationship Id="rId1" Type="http://schemas.openxmlformats.org/officeDocument/2006/relationships/image" Target="../media/image372.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image" Target="../media/image376.wmf"/><Relationship Id="rId1" Type="http://schemas.openxmlformats.org/officeDocument/2006/relationships/image" Target="../media/image375.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380.wmf"/><Relationship Id="rId2" Type="http://schemas.openxmlformats.org/officeDocument/2006/relationships/image" Target="../media/image379.wmf"/><Relationship Id="rId1" Type="http://schemas.openxmlformats.org/officeDocument/2006/relationships/image" Target="../media/image378.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383.wmf"/><Relationship Id="rId1" Type="http://schemas.openxmlformats.org/officeDocument/2006/relationships/image" Target="../media/image382.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85.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4" Type="http://schemas.openxmlformats.org/officeDocument/2006/relationships/image" Target="../media/image389.wmf"/></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391.wmf"/><Relationship Id="rId1" Type="http://schemas.openxmlformats.org/officeDocument/2006/relationships/image" Target="../media/image390.w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393.wmf"/><Relationship Id="rId1" Type="http://schemas.openxmlformats.org/officeDocument/2006/relationships/image" Target="../media/image39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394.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399.wmf"/><Relationship Id="rId1" Type="http://schemas.openxmlformats.org/officeDocument/2006/relationships/image" Target="../media/image398.w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image" Target="../media/image404.wmf"/><Relationship Id="rId1" Type="http://schemas.openxmlformats.org/officeDocument/2006/relationships/image" Target="../media/image403.wmf"/></Relationships>
</file>

<file path=ppt/drawings/_rels/vmlDrawing166.vml.rels><?xml version="1.0" encoding="UTF-8" standalone="yes"?>
<Relationships xmlns="http://schemas.openxmlformats.org/package/2006/relationships"><Relationship Id="rId2" Type="http://schemas.openxmlformats.org/officeDocument/2006/relationships/image" Target="../media/image407.wmf"/><Relationship Id="rId1" Type="http://schemas.openxmlformats.org/officeDocument/2006/relationships/image" Target="../media/image406.w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08.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4" Type="http://schemas.openxmlformats.org/officeDocument/2006/relationships/image" Target="../media/image412.wmf"/></Relationships>
</file>

<file path=ppt/drawings/_rels/vmlDrawing169.vml.rels><?xml version="1.0" encoding="UTF-8" standalone="yes"?>
<Relationships xmlns="http://schemas.openxmlformats.org/package/2006/relationships"><Relationship Id="rId2" Type="http://schemas.openxmlformats.org/officeDocument/2006/relationships/image" Target="../media/image414.wmf"/><Relationship Id="rId1" Type="http://schemas.openxmlformats.org/officeDocument/2006/relationships/image" Target="../media/image41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70.vml.rels><?xml version="1.0" encoding="UTF-8" standalone="yes"?>
<Relationships xmlns="http://schemas.openxmlformats.org/package/2006/relationships"><Relationship Id="rId2" Type="http://schemas.openxmlformats.org/officeDocument/2006/relationships/image" Target="../media/image416.wmf"/><Relationship Id="rId1" Type="http://schemas.openxmlformats.org/officeDocument/2006/relationships/image" Target="../media/image415.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18.wmf"/><Relationship Id="rId5" Type="http://schemas.openxmlformats.org/officeDocument/2006/relationships/image" Target="../media/image422.wmf"/><Relationship Id="rId4" Type="http://schemas.openxmlformats.org/officeDocument/2006/relationships/image" Target="../media/image421.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424.wmf"/><Relationship Id="rId1" Type="http://schemas.openxmlformats.org/officeDocument/2006/relationships/image" Target="../media/image423.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428.wmf"/><Relationship Id="rId1" Type="http://schemas.openxmlformats.org/officeDocument/2006/relationships/image" Target="../media/image427.w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429.w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image" Target="../media/image431.wmf"/><Relationship Id="rId1" Type="http://schemas.openxmlformats.org/officeDocument/2006/relationships/image" Target="../media/image430.wmf"/><Relationship Id="rId4" Type="http://schemas.openxmlformats.org/officeDocument/2006/relationships/image" Target="../media/image433.w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434.wmf"/></Relationships>
</file>

<file path=ppt/drawings/_rels/vmlDrawing179.vml.rels><?xml version="1.0" encoding="UTF-8" standalone="yes"?>
<Relationships xmlns="http://schemas.openxmlformats.org/package/2006/relationships"><Relationship Id="rId2" Type="http://schemas.openxmlformats.org/officeDocument/2006/relationships/image" Target="../media/image436.wmf"/><Relationship Id="rId1" Type="http://schemas.openxmlformats.org/officeDocument/2006/relationships/image" Target="../media/image4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437.wmf"/></Relationships>
</file>

<file path=ppt/drawings/_rels/vmlDrawing181.vml.rels><?xml version="1.0" encoding="UTF-8" standalone="yes"?>
<Relationships xmlns="http://schemas.openxmlformats.org/package/2006/relationships"><Relationship Id="rId2" Type="http://schemas.openxmlformats.org/officeDocument/2006/relationships/image" Target="../media/image439.wmf"/><Relationship Id="rId1" Type="http://schemas.openxmlformats.org/officeDocument/2006/relationships/image" Target="../media/image438.wmf"/></Relationships>
</file>

<file path=ppt/drawings/_rels/vmlDrawing182.vml.rels><?xml version="1.0" encoding="UTF-8" standalone="yes"?>
<Relationships xmlns="http://schemas.openxmlformats.org/package/2006/relationships"><Relationship Id="rId2" Type="http://schemas.openxmlformats.org/officeDocument/2006/relationships/image" Target="../media/image441.wmf"/><Relationship Id="rId1" Type="http://schemas.openxmlformats.org/officeDocument/2006/relationships/image" Target="../media/image440.w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442.wmf"/></Relationships>
</file>

<file path=ppt/drawings/_rels/vmlDrawing185.vml.rels><?xml version="1.0" encoding="UTF-8" standalone="yes"?>
<Relationships xmlns="http://schemas.openxmlformats.org/package/2006/relationships"><Relationship Id="rId2" Type="http://schemas.openxmlformats.org/officeDocument/2006/relationships/image" Target="../media/image444.wmf"/><Relationship Id="rId1" Type="http://schemas.openxmlformats.org/officeDocument/2006/relationships/image" Target="../media/image443.w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446.wmf"/><Relationship Id="rId1" Type="http://schemas.openxmlformats.org/officeDocument/2006/relationships/image" Target="../media/image445.w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447.w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452.wmf"/><Relationship Id="rId2" Type="http://schemas.openxmlformats.org/officeDocument/2006/relationships/image" Target="../media/image451.wmf"/><Relationship Id="rId1" Type="http://schemas.openxmlformats.org/officeDocument/2006/relationships/image" Target="../media/image450.w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image" Target="../media/image431.wmf"/><Relationship Id="rId1" Type="http://schemas.openxmlformats.org/officeDocument/2006/relationships/image" Target="../media/image430.wmf"/><Relationship Id="rId4" Type="http://schemas.openxmlformats.org/officeDocument/2006/relationships/image" Target="../media/image45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455.wmf"/><Relationship Id="rId1" Type="http://schemas.openxmlformats.org/officeDocument/2006/relationships/image" Target="../media/image454.wmf"/></Relationships>
</file>

<file path=ppt/drawings/_rels/vmlDrawing191.vml.rels><?xml version="1.0" encoding="UTF-8" standalone="yes"?>
<Relationships xmlns="http://schemas.openxmlformats.org/package/2006/relationships"><Relationship Id="rId2" Type="http://schemas.openxmlformats.org/officeDocument/2006/relationships/image" Target="../media/image457.wmf"/><Relationship Id="rId1" Type="http://schemas.openxmlformats.org/officeDocument/2006/relationships/image" Target="../media/image456.w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458.wmf"/></Relationships>
</file>

<file path=ppt/drawings/_rels/vmlDrawing193.vml.rels><?xml version="1.0" encoding="UTF-8" standalone="yes"?>
<Relationships xmlns="http://schemas.openxmlformats.org/package/2006/relationships"><Relationship Id="rId2" Type="http://schemas.openxmlformats.org/officeDocument/2006/relationships/image" Target="../media/image460.wmf"/><Relationship Id="rId1" Type="http://schemas.openxmlformats.org/officeDocument/2006/relationships/image" Target="../media/image459.w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462.w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 Id="rId4" Type="http://schemas.openxmlformats.org/officeDocument/2006/relationships/image" Target="../media/image466.wmf"/></Relationships>
</file>

<file path=ppt/drawings/_rels/vmlDrawing196.vml.rels><?xml version="1.0" encoding="UTF-8" standalone="yes"?>
<Relationships xmlns="http://schemas.openxmlformats.org/package/2006/relationships"><Relationship Id="rId2" Type="http://schemas.openxmlformats.org/officeDocument/2006/relationships/image" Target="../media/image468.wmf"/><Relationship Id="rId1" Type="http://schemas.openxmlformats.org/officeDocument/2006/relationships/image" Target="../media/image467.w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470.wmf"/></Relationships>
</file>

<file path=ppt/drawings/_rels/vmlDrawing198.vml.rels><?xml version="1.0" encoding="UTF-8" standalone="yes"?>
<Relationships xmlns="http://schemas.openxmlformats.org/package/2006/relationships"><Relationship Id="rId2" Type="http://schemas.openxmlformats.org/officeDocument/2006/relationships/image" Target="../media/image472.wmf"/><Relationship Id="rId1" Type="http://schemas.openxmlformats.org/officeDocument/2006/relationships/image" Target="../media/image471.wmf"/></Relationships>
</file>

<file path=ppt/drawings/_rels/vmlDrawing199.vml.rels><?xml version="1.0" encoding="UTF-8" standalone="yes"?>
<Relationships xmlns="http://schemas.openxmlformats.org/package/2006/relationships"><Relationship Id="rId3" Type="http://schemas.openxmlformats.org/officeDocument/2006/relationships/image" Target="../media/image475.wmf"/><Relationship Id="rId2" Type="http://schemas.openxmlformats.org/officeDocument/2006/relationships/image" Target="../media/image474.wmf"/><Relationship Id="rId1" Type="http://schemas.openxmlformats.org/officeDocument/2006/relationships/image" Target="../media/image473.wmf"/><Relationship Id="rId5" Type="http://schemas.openxmlformats.org/officeDocument/2006/relationships/image" Target="../media/image477.wmf"/><Relationship Id="rId4" Type="http://schemas.openxmlformats.org/officeDocument/2006/relationships/image" Target="../media/image4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478.wmf"/></Relationships>
</file>

<file path=ppt/drawings/_rels/vmlDrawing201.vml.rels><?xml version="1.0" encoding="UTF-8" standalone="yes"?>
<Relationships xmlns="http://schemas.openxmlformats.org/package/2006/relationships"><Relationship Id="rId2" Type="http://schemas.openxmlformats.org/officeDocument/2006/relationships/image" Target="../media/image480.wmf"/><Relationship Id="rId1" Type="http://schemas.openxmlformats.org/officeDocument/2006/relationships/image" Target="../media/image479.w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482.wmf"/><Relationship Id="rId1" Type="http://schemas.openxmlformats.org/officeDocument/2006/relationships/image" Target="../media/image481.wmf"/></Relationships>
</file>

<file path=ppt/drawings/_rels/vmlDrawing203.vml.rels><?xml version="1.0" encoding="UTF-8" standalone="yes"?>
<Relationships xmlns="http://schemas.openxmlformats.org/package/2006/relationships"><Relationship Id="rId3" Type="http://schemas.openxmlformats.org/officeDocument/2006/relationships/image" Target="../media/image485.wmf"/><Relationship Id="rId2" Type="http://schemas.openxmlformats.org/officeDocument/2006/relationships/image" Target="../media/image484.wmf"/><Relationship Id="rId1" Type="http://schemas.openxmlformats.org/officeDocument/2006/relationships/image" Target="../media/image483.w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 Id="rId4" Type="http://schemas.openxmlformats.org/officeDocument/2006/relationships/image" Target="../media/image489.w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 Id="rId4" Type="http://schemas.openxmlformats.org/officeDocument/2006/relationships/image" Target="../media/image493.w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494.wmf"/></Relationships>
</file>

<file path=ppt/drawings/_rels/vmlDrawing207.vml.rels><?xml version="1.0" encoding="UTF-8" standalone="yes"?>
<Relationships xmlns="http://schemas.openxmlformats.org/package/2006/relationships"><Relationship Id="rId2" Type="http://schemas.openxmlformats.org/officeDocument/2006/relationships/image" Target="../media/image496.wmf"/><Relationship Id="rId1" Type="http://schemas.openxmlformats.org/officeDocument/2006/relationships/image" Target="../media/image495.wmf"/></Relationships>
</file>

<file path=ppt/drawings/_rels/vmlDrawing208.v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image" Target="../media/image497.wmf"/><Relationship Id="rId4" Type="http://schemas.openxmlformats.org/officeDocument/2006/relationships/image" Target="../media/image500.wmf"/></Relationships>
</file>

<file path=ppt/drawings/_rels/vmlDrawing209.vml.rels><?xml version="1.0" encoding="UTF-8" standalone="yes"?>
<Relationships xmlns="http://schemas.openxmlformats.org/package/2006/relationships"><Relationship Id="rId3" Type="http://schemas.openxmlformats.org/officeDocument/2006/relationships/image" Target="../media/image503.wmf"/><Relationship Id="rId2" Type="http://schemas.openxmlformats.org/officeDocument/2006/relationships/image" Target="../media/image502.wmf"/><Relationship Id="rId1" Type="http://schemas.openxmlformats.org/officeDocument/2006/relationships/image" Target="../media/image50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10.vml.rels><?xml version="1.0" encoding="UTF-8" standalone="yes"?>
<Relationships xmlns="http://schemas.openxmlformats.org/package/2006/relationships"><Relationship Id="rId2" Type="http://schemas.openxmlformats.org/officeDocument/2006/relationships/image" Target="../media/image505.wmf"/><Relationship Id="rId1" Type="http://schemas.openxmlformats.org/officeDocument/2006/relationships/image" Target="../media/image504.wmf"/></Relationships>
</file>

<file path=ppt/drawings/_rels/vmlDrawing211.vml.rels><?xml version="1.0" encoding="UTF-8" standalone="yes"?>
<Relationships xmlns="http://schemas.openxmlformats.org/package/2006/relationships"><Relationship Id="rId3" Type="http://schemas.openxmlformats.org/officeDocument/2006/relationships/image" Target="../media/image509.wmf"/><Relationship Id="rId2" Type="http://schemas.openxmlformats.org/officeDocument/2006/relationships/image" Target="../media/image508.wmf"/><Relationship Id="rId1" Type="http://schemas.openxmlformats.org/officeDocument/2006/relationships/image" Target="../media/image507.wmf"/></Relationships>
</file>

<file path=ppt/drawings/_rels/vmlDrawing212.vml.rels><?xml version="1.0" encoding="UTF-8" standalone="yes"?>
<Relationships xmlns="http://schemas.openxmlformats.org/package/2006/relationships"><Relationship Id="rId3" Type="http://schemas.openxmlformats.org/officeDocument/2006/relationships/image" Target="../media/image513.wmf"/><Relationship Id="rId7" Type="http://schemas.openxmlformats.org/officeDocument/2006/relationships/image" Target="../media/image517.wmf"/><Relationship Id="rId2" Type="http://schemas.openxmlformats.org/officeDocument/2006/relationships/image" Target="../media/image512.wmf"/><Relationship Id="rId1" Type="http://schemas.openxmlformats.org/officeDocument/2006/relationships/image" Target="../media/image511.wmf"/><Relationship Id="rId6" Type="http://schemas.openxmlformats.org/officeDocument/2006/relationships/image" Target="../media/image516.wmf"/><Relationship Id="rId5" Type="http://schemas.openxmlformats.org/officeDocument/2006/relationships/image" Target="../media/image515.wmf"/><Relationship Id="rId4" Type="http://schemas.openxmlformats.org/officeDocument/2006/relationships/image" Target="../media/image514.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image" Target="../media/image519.wmf"/><Relationship Id="rId1" Type="http://schemas.openxmlformats.org/officeDocument/2006/relationships/image" Target="../media/image518.w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21.w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22.w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23.wmf"/></Relationships>
</file>

<file path=ppt/drawings/_rels/vmlDrawing217.vml.rels><?xml version="1.0" encoding="UTF-8" standalone="yes"?>
<Relationships xmlns="http://schemas.openxmlformats.org/package/2006/relationships"><Relationship Id="rId3" Type="http://schemas.openxmlformats.org/officeDocument/2006/relationships/image" Target="../media/image527.wmf"/><Relationship Id="rId2" Type="http://schemas.openxmlformats.org/officeDocument/2006/relationships/image" Target="../media/image526.wmf"/><Relationship Id="rId1" Type="http://schemas.openxmlformats.org/officeDocument/2006/relationships/image" Target="../media/image525.wmf"/></Relationships>
</file>

<file path=ppt/drawings/_rels/vmlDrawing218.vml.rels><?xml version="1.0" encoding="UTF-8" standalone="yes"?>
<Relationships xmlns="http://schemas.openxmlformats.org/package/2006/relationships"><Relationship Id="rId3" Type="http://schemas.openxmlformats.org/officeDocument/2006/relationships/image" Target="../media/image530.wmf"/><Relationship Id="rId2" Type="http://schemas.openxmlformats.org/officeDocument/2006/relationships/image" Target="../media/image529.wmf"/><Relationship Id="rId1" Type="http://schemas.openxmlformats.org/officeDocument/2006/relationships/image" Target="../media/image528.wmf"/></Relationships>
</file>

<file path=ppt/drawings/_rels/vmlDrawing219.vml.rels><?xml version="1.0" encoding="UTF-8" standalone="yes"?>
<Relationships xmlns="http://schemas.openxmlformats.org/package/2006/relationships"><Relationship Id="rId2" Type="http://schemas.openxmlformats.org/officeDocument/2006/relationships/image" Target="../media/image532.wmf"/><Relationship Id="rId1" Type="http://schemas.openxmlformats.org/officeDocument/2006/relationships/image" Target="../media/image53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220.vml.rels><?xml version="1.0" encoding="UTF-8" standalone="yes"?>
<Relationships xmlns="http://schemas.openxmlformats.org/package/2006/relationships"><Relationship Id="rId3" Type="http://schemas.openxmlformats.org/officeDocument/2006/relationships/image" Target="../media/image530.wmf"/><Relationship Id="rId2" Type="http://schemas.openxmlformats.org/officeDocument/2006/relationships/image" Target="../media/image529.wmf"/><Relationship Id="rId1" Type="http://schemas.openxmlformats.org/officeDocument/2006/relationships/image" Target="../media/image533.wmf"/></Relationships>
</file>

<file path=ppt/drawings/_rels/vmlDrawing221.vml.rels><?xml version="1.0" encoding="UTF-8" standalone="yes"?>
<Relationships xmlns="http://schemas.openxmlformats.org/package/2006/relationships"><Relationship Id="rId2" Type="http://schemas.openxmlformats.org/officeDocument/2006/relationships/image" Target="../media/image535.wmf"/><Relationship Id="rId1" Type="http://schemas.openxmlformats.org/officeDocument/2006/relationships/image" Target="../media/image534.wmf"/></Relationships>
</file>

<file path=ppt/drawings/_rels/vmlDrawing222.vml.rels><?xml version="1.0" encoding="UTF-8" standalone="yes"?>
<Relationships xmlns="http://schemas.openxmlformats.org/package/2006/relationships"><Relationship Id="rId3" Type="http://schemas.openxmlformats.org/officeDocument/2006/relationships/image" Target="../media/image530.wmf"/><Relationship Id="rId2" Type="http://schemas.openxmlformats.org/officeDocument/2006/relationships/image" Target="../media/image529.wmf"/><Relationship Id="rId1" Type="http://schemas.openxmlformats.org/officeDocument/2006/relationships/image" Target="../media/image536.wmf"/></Relationships>
</file>

<file path=ppt/drawings/_rels/vmlDrawing223.vml.rels><?xml version="1.0" encoding="UTF-8" standalone="yes"?>
<Relationships xmlns="http://schemas.openxmlformats.org/package/2006/relationships"><Relationship Id="rId2" Type="http://schemas.openxmlformats.org/officeDocument/2006/relationships/image" Target="../media/image538.wmf"/><Relationship Id="rId1" Type="http://schemas.openxmlformats.org/officeDocument/2006/relationships/image" Target="../media/image537.w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39.w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40.w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543.wmf"/><Relationship Id="rId2" Type="http://schemas.openxmlformats.org/officeDocument/2006/relationships/image" Target="../media/image542.wmf"/><Relationship Id="rId1" Type="http://schemas.openxmlformats.org/officeDocument/2006/relationships/image" Target="../media/image541.wmf"/></Relationships>
</file>

<file path=ppt/drawings/_rels/vmlDrawing227.vml.rels><?xml version="1.0" encoding="UTF-8" standalone="yes"?>
<Relationships xmlns="http://schemas.openxmlformats.org/package/2006/relationships"><Relationship Id="rId3" Type="http://schemas.openxmlformats.org/officeDocument/2006/relationships/image" Target="../media/image546.wmf"/><Relationship Id="rId2" Type="http://schemas.openxmlformats.org/officeDocument/2006/relationships/image" Target="../media/image545.wmf"/><Relationship Id="rId1" Type="http://schemas.openxmlformats.org/officeDocument/2006/relationships/image" Target="../media/image544.wmf"/></Relationships>
</file>

<file path=ppt/drawings/_rels/vmlDrawing228.vml.rels><?xml version="1.0" encoding="UTF-8" standalone="yes"?>
<Relationships xmlns="http://schemas.openxmlformats.org/package/2006/relationships"><Relationship Id="rId3" Type="http://schemas.openxmlformats.org/officeDocument/2006/relationships/image" Target="../media/image551.wmf"/><Relationship Id="rId2" Type="http://schemas.openxmlformats.org/officeDocument/2006/relationships/image" Target="../media/image550.wmf"/><Relationship Id="rId1" Type="http://schemas.openxmlformats.org/officeDocument/2006/relationships/image" Target="../media/image549.wmf"/><Relationship Id="rId4" Type="http://schemas.openxmlformats.org/officeDocument/2006/relationships/image" Target="../media/image552.wmf"/></Relationships>
</file>

<file path=ppt/drawings/_rels/vmlDrawing229.vml.rels><?xml version="1.0" encoding="UTF-8" standalone="yes"?>
<Relationships xmlns="http://schemas.openxmlformats.org/package/2006/relationships"><Relationship Id="rId2" Type="http://schemas.openxmlformats.org/officeDocument/2006/relationships/image" Target="../media/image555.wmf"/><Relationship Id="rId1" Type="http://schemas.openxmlformats.org/officeDocument/2006/relationships/image" Target="../media/image55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30.vml.rels><?xml version="1.0" encoding="UTF-8" standalone="yes"?>
<Relationships xmlns="http://schemas.openxmlformats.org/package/2006/relationships"><Relationship Id="rId3" Type="http://schemas.openxmlformats.org/officeDocument/2006/relationships/image" Target="../media/image558.wmf"/><Relationship Id="rId2" Type="http://schemas.openxmlformats.org/officeDocument/2006/relationships/image" Target="../media/image557.wmf"/><Relationship Id="rId1" Type="http://schemas.openxmlformats.org/officeDocument/2006/relationships/image" Target="../media/image556.wmf"/><Relationship Id="rId4" Type="http://schemas.openxmlformats.org/officeDocument/2006/relationships/image" Target="../media/image559.wmf"/></Relationships>
</file>

<file path=ppt/drawings/_rels/vmlDrawing231.vml.rels><?xml version="1.0" encoding="UTF-8" standalone="yes"?>
<Relationships xmlns="http://schemas.openxmlformats.org/package/2006/relationships"><Relationship Id="rId2" Type="http://schemas.openxmlformats.org/officeDocument/2006/relationships/image" Target="../media/image555.wmf"/><Relationship Id="rId1" Type="http://schemas.openxmlformats.org/officeDocument/2006/relationships/image" Target="../media/image560.wmf"/></Relationships>
</file>

<file path=ppt/drawings/_rels/vmlDrawing232.vml.rels><?xml version="1.0" encoding="UTF-8" standalone="yes"?>
<Relationships xmlns="http://schemas.openxmlformats.org/package/2006/relationships"><Relationship Id="rId3" Type="http://schemas.openxmlformats.org/officeDocument/2006/relationships/image" Target="../media/image563.wmf"/><Relationship Id="rId2" Type="http://schemas.openxmlformats.org/officeDocument/2006/relationships/image" Target="../media/image562.wmf"/><Relationship Id="rId1" Type="http://schemas.openxmlformats.org/officeDocument/2006/relationships/image" Target="../media/image561.wmf"/><Relationship Id="rId5" Type="http://schemas.openxmlformats.org/officeDocument/2006/relationships/image" Target="../media/image564.wmf"/><Relationship Id="rId4" Type="http://schemas.openxmlformats.org/officeDocument/2006/relationships/image" Target="../media/image558.w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65.w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66.w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67.wmf"/></Relationships>
</file>

<file path=ppt/drawings/_rels/vmlDrawing236.vml.rels><?xml version="1.0" encoding="UTF-8" standalone="yes"?>
<Relationships xmlns="http://schemas.openxmlformats.org/package/2006/relationships"><Relationship Id="rId2" Type="http://schemas.openxmlformats.org/officeDocument/2006/relationships/image" Target="../media/image569.wmf"/><Relationship Id="rId1" Type="http://schemas.openxmlformats.org/officeDocument/2006/relationships/image" Target="../media/image568.w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573.wmf"/><Relationship Id="rId2" Type="http://schemas.openxmlformats.org/officeDocument/2006/relationships/image" Target="../media/image572.wmf"/><Relationship Id="rId1" Type="http://schemas.openxmlformats.org/officeDocument/2006/relationships/image" Target="../media/image571.w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74.w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7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40.vml.rels><?xml version="1.0" encoding="UTF-8" standalone="yes"?>
<Relationships xmlns="http://schemas.openxmlformats.org/package/2006/relationships"><Relationship Id="rId2" Type="http://schemas.openxmlformats.org/officeDocument/2006/relationships/image" Target="../media/image577.wmf"/><Relationship Id="rId1" Type="http://schemas.openxmlformats.org/officeDocument/2006/relationships/image" Target="../media/image576.wmf"/></Relationships>
</file>

<file path=ppt/drawings/_rels/vmlDrawing241.vml.rels><?xml version="1.0" encoding="UTF-8" standalone="yes"?>
<Relationships xmlns="http://schemas.openxmlformats.org/package/2006/relationships"><Relationship Id="rId3" Type="http://schemas.openxmlformats.org/officeDocument/2006/relationships/image" Target="../media/image580.wmf"/><Relationship Id="rId2" Type="http://schemas.openxmlformats.org/officeDocument/2006/relationships/image" Target="../media/image579.wmf"/><Relationship Id="rId1" Type="http://schemas.openxmlformats.org/officeDocument/2006/relationships/image" Target="../media/image578.wmf"/></Relationships>
</file>

<file path=ppt/drawings/_rels/vmlDrawing242.vml.rels><?xml version="1.0" encoding="UTF-8" standalone="yes"?>
<Relationships xmlns="http://schemas.openxmlformats.org/package/2006/relationships"><Relationship Id="rId3" Type="http://schemas.openxmlformats.org/officeDocument/2006/relationships/image" Target="../media/image583.wmf"/><Relationship Id="rId2" Type="http://schemas.openxmlformats.org/officeDocument/2006/relationships/image" Target="../media/image582.wmf"/><Relationship Id="rId1" Type="http://schemas.openxmlformats.org/officeDocument/2006/relationships/image" Target="../media/image581.wmf"/></Relationships>
</file>

<file path=ppt/drawings/_rels/vmlDrawing243.vml.rels><?xml version="1.0" encoding="UTF-8" standalone="yes"?>
<Relationships xmlns="http://schemas.openxmlformats.org/package/2006/relationships"><Relationship Id="rId2" Type="http://schemas.openxmlformats.org/officeDocument/2006/relationships/image" Target="../media/image585.wmf"/><Relationship Id="rId1" Type="http://schemas.openxmlformats.org/officeDocument/2006/relationships/image" Target="../media/image584.wmf"/></Relationships>
</file>

<file path=ppt/drawings/_rels/vmlDrawing244.vml.rels><?xml version="1.0" encoding="UTF-8" standalone="yes"?>
<Relationships xmlns="http://schemas.openxmlformats.org/package/2006/relationships"><Relationship Id="rId3" Type="http://schemas.openxmlformats.org/officeDocument/2006/relationships/image" Target="../media/image588.wmf"/><Relationship Id="rId2" Type="http://schemas.openxmlformats.org/officeDocument/2006/relationships/image" Target="../media/image587.wmf"/><Relationship Id="rId1" Type="http://schemas.openxmlformats.org/officeDocument/2006/relationships/image" Target="../media/image586.wmf"/><Relationship Id="rId4" Type="http://schemas.openxmlformats.org/officeDocument/2006/relationships/image" Target="../media/image589.w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590.w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591.w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594.wmf"/><Relationship Id="rId1" Type="http://schemas.openxmlformats.org/officeDocument/2006/relationships/image" Target="../media/image593.w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596.wmf"/></Relationships>
</file>

<file path=ppt/drawings/_rels/vmlDrawing249.vml.rels><?xml version="1.0" encoding="UTF-8" standalone="yes"?>
<Relationships xmlns="http://schemas.openxmlformats.org/package/2006/relationships"><Relationship Id="rId2" Type="http://schemas.openxmlformats.org/officeDocument/2006/relationships/image" Target="../media/image598.wmf"/><Relationship Id="rId1" Type="http://schemas.openxmlformats.org/officeDocument/2006/relationships/image" Target="../media/image59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599.w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601.w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603.wmf"/></Relationships>
</file>

<file path=ppt/drawings/_rels/vmlDrawing253.vml.rels><?xml version="1.0" encoding="UTF-8" standalone="yes"?>
<Relationships xmlns="http://schemas.openxmlformats.org/package/2006/relationships"><Relationship Id="rId2" Type="http://schemas.openxmlformats.org/officeDocument/2006/relationships/image" Target="../media/image606.wmf"/><Relationship Id="rId1" Type="http://schemas.openxmlformats.org/officeDocument/2006/relationships/image" Target="../media/image605.w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607.w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608.wmf"/></Relationships>
</file>

<file path=ppt/drawings/_rels/vmlDrawing256.vml.rels><?xml version="1.0" encoding="UTF-8" standalone="yes"?>
<Relationships xmlns="http://schemas.openxmlformats.org/package/2006/relationships"><Relationship Id="rId2" Type="http://schemas.openxmlformats.org/officeDocument/2006/relationships/image" Target="../media/image610.wmf"/><Relationship Id="rId1" Type="http://schemas.openxmlformats.org/officeDocument/2006/relationships/image" Target="../media/image609.w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612.w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613.w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61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617.w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618.w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620.w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621.w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623.w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625.w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626.w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627.wmf"/></Relationships>
</file>

<file path=ppt/drawings/_rels/vmlDrawing269.vml.rels><?xml version="1.0" encoding="UTF-8" standalone="yes"?>
<Relationships xmlns="http://schemas.openxmlformats.org/package/2006/relationships"><Relationship Id="rId2" Type="http://schemas.openxmlformats.org/officeDocument/2006/relationships/image" Target="../media/image631.wmf"/><Relationship Id="rId1" Type="http://schemas.openxmlformats.org/officeDocument/2006/relationships/image" Target="../media/image63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70.vml.rels><?xml version="1.0" encoding="UTF-8" standalone="yes"?>
<Relationships xmlns="http://schemas.openxmlformats.org/package/2006/relationships"><Relationship Id="rId2" Type="http://schemas.openxmlformats.org/officeDocument/2006/relationships/image" Target="../media/image632.wmf"/><Relationship Id="rId1" Type="http://schemas.openxmlformats.org/officeDocument/2006/relationships/image" Target="../media/image620.wmf"/></Relationships>
</file>

<file path=ppt/drawings/_rels/vmlDrawing271.vml.rels><?xml version="1.0" encoding="UTF-8" standalone="yes"?>
<Relationships xmlns="http://schemas.openxmlformats.org/package/2006/relationships"><Relationship Id="rId3" Type="http://schemas.openxmlformats.org/officeDocument/2006/relationships/image" Target="../media/image635.wmf"/><Relationship Id="rId2" Type="http://schemas.openxmlformats.org/officeDocument/2006/relationships/image" Target="../media/image634.wmf"/><Relationship Id="rId1" Type="http://schemas.openxmlformats.org/officeDocument/2006/relationships/image" Target="../media/image633.wmf"/></Relationships>
</file>

<file path=ppt/drawings/_rels/vmlDrawing272.vml.rels><?xml version="1.0" encoding="UTF-8" standalone="yes"?>
<Relationships xmlns="http://schemas.openxmlformats.org/package/2006/relationships"><Relationship Id="rId3" Type="http://schemas.openxmlformats.org/officeDocument/2006/relationships/image" Target="../media/image638.wmf"/><Relationship Id="rId2" Type="http://schemas.openxmlformats.org/officeDocument/2006/relationships/image" Target="../media/image637.wmf"/><Relationship Id="rId1" Type="http://schemas.openxmlformats.org/officeDocument/2006/relationships/image" Target="../media/image636.wmf"/><Relationship Id="rId4" Type="http://schemas.openxmlformats.org/officeDocument/2006/relationships/image" Target="../media/image639.wmf"/></Relationships>
</file>

<file path=ppt/drawings/_rels/vmlDrawing273.vml.rels><?xml version="1.0" encoding="UTF-8" standalone="yes"?>
<Relationships xmlns="http://schemas.openxmlformats.org/package/2006/relationships"><Relationship Id="rId3" Type="http://schemas.openxmlformats.org/officeDocument/2006/relationships/image" Target="../media/image642.wmf"/><Relationship Id="rId2" Type="http://schemas.openxmlformats.org/officeDocument/2006/relationships/image" Target="../media/image641.wmf"/><Relationship Id="rId1" Type="http://schemas.openxmlformats.org/officeDocument/2006/relationships/image" Target="../media/image640.wmf"/><Relationship Id="rId5" Type="http://schemas.openxmlformats.org/officeDocument/2006/relationships/image" Target="../media/image644.wmf"/><Relationship Id="rId4" Type="http://schemas.openxmlformats.org/officeDocument/2006/relationships/image" Target="../media/image643.wmf"/></Relationships>
</file>

<file path=ppt/drawings/_rels/vmlDrawing274.vml.rels><?xml version="1.0" encoding="UTF-8" standalone="yes"?>
<Relationships xmlns="http://schemas.openxmlformats.org/package/2006/relationships"><Relationship Id="rId3" Type="http://schemas.openxmlformats.org/officeDocument/2006/relationships/image" Target="../media/image647.wmf"/><Relationship Id="rId2" Type="http://schemas.openxmlformats.org/officeDocument/2006/relationships/image" Target="../media/image646.wmf"/><Relationship Id="rId1" Type="http://schemas.openxmlformats.org/officeDocument/2006/relationships/image" Target="../media/image645.w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648.w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650.wmf"/></Relationships>
</file>

<file path=ppt/drawings/_rels/vmlDrawing277.vml.rels><?xml version="1.0" encoding="UTF-8" standalone="yes"?>
<Relationships xmlns="http://schemas.openxmlformats.org/package/2006/relationships"><Relationship Id="rId3" Type="http://schemas.openxmlformats.org/officeDocument/2006/relationships/image" Target="../media/image653.wmf"/><Relationship Id="rId2" Type="http://schemas.openxmlformats.org/officeDocument/2006/relationships/image" Target="../media/image652.wmf"/><Relationship Id="rId1" Type="http://schemas.openxmlformats.org/officeDocument/2006/relationships/image" Target="../media/image651.wmf"/><Relationship Id="rId4" Type="http://schemas.openxmlformats.org/officeDocument/2006/relationships/image" Target="../media/image654.wmf"/></Relationships>
</file>

<file path=ppt/drawings/_rels/vmlDrawing278.vml.rels><?xml version="1.0" encoding="UTF-8" standalone="yes"?>
<Relationships xmlns="http://schemas.openxmlformats.org/package/2006/relationships"><Relationship Id="rId3" Type="http://schemas.openxmlformats.org/officeDocument/2006/relationships/image" Target="../media/image657.wmf"/><Relationship Id="rId2" Type="http://schemas.openxmlformats.org/officeDocument/2006/relationships/image" Target="../media/image656.wmf"/><Relationship Id="rId1" Type="http://schemas.openxmlformats.org/officeDocument/2006/relationships/image" Target="../media/image655.wmf"/><Relationship Id="rId4" Type="http://schemas.openxmlformats.org/officeDocument/2006/relationships/image" Target="../media/image658.wmf"/></Relationships>
</file>

<file path=ppt/drawings/_rels/vmlDrawing279.vml.rels><?xml version="1.0" encoding="UTF-8" standalone="yes"?>
<Relationships xmlns="http://schemas.openxmlformats.org/package/2006/relationships"><Relationship Id="rId3" Type="http://schemas.openxmlformats.org/officeDocument/2006/relationships/image" Target="../media/image661.wmf"/><Relationship Id="rId2" Type="http://schemas.openxmlformats.org/officeDocument/2006/relationships/image" Target="../media/image660.wmf"/><Relationship Id="rId1" Type="http://schemas.openxmlformats.org/officeDocument/2006/relationships/image" Target="../media/image65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80.vml.rels><?xml version="1.0" encoding="UTF-8" standalone="yes"?>
<Relationships xmlns="http://schemas.openxmlformats.org/package/2006/relationships"><Relationship Id="rId3" Type="http://schemas.openxmlformats.org/officeDocument/2006/relationships/image" Target="../media/image664.wmf"/><Relationship Id="rId2" Type="http://schemas.openxmlformats.org/officeDocument/2006/relationships/image" Target="../media/image663.wmf"/><Relationship Id="rId1" Type="http://schemas.openxmlformats.org/officeDocument/2006/relationships/image" Target="../media/image662.wmf"/></Relationships>
</file>

<file path=ppt/drawings/_rels/vmlDrawing281.vml.rels><?xml version="1.0" encoding="UTF-8" standalone="yes"?>
<Relationships xmlns="http://schemas.openxmlformats.org/package/2006/relationships"><Relationship Id="rId2" Type="http://schemas.openxmlformats.org/officeDocument/2006/relationships/image" Target="../media/image666.wmf"/><Relationship Id="rId1" Type="http://schemas.openxmlformats.org/officeDocument/2006/relationships/image" Target="../media/image665.wmf"/></Relationships>
</file>

<file path=ppt/drawings/_rels/vmlDrawing282.vml.rels><?xml version="1.0" encoding="UTF-8" standalone="yes"?>
<Relationships xmlns="http://schemas.openxmlformats.org/package/2006/relationships"><Relationship Id="rId2" Type="http://schemas.openxmlformats.org/officeDocument/2006/relationships/image" Target="../media/image668.wmf"/><Relationship Id="rId1" Type="http://schemas.openxmlformats.org/officeDocument/2006/relationships/image" Target="../media/image667.wmf"/></Relationships>
</file>

<file path=ppt/drawings/_rels/vmlDrawing283.vml.rels><?xml version="1.0" encoding="UTF-8" standalone="yes"?>
<Relationships xmlns="http://schemas.openxmlformats.org/package/2006/relationships"><Relationship Id="rId3" Type="http://schemas.openxmlformats.org/officeDocument/2006/relationships/image" Target="../media/image671.wmf"/><Relationship Id="rId2" Type="http://schemas.openxmlformats.org/officeDocument/2006/relationships/image" Target="../media/image670.wmf"/><Relationship Id="rId1" Type="http://schemas.openxmlformats.org/officeDocument/2006/relationships/image" Target="../media/image669.wmf"/></Relationships>
</file>

<file path=ppt/drawings/_rels/vmlDrawing284.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wmf"/></Relationships>
</file>

<file path=ppt/drawings/_rels/vmlDrawing285.vml.rels><?xml version="1.0" encoding="UTF-8" standalone="yes"?>
<Relationships xmlns="http://schemas.openxmlformats.org/package/2006/relationships"><Relationship Id="rId3" Type="http://schemas.openxmlformats.org/officeDocument/2006/relationships/image" Target="../media/image677.wmf"/><Relationship Id="rId2" Type="http://schemas.openxmlformats.org/officeDocument/2006/relationships/image" Target="../media/image676.wmf"/><Relationship Id="rId1" Type="http://schemas.openxmlformats.org/officeDocument/2006/relationships/image" Target="../media/image675.wmf"/><Relationship Id="rId5" Type="http://schemas.openxmlformats.org/officeDocument/2006/relationships/image" Target="../media/image679.wmf"/><Relationship Id="rId4" Type="http://schemas.openxmlformats.org/officeDocument/2006/relationships/image" Target="../media/image678.wmf"/></Relationships>
</file>

<file path=ppt/drawings/_rels/vmlDrawing286.vml.rels><?xml version="1.0" encoding="UTF-8" standalone="yes"?>
<Relationships xmlns="http://schemas.openxmlformats.org/package/2006/relationships"><Relationship Id="rId3" Type="http://schemas.openxmlformats.org/officeDocument/2006/relationships/image" Target="../media/image682.wmf"/><Relationship Id="rId2" Type="http://schemas.openxmlformats.org/officeDocument/2006/relationships/image" Target="../media/image681.wmf"/><Relationship Id="rId1" Type="http://schemas.openxmlformats.org/officeDocument/2006/relationships/image" Target="../media/image680.wmf"/></Relationships>
</file>

<file path=ppt/drawings/_rels/vmlDrawing287.vml.rels><?xml version="1.0" encoding="UTF-8" standalone="yes"?>
<Relationships xmlns="http://schemas.openxmlformats.org/package/2006/relationships"><Relationship Id="rId3" Type="http://schemas.openxmlformats.org/officeDocument/2006/relationships/image" Target="../media/image685.wmf"/><Relationship Id="rId2" Type="http://schemas.openxmlformats.org/officeDocument/2006/relationships/image" Target="../media/image684.wmf"/><Relationship Id="rId1" Type="http://schemas.openxmlformats.org/officeDocument/2006/relationships/image" Target="../media/image683.wmf"/></Relationships>
</file>

<file path=ppt/drawings/_rels/vmlDrawing288.vml.rels><?xml version="1.0" encoding="UTF-8" standalone="yes"?>
<Relationships xmlns="http://schemas.openxmlformats.org/package/2006/relationships"><Relationship Id="rId3" Type="http://schemas.openxmlformats.org/officeDocument/2006/relationships/image" Target="../media/image688.wmf"/><Relationship Id="rId2" Type="http://schemas.openxmlformats.org/officeDocument/2006/relationships/image" Target="../media/image687.wmf"/><Relationship Id="rId1" Type="http://schemas.openxmlformats.org/officeDocument/2006/relationships/image" Target="../media/image686.wmf"/></Relationships>
</file>

<file path=ppt/drawings/_rels/vmlDrawing289.vml.rels><?xml version="1.0" encoding="UTF-8" standalone="yes"?>
<Relationships xmlns="http://schemas.openxmlformats.org/package/2006/relationships"><Relationship Id="rId3" Type="http://schemas.openxmlformats.org/officeDocument/2006/relationships/image" Target="../media/image691.wmf"/><Relationship Id="rId2" Type="http://schemas.openxmlformats.org/officeDocument/2006/relationships/image" Target="../media/image690.wmf"/><Relationship Id="rId1" Type="http://schemas.openxmlformats.org/officeDocument/2006/relationships/image" Target="../media/image6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90.vml.rels><?xml version="1.0" encoding="UTF-8" standalone="yes"?>
<Relationships xmlns="http://schemas.openxmlformats.org/package/2006/relationships"><Relationship Id="rId2" Type="http://schemas.openxmlformats.org/officeDocument/2006/relationships/image" Target="../media/image693.wmf"/><Relationship Id="rId1" Type="http://schemas.openxmlformats.org/officeDocument/2006/relationships/image" Target="../media/image692.wmf"/></Relationships>
</file>

<file path=ppt/drawings/_rels/vmlDrawing291.vml.rels><?xml version="1.0" encoding="UTF-8" standalone="yes"?>
<Relationships xmlns="http://schemas.openxmlformats.org/package/2006/relationships"><Relationship Id="rId2" Type="http://schemas.openxmlformats.org/officeDocument/2006/relationships/image" Target="../media/image695.wmf"/><Relationship Id="rId1" Type="http://schemas.openxmlformats.org/officeDocument/2006/relationships/image" Target="../media/image694.wmf"/></Relationships>
</file>

<file path=ppt/drawings/_rels/vmlDrawing292.vml.rels><?xml version="1.0" encoding="UTF-8" standalone="yes"?>
<Relationships xmlns="http://schemas.openxmlformats.org/package/2006/relationships"><Relationship Id="rId3" Type="http://schemas.openxmlformats.org/officeDocument/2006/relationships/image" Target="../media/image699.wmf"/><Relationship Id="rId2" Type="http://schemas.openxmlformats.org/officeDocument/2006/relationships/image" Target="../media/image698.wmf"/><Relationship Id="rId1" Type="http://schemas.openxmlformats.org/officeDocument/2006/relationships/image" Target="../media/image697.wmf"/><Relationship Id="rId6" Type="http://schemas.openxmlformats.org/officeDocument/2006/relationships/image" Target="../media/image702.wmf"/><Relationship Id="rId5" Type="http://schemas.openxmlformats.org/officeDocument/2006/relationships/image" Target="../media/image701.wmf"/><Relationship Id="rId4" Type="http://schemas.openxmlformats.org/officeDocument/2006/relationships/image" Target="../media/image700.w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703.wmf"/></Relationships>
</file>

<file path=ppt/drawings/_rels/vmlDrawing294.vml.rels><?xml version="1.0" encoding="UTF-8" standalone="yes"?>
<Relationships xmlns="http://schemas.openxmlformats.org/package/2006/relationships"><Relationship Id="rId2" Type="http://schemas.openxmlformats.org/officeDocument/2006/relationships/image" Target="../media/image705.wmf"/><Relationship Id="rId1" Type="http://schemas.openxmlformats.org/officeDocument/2006/relationships/image" Target="../media/image704.wmf"/></Relationships>
</file>

<file path=ppt/drawings/_rels/vmlDrawing295.vml.rels><?xml version="1.0" encoding="UTF-8" standalone="yes"?>
<Relationships xmlns="http://schemas.openxmlformats.org/package/2006/relationships"><Relationship Id="rId2" Type="http://schemas.openxmlformats.org/officeDocument/2006/relationships/image" Target="../media/image707.wmf"/><Relationship Id="rId1" Type="http://schemas.openxmlformats.org/officeDocument/2006/relationships/image" Target="../media/image706.wmf"/></Relationships>
</file>

<file path=ppt/drawings/_rels/vmlDrawing296.vml.rels><?xml version="1.0" encoding="UTF-8" standalone="yes"?>
<Relationships xmlns="http://schemas.openxmlformats.org/package/2006/relationships"><Relationship Id="rId3" Type="http://schemas.openxmlformats.org/officeDocument/2006/relationships/image" Target="../media/image711.wmf"/><Relationship Id="rId2" Type="http://schemas.openxmlformats.org/officeDocument/2006/relationships/image" Target="../media/image710.wmf"/><Relationship Id="rId1" Type="http://schemas.openxmlformats.org/officeDocument/2006/relationships/image" Target="../media/image709.wmf"/></Relationships>
</file>

<file path=ppt/drawings/_rels/vmlDrawing297.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2.wmf"/></Relationships>
</file>

<file path=ppt/drawings/_rels/vmlDrawing298.vml.rels><?xml version="1.0" encoding="UTF-8" standalone="yes"?>
<Relationships xmlns="http://schemas.openxmlformats.org/package/2006/relationships"><Relationship Id="rId3" Type="http://schemas.openxmlformats.org/officeDocument/2006/relationships/image" Target="../media/image716.wmf"/><Relationship Id="rId2" Type="http://schemas.openxmlformats.org/officeDocument/2006/relationships/image" Target="../media/image715.wmf"/><Relationship Id="rId1" Type="http://schemas.openxmlformats.org/officeDocument/2006/relationships/image" Target="../media/image714.wmf"/></Relationships>
</file>

<file path=ppt/drawings/_rels/vmlDrawing299.vml.rels><?xml version="1.0" encoding="UTF-8" standalone="yes"?>
<Relationships xmlns="http://schemas.openxmlformats.org/package/2006/relationships"><Relationship Id="rId2" Type="http://schemas.openxmlformats.org/officeDocument/2006/relationships/image" Target="../media/image718.wmf"/><Relationship Id="rId1" Type="http://schemas.openxmlformats.org/officeDocument/2006/relationships/image" Target="../media/image7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300.vml.rels><?xml version="1.0" encoding="UTF-8" standalone="yes"?>
<Relationships xmlns="http://schemas.openxmlformats.org/package/2006/relationships"><Relationship Id="rId3" Type="http://schemas.openxmlformats.org/officeDocument/2006/relationships/image" Target="../media/image721.wmf"/><Relationship Id="rId2" Type="http://schemas.openxmlformats.org/officeDocument/2006/relationships/image" Target="../media/image720.wmf"/><Relationship Id="rId1" Type="http://schemas.openxmlformats.org/officeDocument/2006/relationships/image" Target="../media/image719.wmf"/></Relationships>
</file>

<file path=ppt/drawings/_rels/vmlDrawing301.vml.rels><?xml version="1.0" encoding="UTF-8" standalone="yes"?>
<Relationships xmlns="http://schemas.openxmlformats.org/package/2006/relationships"><Relationship Id="rId3" Type="http://schemas.openxmlformats.org/officeDocument/2006/relationships/image" Target="../media/image728.wmf"/><Relationship Id="rId2" Type="http://schemas.openxmlformats.org/officeDocument/2006/relationships/image" Target="../media/image727.wmf"/><Relationship Id="rId1" Type="http://schemas.openxmlformats.org/officeDocument/2006/relationships/image" Target="../media/image726.wmf"/><Relationship Id="rId4" Type="http://schemas.openxmlformats.org/officeDocument/2006/relationships/image" Target="../media/image729.wmf"/></Relationships>
</file>

<file path=ppt/drawings/_rels/vmlDrawing302.vml.rels><?xml version="1.0" encoding="UTF-8" standalone="yes"?>
<Relationships xmlns="http://schemas.openxmlformats.org/package/2006/relationships"><Relationship Id="rId2" Type="http://schemas.openxmlformats.org/officeDocument/2006/relationships/image" Target="../media/image732.wmf"/><Relationship Id="rId1" Type="http://schemas.openxmlformats.org/officeDocument/2006/relationships/image" Target="../media/image731.wmf"/></Relationships>
</file>

<file path=ppt/drawings/_rels/vmlDrawing303.vml.rels><?xml version="1.0" encoding="UTF-8" standalone="yes"?>
<Relationships xmlns="http://schemas.openxmlformats.org/package/2006/relationships"><Relationship Id="rId2" Type="http://schemas.openxmlformats.org/officeDocument/2006/relationships/image" Target="../media/image734.wmf"/><Relationship Id="rId1" Type="http://schemas.openxmlformats.org/officeDocument/2006/relationships/image" Target="../media/image733.w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735.w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736.wmf"/></Relationships>
</file>

<file path=ppt/drawings/_rels/vmlDrawing306.vml.rels><?xml version="1.0" encoding="UTF-8" standalone="yes"?>
<Relationships xmlns="http://schemas.openxmlformats.org/package/2006/relationships"><Relationship Id="rId3" Type="http://schemas.openxmlformats.org/officeDocument/2006/relationships/image" Target="../media/image740.wmf"/><Relationship Id="rId2" Type="http://schemas.openxmlformats.org/officeDocument/2006/relationships/image" Target="../media/image739.wmf"/><Relationship Id="rId1" Type="http://schemas.openxmlformats.org/officeDocument/2006/relationships/image" Target="../media/image738.w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744.w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745.w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746.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746.wmf"/></Relationships>
</file>

<file path=ppt/drawings/_rels/vmlDrawing311.vml.rels><?xml version="1.0" encoding="UTF-8" standalone="yes"?>
<Relationships xmlns="http://schemas.openxmlformats.org/package/2006/relationships"><Relationship Id="rId2" Type="http://schemas.openxmlformats.org/officeDocument/2006/relationships/image" Target="../media/image749.wmf"/><Relationship Id="rId1" Type="http://schemas.openxmlformats.org/officeDocument/2006/relationships/image" Target="../media/image748.wmf"/></Relationships>
</file>

<file path=ppt/drawings/_rels/vmlDrawing312.vml.rels><?xml version="1.0" encoding="UTF-8" standalone="yes"?>
<Relationships xmlns="http://schemas.openxmlformats.org/package/2006/relationships"><Relationship Id="rId3" Type="http://schemas.openxmlformats.org/officeDocument/2006/relationships/image" Target="../media/image752.wmf"/><Relationship Id="rId2" Type="http://schemas.openxmlformats.org/officeDocument/2006/relationships/image" Target="../media/image751.wmf"/><Relationship Id="rId1" Type="http://schemas.openxmlformats.org/officeDocument/2006/relationships/image" Target="../media/image750.wmf"/><Relationship Id="rId4" Type="http://schemas.openxmlformats.org/officeDocument/2006/relationships/image" Target="../media/image753.w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754.wmf"/></Relationships>
</file>

<file path=ppt/drawings/_rels/vmlDrawing314.vml.rels><?xml version="1.0" encoding="UTF-8" standalone="yes"?>
<Relationships xmlns="http://schemas.openxmlformats.org/package/2006/relationships"><Relationship Id="rId2" Type="http://schemas.openxmlformats.org/officeDocument/2006/relationships/image" Target="../media/image756.wmf"/><Relationship Id="rId1" Type="http://schemas.openxmlformats.org/officeDocument/2006/relationships/image" Target="../media/image755.wmf"/></Relationships>
</file>

<file path=ppt/drawings/_rels/vmlDrawing315.vml.rels><?xml version="1.0" encoding="UTF-8" standalone="yes"?>
<Relationships xmlns="http://schemas.openxmlformats.org/package/2006/relationships"><Relationship Id="rId3" Type="http://schemas.openxmlformats.org/officeDocument/2006/relationships/image" Target="../media/image759.wmf"/><Relationship Id="rId2" Type="http://schemas.openxmlformats.org/officeDocument/2006/relationships/image" Target="../media/image758.wmf"/><Relationship Id="rId1" Type="http://schemas.openxmlformats.org/officeDocument/2006/relationships/image" Target="../media/image757.wmf"/><Relationship Id="rId5" Type="http://schemas.openxmlformats.org/officeDocument/2006/relationships/image" Target="../media/image761.wmf"/><Relationship Id="rId4" Type="http://schemas.openxmlformats.org/officeDocument/2006/relationships/image" Target="../media/image760.wmf"/></Relationships>
</file>

<file path=ppt/drawings/_rels/vmlDrawing316.vml.rels><?xml version="1.0" encoding="UTF-8" standalone="yes"?>
<Relationships xmlns="http://schemas.openxmlformats.org/package/2006/relationships"><Relationship Id="rId2" Type="http://schemas.openxmlformats.org/officeDocument/2006/relationships/image" Target="../media/image763.wmf"/><Relationship Id="rId1" Type="http://schemas.openxmlformats.org/officeDocument/2006/relationships/image" Target="../media/image762.wmf"/></Relationships>
</file>

<file path=ppt/drawings/_rels/vmlDrawing317.vml.rels><?xml version="1.0" encoding="UTF-8" standalone="yes"?>
<Relationships xmlns="http://schemas.openxmlformats.org/package/2006/relationships"><Relationship Id="rId2" Type="http://schemas.openxmlformats.org/officeDocument/2006/relationships/image" Target="../media/image765.wmf"/><Relationship Id="rId1" Type="http://schemas.openxmlformats.org/officeDocument/2006/relationships/image" Target="../media/image764.wmf"/></Relationships>
</file>

<file path=ppt/drawings/_rels/vmlDrawing318.vml.rels><?xml version="1.0" encoding="UTF-8" standalone="yes"?>
<Relationships xmlns="http://schemas.openxmlformats.org/package/2006/relationships"><Relationship Id="rId2" Type="http://schemas.openxmlformats.org/officeDocument/2006/relationships/image" Target="../media/image767.wmf"/><Relationship Id="rId1" Type="http://schemas.openxmlformats.org/officeDocument/2006/relationships/image" Target="../media/image766.wmf"/></Relationships>
</file>

<file path=ppt/drawings/_rels/vmlDrawing319.vml.rels><?xml version="1.0" encoding="UTF-8" standalone="yes"?>
<Relationships xmlns="http://schemas.openxmlformats.org/package/2006/relationships"><Relationship Id="rId3" Type="http://schemas.openxmlformats.org/officeDocument/2006/relationships/image" Target="../media/image769.wmf"/><Relationship Id="rId2" Type="http://schemas.openxmlformats.org/officeDocument/2006/relationships/image" Target="../media/image768.wmf"/><Relationship Id="rId1" Type="http://schemas.openxmlformats.org/officeDocument/2006/relationships/image" Target="../media/image764.wmf"/><Relationship Id="rId4" Type="http://schemas.openxmlformats.org/officeDocument/2006/relationships/image" Target="../media/image77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20.vml.rels><?xml version="1.0" encoding="UTF-8" standalone="yes"?>
<Relationships xmlns="http://schemas.openxmlformats.org/package/2006/relationships"><Relationship Id="rId3" Type="http://schemas.openxmlformats.org/officeDocument/2006/relationships/image" Target="../media/image773.wmf"/><Relationship Id="rId2" Type="http://schemas.openxmlformats.org/officeDocument/2006/relationships/image" Target="../media/image772.wmf"/><Relationship Id="rId1" Type="http://schemas.openxmlformats.org/officeDocument/2006/relationships/image" Target="../media/image771.wmf"/></Relationships>
</file>

<file path=ppt/drawings/_rels/vmlDrawing321.vml.rels><?xml version="1.0" encoding="UTF-8" standalone="yes"?>
<Relationships xmlns="http://schemas.openxmlformats.org/package/2006/relationships"><Relationship Id="rId2" Type="http://schemas.openxmlformats.org/officeDocument/2006/relationships/image" Target="../media/image775.wmf"/><Relationship Id="rId1" Type="http://schemas.openxmlformats.org/officeDocument/2006/relationships/image" Target="../media/image774.wmf"/></Relationships>
</file>

<file path=ppt/drawings/_rels/vmlDrawing322.vml.rels><?xml version="1.0" encoding="UTF-8" standalone="yes"?>
<Relationships xmlns="http://schemas.openxmlformats.org/package/2006/relationships"><Relationship Id="rId3" Type="http://schemas.openxmlformats.org/officeDocument/2006/relationships/image" Target="../media/image778.wmf"/><Relationship Id="rId2" Type="http://schemas.openxmlformats.org/officeDocument/2006/relationships/image" Target="../media/image777.wmf"/><Relationship Id="rId1" Type="http://schemas.openxmlformats.org/officeDocument/2006/relationships/image" Target="../media/image776.wmf"/></Relationships>
</file>

<file path=ppt/drawings/_rels/vmlDrawing323.vml.rels><?xml version="1.0" encoding="UTF-8" standalone="yes"?>
<Relationships xmlns="http://schemas.openxmlformats.org/package/2006/relationships"><Relationship Id="rId3" Type="http://schemas.openxmlformats.org/officeDocument/2006/relationships/image" Target="../media/image781.wmf"/><Relationship Id="rId2" Type="http://schemas.openxmlformats.org/officeDocument/2006/relationships/image" Target="../media/image780.wmf"/><Relationship Id="rId1" Type="http://schemas.openxmlformats.org/officeDocument/2006/relationships/image" Target="../media/image779.wmf"/><Relationship Id="rId4" Type="http://schemas.openxmlformats.org/officeDocument/2006/relationships/image" Target="../media/image782.wmf"/></Relationships>
</file>

<file path=ppt/drawings/_rels/vmlDrawing324.vml.rels><?xml version="1.0" encoding="UTF-8" standalone="yes"?>
<Relationships xmlns="http://schemas.openxmlformats.org/package/2006/relationships"><Relationship Id="rId2" Type="http://schemas.openxmlformats.org/officeDocument/2006/relationships/image" Target="../media/image784.wmf"/><Relationship Id="rId1" Type="http://schemas.openxmlformats.org/officeDocument/2006/relationships/image" Target="../media/image783.wmf"/></Relationships>
</file>

<file path=ppt/drawings/_rels/vmlDrawing325.vml.rels><?xml version="1.0" encoding="UTF-8" standalone="yes"?>
<Relationships xmlns="http://schemas.openxmlformats.org/package/2006/relationships"><Relationship Id="rId2" Type="http://schemas.openxmlformats.org/officeDocument/2006/relationships/image" Target="../media/image786.wmf"/><Relationship Id="rId1" Type="http://schemas.openxmlformats.org/officeDocument/2006/relationships/image" Target="../media/image785.wmf"/></Relationships>
</file>

<file path=ppt/drawings/_rels/vmlDrawing326.vml.rels><?xml version="1.0" encoding="UTF-8" standalone="yes"?>
<Relationships xmlns="http://schemas.openxmlformats.org/package/2006/relationships"><Relationship Id="rId3" Type="http://schemas.openxmlformats.org/officeDocument/2006/relationships/image" Target="../media/image789.wmf"/><Relationship Id="rId2" Type="http://schemas.openxmlformats.org/officeDocument/2006/relationships/image" Target="../media/image788.wmf"/><Relationship Id="rId1" Type="http://schemas.openxmlformats.org/officeDocument/2006/relationships/image" Target="../media/image787.wmf"/><Relationship Id="rId4" Type="http://schemas.openxmlformats.org/officeDocument/2006/relationships/image" Target="../media/image790.wmf"/></Relationships>
</file>

<file path=ppt/drawings/_rels/vmlDrawing327.vml.rels><?xml version="1.0" encoding="UTF-8" standalone="yes"?>
<Relationships xmlns="http://schemas.openxmlformats.org/package/2006/relationships"><Relationship Id="rId3" Type="http://schemas.openxmlformats.org/officeDocument/2006/relationships/image" Target="../media/image793.wmf"/><Relationship Id="rId2" Type="http://schemas.openxmlformats.org/officeDocument/2006/relationships/image" Target="../media/image792.wmf"/><Relationship Id="rId1" Type="http://schemas.openxmlformats.org/officeDocument/2006/relationships/image" Target="../media/image791.w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794.wmf"/></Relationships>
</file>

<file path=ppt/drawings/_rels/vmlDrawing329.vml.rels><?xml version="1.0" encoding="UTF-8" standalone="yes"?>
<Relationships xmlns="http://schemas.openxmlformats.org/package/2006/relationships"><Relationship Id="rId3" Type="http://schemas.openxmlformats.org/officeDocument/2006/relationships/image" Target="../media/image797.wmf"/><Relationship Id="rId2" Type="http://schemas.openxmlformats.org/officeDocument/2006/relationships/image" Target="../media/image796.wmf"/><Relationship Id="rId1" Type="http://schemas.openxmlformats.org/officeDocument/2006/relationships/image" Target="../media/image795.wmf"/><Relationship Id="rId6" Type="http://schemas.openxmlformats.org/officeDocument/2006/relationships/image" Target="../media/image800.wmf"/><Relationship Id="rId5" Type="http://schemas.openxmlformats.org/officeDocument/2006/relationships/image" Target="../media/image799.wmf"/><Relationship Id="rId4" Type="http://schemas.openxmlformats.org/officeDocument/2006/relationships/image" Target="../media/image7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801.wmf"/></Relationships>
</file>

<file path=ppt/drawings/_rels/vmlDrawing331.vml.rels><?xml version="1.0" encoding="UTF-8" standalone="yes"?>
<Relationships xmlns="http://schemas.openxmlformats.org/package/2006/relationships"><Relationship Id="rId3" Type="http://schemas.openxmlformats.org/officeDocument/2006/relationships/image" Target="../media/image804.wmf"/><Relationship Id="rId2" Type="http://schemas.openxmlformats.org/officeDocument/2006/relationships/image" Target="../media/image803.wmf"/><Relationship Id="rId1" Type="http://schemas.openxmlformats.org/officeDocument/2006/relationships/image" Target="../media/image802.wmf"/><Relationship Id="rId4" Type="http://schemas.openxmlformats.org/officeDocument/2006/relationships/image" Target="../media/image805.wmf"/></Relationships>
</file>

<file path=ppt/drawings/_rels/vmlDrawing332.vml.rels><?xml version="1.0" encoding="UTF-8" standalone="yes"?>
<Relationships xmlns="http://schemas.openxmlformats.org/package/2006/relationships"><Relationship Id="rId3" Type="http://schemas.openxmlformats.org/officeDocument/2006/relationships/image" Target="../media/image808.wmf"/><Relationship Id="rId2" Type="http://schemas.openxmlformats.org/officeDocument/2006/relationships/image" Target="../media/image807.wmf"/><Relationship Id="rId1" Type="http://schemas.openxmlformats.org/officeDocument/2006/relationships/image" Target="../media/image806.wmf"/></Relationships>
</file>

<file path=ppt/drawings/_rels/vmlDrawing333.vml.rels><?xml version="1.0" encoding="UTF-8" standalone="yes"?>
<Relationships xmlns="http://schemas.openxmlformats.org/package/2006/relationships"><Relationship Id="rId3" Type="http://schemas.openxmlformats.org/officeDocument/2006/relationships/image" Target="../media/image811.wmf"/><Relationship Id="rId2" Type="http://schemas.openxmlformats.org/officeDocument/2006/relationships/image" Target="../media/image810.wmf"/><Relationship Id="rId1" Type="http://schemas.openxmlformats.org/officeDocument/2006/relationships/image" Target="../media/image809.wmf"/><Relationship Id="rId4" Type="http://schemas.openxmlformats.org/officeDocument/2006/relationships/image" Target="../media/image812.wmf"/></Relationships>
</file>

<file path=ppt/drawings/_rels/vmlDrawing334.vml.rels><?xml version="1.0" encoding="UTF-8" standalone="yes"?>
<Relationships xmlns="http://schemas.openxmlformats.org/package/2006/relationships"><Relationship Id="rId3" Type="http://schemas.openxmlformats.org/officeDocument/2006/relationships/image" Target="../media/image815.wmf"/><Relationship Id="rId2" Type="http://schemas.openxmlformats.org/officeDocument/2006/relationships/image" Target="../media/image814.wmf"/><Relationship Id="rId1" Type="http://schemas.openxmlformats.org/officeDocument/2006/relationships/image" Target="../media/image813.wmf"/><Relationship Id="rId4" Type="http://schemas.openxmlformats.org/officeDocument/2006/relationships/image" Target="../media/image816.wmf"/></Relationships>
</file>

<file path=ppt/drawings/_rels/vmlDrawing335.vml.rels><?xml version="1.0" encoding="UTF-8" standalone="yes"?>
<Relationships xmlns="http://schemas.openxmlformats.org/package/2006/relationships"><Relationship Id="rId1" Type="http://schemas.openxmlformats.org/officeDocument/2006/relationships/image" Target="../media/image817.wmf"/></Relationships>
</file>

<file path=ppt/drawings/_rels/vmlDrawing336.vml.rels><?xml version="1.0" encoding="UTF-8" standalone="yes"?>
<Relationships xmlns="http://schemas.openxmlformats.org/package/2006/relationships"><Relationship Id="rId3" Type="http://schemas.openxmlformats.org/officeDocument/2006/relationships/image" Target="../media/image826.wmf"/><Relationship Id="rId2" Type="http://schemas.openxmlformats.org/officeDocument/2006/relationships/image" Target="../media/image825.wmf"/><Relationship Id="rId1" Type="http://schemas.openxmlformats.org/officeDocument/2006/relationships/image" Target="../media/image824.wmf"/></Relationships>
</file>

<file path=ppt/drawings/_rels/vmlDrawing337.vml.rels><?xml version="1.0" encoding="UTF-8" standalone="yes"?>
<Relationships xmlns="http://schemas.openxmlformats.org/package/2006/relationships"><Relationship Id="rId3" Type="http://schemas.openxmlformats.org/officeDocument/2006/relationships/image" Target="../media/image832.wmf"/><Relationship Id="rId2" Type="http://schemas.openxmlformats.org/officeDocument/2006/relationships/image" Target="../media/image831.wmf"/><Relationship Id="rId1" Type="http://schemas.openxmlformats.org/officeDocument/2006/relationships/image" Target="../media/image830.wmf"/></Relationships>
</file>

<file path=ppt/drawings/_rels/vmlDrawing338.vml.rels><?xml version="1.0" encoding="UTF-8" standalone="yes"?>
<Relationships xmlns="http://schemas.openxmlformats.org/package/2006/relationships"><Relationship Id="rId2" Type="http://schemas.openxmlformats.org/officeDocument/2006/relationships/image" Target="../media/image834.wmf"/><Relationship Id="rId1" Type="http://schemas.openxmlformats.org/officeDocument/2006/relationships/image" Target="../media/image833.wmf"/></Relationships>
</file>

<file path=ppt/drawings/_rels/vmlDrawing339.vml.rels><?xml version="1.0" encoding="UTF-8" standalone="yes"?>
<Relationships xmlns="http://schemas.openxmlformats.org/package/2006/relationships"><Relationship Id="rId3" Type="http://schemas.openxmlformats.org/officeDocument/2006/relationships/image" Target="../media/image837.wmf"/><Relationship Id="rId2" Type="http://schemas.openxmlformats.org/officeDocument/2006/relationships/image" Target="../media/image836.wmf"/><Relationship Id="rId1" Type="http://schemas.openxmlformats.org/officeDocument/2006/relationships/image" Target="../media/image83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340.vml.rels><?xml version="1.0" encoding="UTF-8" standalone="yes"?>
<Relationships xmlns="http://schemas.openxmlformats.org/package/2006/relationships"><Relationship Id="rId2" Type="http://schemas.openxmlformats.org/officeDocument/2006/relationships/image" Target="../media/image840.wmf"/><Relationship Id="rId1" Type="http://schemas.openxmlformats.org/officeDocument/2006/relationships/image" Target="../media/image839.wmf"/></Relationships>
</file>

<file path=ppt/drawings/_rels/vmlDrawing341.vml.rels><?xml version="1.0" encoding="UTF-8" standalone="yes"?>
<Relationships xmlns="http://schemas.openxmlformats.org/package/2006/relationships"><Relationship Id="rId3" Type="http://schemas.openxmlformats.org/officeDocument/2006/relationships/image" Target="../media/image844.wmf"/><Relationship Id="rId2" Type="http://schemas.openxmlformats.org/officeDocument/2006/relationships/image" Target="../media/image843.wmf"/><Relationship Id="rId1" Type="http://schemas.openxmlformats.org/officeDocument/2006/relationships/image" Target="../media/image842.wmf"/></Relationships>
</file>

<file path=ppt/drawings/_rels/vmlDrawing342.vml.rels><?xml version="1.0" encoding="UTF-8" standalone="yes"?>
<Relationships xmlns="http://schemas.openxmlformats.org/package/2006/relationships"><Relationship Id="rId1" Type="http://schemas.openxmlformats.org/officeDocument/2006/relationships/image" Target="../media/image846.wmf"/></Relationships>
</file>

<file path=ppt/drawings/_rels/vmlDrawing343.vml.rels><?xml version="1.0" encoding="UTF-8" standalone="yes"?>
<Relationships xmlns="http://schemas.openxmlformats.org/package/2006/relationships"><Relationship Id="rId2" Type="http://schemas.openxmlformats.org/officeDocument/2006/relationships/image" Target="../media/image848.wmf"/><Relationship Id="rId1" Type="http://schemas.openxmlformats.org/officeDocument/2006/relationships/image" Target="../media/image847.wmf"/></Relationships>
</file>

<file path=ppt/drawings/_rels/vmlDrawing344.vml.rels><?xml version="1.0" encoding="UTF-8" standalone="yes"?>
<Relationships xmlns="http://schemas.openxmlformats.org/package/2006/relationships"><Relationship Id="rId1" Type="http://schemas.openxmlformats.org/officeDocument/2006/relationships/image" Target="../media/image849.wmf"/></Relationships>
</file>

<file path=ppt/drawings/_rels/vmlDrawing345.vml.rels><?xml version="1.0" encoding="UTF-8" standalone="yes"?>
<Relationships xmlns="http://schemas.openxmlformats.org/package/2006/relationships"><Relationship Id="rId1" Type="http://schemas.openxmlformats.org/officeDocument/2006/relationships/image" Target="../media/image850.w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851.wmf"/></Relationships>
</file>

<file path=ppt/drawings/_rels/vmlDrawing347.vml.rels><?xml version="1.0" encoding="UTF-8" standalone="yes"?>
<Relationships xmlns="http://schemas.openxmlformats.org/package/2006/relationships"><Relationship Id="rId2" Type="http://schemas.openxmlformats.org/officeDocument/2006/relationships/image" Target="../media/image855.wmf"/><Relationship Id="rId1" Type="http://schemas.openxmlformats.org/officeDocument/2006/relationships/image" Target="../media/image854.wmf"/></Relationships>
</file>

<file path=ppt/drawings/_rels/vmlDrawing348.vml.rels><?xml version="1.0" encoding="UTF-8" standalone="yes"?>
<Relationships xmlns="http://schemas.openxmlformats.org/package/2006/relationships"><Relationship Id="rId1" Type="http://schemas.openxmlformats.org/officeDocument/2006/relationships/image" Target="../media/image856.wmf"/></Relationships>
</file>

<file path=ppt/drawings/_rels/vmlDrawing349.vml.rels><?xml version="1.0" encoding="UTF-8" standalone="yes"?>
<Relationships xmlns="http://schemas.openxmlformats.org/package/2006/relationships"><Relationship Id="rId2" Type="http://schemas.openxmlformats.org/officeDocument/2006/relationships/image" Target="../media/image858.wmf"/><Relationship Id="rId1" Type="http://schemas.openxmlformats.org/officeDocument/2006/relationships/image" Target="../media/image85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350.vml.rels><?xml version="1.0" encoding="UTF-8" standalone="yes"?>
<Relationships xmlns="http://schemas.openxmlformats.org/package/2006/relationships"><Relationship Id="rId2" Type="http://schemas.openxmlformats.org/officeDocument/2006/relationships/image" Target="../media/image860.wmf"/><Relationship Id="rId1" Type="http://schemas.openxmlformats.org/officeDocument/2006/relationships/image" Target="../media/image859.wmf"/></Relationships>
</file>

<file path=ppt/drawings/_rels/vmlDrawing351.vml.rels><?xml version="1.0" encoding="UTF-8" standalone="yes"?>
<Relationships xmlns="http://schemas.openxmlformats.org/package/2006/relationships"><Relationship Id="rId3" Type="http://schemas.openxmlformats.org/officeDocument/2006/relationships/image" Target="../media/image863.wmf"/><Relationship Id="rId2" Type="http://schemas.openxmlformats.org/officeDocument/2006/relationships/image" Target="../media/image862.wmf"/><Relationship Id="rId1" Type="http://schemas.openxmlformats.org/officeDocument/2006/relationships/image" Target="../media/image861.wmf"/><Relationship Id="rId5" Type="http://schemas.openxmlformats.org/officeDocument/2006/relationships/image" Target="../media/image865.wmf"/><Relationship Id="rId4" Type="http://schemas.openxmlformats.org/officeDocument/2006/relationships/image" Target="../media/image864.wmf"/></Relationships>
</file>

<file path=ppt/drawings/_rels/vmlDrawing352.vml.rels><?xml version="1.0" encoding="UTF-8" standalone="yes"?>
<Relationships xmlns="http://schemas.openxmlformats.org/package/2006/relationships"><Relationship Id="rId3" Type="http://schemas.openxmlformats.org/officeDocument/2006/relationships/image" Target="../media/image868.wmf"/><Relationship Id="rId2" Type="http://schemas.openxmlformats.org/officeDocument/2006/relationships/image" Target="../media/image867.wmf"/><Relationship Id="rId1" Type="http://schemas.openxmlformats.org/officeDocument/2006/relationships/image" Target="../media/image866.wmf"/><Relationship Id="rId4" Type="http://schemas.openxmlformats.org/officeDocument/2006/relationships/image" Target="../media/image869.wmf"/></Relationships>
</file>

<file path=ppt/drawings/_rels/vmlDrawing353.vml.rels><?xml version="1.0" encoding="UTF-8" standalone="yes"?>
<Relationships xmlns="http://schemas.openxmlformats.org/package/2006/relationships"><Relationship Id="rId3" Type="http://schemas.openxmlformats.org/officeDocument/2006/relationships/image" Target="../media/image873.wmf"/><Relationship Id="rId2" Type="http://schemas.openxmlformats.org/officeDocument/2006/relationships/image" Target="../media/image872.wmf"/><Relationship Id="rId1" Type="http://schemas.openxmlformats.org/officeDocument/2006/relationships/image" Target="../media/image871.wmf"/><Relationship Id="rId4" Type="http://schemas.openxmlformats.org/officeDocument/2006/relationships/image" Target="../media/image874.wmf"/></Relationships>
</file>

<file path=ppt/drawings/_rels/vmlDrawing354.vml.rels><?xml version="1.0" encoding="UTF-8" standalone="yes"?>
<Relationships xmlns="http://schemas.openxmlformats.org/package/2006/relationships"><Relationship Id="rId3" Type="http://schemas.openxmlformats.org/officeDocument/2006/relationships/image" Target="../media/image877.wmf"/><Relationship Id="rId2" Type="http://schemas.openxmlformats.org/officeDocument/2006/relationships/image" Target="../media/image876.wmf"/><Relationship Id="rId1" Type="http://schemas.openxmlformats.org/officeDocument/2006/relationships/image" Target="../media/image875.wmf"/><Relationship Id="rId5" Type="http://schemas.openxmlformats.org/officeDocument/2006/relationships/image" Target="../media/image879.wmf"/><Relationship Id="rId4" Type="http://schemas.openxmlformats.org/officeDocument/2006/relationships/image" Target="../media/image878.wmf"/></Relationships>
</file>

<file path=ppt/drawings/_rels/vmlDrawing355.vml.rels><?xml version="1.0" encoding="UTF-8" standalone="yes"?>
<Relationships xmlns="http://schemas.openxmlformats.org/package/2006/relationships"><Relationship Id="rId3" Type="http://schemas.openxmlformats.org/officeDocument/2006/relationships/image" Target="../media/image882.wmf"/><Relationship Id="rId2" Type="http://schemas.openxmlformats.org/officeDocument/2006/relationships/image" Target="../media/image881.wmf"/><Relationship Id="rId1" Type="http://schemas.openxmlformats.org/officeDocument/2006/relationships/image" Target="../media/image880.wmf"/><Relationship Id="rId4" Type="http://schemas.openxmlformats.org/officeDocument/2006/relationships/image" Target="../media/image883.wmf"/></Relationships>
</file>

<file path=ppt/drawings/_rels/vmlDrawing356.vml.rels><?xml version="1.0" encoding="UTF-8" standalone="yes"?>
<Relationships xmlns="http://schemas.openxmlformats.org/package/2006/relationships"><Relationship Id="rId3" Type="http://schemas.openxmlformats.org/officeDocument/2006/relationships/image" Target="../media/image887.wmf"/><Relationship Id="rId2" Type="http://schemas.openxmlformats.org/officeDocument/2006/relationships/image" Target="../media/image886.wmf"/><Relationship Id="rId1" Type="http://schemas.openxmlformats.org/officeDocument/2006/relationships/image" Target="../media/image885.wmf"/></Relationships>
</file>

<file path=ppt/drawings/_rels/vmlDrawing357.vml.rels><?xml version="1.0" encoding="UTF-8" standalone="yes"?>
<Relationships xmlns="http://schemas.openxmlformats.org/package/2006/relationships"><Relationship Id="rId1" Type="http://schemas.openxmlformats.org/officeDocument/2006/relationships/image" Target="../media/image888.wmf"/></Relationships>
</file>

<file path=ppt/drawings/_rels/vmlDrawing358.vml.rels><?xml version="1.0" encoding="UTF-8" standalone="yes"?>
<Relationships xmlns="http://schemas.openxmlformats.org/package/2006/relationships"><Relationship Id="rId1" Type="http://schemas.openxmlformats.org/officeDocument/2006/relationships/image" Target="../media/image889.w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89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60.vml.rels><?xml version="1.0" encoding="UTF-8" standalone="yes"?>
<Relationships xmlns="http://schemas.openxmlformats.org/package/2006/relationships"><Relationship Id="rId3" Type="http://schemas.openxmlformats.org/officeDocument/2006/relationships/image" Target="../media/image893.wmf"/><Relationship Id="rId2" Type="http://schemas.openxmlformats.org/officeDocument/2006/relationships/image" Target="../media/image892.wmf"/><Relationship Id="rId1" Type="http://schemas.openxmlformats.org/officeDocument/2006/relationships/image" Target="../media/image891.wmf"/></Relationships>
</file>

<file path=ppt/drawings/_rels/vmlDrawing361.vml.rels><?xml version="1.0" encoding="UTF-8" standalone="yes"?>
<Relationships xmlns="http://schemas.openxmlformats.org/package/2006/relationships"><Relationship Id="rId1" Type="http://schemas.openxmlformats.org/officeDocument/2006/relationships/image" Target="../media/image894.wmf"/></Relationships>
</file>

<file path=ppt/drawings/_rels/vmlDrawing362.vml.rels><?xml version="1.0" encoding="UTF-8" standalone="yes"?>
<Relationships xmlns="http://schemas.openxmlformats.org/package/2006/relationships"><Relationship Id="rId2" Type="http://schemas.openxmlformats.org/officeDocument/2006/relationships/image" Target="../media/image896.wmf"/><Relationship Id="rId1" Type="http://schemas.openxmlformats.org/officeDocument/2006/relationships/image" Target="../media/image895.wmf"/></Relationships>
</file>

<file path=ppt/drawings/_rels/vmlDrawing363.vml.rels><?xml version="1.0" encoding="UTF-8" standalone="yes"?>
<Relationships xmlns="http://schemas.openxmlformats.org/package/2006/relationships"><Relationship Id="rId2" Type="http://schemas.openxmlformats.org/officeDocument/2006/relationships/image" Target="../media/image898.wmf"/><Relationship Id="rId1" Type="http://schemas.openxmlformats.org/officeDocument/2006/relationships/image" Target="../media/image897.wmf"/></Relationships>
</file>

<file path=ppt/drawings/_rels/vmlDrawing364.vml.rels><?xml version="1.0" encoding="UTF-8" standalone="yes"?>
<Relationships xmlns="http://schemas.openxmlformats.org/package/2006/relationships"><Relationship Id="rId2" Type="http://schemas.openxmlformats.org/officeDocument/2006/relationships/image" Target="../media/image902.wmf"/><Relationship Id="rId1" Type="http://schemas.openxmlformats.org/officeDocument/2006/relationships/image" Target="../media/image901.wmf"/></Relationships>
</file>

<file path=ppt/drawings/_rels/vmlDrawing365.vml.rels><?xml version="1.0" encoding="UTF-8" standalone="yes"?>
<Relationships xmlns="http://schemas.openxmlformats.org/package/2006/relationships"><Relationship Id="rId1" Type="http://schemas.openxmlformats.org/officeDocument/2006/relationships/image" Target="../media/image903.wmf"/></Relationships>
</file>

<file path=ppt/drawings/_rels/vmlDrawing366.vml.rels><?xml version="1.0" encoding="UTF-8" standalone="yes"?>
<Relationships xmlns="http://schemas.openxmlformats.org/package/2006/relationships"><Relationship Id="rId2" Type="http://schemas.openxmlformats.org/officeDocument/2006/relationships/image" Target="../media/image906.wmf"/><Relationship Id="rId1" Type="http://schemas.openxmlformats.org/officeDocument/2006/relationships/image" Target="../media/image905.wmf"/></Relationships>
</file>

<file path=ppt/drawings/_rels/vmlDrawing367.vml.rels><?xml version="1.0" encoding="UTF-8" standalone="yes"?>
<Relationships xmlns="http://schemas.openxmlformats.org/package/2006/relationships"><Relationship Id="rId1" Type="http://schemas.openxmlformats.org/officeDocument/2006/relationships/image" Target="../media/image907.wmf"/></Relationships>
</file>

<file path=ppt/drawings/_rels/vmlDrawing368.vml.rels><?xml version="1.0" encoding="UTF-8" standalone="yes"?>
<Relationships xmlns="http://schemas.openxmlformats.org/package/2006/relationships"><Relationship Id="rId3" Type="http://schemas.openxmlformats.org/officeDocument/2006/relationships/image" Target="../media/image912.wmf"/><Relationship Id="rId2" Type="http://schemas.openxmlformats.org/officeDocument/2006/relationships/image" Target="../media/image911.wmf"/><Relationship Id="rId1" Type="http://schemas.openxmlformats.org/officeDocument/2006/relationships/image" Target="../media/image910.wmf"/></Relationships>
</file>

<file path=ppt/drawings/_rels/vmlDrawing369.vml.rels><?xml version="1.0" encoding="UTF-8" standalone="yes"?>
<Relationships xmlns="http://schemas.openxmlformats.org/package/2006/relationships"><Relationship Id="rId3" Type="http://schemas.openxmlformats.org/officeDocument/2006/relationships/image" Target="../media/image915.wmf"/><Relationship Id="rId2" Type="http://schemas.openxmlformats.org/officeDocument/2006/relationships/image" Target="../media/image914.wmf"/><Relationship Id="rId1" Type="http://schemas.openxmlformats.org/officeDocument/2006/relationships/image" Target="../media/image91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70.vml.rels><?xml version="1.0" encoding="UTF-8" standalone="yes"?>
<Relationships xmlns="http://schemas.openxmlformats.org/package/2006/relationships"><Relationship Id="rId2" Type="http://schemas.openxmlformats.org/officeDocument/2006/relationships/image" Target="../media/image917.wmf"/><Relationship Id="rId1" Type="http://schemas.openxmlformats.org/officeDocument/2006/relationships/image" Target="../media/image916.wmf"/></Relationships>
</file>

<file path=ppt/drawings/_rels/vmlDrawing371.vml.rels><?xml version="1.0" encoding="UTF-8" standalone="yes"?>
<Relationships xmlns="http://schemas.openxmlformats.org/package/2006/relationships"><Relationship Id="rId3" Type="http://schemas.openxmlformats.org/officeDocument/2006/relationships/image" Target="../media/image920.wmf"/><Relationship Id="rId2" Type="http://schemas.openxmlformats.org/officeDocument/2006/relationships/image" Target="../media/image919.wmf"/><Relationship Id="rId1" Type="http://schemas.openxmlformats.org/officeDocument/2006/relationships/image" Target="../media/image918.wmf"/></Relationships>
</file>

<file path=ppt/drawings/_rels/vmlDrawing372.vml.rels><?xml version="1.0" encoding="UTF-8" standalone="yes"?>
<Relationships xmlns="http://schemas.openxmlformats.org/package/2006/relationships"><Relationship Id="rId2" Type="http://schemas.openxmlformats.org/officeDocument/2006/relationships/image" Target="../media/image922.wmf"/><Relationship Id="rId1" Type="http://schemas.openxmlformats.org/officeDocument/2006/relationships/image" Target="../media/image921.wmf"/></Relationships>
</file>

<file path=ppt/drawings/_rels/vmlDrawing373.vml.rels><?xml version="1.0" encoding="UTF-8" standalone="yes"?>
<Relationships xmlns="http://schemas.openxmlformats.org/package/2006/relationships"><Relationship Id="rId2" Type="http://schemas.openxmlformats.org/officeDocument/2006/relationships/image" Target="../media/image924.wmf"/><Relationship Id="rId1" Type="http://schemas.openxmlformats.org/officeDocument/2006/relationships/image" Target="../media/image923.wmf"/></Relationships>
</file>

<file path=ppt/drawings/_rels/vmlDrawing374.vml.rels><?xml version="1.0" encoding="UTF-8" standalone="yes"?>
<Relationships xmlns="http://schemas.openxmlformats.org/package/2006/relationships"><Relationship Id="rId3" Type="http://schemas.openxmlformats.org/officeDocument/2006/relationships/image" Target="../media/image927.wmf"/><Relationship Id="rId2" Type="http://schemas.openxmlformats.org/officeDocument/2006/relationships/image" Target="../media/image926.wmf"/><Relationship Id="rId1" Type="http://schemas.openxmlformats.org/officeDocument/2006/relationships/image" Target="../media/image925.wmf"/></Relationships>
</file>

<file path=ppt/drawings/_rels/vmlDrawing375.vml.rels><?xml version="1.0" encoding="UTF-8" standalone="yes"?>
<Relationships xmlns="http://schemas.openxmlformats.org/package/2006/relationships"><Relationship Id="rId2" Type="http://schemas.openxmlformats.org/officeDocument/2006/relationships/image" Target="../media/image933.wmf"/><Relationship Id="rId1" Type="http://schemas.openxmlformats.org/officeDocument/2006/relationships/image" Target="../media/image932.wmf"/></Relationships>
</file>

<file path=ppt/drawings/_rels/vmlDrawing376.vml.rels><?xml version="1.0" encoding="UTF-8" standalone="yes"?>
<Relationships xmlns="http://schemas.openxmlformats.org/package/2006/relationships"><Relationship Id="rId1" Type="http://schemas.openxmlformats.org/officeDocument/2006/relationships/image" Target="../media/image934.wmf"/></Relationships>
</file>

<file path=ppt/drawings/_rels/vmlDrawing377.vml.rels><?xml version="1.0" encoding="UTF-8" standalone="yes"?>
<Relationships xmlns="http://schemas.openxmlformats.org/package/2006/relationships"><Relationship Id="rId3" Type="http://schemas.openxmlformats.org/officeDocument/2006/relationships/image" Target="../media/image937.wmf"/><Relationship Id="rId2" Type="http://schemas.openxmlformats.org/officeDocument/2006/relationships/image" Target="../media/image936.wmf"/><Relationship Id="rId1" Type="http://schemas.openxmlformats.org/officeDocument/2006/relationships/image" Target="../media/image935.wmf"/></Relationships>
</file>

<file path=ppt/drawings/_rels/vmlDrawing378.vml.rels><?xml version="1.0" encoding="UTF-8" standalone="yes"?>
<Relationships xmlns="http://schemas.openxmlformats.org/package/2006/relationships"><Relationship Id="rId1" Type="http://schemas.openxmlformats.org/officeDocument/2006/relationships/image" Target="../media/image938.wmf"/></Relationships>
</file>

<file path=ppt/drawings/_rels/vmlDrawing379.vml.rels><?xml version="1.0" encoding="UTF-8" standalone="yes"?>
<Relationships xmlns="http://schemas.openxmlformats.org/package/2006/relationships"><Relationship Id="rId1" Type="http://schemas.openxmlformats.org/officeDocument/2006/relationships/image" Target="../media/image93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380.vml.rels><?xml version="1.0" encoding="UTF-8" standalone="yes"?>
<Relationships xmlns="http://schemas.openxmlformats.org/package/2006/relationships"><Relationship Id="rId1" Type="http://schemas.openxmlformats.org/officeDocument/2006/relationships/image" Target="../media/image940.wmf"/></Relationships>
</file>

<file path=ppt/drawings/_rels/vmlDrawing381.vml.rels><?xml version="1.0" encoding="UTF-8" standalone="yes"?>
<Relationships xmlns="http://schemas.openxmlformats.org/package/2006/relationships"><Relationship Id="rId2" Type="http://schemas.openxmlformats.org/officeDocument/2006/relationships/image" Target="../media/image943.wmf"/><Relationship Id="rId1" Type="http://schemas.openxmlformats.org/officeDocument/2006/relationships/image" Target="../media/image942.wmf"/></Relationships>
</file>

<file path=ppt/drawings/_rels/vmlDrawing382.vml.rels><?xml version="1.0" encoding="UTF-8" standalone="yes"?>
<Relationships xmlns="http://schemas.openxmlformats.org/package/2006/relationships"><Relationship Id="rId2" Type="http://schemas.openxmlformats.org/officeDocument/2006/relationships/image" Target="../media/image945.wmf"/><Relationship Id="rId1" Type="http://schemas.openxmlformats.org/officeDocument/2006/relationships/image" Target="../media/image944.wmf"/></Relationships>
</file>

<file path=ppt/drawings/_rels/vmlDrawing383.vml.rels><?xml version="1.0" encoding="UTF-8" standalone="yes"?>
<Relationships xmlns="http://schemas.openxmlformats.org/package/2006/relationships"><Relationship Id="rId3" Type="http://schemas.openxmlformats.org/officeDocument/2006/relationships/image" Target="../media/image948.wmf"/><Relationship Id="rId2" Type="http://schemas.openxmlformats.org/officeDocument/2006/relationships/image" Target="../media/image947.wmf"/><Relationship Id="rId1" Type="http://schemas.openxmlformats.org/officeDocument/2006/relationships/image" Target="../media/image946.wmf"/><Relationship Id="rId4" Type="http://schemas.openxmlformats.org/officeDocument/2006/relationships/image" Target="../media/image949.wmf"/></Relationships>
</file>

<file path=ppt/drawings/_rels/vmlDrawing384.vml.rels><?xml version="1.0" encoding="UTF-8" standalone="yes"?>
<Relationships xmlns="http://schemas.openxmlformats.org/package/2006/relationships"><Relationship Id="rId2" Type="http://schemas.openxmlformats.org/officeDocument/2006/relationships/image" Target="../media/image951.wmf"/><Relationship Id="rId1" Type="http://schemas.openxmlformats.org/officeDocument/2006/relationships/image" Target="../media/image950.wmf"/></Relationships>
</file>

<file path=ppt/drawings/_rels/vmlDrawing385.vml.rels><?xml version="1.0" encoding="UTF-8" standalone="yes"?>
<Relationships xmlns="http://schemas.openxmlformats.org/package/2006/relationships"><Relationship Id="rId1" Type="http://schemas.openxmlformats.org/officeDocument/2006/relationships/image" Target="../media/image956.wmf"/></Relationships>
</file>

<file path=ppt/drawings/_rels/vmlDrawing386.vml.rels><?xml version="1.0" encoding="UTF-8" standalone="yes"?>
<Relationships xmlns="http://schemas.openxmlformats.org/package/2006/relationships"><Relationship Id="rId1" Type="http://schemas.openxmlformats.org/officeDocument/2006/relationships/image" Target="../media/image957.wmf"/></Relationships>
</file>

<file path=ppt/drawings/_rels/vmlDrawing387.vml.rels><?xml version="1.0" encoding="UTF-8" standalone="yes"?>
<Relationships xmlns="http://schemas.openxmlformats.org/package/2006/relationships"><Relationship Id="rId3" Type="http://schemas.openxmlformats.org/officeDocument/2006/relationships/image" Target="../media/image960.wmf"/><Relationship Id="rId2" Type="http://schemas.openxmlformats.org/officeDocument/2006/relationships/image" Target="../media/image959.wmf"/><Relationship Id="rId1" Type="http://schemas.openxmlformats.org/officeDocument/2006/relationships/image" Target="../media/image958.wmf"/></Relationships>
</file>

<file path=ppt/drawings/_rels/vmlDrawing388.vml.rels><?xml version="1.0" encoding="UTF-8" standalone="yes"?>
<Relationships xmlns="http://schemas.openxmlformats.org/package/2006/relationships"><Relationship Id="rId2" Type="http://schemas.openxmlformats.org/officeDocument/2006/relationships/image" Target="../media/image962.wmf"/><Relationship Id="rId1" Type="http://schemas.openxmlformats.org/officeDocument/2006/relationships/image" Target="../media/image961.wmf"/></Relationships>
</file>

<file path=ppt/drawings/_rels/vmlDrawing389.vml.rels><?xml version="1.0" encoding="UTF-8" standalone="yes"?>
<Relationships xmlns="http://schemas.openxmlformats.org/package/2006/relationships"><Relationship Id="rId1" Type="http://schemas.openxmlformats.org/officeDocument/2006/relationships/image" Target="../media/image96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90.vml.rels><?xml version="1.0" encoding="UTF-8" standalone="yes"?>
<Relationships xmlns="http://schemas.openxmlformats.org/package/2006/relationships"><Relationship Id="rId3" Type="http://schemas.openxmlformats.org/officeDocument/2006/relationships/image" Target="../media/image967.wmf"/><Relationship Id="rId2" Type="http://schemas.openxmlformats.org/officeDocument/2006/relationships/image" Target="../media/image966.wmf"/><Relationship Id="rId1" Type="http://schemas.openxmlformats.org/officeDocument/2006/relationships/image" Target="../media/image965.wmf"/></Relationships>
</file>

<file path=ppt/drawings/_rels/vmlDrawing391.vml.rels><?xml version="1.0" encoding="UTF-8" standalone="yes"?>
<Relationships xmlns="http://schemas.openxmlformats.org/package/2006/relationships"><Relationship Id="rId2" Type="http://schemas.openxmlformats.org/officeDocument/2006/relationships/image" Target="../media/image969.wmf"/><Relationship Id="rId1" Type="http://schemas.openxmlformats.org/officeDocument/2006/relationships/image" Target="../media/image968.wmf"/></Relationships>
</file>

<file path=ppt/drawings/_rels/vmlDrawing392.vml.rels><?xml version="1.0" encoding="UTF-8" standalone="yes"?>
<Relationships xmlns="http://schemas.openxmlformats.org/package/2006/relationships"><Relationship Id="rId3" Type="http://schemas.openxmlformats.org/officeDocument/2006/relationships/image" Target="../media/image972.wmf"/><Relationship Id="rId2" Type="http://schemas.openxmlformats.org/officeDocument/2006/relationships/image" Target="../media/image971.wmf"/><Relationship Id="rId1" Type="http://schemas.openxmlformats.org/officeDocument/2006/relationships/image" Target="../media/image970.wmf"/></Relationships>
</file>

<file path=ppt/drawings/_rels/vmlDrawing393.vml.rels><?xml version="1.0" encoding="UTF-8" standalone="yes"?>
<Relationships xmlns="http://schemas.openxmlformats.org/package/2006/relationships"><Relationship Id="rId2" Type="http://schemas.openxmlformats.org/officeDocument/2006/relationships/image" Target="../media/image974.wmf"/><Relationship Id="rId1" Type="http://schemas.openxmlformats.org/officeDocument/2006/relationships/image" Target="../media/image973.wmf"/></Relationships>
</file>

<file path=ppt/drawings/_rels/vmlDrawing394.vml.rels><?xml version="1.0" encoding="UTF-8" standalone="yes"?>
<Relationships xmlns="http://schemas.openxmlformats.org/package/2006/relationships"><Relationship Id="rId1" Type="http://schemas.openxmlformats.org/officeDocument/2006/relationships/image" Target="../media/image975.wmf"/></Relationships>
</file>

<file path=ppt/drawings/_rels/vmlDrawing395.vml.rels><?xml version="1.0" encoding="UTF-8" standalone="yes"?>
<Relationships xmlns="http://schemas.openxmlformats.org/package/2006/relationships"><Relationship Id="rId2" Type="http://schemas.openxmlformats.org/officeDocument/2006/relationships/image" Target="../media/image977.wmf"/><Relationship Id="rId1" Type="http://schemas.openxmlformats.org/officeDocument/2006/relationships/image" Target="../media/image976.w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976.wmf"/></Relationships>
</file>

<file path=ppt/drawings/_rels/vmlDrawing397.vml.rels><?xml version="1.0" encoding="UTF-8" standalone="yes"?>
<Relationships xmlns="http://schemas.openxmlformats.org/package/2006/relationships"><Relationship Id="rId2" Type="http://schemas.openxmlformats.org/officeDocument/2006/relationships/image" Target="../media/image979.wmf"/><Relationship Id="rId1" Type="http://schemas.openxmlformats.org/officeDocument/2006/relationships/image" Target="../media/image978.wmf"/></Relationships>
</file>

<file path=ppt/drawings/_rels/vmlDrawing398.vml.rels><?xml version="1.0" encoding="UTF-8" standalone="yes"?>
<Relationships xmlns="http://schemas.openxmlformats.org/package/2006/relationships"><Relationship Id="rId1" Type="http://schemas.openxmlformats.org/officeDocument/2006/relationships/image" Target="../media/image980.w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98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400.vml.rels><?xml version="1.0" encoding="UTF-8" standalone="yes"?>
<Relationships xmlns="http://schemas.openxmlformats.org/package/2006/relationships"><Relationship Id="rId3" Type="http://schemas.openxmlformats.org/officeDocument/2006/relationships/image" Target="../media/image983.wmf"/><Relationship Id="rId2" Type="http://schemas.openxmlformats.org/officeDocument/2006/relationships/image" Target="../media/image982.wmf"/><Relationship Id="rId1" Type="http://schemas.openxmlformats.org/officeDocument/2006/relationships/image" Target="../media/image981.wmf"/></Relationships>
</file>

<file path=ppt/drawings/_rels/vmlDrawing401.vml.rels><?xml version="1.0" encoding="UTF-8" standalone="yes"?>
<Relationships xmlns="http://schemas.openxmlformats.org/package/2006/relationships"><Relationship Id="rId2" Type="http://schemas.openxmlformats.org/officeDocument/2006/relationships/image" Target="../media/image985.wmf"/><Relationship Id="rId1" Type="http://schemas.openxmlformats.org/officeDocument/2006/relationships/image" Target="../media/image984.wmf"/></Relationships>
</file>

<file path=ppt/drawings/_rels/vmlDrawing402.vml.rels><?xml version="1.0" encoding="UTF-8" standalone="yes"?>
<Relationships xmlns="http://schemas.openxmlformats.org/package/2006/relationships"><Relationship Id="rId3" Type="http://schemas.openxmlformats.org/officeDocument/2006/relationships/image" Target="../media/image987.wmf"/><Relationship Id="rId2" Type="http://schemas.openxmlformats.org/officeDocument/2006/relationships/image" Target="../media/image986.wmf"/><Relationship Id="rId1" Type="http://schemas.openxmlformats.org/officeDocument/2006/relationships/image" Target="../media/image984.wmf"/></Relationships>
</file>

<file path=ppt/drawings/_rels/vmlDrawing403.vml.rels><?xml version="1.0" encoding="UTF-8" standalone="yes"?>
<Relationships xmlns="http://schemas.openxmlformats.org/package/2006/relationships"><Relationship Id="rId3" Type="http://schemas.openxmlformats.org/officeDocument/2006/relationships/image" Target="../media/image991.wmf"/><Relationship Id="rId2" Type="http://schemas.openxmlformats.org/officeDocument/2006/relationships/image" Target="../media/image990.wmf"/><Relationship Id="rId1" Type="http://schemas.openxmlformats.org/officeDocument/2006/relationships/image" Target="../media/image989.wmf"/><Relationship Id="rId4" Type="http://schemas.openxmlformats.org/officeDocument/2006/relationships/image" Target="../media/image992.wmf"/></Relationships>
</file>

<file path=ppt/drawings/_rels/vmlDrawing404.vml.rels><?xml version="1.0" encoding="UTF-8" standalone="yes"?>
<Relationships xmlns="http://schemas.openxmlformats.org/package/2006/relationships"><Relationship Id="rId1" Type="http://schemas.openxmlformats.org/officeDocument/2006/relationships/image" Target="../media/image993.wmf"/></Relationships>
</file>

<file path=ppt/drawings/_rels/vmlDrawing405.vml.rels><?xml version="1.0" encoding="UTF-8" standalone="yes"?>
<Relationships xmlns="http://schemas.openxmlformats.org/package/2006/relationships"><Relationship Id="rId2" Type="http://schemas.openxmlformats.org/officeDocument/2006/relationships/image" Target="../media/image995.wmf"/><Relationship Id="rId1" Type="http://schemas.openxmlformats.org/officeDocument/2006/relationships/image" Target="../media/image994.wmf"/></Relationships>
</file>

<file path=ppt/drawings/_rels/vmlDrawing406.vml.rels><?xml version="1.0" encoding="UTF-8" standalone="yes"?>
<Relationships xmlns="http://schemas.openxmlformats.org/package/2006/relationships"><Relationship Id="rId2" Type="http://schemas.openxmlformats.org/officeDocument/2006/relationships/image" Target="../media/image999.wmf"/><Relationship Id="rId1" Type="http://schemas.openxmlformats.org/officeDocument/2006/relationships/image" Target="../media/image998.wmf"/></Relationships>
</file>

<file path=ppt/drawings/_rels/vmlDrawing407.vml.rels><?xml version="1.0" encoding="UTF-8" standalone="yes"?>
<Relationships xmlns="http://schemas.openxmlformats.org/package/2006/relationships"><Relationship Id="rId2" Type="http://schemas.openxmlformats.org/officeDocument/2006/relationships/image" Target="../media/image1001.wmf"/><Relationship Id="rId1" Type="http://schemas.openxmlformats.org/officeDocument/2006/relationships/image" Target="../media/image1000.wmf"/></Relationships>
</file>

<file path=ppt/drawings/_rels/vmlDrawing408.vml.rels><?xml version="1.0" encoding="UTF-8" standalone="yes"?>
<Relationships xmlns="http://schemas.openxmlformats.org/package/2006/relationships"><Relationship Id="rId2" Type="http://schemas.openxmlformats.org/officeDocument/2006/relationships/image" Target="../media/image1003.wmf"/><Relationship Id="rId1" Type="http://schemas.openxmlformats.org/officeDocument/2006/relationships/image" Target="../media/image1002.wmf"/></Relationships>
</file>

<file path=ppt/drawings/_rels/vmlDrawing409.vml.rels><?xml version="1.0" encoding="UTF-8" standalone="yes"?>
<Relationships xmlns="http://schemas.openxmlformats.org/package/2006/relationships"><Relationship Id="rId2" Type="http://schemas.openxmlformats.org/officeDocument/2006/relationships/image" Target="../media/image1003.wmf"/><Relationship Id="rId1" Type="http://schemas.openxmlformats.org/officeDocument/2006/relationships/image" Target="../media/image1004.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410.vml.rels><?xml version="1.0" encoding="UTF-8" standalone="yes"?>
<Relationships xmlns="http://schemas.openxmlformats.org/package/2006/relationships"><Relationship Id="rId1" Type="http://schemas.openxmlformats.org/officeDocument/2006/relationships/image" Target="../media/image1005.wmf"/></Relationships>
</file>

<file path=ppt/drawings/_rels/vmlDrawing411.vml.rels><?xml version="1.0" encoding="UTF-8" standalone="yes"?>
<Relationships xmlns="http://schemas.openxmlformats.org/package/2006/relationships"><Relationship Id="rId1" Type="http://schemas.openxmlformats.org/officeDocument/2006/relationships/image" Target="../media/image1006.wmf"/></Relationships>
</file>

<file path=ppt/drawings/_rels/vmlDrawing412.vml.rels><?xml version="1.0" encoding="UTF-8" standalone="yes"?>
<Relationships xmlns="http://schemas.openxmlformats.org/package/2006/relationships"><Relationship Id="rId1" Type="http://schemas.openxmlformats.org/officeDocument/2006/relationships/image" Target="../media/image1007.wmf"/></Relationships>
</file>

<file path=ppt/drawings/_rels/vmlDrawing413.vml.rels><?xml version="1.0" encoding="UTF-8" standalone="yes"?>
<Relationships xmlns="http://schemas.openxmlformats.org/package/2006/relationships"><Relationship Id="rId1" Type="http://schemas.openxmlformats.org/officeDocument/2006/relationships/image" Target="../media/image1008.wmf"/></Relationships>
</file>

<file path=ppt/drawings/_rels/vmlDrawing414.vml.rels><?xml version="1.0" encoding="UTF-8" standalone="yes"?>
<Relationships xmlns="http://schemas.openxmlformats.org/package/2006/relationships"><Relationship Id="rId1" Type="http://schemas.openxmlformats.org/officeDocument/2006/relationships/image" Target="../media/image1010.wmf"/></Relationships>
</file>

<file path=ppt/drawings/_rels/vmlDrawing415.vml.rels><?xml version="1.0" encoding="UTF-8" standalone="yes"?>
<Relationships xmlns="http://schemas.openxmlformats.org/package/2006/relationships"><Relationship Id="rId2" Type="http://schemas.openxmlformats.org/officeDocument/2006/relationships/image" Target="../media/image1012.wmf"/><Relationship Id="rId1" Type="http://schemas.openxmlformats.org/officeDocument/2006/relationships/image" Target="../media/image1011.wmf"/></Relationships>
</file>

<file path=ppt/drawings/_rels/vmlDrawing416.vml.rels><?xml version="1.0" encoding="UTF-8" standalone="yes"?>
<Relationships xmlns="http://schemas.openxmlformats.org/package/2006/relationships"><Relationship Id="rId1" Type="http://schemas.openxmlformats.org/officeDocument/2006/relationships/image" Target="../media/image101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7.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 Id="rId4" Type="http://schemas.openxmlformats.org/officeDocument/2006/relationships/image" Target="../media/image182.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image" Target="../media/image220.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image" Target="../media/image220.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0.wmf"/><Relationship Id="rId5" Type="http://schemas.openxmlformats.org/officeDocument/2006/relationships/image" Target="../media/image224.wmf"/><Relationship Id="rId4" Type="http://schemas.openxmlformats.org/officeDocument/2006/relationships/image" Target="../media/image221.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0.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7.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0.wmf"/><Relationship Id="rId6" Type="http://schemas.openxmlformats.org/officeDocument/2006/relationships/image" Target="../media/image234.wmf"/><Relationship Id="rId5" Type="http://schemas.openxmlformats.org/officeDocument/2006/relationships/image" Target="../media/image233.wmf"/><Relationship Id="rId4" Type="http://schemas.openxmlformats.org/officeDocument/2006/relationships/image" Target="../media/image232.wmf"/></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ct val="0"/>
              </a:spcBef>
              <a:spcAft>
                <a:spcPct val="0"/>
              </a:spcAft>
              <a:defRPr sz="1000">
                <a:solidFill>
                  <a:schemeClr val="bg1">
                    <a:lumMod val="50000"/>
                  </a:schemeClr>
                </a:solidFill>
                <a:latin typeface="Arial" pitchFamily="34" charset="0"/>
                <a:cs typeface="Arial" pitchFamily="34" charset="0"/>
              </a:defRPr>
            </a:lvl1pPr>
          </a:lstStyle>
          <a:p>
            <a:pPr>
              <a:defRPr/>
            </a:pPr>
            <a:fld id="{91CAE60C-72A0-D14D-8733-C13212F694AD}" type="slidenum">
              <a:rPr lang="en-US" smtClean="0"/>
              <a:pPr>
                <a:defRPr/>
              </a:pPr>
              <a:t>‹#›</a:t>
            </a:fld>
            <a:endParaRPr lang="en-US"/>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a:solidFill>
                  <a:schemeClr val="bg1">
                    <a:lumMod val="50000"/>
                  </a:schemeClr>
                </a:solidFill>
                <a:latin typeface="Arial" pitchFamily="34" charset="0"/>
                <a:cs typeface="Arial" pitchFamily="34" charset="0"/>
              </a:rPr>
              <a:t>©2019</a:t>
            </a:r>
            <a:r>
              <a:rPr lang="en-US" sz="700" baseline="0">
                <a:solidFill>
                  <a:schemeClr val="bg1">
                    <a:lumMod val="50000"/>
                  </a:schemeClr>
                </a:solidFill>
                <a:latin typeface="Arial" pitchFamily="34" charset="0"/>
                <a:cs typeface="Arial" pitchFamily="34" charset="0"/>
              </a:rPr>
              <a:t> </a:t>
            </a:r>
            <a:r>
              <a:rPr lang="en-US" sz="700">
                <a:solidFill>
                  <a:schemeClr val="bg1">
                    <a:lumMod val="5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225425" indent="-225425" algn="l" rtl="0" eaLnBrk="0" fontAlgn="base" hangingPunct="0">
      <a:spcBef>
        <a:spcPct val="30000"/>
      </a:spcBef>
      <a:spcAft>
        <a:spcPct val="0"/>
      </a:spcAft>
      <a:buFont typeface="Arial" pitchFamily="34" charset="0"/>
      <a:buChar char="•"/>
      <a:defRPr sz="1200" kern="1200">
        <a:solidFill>
          <a:schemeClr val="tx1"/>
        </a:solidFill>
        <a:latin typeface="Arial" pitchFamily="34" charset="0"/>
        <a:ea typeface="+mn-ea"/>
        <a:cs typeface="Arial" pitchFamily="34" charset="0"/>
      </a:defRPr>
    </a:lvl2pPr>
    <a:lvl3pPr marL="688975" indent="-225425" algn="l" rtl="0" eaLnBrk="0" fontAlgn="base" hangingPunct="0">
      <a:spcBef>
        <a:spcPct val="30000"/>
      </a:spcBef>
      <a:spcAft>
        <a:spcPct val="0"/>
      </a:spcAft>
      <a:buFont typeface="Arial" pitchFamily="34" charset="0"/>
      <a:buChar char="–"/>
      <a:defRPr sz="1200" kern="1200">
        <a:solidFill>
          <a:schemeClr val="tx1"/>
        </a:solidFill>
        <a:latin typeface="Arial" pitchFamily="34" charset="0"/>
        <a:ea typeface="+mn-ea"/>
        <a:cs typeface="Arial"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itchFamily="34" charset="0"/>
        <a:ea typeface="+mn-ea"/>
        <a:cs typeface="Arial"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93700" y="692150"/>
            <a:ext cx="6070600" cy="3416300"/>
          </a:xfrm>
        </p:spPr>
      </p:sp>
      <p:sp>
        <p:nvSpPr>
          <p:cNvPr id="12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554</a:t>
            </a:fld>
            <a:endParaRPr lang="en-US"/>
          </a:p>
        </p:txBody>
      </p:sp>
    </p:spTree>
    <p:extLst>
      <p:ext uri="{BB962C8B-B14F-4D97-AF65-F5344CB8AC3E}">
        <p14:creationId xmlns:p14="http://schemas.microsoft.com/office/powerpoint/2010/main" val="2834335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r>
              <a:rPr lang="en-US" err="1"/>
              <a:t>fdf – adfj </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591</a:t>
            </a:fld>
            <a:endParaRPr lang="en-US"/>
          </a:p>
        </p:txBody>
      </p:sp>
    </p:spTree>
    <p:extLst>
      <p:ext uri="{BB962C8B-B14F-4D97-AF65-F5344CB8AC3E}">
        <p14:creationId xmlns:p14="http://schemas.microsoft.com/office/powerpoint/2010/main" val="1794763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684</a:t>
            </a:fld>
            <a:endParaRPr lang="en-US"/>
          </a:p>
        </p:txBody>
      </p:sp>
    </p:spTree>
    <p:extLst>
      <p:ext uri="{BB962C8B-B14F-4D97-AF65-F5344CB8AC3E}">
        <p14:creationId xmlns:p14="http://schemas.microsoft.com/office/powerpoint/2010/main" val="336121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7.xml"/><Relationship Id="rId1" Type="http://schemas.openxmlformats.org/officeDocument/2006/relationships/tags" Target="../tags/tag102.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3.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4.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5.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6.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7.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8.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9.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0.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2.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3.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8.xml"/><Relationship Id="rId1" Type="http://schemas.openxmlformats.org/officeDocument/2006/relationships/tags" Target="../tags/tag11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4.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5.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6.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7.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8.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8.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39.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0.xml"/><Relationship Id="rId1" Type="http://schemas.openxmlformats.org/officeDocument/2006/relationships/tags" Target="../tags/tag14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2.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1.xml"/><Relationship Id="rId1" Type="http://schemas.openxmlformats.org/officeDocument/2006/relationships/tags" Target="../tags/tag16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1.xml"/><Relationship Id="rId1" Type="http://schemas.openxmlformats.org/officeDocument/2006/relationships/tags" Target="../tags/tag167.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6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1.xml"/><Relationship Id="rId1" Type="http://schemas.openxmlformats.org/officeDocument/2006/relationships/tags" Target="../tags/tag169.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0.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2.xml"/><Relationship Id="rId1" Type="http://schemas.openxmlformats.org/officeDocument/2006/relationships/tags" Target="../tags/tag18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2.xml"/><Relationship Id="rId1" Type="http://schemas.openxmlformats.org/officeDocument/2006/relationships/tags" Target="../tags/tag183.xml"/></Relationships>
</file>

<file path=ppt/slideLayouts/_rels/slideLayout18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8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2.xml"/><Relationship Id="rId1" Type="http://schemas.openxmlformats.org/officeDocument/2006/relationships/tags" Target="../tags/tag185.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86.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87.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88.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89.xml"/></Relationships>
</file>

<file path=ppt/slideLayouts/_rels/slideLayout18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0.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2.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3.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4.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5.xml"/></Relationships>
</file>

<file path=ppt/slideLayouts/_rels/slideLayout19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6.xml"/></Relationships>
</file>

<file path=ppt/slideLayouts/_rels/slideLayout19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3.xml"/><Relationship Id="rId1" Type="http://schemas.openxmlformats.org/officeDocument/2006/relationships/tags" Target="../tags/tag20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3.xml"/><Relationship Id="rId1" Type="http://schemas.openxmlformats.org/officeDocument/2006/relationships/tags" Target="../tags/tag20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0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3.xml"/><Relationship Id="rId1" Type="http://schemas.openxmlformats.org/officeDocument/2006/relationships/tags" Target="../tags/tag203.xml"/></Relationships>
</file>

<file path=ppt/slideLayouts/_rels/slideLayout20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4.xml"/></Relationships>
</file>

<file path=ppt/slideLayouts/_rels/slideLayout20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5.xml"/></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6.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7.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8.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09.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10.xml"/></Relationships>
</file>

<file path=ppt/slideLayouts/_rels/slideLayout20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1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12.xml"/></Relationships>
</file>

<file path=ppt/slideLayouts/_rels/slideLayout21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2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4.xml"/><Relationship Id="rId1" Type="http://schemas.openxmlformats.org/officeDocument/2006/relationships/tags" Target="../tags/tag2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4.xml"/><Relationship Id="rId1" Type="http://schemas.openxmlformats.org/officeDocument/2006/relationships/tags" Target="../tags/tag216.xml"/></Relationships>
</file>

<file path=ppt/slideLayouts/_rels/slideLayout21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1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4.xml"/><Relationship Id="rId1" Type="http://schemas.openxmlformats.org/officeDocument/2006/relationships/tags" Target="../tags/tag218.xml"/></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19.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0.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2.xml"/></Relationships>
</file>

<file path=ppt/slideLayouts/_rels/slideLayout22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3.xml"/></Relationships>
</file>

<file path=ppt/slideLayouts/_rels/slideLayout22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4.xml"/></Relationships>
</file>

<file path=ppt/slideLayouts/_rels/slideLayout22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5.xml"/></Relationships>
</file>

<file path=ppt/slideLayouts/_rels/slideLayout22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6.xml"/></Relationships>
</file>

<file path=ppt/slideLayouts/_rels/slideLayout22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7.xml"/></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8.xml"/></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5.xml"/><Relationship Id="rId1" Type="http://schemas.openxmlformats.org/officeDocument/2006/relationships/tags" Target="../tags/tag23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5.xml"/><Relationship Id="rId1" Type="http://schemas.openxmlformats.org/officeDocument/2006/relationships/tags" Target="../tags/tag232.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5.xml"/><Relationship Id="rId1" Type="http://schemas.openxmlformats.org/officeDocument/2006/relationships/tags" Target="../tags/tag234.xml"/></Relationships>
</file>

<file path=ppt/slideLayouts/_rels/slideLayout23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5.xml"/></Relationships>
</file>

<file path=ppt/slideLayouts/_rels/slideLayout23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6.xml"/></Relationships>
</file>

<file path=ppt/slideLayouts/_rels/slideLayout23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7.xml"/></Relationships>
</file>

<file path=ppt/slideLayouts/_rels/slideLayout23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8.xml"/></Relationships>
</file>

<file path=ppt/slideLayouts/_rels/slideLayout23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9.xml"/></Relationships>
</file>

<file path=ppt/slideLayouts/_rels/slideLayout23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40.xml"/></Relationships>
</file>

<file path=ppt/slideLayouts/_rels/slideLayout23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4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42.xml"/></Relationships>
</file>

<file path=ppt/slideLayouts/_rels/slideLayout24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4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6.xml"/><Relationship Id="rId1" Type="http://schemas.openxmlformats.org/officeDocument/2006/relationships/tags" Target="../tags/tag24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6.xml"/><Relationship Id="rId1" Type="http://schemas.openxmlformats.org/officeDocument/2006/relationships/tags" Target="../tags/tag246.xml"/></Relationships>
</file>

<file path=ppt/slideLayouts/_rels/slideLayout24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4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6.xml"/><Relationship Id="rId1" Type="http://schemas.openxmlformats.org/officeDocument/2006/relationships/tags" Target="../tags/tag248.xml"/></Relationships>
</file>

<file path=ppt/slideLayouts/_rels/slideLayout24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49.xml"/></Relationships>
</file>

<file path=ppt/slideLayouts/_rels/slideLayout24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0.xml"/></Relationships>
</file>

<file path=ppt/slideLayouts/_rels/slideLayout249.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2.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3.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4.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5.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7.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5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7.xml"/><Relationship Id="rId1" Type="http://schemas.openxmlformats.org/officeDocument/2006/relationships/tags" Target="../tags/tag26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7.xml"/><Relationship Id="rId1" Type="http://schemas.openxmlformats.org/officeDocument/2006/relationships/tags" Target="../tags/tag26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0.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7.xml"/><Relationship Id="rId1" Type="http://schemas.openxmlformats.org/officeDocument/2006/relationships/tags" Target="../tags/tag263.xml"/></Relationships>
</file>

<file path=ppt/slideLayouts/_rels/slideLayout262.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4.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5.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6.xml"/></Relationships>
</file>

<file path=ppt/slideLayouts/_rels/slideLayout265.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7.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8.xml"/></Relationships>
</file>

<file path=ppt/slideLayouts/_rels/slideLayout267.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69.xml"/></Relationships>
</file>

<file path=ppt/slideLayouts/_rels/slideLayout268.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70.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7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0.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72.xml"/></Relationships>
</file>

<file path=ppt/slideLayouts/_rels/slideLayout271.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73.xml"/></Relationships>
</file>

<file path=ppt/slideLayouts/_rels/slideLayout272.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ags" Target="../tags/tag27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8.xml"/><Relationship Id="rId1" Type="http://schemas.openxmlformats.org/officeDocument/2006/relationships/tags" Target="../tags/tag27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8.xml"/><Relationship Id="rId1" Type="http://schemas.openxmlformats.org/officeDocument/2006/relationships/tags" Target="../tags/tag277.xml"/></Relationships>
</file>

<file path=ppt/slideLayouts/_rels/slideLayout276.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7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8.xml"/><Relationship Id="rId1" Type="http://schemas.openxmlformats.org/officeDocument/2006/relationships/tags" Target="../tags/tag279.xml"/></Relationships>
</file>

<file path=ppt/slideLayouts/_rels/slideLayout278.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0.xml"/></Relationships>
</file>

<file path=ppt/slideLayouts/_rels/slideLayout279.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2.xml"/></Relationships>
</file>

<file path=ppt/slideLayouts/_rels/slideLayout281.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3.xml"/></Relationships>
</file>

<file path=ppt/slideLayouts/_rels/slideLayout282.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4.xml"/></Relationships>
</file>

<file path=ppt/slideLayouts/_rels/slideLayout283.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5.xml"/></Relationships>
</file>

<file path=ppt/slideLayouts/_rels/slideLayout284.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6.xml"/></Relationships>
</file>

<file path=ppt/slideLayouts/_rels/slideLayout285.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7.xml"/></Relationships>
</file>

<file path=ppt/slideLayouts/_rels/slideLayout286.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8.xml"/></Relationships>
</file>

<file path=ppt/slideLayouts/_rels/slideLayout287.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89.xml"/></Relationships>
</file>

<file path=ppt/slideLayouts/_rels/slideLayout288.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90.xml"/></Relationships>
</file>

<file path=ppt/slideLayouts/_rels/slideLayout289.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29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9.xml"/><Relationship Id="rId1" Type="http://schemas.openxmlformats.org/officeDocument/2006/relationships/tags" Target="../tags/tag29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9.xml"/><Relationship Id="rId1" Type="http://schemas.openxmlformats.org/officeDocument/2006/relationships/tags" Target="../tags/tag294.xml"/></Relationships>
</file>

<file path=ppt/slideLayouts/_rels/slideLayout293.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9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9.xml"/><Relationship Id="rId1" Type="http://schemas.openxmlformats.org/officeDocument/2006/relationships/tags" Target="../tags/tag296.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97.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98.xml"/></Relationships>
</file>

<file path=ppt/slideLayouts/_rels/slideLayout297.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99.xml"/></Relationships>
</file>

<file path=ppt/slideLayouts/_rels/slideLayout298.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0.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2.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3.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4.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5.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6.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7.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0.xml"/><Relationship Id="rId1" Type="http://schemas.openxmlformats.org/officeDocument/2006/relationships/tags" Target="../tags/tag310.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0.xml"/><Relationship Id="rId1" Type="http://schemas.openxmlformats.org/officeDocument/2006/relationships/tags" Target="../tags/tag3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310.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0.xml"/><Relationship Id="rId1" Type="http://schemas.openxmlformats.org/officeDocument/2006/relationships/tags" Target="../tags/tag313.xml"/></Relationships>
</file>

<file path=ppt/slideLayouts/_rels/slideLayout312.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4.xml"/></Relationships>
</file>

<file path=ppt/slideLayouts/_rels/slideLayout313.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5.xml"/></Relationships>
</file>

<file path=ppt/slideLayouts/_rels/slideLayout314.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6.xml"/></Relationships>
</file>

<file path=ppt/slideLayouts/_rels/slideLayout315.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7.xml"/></Relationships>
</file>

<file path=ppt/slideLayouts/_rels/slideLayout316.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8.xml"/></Relationships>
</file>

<file path=ppt/slideLayouts/_rels/slideLayout317.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19.xml"/></Relationships>
</file>

<file path=ppt/slideLayouts/_rels/slideLayout318.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20.xml"/></Relationships>
</file>

<file path=ppt/slideLayouts/_rels/slideLayout319.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320.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22.xml"/></Relationships>
</file>

<file path=ppt/slideLayouts/_rels/slideLayout321.xml.rels><?xml version="1.0" encoding="UTF-8" standalone="yes"?>
<Relationships xmlns="http://schemas.openxmlformats.org/package/2006/relationships"><Relationship Id="rId2" Type="http://schemas.openxmlformats.org/officeDocument/2006/relationships/slideMaster" Target="../slideMasters/slideMaster20.xml"/><Relationship Id="rId1" Type="http://schemas.openxmlformats.org/officeDocument/2006/relationships/tags" Target="../tags/tag32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1.xml"/><Relationship Id="rId1" Type="http://schemas.openxmlformats.org/officeDocument/2006/relationships/tags" Target="../tags/tag325.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1.xml"/><Relationship Id="rId1" Type="http://schemas.openxmlformats.org/officeDocument/2006/relationships/tags" Target="../tags/tag326.xml"/></Relationships>
</file>

<file path=ppt/slideLayouts/_rels/slideLayout325.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2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1.xml"/><Relationship Id="rId1" Type="http://schemas.openxmlformats.org/officeDocument/2006/relationships/tags" Target="../tags/tag328.xml"/></Relationships>
</file>

<file path=ppt/slideLayouts/_rels/slideLayout327.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29.xml"/></Relationships>
</file>

<file path=ppt/slideLayouts/_rels/slideLayout328.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0.xml"/></Relationships>
</file>

<file path=ppt/slideLayouts/_rels/slideLayout329.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330.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2.xml"/></Relationships>
</file>

<file path=ppt/slideLayouts/_rels/slideLayout331.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3.xml"/></Relationships>
</file>

<file path=ppt/slideLayouts/_rels/slideLayout332.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4.xml"/></Relationships>
</file>

<file path=ppt/slideLayouts/_rels/slideLayout333.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5.xml"/></Relationships>
</file>

<file path=ppt/slideLayouts/_rels/slideLayout334.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6.xml"/></Relationships>
</file>

<file path=ppt/slideLayouts/_rels/slideLayout335.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7.xml"/></Relationships>
</file>

<file path=ppt/slideLayouts/_rels/slideLayout336.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8.xml"/></Relationships>
</file>

<file path=ppt/slideLayouts/_rels/slideLayout337.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33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2.xml"/><Relationship Id="rId1" Type="http://schemas.openxmlformats.org/officeDocument/2006/relationships/tags" Target="../tags/tag34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2.xml"/><Relationship Id="rId1" Type="http://schemas.openxmlformats.org/officeDocument/2006/relationships/tags" Target="../tags/tag342.xml"/></Relationships>
</file>

<file path=ppt/slideLayouts/_rels/slideLayout341.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2.xml"/><Relationship Id="rId1" Type="http://schemas.openxmlformats.org/officeDocument/2006/relationships/tags" Target="../tags/tag344.xml"/></Relationships>
</file>

<file path=ppt/slideLayouts/_rels/slideLayout343.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5.xml"/></Relationships>
</file>

<file path=ppt/slideLayouts/_rels/slideLayout344.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6.xml"/></Relationships>
</file>

<file path=ppt/slideLayouts/_rels/slideLayout345.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7.xml"/></Relationships>
</file>

<file path=ppt/slideLayouts/_rels/slideLayout346.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8.xml"/></Relationships>
</file>

<file path=ppt/slideLayouts/_rels/slideLayout347.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49.xml"/></Relationships>
</file>

<file path=ppt/slideLayouts/_rels/slideLayout348.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0.xml"/></Relationships>
</file>

<file path=ppt/slideLayouts/_rels/slideLayout349.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350.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2.xml"/></Relationships>
</file>

<file path=ppt/slideLayouts/_rels/slideLayout351.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3.xml"/></Relationships>
</file>

<file path=ppt/slideLayouts/_rels/slideLayout352.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4.xml"/></Relationships>
</file>

<file path=ppt/slideLayouts/_rels/slideLayout353.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5.xml"/></Relationships>
</file>

<file path=ppt/slideLayouts/_rels/slideLayout354.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35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3.xml"/><Relationship Id="rId1" Type="http://schemas.openxmlformats.org/officeDocument/2006/relationships/tags" Target="../tags/tag358.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3.xml"/><Relationship Id="rId1" Type="http://schemas.openxmlformats.org/officeDocument/2006/relationships/tags" Target="../tags/tag359.xml"/></Relationships>
</file>

<file path=ppt/slideLayouts/_rels/slideLayout358.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0.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3.xml"/><Relationship Id="rId1" Type="http://schemas.openxmlformats.org/officeDocument/2006/relationships/tags" Target="../tags/tag36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360.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2.xml"/></Relationships>
</file>

<file path=ppt/slideLayouts/_rels/slideLayout361.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3.xml"/></Relationships>
</file>

<file path=ppt/slideLayouts/_rels/slideLayout362.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4.xml"/></Relationships>
</file>

<file path=ppt/slideLayouts/_rels/slideLayout363.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5.xml"/></Relationships>
</file>

<file path=ppt/slideLayouts/_rels/slideLayout364.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6.xml"/></Relationships>
</file>

<file path=ppt/slideLayouts/_rels/slideLayout365.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7.xml"/></Relationships>
</file>

<file path=ppt/slideLayouts/_rels/slideLayout366.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8.xml"/></Relationships>
</file>

<file path=ppt/slideLayouts/_rels/slideLayout367.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69.xml"/></Relationships>
</file>

<file path=ppt/slideLayouts/_rels/slideLayout368.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70.xml"/></Relationships>
</file>

<file path=ppt/slideLayouts/_rels/slideLayout369.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7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370.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72.xml"/></Relationships>
</file>

<file path=ppt/slideLayouts/_rels/slideLayout371.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ags" Target="../tags/tag37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69.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6.xml"/><Relationship Id="rId1" Type="http://schemas.openxmlformats.org/officeDocument/2006/relationships/tags" Target="../tags/tag8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tags" Target="../tags/tag8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6.xml"/><Relationship Id="rId1" Type="http://schemas.openxmlformats.org/officeDocument/2006/relationships/tags" Target="../tags/tag84.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5.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6.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7.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8.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9.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0.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2.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3.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4.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5.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6.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4B21195B-FE25-4289-B3EB-DE956F88B3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91690166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1F967245-44C2-4088-9B63-AC3F921A76E3}"/>
              </a:ext>
            </a:extLst>
          </p:cNvPr>
          <p:cNvSpPr/>
          <p:nvPr userDrawn="1"/>
        </p:nvSpPr>
        <p:spPr>
          <a:xfrm>
            <a:off x="4807136" y="2478502"/>
            <a:ext cx="1554480"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370CDB2E-0086-40FC-A4E2-9DDFEF3F94B3}"/>
              </a:ext>
            </a:extLst>
          </p:cNvPr>
          <p:cNvSpPr/>
          <p:nvPr userDrawn="1"/>
        </p:nvSpPr>
        <p:spPr>
          <a:xfrm>
            <a:off x="6471516" y="2577038"/>
            <a:ext cx="1943504" cy="766591"/>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277768382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849616D7-1202-4623-A4B2-C8D8B2C46682}"/>
              </a:ext>
            </a:extLst>
          </p:cNvPr>
          <p:cNvSpPr/>
          <p:nvPr userDrawn="1"/>
        </p:nvSpPr>
        <p:spPr>
          <a:xfrm>
            <a:off x="4657724" y="2397681"/>
            <a:ext cx="581025"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BFBFA29B-5ABB-4927-9F43-E5638034AF03}"/>
              </a:ext>
            </a:extLst>
          </p:cNvPr>
          <p:cNvSpPr/>
          <p:nvPr userDrawn="1"/>
        </p:nvSpPr>
        <p:spPr>
          <a:xfrm>
            <a:off x="5335175" y="2397681"/>
            <a:ext cx="1148783"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3" name="Rectangle 12">
            <a:extLst>
              <a:ext uri="{FF2B5EF4-FFF2-40B4-BE49-F238E27FC236}">
                <a16:creationId xmlns:a16="http://schemas.microsoft.com/office/drawing/2014/main" id="{62C3FAE9-2EFB-4959-BEE8-91F63508A92A}"/>
              </a:ext>
            </a:extLst>
          </p:cNvPr>
          <p:cNvSpPr/>
          <p:nvPr userDrawn="1"/>
        </p:nvSpPr>
        <p:spPr>
          <a:xfrm>
            <a:off x="5238748" y="3520184"/>
            <a:ext cx="715553" cy="994580"/>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157558655"/>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182146965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15592102-E470-4D93-93D3-C93374BFAD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235040211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E3B43514-77DB-476C-8E22-047AAD050E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22651569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2064002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23970341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3B3EF732-7217-4A03-9A5C-F8A3FDBFCC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155153914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120693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7675811" y="4136965"/>
            <a:ext cx="1206931"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C419363F-F8B1-4939-9D21-D88C41F03193}"/>
              </a:ext>
            </a:extLst>
          </p:cNvPr>
          <p:cNvSpPr>
            <a:spLocks noGrp="1"/>
          </p:cNvSpPr>
          <p:nvPr>
            <p:ph idx="17" hasCustomPrompt="1"/>
          </p:nvPr>
        </p:nvSpPr>
        <p:spPr>
          <a:xfrm>
            <a:off x="9109161" y="4136965"/>
            <a:ext cx="1206931" cy="2024480"/>
          </a:xfrm>
        </p:spPr>
        <p:txBody>
          <a:bodyPr/>
          <a:lstStyle>
            <a:lvl1pPr marL="0" indent="0" algn="ctr">
              <a:buNone/>
              <a:defRPr/>
            </a:lvl1pPr>
          </a:lstStyle>
          <a:p>
            <a:pPr lvl="0"/>
            <a:r>
              <a:rPr lang="en-US"/>
              <a:t>Insert here 9</a:t>
            </a:r>
          </a:p>
        </p:txBody>
      </p:sp>
      <p:sp>
        <p:nvSpPr>
          <p:cNvPr id="12" name="Content Placeholder 8">
            <a:extLst>
              <a:ext uri="{FF2B5EF4-FFF2-40B4-BE49-F238E27FC236}">
                <a16:creationId xmlns:a16="http://schemas.microsoft.com/office/drawing/2014/main" id="{4640C372-6EAD-4067-B426-5A045E7098A8}"/>
              </a:ext>
            </a:extLst>
          </p:cNvPr>
          <p:cNvSpPr>
            <a:spLocks noGrp="1"/>
          </p:cNvSpPr>
          <p:nvPr>
            <p:ph idx="18" hasCustomPrompt="1"/>
          </p:nvPr>
        </p:nvSpPr>
        <p:spPr>
          <a:xfrm>
            <a:off x="10433536" y="4136965"/>
            <a:ext cx="1206931" cy="2024480"/>
          </a:xfrm>
        </p:spPr>
        <p:txBody>
          <a:bodyPr/>
          <a:lstStyle>
            <a:lvl1pPr marL="0" indent="0" algn="ctr">
              <a:buNone/>
              <a:defRPr/>
            </a:lvl1pPr>
          </a:lstStyle>
          <a:p>
            <a:pPr lvl="0"/>
            <a:r>
              <a:rPr lang="en-US"/>
              <a:t>Insert here 10</a:t>
            </a:r>
          </a:p>
        </p:txBody>
      </p:sp>
    </p:spTree>
    <p:custDataLst>
      <p:tags r:id="rId1"/>
    </p:custDataLst>
    <p:extLst>
      <p:ext uri="{BB962C8B-B14F-4D97-AF65-F5344CB8AC3E}">
        <p14:creationId xmlns:p14="http://schemas.microsoft.com/office/powerpoint/2010/main" val="2610885453"/>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4" y="4128059"/>
            <a:ext cx="915194"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1697376" y="4128059"/>
            <a:ext cx="915193"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2624287" y="4136965"/>
            <a:ext cx="120693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4018203" y="4136965"/>
            <a:ext cx="1206931"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C419363F-F8B1-4939-9D21-D88C41F03193}"/>
              </a:ext>
            </a:extLst>
          </p:cNvPr>
          <p:cNvSpPr>
            <a:spLocks noGrp="1"/>
          </p:cNvSpPr>
          <p:nvPr>
            <p:ph idx="17" hasCustomPrompt="1"/>
          </p:nvPr>
        </p:nvSpPr>
        <p:spPr>
          <a:xfrm>
            <a:off x="5451553" y="4136965"/>
            <a:ext cx="1206931" cy="2024480"/>
          </a:xfrm>
        </p:spPr>
        <p:txBody>
          <a:bodyPr/>
          <a:lstStyle>
            <a:lvl1pPr marL="0" indent="0" algn="ctr">
              <a:buNone/>
              <a:defRPr/>
            </a:lvl1pPr>
          </a:lstStyle>
          <a:p>
            <a:pPr lvl="0"/>
            <a:r>
              <a:rPr lang="en-US"/>
              <a:t>Insert here 9</a:t>
            </a:r>
          </a:p>
        </p:txBody>
      </p:sp>
      <p:sp>
        <p:nvSpPr>
          <p:cNvPr id="12" name="Content Placeholder 8">
            <a:extLst>
              <a:ext uri="{FF2B5EF4-FFF2-40B4-BE49-F238E27FC236}">
                <a16:creationId xmlns:a16="http://schemas.microsoft.com/office/drawing/2014/main" id="{4640C372-6EAD-4067-B426-5A045E7098A8}"/>
              </a:ext>
            </a:extLst>
          </p:cNvPr>
          <p:cNvSpPr>
            <a:spLocks noGrp="1"/>
          </p:cNvSpPr>
          <p:nvPr>
            <p:ph idx="18" hasCustomPrompt="1"/>
          </p:nvPr>
        </p:nvSpPr>
        <p:spPr>
          <a:xfrm>
            <a:off x="6775928" y="4136965"/>
            <a:ext cx="1206931" cy="2024480"/>
          </a:xfrm>
        </p:spPr>
        <p:txBody>
          <a:bodyPr/>
          <a:lstStyle>
            <a:lvl1pPr marL="0" indent="0" algn="ctr">
              <a:buNone/>
              <a:defRPr/>
            </a:lvl1pPr>
          </a:lstStyle>
          <a:p>
            <a:pPr lvl="0"/>
            <a:r>
              <a:rPr lang="en-US"/>
              <a:t>Insert here 10</a:t>
            </a:r>
          </a:p>
        </p:txBody>
      </p:sp>
      <p:sp>
        <p:nvSpPr>
          <p:cNvPr id="13" name="Content Placeholder 8">
            <a:extLst>
              <a:ext uri="{FF2B5EF4-FFF2-40B4-BE49-F238E27FC236}">
                <a16:creationId xmlns:a16="http://schemas.microsoft.com/office/drawing/2014/main" id="{D3C7D3A2-11BB-483F-B2DE-273F6AA65858}"/>
              </a:ext>
            </a:extLst>
          </p:cNvPr>
          <p:cNvSpPr>
            <a:spLocks noGrp="1"/>
          </p:cNvSpPr>
          <p:nvPr>
            <p:ph idx="19" hasCustomPrompt="1"/>
          </p:nvPr>
        </p:nvSpPr>
        <p:spPr>
          <a:xfrm>
            <a:off x="8114823" y="4128059"/>
            <a:ext cx="1206931" cy="2024480"/>
          </a:xfrm>
        </p:spPr>
        <p:txBody>
          <a:bodyPr/>
          <a:lstStyle>
            <a:lvl1pPr marL="0" indent="0" algn="ctr">
              <a:buNone/>
              <a:defRPr/>
            </a:lvl1pPr>
          </a:lstStyle>
          <a:p>
            <a:pPr lvl="0"/>
            <a:r>
              <a:rPr lang="en-US"/>
              <a:t>Insert here 10</a:t>
            </a:r>
          </a:p>
        </p:txBody>
      </p:sp>
      <p:sp>
        <p:nvSpPr>
          <p:cNvPr id="14" name="Content Placeholder 8">
            <a:extLst>
              <a:ext uri="{FF2B5EF4-FFF2-40B4-BE49-F238E27FC236}">
                <a16:creationId xmlns:a16="http://schemas.microsoft.com/office/drawing/2014/main" id="{5DC18B53-1483-4656-9DDB-353CBB91CA80}"/>
              </a:ext>
            </a:extLst>
          </p:cNvPr>
          <p:cNvSpPr>
            <a:spLocks noGrp="1"/>
          </p:cNvSpPr>
          <p:nvPr>
            <p:ph idx="20" hasCustomPrompt="1"/>
          </p:nvPr>
        </p:nvSpPr>
        <p:spPr>
          <a:xfrm>
            <a:off x="9439199" y="4128059"/>
            <a:ext cx="828208" cy="2024480"/>
          </a:xfrm>
        </p:spPr>
        <p:txBody>
          <a:bodyPr/>
          <a:lstStyle>
            <a:lvl1pPr marL="0" indent="0" algn="ctr">
              <a:buNone/>
              <a:defRPr/>
            </a:lvl1pPr>
          </a:lstStyle>
          <a:p>
            <a:pPr lvl="0"/>
            <a:r>
              <a:rPr lang="en-US"/>
              <a:t>Insert here 10</a:t>
            </a:r>
          </a:p>
        </p:txBody>
      </p:sp>
      <p:sp>
        <p:nvSpPr>
          <p:cNvPr id="21" name="Content Placeholder 8">
            <a:extLst>
              <a:ext uri="{FF2B5EF4-FFF2-40B4-BE49-F238E27FC236}">
                <a16:creationId xmlns:a16="http://schemas.microsoft.com/office/drawing/2014/main" id="{A6775508-0D0A-4425-9E7D-1245C1F5607B}"/>
              </a:ext>
            </a:extLst>
          </p:cNvPr>
          <p:cNvSpPr>
            <a:spLocks noGrp="1"/>
          </p:cNvSpPr>
          <p:nvPr>
            <p:ph idx="21" hasCustomPrompt="1"/>
          </p:nvPr>
        </p:nvSpPr>
        <p:spPr>
          <a:xfrm>
            <a:off x="10520654" y="4128059"/>
            <a:ext cx="1206931" cy="2024480"/>
          </a:xfrm>
        </p:spPr>
        <p:txBody>
          <a:bodyPr/>
          <a:lstStyle>
            <a:lvl1pPr marL="0" indent="0" algn="ctr">
              <a:buNone/>
              <a:defRPr/>
            </a:lvl1pPr>
          </a:lstStyle>
          <a:p>
            <a:pPr lvl="0"/>
            <a:r>
              <a:rPr lang="en-US"/>
              <a:t>Insert here 10</a:t>
            </a:r>
          </a:p>
        </p:txBody>
      </p:sp>
    </p:spTree>
    <p:custDataLst>
      <p:tags r:id="rId1"/>
    </p:custDataLst>
    <p:extLst>
      <p:ext uri="{BB962C8B-B14F-4D97-AF65-F5344CB8AC3E}">
        <p14:creationId xmlns:p14="http://schemas.microsoft.com/office/powerpoint/2010/main" val="3405900132"/>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1F967245-44C2-4088-9B63-AC3F921A76E3}"/>
              </a:ext>
            </a:extLst>
          </p:cNvPr>
          <p:cNvSpPr/>
          <p:nvPr userDrawn="1"/>
        </p:nvSpPr>
        <p:spPr>
          <a:xfrm>
            <a:off x="4807136" y="2478502"/>
            <a:ext cx="1554480"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370CDB2E-0086-40FC-A4E2-9DDFEF3F94B3}"/>
              </a:ext>
            </a:extLst>
          </p:cNvPr>
          <p:cNvSpPr/>
          <p:nvPr userDrawn="1"/>
        </p:nvSpPr>
        <p:spPr>
          <a:xfrm>
            <a:off x="6471516" y="2577038"/>
            <a:ext cx="1943504" cy="766591"/>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277768382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849616D7-1202-4623-A4B2-C8D8B2C46682}"/>
              </a:ext>
            </a:extLst>
          </p:cNvPr>
          <p:cNvSpPr/>
          <p:nvPr userDrawn="1"/>
        </p:nvSpPr>
        <p:spPr>
          <a:xfrm>
            <a:off x="4657724" y="2397681"/>
            <a:ext cx="581025"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BFBFA29B-5ABB-4927-9F43-E5638034AF03}"/>
              </a:ext>
            </a:extLst>
          </p:cNvPr>
          <p:cNvSpPr/>
          <p:nvPr userDrawn="1"/>
        </p:nvSpPr>
        <p:spPr>
          <a:xfrm>
            <a:off x="5335175" y="2397681"/>
            <a:ext cx="1148783"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3" name="Rectangle 12">
            <a:extLst>
              <a:ext uri="{FF2B5EF4-FFF2-40B4-BE49-F238E27FC236}">
                <a16:creationId xmlns:a16="http://schemas.microsoft.com/office/drawing/2014/main" id="{62C3FAE9-2EFB-4959-BEE8-91F63508A92A}"/>
              </a:ext>
            </a:extLst>
          </p:cNvPr>
          <p:cNvSpPr/>
          <p:nvPr userDrawn="1"/>
        </p:nvSpPr>
        <p:spPr>
          <a:xfrm>
            <a:off x="5238748" y="3520184"/>
            <a:ext cx="715553" cy="994580"/>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15755865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F17E712F-05C2-4476-ACAB-87A3F1D9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93150630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435219488"/>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01168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2752568" y="1944375"/>
            <a:ext cx="201168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5042376" y="1953281"/>
            <a:ext cx="201168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7323116" y="1953281"/>
            <a:ext cx="201168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011680"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2772887" y="4128059"/>
            <a:ext cx="2011680"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5062695" y="4136965"/>
            <a:ext cx="2011680"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7323115" y="4136965"/>
            <a:ext cx="2011680" cy="2024480"/>
          </a:xfrm>
        </p:spPr>
        <p:txBody>
          <a:bodyPr/>
          <a:lstStyle>
            <a:lvl1pPr marL="0" indent="0" algn="ctr">
              <a:buNone/>
              <a:defRPr/>
            </a:lvl1pPr>
          </a:lstStyle>
          <a:p>
            <a:pPr lvl="0"/>
            <a:r>
              <a:rPr lang="en-US"/>
              <a:t>Insert here 8</a:t>
            </a:r>
          </a:p>
        </p:txBody>
      </p:sp>
      <p:sp>
        <p:nvSpPr>
          <p:cNvPr id="11" name="Content Placeholder 4">
            <a:extLst>
              <a:ext uri="{FF2B5EF4-FFF2-40B4-BE49-F238E27FC236}">
                <a16:creationId xmlns:a16="http://schemas.microsoft.com/office/drawing/2014/main" id="{1B5878C7-9D7C-4C4C-BD7A-FDE160980DCC}"/>
              </a:ext>
            </a:extLst>
          </p:cNvPr>
          <p:cNvSpPr>
            <a:spLocks noGrp="1"/>
          </p:cNvSpPr>
          <p:nvPr>
            <p:ph idx="17" hasCustomPrompt="1"/>
          </p:nvPr>
        </p:nvSpPr>
        <p:spPr>
          <a:xfrm>
            <a:off x="9591452" y="1953281"/>
            <a:ext cx="2011680" cy="2024480"/>
          </a:xfrm>
        </p:spPr>
        <p:txBody>
          <a:bodyPr/>
          <a:lstStyle>
            <a:lvl1pPr marL="0" indent="0" algn="ctr">
              <a:buNone/>
              <a:defRPr/>
            </a:lvl1pPr>
          </a:lstStyle>
          <a:p>
            <a:pPr lvl="0"/>
            <a:r>
              <a:rPr lang="en-US"/>
              <a:t>Insert here 4</a:t>
            </a:r>
          </a:p>
        </p:txBody>
      </p:sp>
      <p:sp>
        <p:nvSpPr>
          <p:cNvPr id="12" name="Content Placeholder 4">
            <a:extLst>
              <a:ext uri="{FF2B5EF4-FFF2-40B4-BE49-F238E27FC236}">
                <a16:creationId xmlns:a16="http://schemas.microsoft.com/office/drawing/2014/main" id="{79EFEBA6-807A-4EC2-9A38-E5BC4BCF0D6D}"/>
              </a:ext>
            </a:extLst>
          </p:cNvPr>
          <p:cNvSpPr>
            <a:spLocks noGrp="1"/>
          </p:cNvSpPr>
          <p:nvPr>
            <p:ph idx="18" hasCustomPrompt="1"/>
          </p:nvPr>
        </p:nvSpPr>
        <p:spPr>
          <a:xfrm>
            <a:off x="9591452" y="4128059"/>
            <a:ext cx="201168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xmlns:p14="http://schemas.microsoft.com/office/powerpoint/2010/main" val="316584897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8A7E1ADC-792E-4F74-A828-64E40F9243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267233951"/>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BEAF29DA-A274-4B8A-99FA-9BADB168F9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4002035928"/>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16895346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1031935"/>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7E0E2D52-B25F-441C-B661-A3C7E13B60C8}"/>
              </a:ext>
            </a:extLst>
          </p:cNvPr>
          <p:cNvSpPr>
            <a:spLocks noGrp="1"/>
          </p:cNvSpPr>
          <p:nvPr>
            <p:ph idx="17" hasCustomPrompt="1"/>
          </p:nvPr>
        </p:nvSpPr>
        <p:spPr>
          <a:xfrm>
            <a:off x="9151915" y="5251904"/>
            <a:ext cx="2563241" cy="1031935"/>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160622512"/>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1F967245-44C2-4088-9B63-AC3F921A76E3}"/>
              </a:ext>
            </a:extLst>
          </p:cNvPr>
          <p:cNvSpPr/>
          <p:nvPr userDrawn="1"/>
        </p:nvSpPr>
        <p:spPr>
          <a:xfrm>
            <a:off x="4807136" y="2478502"/>
            <a:ext cx="1554480"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370CDB2E-0086-40FC-A4E2-9DDFEF3F94B3}"/>
              </a:ext>
            </a:extLst>
          </p:cNvPr>
          <p:cNvSpPr/>
          <p:nvPr userDrawn="1"/>
        </p:nvSpPr>
        <p:spPr>
          <a:xfrm>
            <a:off x="6471516" y="2577038"/>
            <a:ext cx="1943504" cy="766591"/>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2777683829"/>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
        <p:nvSpPr>
          <p:cNvPr id="11" name="Rectangle 10">
            <a:extLst>
              <a:ext uri="{FF2B5EF4-FFF2-40B4-BE49-F238E27FC236}">
                <a16:creationId xmlns:a16="http://schemas.microsoft.com/office/drawing/2014/main" id="{849616D7-1202-4623-A4B2-C8D8B2C46682}"/>
              </a:ext>
            </a:extLst>
          </p:cNvPr>
          <p:cNvSpPr/>
          <p:nvPr userDrawn="1"/>
        </p:nvSpPr>
        <p:spPr>
          <a:xfrm>
            <a:off x="4657724" y="2397681"/>
            <a:ext cx="581025"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2" name="Rectangle 11">
            <a:extLst>
              <a:ext uri="{FF2B5EF4-FFF2-40B4-BE49-F238E27FC236}">
                <a16:creationId xmlns:a16="http://schemas.microsoft.com/office/drawing/2014/main" id="{BFBFA29B-5ABB-4927-9F43-E5638034AF03}"/>
              </a:ext>
            </a:extLst>
          </p:cNvPr>
          <p:cNvSpPr/>
          <p:nvPr userDrawn="1"/>
        </p:nvSpPr>
        <p:spPr>
          <a:xfrm>
            <a:off x="5335175" y="2397681"/>
            <a:ext cx="1148783"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3" name="Rectangle 12">
            <a:extLst>
              <a:ext uri="{FF2B5EF4-FFF2-40B4-BE49-F238E27FC236}">
                <a16:creationId xmlns:a16="http://schemas.microsoft.com/office/drawing/2014/main" id="{62C3FAE9-2EFB-4959-BEE8-91F63508A92A}"/>
              </a:ext>
            </a:extLst>
          </p:cNvPr>
          <p:cNvSpPr/>
          <p:nvPr userDrawn="1"/>
        </p:nvSpPr>
        <p:spPr>
          <a:xfrm>
            <a:off x="5238748" y="3520184"/>
            <a:ext cx="715553" cy="994580"/>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157558655"/>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96D74D08-F434-42BE-AE8F-2F7FB59A15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547710166"/>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3" y="1944375"/>
            <a:ext cx="2905643" cy="1020894"/>
          </a:xfrm>
        </p:spPr>
        <p:txBody>
          <a:bodyPr/>
          <a:lstStyle>
            <a:lvl1pPr marL="0" indent="0" algn="l">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476843" y="3086478"/>
            <a:ext cx="2905643" cy="1020894"/>
          </a:xfrm>
        </p:spPr>
        <p:txBody>
          <a:bodyPr/>
          <a:lstStyle>
            <a:lvl1pPr marL="0" indent="0" algn="l">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483079" y="4244665"/>
            <a:ext cx="2899407" cy="849849"/>
          </a:xfrm>
        </p:spPr>
        <p:txBody>
          <a:bodyPr/>
          <a:lstStyle>
            <a:lvl1pPr marL="0" indent="0" algn="l">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476843" y="5211120"/>
            <a:ext cx="2899406" cy="941419"/>
          </a:xfrm>
        </p:spPr>
        <p:txBody>
          <a:bodyPr/>
          <a:lstStyle>
            <a:lvl1pPr marL="0" indent="0" algn="l">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3532759" y="1953029"/>
            <a:ext cx="2563241" cy="1020894"/>
          </a:xfrm>
        </p:spPr>
        <p:txBody>
          <a:bodyPr/>
          <a:lstStyle>
            <a:lvl1pPr marL="0" indent="0" algn="l">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534389" y="3086478"/>
            <a:ext cx="2563241" cy="1050487"/>
          </a:xfrm>
        </p:spPr>
        <p:txBody>
          <a:bodyPr/>
          <a:lstStyle>
            <a:lvl1pPr marL="0" indent="0" algn="l">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3532758" y="4253767"/>
            <a:ext cx="2563241" cy="840747"/>
          </a:xfrm>
        </p:spPr>
        <p:txBody>
          <a:bodyPr/>
          <a:lstStyle>
            <a:lvl1pPr marL="0" indent="0" algn="l">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3532757" y="5211120"/>
            <a:ext cx="2563241" cy="941419"/>
          </a:xfrm>
        </p:spPr>
        <p:txBody>
          <a:bodyPr/>
          <a:lstStyle>
            <a:lvl1pPr marL="0" indent="0" algn="l">
              <a:buNone/>
              <a:defRPr/>
            </a:lvl1pPr>
          </a:lstStyle>
          <a:p>
            <a:pPr lvl="0"/>
            <a:r>
              <a:rPr lang="en-US"/>
              <a:t>Insert here 8</a:t>
            </a:r>
          </a:p>
        </p:txBody>
      </p:sp>
      <p:sp>
        <p:nvSpPr>
          <p:cNvPr id="5" name="Content Placeholder 4">
            <a:extLst>
              <a:ext uri="{FF2B5EF4-FFF2-40B4-BE49-F238E27FC236}">
                <a16:creationId xmlns:a16="http://schemas.microsoft.com/office/drawing/2014/main" id="{149F2EBA-AEB6-4FA2-9E7F-9F72DB885C96}"/>
              </a:ext>
            </a:extLst>
          </p:cNvPr>
          <p:cNvSpPr>
            <a:spLocks noGrp="1"/>
          </p:cNvSpPr>
          <p:nvPr>
            <p:ph sz="quarter" idx="17"/>
          </p:nvPr>
        </p:nvSpPr>
        <p:spPr>
          <a:xfrm>
            <a:off x="6270625" y="1944688"/>
            <a:ext cx="2563241" cy="1028700"/>
          </a:xfrm>
        </p:spPr>
        <p:txBody>
          <a:bodyPr/>
          <a:lstStyle>
            <a:lvl1pPr marL="0" indent="0">
              <a:buNone/>
              <a:defRPr/>
            </a:lvl1pPr>
          </a:lstStyle>
          <a:p>
            <a:pPr lvl="0"/>
            <a:endParaRPr lang="en-US"/>
          </a:p>
        </p:txBody>
      </p:sp>
      <p:sp>
        <p:nvSpPr>
          <p:cNvPr id="7" name="Content Placeholder 6">
            <a:extLst>
              <a:ext uri="{FF2B5EF4-FFF2-40B4-BE49-F238E27FC236}">
                <a16:creationId xmlns:a16="http://schemas.microsoft.com/office/drawing/2014/main" id="{579C1521-F471-432D-B782-3225A3D62F04}"/>
              </a:ext>
            </a:extLst>
          </p:cNvPr>
          <p:cNvSpPr>
            <a:spLocks noGrp="1"/>
          </p:cNvSpPr>
          <p:nvPr>
            <p:ph sz="quarter" idx="18"/>
          </p:nvPr>
        </p:nvSpPr>
        <p:spPr>
          <a:xfrm>
            <a:off x="6246813" y="3086100"/>
            <a:ext cx="2587625" cy="1020763"/>
          </a:xfrm>
        </p:spPr>
        <p:txBody>
          <a:bodyPr/>
          <a:lstStyle>
            <a:lvl1pPr marL="0" indent="0">
              <a:buNone/>
              <a:defRPr/>
            </a:lvl1pPr>
          </a:lstStyle>
          <a:p>
            <a:pPr lvl="0"/>
            <a:endParaRPr lang="en-US"/>
          </a:p>
        </p:txBody>
      </p:sp>
      <p:sp>
        <p:nvSpPr>
          <p:cNvPr id="10" name="Content Placeholder 9">
            <a:extLst>
              <a:ext uri="{FF2B5EF4-FFF2-40B4-BE49-F238E27FC236}">
                <a16:creationId xmlns:a16="http://schemas.microsoft.com/office/drawing/2014/main" id="{3AA999C3-E85F-4B63-94A1-D9F07B0A0FB7}"/>
              </a:ext>
            </a:extLst>
          </p:cNvPr>
          <p:cNvSpPr>
            <a:spLocks noGrp="1"/>
          </p:cNvSpPr>
          <p:nvPr>
            <p:ph sz="quarter" idx="19"/>
          </p:nvPr>
        </p:nvSpPr>
        <p:spPr>
          <a:xfrm>
            <a:off x="6246813" y="4254500"/>
            <a:ext cx="2587625" cy="839788"/>
          </a:xfrm>
        </p:spPr>
        <p:txBody>
          <a:bodyPr/>
          <a:lstStyle>
            <a:lvl1pPr marL="0" indent="0">
              <a:buNone/>
              <a:defRPr/>
            </a:lvl1pPr>
          </a:lstStyle>
          <a:p>
            <a:pPr lvl="0"/>
            <a:endParaRPr lang="en-US"/>
          </a:p>
        </p:txBody>
      </p:sp>
      <p:sp>
        <p:nvSpPr>
          <p:cNvPr id="13" name="Content Placeholder 12">
            <a:extLst>
              <a:ext uri="{FF2B5EF4-FFF2-40B4-BE49-F238E27FC236}">
                <a16:creationId xmlns:a16="http://schemas.microsoft.com/office/drawing/2014/main" id="{A174C41E-3F30-433C-985E-217618283268}"/>
              </a:ext>
            </a:extLst>
          </p:cNvPr>
          <p:cNvSpPr>
            <a:spLocks noGrp="1"/>
          </p:cNvSpPr>
          <p:nvPr>
            <p:ph sz="quarter" idx="20"/>
          </p:nvPr>
        </p:nvSpPr>
        <p:spPr>
          <a:xfrm>
            <a:off x="6246813" y="5211763"/>
            <a:ext cx="2587625" cy="941387"/>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185727123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CE5D614B-16C4-46F1-9D08-BD1003C1B9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12627005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725187990"/>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Tree>
    <p:custDataLst>
      <p:tags r:id="rId1"/>
    </p:custDataLst>
    <p:extLst>
      <p:ext uri="{BB962C8B-B14F-4D97-AF65-F5344CB8AC3E}">
        <p14:creationId xmlns:p14="http://schemas.microsoft.com/office/powerpoint/2010/main" val="298598213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9831E43-2220-443F-A0A5-D9351CF173F9}"/>
                  </a:ext>
                </a:extLst>
              </p:cNvPr>
              <p:cNvSpPr/>
              <p:nvPr userDrawn="1"/>
            </p:nvSpPr>
            <p:spPr>
              <a:xfrm>
                <a:off x="6636759" y="3018053"/>
                <a:ext cx="1011815"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r>
                  <a:rPr lang="en-US" sz="2400">
                    <a:solidFill>
                      <a:srgbClr val="FFBFCC"/>
                    </a:solidFill>
                    <a:effectLst>
                      <a:glow rad="254000">
                        <a:srgbClr val="E0004D">
                          <a:satMod val="175000"/>
                          <a:alpha val="25000"/>
                        </a:srgbClr>
                      </a:glow>
                    </a:effectLst>
                    <a:latin typeface="+mj-lt"/>
                  </a:rPr>
                  <a:t> 4.2 </a:t>
                </a:r>
                <a14:m>
                  <m:oMath xmlns:m="http://schemas.openxmlformats.org/officeDocument/2006/math">
                    <m:r>
                      <a:rPr lang="en-US" sz="2400" i="1">
                        <a:solidFill>
                          <a:srgbClr val="FFBFCC"/>
                        </a:solidFill>
                        <a:effectLst>
                          <a:glow rad="254000">
                            <a:srgbClr val="E0004D">
                              <a:satMod val="175000"/>
                              <a:alpha val="25000"/>
                            </a:srgbClr>
                          </a:glow>
                        </a:effectLst>
                        <a:latin typeface="Cambria Math" panose="02040503050406030204" pitchFamily="18" charset="0"/>
                        <a:ea typeface="Cambria Math" panose="02040503050406030204" pitchFamily="18" charset="0"/>
                      </a:rPr>
                      <m:t>≅</m:t>
                    </m:r>
                  </m:oMath>
                </a14:m>
                <a:endParaRPr lang="en-IN" sz="2400">
                  <a:solidFill>
                    <a:srgbClr val="FFBFCC"/>
                  </a:solidFill>
                  <a:latin typeface="+mj-lt"/>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8" name="Rectangle 7">
                <a:extLst>
                  <a:ext uri="{FF2B5EF4-FFF2-40B4-BE49-F238E27FC236}">
                    <a16:creationId xmlns:a16="http://schemas.microsoft.com/office/drawing/2014/main" id="{19831E43-2220-443F-A0A5-D9351CF173F9}"/>
                  </a:ext>
                </a:extLst>
              </p:cNvPr>
              <p:cNvSpPr>
                <a:spLocks noRot="1" noChangeAspect="1" noMove="1" noResize="1" noEditPoints="1" noAdjustHandles="1" noChangeArrowheads="1" noChangeShapeType="1" noTextEdit="1"/>
              </p:cNvSpPr>
              <p:nvPr userDrawn="1"/>
            </p:nvSpPr>
            <p:spPr>
              <a:xfrm>
                <a:off x="6636759" y="3018053"/>
                <a:ext cx="1011815" cy="461665"/>
              </a:xfrm>
              <a:prstGeom prst="rect">
                <a:avLst/>
              </a:prstGeom>
              <a:blipFill>
                <a:blip r:embed="rId3"/>
                <a:stretch>
                  <a:fillRect l="-12651" t="-34211" r="-9639" b="-55263"/>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2409267124"/>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83BE0021-E266-4923-AE40-01F62A69804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770467991"/>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77328E98-9DB1-41F8-BC00-33E7F4A75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694798459"/>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103440994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A46D56F1-D015-492A-9A25-6EE75694EB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075645154"/>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34511260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443734672"/>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76BA3EF9-1482-4149-A149-4DD66C2BEB5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594075728"/>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206400205"/>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239703413"/>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61D823B0-EF2D-4973-9AC5-FB9D6405FB8A}"/>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30395810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206400205"/>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239703413"/>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F7C6CA1D-441D-4001-94B2-2A3EDBB3D32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772714557"/>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145302161"/>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533295EA-BD3D-4469-93B6-CB1E3CADC6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561072238"/>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7F5150C9-E5D7-495B-BEF5-FCA071DAB6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596908845"/>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345112603"/>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3443734672"/>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98E767B8-36B3-4716-9B3E-DBB017B1249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870315550"/>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20640020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239703413"/>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98E767B8-36B3-4716-9B3E-DBB017B1249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87031555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130</a:t>
            </a:r>
            <a:endParaRPr lang="en-IN">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33.33</a:t>
            </a:r>
            <a:endParaRPr lang="en-IN">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206400205"/>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239703413"/>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End of Chapter</a:t>
            </a:r>
          </a:p>
        </p:txBody>
      </p:sp>
      <p:pic>
        <p:nvPicPr>
          <p:cNvPr id="5" name="Picture 2">
            <a:extLst>
              <a:ext uri="{FF2B5EF4-FFF2-40B4-BE49-F238E27FC236}">
                <a16:creationId xmlns:a16="http://schemas.microsoft.com/office/drawing/2014/main" id="{383652A1-42BB-43CD-A02F-67B76CE69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272926272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55072AA2-8862-45F5-8CC6-AFE4ED9486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20681617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Rectangle 4">
            <a:extLst>
              <a:ext uri="{FF2B5EF4-FFF2-40B4-BE49-F238E27FC236}">
                <a16:creationId xmlns:a16="http://schemas.microsoft.com/office/drawing/2014/main" id="{2484A8F4-C989-43AB-B5FF-3E156AAE5E01}"/>
              </a:ext>
            </a:extLst>
          </p:cNvPr>
          <p:cNvSpPr/>
          <p:nvPr userDrawn="1"/>
        </p:nvSpPr>
        <p:spPr>
          <a:xfrm>
            <a:off x="7182417" y="3316943"/>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5,940</a:t>
            </a:r>
            <a:endParaRPr lang="en-IN">
              <a:solidFill>
                <a:srgbClr val="FFBFCC"/>
              </a:solidFill>
            </a:endParaRPr>
          </a:p>
        </p:txBody>
      </p:sp>
    </p:spTree>
    <p:custDataLst>
      <p:tags r:id="rId1"/>
    </p:custDataLst>
    <p:extLst>
      <p:ext uri="{BB962C8B-B14F-4D97-AF65-F5344CB8AC3E}">
        <p14:creationId xmlns:p14="http://schemas.microsoft.com/office/powerpoint/2010/main" val="389462369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250B97C2-4454-486C-A47C-588544E1D841}"/>
              </a:ext>
            </a:extLst>
          </p:cNvPr>
          <p:cNvSpPr/>
          <p:nvPr userDrawn="1"/>
        </p:nvSpPr>
        <p:spPr>
          <a:xfrm>
            <a:off x="5575194" y="3026558"/>
            <a:ext cx="699230"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mj-lt"/>
              </a:rPr>
              <a:t>615</a:t>
            </a:r>
            <a:endParaRPr lang="en-IN" sz="2400">
              <a:solidFill>
                <a:srgbClr val="FFBFCC"/>
              </a:solidFill>
              <a:latin typeface="+mj-lt"/>
            </a:endParaRPr>
          </a:p>
        </p:txBody>
      </p:sp>
    </p:spTree>
    <p:custDataLst>
      <p:tags r:id="rId1"/>
    </p:custDataLst>
    <p:extLst>
      <p:ext uri="{BB962C8B-B14F-4D97-AF65-F5344CB8AC3E}">
        <p14:creationId xmlns:p14="http://schemas.microsoft.com/office/powerpoint/2010/main" val="204761370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8" name="Rectangle 7">
            <a:extLst>
              <a:ext uri="{FF2B5EF4-FFF2-40B4-BE49-F238E27FC236}">
                <a16:creationId xmlns:a16="http://schemas.microsoft.com/office/drawing/2014/main" id="{9DFDDFF6-2EBA-4DBC-B8FA-AED62FEDB11F}"/>
              </a:ext>
            </a:extLst>
          </p:cNvPr>
          <p:cNvSpPr/>
          <p:nvPr userDrawn="1"/>
        </p:nvSpPr>
        <p:spPr>
          <a:xfrm>
            <a:off x="4109527" y="2889887"/>
            <a:ext cx="955711"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mj-lt"/>
              </a:rPr>
              <a:t>5,865</a:t>
            </a:r>
            <a:endParaRPr lang="en-IN" sz="2400">
              <a:solidFill>
                <a:srgbClr val="FFBFCC"/>
              </a:solidFill>
              <a:latin typeface="+mj-lt"/>
            </a:endParaRPr>
          </a:p>
        </p:txBody>
      </p:sp>
    </p:spTree>
    <p:custDataLst>
      <p:tags r:id="rId1"/>
    </p:custDataLst>
    <p:extLst>
      <p:ext uri="{BB962C8B-B14F-4D97-AF65-F5344CB8AC3E}">
        <p14:creationId xmlns:p14="http://schemas.microsoft.com/office/powerpoint/2010/main" val="267260716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12" name="Rectangle 11">
            <a:extLst>
              <a:ext uri="{FF2B5EF4-FFF2-40B4-BE49-F238E27FC236}">
                <a16:creationId xmlns:a16="http://schemas.microsoft.com/office/drawing/2014/main" id="{31764E0A-8B59-434C-A278-BC0FE63967DD}"/>
              </a:ext>
            </a:extLst>
          </p:cNvPr>
          <p:cNvSpPr/>
          <p:nvPr userDrawn="1"/>
        </p:nvSpPr>
        <p:spPr>
          <a:xfrm>
            <a:off x="8010292" y="3573948"/>
            <a:ext cx="870751"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mj-lt"/>
              </a:rPr>
              <a:t>6025</a:t>
            </a:r>
            <a:endParaRPr lang="en-IN" sz="2400">
              <a:solidFill>
                <a:srgbClr val="FFBFCC"/>
              </a:solidFill>
              <a:latin typeface="+mj-lt"/>
            </a:endParaRPr>
          </a:p>
        </p:txBody>
      </p:sp>
    </p:spTree>
    <p:custDataLst>
      <p:tags r:id="rId1"/>
    </p:custDataLst>
    <p:extLst>
      <p:ext uri="{BB962C8B-B14F-4D97-AF65-F5344CB8AC3E}">
        <p14:creationId xmlns:p14="http://schemas.microsoft.com/office/powerpoint/2010/main" val="343877674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8" name="Rectangle 7">
            <a:extLst>
              <a:ext uri="{FF2B5EF4-FFF2-40B4-BE49-F238E27FC236}">
                <a16:creationId xmlns:a16="http://schemas.microsoft.com/office/drawing/2014/main" id="{2926CE42-8305-4F1D-92F5-381C6EC04AB3}"/>
              </a:ext>
            </a:extLst>
          </p:cNvPr>
          <p:cNvSpPr/>
          <p:nvPr userDrawn="1"/>
        </p:nvSpPr>
        <p:spPr>
          <a:xfrm>
            <a:off x="8293865" y="3610616"/>
            <a:ext cx="870751"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mj-lt"/>
              </a:rPr>
              <a:t>6082</a:t>
            </a:r>
            <a:endParaRPr lang="en-IN" sz="2400">
              <a:solidFill>
                <a:srgbClr val="FFBFCC"/>
              </a:solidFill>
              <a:latin typeface="+mj-lt"/>
            </a:endParaRPr>
          </a:p>
        </p:txBody>
      </p:sp>
    </p:spTree>
    <p:custDataLst>
      <p:tags r:id="rId1"/>
    </p:custDataLst>
    <p:extLst>
      <p:ext uri="{BB962C8B-B14F-4D97-AF65-F5344CB8AC3E}">
        <p14:creationId xmlns:p14="http://schemas.microsoft.com/office/powerpoint/2010/main" val="33044010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18372852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F05AC8E8-FD1D-4E91-B798-087CDEC0B9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139275848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Rectangle 4">
            <a:extLst>
              <a:ext uri="{FF2B5EF4-FFF2-40B4-BE49-F238E27FC236}">
                <a16:creationId xmlns:a16="http://schemas.microsoft.com/office/drawing/2014/main" id="{2484A8F4-C989-43AB-B5FF-3E156AAE5E01}"/>
              </a:ext>
            </a:extLst>
          </p:cNvPr>
          <p:cNvSpPr/>
          <p:nvPr userDrawn="1"/>
        </p:nvSpPr>
        <p:spPr>
          <a:xfrm>
            <a:off x="7182417" y="3316943"/>
            <a:ext cx="1085554" cy="523220"/>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800">
                <a:solidFill>
                  <a:srgbClr val="FFBFCC"/>
                </a:solidFill>
                <a:effectLst>
                  <a:glow rad="254000">
                    <a:srgbClr val="E0004D">
                      <a:satMod val="175000"/>
                      <a:alpha val="25000"/>
                    </a:srgbClr>
                  </a:glow>
                </a:effectLst>
                <a:latin typeface="Arial" pitchFamily="34" charset="0"/>
              </a:rPr>
              <a:t>5,940</a:t>
            </a:r>
            <a:endParaRPr lang="en-IN">
              <a:solidFill>
                <a:srgbClr val="FFBFCC"/>
              </a:solidFill>
            </a:endParaRPr>
          </a:p>
        </p:txBody>
      </p:sp>
    </p:spTree>
    <p:custDataLst>
      <p:tags r:id="rId1"/>
    </p:custDataLst>
    <p:extLst>
      <p:ext uri="{BB962C8B-B14F-4D97-AF65-F5344CB8AC3E}">
        <p14:creationId xmlns:p14="http://schemas.microsoft.com/office/powerpoint/2010/main" val="38946236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2656390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pic>
        <p:nvPicPr>
          <p:cNvPr id="4" name="Picture 2">
            <a:extLst>
              <a:ext uri="{FF2B5EF4-FFF2-40B4-BE49-F238E27FC236}">
                <a16:creationId xmlns:a16="http://schemas.microsoft.com/office/drawing/2014/main" id="{79F709CB-9B50-4C22-BFE1-888133F5E9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523817861"/>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834274898"/>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4DF3B22D-4CA9-4909-AB27-D0223091763B}"/>
              </a:ext>
            </a:extLst>
          </p:cNvPr>
          <p:cNvSpPr/>
          <p:nvPr userDrawn="1"/>
        </p:nvSpPr>
        <p:spPr>
          <a:xfrm>
            <a:off x="8510858" y="4605666"/>
            <a:ext cx="612668"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Arial" pitchFamily="34" charset="0"/>
              </a:rPr>
              <a:t>0.7</a:t>
            </a:r>
            <a:endParaRPr lang="en-IN" sz="1600">
              <a:solidFill>
                <a:srgbClr val="FFBFCC"/>
              </a:solidFill>
            </a:endParaRPr>
          </a:p>
        </p:txBody>
      </p:sp>
    </p:spTree>
    <p:custDataLst>
      <p:tags r:id="rId1"/>
    </p:custDataLst>
    <p:extLst>
      <p:ext uri="{BB962C8B-B14F-4D97-AF65-F5344CB8AC3E}">
        <p14:creationId xmlns:p14="http://schemas.microsoft.com/office/powerpoint/2010/main" val="421780463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Rectangle 5">
            <a:extLst>
              <a:ext uri="{FF2B5EF4-FFF2-40B4-BE49-F238E27FC236}">
                <a16:creationId xmlns:a16="http://schemas.microsoft.com/office/drawing/2014/main" id="{297E0165-582E-4ABB-B9F5-556FE21D1F44}"/>
              </a:ext>
            </a:extLst>
          </p:cNvPr>
          <p:cNvSpPr/>
          <p:nvPr userDrawn="1"/>
        </p:nvSpPr>
        <p:spPr>
          <a:xfrm>
            <a:off x="5648653" y="4557714"/>
            <a:ext cx="612668" cy="461665"/>
          </a:xfrm>
          <a:prstGeom prst="rect">
            <a:avLst/>
          </a:prstGeom>
        </p:spPr>
        <p:txBody>
          <a:bodyPr wrap="none">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r>
              <a:rPr lang="en-US" sz="2400">
                <a:solidFill>
                  <a:srgbClr val="FFBFCC"/>
                </a:solidFill>
                <a:effectLst>
                  <a:glow rad="254000">
                    <a:srgbClr val="E0004D">
                      <a:satMod val="175000"/>
                      <a:alpha val="25000"/>
                    </a:srgbClr>
                  </a:glow>
                </a:effectLst>
                <a:latin typeface="Arial" pitchFamily="34" charset="0"/>
              </a:rPr>
              <a:t>0.4</a:t>
            </a:r>
            <a:endParaRPr lang="en-IN" sz="1600">
              <a:solidFill>
                <a:srgbClr val="FFBFCC"/>
              </a:solidFill>
            </a:endParaRPr>
          </a:p>
        </p:txBody>
      </p:sp>
    </p:spTree>
    <p:custDataLst>
      <p:tags r:id="rId1"/>
    </p:custDataLst>
    <p:extLst>
      <p:ext uri="{BB962C8B-B14F-4D97-AF65-F5344CB8AC3E}">
        <p14:creationId xmlns:p14="http://schemas.microsoft.com/office/powerpoint/2010/main" val="139997263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148918943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itchFamily="34" charset="0"/>
              <a:buChar char="•"/>
              <a:defRPr sz="900" b="0"/>
            </a:lvl1pPr>
            <a:lvl2pPr marL="336550" indent="-112713">
              <a:buFont typeface="Arial" pitchFamily="34" charset="0"/>
              <a:buChar char="•"/>
              <a:defRPr sz="900" b="0"/>
            </a:lvl2pPr>
            <a:lvl3pPr marL="685800" indent="-168275">
              <a:buFont typeface="Arial" pitchFamily="34" charset="0"/>
              <a:buChar char="•"/>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38073382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a:t>Slide Title</a:t>
            </a:r>
          </a:p>
        </p:txBody>
      </p:sp>
    </p:spTree>
    <p:custDataLst>
      <p:tags r:id="rId1"/>
    </p:custDataLst>
    <p:extLst>
      <p:ext uri="{BB962C8B-B14F-4D97-AF65-F5344CB8AC3E}">
        <p14:creationId xmlns:p14="http://schemas.microsoft.com/office/powerpoint/2010/main" val="388826098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itchFamily="34" charset="0"/>
              <a:buChar char="•"/>
              <a:defRPr/>
            </a:lvl1pPr>
          </a:lstStyle>
          <a:p>
            <a:pPr lvl="0"/>
            <a:r>
              <a:rPr lang="en-US"/>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itchFamily="34" charset="0"/>
              <a:buChar char="•"/>
              <a:defRPr/>
            </a:lvl1pPr>
          </a:lstStyle>
          <a:p>
            <a:pPr lvl="0"/>
            <a:r>
              <a:rPr lang="en-US"/>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itchFamily="34" charset="0"/>
              <a:buChar char="•"/>
              <a:defRPr/>
            </a:lvl1pPr>
          </a:lstStyle>
          <a:p>
            <a:pPr lvl="0"/>
            <a:r>
              <a:rPr lang="en-US"/>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itchFamily="34" charset="0"/>
              <a:buChar char="•"/>
              <a:defRPr/>
            </a:lvl1pPr>
          </a:lstStyle>
          <a:p>
            <a:pPr lvl="0"/>
            <a:r>
              <a:rPr lang="en-US"/>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itchFamily="34" charset="0"/>
              <a:buChar char="•"/>
              <a:defRPr/>
            </a:lvl1pPr>
          </a:lstStyle>
          <a:p>
            <a:pPr lvl="0"/>
            <a:r>
              <a:rPr lang="en-US"/>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itchFamily="34" charset="0"/>
              <a:buChar char="•"/>
              <a:defRPr/>
            </a:lvl1pPr>
          </a:lstStyle>
          <a:p>
            <a:pPr lvl="0"/>
            <a:r>
              <a:rPr lang="en-US"/>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itchFamily="34" charset="0"/>
              <a:buChar char="•"/>
              <a:defRPr/>
            </a:lvl1pPr>
          </a:lstStyle>
          <a:p>
            <a:pPr lvl="0"/>
            <a:r>
              <a:rPr lang="en-US"/>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itchFamily="34" charset="0"/>
              <a:buChar char="•"/>
              <a:defRPr/>
            </a:lvl1pPr>
          </a:lstStyle>
          <a:p>
            <a:pPr lvl="0"/>
            <a:r>
              <a:rPr lang="en-US"/>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itchFamily="34" charset="0"/>
              <a:buChar char="•"/>
              <a:defRPr/>
            </a:lvl1pPr>
          </a:lstStyle>
          <a:p>
            <a:pPr lvl="0"/>
            <a:r>
              <a:rPr lang="en-US"/>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itchFamily="34" charset="0"/>
              <a:buChar char="•"/>
              <a:defRPr/>
            </a:lvl1pPr>
          </a:lstStyle>
          <a:p>
            <a:pPr lvl="0"/>
            <a:r>
              <a:rPr lang="en-US"/>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itchFamily="34" charset="0"/>
              <a:buChar char="•"/>
              <a:defRPr/>
            </a:lvl1pPr>
          </a:lstStyle>
          <a:p>
            <a:pPr lvl="0"/>
            <a:r>
              <a:rPr lang="en-US"/>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itchFamily="34" charset="0"/>
              <a:buChar char="•"/>
              <a:defRPr/>
            </a:lvl1pPr>
          </a:lstStyle>
          <a:p>
            <a:pPr lvl="0"/>
            <a:r>
              <a:rPr lang="en-US"/>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itchFamily="34" charset="0"/>
              <a:buChar char="•"/>
              <a:defRPr/>
            </a:lvl1pPr>
          </a:lstStyle>
          <a:p>
            <a:pPr lvl="0"/>
            <a:r>
              <a:rPr lang="en-US"/>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itchFamily="34" charset="0"/>
              <a:buChar char="•"/>
              <a:defRPr/>
            </a:lvl1pPr>
          </a:lstStyle>
          <a:p>
            <a:pPr lvl="0"/>
            <a:r>
              <a:rPr lang="en-US"/>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itchFamily="34" charset="0"/>
              <a:buChar char="•"/>
              <a:defRPr/>
            </a:lvl1pPr>
          </a:lstStyle>
          <a:p>
            <a:pPr lvl="0"/>
            <a:r>
              <a:rPr lang="en-US"/>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itchFamily="34" charset="0"/>
              <a:buChar char="•"/>
              <a:defRPr/>
            </a:lvl1pPr>
          </a:lstStyle>
          <a:p>
            <a:pPr lvl="0"/>
            <a:r>
              <a:rPr lang="en-US"/>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itchFamily="34" charset="0"/>
              <a:buChar char="•"/>
              <a:defRPr/>
            </a:lvl1pPr>
          </a:lstStyle>
          <a:p>
            <a:pPr lvl="0"/>
            <a:r>
              <a:rPr lang="en-US"/>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itchFamily="34" charset="0"/>
              <a:buChar char="•"/>
              <a:defRPr/>
            </a:lvl1pPr>
          </a:lstStyle>
          <a:p>
            <a:pPr lvl="0"/>
            <a:r>
              <a:rPr lang="en-US"/>
              <a:t>Insert here 18</a:t>
            </a:r>
          </a:p>
        </p:txBody>
      </p:sp>
    </p:spTree>
    <p:custDataLst>
      <p:tags r:id="rId1"/>
    </p:custDataLst>
    <p:extLst>
      <p:ext uri="{BB962C8B-B14F-4D97-AF65-F5344CB8AC3E}">
        <p14:creationId xmlns:p14="http://schemas.microsoft.com/office/powerpoint/2010/main" val="163546380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838359"/>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838359"/>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847265"/>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847265"/>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xmlns:p14="http://schemas.microsoft.com/office/powerpoint/2010/main" val="29587078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28807229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itchFamily="34" charset="0"/>
              <a:buChar char="•"/>
              <a:defRPr sz="2400" b="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2865032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marL="1143000" indent="-228600">
              <a:spcAft>
                <a:spcPts val="800"/>
              </a:spcAft>
              <a:buFont typeface="Arial" pitchFamily="34" charset="0"/>
              <a:buChar char="•"/>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95082887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itchFamily="34" charset="0"/>
              <a:buChar char="•"/>
              <a:defRPr sz="1800" b="0"/>
            </a:lvl1pPr>
            <a:lvl2pPr marL="685800" indent="-228600">
              <a:spcAft>
                <a:spcPts val="800"/>
              </a:spcAft>
              <a:buFont typeface="Arial" pitchFamily="34" charset="0"/>
              <a:buChar char="•"/>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xmlns:p14="http://schemas.microsoft.com/office/powerpoint/2010/main" val="2645674165"/>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83EED40D-12D2-452E-9D6A-7895667F6CB9}" type="datetime1">
              <a:rPr lang="en-US" smtClean="0"/>
              <a:t>4/21/2022</a:t>
            </a:fld>
            <a:endParaRPr lang="en-US"/>
          </a:p>
        </p:txBody>
      </p:sp>
      <p:sp>
        <p:nvSpPr>
          <p:cNvPr id="3" name="Footer Placeholder 2"/>
          <p:cNvSpPr>
            <a:spLocks noGrp="1"/>
          </p:cNvSpPr>
          <p:nvPr>
            <p:ph type="ftr" sz="quarter" idx="11"/>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endParaRPr lang="en-US"/>
          </a:p>
        </p:txBody>
      </p:sp>
      <p:sp>
        <p:nvSpPr>
          <p:cNvPr id="4" name="Slide Number Placeholder 3"/>
          <p:cNvSpPr>
            <a:spLocks noGrp="1"/>
          </p:cNvSpPr>
          <p:nvPr>
            <p:ph type="sldNum" sz="quarter" idx="12"/>
          </p:nvPr>
        </p:nvSpPr>
        <p:spPr/>
        <p:txBody>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Anderson, Sweeney, Williams, Camm,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itchFamily="34" charset="0"/>
              <a:buChar char="•"/>
              <a:defRPr sz="2400"/>
            </a:lvl1pPr>
            <a:lvl2pPr marL="685800" indent="-228600">
              <a:spcAft>
                <a:spcPts val="800"/>
              </a:spcAft>
              <a:buFont typeface="Arial" pitchFamily="34" charset="0"/>
              <a:buChar char="•"/>
              <a:defRPr sz="2400" b="0"/>
            </a:lvl2pPr>
            <a:lvl3pPr marL="1143000" indent="-228600">
              <a:spcAft>
                <a:spcPts val="800"/>
              </a:spcAft>
              <a:buFont typeface="Arial" pitchFamily="34" charset="0"/>
              <a:buChar char="•"/>
              <a:defRPr sz="24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0661961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image" Target="../media/image1.png"/><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ags" Target="../tags/tag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theme" Target="../theme/theme10.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ags" Target="../tags/tag165.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1.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1.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21" Type="http://schemas.openxmlformats.org/officeDocument/2006/relationships/image" Target="../media/image1.png"/><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ags" Target="../tags/tag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theme" Target="../theme/theme1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tags" Target="../tags/tag199.xml"/><Relationship Id="rId2" Type="http://schemas.openxmlformats.org/officeDocument/2006/relationships/slideLayout" Target="../slideLayouts/slideLayout199.xml"/><Relationship Id="rId16" Type="http://schemas.openxmlformats.org/officeDocument/2006/relationships/theme" Target="../theme/theme13.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tags" Target="../tags/tag214.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theme" Target="../theme/theme14.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image" Target="../media/image1.png"/><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image" Target="../media/image1.png"/><Relationship Id="rId2" Type="http://schemas.openxmlformats.org/officeDocument/2006/relationships/slideLayout" Target="../slideLayouts/slideLayout230.xml"/><Relationship Id="rId16" Type="http://schemas.openxmlformats.org/officeDocument/2006/relationships/tags" Target="../tags/tag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theme" Target="../theme/theme15.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tags" Target="../tags/tag244.xml"/><Relationship Id="rId2" Type="http://schemas.openxmlformats.org/officeDocument/2006/relationships/slideLayout" Target="../slideLayouts/slideLayout244.xml"/><Relationship Id="rId16" Type="http://schemas.openxmlformats.org/officeDocument/2006/relationships/theme" Target="../theme/theme16.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ags" Target="../tags/tag259.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theme" Target="../theme/theme17.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png"/><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18" Type="http://schemas.openxmlformats.org/officeDocument/2006/relationships/theme" Target="../theme/theme18.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0" Type="http://schemas.openxmlformats.org/officeDocument/2006/relationships/image" Target="../media/image1.png"/><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10" Type="http://schemas.openxmlformats.org/officeDocument/2006/relationships/slideLayout" Target="../slideLayouts/slideLayout283.xml"/><Relationship Id="rId19" Type="http://schemas.openxmlformats.org/officeDocument/2006/relationships/tags" Target="../tags/tag275.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theme" Target="../theme/theme19.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image" Target="../media/image1.png"/><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10" Type="http://schemas.openxmlformats.org/officeDocument/2006/relationships/slideLayout" Target="../slideLayouts/slideLayout300.xml"/><Relationship Id="rId19" Type="http://schemas.openxmlformats.org/officeDocument/2006/relationships/tags" Target="../tags/tag292.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ags" Target="../tags/tag1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image" Target="../media/image1.png"/><Relationship Id="rId3" Type="http://schemas.openxmlformats.org/officeDocument/2006/relationships/slideLayout" Target="../slideLayouts/slideLayout310.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tags" Target="../tags/tag309.xml"/><Relationship Id="rId2" Type="http://schemas.openxmlformats.org/officeDocument/2006/relationships/slideLayout" Target="../slideLayouts/slideLayout309.xml"/><Relationship Id="rId16" Type="http://schemas.openxmlformats.org/officeDocument/2006/relationships/theme" Target="../theme/theme20.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10" Type="http://schemas.openxmlformats.org/officeDocument/2006/relationships/slideLayout" Target="../slideLayouts/slideLayout317.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tags" Target="../tags/tag324.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theme" Target="../theme/theme21.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10" Type="http://schemas.openxmlformats.org/officeDocument/2006/relationships/slideLayout" Target="../slideLayouts/slideLayout332.xml"/><Relationship Id="rId19" Type="http://schemas.openxmlformats.org/officeDocument/2006/relationships/image" Target="../media/image1.png"/><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theme" Target="../theme/theme22.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image" Target="../media/image1.pn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10" Type="http://schemas.openxmlformats.org/officeDocument/2006/relationships/slideLayout" Target="../slideLayouts/slideLayout348.xml"/><Relationship Id="rId19" Type="http://schemas.openxmlformats.org/officeDocument/2006/relationships/tags" Target="../tags/tag340.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theme" Target="../theme/theme23.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image" Target="../media/image1.png"/><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19" Type="http://schemas.openxmlformats.org/officeDocument/2006/relationships/tags" Target="../tags/tag357.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1.png"/><Relationship Id="rId2" Type="http://schemas.openxmlformats.org/officeDocument/2006/relationships/slideLayout" Target="../slideLayouts/slideLayout31.xml"/><Relationship Id="rId16" Type="http://schemas.openxmlformats.org/officeDocument/2006/relationships/tags" Target="../tags/tag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ags" Target="../tags/tag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ags" Target="../tags/tag65.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1.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tags" Target="../tags/tag8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ags" Target="../tags/tag9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ags" Target="../tags/tag115.xml"/><Relationship Id="rId2" Type="http://schemas.openxmlformats.org/officeDocument/2006/relationships/slideLayout" Target="../slideLayouts/slideLayout115.xml"/><Relationship Id="rId16" Type="http://schemas.openxmlformats.org/officeDocument/2006/relationships/theme" Target="../theme/theme8.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theme" Target="../theme/theme9.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image" Target="../media/image1.png"/><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tags" Target="../tags/tag130.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6"/>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66" r:id="rId4"/>
    <p:sldLayoutId id="2147483767" r:id="rId5"/>
    <p:sldLayoutId id="2147483768"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20"/>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8"/>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20"/>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8"/>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6"/>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8"/>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8"/>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6"/>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22"/>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8"/>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fld id="{963FCBED-9BC8-44C8-B578-C394BC67F972}" type="slidenum">
              <a:rPr lang="en-US" sz="1000" smtClean="0">
                <a:solidFill>
                  <a:schemeClr val="tx1">
                    <a:lumMod val="60000"/>
                    <a:lumOff val="40000"/>
                  </a:schemeClr>
                </a:solidFill>
                <a:latin typeface="+mn-lt"/>
              </a:rPr>
              <a:t>‹#›</a:t>
            </a:fld>
            <a:endParaRPr lang="en-US" sz="100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r>
              <a:rPr lang="en-US" sz="900">
                <a:solidFill>
                  <a:schemeClr val="tx1">
                    <a:lumMod val="60000"/>
                    <a:lumOff val="40000"/>
                  </a:schemeClr>
                </a:solidFill>
                <a:latin typeface="Arial" pitchFamily="34" charset="0"/>
                <a:cs typeface="Arial" pitchFamily="34" charset="0"/>
              </a:rPr>
              <a:t>© 2021</a:t>
            </a:r>
            <a:r>
              <a:rPr lang="en-US" sz="900" baseline="0">
                <a:solidFill>
                  <a:schemeClr val="tx1">
                    <a:lumMod val="60000"/>
                    <a:lumOff val="40000"/>
                  </a:schemeClr>
                </a:solidFill>
                <a:latin typeface="Arial" pitchFamily="34" charset="0"/>
                <a:cs typeface="Arial" pitchFamily="34" charset="0"/>
              </a:rPr>
              <a:t> </a:t>
            </a:r>
            <a:r>
              <a:rPr lang="en-US" sz="900">
                <a:solidFill>
                  <a:schemeClr val="tx1">
                    <a:lumMod val="60000"/>
                    <a:lumOff val="40000"/>
                  </a:schemeClr>
                </a:solidFill>
                <a:latin typeface="Arial" pitchFamily="34" charset="0"/>
                <a:cs typeface="Arial"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0" fontAlgn="base" latinLnBrk="0" hangingPunct="0">
              <a:spcBef>
                <a:spcPct val="0"/>
              </a:spcBef>
              <a:spcAft>
                <a:spcPct val="0"/>
              </a:spcAft>
              <a:defRPr sz="1800" kern="1200">
                <a:solidFill>
                  <a:schemeClr val="tx1"/>
                </a:solidFill>
                <a:latin typeface="Calibri"/>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Lst>
  <p:transition/>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0.xml"/><Relationship Id="rId1" Type="http://schemas.openxmlformats.org/officeDocument/2006/relationships/vmlDrawing" Target="../drawings/vmlDrawing5.vml"/><Relationship Id="rId4" Type="http://schemas.openxmlformats.org/officeDocument/2006/relationships/image" Target="../media/image34.emf"/></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6.wmf"/><Relationship Id="rId2" Type="http://schemas.openxmlformats.org/officeDocument/2006/relationships/slideLayout" Target="../slideLayouts/slideLayout5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35.wmf"/><Relationship Id="rId4" Type="http://schemas.openxmlformats.org/officeDocument/2006/relationships/oleObject" Target="../embeddings/oleObject6.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3.xml"/><Relationship Id="rId1" Type="http://schemas.openxmlformats.org/officeDocument/2006/relationships/vmlDrawing" Target="../drawings/vmlDrawing7.vml"/><Relationship Id="rId6" Type="http://schemas.openxmlformats.org/officeDocument/2006/relationships/image" Target="../media/image36.wmf"/><Relationship Id="rId5" Type="http://schemas.openxmlformats.org/officeDocument/2006/relationships/oleObject" Target="../embeddings/oleObject9.bin"/><Relationship Id="rId4" Type="http://schemas.openxmlformats.org/officeDocument/2006/relationships/image" Target="../media/image37.wmf"/></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49.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8.xml"/><Relationship Id="rId1" Type="http://schemas.openxmlformats.org/officeDocument/2006/relationships/vmlDrawing" Target="../drawings/vmlDrawing9.vml"/><Relationship Id="rId4" Type="http://schemas.openxmlformats.org/officeDocument/2006/relationships/image" Target="../media/image3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7.xml"/><Relationship Id="rId1" Type="http://schemas.openxmlformats.org/officeDocument/2006/relationships/vmlDrawing" Target="../drawings/vmlDrawing10.vml"/><Relationship Id="rId4" Type="http://schemas.openxmlformats.org/officeDocument/2006/relationships/image" Target="../media/image40.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53.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14.bin"/><Relationship Id="rId4" Type="http://schemas.openxmlformats.org/officeDocument/2006/relationships/image" Target="../media/image41.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3.xml"/><Relationship Id="rId1" Type="http://schemas.openxmlformats.org/officeDocument/2006/relationships/vmlDrawing" Target="../drawings/vmlDrawing12.vml"/><Relationship Id="rId4" Type="http://schemas.openxmlformats.org/officeDocument/2006/relationships/image" Target="../media/image44.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6.xml"/><Relationship Id="rId1" Type="http://schemas.openxmlformats.org/officeDocument/2006/relationships/vmlDrawing" Target="../drawings/vmlDrawing13.vml"/><Relationship Id="rId4" Type="http://schemas.openxmlformats.org/officeDocument/2006/relationships/image" Target="../media/image45.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8.xml"/><Relationship Id="rId1" Type="http://schemas.openxmlformats.org/officeDocument/2006/relationships/vmlDrawing" Target="../drawings/vmlDrawing14.vml"/><Relationship Id="rId6" Type="http://schemas.openxmlformats.org/officeDocument/2006/relationships/image" Target="../media/image47.wmf"/><Relationship Id="rId5" Type="http://schemas.openxmlformats.org/officeDocument/2006/relationships/oleObject" Target="../embeddings/oleObject19.bin"/><Relationship Id="rId4" Type="http://schemas.openxmlformats.org/officeDocument/2006/relationships/image" Target="../media/image46.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50.xml"/><Relationship Id="rId1" Type="http://schemas.openxmlformats.org/officeDocument/2006/relationships/vmlDrawing" Target="../drawings/vmlDrawing15.vml"/><Relationship Id="rId4" Type="http://schemas.openxmlformats.org/officeDocument/2006/relationships/image" Target="../media/image48.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51.xml"/><Relationship Id="rId1" Type="http://schemas.openxmlformats.org/officeDocument/2006/relationships/vmlDrawing" Target="../drawings/vmlDrawing16.vml"/><Relationship Id="rId4" Type="http://schemas.openxmlformats.org/officeDocument/2006/relationships/image" Target="../media/image49.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53.xml"/><Relationship Id="rId1" Type="http://schemas.openxmlformats.org/officeDocument/2006/relationships/vmlDrawing" Target="../drawings/vmlDrawing17.vml"/><Relationship Id="rId6" Type="http://schemas.openxmlformats.org/officeDocument/2006/relationships/image" Target="../media/image51.wmf"/><Relationship Id="rId5" Type="http://schemas.openxmlformats.org/officeDocument/2006/relationships/oleObject" Target="../embeddings/oleObject23.bin"/><Relationship Id="rId4" Type="http://schemas.openxmlformats.org/officeDocument/2006/relationships/image" Target="../media/image50.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53.xml"/><Relationship Id="rId1" Type="http://schemas.openxmlformats.org/officeDocument/2006/relationships/vmlDrawing" Target="../drawings/vmlDrawing18.vml"/><Relationship Id="rId4" Type="http://schemas.openxmlformats.org/officeDocument/2006/relationships/image" Target="../media/image53.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53.xml"/><Relationship Id="rId1" Type="http://schemas.openxmlformats.org/officeDocument/2006/relationships/vmlDrawing" Target="../drawings/vmlDrawing19.vml"/><Relationship Id="rId6" Type="http://schemas.openxmlformats.org/officeDocument/2006/relationships/image" Target="../media/image55.wmf"/><Relationship Id="rId5" Type="http://schemas.openxmlformats.org/officeDocument/2006/relationships/oleObject" Target="../embeddings/oleObject27.bin"/><Relationship Id="rId4" Type="http://schemas.openxmlformats.org/officeDocument/2006/relationships/image" Target="../media/image54.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53.xml"/><Relationship Id="rId1" Type="http://schemas.openxmlformats.org/officeDocument/2006/relationships/vmlDrawing" Target="../drawings/vmlDrawing20.vml"/><Relationship Id="rId6" Type="http://schemas.openxmlformats.org/officeDocument/2006/relationships/image" Target="../media/image57.wmf"/><Relationship Id="rId5" Type="http://schemas.openxmlformats.org/officeDocument/2006/relationships/oleObject" Target="../embeddings/oleObject29.bin"/><Relationship Id="rId4" Type="http://schemas.openxmlformats.org/officeDocument/2006/relationships/image" Target="../media/image56.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53.xml"/><Relationship Id="rId1" Type="http://schemas.openxmlformats.org/officeDocument/2006/relationships/vmlDrawing" Target="../drawings/vmlDrawing21.vml"/><Relationship Id="rId6" Type="http://schemas.openxmlformats.org/officeDocument/2006/relationships/image" Target="../media/image59.wmf"/><Relationship Id="rId5" Type="http://schemas.openxmlformats.org/officeDocument/2006/relationships/oleObject" Target="../embeddings/oleObject31.bin"/><Relationship Id="rId4" Type="http://schemas.openxmlformats.org/officeDocument/2006/relationships/image" Target="../media/image58.wmf"/></Relationships>
</file>

<file path=ppt/slides/_rels/slide132.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58.xml"/><Relationship Id="rId1" Type="http://schemas.openxmlformats.org/officeDocument/2006/relationships/vmlDrawing" Target="../drawings/vmlDrawing22.vml"/><Relationship Id="rId6" Type="http://schemas.openxmlformats.org/officeDocument/2006/relationships/image" Target="../media/image61.wmf"/><Relationship Id="rId5" Type="http://schemas.openxmlformats.org/officeDocument/2006/relationships/oleObject" Target="../embeddings/oleObject33.bin"/><Relationship Id="rId4" Type="http://schemas.openxmlformats.org/officeDocument/2006/relationships/image" Target="../media/image60.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0.xml"/><Relationship Id="rId1" Type="http://schemas.openxmlformats.org/officeDocument/2006/relationships/vmlDrawing" Target="../drawings/vmlDrawing23.vml"/><Relationship Id="rId4" Type="http://schemas.openxmlformats.org/officeDocument/2006/relationships/image" Target="../media/image63.wmf"/></Relationships>
</file>

<file path=ppt/slides/_rels/slide1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8.xml"/></Relationships>
</file>

<file path=ppt/slides/_rels/slide1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1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2.xml"/><Relationship Id="rId1" Type="http://schemas.openxmlformats.org/officeDocument/2006/relationships/vmlDrawing" Target="../drawings/vmlDrawing24.vml"/><Relationship Id="rId6" Type="http://schemas.openxmlformats.org/officeDocument/2006/relationships/image" Target="../media/image69.wmf"/><Relationship Id="rId5" Type="http://schemas.openxmlformats.org/officeDocument/2006/relationships/oleObject" Target="../embeddings/oleObject37.bin"/><Relationship Id="rId4" Type="http://schemas.openxmlformats.org/officeDocument/2006/relationships/image" Target="../media/image68.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72.png"/><Relationship Id="rId2" Type="http://schemas.openxmlformats.org/officeDocument/2006/relationships/slideLayout" Target="../slideLayouts/slideLayout73.xml"/><Relationship Id="rId1" Type="http://schemas.openxmlformats.org/officeDocument/2006/relationships/vmlDrawing" Target="../drawings/vmlDrawing25.vml"/><Relationship Id="rId6" Type="http://schemas.openxmlformats.org/officeDocument/2006/relationships/image" Target="../media/image71.wmf"/><Relationship Id="rId5" Type="http://schemas.openxmlformats.org/officeDocument/2006/relationships/oleObject" Target="../embeddings/oleObject39.bin"/><Relationship Id="rId4" Type="http://schemas.openxmlformats.org/officeDocument/2006/relationships/image" Target="../media/image70.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3.xml"/><Relationship Id="rId1" Type="http://schemas.openxmlformats.org/officeDocument/2006/relationships/vmlDrawing" Target="../drawings/vmlDrawing26.vml"/><Relationship Id="rId6" Type="http://schemas.openxmlformats.org/officeDocument/2006/relationships/image" Target="../media/image74.wmf"/><Relationship Id="rId5" Type="http://schemas.openxmlformats.org/officeDocument/2006/relationships/oleObject" Target="../embeddings/oleObject41.bin"/><Relationship Id="rId4" Type="http://schemas.openxmlformats.org/officeDocument/2006/relationships/image" Target="../media/image73.wmf"/></Relationships>
</file>

<file path=ppt/slides/_rels/slide144.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74.xml"/><Relationship Id="rId1" Type="http://schemas.openxmlformats.org/officeDocument/2006/relationships/vmlDrawing" Target="../drawings/vmlDrawing27.vml"/><Relationship Id="rId6" Type="http://schemas.openxmlformats.org/officeDocument/2006/relationships/image" Target="../media/image76.wmf"/><Relationship Id="rId5" Type="http://schemas.openxmlformats.org/officeDocument/2006/relationships/oleObject" Target="../embeddings/oleObject43.bin"/><Relationship Id="rId4" Type="http://schemas.openxmlformats.org/officeDocument/2006/relationships/image" Target="../media/image75.wmf"/></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68.xml"/><Relationship Id="rId1" Type="http://schemas.openxmlformats.org/officeDocument/2006/relationships/vmlDrawing" Target="../drawings/vmlDrawing28.vml"/><Relationship Id="rId4" Type="http://schemas.openxmlformats.org/officeDocument/2006/relationships/image" Target="../media/image79.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0.xml"/><Relationship Id="rId1" Type="http://schemas.openxmlformats.org/officeDocument/2006/relationships/vmlDrawing" Target="../drawings/vmlDrawing29.vml"/><Relationship Id="rId4" Type="http://schemas.openxmlformats.org/officeDocument/2006/relationships/image" Target="../media/image81.wmf"/></Relationships>
</file>

<file path=ppt/slides/_rels/slide1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8.xml"/></Relationships>
</file>

<file path=ppt/slides/_rels/slide15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73.xml"/><Relationship Id="rId1" Type="http://schemas.openxmlformats.org/officeDocument/2006/relationships/vmlDrawing" Target="../drawings/vmlDrawing30.vml"/><Relationship Id="rId6" Type="http://schemas.openxmlformats.org/officeDocument/2006/relationships/image" Target="../media/image84.wmf"/><Relationship Id="rId5" Type="http://schemas.openxmlformats.org/officeDocument/2006/relationships/oleObject" Target="../embeddings/oleObject48.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50.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2.xml"/><Relationship Id="rId1" Type="http://schemas.openxmlformats.org/officeDocument/2006/relationships/vmlDrawing" Target="../drawings/vmlDrawing31.vml"/><Relationship Id="rId6" Type="http://schemas.openxmlformats.org/officeDocument/2006/relationships/image" Target="../media/image88.wmf"/><Relationship Id="rId5" Type="http://schemas.openxmlformats.org/officeDocument/2006/relationships/oleObject" Target="../embeddings/oleObject52.bin"/><Relationship Id="rId4" Type="http://schemas.openxmlformats.org/officeDocument/2006/relationships/image" Target="../media/image87.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2.xml"/><Relationship Id="rId1" Type="http://schemas.openxmlformats.org/officeDocument/2006/relationships/vmlDrawing" Target="../drawings/vmlDrawing32.vml"/><Relationship Id="rId6" Type="http://schemas.openxmlformats.org/officeDocument/2006/relationships/image" Target="../media/image90.wmf"/><Relationship Id="rId5" Type="http://schemas.openxmlformats.org/officeDocument/2006/relationships/oleObject" Target="../embeddings/oleObject54.bin"/><Relationship Id="rId4" Type="http://schemas.openxmlformats.org/officeDocument/2006/relationships/image" Target="../media/image89.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73.xml"/><Relationship Id="rId1" Type="http://schemas.openxmlformats.org/officeDocument/2006/relationships/vmlDrawing" Target="../drawings/vmlDrawing33.vml"/><Relationship Id="rId5" Type="http://schemas.openxmlformats.org/officeDocument/2006/relationships/image" Target="../media/image91.wmf"/><Relationship Id="rId4" Type="http://schemas.openxmlformats.org/officeDocument/2006/relationships/oleObject" Target="../embeddings/oleObject55.bin"/></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2.xml"/><Relationship Id="rId1" Type="http://schemas.openxmlformats.org/officeDocument/2006/relationships/vmlDrawing" Target="../drawings/vmlDrawing34.vml"/><Relationship Id="rId6" Type="http://schemas.openxmlformats.org/officeDocument/2006/relationships/image" Target="../media/image94.wmf"/><Relationship Id="rId5" Type="http://schemas.openxmlformats.org/officeDocument/2006/relationships/oleObject" Target="../embeddings/oleObject57.bin"/><Relationship Id="rId4" Type="http://schemas.openxmlformats.org/officeDocument/2006/relationships/image" Target="../media/image93.wmf"/></Relationships>
</file>

<file path=ppt/slides/_rels/slide1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9.xml"/></Relationships>
</file>

<file path=ppt/slides/_rels/slide17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91.xml"/><Relationship Id="rId1" Type="http://schemas.openxmlformats.org/officeDocument/2006/relationships/vmlDrawing" Target="../drawings/vmlDrawing35.vml"/><Relationship Id="rId6" Type="http://schemas.openxmlformats.org/officeDocument/2006/relationships/image" Target="../media/image98.wmf"/><Relationship Id="rId5" Type="http://schemas.openxmlformats.org/officeDocument/2006/relationships/oleObject" Target="../embeddings/oleObject59.bin"/><Relationship Id="rId4" Type="http://schemas.openxmlformats.org/officeDocument/2006/relationships/image" Target="../media/image97.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89.xml"/><Relationship Id="rId1" Type="http://schemas.openxmlformats.org/officeDocument/2006/relationships/vmlDrawing" Target="../drawings/vmlDrawing36.vml"/><Relationship Id="rId4" Type="http://schemas.openxmlformats.org/officeDocument/2006/relationships/image" Target="../media/image100.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91.xml"/><Relationship Id="rId1" Type="http://schemas.openxmlformats.org/officeDocument/2006/relationships/vmlDrawing" Target="../drawings/vmlDrawing37.vml"/><Relationship Id="rId4" Type="http://schemas.openxmlformats.org/officeDocument/2006/relationships/image" Target="../media/image101.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1.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106.wmf"/><Relationship Id="rId2" Type="http://schemas.openxmlformats.org/officeDocument/2006/relationships/slideLayout" Target="../slideLayouts/slideLayout90.xml"/><Relationship Id="rId1" Type="http://schemas.openxmlformats.org/officeDocument/2006/relationships/vmlDrawing" Target="../drawings/vmlDrawing38.vml"/><Relationship Id="rId6" Type="http://schemas.openxmlformats.org/officeDocument/2006/relationships/image" Target="../media/image103.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66.bin"/><Relationship Id="rId14" Type="http://schemas.openxmlformats.org/officeDocument/2006/relationships/image" Target="../media/image107.w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85.xml"/><Relationship Id="rId1" Type="http://schemas.openxmlformats.org/officeDocument/2006/relationships/vmlDrawing" Target="../drawings/vmlDrawing39.vml"/><Relationship Id="rId4" Type="http://schemas.openxmlformats.org/officeDocument/2006/relationships/image" Target="../media/image108.w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86.xml"/><Relationship Id="rId1" Type="http://schemas.openxmlformats.org/officeDocument/2006/relationships/vmlDrawing" Target="../drawings/vmlDrawing40.vml"/><Relationship Id="rId4" Type="http://schemas.openxmlformats.org/officeDocument/2006/relationships/image" Target="../media/image109.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71.bin"/><Relationship Id="rId7" Type="http://schemas.openxmlformats.org/officeDocument/2006/relationships/image" Target="../media/image112.png"/><Relationship Id="rId2" Type="http://schemas.openxmlformats.org/officeDocument/2006/relationships/slideLayout" Target="../slideLayouts/slideLayout89.xml"/><Relationship Id="rId1" Type="http://schemas.openxmlformats.org/officeDocument/2006/relationships/vmlDrawing" Target="../drawings/vmlDrawing41.vml"/><Relationship Id="rId6" Type="http://schemas.openxmlformats.org/officeDocument/2006/relationships/image" Target="../media/image111.wmf"/><Relationship Id="rId5" Type="http://schemas.openxmlformats.org/officeDocument/2006/relationships/oleObject" Target="../embeddings/oleObject72.bin"/><Relationship Id="rId4" Type="http://schemas.openxmlformats.org/officeDocument/2006/relationships/image" Target="../media/image110.w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87.xml"/><Relationship Id="rId1" Type="http://schemas.openxmlformats.org/officeDocument/2006/relationships/vmlDrawing" Target="../drawings/vmlDrawing42.vml"/><Relationship Id="rId5" Type="http://schemas.openxmlformats.org/officeDocument/2006/relationships/image" Target="../media/image114.png"/><Relationship Id="rId4" Type="http://schemas.openxmlformats.org/officeDocument/2006/relationships/image" Target="../media/image113.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89.xml"/><Relationship Id="rId1" Type="http://schemas.openxmlformats.org/officeDocument/2006/relationships/vmlDrawing" Target="../drawings/vmlDrawing43.vml"/><Relationship Id="rId5" Type="http://schemas.openxmlformats.org/officeDocument/2006/relationships/image" Target="../media/image116.png"/><Relationship Id="rId4" Type="http://schemas.openxmlformats.org/officeDocument/2006/relationships/image" Target="../media/image115.w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84.xml"/><Relationship Id="rId1" Type="http://schemas.openxmlformats.org/officeDocument/2006/relationships/vmlDrawing" Target="../drawings/vmlDrawing44.vml"/><Relationship Id="rId4" Type="http://schemas.openxmlformats.org/officeDocument/2006/relationships/image" Target="../media/image117.w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87.xml"/><Relationship Id="rId1" Type="http://schemas.openxmlformats.org/officeDocument/2006/relationships/vmlDrawing" Target="../drawings/vmlDrawing45.vml"/><Relationship Id="rId6" Type="http://schemas.openxmlformats.org/officeDocument/2006/relationships/image" Target="../media/image119.wmf"/><Relationship Id="rId5" Type="http://schemas.openxmlformats.org/officeDocument/2006/relationships/oleObject" Target="../embeddings/oleObject77.bin"/><Relationship Id="rId4" Type="http://schemas.openxmlformats.org/officeDocument/2006/relationships/image" Target="../media/image118.wmf"/></Relationships>
</file>

<file path=ppt/slides/_rels/slide1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4.xml"/></Relationships>
</file>

<file path=ppt/slides/_rels/slide19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91.xml"/><Relationship Id="rId1" Type="http://schemas.openxmlformats.org/officeDocument/2006/relationships/vmlDrawing" Target="../drawings/vmlDrawing46.vml"/><Relationship Id="rId6" Type="http://schemas.openxmlformats.org/officeDocument/2006/relationships/image" Target="../media/image122.wmf"/><Relationship Id="rId5" Type="http://schemas.openxmlformats.org/officeDocument/2006/relationships/oleObject" Target="../embeddings/oleObject79.bin"/><Relationship Id="rId4" Type="http://schemas.openxmlformats.org/officeDocument/2006/relationships/image" Target="../media/image121.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89.xml"/><Relationship Id="rId1" Type="http://schemas.openxmlformats.org/officeDocument/2006/relationships/vmlDrawing" Target="../drawings/vmlDrawing47.vml"/><Relationship Id="rId6" Type="http://schemas.openxmlformats.org/officeDocument/2006/relationships/image" Target="../media/image125.wmf"/><Relationship Id="rId5" Type="http://schemas.openxmlformats.org/officeDocument/2006/relationships/oleObject" Target="../embeddings/oleObject82.bin"/><Relationship Id="rId4" Type="http://schemas.openxmlformats.org/officeDocument/2006/relationships/image" Target="../media/image124.w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9.xml"/></Relationships>
</file>

<file path=ppt/slides/_rels/slide201.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89.xml"/><Relationship Id="rId1" Type="http://schemas.openxmlformats.org/officeDocument/2006/relationships/vmlDrawing" Target="../drawings/vmlDrawing48.vml"/><Relationship Id="rId6" Type="http://schemas.openxmlformats.org/officeDocument/2006/relationships/image" Target="../media/image129.wmf"/><Relationship Id="rId5" Type="http://schemas.openxmlformats.org/officeDocument/2006/relationships/oleObject" Target="../embeddings/oleObject84.bin"/><Relationship Id="rId4" Type="http://schemas.openxmlformats.org/officeDocument/2006/relationships/image" Target="../media/image128.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84.xml"/><Relationship Id="rId1" Type="http://schemas.openxmlformats.org/officeDocument/2006/relationships/vmlDrawing" Target="../drawings/vmlDrawing49.vml"/><Relationship Id="rId4" Type="http://schemas.openxmlformats.org/officeDocument/2006/relationships/image" Target="../media/image131.w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89.xml"/><Relationship Id="rId1" Type="http://schemas.openxmlformats.org/officeDocument/2006/relationships/vmlDrawing" Target="../drawings/vmlDrawing50.vml"/><Relationship Id="rId4" Type="http://schemas.openxmlformats.org/officeDocument/2006/relationships/image" Target="../media/image132.w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84.xml"/><Relationship Id="rId1" Type="http://schemas.openxmlformats.org/officeDocument/2006/relationships/vmlDrawing" Target="../drawings/vmlDrawing51.vml"/><Relationship Id="rId4" Type="http://schemas.openxmlformats.org/officeDocument/2006/relationships/image" Target="../media/image133.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84.xml"/><Relationship Id="rId1" Type="http://schemas.openxmlformats.org/officeDocument/2006/relationships/vmlDrawing" Target="../drawings/vmlDrawing52.vml"/><Relationship Id="rId4" Type="http://schemas.openxmlformats.org/officeDocument/2006/relationships/image" Target="../media/image134.w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84.xml"/><Relationship Id="rId1" Type="http://schemas.openxmlformats.org/officeDocument/2006/relationships/vmlDrawing" Target="../drawings/vmlDrawing53.vml"/><Relationship Id="rId4" Type="http://schemas.openxmlformats.org/officeDocument/2006/relationships/image" Target="../media/image135.w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84.xml"/><Relationship Id="rId1" Type="http://schemas.openxmlformats.org/officeDocument/2006/relationships/vmlDrawing" Target="../drawings/vmlDrawing54.vml"/><Relationship Id="rId4" Type="http://schemas.openxmlformats.org/officeDocument/2006/relationships/image" Target="../media/image136.w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101.xml"/><Relationship Id="rId1" Type="http://schemas.openxmlformats.org/officeDocument/2006/relationships/vmlDrawing" Target="../drawings/vmlDrawing55.vml"/><Relationship Id="rId4" Type="http://schemas.openxmlformats.org/officeDocument/2006/relationships/image" Target="../media/image137.w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02.xml"/><Relationship Id="rId1" Type="http://schemas.openxmlformats.org/officeDocument/2006/relationships/vmlDrawing" Target="../drawings/vmlDrawing56.vml"/><Relationship Id="rId4" Type="http://schemas.openxmlformats.org/officeDocument/2006/relationships/image" Target="../media/image139.w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02.xml"/><Relationship Id="rId1" Type="http://schemas.openxmlformats.org/officeDocument/2006/relationships/vmlDrawing" Target="../drawings/vmlDrawing57.vml"/><Relationship Id="rId4" Type="http://schemas.openxmlformats.org/officeDocument/2006/relationships/image" Target="../media/image140.w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02.xml"/><Relationship Id="rId1" Type="http://schemas.openxmlformats.org/officeDocument/2006/relationships/vmlDrawing" Target="../drawings/vmlDrawing58.vml"/><Relationship Id="rId4" Type="http://schemas.openxmlformats.org/officeDocument/2006/relationships/image" Target="../media/image141.w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04.xml"/><Relationship Id="rId1" Type="http://schemas.openxmlformats.org/officeDocument/2006/relationships/vmlDrawing" Target="../drawings/vmlDrawing59.vml"/><Relationship Id="rId4" Type="http://schemas.openxmlformats.org/officeDocument/2006/relationships/image" Target="../media/image142.wmf"/></Relationships>
</file>

<file path=ppt/slides/_rels/slide2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08.xml"/><Relationship Id="rId1" Type="http://schemas.openxmlformats.org/officeDocument/2006/relationships/vmlDrawing" Target="../drawings/vmlDrawing60.vml"/><Relationship Id="rId5" Type="http://schemas.openxmlformats.org/officeDocument/2006/relationships/image" Target="../media/image143.wmf"/><Relationship Id="rId4" Type="http://schemas.openxmlformats.org/officeDocument/2006/relationships/oleObject" Target="../embeddings/oleObject97.bin"/></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8.xml"/></Relationships>
</file>

<file path=ppt/slides/_rels/slide2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08.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01.xml"/><Relationship Id="rId1" Type="http://schemas.openxmlformats.org/officeDocument/2006/relationships/vmlDrawing" Target="../drawings/vmlDrawing61.vml"/><Relationship Id="rId4" Type="http://schemas.openxmlformats.org/officeDocument/2006/relationships/image" Target="../media/image147.wmf"/></Relationships>
</file>

<file path=ppt/slides/_rels/slide233.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104.xml"/><Relationship Id="rId1" Type="http://schemas.openxmlformats.org/officeDocument/2006/relationships/vmlDrawing" Target="../drawings/vmlDrawing62.vml"/><Relationship Id="rId6" Type="http://schemas.openxmlformats.org/officeDocument/2006/relationships/image" Target="../media/image149.wmf"/><Relationship Id="rId5" Type="http://schemas.openxmlformats.org/officeDocument/2006/relationships/oleObject" Target="../embeddings/oleObject100.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02.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04.xml"/><Relationship Id="rId1" Type="http://schemas.openxmlformats.org/officeDocument/2006/relationships/vmlDrawing" Target="../drawings/vmlDrawing63.vml"/><Relationship Id="rId6" Type="http://schemas.openxmlformats.org/officeDocument/2006/relationships/image" Target="../media/image153.wmf"/><Relationship Id="rId5" Type="http://schemas.openxmlformats.org/officeDocument/2006/relationships/oleObject" Target="../embeddings/oleObject104.bin"/><Relationship Id="rId4" Type="http://schemas.openxmlformats.org/officeDocument/2006/relationships/image" Target="../media/image152.wmf"/></Relationships>
</file>

<file path=ppt/slides/_rels/slide2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04.xml"/><Relationship Id="rId1" Type="http://schemas.openxmlformats.org/officeDocument/2006/relationships/vmlDrawing" Target="../drawings/vmlDrawing64.vml"/><Relationship Id="rId6" Type="http://schemas.openxmlformats.org/officeDocument/2006/relationships/image" Target="../media/image156.wmf"/><Relationship Id="rId5" Type="http://schemas.openxmlformats.org/officeDocument/2006/relationships/oleObject" Target="../embeddings/oleObject106.bin"/><Relationship Id="rId4" Type="http://schemas.openxmlformats.org/officeDocument/2006/relationships/image" Target="../media/image15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02.xml"/><Relationship Id="rId1" Type="http://schemas.openxmlformats.org/officeDocument/2006/relationships/vmlDrawing" Target="../drawings/vmlDrawing65.vml"/><Relationship Id="rId6" Type="http://schemas.openxmlformats.org/officeDocument/2006/relationships/image" Target="../media/image158.wmf"/><Relationship Id="rId5" Type="http://schemas.openxmlformats.org/officeDocument/2006/relationships/oleObject" Target="../embeddings/oleObject108.bin"/><Relationship Id="rId4" Type="http://schemas.openxmlformats.org/officeDocument/2006/relationships/image" Target="../media/image157.wmf"/></Relationships>
</file>

<file path=ppt/slides/_rels/slide2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44.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105.xml"/><Relationship Id="rId1" Type="http://schemas.openxmlformats.org/officeDocument/2006/relationships/vmlDrawing" Target="../drawings/vmlDrawing66.vml"/><Relationship Id="rId6" Type="http://schemas.openxmlformats.org/officeDocument/2006/relationships/image" Target="../media/image161.wmf"/><Relationship Id="rId5" Type="http://schemas.openxmlformats.org/officeDocument/2006/relationships/oleObject" Target="../embeddings/oleObject110.bin"/><Relationship Id="rId4" Type="http://schemas.openxmlformats.org/officeDocument/2006/relationships/image" Target="../media/image160.w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101.xml"/><Relationship Id="rId1" Type="http://schemas.openxmlformats.org/officeDocument/2006/relationships/vmlDrawing" Target="../drawings/vmlDrawing67.vml"/><Relationship Id="rId4" Type="http://schemas.openxmlformats.org/officeDocument/2006/relationships/image" Target="../media/image163.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104.xml"/><Relationship Id="rId1" Type="http://schemas.openxmlformats.org/officeDocument/2006/relationships/vmlDrawing" Target="../drawings/vmlDrawing68.vml"/><Relationship Id="rId6" Type="http://schemas.openxmlformats.org/officeDocument/2006/relationships/image" Target="../media/image165.wmf"/><Relationship Id="rId5" Type="http://schemas.openxmlformats.org/officeDocument/2006/relationships/oleObject" Target="../embeddings/oleObject114.bin"/><Relationship Id="rId4" Type="http://schemas.openxmlformats.org/officeDocument/2006/relationships/image" Target="../media/image16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101.xml"/><Relationship Id="rId1" Type="http://schemas.openxmlformats.org/officeDocument/2006/relationships/vmlDrawing" Target="../drawings/vmlDrawing69.vml"/><Relationship Id="rId4" Type="http://schemas.openxmlformats.org/officeDocument/2006/relationships/image" Target="../media/image166.w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101.xml"/><Relationship Id="rId1" Type="http://schemas.openxmlformats.org/officeDocument/2006/relationships/vmlDrawing" Target="../drawings/vmlDrawing70.vml"/><Relationship Id="rId4" Type="http://schemas.openxmlformats.org/officeDocument/2006/relationships/image" Target="../media/image167.w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01.xml"/><Relationship Id="rId1" Type="http://schemas.openxmlformats.org/officeDocument/2006/relationships/vmlDrawing" Target="../drawings/vmlDrawing71.vml"/><Relationship Id="rId4" Type="http://schemas.openxmlformats.org/officeDocument/2006/relationships/image" Target="../media/image168.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102.xml"/><Relationship Id="rId1" Type="http://schemas.openxmlformats.org/officeDocument/2006/relationships/vmlDrawing" Target="../drawings/vmlDrawing72.vml"/><Relationship Id="rId4" Type="http://schemas.openxmlformats.org/officeDocument/2006/relationships/image" Target="../media/image169.wmf"/></Relationships>
</file>

<file path=ppt/slides/_rels/slide25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01.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04.xml"/><Relationship Id="rId1" Type="http://schemas.openxmlformats.org/officeDocument/2006/relationships/vmlDrawing" Target="../drawings/vmlDrawing73.vml"/><Relationship Id="rId6" Type="http://schemas.openxmlformats.org/officeDocument/2006/relationships/image" Target="../media/image172.wmf"/><Relationship Id="rId5" Type="http://schemas.openxmlformats.org/officeDocument/2006/relationships/oleObject" Target="../embeddings/oleObject120.bin"/><Relationship Id="rId4" Type="http://schemas.openxmlformats.org/officeDocument/2006/relationships/image" Target="../media/image171.wmf"/></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102.xml"/><Relationship Id="rId1" Type="http://schemas.openxmlformats.org/officeDocument/2006/relationships/vmlDrawing" Target="../drawings/vmlDrawing74.vml"/><Relationship Id="rId4" Type="http://schemas.openxmlformats.org/officeDocument/2006/relationships/image" Target="../media/image173.w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104.xml"/><Relationship Id="rId1" Type="http://schemas.openxmlformats.org/officeDocument/2006/relationships/vmlDrawing" Target="../drawings/vmlDrawing75.vml"/><Relationship Id="rId6" Type="http://schemas.openxmlformats.org/officeDocument/2006/relationships/image" Target="../media/image175.wmf"/><Relationship Id="rId5" Type="http://schemas.openxmlformats.org/officeDocument/2006/relationships/oleObject" Target="../embeddings/oleObject123.bin"/><Relationship Id="rId4" Type="http://schemas.openxmlformats.org/officeDocument/2006/relationships/image" Target="../media/image174.wmf"/></Relationships>
</file>

<file path=ppt/slides/_rels/slide262.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105.xml"/><Relationship Id="rId1" Type="http://schemas.openxmlformats.org/officeDocument/2006/relationships/vmlDrawing" Target="../drawings/vmlDrawing76.vml"/><Relationship Id="rId6" Type="http://schemas.openxmlformats.org/officeDocument/2006/relationships/image" Target="../media/image177.wmf"/><Relationship Id="rId5" Type="http://schemas.openxmlformats.org/officeDocument/2006/relationships/oleObject" Target="../embeddings/oleObject125.bin"/><Relationship Id="rId4" Type="http://schemas.openxmlformats.org/officeDocument/2006/relationships/image" Target="../media/image176.wmf"/></Relationships>
</file>

<file path=ppt/slides/_rels/slide263.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108.xml"/><Relationship Id="rId1" Type="http://schemas.openxmlformats.org/officeDocument/2006/relationships/vmlDrawing" Target="../drawings/vmlDrawing77.vml"/><Relationship Id="rId6" Type="http://schemas.openxmlformats.org/officeDocument/2006/relationships/image" Target="../media/image180.wmf"/><Relationship Id="rId5" Type="http://schemas.openxmlformats.org/officeDocument/2006/relationships/oleObject" Target="../embeddings/oleObject128.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130.bin"/></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101.xml"/><Relationship Id="rId1" Type="http://schemas.openxmlformats.org/officeDocument/2006/relationships/vmlDrawing" Target="../drawings/vmlDrawing78.vml"/><Relationship Id="rId4" Type="http://schemas.openxmlformats.org/officeDocument/2006/relationships/image" Target="../media/image183.wmf"/></Relationships>
</file>

<file path=ppt/slides/_rels/slide26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21.xml"/><Relationship Id="rId4" Type="http://schemas.openxmlformats.org/officeDocument/2006/relationships/image" Target="../media/image18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21.xml"/><Relationship Id="rId4" Type="http://schemas.openxmlformats.org/officeDocument/2006/relationships/image" Target="../media/image189.png"/></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119.xml"/><Relationship Id="rId1" Type="http://schemas.openxmlformats.org/officeDocument/2006/relationships/vmlDrawing" Target="../drawings/vmlDrawing79.vml"/><Relationship Id="rId4" Type="http://schemas.openxmlformats.org/officeDocument/2006/relationships/image" Target="../media/image190.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121.xml"/><Relationship Id="rId1" Type="http://schemas.openxmlformats.org/officeDocument/2006/relationships/vmlDrawing" Target="../drawings/vmlDrawing80.vml"/><Relationship Id="rId6" Type="http://schemas.openxmlformats.org/officeDocument/2006/relationships/image" Target="../media/image192.wmf"/><Relationship Id="rId5" Type="http://schemas.openxmlformats.org/officeDocument/2006/relationships/oleObject" Target="../embeddings/oleObject134.bin"/><Relationship Id="rId4" Type="http://schemas.openxmlformats.org/officeDocument/2006/relationships/image" Target="../media/image19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119.xml"/><Relationship Id="rId1" Type="http://schemas.openxmlformats.org/officeDocument/2006/relationships/vmlDrawing" Target="../drawings/vmlDrawing81.vml"/><Relationship Id="rId4" Type="http://schemas.openxmlformats.org/officeDocument/2006/relationships/image" Target="../media/image193.w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122.xml"/><Relationship Id="rId1" Type="http://schemas.openxmlformats.org/officeDocument/2006/relationships/vmlDrawing" Target="../drawings/vmlDrawing82.vml"/><Relationship Id="rId6" Type="http://schemas.openxmlformats.org/officeDocument/2006/relationships/image" Target="../media/image195.wmf"/><Relationship Id="rId5" Type="http://schemas.openxmlformats.org/officeDocument/2006/relationships/oleObject" Target="../embeddings/oleObject137.bin"/><Relationship Id="rId4" Type="http://schemas.openxmlformats.org/officeDocument/2006/relationships/image" Target="../media/image194.wmf"/></Relationships>
</file>

<file path=ppt/slides/_rels/slide27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18.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119.xml"/><Relationship Id="rId1" Type="http://schemas.openxmlformats.org/officeDocument/2006/relationships/vmlDrawing" Target="../drawings/vmlDrawing83.vml"/><Relationship Id="rId5" Type="http://schemas.openxmlformats.org/officeDocument/2006/relationships/image" Target="../media/image198.png"/><Relationship Id="rId4" Type="http://schemas.openxmlformats.org/officeDocument/2006/relationships/image" Target="../media/image197.w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119.xml"/><Relationship Id="rId1" Type="http://schemas.openxmlformats.org/officeDocument/2006/relationships/vmlDrawing" Target="../drawings/vmlDrawing84.vml"/><Relationship Id="rId4" Type="http://schemas.openxmlformats.org/officeDocument/2006/relationships/image" Target="../media/image199.wmf"/></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7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8.xml"/></Relationships>
</file>

<file path=ppt/slides/_rels/slide28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18.xml"/></Relationships>
</file>

<file path=ppt/slides/_rels/slide28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8.xml"/></Relationships>
</file>

<file path=ppt/slides/_rels/slide28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1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1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8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18.xml"/></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119.xml"/><Relationship Id="rId1" Type="http://schemas.openxmlformats.org/officeDocument/2006/relationships/vmlDrawing" Target="../drawings/vmlDrawing85.vml"/><Relationship Id="rId4" Type="http://schemas.openxmlformats.org/officeDocument/2006/relationships/image" Target="../media/image207.wmf"/></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119.xml"/><Relationship Id="rId1" Type="http://schemas.openxmlformats.org/officeDocument/2006/relationships/vmlDrawing" Target="../drawings/vmlDrawing86.vml"/><Relationship Id="rId4" Type="http://schemas.openxmlformats.org/officeDocument/2006/relationships/image" Target="../media/image208.w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119.xml"/><Relationship Id="rId1" Type="http://schemas.openxmlformats.org/officeDocument/2006/relationships/vmlDrawing" Target="../drawings/vmlDrawing87.vml"/><Relationship Id="rId4" Type="http://schemas.openxmlformats.org/officeDocument/2006/relationships/image" Target="../media/image209.wmf"/></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119.xml"/><Relationship Id="rId1" Type="http://schemas.openxmlformats.org/officeDocument/2006/relationships/vmlDrawing" Target="../drawings/vmlDrawing88.vml"/><Relationship Id="rId4" Type="http://schemas.openxmlformats.org/officeDocument/2006/relationships/image" Target="../media/image210.w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118.xml"/><Relationship Id="rId1" Type="http://schemas.openxmlformats.org/officeDocument/2006/relationships/vmlDrawing" Target="../drawings/vmlDrawing89.vml"/><Relationship Id="rId4" Type="http://schemas.openxmlformats.org/officeDocument/2006/relationships/image" Target="../media/image211.wmf"/></Relationships>
</file>

<file path=ppt/slides/_rels/slide2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8.xml"/></Relationships>
</file>

<file path=ppt/slides/_rels/slide29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9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119.xml"/><Relationship Id="rId1" Type="http://schemas.openxmlformats.org/officeDocument/2006/relationships/vmlDrawing" Target="../drawings/vmlDrawing90.vml"/><Relationship Id="rId4" Type="http://schemas.openxmlformats.org/officeDocument/2006/relationships/image" Target="../media/image21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119.xml"/><Relationship Id="rId1" Type="http://schemas.openxmlformats.org/officeDocument/2006/relationships/vmlDrawing" Target="../drawings/vmlDrawing91.vml"/><Relationship Id="rId4" Type="http://schemas.openxmlformats.org/officeDocument/2006/relationships/image" Target="../media/image216.wmf"/></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119.xml"/><Relationship Id="rId1" Type="http://schemas.openxmlformats.org/officeDocument/2006/relationships/vmlDrawing" Target="../drawings/vmlDrawing92.vml"/><Relationship Id="rId4" Type="http://schemas.openxmlformats.org/officeDocument/2006/relationships/image" Target="../media/image217.wmf"/></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118.xml"/><Relationship Id="rId1" Type="http://schemas.openxmlformats.org/officeDocument/2006/relationships/vmlDrawing" Target="../drawings/vmlDrawing93.vml"/><Relationship Id="rId4" Type="http://schemas.openxmlformats.org/officeDocument/2006/relationships/image" Target="../media/image218.wmf"/></Relationships>
</file>

<file path=ppt/slides/_rels/slide30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16.xml"/></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36.xml"/><Relationship Id="rId1" Type="http://schemas.openxmlformats.org/officeDocument/2006/relationships/vmlDrawing" Target="../drawings/vmlDrawing94.vml"/><Relationship Id="rId6" Type="http://schemas.openxmlformats.org/officeDocument/2006/relationships/image" Target="../media/image221.wmf"/><Relationship Id="rId5" Type="http://schemas.openxmlformats.org/officeDocument/2006/relationships/oleObject" Target="../embeddings/oleObject150.bin"/><Relationship Id="rId4" Type="http://schemas.openxmlformats.org/officeDocument/2006/relationships/image" Target="../media/image220.wmf"/></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138.xml"/><Relationship Id="rId1" Type="http://schemas.openxmlformats.org/officeDocument/2006/relationships/vmlDrawing" Target="../drawings/vmlDrawing95.vml"/><Relationship Id="rId6" Type="http://schemas.openxmlformats.org/officeDocument/2006/relationships/image" Target="../media/image221.wmf"/><Relationship Id="rId5" Type="http://schemas.openxmlformats.org/officeDocument/2006/relationships/oleObject" Target="../embeddings/oleObject152.bin"/><Relationship Id="rId4" Type="http://schemas.openxmlformats.org/officeDocument/2006/relationships/image" Target="../media/image220.wmf"/></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2.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224.wmf"/><Relationship Id="rId2" Type="http://schemas.openxmlformats.org/officeDocument/2006/relationships/slideLayout" Target="../slideLayouts/slideLayout139.xml"/><Relationship Id="rId1" Type="http://schemas.openxmlformats.org/officeDocument/2006/relationships/vmlDrawing" Target="../drawings/vmlDrawing96.vml"/><Relationship Id="rId6" Type="http://schemas.openxmlformats.org/officeDocument/2006/relationships/image" Target="../media/image222.w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221.wmf"/><Relationship Id="rId4" Type="http://schemas.openxmlformats.org/officeDocument/2006/relationships/image" Target="../media/image220.wmf"/><Relationship Id="rId9" Type="http://schemas.openxmlformats.org/officeDocument/2006/relationships/oleObject" Target="../embeddings/oleObject156.bin"/></Relationships>
</file>

<file path=ppt/slides/_rels/slide32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3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33.png"/><Relationship Id="rId1" Type="http://schemas.openxmlformats.org/officeDocument/2006/relationships/slideLayout" Target="../slideLayouts/slideLayout133.xml"/></Relationships>
</file>

<file path=ppt/slides/_rels/slide326.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image" Target="../media/image235.png"/><Relationship Id="rId7" Type="http://schemas.openxmlformats.org/officeDocument/2006/relationships/image" Target="../media/image227.wmf"/><Relationship Id="rId2" Type="http://schemas.openxmlformats.org/officeDocument/2006/relationships/slideLayout" Target="../slideLayouts/slideLayout138.xml"/><Relationship Id="rId1" Type="http://schemas.openxmlformats.org/officeDocument/2006/relationships/vmlDrawing" Target="../drawings/vmlDrawing97.vml"/><Relationship Id="rId6" Type="http://schemas.openxmlformats.org/officeDocument/2006/relationships/oleObject" Target="../embeddings/oleObject159.bin"/><Relationship Id="rId5" Type="http://schemas.openxmlformats.org/officeDocument/2006/relationships/image" Target="../media/image220.wmf"/><Relationship Id="rId10" Type="http://schemas.openxmlformats.org/officeDocument/2006/relationships/image" Target="../media/image228.wmf"/><Relationship Id="rId4" Type="http://schemas.openxmlformats.org/officeDocument/2006/relationships/oleObject" Target="../embeddings/oleObject158.bin"/><Relationship Id="rId9" Type="http://schemas.openxmlformats.org/officeDocument/2006/relationships/oleObject" Target="../embeddings/oleObject161.bin"/></Relationships>
</file>

<file path=ppt/slides/_rels/slide32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29.wmf"/><Relationship Id="rId2" Type="http://schemas.openxmlformats.org/officeDocument/2006/relationships/slideLayout" Target="../slideLayouts/slideLayout136.xml"/><Relationship Id="rId1" Type="http://schemas.openxmlformats.org/officeDocument/2006/relationships/vmlDrawing" Target="../drawings/vmlDrawing98.vml"/><Relationship Id="rId6" Type="http://schemas.openxmlformats.org/officeDocument/2006/relationships/oleObject" Target="../embeddings/oleObject163.bin"/><Relationship Id="rId5" Type="http://schemas.openxmlformats.org/officeDocument/2006/relationships/image" Target="../media/image227.wmf"/><Relationship Id="rId4" Type="http://schemas.openxmlformats.org/officeDocument/2006/relationships/oleObject" Target="../embeddings/oleObject162.bin"/></Relationships>
</file>

<file path=ppt/slides/_rels/slide328.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233.wmf"/><Relationship Id="rId3" Type="http://schemas.openxmlformats.org/officeDocument/2006/relationships/image" Target="../media/image240.png"/><Relationship Id="rId7" Type="http://schemas.openxmlformats.org/officeDocument/2006/relationships/image" Target="../media/image230.wmf"/><Relationship Id="rId12" Type="http://schemas.openxmlformats.org/officeDocument/2006/relationships/oleObject" Target="../embeddings/oleObject168.bin"/><Relationship Id="rId2" Type="http://schemas.openxmlformats.org/officeDocument/2006/relationships/slideLayout" Target="../slideLayouts/slideLayout140.xml"/><Relationship Id="rId1" Type="http://schemas.openxmlformats.org/officeDocument/2006/relationships/vmlDrawing" Target="../drawings/vmlDrawing99.vml"/><Relationship Id="rId6" Type="http://schemas.openxmlformats.org/officeDocument/2006/relationships/oleObject" Target="../embeddings/oleObject165.bin"/><Relationship Id="rId11" Type="http://schemas.openxmlformats.org/officeDocument/2006/relationships/image" Target="../media/image232.wmf"/><Relationship Id="rId5" Type="http://schemas.openxmlformats.org/officeDocument/2006/relationships/image" Target="../media/image220.wmf"/><Relationship Id="rId15" Type="http://schemas.openxmlformats.org/officeDocument/2006/relationships/image" Target="../media/image234.w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231.wmf"/><Relationship Id="rId14" Type="http://schemas.openxmlformats.org/officeDocument/2006/relationships/oleObject" Target="../embeddings/oleObject169.bin"/></Relationships>
</file>

<file path=ppt/slides/_rels/slide32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slideLayout" Target="../slideLayouts/slideLayout140.xml"/><Relationship Id="rId1" Type="http://schemas.openxmlformats.org/officeDocument/2006/relationships/vmlDrawing" Target="../drawings/vmlDrawing100.vml"/><Relationship Id="rId6" Type="http://schemas.openxmlformats.org/officeDocument/2006/relationships/oleObject" Target="../embeddings/oleObject171.bin"/><Relationship Id="rId5" Type="http://schemas.openxmlformats.org/officeDocument/2006/relationships/image" Target="../media/image220.wmf"/><Relationship Id="rId4" Type="http://schemas.openxmlformats.org/officeDocument/2006/relationships/oleObject" Target="../embeddings/oleObject170.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Layout" Target="../slideLayouts/slideLayout136.xml"/><Relationship Id="rId1" Type="http://schemas.openxmlformats.org/officeDocument/2006/relationships/vmlDrawing" Target="../drawings/vmlDrawing101.vml"/><Relationship Id="rId6" Type="http://schemas.openxmlformats.org/officeDocument/2006/relationships/oleObject" Target="../embeddings/oleObject173.bin"/><Relationship Id="rId5" Type="http://schemas.openxmlformats.org/officeDocument/2006/relationships/image" Target="../media/image220.wmf"/><Relationship Id="rId4" Type="http://schemas.openxmlformats.org/officeDocument/2006/relationships/oleObject" Target="../embeddings/oleObject172.bin"/></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136.xml"/><Relationship Id="rId1" Type="http://schemas.openxmlformats.org/officeDocument/2006/relationships/vmlDrawing" Target="../drawings/vmlDrawing102.vml"/><Relationship Id="rId6" Type="http://schemas.openxmlformats.org/officeDocument/2006/relationships/image" Target="../media/image220.wmf"/><Relationship Id="rId5" Type="http://schemas.openxmlformats.org/officeDocument/2006/relationships/oleObject" Target="../embeddings/oleObject175.bin"/><Relationship Id="rId4" Type="http://schemas.openxmlformats.org/officeDocument/2006/relationships/image" Target="../media/image235.wmf"/></Relationships>
</file>

<file path=ppt/slides/_rels/slide33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136.xml"/><Relationship Id="rId1" Type="http://schemas.openxmlformats.org/officeDocument/2006/relationships/vmlDrawing" Target="../drawings/vmlDrawing103.vml"/><Relationship Id="rId6" Type="http://schemas.openxmlformats.org/officeDocument/2006/relationships/image" Target="../media/image237.png"/><Relationship Id="rId5" Type="http://schemas.openxmlformats.org/officeDocument/2006/relationships/image" Target="../media/image236.wmf"/><Relationship Id="rId4" Type="http://schemas.openxmlformats.org/officeDocument/2006/relationships/oleObject" Target="../embeddings/oleObject176.bin"/></Relationships>
</file>

<file path=ppt/slides/_rels/slide33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31.xml"/></Relationships>
</file>

<file path=ppt/slides/_rels/slide334.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39.wmf"/><Relationship Id="rId2" Type="http://schemas.openxmlformats.org/officeDocument/2006/relationships/slideLayout" Target="../slideLayouts/slideLayout136.xml"/><Relationship Id="rId1" Type="http://schemas.openxmlformats.org/officeDocument/2006/relationships/vmlDrawing" Target="../drawings/vmlDrawing104.vml"/><Relationship Id="rId6" Type="http://schemas.openxmlformats.org/officeDocument/2006/relationships/oleObject" Target="../embeddings/oleObject178.bin"/><Relationship Id="rId5" Type="http://schemas.openxmlformats.org/officeDocument/2006/relationships/image" Target="../media/image238.wmf"/><Relationship Id="rId4" Type="http://schemas.openxmlformats.org/officeDocument/2006/relationships/oleObject" Target="../embeddings/oleObject177.bin"/></Relationships>
</file>

<file path=ppt/slides/_rels/slide33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33.xml"/></Relationships>
</file>

<file path=ppt/slides/_rels/slide336.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41.wmf"/><Relationship Id="rId2" Type="http://schemas.openxmlformats.org/officeDocument/2006/relationships/slideLayout" Target="../slideLayouts/slideLayout136.xml"/><Relationship Id="rId1" Type="http://schemas.openxmlformats.org/officeDocument/2006/relationships/vmlDrawing" Target="../drawings/vmlDrawing105.vml"/><Relationship Id="rId6" Type="http://schemas.openxmlformats.org/officeDocument/2006/relationships/oleObject" Target="../embeddings/oleObject180.bin"/><Relationship Id="rId5" Type="http://schemas.openxmlformats.org/officeDocument/2006/relationships/image" Target="../media/image240.wmf"/><Relationship Id="rId4" Type="http://schemas.openxmlformats.org/officeDocument/2006/relationships/oleObject" Target="../embeddings/oleObject179.bin"/></Relationships>
</file>

<file path=ppt/slides/_rels/slide3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133.xml"/><Relationship Id="rId1" Type="http://schemas.openxmlformats.org/officeDocument/2006/relationships/vmlDrawing" Target="../drawings/vmlDrawing106.vml"/><Relationship Id="rId5" Type="http://schemas.openxmlformats.org/officeDocument/2006/relationships/image" Target="../media/image242.wmf"/><Relationship Id="rId4" Type="http://schemas.openxmlformats.org/officeDocument/2006/relationships/oleObject" Target="../embeddings/oleObject181.bin"/></Relationships>
</file>

<file path=ppt/slides/_rels/slide3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62.png"/><Relationship Id="rId1" Type="http://schemas.openxmlformats.org/officeDocument/2006/relationships/slideLayout" Target="../slideLayouts/slideLayout133.xml"/></Relationships>
</file>

<file path=ppt/slides/_rels/slide339.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image" Target="../media/image264.png"/><Relationship Id="rId7" Type="http://schemas.openxmlformats.org/officeDocument/2006/relationships/image" Target="../media/image245.wmf"/><Relationship Id="rId2" Type="http://schemas.openxmlformats.org/officeDocument/2006/relationships/slideLayout" Target="../slideLayouts/slideLayout140.xml"/><Relationship Id="rId1" Type="http://schemas.openxmlformats.org/officeDocument/2006/relationships/vmlDrawing" Target="../drawings/vmlDrawing107.vml"/><Relationship Id="rId6" Type="http://schemas.openxmlformats.org/officeDocument/2006/relationships/oleObject" Target="../embeddings/oleObject183.bin"/><Relationship Id="rId11" Type="http://schemas.openxmlformats.org/officeDocument/2006/relationships/image" Target="../media/image247.wmf"/><Relationship Id="rId5" Type="http://schemas.openxmlformats.org/officeDocument/2006/relationships/image" Target="../media/image244.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246.wmf"/></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69.png"/><Relationship Id="rId1" Type="http://schemas.openxmlformats.org/officeDocument/2006/relationships/slideLayout" Target="../slideLayouts/slideLayout133.xml"/></Relationships>
</file>

<file path=ppt/slides/_rels/slide341.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253.wmf"/><Relationship Id="rId3" Type="http://schemas.openxmlformats.org/officeDocument/2006/relationships/image" Target="../media/image271.png"/><Relationship Id="rId7" Type="http://schemas.openxmlformats.org/officeDocument/2006/relationships/image" Target="../media/image250.wmf"/><Relationship Id="rId12" Type="http://schemas.openxmlformats.org/officeDocument/2006/relationships/oleObject" Target="../embeddings/oleObject190.bin"/><Relationship Id="rId17" Type="http://schemas.openxmlformats.org/officeDocument/2006/relationships/image" Target="../media/image255.wmf"/><Relationship Id="rId2" Type="http://schemas.openxmlformats.org/officeDocument/2006/relationships/slideLayout" Target="../slideLayouts/slideLayout140.xml"/><Relationship Id="rId16" Type="http://schemas.openxmlformats.org/officeDocument/2006/relationships/oleObject" Target="../embeddings/oleObject192.bin"/><Relationship Id="rId1" Type="http://schemas.openxmlformats.org/officeDocument/2006/relationships/vmlDrawing" Target="../drawings/vmlDrawing108.vml"/><Relationship Id="rId6" Type="http://schemas.openxmlformats.org/officeDocument/2006/relationships/oleObject" Target="../embeddings/oleObject187.bin"/><Relationship Id="rId11" Type="http://schemas.openxmlformats.org/officeDocument/2006/relationships/image" Target="../media/image252.wmf"/><Relationship Id="rId5" Type="http://schemas.openxmlformats.org/officeDocument/2006/relationships/image" Target="../media/image249.wmf"/><Relationship Id="rId15" Type="http://schemas.openxmlformats.org/officeDocument/2006/relationships/image" Target="../media/image254.w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251.wmf"/><Relationship Id="rId14" Type="http://schemas.openxmlformats.org/officeDocument/2006/relationships/oleObject" Target="../embeddings/oleObject191.bin"/></Relationships>
</file>

<file path=ppt/slides/_rels/slide34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79.png"/><Relationship Id="rId1" Type="http://schemas.openxmlformats.org/officeDocument/2006/relationships/slideLayout" Target="../slideLayouts/slideLayout133.xml"/></Relationships>
</file>

<file path=ppt/slides/_rels/slide34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81.png"/><Relationship Id="rId1" Type="http://schemas.openxmlformats.org/officeDocument/2006/relationships/slideLayout" Target="../slideLayouts/slideLayout133.xml"/></Relationships>
</file>

<file path=ppt/slides/_rels/slide344.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283.png"/><Relationship Id="rId7" Type="http://schemas.openxmlformats.org/officeDocument/2006/relationships/image" Target="../media/image261.wmf"/><Relationship Id="rId2" Type="http://schemas.openxmlformats.org/officeDocument/2006/relationships/slideLayout" Target="../slideLayouts/slideLayout138.xml"/><Relationship Id="rId1" Type="http://schemas.openxmlformats.org/officeDocument/2006/relationships/vmlDrawing" Target="../drawings/vmlDrawing109.vml"/><Relationship Id="rId6" Type="http://schemas.openxmlformats.org/officeDocument/2006/relationships/oleObject" Target="../embeddings/oleObject194.bin"/><Relationship Id="rId5" Type="http://schemas.openxmlformats.org/officeDocument/2006/relationships/image" Target="../media/image260.wmf"/><Relationship Id="rId10" Type="http://schemas.openxmlformats.org/officeDocument/2006/relationships/image" Target="../media/image262.wmf"/><Relationship Id="rId4" Type="http://schemas.openxmlformats.org/officeDocument/2006/relationships/oleObject" Target="../embeddings/oleObject193.bin"/><Relationship Id="rId9" Type="http://schemas.openxmlformats.org/officeDocument/2006/relationships/oleObject" Target="../embeddings/oleObject196.bin"/></Relationships>
</file>

<file path=ppt/slides/_rels/slide345.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image" Target="../media/image233.wmf"/><Relationship Id="rId3" Type="http://schemas.openxmlformats.org/officeDocument/2006/relationships/image" Target="../media/image287.png"/><Relationship Id="rId7" Type="http://schemas.openxmlformats.org/officeDocument/2006/relationships/image" Target="../media/image264.wmf"/><Relationship Id="rId12" Type="http://schemas.openxmlformats.org/officeDocument/2006/relationships/oleObject" Target="../embeddings/oleObject201.bin"/><Relationship Id="rId2" Type="http://schemas.openxmlformats.org/officeDocument/2006/relationships/slideLayout" Target="../slideLayouts/slideLayout140.xml"/><Relationship Id="rId1" Type="http://schemas.openxmlformats.org/officeDocument/2006/relationships/vmlDrawing" Target="../drawings/vmlDrawing110.vml"/><Relationship Id="rId6" Type="http://schemas.openxmlformats.org/officeDocument/2006/relationships/oleObject" Target="../embeddings/oleObject198.bin"/><Relationship Id="rId11" Type="http://schemas.openxmlformats.org/officeDocument/2006/relationships/image" Target="../media/image266.wmf"/><Relationship Id="rId5" Type="http://schemas.openxmlformats.org/officeDocument/2006/relationships/image" Target="../media/image263.wmf"/><Relationship Id="rId10" Type="http://schemas.openxmlformats.org/officeDocument/2006/relationships/oleObject" Target="../embeddings/oleObject200.bin"/><Relationship Id="rId4" Type="http://schemas.openxmlformats.org/officeDocument/2006/relationships/oleObject" Target="../embeddings/oleObject197.bin"/><Relationship Id="rId9" Type="http://schemas.openxmlformats.org/officeDocument/2006/relationships/image" Target="../media/image265.wmf"/></Relationships>
</file>

<file path=ppt/slides/_rels/slide346.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image" Target="../media/image292.png"/><Relationship Id="rId7" Type="http://schemas.openxmlformats.org/officeDocument/2006/relationships/image" Target="../media/image267.wmf"/><Relationship Id="rId2" Type="http://schemas.openxmlformats.org/officeDocument/2006/relationships/slideLayout" Target="../slideLayouts/slideLayout139.xml"/><Relationship Id="rId1" Type="http://schemas.openxmlformats.org/officeDocument/2006/relationships/vmlDrawing" Target="../drawings/vmlDrawing111.vml"/><Relationship Id="rId6" Type="http://schemas.openxmlformats.org/officeDocument/2006/relationships/oleObject" Target="../embeddings/oleObject203.bin"/><Relationship Id="rId5" Type="http://schemas.openxmlformats.org/officeDocument/2006/relationships/image" Target="../media/image263.wmf"/><Relationship Id="rId10" Type="http://schemas.openxmlformats.org/officeDocument/2006/relationships/oleObject" Target="../embeddings/oleObject205.bin"/><Relationship Id="rId4" Type="http://schemas.openxmlformats.org/officeDocument/2006/relationships/oleObject" Target="../embeddings/oleObject202.bin"/><Relationship Id="rId9" Type="http://schemas.openxmlformats.org/officeDocument/2006/relationships/image" Target="../media/image268.wmf"/></Relationships>
</file>

<file path=ppt/slides/_rels/slide34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136.xml"/><Relationship Id="rId1" Type="http://schemas.openxmlformats.org/officeDocument/2006/relationships/vmlDrawing" Target="../drawings/vmlDrawing112.vml"/><Relationship Id="rId5" Type="http://schemas.openxmlformats.org/officeDocument/2006/relationships/image" Target="../media/image269.wmf"/><Relationship Id="rId4" Type="http://schemas.openxmlformats.org/officeDocument/2006/relationships/oleObject" Target="../embeddings/oleObject206.bin"/></Relationships>
</file>

<file path=ppt/slides/_rels/slide348.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271.wmf"/><Relationship Id="rId2" Type="http://schemas.openxmlformats.org/officeDocument/2006/relationships/slideLayout" Target="../slideLayouts/slideLayout136.xml"/><Relationship Id="rId1" Type="http://schemas.openxmlformats.org/officeDocument/2006/relationships/vmlDrawing" Target="../drawings/vmlDrawing113.vml"/><Relationship Id="rId6" Type="http://schemas.openxmlformats.org/officeDocument/2006/relationships/oleObject" Target="../embeddings/oleObject208.bin"/><Relationship Id="rId5" Type="http://schemas.openxmlformats.org/officeDocument/2006/relationships/image" Target="../media/image270.wmf"/><Relationship Id="rId4" Type="http://schemas.openxmlformats.org/officeDocument/2006/relationships/oleObject" Target="../embeddings/oleObject207.bin"/></Relationships>
</file>

<file path=ppt/slides/_rels/slide3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slideLayout" Target="../slideLayouts/slideLayout134.xml"/><Relationship Id="rId1" Type="http://schemas.openxmlformats.org/officeDocument/2006/relationships/vmlDrawing" Target="../drawings/vmlDrawing114.vml"/><Relationship Id="rId6" Type="http://schemas.openxmlformats.org/officeDocument/2006/relationships/image" Target="../media/image272.wmf"/><Relationship Id="rId5" Type="http://schemas.openxmlformats.org/officeDocument/2006/relationships/oleObject" Target="../embeddings/oleObject209.bin"/><Relationship Id="rId4" Type="http://schemas.openxmlformats.org/officeDocument/2006/relationships/image" Target="../media/image2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8" Type="http://schemas.openxmlformats.org/officeDocument/2006/relationships/oleObject" Target="../embeddings/oleObject212.bin"/><Relationship Id="rId3" Type="http://schemas.openxmlformats.org/officeDocument/2006/relationships/image" Target="../media/image303.png"/><Relationship Id="rId7" Type="http://schemas.openxmlformats.org/officeDocument/2006/relationships/image" Target="../media/image275.wmf"/><Relationship Id="rId2" Type="http://schemas.openxmlformats.org/officeDocument/2006/relationships/slideLayout" Target="../slideLayouts/slideLayout138.xml"/><Relationship Id="rId1" Type="http://schemas.openxmlformats.org/officeDocument/2006/relationships/vmlDrawing" Target="../drawings/vmlDrawing115.vml"/><Relationship Id="rId6" Type="http://schemas.openxmlformats.org/officeDocument/2006/relationships/oleObject" Target="../embeddings/oleObject211.bin"/><Relationship Id="rId5" Type="http://schemas.openxmlformats.org/officeDocument/2006/relationships/image" Target="../media/image274.wmf"/><Relationship Id="rId4" Type="http://schemas.openxmlformats.org/officeDocument/2006/relationships/oleObject" Target="../embeddings/oleObject210.bin"/><Relationship Id="rId9" Type="http://schemas.openxmlformats.org/officeDocument/2006/relationships/image" Target="../media/image276.wmf"/></Relationships>
</file>

<file path=ppt/slides/_rels/slide35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307.png"/><Relationship Id="rId1" Type="http://schemas.openxmlformats.org/officeDocument/2006/relationships/slideLayout" Target="../slideLayouts/slideLayout13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153.xml"/><Relationship Id="rId1" Type="http://schemas.openxmlformats.org/officeDocument/2006/relationships/vmlDrawing" Target="../drawings/vmlDrawing116.vml"/><Relationship Id="rId4" Type="http://schemas.openxmlformats.org/officeDocument/2006/relationships/image" Target="../media/image278.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150.xml"/><Relationship Id="rId1" Type="http://schemas.openxmlformats.org/officeDocument/2006/relationships/vmlDrawing" Target="../drawings/vmlDrawing117.vml"/><Relationship Id="rId4" Type="http://schemas.openxmlformats.org/officeDocument/2006/relationships/image" Target="../media/image279.wmf"/></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215.bin"/><Relationship Id="rId7" Type="http://schemas.openxmlformats.org/officeDocument/2006/relationships/image" Target="../media/image282.png"/><Relationship Id="rId2" Type="http://schemas.openxmlformats.org/officeDocument/2006/relationships/slideLayout" Target="../slideLayouts/slideLayout154.xml"/><Relationship Id="rId1" Type="http://schemas.openxmlformats.org/officeDocument/2006/relationships/vmlDrawing" Target="../drawings/vmlDrawing118.vml"/><Relationship Id="rId6" Type="http://schemas.openxmlformats.org/officeDocument/2006/relationships/image" Target="../media/image281.wmf"/><Relationship Id="rId5" Type="http://schemas.openxmlformats.org/officeDocument/2006/relationships/oleObject" Target="../embeddings/oleObject216.bin"/><Relationship Id="rId4" Type="http://schemas.openxmlformats.org/officeDocument/2006/relationships/image" Target="../media/image280.emf"/></Relationships>
</file>

<file path=ppt/slides/_rels/slide372.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48.xml"/></Relationships>
</file>

<file path=ppt/slides/_rels/slide373.xml.rels><?xml version="1.0" encoding="UTF-8" standalone="yes"?>
<Relationships xmlns="http://schemas.openxmlformats.org/package/2006/relationships"><Relationship Id="rId8" Type="http://schemas.openxmlformats.org/officeDocument/2006/relationships/image" Target="../media/image287.wmf"/><Relationship Id="rId3" Type="http://schemas.openxmlformats.org/officeDocument/2006/relationships/oleObject" Target="../embeddings/oleObject217.bin"/><Relationship Id="rId7" Type="http://schemas.openxmlformats.org/officeDocument/2006/relationships/oleObject" Target="../embeddings/oleObject219.bin"/><Relationship Id="rId2" Type="http://schemas.openxmlformats.org/officeDocument/2006/relationships/slideLayout" Target="../slideLayouts/slideLayout155.xml"/><Relationship Id="rId1" Type="http://schemas.openxmlformats.org/officeDocument/2006/relationships/vmlDrawing" Target="../drawings/vmlDrawing119.vml"/><Relationship Id="rId6" Type="http://schemas.openxmlformats.org/officeDocument/2006/relationships/image" Target="../media/image286.wmf"/><Relationship Id="rId5" Type="http://schemas.openxmlformats.org/officeDocument/2006/relationships/oleObject" Target="../embeddings/oleObject218.bin"/><Relationship Id="rId10" Type="http://schemas.openxmlformats.org/officeDocument/2006/relationships/image" Target="../media/image288.wmf"/><Relationship Id="rId4" Type="http://schemas.openxmlformats.org/officeDocument/2006/relationships/image" Target="../media/image285.wmf"/><Relationship Id="rId9" Type="http://schemas.openxmlformats.org/officeDocument/2006/relationships/oleObject" Target="../embeddings/oleObject220.bin"/></Relationships>
</file>

<file path=ppt/slides/_rels/slide374.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153.xml"/><Relationship Id="rId1" Type="http://schemas.openxmlformats.org/officeDocument/2006/relationships/vmlDrawing" Target="../drawings/vmlDrawing120.vml"/><Relationship Id="rId4" Type="http://schemas.openxmlformats.org/officeDocument/2006/relationships/image" Target="../media/image289.wmf"/></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154.xml"/><Relationship Id="rId1" Type="http://schemas.openxmlformats.org/officeDocument/2006/relationships/vmlDrawing" Target="../drawings/vmlDrawing121.vml"/><Relationship Id="rId5" Type="http://schemas.openxmlformats.org/officeDocument/2006/relationships/oleObject" Target="../embeddings/oleObject223.bin"/><Relationship Id="rId4" Type="http://schemas.openxmlformats.org/officeDocument/2006/relationships/image" Target="../media/image290.wmf"/></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154.xml"/><Relationship Id="rId1" Type="http://schemas.openxmlformats.org/officeDocument/2006/relationships/vmlDrawing" Target="../drawings/vmlDrawing122.vml"/><Relationship Id="rId6" Type="http://schemas.openxmlformats.org/officeDocument/2006/relationships/image" Target="../media/image292.wmf"/><Relationship Id="rId5" Type="http://schemas.openxmlformats.org/officeDocument/2006/relationships/oleObject" Target="../embeddings/oleObject225.bin"/><Relationship Id="rId4" Type="http://schemas.openxmlformats.org/officeDocument/2006/relationships/image" Target="../media/image291.w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153.xml"/><Relationship Id="rId1" Type="http://schemas.openxmlformats.org/officeDocument/2006/relationships/vmlDrawing" Target="../drawings/vmlDrawing123.vml"/><Relationship Id="rId6" Type="http://schemas.openxmlformats.org/officeDocument/2006/relationships/image" Target="../media/image294.wmf"/><Relationship Id="rId5" Type="http://schemas.openxmlformats.org/officeDocument/2006/relationships/oleObject" Target="../embeddings/oleObject227.bin"/><Relationship Id="rId4" Type="http://schemas.openxmlformats.org/officeDocument/2006/relationships/image" Target="../media/image293.w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151.xml"/><Relationship Id="rId1" Type="http://schemas.openxmlformats.org/officeDocument/2006/relationships/vmlDrawing" Target="../drawings/vmlDrawing124.vml"/><Relationship Id="rId4" Type="http://schemas.openxmlformats.org/officeDocument/2006/relationships/image" Target="../media/image295.wmf"/></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153.xml"/><Relationship Id="rId1" Type="http://schemas.openxmlformats.org/officeDocument/2006/relationships/vmlDrawing" Target="../drawings/vmlDrawing125.vml"/><Relationship Id="rId4" Type="http://schemas.openxmlformats.org/officeDocument/2006/relationships/image" Target="../media/image296.wmf"/></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85.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50.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8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150.xml"/></Relationships>
</file>

<file path=ppt/slides/_rels/slide388.xml.rels><?xml version="1.0" encoding="UTF-8" standalone="yes"?>
<Relationships xmlns="http://schemas.openxmlformats.org/package/2006/relationships"><Relationship Id="rId8" Type="http://schemas.openxmlformats.org/officeDocument/2006/relationships/image" Target="../media/image287.wmf"/><Relationship Id="rId13" Type="http://schemas.openxmlformats.org/officeDocument/2006/relationships/oleObject" Target="../embeddings/oleObject235.bin"/><Relationship Id="rId3" Type="http://schemas.openxmlformats.org/officeDocument/2006/relationships/oleObject" Target="../embeddings/oleObject230.bin"/><Relationship Id="rId7" Type="http://schemas.openxmlformats.org/officeDocument/2006/relationships/oleObject" Target="../embeddings/oleObject232.bin"/><Relationship Id="rId12" Type="http://schemas.openxmlformats.org/officeDocument/2006/relationships/image" Target="../media/image303.wmf"/><Relationship Id="rId2" Type="http://schemas.openxmlformats.org/officeDocument/2006/relationships/slideLayout" Target="../slideLayouts/slideLayout156.xml"/><Relationship Id="rId1" Type="http://schemas.openxmlformats.org/officeDocument/2006/relationships/vmlDrawing" Target="../drawings/vmlDrawing126.vml"/><Relationship Id="rId6" Type="http://schemas.openxmlformats.org/officeDocument/2006/relationships/image" Target="../media/image301.wmf"/><Relationship Id="rId11" Type="http://schemas.openxmlformats.org/officeDocument/2006/relationships/oleObject" Target="../embeddings/oleObject234.bin"/><Relationship Id="rId5" Type="http://schemas.openxmlformats.org/officeDocument/2006/relationships/oleObject" Target="../embeddings/oleObject231.bin"/><Relationship Id="rId10" Type="http://schemas.openxmlformats.org/officeDocument/2006/relationships/image" Target="../media/image302.wmf"/><Relationship Id="rId4" Type="http://schemas.openxmlformats.org/officeDocument/2006/relationships/image" Target="../media/image300.wmf"/><Relationship Id="rId9" Type="http://schemas.openxmlformats.org/officeDocument/2006/relationships/oleObject" Target="../embeddings/oleObject233.bin"/><Relationship Id="rId14" Type="http://schemas.openxmlformats.org/officeDocument/2006/relationships/image" Target="../media/image304.wmf"/></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3" Type="http://schemas.openxmlformats.org/officeDocument/2006/relationships/oleObject" Target="../embeddings/oleObject236.bin"/><Relationship Id="rId7" Type="http://schemas.openxmlformats.org/officeDocument/2006/relationships/image" Target="../media/image308.png"/><Relationship Id="rId2" Type="http://schemas.openxmlformats.org/officeDocument/2006/relationships/slideLayout" Target="../slideLayouts/slideLayout153.xml"/><Relationship Id="rId1" Type="http://schemas.openxmlformats.org/officeDocument/2006/relationships/vmlDrawing" Target="../drawings/vmlDrawing127.vml"/><Relationship Id="rId6" Type="http://schemas.openxmlformats.org/officeDocument/2006/relationships/image" Target="../media/image306.wmf"/><Relationship Id="rId5" Type="http://schemas.openxmlformats.org/officeDocument/2006/relationships/oleObject" Target="../embeddings/oleObject237.bin"/><Relationship Id="rId4" Type="http://schemas.openxmlformats.org/officeDocument/2006/relationships/image" Target="../media/image305.wmf"/></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151.xml"/><Relationship Id="rId1" Type="http://schemas.openxmlformats.org/officeDocument/2006/relationships/vmlDrawing" Target="../drawings/vmlDrawing128.vml"/><Relationship Id="rId4" Type="http://schemas.openxmlformats.org/officeDocument/2006/relationships/image" Target="../media/image309.w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154.xml"/><Relationship Id="rId1" Type="http://schemas.openxmlformats.org/officeDocument/2006/relationships/vmlDrawing" Target="../drawings/vmlDrawing129.vml"/><Relationship Id="rId6" Type="http://schemas.openxmlformats.org/officeDocument/2006/relationships/image" Target="../media/image311.wmf"/><Relationship Id="rId5" Type="http://schemas.openxmlformats.org/officeDocument/2006/relationships/oleObject" Target="../embeddings/oleObject240.bin"/><Relationship Id="rId4" Type="http://schemas.openxmlformats.org/officeDocument/2006/relationships/image" Target="../media/image310.wmf"/></Relationships>
</file>

<file path=ppt/slides/_rels/slide39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48.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153.xml"/><Relationship Id="rId1" Type="http://schemas.openxmlformats.org/officeDocument/2006/relationships/vmlDrawing" Target="../drawings/vmlDrawing130.vml"/><Relationship Id="rId6" Type="http://schemas.openxmlformats.org/officeDocument/2006/relationships/image" Target="../media/image314.wmf"/><Relationship Id="rId5" Type="http://schemas.openxmlformats.org/officeDocument/2006/relationships/oleObject" Target="../embeddings/oleObject242.bin"/><Relationship Id="rId4" Type="http://schemas.openxmlformats.org/officeDocument/2006/relationships/image" Target="../media/image313.wmf"/></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398.x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oleObject" Target="../embeddings/oleObject243.bin"/><Relationship Id="rId7" Type="http://schemas.openxmlformats.org/officeDocument/2006/relationships/oleObject" Target="../embeddings/oleObject245.bin"/><Relationship Id="rId2" Type="http://schemas.openxmlformats.org/officeDocument/2006/relationships/slideLayout" Target="../slideLayouts/slideLayout154.xml"/><Relationship Id="rId1" Type="http://schemas.openxmlformats.org/officeDocument/2006/relationships/vmlDrawing" Target="../drawings/vmlDrawing131.vml"/><Relationship Id="rId6" Type="http://schemas.openxmlformats.org/officeDocument/2006/relationships/image" Target="../media/image316.wmf"/><Relationship Id="rId5" Type="http://schemas.openxmlformats.org/officeDocument/2006/relationships/oleObject" Target="../embeddings/oleObject244.bin"/><Relationship Id="rId10" Type="http://schemas.openxmlformats.org/officeDocument/2006/relationships/image" Target="../media/image318.wmf"/><Relationship Id="rId4" Type="http://schemas.openxmlformats.org/officeDocument/2006/relationships/image" Target="../media/image315.wmf"/><Relationship Id="rId9" Type="http://schemas.openxmlformats.org/officeDocument/2006/relationships/oleObject" Target="../embeddings/oleObject246.bin"/></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150.xml"/><Relationship Id="rId1" Type="http://schemas.openxmlformats.org/officeDocument/2006/relationships/vmlDrawing" Target="../drawings/vmlDrawing132.vml"/><Relationship Id="rId4" Type="http://schemas.openxmlformats.org/officeDocument/2006/relationships/image" Target="../media/image31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oleObject" Target="../embeddings/oleObject248.bin"/><Relationship Id="rId7" Type="http://schemas.openxmlformats.org/officeDocument/2006/relationships/image" Target="../media/image321.wmf"/><Relationship Id="rId2" Type="http://schemas.openxmlformats.org/officeDocument/2006/relationships/slideLayout" Target="../slideLayouts/slideLayout155.xml"/><Relationship Id="rId1" Type="http://schemas.openxmlformats.org/officeDocument/2006/relationships/vmlDrawing" Target="../drawings/vmlDrawing133.vml"/><Relationship Id="rId6" Type="http://schemas.openxmlformats.org/officeDocument/2006/relationships/oleObject" Target="../embeddings/oleObject250.bin"/><Relationship Id="rId5" Type="http://schemas.openxmlformats.org/officeDocument/2006/relationships/oleObject" Target="../embeddings/oleObject249.bin"/><Relationship Id="rId4" Type="http://schemas.openxmlformats.org/officeDocument/2006/relationships/image" Target="../media/image320.wmf"/><Relationship Id="rId9" Type="http://schemas.openxmlformats.org/officeDocument/2006/relationships/image" Target="../media/image322.wmf"/></Relationships>
</file>

<file path=ppt/slides/_rels/slide401.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151.xml"/><Relationship Id="rId1" Type="http://schemas.openxmlformats.org/officeDocument/2006/relationships/vmlDrawing" Target="../drawings/vmlDrawing134.vml"/><Relationship Id="rId5" Type="http://schemas.openxmlformats.org/officeDocument/2006/relationships/image" Target="../media/image323.png"/><Relationship Id="rId4" Type="http://schemas.openxmlformats.org/officeDocument/2006/relationships/image" Target="../media/image320.wmf"/></Relationships>
</file>

<file path=ppt/slides/_rels/slide402.xml.rels><?xml version="1.0" encoding="UTF-8" standalone="yes"?>
<Relationships xmlns="http://schemas.openxmlformats.org/package/2006/relationships"><Relationship Id="rId8" Type="http://schemas.openxmlformats.org/officeDocument/2006/relationships/image" Target="../media/image326.wmf"/><Relationship Id="rId3" Type="http://schemas.openxmlformats.org/officeDocument/2006/relationships/oleObject" Target="../embeddings/oleObject253.bin"/><Relationship Id="rId7" Type="http://schemas.openxmlformats.org/officeDocument/2006/relationships/oleObject" Target="../embeddings/oleObject255.bin"/><Relationship Id="rId12" Type="http://schemas.openxmlformats.org/officeDocument/2006/relationships/image" Target="../media/image328.wmf"/><Relationship Id="rId2" Type="http://schemas.openxmlformats.org/officeDocument/2006/relationships/slideLayout" Target="../slideLayouts/slideLayout155.xml"/><Relationship Id="rId1" Type="http://schemas.openxmlformats.org/officeDocument/2006/relationships/vmlDrawing" Target="../drawings/vmlDrawing135.vml"/><Relationship Id="rId6" Type="http://schemas.openxmlformats.org/officeDocument/2006/relationships/image" Target="../media/image325.wmf"/><Relationship Id="rId11" Type="http://schemas.openxmlformats.org/officeDocument/2006/relationships/oleObject" Target="../embeddings/oleObject257.bin"/><Relationship Id="rId5" Type="http://schemas.openxmlformats.org/officeDocument/2006/relationships/oleObject" Target="../embeddings/oleObject254.bin"/><Relationship Id="rId10" Type="http://schemas.openxmlformats.org/officeDocument/2006/relationships/image" Target="../media/image327.wmf"/><Relationship Id="rId4" Type="http://schemas.openxmlformats.org/officeDocument/2006/relationships/image" Target="../media/image324.wmf"/><Relationship Id="rId9" Type="http://schemas.openxmlformats.org/officeDocument/2006/relationships/oleObject" Target="../embeddings/oleObject256.bin"/></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4.x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153.xml"/><Relationship Id="rId1" Type="http://schemas.openxmlformats.org/officeDocument/2006/relationships/vmlDrawing" Target="../drawings/vmlDrawing136.vml"/><Relationship Id="rId6" Type="http://schemas.openxmlformats.org/officeDocument/2006/relationships/image" Target="../media/image330.wmf"/><Relationship Id="rId5" Type="http://schemas.openxmlformats.org/officeDocument/2006/relationships/oleObject" Target="../embeddings/oleObject259.bin"/><Relationship Id="rId4" Type="http://schemas.openxmlformats.org/officeDocument/2006/relationships/image" Target="../media/image329.wmf"/></Relationships>
</file>

<file path=ppt/slides/_rels/slide405.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oleObject" Target="../embeddings/oleObject261.bin"/><Relationship Id="rId7" Type="http://schemas.openxmlformats.org/officeDocument/2006/relationships/oleObject" Target="../embeddings/oleObject263.bin"/><Relationship Id="rId2" Type="http://schemas.openxmlformats.org/officeDocument/2006/relationships/slideLayout" Target="../slideLayouts/slideLayout154.xml"/><Relationship Id="rId1" Type="http://schemas.openxmlformats.org/officeDocument/2006/relationships/vmlDrawing" Target="../drawings/vmlDrawing137.vml"/><Relationship Id="rId6" Type="http://schemas.openxmlformats.org/officeDocument/2006/relationships/image" Target="../media/image333.wmf"/><Relationship Id="rId5" Type="http://schemas.openxmlformats.org/officeDocument/2006/relationships/oleObject" Target="../embeddings/oleObject262.bin"/><Relationship Id="rId10" Type="http://schemas.openxmlformats.org/officeDocument/2006/relationships/image" Target="../media/image335.wmf"/><Relationship Id="rId4" Type="http://schemas.openxmlformats.org/officeDocument/2006/relationships/image" Target="../media/image332.wmf"/><Relationship Id="rId9" Type="http://schemas.openxmlformats.org/officeDocument/2006/relationships/oleObject" Target="../embeddings/oleObject264.bin"/></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265.bin"/><Relationship Id="rId2" Type="http://schemas.openxmlformats.org/officeDocument/2006/relationships/slideLayout" Target="../slideLayouts/slideLayout151.xml"/><Relationship Id="rId1" Type="http://schemas.openxmlformats.org/officeDocument/2006/relationships/vmlDrawing" Target="../drawings/vmlDrawing138.vml"/><Relationship Id="rId4" Type="http://schemas.openxmlformats.org/officeDocument/2006/relationships/image" Target="../media/image336.wmf"/></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08.xml.rels><?xml version="1.0" encoding="UTF-8" standalone="yes"?>
<Relationships xmlns="http://schemas.openxmlformats.org/package/2006/relationships"><Relationship Id="rId8" Type="http://schemas.openxmlformats.org/officeDocument/2006/relationships/image" Target="../media/image339.wmf"/><Relationship Id="rId3" Type="http://schemas.openxmlformats.org/officeDocument/2006/relationships/oleObject" Target="../embeddings/oleObject266.bin"/><Relationship Id="rId7" Type="http://schemas.openxmlformats.org/officeDocument/2006/relationships/oleObject" Target="../embeddings/oleObject268.bin"/><Relationship Id="rId2" Type="http://schemas.openxmlformats.org/officeDocument/2006/relationships/slideLayout" Target="../slideLayouts/slideLayout153.xml"/><Relationship Id="rId1" Type="http://schemas.openxmlformats.org/officeDocument/2006/relationships/vmlDrawing" Target="../drawings/vmlDrawing139.vml"/><Relationship Id="rId6" Type="http://schemas.openxmlformats.org/officeDocument/2006/relationships/image" Target="../media/image338.wmf"/><Relationship Id="rId5" Type="http://schemas.openxmlformats.org/officeDocument/2006/relationships/oleObject" Target="../embeddings/oleObject267.bin"/><Relationship Id="rId4" Type="http://schemas.openxmlformats.org/officeDocument/2006/relationships/image" Target="../media/image337.wmf"/></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19.xml.rels><?xml version="1.0" encoding="UTF-8" standalone="yes"?>
<Relationships xmlns="http://schemas.openxmlformats.org/package/2006/relationships"><Relationship Id="rId3" Type="http://schemas.openxmlformats.org/officeDocument/2006/relationships/oleObject" Target="../embeddings/oleObject269.bin"/><Relationship Id="rId2" Type="http://schemas.openxmlformats.org/officeDocument/2006/relationships/slideLayout" Target="../slideLayouts/slideLayout171.xml"/><Relationship Id="rId1" Type="http://schemas.openxmlformats.org/officeDocument/2006/relationships/vmlDrawing" Target="../drawings/vmlDrawing140.vml"/><Relationship Id="rId6" Type="http://schemas.openxmlformats.org/officeDocument/2006/relationships/image" Target="../media/image341.wmf"/><Relationship Id="rId5" Type="http://schemas.openxmlformats.org/officeDocument/2006/relationships/oleObject" Target="../embeddings/oleObject270.bin"/><Relationship Id="rId4" Type="http://schemas.openxmlformats.org/officeDocument/2006/relationships/image" Target="../media/image34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8" Type="http://schemas.openxmlformats.org/officeDocument/2006/relationships/image" Target="../media/image344.wmf"/><Relationship Id="rId13" Type="http://schemas.openxmlformats.org/officeDocument/2006/relationships/oleObject" Target="../embeddings/oleObject276.bin"/><Relationship Id="rId3" Type="http://schemas.openxmlformats.org/officeDocument/2006/relationships/oleObject" Target="../embeddings/oleObject271.bin"/><Relationship Id="rId7" Type="http://schemas.openxmlformats.org/officeDocument/2006/relationships/oleObject" Target="../embeddings/oleObject273.bin"/><Relationship Id="rId12" Type="http://schemas.openxmlformats.org/officeDocument/2006/relationships/image" Target="../media/image346.wmf"/><Relationship Id="rId2" Type="http://schemas.openxmlformats.org/officeDocument/2006/relationships/slideLayout" Target="../slideLayouts/slideLayout179.xml"/><Relationship Id="rId1" Type="http://schemas.openxmlformats.org/officeDocument/2006/relationships/vmlDrawing" Target="../drawings/vmlDrawing141.vml"/><Relationship Id="rId6" Type="http://schemas.openxmlformats.org/officeDocument/2006/relationships/image" Target="../media/image343.wmf"/><Relationship Id="rId11" Type="http://schemas.openxmlformats.org/officeDocument/2006/relationships/oleObject" Target="../embeddings/oleObject275.bin"/><Relationship Id="rId5" Type="http://schemas.openxmlformats.org/officeDocument/2006/relationships/oleObject" Target="../embeddings/oleObject272.bin"/><Relationship Id="rId10" Type="http://schemas.openxmlformats.org/officeDocument/2006/relationships/image" Target="../media/image345.wmf"/><Relationship Id="rId4" Type="http://schemas.openxmlformats.org/officeDocument/2006/relationships/image" Target="../media/image342.wmf"/><Relationship Id="rId9" Type="http://schemas.openxmlformats.org/officeDocument/2006/relationships/oleObject" Target="../embeddings/oleObject274.bin"/><Relationship Id="rId14" Type="http://schemas.openxmlformats.org/officeDocument/2006/relationships/image" Target="../media/image347.wmf"/></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22.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Layout" Target="../slideLayouts/slideLayout171.xml"/><Relationship Id="rId1" Type="http://schemas.openxmlformats.org/officeDocument/2006/relationships/vmlDrawing" Target="../drawings/vmlDrawing142.vml"/><Relationship Id="rId6" Type="http://schemas.openxmlformats.org/officeDocument/2006/relationships/image" Target="../media/image349.wmf"/><Relationship Id="rId5" Type="http://schemas.openxmlformats.org/officeDocument/2006/relationships/oleObject" Target="../embeddings/oleObject278.bin"/><Relationship Id="rId4" Type="http://schemas.openxmlformats.org/officeDocument/2006/relationships/image" Target="../media/image348.wmf"/></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2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69.xml"/></Relationships>
</file>

<file path=ppt/slides/_rels/slide426.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168.xml"/><Relationship Id="rId1" Type="http://schemas.openxmlformats.org/officeDocument/2006/relationships/vmlDrawing" Target="../drawings/vmlDrawing143.vml"/><Relationship Id="rId4" Type="http://schemas.openxmlformats.org/officeDocument/2006/relationships/image" Target="../media/image351.wmf"/></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280.bin"/><Relationship Id="rId2" Type="http://schemas.openxmlformats.org/officeDocument/2006/relationships/slideLayout" Target="../slideLayouts/slideLayout171.xml"/><Relationship Id="rId1" Type="http://schemas.openxmlformats.org/officeDocument/2006/relationships/vmlDrawing" Target="../drawings/vmlDrawing144.vml"/><Relationship Id="rId6" Type="http://schemas.openxmlformats.org/officeDocument/2006/relationships/image" Target="../media/image353.wmf"/><Relationship Id="rId5" Type="http://schemas.openxmlformats.org/officeDocument/2006/relationships/oleObject" Target="../embeddings/oleObject281.bin"/><Relationship Id="rId4" Type="http://schemas.openxmlformats.org/officeDocument/2006/relationships/image" Target="../media/image352.wmf"/></Relationships>
</file>

<file path=ppt/slides/_rels/slide429.xml.rels><?xml version="1.0" encoding="UTF-8" standalone="yes"?>
<Relationships xmlns="http://schemas.openxmlformats.org/package/2006/relationships"><Relationship Id="rId3" Type="http://schemas.openxmlformats.org/officeDocument/2006/relationships/oleObject" Target="../embeddings/oleObject282.bin"/><Relationship Id="rId2" Type="http://schemas.openxmlformats.org/officeDocument/2006/relationships/slideLayout" Target="../slideLayouts/slideLayout168.xml"/><Relationship Id="rId1" Type="http://schemas.openxmlformats.org/officeDocument/2006/relationships/vmlDrawing" Target="../drawings/vmlDrawing145.vml"/><Relationship Id="rId4" Type="http://schemas.openxmlformats.org/officeDocument/2006/relationships/image" Target="../media/image35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31.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173.xml"/><Relationship Id="rId1" Type="http://schemas.openxmlformats.org/officeDocument/2006/relationships/vmlDrawing" Target="../drawings/vmlDrawing146.vml"/><Relationship Id="rId6" Type="http://schemas.openxmlformats.org/officeDocument/2006/relationships/image" Target="../media/image356.wmf"/><Relationship Id="rId5" Type="http://schemas.openxmlformats.org/officeDocument/2006/relationships/oleObject" Target="../embeddings/oleObject284.bin"/><Relationship Id="rId4" Type="http://schemas.openxmlformats.org/officeDocument/2006/relationships/image" Target="../media/image355.wmf"/></Relationships>
</file>

<file path=ppt/slides/_rels/slide432.x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oleObject" Target="../embeddings/oleObject285.bin"/><Relationship Id="rId7" Type="http://schemas.openxmlformats.org/officeDocument/2006/relationships/oleObject" Target="../embeddings/oleObject287.bin"/><Relationship Id="rId2" Type="http://schemas.openxmlformats.org/officeDocument/2006/relationships/slideLayout" Target="../slideLayouts/slideLayout173.xml"/><Relationship Id="rId1" Type="http://schemas.openxmlformats.org/officeDocument/2006/relationships/vmlDrawing" Target="../drawings/vmlDrawing147.vml"/><Relationship Id="rId6" Type="http://schemas.openxmlformats.org/officeDocument/2006/relationships/image" Target="../media/image358.wmf"/><Relationship Id="rId5" Type="http://schemas.openxmlformats.org/officeDocument/2006/relationships/oleObject" Target="../embeddings/oleObject286.bin"/><Relationship Id="rId10" Type="http://schemas.openxmlformats.org/officeDocument/2006/relationships/image" Target="../media/image360.wmf"/><Relationship Id="rId4" Type="http://schemas.openxmlformats.org/officeDocument/2006/relationships/image" Target="../media/image357.wmf"/><Relationship Id="rId9" Type="http://schemas.openxmlformats.org/officeDocument/2006/relationships/oleObject" Target="../embeddings/oleObject288.bin"/></Relationships>
</file>

<file path=ppt/slides/_rels/slide433.xml.rels><?xml version="1.0" encoding="UTF-8" standalone="yes"?>
<Relationships xmlns="http://schemas.openxmlformats.org/package/2006/relationships"><Relationship Id="rId3" Type="http://schemas.openxmlformats.org/officeDocument/2006/relationships/oleObject" Target="../embeddings/oleObject289.bin"/><Relationship Id="rId2" Type="http://schemas.openxmlformats.org/officeDocument/2006/relationships/slideLayout" Target="../slideLayouts/slideLayout173.xml"/><Relationship Id="rId1" Type="http://schemas.openxmlformats.org/officeDocument/2006/relationships/vmlDrawing" Target="../drawings/vmlDrawing148.vml"/><Relationship Id="rId6" Type="http://schemas.openxmlformats.org/officeDocument/2006/relationships/image" Target="../media/image362.wmf"/><Relationship Id="rId5" Type="http://schemas.openxmlformats.org/officeDocument/2006/relationships/oleObject" Target="../embeddings/oleObject290.bin"/><Relationship Id="rId4" Type="http://schemas.openxmlformats.org/officeDocument/2006/relationships/image" Target="../media/image361.wmf"/></Relationships>
</file>

<file path=ppt/slides/_rels/slide434.xml.rels><?xml version="1.0" encoding="UTF-8" standalone="yes"?>
<Relationships xmlns="http://schemas.openxmlformats.org/package/2006/relationships"><Relationship Id="rId3" Type="http://schemas.openxmlformats.org/officeDocument/2006/relationships/oleObject" Target="../embeddings/oleObject291.bin"/><Relationship Id="rId2" Type="http://schemas.openxmlformats.org/officeDocument/2006/relationships/slideLayout" Target="../slideLayouts/slideLayout171.xml"/><Relationship Id="rId1" Type="http://schemas.openxmlformats.org/officeDocument/2006/relationships/vmlDrawing" Target="../drawings/vmlDrawing149.vml"/><Relationship Id="rId6" Type="http://schemas.microsoft.com/office/2007/relationships/hdphoto" Target="../media/hdphoto5.wdp"/><Relationship Id="rId5" Type="http://schemas.openxmlformats.org/officeDocument/2006/relationships/image" Target="../media/image364.png"/><Relationship Id="rId4" Type="http://schemas.openxmlformats.org/officeDocument/2006/relationships/image" Target="../media/image363.wmf"/></Relationships>
</file>

<file path=ppt/slides/_rels/slide435.x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172.xml"/><Relationship Id="rId1" Type="http://schemas.openxmlformats.org/officeDocument/2006/relationships/vmlDrawing" Target="../drawings/vmlDrawing150.vml"/><Relationship Id="rId6" Type="http://schemas.openxmlformats.org/officeDocument/2006/relationships/image" Target="../media/image366.wmf"/><Relationship Id="rId5" Type="http://schemas.openxmlformats.org/officeDocument/2006/relationships/oleObject" Target="../embeddings/oleObject293.bin"/><Relationship Id="rId4" Type="http://schemas.openxmlformats.org/officeDocument/2006/relationships/image" Target="../media/image365.wmf"/></Relationships>
</file>

<file path=ppt/slides/_rels/slide436.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68.xml"/></Relationships>
</file>

<file path=ppt/slides/_rels/slide437.xml.rels><?xml version="1.0" encoding="UTF-8" standalone="yes"?>
<Relationships xmlns="http://schemas.openxmlformats.org/package/2006/relationships"><Relationship Id="rId8" Type="http://schemas.openxmlformats.org/officeDocument/2006/relationships/image" Target="../media/image371.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172.xml"/><Relationship Id="rId1" Type="http://schemas.openxmlformats.org/officeDocument/2006/relationships/vmlDrawing" Target="../drawings/vmlDrawing151.vml"/><Relationship Id="rId6" Type="http://schemas.openxmlformats.org/officeDocument/2006/relationships/image" Target="../media/image370.wmf"/><Relationship Id="rId5" Type="http://schemas.openxmlformats.org/officeDocument/2006/relationships/oleObject" Target="../embeddings/oleObject296.bin"/><Relationship Id="rId4" Type="http://schemas.openxmlformats.org/officeDocument/2006/relationships/image" Target="../media/image369.wmf"/></Relationships>
</file>

<file path=ppt/slides/_rels/slide438.xml.rels><?xml version="1.0" encoding="UTF-8" standalone="yes"?>
<Relationships xmlns="http://schemas.openxmlformats.org/package/2006/relationships"><Relationship Id="rId8" Type="http://schemas.openxmlformats.org/officeDocument/2006/relationships/image" Target="../media/image374.wmf"/><Relationship Id="rId3" Type="http://schemas.openxmlformats.org/officeDocument/2006/relationships/oleObject" Target="../embeddings/oleObject298.bin"/><Relationship Id="rId7" Type="http://schemas.openxmlformats.org/officeDocument/2006/relationships/oleObject" Target="../embeddings/oleObject300.bin"/><Relationship Id="rId2" Type="http://schemas.openxmlformats.org/officeDocument/2006/relationships/slideLayout" Target="../slideLayouts/slideLayout173.xml"/><Relationship Id="rId1" Type="http://schemas.openxmlformats.org/officeDocument/2006/relationships/vmlDrawing" Target="../drawings/vmlDrawing152.vml"/><Relationship Id="rId6" Type="http://schemas.openxmlformats.org/officeDocument/2006/relationships/image" Target="../media/image373.wmf"/><Relationship Id="rId5" Type="http://schemas.openxmlformats.org/officeDocument/2006/relationships/oleObject" Target="../embeddings/oleObject299.bin"/><Relationship Id="rId4" Type="http://schemas.openxmlformats.org/officeDocument/2006/relationships/image" Target="../media/image372.wmf"/></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41.xml.rels><?xml version="1.0" encoding="UTF-8" standalone="yes"?>
<Relationships xmlns="http://schemas.openxmlformats.org/package/2006/relationships"><Relationship Id="rId8" Type="http://schemas.openxmlformats.org/officeDocument/2006/relationships/image" Target="../media/image377.wmf"/><Relationship Id="rId3" Type="http://schemas.openxmlformats.org/officeDocument/2006/relationships/oleObject" Target="../embeddings/oleObject301.bin"/><Relationship Id="rId7" Type="http://schemas.openxmlformats.org/officeDocument/2006/relationships/oleObject" Target="../embeddings/oleObject303.bin"/><Relationship Id="rId2" Type="http://schemas.openxmlformats.org/officeDocument/2006/relationships/slideLayout" Target="../slideLayouts/slideLayout173.xml"/><Relationship Id="rId1" Type="http://schemas.openxmlformats.org/officeDocument/2006/relationships/vmlDrawing" Target="../drawings/vmlDrawing153.vml"/><Relationship Id="rId6" Type="http://schemas.openxmlformats.org/officeDocument/2006/relationships/image" Target="../media/image376.wmf"/><Relationship Id="rId5" Type="http://schemas.openxmlformats.org/officeDocument/2006/relationships/oleObject" Target="../embeddings/oleObject302.bin"/><Relationship Id="rId4" Type="http://schemas.openxmlformats.org/officeDocument/2006/relationships/image" Target="../media/image375.wmf"/></Relationships>
</file>

<file path=ppt/slides/_rels/slide442.xml.rels><?xml version="1.0" encoding="UTF-8" standalone="yes"?>
<Relationships xmlns="http://schemas.openxmlformats.org/package/2006/relationships"><Relationship Id="rId8" Type="http://schemas.openxmlformats.org/officeDocument/2006/relationships/image" Target="../media/image380.wmf"/><Relationship Id="rId3" Type="http://schemas.openxmlformats.org/officeDocument/2006/relationships/oleObject" Target="../embeddings/oleObject304.bin"/><Relationship Id="rId7" Type="http://schemas.openxmlformats.org/officeDocument/2006/relationships/oleObject" Target="../embeddings/oleObject306.bin"/><Relationship Id="rId2" Type="http://schemas.openxmlformats.org/officeDocument/2006/relationships/slideLayout" Target="../slideLayouts/slideLayout173.xml"/><Relationship Id="rId1" Type="http://schemas.openxmlformats.org/officeDocument/2006/relationships/vmlDrawing" Target="../drawings/vmlDrawing154.vml"/><Relationship Id="rId6" Type="http://schemas.openxmlformats.org/officeDocument/2006/relationships/image" Target="../media/image379.wmf"/><Relationship Id="rId5" Type="http://schemas.openxmlformats.org/officeDocument/2006/relationships/oleObject" Target="../embeddings/oleObject305.bin"/><Relationship Id="rId4" Type="http://schemas.openxmlformats.org/officeDocument/2006/relationships/image" Target="../media/image378.wmf"/></Relationships>
</file>

<file path=ppt/slides/_rels/slide4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1.png"/><Relationship Id="rId1" Type="http://schemas.openxmlformats.org/officeDocument/2006/relationships/slideLayout" Target="../slideLayouts/slideLayout168.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slideLayout" Target="../slideLayouts/slideLayout173.xml"/><Relationship Id="rId1" Type="http://schemas.openxmlformats.org/officeDocument/2006/relationships/vmlDrawing" Target="../drawings/vmlDrawing155.vml"/><Relationship Id="rId6" Type="http://schemas.openxmlformats.org/officeDocument/2006/relationships/image" Target="../media/image383.wmf"/><Relationship Id="rId5" Type="http://schemas.openxmlformats.org/officeDocument/2006/relationships/oleObject" Target="../embeddings/oleObject308.bin"/><Relationship Id="rId4" Type="http://schemas.openxmlformats.org/officeDocument/2006/relationships/image" Target="../media/image382.wmf"/></Relationships>
</file>

<file path=ppt/slides/_rels/slide4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4.png"/><Relationship Id="rId1" Type="http://schemas.openxmlformats.org/officeDocument/2006/relationships/slideLayout" Target="../slideLayouts/slideLayout168.xml"/></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309.bin"/><Relationship Id="rId2" Type="http://schemas.openxmlformats.org/officeDocument/2006/relationships/slideLayout" Target="../slideLayouts/slideLayout171.xml"/><Relationship Id="rId1" Type="http://schemas.openxmlformats.org/officeDocument/2006/relationships/vmlDrawing" Target="../drawings/vmlDrawing156.vml"/><Relationship Id="rId4" Type="http://schemas.openxmlformats.org/officeDocument/2006/relationships/image" Target="../media/image385.wmf"/></Relationships>
</file>

<file path=ppt/slides/_rels/slide447.xml.rels><?xml version="1.0" encoding="UTF-8" standalone="yes"?>
<Relationships xmlns="http://schemas.openxmlformats.org/package/2006/relationships"><Relationship Id="rId8" Type="http://schemas.openxmlformats.org/officeDocument/2006/relationships/image" Target="../media/image388.wmf"/><Relationship Id="rId3" Type="http://schemas.openxmlformats.org/officeDocument/2006/relationships/oleObject" Target="../embeddings/oleObject310.bin"/><Relationship Id="rId7" Type="http://schemas.openxmlformats.org/officeDocument/2006/relationships/oleObject" Target="../embeddings/oleObject312.bin"/><Relationship Id="rId2" Type="http://schemas.openxmlformats.org/officeDocument/2006/relationships/slideLayout" Target="../slideLayouts/slideLayout179.xml"/><Relationship Id="rId1" Type="http://schemas.openxmlformats.org/officeDocument/2006/relationships/vmlDrawing" Target="../drawings/vmlDrawing157.vml"/><Relationship Id="rId6" Type="http://schemas.openxmlformats.org/officeDocument/2006/relationships/image" Target="../media/image387.wmf"/><Relationship Id="rId5" Type="http://schemas.openxmlformats.org/officeDocument/2006/relationships/oleObject" Target="../embeddings/oleObject311.bin"/><Relationship Id="rId10" Type="http://schemas.openxmlformats.org/officeDocument/2006/relationships/image" Target="../media/image389.wmf"/><Relationship Id="rId4" Type="http://schemas.openxmlformats.org/officeDocument/2006/relationships/image" Target="../media/image386.wmf"/><Relationship Id="rId9" Type="http://schemas.openxmlformats.org/officeDocument/2006/relationships/oleObject" Target="../embeddings/oleObject313.bin"/></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314.bin"/><Relationship Id="rId2" Type="http://schemas.openxmlformats.org/officeDocument/2006/relationships/slideLayout" Target="../slideLayouts/slideLayout171.xml"/><Relationship Id="rId1" Type="http://schemas.openxmlformats.org/officeDocument/2006/relationships/vmlDrawing" Target="../drawings/vmlDrawing158.vml"/><Relationship Id="rId6" Type="http://schemas.openxmlformats.org/officeDocument/2006/relationships/image" Target="../media/image391.wmf"/><Relationship Id="rId5" Type="http://schemas.openxmlformats.org/officeDocument/2006/relationships/oleObject" Target="../embeddings/oleObject315.bin"/><Relationship Id="rId4" Type="http://schemas.openxmlformats.org/officeDocument/2006/relationships/image" Target="../media/image390.w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171.xml"/><Relationship Id="rId1" Type="http://schemas.openxmlformats.org/officeDocument/2006/relationships/vmlDrawing" Target="../drawings/vmlDrawing159.vml"/><Relationship Id="rId6" Type="http://schemas.openxmlformats.org/officeDocument/2006/relationships/image" Target="../media/image393.wmf"/><Relationship Id="rId5" Type="http://schemas.openxmlformats.org/officeDocument/2006/relationships/oleObject" Target="../embeddings/oleObject317.bin"/><Relationship Id="rId4" Type="http://schemas.openxmlformats.org/officeDocument/2006/relationships/image" Target="../media/image39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171.xml"/><Relationship Id="rId1" Type="http://schemas.openxmlformats.org/officeDocument/2006/relationships/vmlDrawing" Target="../drawings/vmlDrawing160.vml"/><Relationship Id="rId4" Type="http://schemas.openxmlformats.org/officeDocument/2006/relationships/image" Target="../media/image394.wmf"/></Relationships>
</file>

<file path=ppt/slides/_rels/slide452.xml.rels><?xml version="1.0" encoding="UTF-8" standalone="yes"?>
<Relationships xmlns="http://schemas.openxmlformats.org/package/2006/relationships"><Relationship Id="rId8" Type="http://schemas.openxmlformats.org/officeDocument/2006/relationships/image" Target="../media/image397.wmf"/><Relationship Id="rId3" Type="http://schemas.openxmlformats.org/officeDocument/2006/relationships/oleObject" Target="../embeddings/oleObject319.bin"/><Relationship Id="rId7" Type="http://schemas.openxmlformats.org/officeDocument/2006/relationships/oleObject" Target="../embeddings/oleObject321.bin"/><Relationship Id="rId2" Type="http://schemas.openxmlformats.org/officeDocument/2006/relationships/slideLayout" Target="../slideLayouts/slideLayout173.xml"/><Relationship Id="rId1" Type="http://schemas.openxmlformats.org/officeDocument/2006/relationships/vmlDrawing" Target="../drawings/vmlDrawing161.vml"/><Relationship Id="rId6" Type="http://schemas.openxmlformats.org/officeDocument/2006/relationships/image" Target="../media/image396.wmf"/><Relationship Id="rId5" Type="http://schemas.openxmlformats.org/officeDocument/2006/relationships/oleObject" Target="../embeddings/oleObject320.bin"/><Relationship Id="rId4" Type="http://schemas.openxmlformats.org/officeDocument/2006/relationships/image" Target="../media/image395.wmf"/></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179.xml"/><Relationship Id="rId1" Type="http://schemas.openxmlformats.org/officeDocument/2006/relationships/vmlDrawing" Target="../drawings/vmlDrawing162.vml"/><Relationship Id="rId6" Type="http://schemas.openxmlformats.org/officeDocument/2006/relationships/image" Target="../media/image399.wmf"/><Relationship Id="rId5" Type="http://schemas.openxmlformats.org/officeDocument/2006/relationships/oleObject" Target="../embeddings/oleObject323.bin"/><Relationship Id="rId4" Type="http://schemas.openxmlformats.org/officeDocument/2006/relationships/image" Target="../media/image398.wmf"/></Relationships>
</file>

<file path=ppt/slides/_rels/slide454.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171.xml"/><Relationship Id="rId1" Type="http://schemas.openxmlformats.org/officeDocument/2006/relationships/vmlDrawing" Target="../drawings/vmlDrawing163.vml"/><Relationship Id="rId6" Type="http://schemas.openxmlformats.org/officeDocument/2006/relationships/image" Target="../media/image401.wmf"/><Relationship Id="rId5" Type="http://schemas.openxmlformats.org/officeDocument/2006/relationships/oleObject" Target="../embeddings/oleObject325.bin"/><Relationship Id="rId4" Type="http://schemas.openxmlformats.org/officeDocument/2006/relationships/image" Target="../media/image400.wmf"/></Relationships>
</file>

<file path=ppt/slides/_rels/slide455.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169.xml"/><Relationship Id="rId1" Type="http://schemas.openxmlformats.org/officeDocument/2006/relationships/vmlDrawing" Target="../drawings/vmlDrawing164.vml"/><Relationship Id="rId4" Type="http://schemas.openxmlformats.org/officeDocument/2006/relationships/image" Target="../media/image402.wmf"/></Relationships>
</file>

<file path=ppt/slides/_rels/slide456.xml.rels><?xml version="1.0" encoding="UTF-8" standalone="yes"?>
<Relationships xmlns="http://schemas.openxmlformats.org/package/2006/relationships"><Relationship Id="rId8" Type="http://schemas.openxmlformats.org/officeDocument/2006/relationships/image" Target="../media/image405.wmf"/><Relationship Id="rId3" Type="http://schemas.openxmlformats.org/officeDocument/2006/relationships/oleObject" Target="../embeddings/oleObject327.bin"/><Relationship Id="rId7" Type="http://schemas.openxmlformats.org/officeDocument/2006/relationships/oleObject" Target="../embeddings/oleObject329.bin"/><Relationship Id="rId2" Type="http://schemas.openxmlformats.org/officeDocument/2006/relationships/slideLayout" Target="../slideLayouts/slideLayout171.xml"/><Relationship Id="rId1" Type="http://schemas.openxmlformats.org/officeDocument/2006/relationships/vmlDrawing" Target="../drawings/vmlDrawing165.vml"/><Relationship Id="rId6" Type="http://schemas.openxmlformats.org/officeDocument/2006/relationships/image" Target="../media/image404.wmf"/><Relationship Id="rId5" Type="http://schemas.openxmlformats.org/officeDocument/2006/relationships/oleObject" Target="../embeddings/oleObject328.bin"/><Relationship Id="rId4" Type="http://schemas.openxmlformats.org/officeDocument/2006/relationships/image" Target="../media/image403.w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171.xml"/><Relationship Id="rId1" Type="http://schemas.openxmlformats.org/officeDocument/2006/relationships/vmlDrawing" Target="../drawings/vmlDrawing166.vml"/><Relationship Id="rId6" Type="http://schemas.openxmlformats.org/officeDocument/2006/relationships/image" Target="../media/image407.wmf"/><Relationship Id="rId5" Type="http://schemas.openxmlformats.org/officeDocument/2006/relationships/oleObject" Target="../embeddings/oleObject331.bin"/><Relationship Id="rId4" Type="http://schemas.openxmlformats.org/officeDocument/2006/relationships/image" Target="../media/image406.w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168.xml"/><Relationship Id="rId1" Type="http://schemas.openxmlformats.org/officeDocument/2006/relationships/vmlDrawing" Target="../drawings/vmlDrawing167.vml"/><Relationship Id="rId4" Type="http://schemas.openxmlformats.org/officeDocument/2006/relationships/image" Target="../media/image408.wmf"/></Relationships>
</file>

<file path=ppt/slides/_rels/slide459.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333.bin"/><Relationship Id="rId7" Type="http://schemas.openxmlformats.org/officeDocument/2006/relationships/oleObject" Target="../embeddings/oleObject335.bin"/><Relationship Id="rId2" Type="http://schemas.openxmlformats.org/officeDocument/2006/relationships/slideLayout" Target="../slideLayouts/slideLayout173.xml"/><Relationship Id="rId1" Type="http://schemas.openxmlformats.org/officeDocument/2006/relationships/vmlDrawing" Target="../drawings/vmlDrawing168.vml"/><Relationship Id="rId6" Type="http://schemas.openxmlformats.org/officeDocument/2006/relationships/image" Target="../media/image410.wmf"/><Relationship Id="rId5" Type="http://schemas.openxmlformats.org/officeDocument/2006/relationships/oleObject" Target="../embeddings/oleObject334.bin"/><Relationship Id="rId10" Type="http://schemas.openxmlformats.org/officeDocument/2006/relationships/image" Target="../media/image412.wmf"/><Relationship Id="rId4" Type="http://schemas.openxmlformats.org/officeDocument/2006/relationships/image" Target="../media/image409.wmf"/><Relationship Id="rId9" Type="http://schemas.openxmlformats.org/officeDocument/2006/relationships/oleObject" Target="../embeddings/oleObject336.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0.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171.xml"/><Relationship Id="rId1" Type="http://schemas.openxmlformats.org/officeDocument/2006/relationships/vmlDrawing" Target="../drawings/vmlDrawing169.vml"/><Relationship Id="rId6" Type="http://schemas.openxmlformats.org/officeDocument/2006/relationships/image" Target="../media/image414.wmf"/><Relationship Id="rId5" Type="http://schemas.openxmlformats.org/officeDocument/2006/relationships/oleObject" Target="../embeddings/oleObject338.bin"/><Relationship Id="rId4" Type="http://schemas.openxmlformats.org/officeDocument/2006/relationships/image" Target="../media/image413.wmf"/></Relationships>
</file>

<file path=ppt/slides/_rels/slide461.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171.xml"/><Relationship Id="rId1" Type="http://schemas.openxmlformats.org/officeDocument/2006/relationships/vmlDrawing" Target="../drawings/vmlDrawing170.vml"/><Relationship Id="rId6" Type="http://schemas.openxmlformats.org/officeDocument/2006/relationships/image" Target="../media/image416.wmf"/><Relationship Id="rId5" Type="http://schemas.openxmlformats.org/officeDocument/2006/relationships/oleObject" Target="../embeddings/oleObject340.bin"/><Relationship Id="rId4" Type="http://schemas.openxmlformats.org/officeDocument/2006/relationships/image" Target="../media/image415.wmf"/></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slideLayout" Target="../slideLayouts/slideLayout187.xml"/><Relationship Id="rId1" Type="http://schemas.openxmlformats.org/officeDocument/2006/relationships/vmlDrawing" Target="../drawings/vmlDrawing171.vml"/><Relationship Id="rId5" Type="http://schemas.openxmlformats.org/officeDocument/2006/relationships/oleObject" Target="../embeddings/oleObject342.bin"/><Relationship Id="rId4" Type="http://schemas.openxmlformats.org/officeDocument/2006/relationships/image" Target="../media/image417.wmf"/></Relationships>
</file>

<file path=ppt/slides/_rels/slide464.x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oleObject" Target="../embeddings/oleObject343.bin"/><Relationship Id="rId7" Type="http://schemas.openxmlformats.org/officeDocument/2006/relationships/oleObject" Target="../embeddings/oleObject345.bin"/><Relationship Id="rId12" Type="http://schemas.openxmlformats.org/officeDocument/2006/relationships/image" Target="../media/image422.wmf"/><Relationship Id="rId2" Type="http://schemas.openxmlformats.org/officeDocument/2006/relationships/slideLayout" Target="../slideLayouts/slideLayout188.xml"/><Relationship Id="rId1" Type="http://schemas.openxmlformats.org/officeDocument/2006/relationships/vmlDrawing" Target="../drawings/vmlDrawing172.vml"/><Relationship Id="rId6" Type="http://schemas.openxmlformats.org/officeDocument/2006/relationships/image" Target="../media/image419.wmf"/><Relationship Id="rId11" Type="http://schemas.openxmlformats.org/officeDocument/2006/relationships/oleObject" Target="../embeddings/oleObject347.bin"/><Relationship Id="rId5" Type="http://schemas.openxmlformats.org/officeDocument/2006/relationships/oleObject" Target="../embeddings/oleObject344.bin"/><Relationship Id="rId10" Type="http://schemas.openxmlformats.org/officeDocument/2006/relationships/image" Target="../media/image421.wmf"/><Relationship Id="rId4" Type="http://schemas.openxmlformats.org/officeDocument/2006/relationships/image" Target="../media/image418.wmf"/><Relationship Id="rId9" Type="http://schemas.openxmlformats.org/officeDocument/2006/relationships/oleObject" Target="../embeddings/oleObject346.bin"/></Relationships>
</file>

<file path=ppt/slides/_rels/slide465.xml.rels><?xml version="1.0" encoding="UTF-8" standalone="yes"?>
<Relationships xmlns="http://schemas.openxmlformats.org/package/2006/relationships"><Relationship Id="rId3" Type="http://schemas.openxmlformats.org/officeDocument/2006/relationships/image" Target="../media/image454.png"/><Relationship Id="rId7" Type="http://schemas.openxmlformats.org/officeDocument/2006/relationships/image" Target="../media/image424.wmf"/><Relationship Id="rId2" Type="http://schemas.openxmlformats.org/officeDocument/2006/relationships/slideLayout" Target="../slideLayouts/slideLayout187.xml"/><Relationship Id="rId1" Type="http://schemas.openxmlformats.org/officeDocument/2006/relationships/vmlDrawing" Target="../drawings/vmlDrawing173.vml"/><Relationship Id="rId6" Type="http://schemas.openxmlformats.org/officeDocument/2006/relationships/oleObject" Target="../embeddings/oleObject349.bin"/><Relationship Id="rId5" Type="http://schemas.openxmlformats.org/officeDocument/2006/relationships/image" Target="../media/image423.wmf"/><Relationship Id="rId4" Type="http://schemas.openxmlformats.org/officeDocument/2006/relationships/oleObject" Target="../embeddings/oleObject348.bin"/></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350.bin"/><Relationship Id="rId2" Type="http://schemas.openxmlformats.org/officeDocument/2006/relationships/slideLayout" Target="../slideLayouts/slideLayout187.xml"/><Relationship Id="rId1" Type="http://schemas.openxmlformats.org/officeDocument/2006/relationships/vmlDrawing" Target="../drawings/vmlDrawing174.vml"/><Relationship Id="rId4" Type="http://schemas.openxmlformats.org/officeDocument/2006/relationships/image" Target="../media/image425.wmf"/></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182.xml"/></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187.xml"/><Relationship Id="rId1" Type="http://schemas.openxmlformats.org/officeDocument/2006/relationships/vmlDrawing" Target="../drawings/vmlDrawing175.vml"/><Relationship Id="rId6" Type="http://schemas.openxmlformats.org/officeDocument/2006/relationships/image" Target="../media/image428.wmf"/><Relationship Id="rId5" Type="http://schemas.openxmlformats.org/officeDocument/2006/relationships/oleObject" Target="../embeddings/oleObject352.bin"/><Relationship Id="rId4" Type="http://schemas.openxmlformats.org/officeDocument/2006/relationships/image" Target="../media/image427.wmf"/></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187.xml"/><Relationship Id="rId1" Type="http://schemas.openxmlformats.org/officeDocument/2006/relationships/vmlDrawing" Target="../drawings/vmlDrawing176.vml"/><Relationship Id="rId4" Type="http://schemas.openxmlformats.org/officeDocument/2006/relationships/image" Target="../media/image429.wmf"/></Relationships>
</file>

<file path=ppt/slides/_rels/slide473.xml.rels><?xml version="1.0" encoding="UTF-8" standalone="yes"?>
<Relationships xmlns="http://schemas.openxmlformats.org/package/2006/relationships"><Relationship Id="rId8" Type="http://schemas.openxmlformats.org/officeDocument/2006/relationships/image" Target="../media/image432.wmf"/><Relationship Id="rId3" Type="http://schemas.openxmlformats.org/officeDocument/2006/relationships/oleObject" Target="../embeddings/oleObject354.bin"/><Relationship Id="rId7" Type="http://schemas.openxmlformats.org/officeDocument/2006/relationships/oleObject" Target="../embeddings/oleObject356.bin"/><Relationship Id="rId2" Type="http://schemas.openxmlformats.org/officeDocument/2006/relationships/slideLayout" Target="../slideLayouts/slideLayout190.xml"/><Relationship Id="rId1" Type="http://schemas.openxmlformats.org/officeDocument/2006/relationships/vmlDrawing" Target="../drawings/vmlDrawing177.vml"/><Relationship Id="rId6" Type="http://schemas.openxmlformats.org/officeDocument/2006/relationships/image" Target="../media/image431.wmf"/><Relationship Id="rId5" Type="http://schemas.openxmlformats.org/officeDocument/2006/relationships/oleObject" Target="../embeddings/oleObject355.bin"/><Relationship Id="rId10" Type="http://schemas.openxmlformats.org/officeDocument/2006/relationships/image" Target="../media/image433.wmf"/><Relationship Id="rId4" Type="http://schemas.openxmlformats.org/officeDocument/2006/relationships/image" Target="../media/image430.wmf"/><Relationship Id="rId9" Type="http://schemas.openxmlformats.org/officeDocument/2006/relationships/oleObject" Target="../embeddings/oleObject357.bin"/></Relationships>
</file>

<file path=ppt/slides/_rels/slide474.xml.rels><?xml version="1.0" encoding="UTF-8" standalone="yes"?>
<Relationships xmlns="http://schemas.openxmlformats.org/package/2006/relationships"><Relationship Id="rId3" Type="http://schemas.openxmlformats.org/officeDocument/2006/relationships/oleObject" Target="../embeddings/oleObject358.bin"/><Relationship Id="rId2" Type="http://schemas.openxmlformats.org/officeDocument/2006/relationships/slideLayout" Target="../slideLayouts/slideLayout184.xml"/><Relationship Id="rId1" Type="http://schemas.openxmlformats.org/officeDocument/2006/relationships/vmlDrawing" Target="../drawings/vmlDrawing178.vml"/><Relationship Id="rId4" Type="http://schemas.openxmlformats.org/officeDocument/2006/relationships/image" Target="../media/image434.wmf"/></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189.xml"/><Relationship Id="rId1" Type="http://schemas.openxmlformats.org/officeDocument/2006/relationships/vmlDrawing" Target="../drawings/vmlDrawing179.vml"/><Relationship Id="rId6" Type="http://schemas.openxmlformats.org/officeDocument/2006/relationships/image" Target="../media/image436.wmf"/><Relationship Id="rId5" Type="http://schemas.openxmlformats.org/officeDocument/2006/relationships/oleObject" Target="../embeddings/oleObject360.bin"/><Relationship Id="rId4" Type="http://schemas.openxmlformats.org/officeDocument/2006/relationships/image" Target="../media/image435.wmf"/></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361.bin"/><Relationship Id="rId2" Type="http://schemas.openxmlformats.org/officeDocument/2006/relationships/slideLayout" Target="../slideLayouts/slideLayout184.xml"/><Relationship Id="rId1" Type="http://schemas.openxmlformats.org/officeDocument/2006/relationships/vmlDrawing" Target="../drawings/vmlDrawing180.vml"/><Relationship Id="rId4" Type="http://schemas.openxmlformats.org/officeDocument/2006/relationships/image" Target="../media/image437.wmf"/></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187.xml"/><Relationship Id="rId1" Type="http://schemas.openxmlformats.org/officeDocument/2006/relationships/vmlDrawing" Target="../drawings/vmlDrawing181.vml"/><Relationship Id="rId6" Type="http://schemas.openxmlformats.org/officeDocument/2006/relationships/image" Target="../media/image439.wmf"/><Relationship Id="rId5" Type="http://schemas.openxmlformats.org/officeDocument/2006/relationships/oleObject" Target="../embeddings/oleObject363.bin"/><Relationship Id="rId4" Type="http://schemas.openxmlformats.org/officeDocument/2006/relationships/image" Target="../media/image438.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0.xml.rels><?xml version="1.0" encoding="UTF-8" standalone="yes"?>
<Relationships xmlns="http://schemas.openxmlformats.org/package/2006/relationships"><Relationship Id="rId3" Type="http://schemas.openxmlformats.org/officeDocument/2006/relationships/oleObject" Target="../embeddings/oleObject364.bin"/><Relationship Id="rId2" Type="http://schemas.openxmlformats.org/officeDocument/2006/relationships/slideLayout" Target="../slideLayouts/slideLayout187.xml"/><Relationship Id="rId1" Type="http://schemas.openxmlformats.org/officeDocument/2006/relationships/vmlDrawing" Target="../drawings/vmlDrawing182.vml"/><Relationship Id="rId6" Type="http://schemas.openxmlformats.org/officeDocument/2006/relationships/image" Target="../media/image441.wmf"/><Relationship Id="rId5" Type="http://schemas.openxmlformats.org/officeDocument/2006/relationships/oleObject" Target="../embeddings/oleObject365.bin"/><Relationship Id="rId4" Type="http://schemas.openxmlformats.org/officeDocument/2006/relationships/image" Target="../media/image440.wmf"/></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366.bin"/><Relationship Id="rId2" Type="http://schemas.openxmlformats.org/officeDocument/2006/relationships/slideLayout" Target="../slideLayouts/slideLayout187.xml"/><Relationship Id="rId1" Type="http://schemas.openxmlformats.org/officeDocument/2006/relationships/vmlDrawing" Target="../drawings/vmlDrawing183.vml"/><Relationship Id="rId5" Type="http://schemas.openxmlformats.org/officeDocument/2006/relationships/oleObject" Target="../embeddings/oleObject367.bin"/><Relationship Id="rId4" Type="http://schemas.openxmlformats.org/officeDocument/2006/relationships/image" Target="../media/image417.wmf"/></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368.bin"/><Relationship Id="rId2" Type="http://schemas.openxmlformats.org/officeDocument/2006/relationships/slideLayout" Target="../slideLayouts/slideLayout184.xml"/><Relationship Id="rId1" Type="http://schemas.openxmlformats.org/officeDocument/2006/relationships/vmlDrawing" Target="../drawings/vmlDrawing184.vml"/><Relationship Id="rId4" Type="http://schemas.openxmlformats.org/officeDocument/2006/relationships/image" Target="../media/image442.wmf"/></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187.xml"/><Relationship Id="rId1" Type="http://schemas.openxmlformats.org/officeDocument/2006/relationships/vmlDrawing" Target="../drawings/vmlDrawing185.vml"/><Relationship Id="rId6" Type="http://schemas.openxmlformats.org/officeDocument/2006/relationships/image" Target="../media/image444.wmf"/><Relationship Id="rId5" Type="http://schemas.openxmlformats.org/officeDocument/2006/relationships/oleObject" Target="../embeddings/oleObject370.bin"/><Relationship Id="rId4" Type="http://schemas.openxmlformats.org/officeDocument/2006/relationships/image" Target="../media/image443.wmf"/></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87.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187.xml"/><Relationship Id="rId1" Type="http://schemas.openxmlformats.org/officeDocument/2006/relationships/vmlDrawing" Target="../drawings/vmlDrawing186.vml"/><Relationship Id="rId6" Type="http://schemas.openxmlformats.org/officeDocument/2006/relationships/image" Target="../media/image446.wmf"/><Relationship Id="rId5" Type="http://schemas.openxmlformats.org/officeDocument/2006/relationships/oleObject" Target="../embeddings/oleObject372.bin"/><Relationship Id="rId4" Type="http://schemas.openxmlformats.org/officeDocument/2006/relationships/image" Target="../media/image445.wmf"/></Relationships>
</file>

<file path=ppt/slides/_rels/slide488.xml.rels><?xml version="1.0" encoding="UTF-8" standalone="yes"?>
<Relationships xmlns="http://schemas.openxmlformats.org/package/2006/relationships"><Relationship Id="rId8" Type="http://schemas.openxmlformats.org/officeDocument/2006/relationships/image" Target="../media/image449.wmf"/><Relationship Id="rId3" Type="http://schemas.openxmlformats.org/officeDocument/2006/relationships/oleObject" Target="../embeddings/oleObject373.bin"/><Relationship Id="rId7" Type="http://schemas.openxmlformats.org/officeDocument/2006/relationships/oleObject" Target="../embeddings/oleObject375.bin"/><Relationship Id="rId2" Type="http://schemas.openxmlformats.org/officeDocument/2006/relationships/slideLayout" Target="../slideLayouts/slideLayout187.xml"/><Relationship Id="rId1" Type="http://schemas.openxmlformats.org/officeDocument/2006/relationships/vmlDrawing" Target="../drawings/vmlDrawing187.vml"/><Relationship Id="rId6" Type="http://schemas.openxmlformats.org/officeDocument/2006/relationships/image" Target="../media/image448.wmf"/><Relationship Id="rId5" Type="http://schemas.openxmlformats.org/officeDocument/2006/relationships/oleObject" Target="../embeddings/oleObject374.bin"/><Relationship Id="rId4" Type="http://schemas.openxmlformats.org/officeDocument/2006/relationships/image" Target="../media/image447.wmf"/></Relationships>
</file>

<file path=ppt/slides/_rels/slide489.xml.rels><?xml version="1.0" encoding="UTF-8" standalone="yes"?>
<Relationships xmlns="http://schemas.openxmlformats.org/package/2006/relationships"><Relationship Id="rId8" Type="http://schemas.openxmlformats.org/officeDocument/2006/relationships/image" Target="../media/image452.wmf"/><Relationship Id="rId3" Type="http://schemas.openxmlformats.org/officeDocument/2006/relationships/oleObject" Target="../embeddings/oleObject376.bin"/><Relationship Id="rId7" Type="http://schemas.openxmlformats.org/officeDocument/2006/relationships/oleObject" Target="../embeddings/oleObject378.bin"/><Relationship Id="rId2" Type="http://schemas.openxmlformats.org/officeDocument/2006/relationships/slideLayout" Target="../slideLayouts/slideLayout187.xml"/><Relationship Id="rId1" Type="http://schemas.openxmlformats.org/officeDocument/2006/relationships/vmlDrawing" Target="../drawings/vmlDrawing188.vml"/><Relationship Id="rId6" Type="http://schemas.openxmlformats.org/officeDocument/2006/relationships/image" Target="../media/image451.wmf"/><Relationship Id="rId5" Type="http://schemas.openxmlformats.org/officeDocument/2006/relationships/oleObject" Target="../embeddings/oleObject377.bin"/><Relationship Id="rId4" Type="http://schemas.openxmlformats.org/officeDocument/2006/relationships/image" Target="../media/image450.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0.xml.rels><?xml version="1.0" encoding="UTF-8" standalone="yes"?>
<Relationships xmlns="http://schemas.openxmlformats.org/package/2006/relationships"><Relationship Id="rId8" Type="http://schemas.openxmlformats.org/officeDocument/2006/relationships/image" Target="../media/image432.wmf"/><Relationship Id="rId3" Type="http://schemas.openxmlformats.org/officeDocument/2006/relationships/oleObject" Target="../embeddings/oleObject379.bin"/><Relationship Id="rId7" Type="http://schemas.openxmlformats.org/officeDocument/2006/relationships/oleObject" Target="../embeddings/oleObject381.bin"/><Relationship Id="rId2" Type="http://schemas.openxmlformats.org/officeDocument/2006/relationships/slideLayout" Target="../slideLayouts/slideLayout190.xml"/><Relationship Id="rId1" Type="http://schemas.openxmlformats.org/officeDocument/2006/relationships/vmlDrawing" Target="../drawings/vmlDrawing189.vml"/><Relationship Id="rId6" Type="http://schemas.openxmlformats.org/officeDocument/2006/relationships/image" Target="../media/image431.wmf"/><Relationship Id="rId5" Type="http://schemas.openxmlformats.org/officeDocument/2006/relationships/oleObject" Target="../embeddings/oleObject380.bin"/><Relationship Id="rId10" Type="http://schemas.openxmlformats.org/officeDocument/2006/relationships/image" Target="../media/image453.wmf"/><Relationship Id="rId4" Type="http://schemas.openxmlformats.org/officeDocument/2006/relationships/image" Target="../media/image430.wmf"/><Relationship Id="rId9" Type="http://schemas.openxmlformats.org/officeDocument/2006/relationships/oleObject" Target="../embeddings/oleObject382.bin"/></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Layout" Target="../slideLayouts/slideLayout187.xml"/><Relationship Id="rId1" Type="http://schemas.openxmlformats.org/officeDocument/2006/relationships/vmlDrawing" Target="../drawings/vmlDrawing190.vml"/><Relationship Id="rId6" Type="http://schemas.openxmlformats.org/officeDocument/2006/relationships/image" Target="../media/image455.wmf"/><Relationship Id="rId5" Type="http://schemas.openxmlformats.org/officeDocument/2006/relationships/oleObject" Target="../embeddings/oleObject384.bin"/><Relationship Id="rId4" Type="http://schemas.openxmlformats.org/officeDocument/2006/relationships/image" Target="../media/image454.wmf"/></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187.xml"/><Relationship Id="rId1" Type="http://schemas.openxmlformats.org/officeDocument/2006/relationships/vmlDrawing" Target="../drawings/vmlDrawing191.vml"/><Relationship Id="rId6" Type="http://schemas.openxmlformats.org/officeDocument/2006/relationships/image" Target="../media/image457.wmf"/><Relationship Id="rId5" Type="http://schemas.openxmlformats.org/officeDocument/2006/relationships/oleObject" Target="../embeddings/oleObject386.bin"/><Relationship Id="rId4" Type="http://schemas.openxmlformats.org/officeDocument/2006/relationships/image" Target="../media/image456.wmf"/></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184.xml"/><Relationship Id="rId1" Type="http://schemas.openxmlformats.org/officeDocument/2006/relationships/vmlDrawing" Target="../drawings/vmlDrawing192.vml"/><Relationship Id="rId4" Type="http://schemas.openxmlformats.org/officeDocument/2006/relationships/image" Target="../media/image458.wmf"/></Relationships>
</file>

<file path=ppt/slides/_rels/slide496.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60.wmf"/><Relationship Id="rId2" Type="http://schemas.openxmlformats.org/officeDocument/2006/relationships/slideLayout" Target="../slideLayouts/slideLayout188.xml"/><Relationship Id="rId1" Type="http://schemas.openxmlformats.org/officeDocument/2006/relationships/vmlDrawing" Target="../drawings/vmlDrawing193.vml"/><Relationship Id="rId6" Type="http://schemas.openxmlformats.org/officeDocument/2006/relationships/oleObject" Target="../embeddings/oleObject389.bin"/><Relationship Id="rId5" Type="http://schemas.openxmlformats.org/officeDocument/2006/relationships/image" Target="../media/image459.wmf"/><Relationship Id="rId4" Type="http://schemas.openxmlformats.org/officeDocument/2006/relationships/oleObject" Target="../embeddings/oleObject388.bin"/></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500.xml.rels><?xml version="1.0" encoding="UTF-8" standalone="yes"?>
<Relationships xmlns="http://schemas.openxmlformats.org/package/2006/relationships"><Relationship Id="rId3" Type="http://schemas.openxmlformats.org/officeDocument/2006/relationships/oleObject" Target="../embeddings/oleObject390.bin"/><Relationship Id="rId2" Type="http://schemas.openxmlformats.org/officeDocument/2006/relationships/slideLayout" Target="../slideLayouts/slideLayout185.xml"/><Relationship Id="rId1" Type="http://schemas.openxmlformats.org/officeDocument/2006/relationships/vmlDrawing" Target="../drawings/vmlDrawing194.vml"/><Relationship Id="rId4" Type="http://schemas.openxmlformats.org/officeDocument/2006/relationships/image" Target="../media/image462.wmf"/></Relationships>
</file>

<file path=ppt/slides/_rels/slide501.xml.rels><?xml version="1.0" encoding="UTF-8" standalone="yes"?>
<Relationships xmlns="http://schemas.openxmlformats.org/package/2006/relationships"><Relationship Id="rId8" Type="http://schemas.openxmlformats.org/officeDocument/2006/relationships/image" Target="../media/image465.w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slideLayout" Target="../slideLayouts/slideLayout187.xml"/><Relationship Id="rId1" Type="http://schemas.openxmlformats.org/officeDocument/2006/relationships/vmlDrawing" Target="../drawings/vmlDrawing195.vml"/><Relationship Id="rId6" Type="http://schemas.openxmlformats.org/officeDocument/2006/relationships/image" Target="../media/image464.wmf"/><Relationship Id="rId5" Type="http://schemas.openxmlformats.org/officeDocument/2006/relationships/oleObject" Target="../embeddings/oleObject392.bin"/><Relationship Id="rId10" Type="http://schemas.openxmlformats.org/officeDocument/2006/relationships/image" Target="../media/image466.wmf"/><Relationship Id="rId4" Type="http://schemas.openxmlformats.org/officeDocument/2006/relationships/image" Target="../media/image463.wmf"/><Relationship Id="rId9" Type="http://schemas.openxmlformats.org/officeDocument/2006/relationships/oleObject" Target="../embeddings/oleObject394.bin"/></Relationships>
</file>

<file path=ppt/slides/_rels/slide502.xml.rels><?xml version="1.0" encoding="UTF-8" standalone="yes"?>
<Relationships xmlns="http://schemas.openxmlformats.org/package/2006/relationships"><Relationship Id="rId3" Type="http://schemas.openxmlformats.org/officeDocument/2006/relationships/oleObject" Target="../embeddings/oleObject395.bin"/><Relationship Id="rId7" Type="http://schemas.openxmlformats.org/officeDocument/2006/relationships/image" Target="../media/image468.wmf"/><Relationship Id="rId2" Type="http://schemas.openxmlformats.org/officeDocument/2006/relationships/slideLayout" Target="../slideLayouts/slideLayout189.xml"/><Relationship Id="rId1" Type="http://schemas.openxmlformats.org/officeDocument/2006/relationships/vmlDrawing" Target="../drawings/vmlDrawing196.vml"/><Relationship Id="rId6" Type="http://schemas.openxmlformats.org/officeDocument/2006/relationships/oleObject" Target="../embeddings/oleObject396.bin"/><Relationship Id="rId5" Type="http://schemas.openxmlformats.org/officeDocument/2006/relationships/image" Target="../media/image469.png"/><Relationship Id="rId4" Type="http://schemas.openxmlformats.org/officeDocument/2006/relationships/image" Target="../media/image467.wmf"/></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397.bin"/><Relationship Id="rId2" Type="http://schemas.openxmlformats.org/officeDocument/2006/relationships/slideLayout" Target="../slideLayouts/slideLayout203.xml"/><Relationship Id="rId1" Type="http://schemas.openxmlformats.org/officeDocument/2006/relationships/vmlDrawing" Target="../drawings/vmlDrawing197.vml"/><Relationship Id="rId5" Type="http://schemas.openxmlformats.org/officeDocument/2006/relationships/oleObject" Target="../embeddings/oleObject398.bin"/><Relationship Id="rId4" Type="http://schemas.openxmlformats.org/officeDocument/2006/relationships/image" Target="../media/image470.wmf"/></Relationships>
</file>

<file path=ppt/slides/_rels/slide505.xml.rels><?xml version="1.0" encoding="UTF-8" standalone="yes"?>
<Relationships xmlns="http://schemas.openxmlformats.org/package/2006/relationships"><Relationship Id="rId3" Type="http://schemas.openxmlformats.org/officeDocument/2006/relationships/oleObject" Target="../embeddings/oleObject399.bin"/><Relationship Id="rId2" Type="http://schemas.openxmlformats.org/officeDocument/2006/relationships/slideLayout" Target="../slideLayouts/slideLayout205.xml"/><Relationship Id="rId1" Type="http://schemas.openxmlformats.org/officeDocument/2006/relationships/vmlDrawing" Target="../drawings/vmlDrawing198.vml"/><Relationship Id="rId6" Type="http://schemas.openxmlformats.org/officeDocument/2006/relationships/image" Target="../media/image472.wmf"/><Relationship Id="rId5" Type="http://schemas.openxmlformats.org/officeDocument/2006/relationships/oleObject" Target="../embeddings/oleObject400.bin"/><Relationship Id="rId4" Type="http://schemas.openxmlformats.org/officeDocument/2006/relationships/image" Target="../media/image471.wmf"/></Relationships>
</file>

<file path=ppt/slides/_rels/slide506.xml.rels><?xml version="1.0" encoding="UTF-8" standalone="yes"?>
<Relationships xmlns="http://schemas.openxmlformats.org/package/2006/relationships"><Relationship Id="rId8" Type="http://schemas.openxmlformats.org/officeDocument/2006/relationships/image" Target="../media/image475.wmf"/><Relationship Id="rId3" Type="http://schemas.openxmlformats.org/officeDocument/2006/relationships/oleObject" Target="../embeddings/oleObject401.bin"/><Relationship Id="rId7" Type="http://schemas.openxmlformats.org/officeDocument/2006/relationships/oleObject" Target="../embeddings/oleObject403.bin"/><Relationship Id="rId12" Type="http://schemas.openxmlformats.org/officeDocument/2006/relationships/image" Target="../media/image477.wmf"/><Relationship Id="rId2" Type="http://schemas.openxmlformats.org/officeDocument/2006/relationships/slideLayout" Target="../slideLayouts/slideLayout206.xml"/><Relationship Id="rId1" Type="http://schemas.openxmlformats.org/officeDocument/2006/relationships/vmlDrawing" Target="../drawings/vmlDrawing199.vml"/><Relationship Id="rId6" Type="http://schemas.openxmlformats.org/officeDocument/2006/relationships/image" Target="../media/image474.wmf"/><Relationship Id="rId11" Type="http://schemas.openxmlformats.org/officeDocument/2006/relationships/oleObject" Target="../embeddings/oleObject405.bin"/><Relationship Id="rId5" Type="http://schemas.openxmlformats.org/officeDocument/2006/relationships/oleObject" Target="../embeddings/oleObject402.bin"/><Relationship Id="rId10" Type="http://schemas.openxmlformats.org/officeDocument/2006/relationships/image" Target="../media/image476.wmf"/><Relationship Id="rId4" Type="http://schemas.openxmlformats.org/officeDocument/2006/relationships/image" Target="../media/image473.wmf"/><Relationship Id="rId9" Type="http://schemas.openxmlformats.org/officeDocument/2006/relationships/oleObject" Target="../embeddings/oleObject404.bin"/></Relationships>
</file>

<file path=ppt/slides/_rels/slide507.xml.rels><?xml version="1.0" encoding="UTF-8" standalone="yes"?>
<Relationships xmlns="http://schemas.openxmlformats.org/package/2006/relationships"><Relationship Id="rId3" Type="http://schemas.openxmlformats.org/officeDocument/2006/relationships/oleObject" Target="../embeddings/oleObject406.bin"/><Relationship Id="rId2" Type="http://schemas.openxmlformats.org/officeDocument/2006/relationships/slideLayout" Target="../slideLayouts/slideLayout202.xml"/><Relationship Id="rId1" Type="http://schemas.openxmlformats.org/officeDocument/2006/relationships/vmlDrawing" Target="../drawings/vmlDrawing200.vml"/><Relationship Id="rId4" Type="http://schemas.openxmlformats.org/officeDocument/2006/relationships/image" Target="../media/image478.wmf"/></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509.xml.rels><?xml version="1.0" encoding="UTF-8" standalone="yes"?>
<Relationships xmlns="http://schemas.openxmlformats.org/package/2006/relationships"><Relationship Id="rId3" Type="http://schemas.openxmlformats.org/officeDocument/2006/relationships/oleObject" Target="../embeddings/oleObject407.bin"/><Relationship Id="rId2" Type="http://schemas.openxmlformats.org/officeDocument/2006/relationships/slideLayout" Target="../slideLayouts/slideLayout206.xml"/><Relationship Id="rId1" Type="http://schemas.openxmlformats.org/officeDocument/2006/relationships/vmlDrawing" Target="../drawings/vmlDrawing201.vml"/><Relationship Id="rId6" Type="http://schemas.openxmlformats.org/officeDocument/2006/relationships/image" Target="../media/image480.wmf"/><Relationship Id="rId5" Type="http://schemas.openxmlformats.org/officeDocument/2006/relationships/oleObject" Target="../embeddings/oleObject408.bin"/><Relationship Id="rId4" Type="http://schemas.openxmlformats.org/officeDocument/2006/relationships/image" Target="../media/image479.wmf"/></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510.xml.rels><?xml version="1.0" encoding="UTF-8" standalone="yes"?>
<Relationships xmlns="http://schemas.openxmlformats.org/package/2006/relationships"><Relationship Id="rId3" Type="http://schemas.openxmlformats.org/officeDocument/2006/relationships/oleObject" Target="../embeddings/oleObject409.bin"/><Relationship Id="rId2" Type="http://schemas.openxmlformats.org/officeDocument/2006/relationships/slideLayout" Target="../slideLayouts/slideLayout203.xml"/><Relationship Id="rId1" Type="http://schemas.openxmlformats.org/officeDocument/2006/relationships/vmlDrawing" Target="../drawings/vmlDrawing202.vml"/><Relationship Id="rId6" Type="http://schemas.openxmlformats.org/officeDocument/2006/relationships/image" Target="../media/image482.wmf"/><Relationship Id="rId5" Type="http://schemas.openxmlformats.org/officeDocument/2006/relationships/oleObject" Target="../embeddings/oleObject410.bin"/><Relationship Id="rId4" Type="http://schemas.openxmlformats.org/officeDocument/2006/relationships/image" Target="../media/image481.wmf"/></Relationships>
</file>

<file path=ppt/slides/_rels/slide511.xml.rels><?xml version="1.0" encoding="UTF-8" standalone="yes"?>
<Relationships xmlns="http://schemas.openxmlformats.org/package/2006/relationships"><Relationship Id="rId8" Type="http://schemas.openxmlformats.org/officeDocument/2006/relationships/image" Target="../media/image485.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205.xml"/><Relationship Id="rId1" Type="http://schemas.openxmlformats.org/officeDocument/2006/relationships/vmlDrawing" Target="../drawings/vmlDrawing203.vml"/><Relationship Id="rId6" Type="http://schemas.openxmlformats.org/officeDocument/2006/relationships/image" Target="../media/image484.wmf"/><Relationship Id="rId5" Type="http://schemas.openxmlformats.org/officeDocument/2006/relationships/oleObject" Target="../embeddings/oleObject412.bin"/><Relationship Id="rId4" Type="http://schemas.openxmlformats.org/officeDocument/2006/relationships/image" Target="../media/image483.wmf"/></Relationships>
</file>

<file path=ppt/slides/_rels/slide512.x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oleObject" Target="../embeddings/oleObject414.bin"/><Relationship Id="rId7" Type="http://schemas.openxmlformats.org/officeDocument/2006/relationships/oleObject" Target="../embeddings/oleObject416.bin"/><Relationship Id="rId2" Type="http://schemas.openxmlformats.org/officeDocument/2006/relationships/slideLayout" Target="../slideLayouts/slideLayout207.xml"/><Relationship Id="rId1" Type="http://schemas.openxmlformats.org/officeDocument/2006/relationships/vmlDrawing" Target="../drawings/vmlDrawing204.vml"/><Relationship Id="rId6" Type="http://schemas.openxmlformats.org/officeDocument/2006/relationships/image" Target="../media/image487.wmf"/><Relationship Id="rId5" Type="http://schemas.openxmlformats.org/officeDocument/2006/relationships/oleObject" Target="../embeddings/oleObject415.bin"/><Relationship Id="rId10" Type="http://schemas.openxmlformats.org/officeDocument/2006/relationships/image" Target="../media/image489.wmf"/><Relationship Id="rId4" Type="http://schemas.openxmlformats.org/officeDocument/2006/relationships/image" Target="../media/image486.wmf"/><Relationship Id="rId9" Type="http://schemas.openxmlformats.org/officeDocument/2006/relationships/oleObject" Target="../embeddings/oleObject417.bin"/></Relationships>
</file>

<file path=ppt/slides/_rels/slide513.xml.rels><?xml version="1.0" encoding="UTF-8" standalone="yes"?>
<Relationships xmlns="http://schemas.openxmlformats.org/package/2006/relationships"><Relationship Id="rId8" Type="http://schemas.openxmlformats.org/officeDocument/2006/relationships/image" Target="../media/image492.wmf"/><Relationship Id="rId3" Type="http://schemas.openxmlformats.org/officeDocument/2006/relationships/oleObject" Target="../embeddings/oleObject418.bin"/><Relationship Id="rId7" Type="http://schemas.openxmlformats.org/officeDocument/2006/relationships/oleObject" Target="../embeddings/oleObject420.bin"/><Relationship Id="rId2" Type="http://schemas.openxmlformats.org/officeDocument/2006/relationships/slideLayout" Target="../slideLayouts/slideLayout206.xml"/><Relationship Id="rId1" Type="http://schemas.openxmlformats.org/officeDocument/2006/relationships/vmlDrawing" Target="../drawings/vmlDrawing205.vml"/><Relationship Id="rId6" Type="http://schemas.openxmlformats.org/officeDocument/2006/relationships/image" Target="../media/image491.wmf"/><Relationship Id="rId11" Type="http://schemas.openxmlformats.org/officeDocument/2006/relationships/image" Target="../media/image493.wmf"/><Relationship Id="rId5" Type="http://schemas.openxmlformats.org/officeDocument/2006/relationships/oleObject" Target="../embeddings/oleObject419.bin"/><Relationship Id="rId10" Type="http://schemas.openxmlformats.org/officeDocument/2006/relationships/oleObject" Target="../embeddings/oleObject422.bin"/><Relationship Id="rId4" Type="http://schemas.openxmlformats.org/officeDocument/2006/relationships/image" Target="../media/image490.wmf"/><Relationship Id="rId9" Type="http://schemas.openxmlformats.org/officeDocument/2006/relationships/oleObject" Target="../embeddings/oleObject421.bin"/></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423.bin"/><Relationship Id="rId2" Type="http://schemas.openxmlformats.org/officeDocument/2006/relationships/slideLayout" Target="../slideLayouts/slideLayout202.xml"/><Relationship Id="rId1" Type="http://schemas.openxmlformats.org/officeDocument/2006/relationships/vmlDrawing" Target="../drawings/vmlDrawing206.vml"/><Relationship Id="rId4" Type="http://schemas.openxmlformats.org/officeDocument/2006/relationships/image" Target="../media/image494.wmf"/></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424.bin"/><Relationship Id="rId2" Type="http://schemas.openxmlformats.org/officeDocument/2006/relationships/slideLayout" Target="../slideLayouts/slideLayout203.xml"/><Relationship Id="rId1" Type="http://schemas.openxmlformats.org/officeDocument/2006/relationships/vmlDrawing" Target="../drawings/vmlDrawing207.vml"/><Relationship Id="rId6" Type="http://schemas.openxmlformats.org/officeDocument/2006/relationships/image" Target="../media/image496.wmf"/><Relationship Id="rId5" Type="http://schemas.openxmlformats.org/officeDocument/2006/relationships/oleObject" Target="../embeddings/oleObject425.bin"/><Relationship Id="rId4" Type="http://schemas.openxmlformats.org/officeDocument/2006/relationships/image" Target="../media/image495.wmf"/></Relationships>
</file>

<file path=ppt/slides/_rels/slide517.xml.rels><?xml version="1.0" encoding="UTF-8" standalone="yes"?>
<Relationships xmlns="http://schemas.openxmlformats.org/package/2006/relationships"><Relationship Id="rId8" Type="http://schemas.openxmlformats.org/officeDocument/2006/relationships/image" Target="../media/image499.wmf"/><Relationship Id="rId3" Type="http://schemas.openxmlformats.org/officeDocument/2006/relationships/oleObject" Target="../embeddings/oleObject426.bin"/><Relationship Id="rId7" Type="http://schemas.openxmlformats.org/officeDocument/2006/relationships/oleObject" Target="../embeddings/oleObject428.bin"/><Relationship Id="rId2" Type="http://schemas.openxmlformats.org/officeDocument/2006/relationships/slideLayout" Target="../slideLayouts/slideLayout205.xml"/><Relationship Id="rId1" Type="http://schemas.openxmlformats.org/officeDocument/2006/relationships/vmlDrawing" Target="../drawings/vmlDrawing208.vml"/><Relationship Id="rId6" Type="http://schemas.openxmlformats.org/officeDocument/2006/relationships/image" Target="../media/image498.wmf"/><Relationship Id="rId5" Type="http://schemas.openxmlformats.org/officeDocument/2006/relationships/oleObject" Target="../embeddings/oleObject427.bin"/><Relationship Id="rId10" Type="http://schemas.openxmlformats.org/officeDocument/2006/relationships/image" Target="../media/image500.wmf"/><Relationship Id="rId4" Type="http://schemas.openxmlformats.org/officeDocument/2006/relationships/image" Target="../media/image497.wmf"/><Relationship Id="rId9" Type="http://schemas.openxmlformats.org/officeDocument/2006/relationships/oleObject" Target="../embeddings/oleObject429.bin"/></Relationships>
</file>

<file path=ppt/slides/_rels/slide518.xml.rels><?xml version="1.0" encoding="UTF-8" standalone="yes"?>
<Relationships xmlns="http://schemas.openxmlformats.org/package/2006/relationships"><Relationship Id="rId8" Type="http://schemas.openxmlformats.org/officeDocument/2006/relationships/image" Target="../media/image503.wmf"/><Relationship Id="rId3" Type="http://schemas.openxmlformats.org/officeDocument/2006/relationships/oleObject" Target="../embeddings/oleObject430.bin"/><Relationship Id="rId7" Type="http://schemas.openxmlformats.org/officeDocument/2006/relationships/oleObject" Target="../embeddings/oleObject432.bin"/><Relationship Id="rId2" Type="http://schemas.openxmlformats.org/officeDocument/2006/relationships/slideLayout" Target="../slideLayouts/slideLayout207.xml"/><Relationship Id="rId1" Type="http://schemas.openxmlformats.org/officeDocument/2006/relationships/vmlDrawing" Target="../drawings/vmlDrawing209.vml"/><Relationship Id="rId6" Type="http://schemas.openxmlformats.org/officeDocument/2006/relationships/image" Target="../media/image502.wmf"/><Relationship Id="rId5" Type="http://schemas.openxmlformats.org/officeDocument/2006/relationships/oleObject" Target="../embeddings/oleObject431.bin"/><Relationship Id="rId4" Type="http://schemas.openxmlformats.org/officeDocument/2006/relationships/image" Target="../media/image501.wmf"/></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22.xml.rels><?xml version="1.0" encoding="UTF-8" standalone="yes"?>
<Relationships xmlns="http://schemas.openxmlformats.org/package/2006/relationships"><Relationship Id="rId3" Type="http://schemas.openxmlformats.org/officeDocument/2006/relationships/oleObject" Target="../embeddings/oleObject433.bin"/><Relationship Id="rId2" Type="http://schemas.openxmlformats.org/officeDocument/2006/relationships/slideLayout" Target="../slideLayouts/slideLayout221.xml"/><Relationship Id="rId1" Type="http://schemas.openxmlformats.org/officeDocument/2006/relationships/vmlDrawing" Target="../drawings/vmlDrawing210.vml"/><Relationship Id="rId6" Type="http://schemas.openxmlformats.org/officeDocument/2006/relationships/image" Target="../media/image505.wmf"/><Relationship Id="rId5" Type="http://schemas.openxmlformats.org/officeDocument/2006/relationships/oleObject" Target="../embeddings/oleObject434.bin"/><Relationship Id="rId4" Type="http://schemas.openxmlformats.org/officeDocument/2006/relationships/image" Target="../media/image504.wmf"/></Relationships>
</file>

<file path=ppt/slides/_rels/slide523.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215.xml"/></Relationships>
</file>

<file path=ppt/slides/_rels/slide524.x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oleObject" Target="../embeddings/oleObject435.bin"/><Relationship Id="rId7" Type="http://schemas.openxmlformats.org/officeDocument/2006/relationships/oleObject" Target="../embeddings/oleObject437.bin"/><Relationship Id="rId2" Type="http://schemas.openxmlformats.org/officeDocument/2006/relationships/slideLayout" Target="../slideLayouts/slideLayout223.xml"/><Relationship Id="rId1" Type="http://schemas.openxmlformats.org/officeDocument/2006/relationships/vmlDrawing" Target="../drawings/vmlDrawing211.vml"/><Relationship Id="rId6" Type="http://schemas.openxmlformats.org/officeDocument/2006/relationships/image" Target="../media/image508.wmf"/><Relationship Id="rId5" Type="http://schemas.openxmlformats.org/officeDocument/2006/relationships/oleObject" Target="../embeddings/oleObject436.bin"/><Relationship Id="rId4" Type="http://schemas.openxmlformats.org/officeDocument/2006/relationships/image" Target="../media/image507.wmf"/></Relationships>
</file>

<file path=ppt/slides/_rels/slide52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15.xml"/></Relationships>
</file>

<file path=ppt/slides/_rels/slide526.xml.rels><?xml version="1.0" encoding="UTF-8" standalone="yes"?>
<Relationships xmlns="http://schemas.openxmlformats.org/package/2006/relationships"><Relationship Id="rId8" Type="http://schemas.openxmlformats.org/officeDocument/2006/relationships/image" Target="../media/image513.wmf"/><Relationship Id="rId13" Type="http://schemas.openxmlformats.org/officeDocument/2006/relationships/oleObject" Target="../embeddings/oleObject443.bin"/><Relationship Id="rId3" Type="http://schemas.openxmlformats.org/officeDocument/2006/relationships/oleObject" Target="../embeddings/oleObject438.bin"/><Relationship Id="rId7" Type="http://schemas.openxmlformats.org/officeDocument/2006/relationships/oleObject" Target="../embeddings/oleObject440.bin"/><Relationship Id="rId12" Type="http://schemas.openxmlformats.org/officeDocument/2006/relationships/image" Target="../media/image515.wmf"/><Relationship Id="rId2" Type="http://schemas.openxmlformats.org/officeDocument/2006/relationships/slideLayout" Target="../slideLayouts/slideLayout222.xml"/><Relationship Id="rId16" Type="http://schemas.openxmlformats.org/officeDocument/2006/relationships/image" Target="../media/image517.wmf"/><Relationship Id="rId1" Type="http://schemas.openxmlformats.org/officeDocument/2006/relationships/vmlDrawing" Target="../drawings/vmlDrawing212.vml"/><Relationship Id="rId6" Type="http://schemas.openxmlformats.org/officeDocument/2006/relationships/image" Target="../media/image512.wmf"/><Relationship Id="rId11" Type="http://schemas.openxmlformats.org/officeDocument/2006/relationships/oleObject" Target="../embeddings/oleObject442.bin"/><Relationship Id="rId5" Type="http://schemas.openxmlformats.org/officeDocument/2006/relationships/oleObject" Target="../embeddings/oleObject439.bin"/><Relationship Id="rId15" Type="http://schemas.openxmlformats.org/officeDocument/2006/relationships/oleObject" Target="../embeddings/oleObject444.bin"/><Relationship Id="rId10" Type="http://schemas.openxmlformats.org/officeDocument/2006/relationships/image" Target="../media/image514.wmf"/><Relationship Id="rId4" Type="http://schemas.openxmlformats.org/officeDocument/2006/relationships/image" Target="../media/image511.wmf"/><Relationship Id="rId9" Type="http://schemas.openxmlformats.org/officeDocument/2006/relationships/oleObject" Target="../embeddings/oleObject441.bin"/><Relationship Id="rId14" Type="http://schemas.openxmlformats.org/officeDocument/2006/relationships/image" Target="../media/image516.wmf"/></Relationships>
</file>

<file path=ppt/slides/_rels/slide527.xml.rels><?xml version="1.0" encoding="UTF-8" standalone="yes"?>
<Relationships xmlns="http://schemas.openxmlformats.org/package/2006/relationships"><Relationship Id="rId8" Type="http://schemas.openxmlformats.org/officeDocument/2006/relationships/image" Target="../media/image520.wmf"/><Relationship Id="rId3" Type="http://schemas.openxmlformats.org/officeDocument/2006/relationships/oleObject" Target="../embeddings/oleObject445.bin"/><Relationship Id="rId7" Type="http://schemas.openxmlformats.org/officeDocument/2006/relationships/oleObject" Target="../embeddings/oleObject447.bin"/><Relationship Id="rId2" Type="http://schemas.openxmlformats.org/officeDocument/2006/relationships/slideLayout" Target="../slideLayouts/slideLayout222.xml"/><Relationship Id="rId1" Type="http://schemas.openxmlformats.org/officeDocument/2006/relationships/vmlDrawing" Target="../drawings/vmlDrawing213.vml"/><Relationship Id="rId6" Type="http://schemas.openxmlformats.org/officeDocument/2006/relationships/image" Target="../media/image519.wmf"/><Relationship Id="rId5" Type="http://schemas.openxmlformats.org/officeDocument/2006/relationships/oleObject" Target="../embeddings/oleObject446.bin"/><Relationship Id="rId4" Type="http://schemas.openxmlformats.org/officeDocument/2006/relationships/image" Target="../media/image518.wmf"/></Relationships>
</file>

<file path=ppt/slides/_rels/slide528.xml.rels><?xml version="1.0" encoding="UTF-8" standalone="yes"?>
<Relationships xmlns="http://schemas.openxmlformats.org/package/2006/relationships"><Relationship Id="rId3" Type="http://schemas.openxmlformats.org/officeDocument/2006/relationships/oleObject" Target="../embeddings/oleObject448.bin"/><Relationship Id="rId2" Type="http://schemas.openxmlformats.org/officeDocument/2006/relationships/slideLayout" Target="../slideLayouts/slideLayout217.xml"/><Relationship Id="rId1" Type="http://schemas.openxmlformats.org/officeDocument/2006/relationships/vmlDrawing" Target="../drawings/vmlDrawing214.vml"/><Relationship Id="rId4" Type="http://schemas.openxmlformats.org/officeDocument/2006/relationships/image" Target="../media/image521.wmf"/></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530.xml.rels><?xml version="1.0" encoding="UTF-8" standalone="yes"?>
<Relationships xmlns="http://schemas.openxmlformats.org/package/2006/relationships"><Relationship Id="rId3" Type="http://schemas.openxmlformats.org/officeDocument/2006/relationships/oleObject" Target="../embeddings/oleObject449.bin"/><Relationship Id="rId2" Type="http://schemas.openxmlformats.org/officeDocument/2006/relationships/slideLayout" Target="../slideLayouts/slideLayout218.xml"/><Relationship Id="rId1" Type="http://schemas.openxmlformats.org/officeDocument/2006/relationships/vmlDrawing" Target="../drawings/vmlDrawing215.vml"/><Relationship Id="rId4" Type="http://schemas.openxmlformats.org/officeDocument/2006/relationships/image" Target="../media/image522.wmf"/></Relationships>
</file>

<file path=ppt/slides/_rels/slide531.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220.xml"/><Relationship Id="rId1" Type="http://schemas.openxmlformats.org/officeDocument/2006/relationships/vmlDrawing" Target="../drawings/vmlDrawing216.vml"/><Relationship Id="rId5" Type="http://schemas.openxmlformats.org/officeDocument/2006/relationships/image" Target="../media/image524.png"/><Relationship Id="rId4" Type="http://schemas.openxmlformats.org/officeDocument/2006/relationships/image" Target="../media/image523.wmf"/></Relationships>
</file>

<file path=ppt/slides/_rels/slide532.xml.rels><?xml version="1.0" encoding="UTF-8" standalone="yes"?>
<Relationships xmlns="http://schemas.openxmlformats.org/package/2006/relationships"><Relationship Id="rId8" Type="http://schemas.openxmlformats.org/officeDocument/2006/relationships/image" Target="../media/image527.wmf"/><Relationship Id="rId3" Type="http://schemas.openxmlformats.org/officeDocument/2006/relationships/oleObject" Target="../embeddings/oleObject451.bin"/><Relationship Id="rId7" Type="http://schemas.openxmlformats.org/officeDocument/2006/relationships/oleObject" Target="../embeddings/oleObject453.bin"/><Relationship Id="rId2" Type="http://schemas.openxmlformats.org/officeDocument/2006/relationships/slideLayout" Target="../slideLayouts/slideLayout220.xml"/><Relationship Id="rId1" Type="http://schemas.openxmlformats.org/officeDocument/2006/relationships/vmlDrawing" Target="../drawings/vmlDrawing217.vml"/><Relationship Id="rId6" Type="http://schemas.openxmlformats.org/officeDocument/2006/relationships/image" Target="../media/image526.wmf"/><Relationship Id="rId5" Type="http://schemas.openxmlformats.org/officeDocument/2006/relationships/oleObject" Target="../embeddings/oleObject452.bin"/><Relationship Id="rId4" Type="http://schemas.openxmlformats.org/officeDocument/2006/relationships/image" Target="../media/image525.wmf"/></Relationships>
</file>

<file path=ppt/slides/_rels/slide533.xml.rels><?xml version="1.0" encoding="UTF-8" standalone="yes"?>
<Relationships xmlns="http://schemas.openxmlformats.org/package/2006/relationships"><Relationship Id="rId8" Type="http://schemas.openxmlformats.org/officeDocument/2006/relationships/image" Target="../media/image530.wmf"/><Relationship Id="rId3" Type="http://schemas.openxmlformats.org/officeDocument/2006/relationships/oleObject" Target="../embeddings/oleObject454.bin"/><Relationship Id="rId7" Type="http://schemas.openxmlformats.org/officeDocument/2006/relationships/oleObject" Target="../embeddings/oleObject456.bin"/><Relationship Id="rId2" Type="http://schemas.openxmlformats.org/officeDocument/2006/relationships/slideLayout" Target="../slideLayouts/slideLayout221.xml"/><Relationship Id="rId1" Type="http://schemas.openxmlformats.org/officeDocument/2006/relationships/vmlDrawing" Target="../drawings/vmlDrawing218.vml"/><Relationship Id="rId6" Type="http://schemas.openxmlformats.org/officeDocument/2006/relationships/image" Target="../media/image529.wmf"/><Relationship Id="rId5" Type="http://schemas.openxmlformats.org/officeDocument/2006/relationships/oleObject" Target="../embeddings/oleObject455.bin"/><Relationship Id="rId4" Type="http://schemas.openxmlformats.org/officeDocument/2006/relationships/image" Target="../media/image528.wmf"/></Relationships>
</file>

<file path=ppt/slides/_rels/slide534.xml.rels><?xml version="1.0" encoding="UTF-8" standalone="yes"?>
<Relationships xmlns="http://schemas.openxmlformats.org/package/2006/relationships"><Relationship Id="rId3" Type="http://schemas.openxmlformats.org/officeDocument/2006/relationships/oleObject" Target="../embeddings/oleObject457.bin"/><Relationship Id="rId2" Type="http://schemas.openxmlformats.org/officeDocument/2006/relationships/slideLayout" Target="../slideLayouts/slideLayout221.xml"/><Relationship Id="rId1" Type="http://schemas.openxmlformats.org/officeDocument/2006/relationships/vmlDrawing" Target="../drawings/vmlDrawing219.vml"/><Relationship Id="rId6" Type="http://schemas.openxmlformats.org/officeDocument/2006/relationships/image" Target="../media/image532.wmf"/><Relationship Id="rId5" Type="http://schemas.openxmlformats.org/officeDocument/2006/relationships/oleObject" Target="../embeddings/oleObject458.bin"/><Relationship Id="rId4" Type="http://schemas.openxmlformats.org/officeDocument/2006/relationships/image" Target="../media/image531.wmf"/></Relationships>
</file>

<file path=ppt/slides/_rels/slide535.xml.rels><?xml version="1.0" encoding="UTF-8" standalone="yes"?>
<Relationships xmlns="http://schemas.openxmlformats.org/package/2006/relationships"><Relationship Id="rId8" Type="http://schemas.openxmlformats.org/officeDocument/2006/relationships/image" Target="../media/image530.wmf"/><Relationship Id="rId3" Type="http://schemas.openxmlformats.org/officeDocument/2006/relationships/oleObject" Target="../embeddings/oleObject459.bin"/><Relationship Id="rId7" Type="http://schemas.openxmlformats.org/officeDocument/2006/relationships/oleObject" Target="../embeddings/oleObject461.bin"/><Relationship Id="rId2" Type="http://schemas.openxmlformats.org/officeDocument/2006/relationships/slideLayout" Target="../slideLayouts/slideLayout221.xml"/><Relationship Id="rId1" Type="http://schemas.openxmlformats.org/officeDocument/2006/relationships/vmlDrawing" Target="../drawings/vmlDrawing220.vml"/><Relationship Id="rId6" Type="http://schemas.openxmlformats.org/officeDocument/2006/relationships/image" Target="../media/image529.wmf"/><Relationship Id="rId5" Type="http://schemas.openxmlformats.org/officeDocument/2006/relationships/oleObject" Target="../embeddings/oleObject460.bin"/><Relationship Id="rId4" Type="http://schemas.openxmlformats.org/officeDocument/2006/relationships/image" Target="../media/image533.wmf"/></Relationships>
</file>

<file path=ppt/slides/_rels/slide536.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221.xml"/><Relationship Id="rId1" Type="http://schemas.openxmlformats.org/officeDocument/2006/relationships/vmlDrawing" Target="../drawings/vmlDrawing221.vml"/><Relationship Id="rId6" Type="http://schemas.openxmlformats.org/officeDocument/2006/relationships/image" Target="../media/image535.wmf"/><Relationship Id="rId5" Type="http://schemas.openxmlformats.org/officeDocument/2006/relationships/oleObject" Target="../embeddings/oleObject463.bin"/><Relationship Id="rId4" Type="http://schemas.openxmlformats.org/officeDocument/2006/relationships/image" Target="../media/image534.wmf"/></Relationships>
</file>

<file path=ppt/slides/_rels/slide537.xml.rels><?xml version="1.0" encoding="UTF-8" standalone="yes"?>
<Relationships xmlns="http://schemas.openxmlformats.org/package/2006/relationships"><Relationship Id="rId8" Type="http://schemas.openxmlformats.org/officeDocument/2006/relationships/image" Target="../media/image530.wmf"/><Relationship Id="rId3" Type="http://schemas.openxmlformats.org/officeDocument/2006/relationships/oleObject" Target="../embeddings/oleObject464.bin"/><Relationship Id="rId7" Type="http://schemas.openxmlformats.org/officeDocument/2006/relationships/oleObject" Target="../embeddings/oleObject466.bin"/><Relationship Id="rId2" Type="http://schemas.openxmlformats.org/officeDocument/2006/relationships/slideLayout" Target="../slideLayouts/slideLayout221.xml"/><Relationship Id="rId1" Type="http://schemas.openxmlformats.org/officeDocument/2006/relationships/vmlDrawing" Target="../drawings/vmlDrawing222.vml"/><Relationship Id="rId6" Type="http://schemas.openxmlformats.org/officeDocument/2006/relationships/image" Target="../media/image529.wmf"/><Relationship Id="rId5" Type="http://schemas.openxmlformats.org/officeDocument/2006/relationships/oleObject" Target="../embeddings/oleObject465.bin"/><Relationship Id="rId4" Type="http://schemas.openxmlformats.org/officeDocument/2006/relationships/image" Target="../media/image536.wmf"/></Relationships>
</file>

<file path=ppt/slides/_rels/slide538.xml.rels><?xml version="1.0" encoding="UTF-8" standalone="yes"?>
<Relationships xmlns="http://schemas.openxmlformats.org/package/2006/relationships"><Relationship Id="rId3" Type="http://schemas.openxmlformats.org/officeDocument/2006/relationships/oleObject" Target="../embeddings/oleObject467.bin"/><Relationship Id="rId2" Type="http://schemas.openxmlformats.org/officeDocument/2006/relationships/slideLayout" Target="../slideLayouts/slideLayout221.xml"/><Relationship Id="rId1" Type="http://schemas.openxmlformats.org/officeDocument/2006/relationships/vmlDrawing" Target="../drawings/vmlDrawing223.vml"/><Relationship Id="rId6" Type="http://schemas.openxmlformats.org/officeDocument/2006/relationships/image" Target="../media/image538.wmf"/><Relationship Id="rId5" Type="http://schemas.openxmlformats.org/officeDocument/2006/relationships/oleObject" Target="../embeddings/oleObject468.bin"/><Relationship Id="rId4" Type="http://schemas.openxmlformats.org/officeDocument/2006/relationships/image" Target="../media/image537.wmf"/></Relationships>
</file>

<file path=ppt/slides/_rels/slide539.xml.rels><?xml version="1.0" encoding="UTF-8" standalone="yes"?>
<Relationships xmlns="http://schemas.openxmlformats.org/package/2006/relationships"><Relationship Id="rId3" Type="http://schemas.openxmlformats.org/officeDocument/2006/relationships/oleObject" Target="../embeddings/oleObject469.bin"/><Relationship Id="rId2" Type="http://schemas.openxmlformats.org/officeDocument/2006/relationships/slideLayout" Target="../slideLayouts/slideLayout218.xml"/><Relationship Id="rId1" Type="http://schemas.openxmlformats.org/officeDocument/2006/relationships/vmlDrawing" Target="../drawings/vmlDrawing224.vml"/><Relationship Id="rId4" Type="http://schemas.openxmlformats.org/officeDocument/2006/relationships/image" Target="../media/image53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0.xml.rels><?xml version="1.0" encoding="UTF-8" standalone="yes"?>
<Relationships xmlns="http://schemas.openxmlformats.org/package/2006/relationships"><Relationship Id="rId3" Type="http://schemas.openxmlformats.org/officeDocument/2006/relationships/oleObject" Target="../embeddings/oleObject470.bin"/><Relationship Id="rId2" Type="http://schemas.openxmlformats.org/officeDocument/2006/relationships/slideLayout" Target="../slideLayouts/slideLayout218.xml"/><Relationship Id="rId1" Type="http://schemas.openxmlformats.org/officeDocument/2006/relationships/vmlDrawing" Target="../drawings/vmlDrawing225.vml"/><Relationship Id="rId4" Type="http://schemas.openxmlformats.org/officeDocument/2006/relationships/image" Target="../media/image540.wmf"/></Relationships>
</file>

<file path=ppt/slides/_rels/slide541.xml.rels><?xml version="1.0" encoding="UTF-8" standalone="yes"?>
<Relationships xmlns="http://schemas.openxmlformats.org/package/2006/relationships"><Relationship Id="rId8" Type="http://schemas.openxmlformats.org/officeDocument/2006/relationships/image" Target="../media/image543.wmf"/><Relationship Id="rId3" Type="http://schemas.openxmlformats.org/officeDocument/2006/relationships/oleObject" Target="../embeddings/oleObject471.bin"/><Relationship Id="rId7" Type="http://schemas.openxmlformats.org/officeDocument/2006/relationships/oleObject" Target="../embeddings/oleObject473.bin"/><Relationship Id="rId2" Type="http://schemas.openxmlformats.org/officeDocument/2006/relationships/slideLayout" Target="../slideLayouts/slideLayout220.xml"/><Relationship Id="rId1" Type="http://schemas.openxmlformats.org/officeDocument/2006/relationships/vmlDrawing" Target="../drawings/vmlDrawing226.vml"/><Relationship Id="rId6" Type="http://schemas.openxmlformats.org/officeDocument/2006/relationships/image" Target="../media/image542.wmf"/><Relationship Id="rId5" Type="http://schemas.openxmlformats.org/officeDocument/2006/relationships/oleObject" Target="../embeddings/oleObject472.bin"/><Relationship Id="rId4" Type="http://schemas.openxmlformats.org/officeDocument/2006/relationships/image" Target="../media/image541.wmf"/></Relationships>
</file>

<file path=ppt/slides/_rels/slide542.xml.rels><?xml version="1.0" encoding="UTF-8" standalone="yes"?>
<Relationships xmlns="http://schemas.openxmlformats.org/package/2006/relationships"><Relationship Id="rId8" Type="http://schemas.openxmlformats.org/officeDocument/2006/relationships/oleObject" Target="../embeddings/oleObject476.bin"/><Relationship Id="rId3" Type="http://schemas.openxmlformats.org/officeDocument/2006/relationships/oleObject" Target="../embeddings/oleObject474.bin"/><Relationship Id="rId7" Type="http://schemas.openxmlformats.org/officeDocument/2006/relationships/image" Target="../media/image545.wmf"/><Relationship Id="rId2" Type="http://schemas.openxmlformats.org/officeDocument/2006/relationships/slideLayout" Target="../slideLayouts/slideLayout222.xml"/><Relationship Id="rId1" Type="http://schemas.openxmlformats.org/officeDocument/2006/relationships/vmlDrawing" Target="../drawings/vmlDrawing227.vml"/><Relationship Id="rId6" Type="http://schemas.openxmlformats.org/officeDocument/2006/relationships/oleObject" Target="../embeddings/oleObject475.bin"/><Relationship Id="rId5" Type="http://schemas.openxmlformats.org/officeDocument/2006/relationships/image" Target="../media/image547.png"/><Relationship Id="rId4" Type="http://schemas.openxmlformats.org/officeDocument/2006/relationships/image" Target="../media/image544.wmf"/><Relationship Id="rId9" Type="http://schemas.openxmlformats.org/officeDocument/2006/relationships/image" Target="../media/image546.wmf"/></Relationships>
</file>

<file path=ppt/slides/_rels/slide543.xml.rels><?xml version="1.0" encoding="UTF-8" standalone="yes"?>
<Relationships xmlns="http://schemas.openxmlformats.org/package/2006/relationships"><Relationship Id="rId2" Type="http://schemas.openxmlformats.org/officeDocument/2006/relationships/image" Target="../media/image548.png"/><Relationship Id="rId1" Type="http://schemas.openxmlformats.org/officeDocument/2006/relationships/slideLayout" Target="../slideLayouts/slideLayout217.xml"/></Relationships>
</file>

<file path=ppt/slides/_rels/slide544.xml.rels><?xml version="1.0" encoding="UTF-8" standalone="yes"?>
<Relationships xmlns="http://schemas.openxmlformats.org/package/2006/relationships"><Relationship Id="rId8" Type="http://schemas.openxmlformats.org/officeDocument/2006/relationships/oleObject" Target="../embeddings/oleObject479.bin"/><Relationship Id="rId3" Type="http://schemas.openxmlformats.org/officeDocument/2006/relationships/oleObject" Target="../embeddings/oleObject477.bin"/><Relationship Id="rId7" Type="http://schemas.openxmlformats.org/officeDocument/2006/relationships/image" Target="../media/image550.wmf"/><Relationship Id="rId2" Type="http://schemas.openxmlformats.org/officeDocument/2006/relationships/slideLayout" Target="../slideLayouts/slideLayout222.xml"/><Relationship Id="rId1" Type="http://schemas.openxmlformats.org/officeDocument/2006/relationships/vmlDrawing" Target="../drawings/vmlDrawing228.vml"/><Relationship Id="rId6" Type="http://schemas.openxmlformats.org/officeDocument/2006/relationships/oleObject" Target="../embeddings/oleObject478.bin"/><Relationship Id="rId11" Type="http://schemas.openxmlformats.org/officeDocument/2006/relationships/image" Target="../media/image552.wmf"/><Relationship Id="rId5" Type="http://schemas.openxmlformats.org/officeDocument/2006/relationships/image" Target="../media/image553.png"/><Relationship Id="rId10" Type="http://schemas.openxmlformats.org/officeDocument/2006/relationships/oleObject" Target="../embeddings/oleObject480.bin"/><Relationship Id="rId4" Type="http://schemas.openxmlformats.org/officeDocument/2006/relationships/image" Target="../media/image549.wmf"/><Relationship Id="rId9" Type="http://schemas.openxmlformats.org/officeDocument/2006/relationships/image" Target="../media/image551.wmf"/></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46.xml.rels><?xml version="1.0" encoding="UTF-8" standalone="yes"?>
<Relationships xmlns="http://schemas.openxmlformats.org/package/2006/relationships"><Relationship Id="rId3" Type="http://schemas.openxmlformats.org/officeDocument/2006/relationships/oleObject" Target="../embeddings/oleObject481.bin"/><Relationship Id="rId2" Type="http://schemas.openxmlformats.org/officeDocument/2006/relationships/slideLayout" Target="../slideLayouts/slideLayout220.xml"/><Relationship Id="rId1" Type="http://schemas.openxmlformats.org/officeDocument/2006/relationships/vmlDrawing" Target="../drawings/vmlDrawing229.vml"/><Relationship Id="rId6" Type="http://schemas.openxmlformats.org/officeDocument/2006/relationships/image" Target="../media/image555.wmf"/><Relationship Id="rId5" Type="http://schemas.openxmlformats.org/officeDocument/2006/relationships/oleObject" Target="../embeddings/oleObject482.bin"/><Relationship Id="rId4" Type="http://schemas.openxmlformats.org/officeDocument/2006/relationships/image" Target="../media/image554.wmf"/></Relationships>
</file>

<file path=ppt/slides/_rels/slide547.xml.rels><?xml version="1.0" encoding="UTF-8" standalone="yes"?>
<Relationships xmlns="http://schemas.openxmlformats.org/package/2006/relationships"><Relationship Id="rId8" Type="http://schemas.openxmlformats.org/officeDocument/2006/relationships/image" Target="../media/image558.wmf"/><Relationship Id="rId3" Type="http://schemas.openxmlformats.org/officeDocument/2006/relationships/oleObject" Target="../embeddings/oleObject483.bin"/><Relationship Id="rId7" Type="http://schemas.openxmlformats.org/officeDocument/2006/relationships/oleObject" Target="../embeddings/oleObject485.bin"/><Relationship Id="rId2" Type="http://schemas.openxmlformats.org/officeDocument/2006/relationships/slideLayout" Target="../slideLayouts/slideLayout222.xml"/><Relationship Id="rId1" Type="http://schemas.openxmlformats.org/officeDocument/2006/relationships/vmlDrawing" Target="../drawings/vmlDrawing230.vml"/><Relationship Id="rId6" Type="http://schemas.openxmlformats.org/officeDocument/2006/relationships/image" Target="../media/image557.wmf"/><Relationship Id="rId5" Type="http://schemas.openxmlformats.org/officeDocument/2006/relationships/oleObject" Target="../embeddings/oleObject484.bin"/><Relationship Id="rId10" Type="http://schemas.openxmlformats.org/officeDocument/2006/relationships/image" Target="../media/image559.wmf"/><Relationship Id="rId4" Type="http://schemas.openxmlformats.org/officeDocument/2006/relationships/image" Target="../media/image556.wmf"/><Relationship Id="rId9" Type="http://schemas.openxmlformats.org/officeDocument/2006/relationships/oleObject" Target="../embeddings/oleObject486.bin"/></Relationships>
</file>

<file path=ppt/slides/_rels/slide548.xml.rels><?xml version="1.0" encoding="UTF-8" standalone="yes"?>
<Relationships xmlns="http://schemas.openxmlformats.org/package/2006/relationships"><Relationship Id="rId3" Type="http://schemas.openxmlformats.org/officeDocument/2006/relationships/oleObject" Target="../embeddings/oleObject487.bin"/><Relationship Id="rId2" Type="http://schemas.openxmlformats.org/officeDocument/2006/relationships/slideLayout" Target="../slideLayouts/slideLayout220.xml"/><Relationship Id="rId1" Type="http://schemas.openxmlformats.org/officeDocument/2006/relationships/vmlDrawing" Target="../drawings/vmlDrawing231.vml"/><Relationship Id="rId6" Type="http://schemas.openxmlformats.org/officeDocument/2006/relationships/image" Target="../media/image555.wmf"/><Relationship Id="rId5" Type="http://schemas.openxmlformats.org/officeDocument/2006/relationships/oleObject" Target="../embeddings/oleObject488.bin"/><Relationship Id="rId4" Type="http://schemas.openxmlformats.org/officeDocument/2006/relationships/image" Target="../media/image560.wmf"/></Relationships>
</file>

<file path=ppt/slides/_rels/slide549.xml.rels><?xml version="1.0" encoding="UTF-8" standalone="yes"?>
<Relationships xmlns="http://schemas.openxmlformats.org/package/2006/relationships"><Relationship Id="rId8" Type="http://schemas.openxmlformats.org/officeDocument/2006/relationships/image" Target="../media/image563.wmf"/><Relationship Id="rId3" Type="http://schemas.openxmlformats.org/officeDocument/2006/relationships/oleObject" Target="../embeddings/oleObject489.bin"/><Relationship Id="rId7" Type="http://schemas.openxmlformats.org/officeDocument/2006/relationships/oleObject" Target="../embeddings/oleObject491.bin"/><Relationship Id="rId12" Type="http://schemas.openxmlformats.org/officeDocument/2006/relationships/image" Target="../media/image564.wmf"/><Relationship Id="rId2" Type="http://schemas.openxmlformats.org/officeDocument/2006/relationships/slideLayout" Target="../slideLayouts/slideLayout222.xml"/><Relationship Id="rId1" Type="http://schemas.openxmlformats.org/officeDocument/2006/relationships/vmlDrawing" Target="../drawings/vmlDrawing232.vml"/><Relationship Id="rId6" Type="http://schemas.openxmlformats.org/officeDocument/2006/relationships/image" Target="../media/image562.wmf"/><Relationship Id="rId11" Type="http://schemas.openxmlformats.org/officeDocument/2006/relationships/oleObject" Target="../embeddings/oleObject493.bin"/><Relationship Id="rId5" Type="http://schemas.openxmlformats.org/officeDocument/2006/relationships/oleObject" Target="../embeddings/oleObject490.bin"/><Relationship Id="rId10" Type="http://schemas.openxmlformats.org/officeDocument/2006/relationships/image" Target="../media/image558.wmf"/><Relationship Id="rId4" Type="http://schemas.openxmlformats.org/officeDocument/2006/relationships/image" Target="../media/image561.wmf"/><Relationship Id="rId9" Type="http://schemas.openxmlformats.org/officeDocument/2006/relationships/oleObject" Target="../embeddings/oleObject492.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0.xml.rels><?xml version="1.0" encoding="UTF-8" standalone="yes"?>
<Relationships xmlns="http://schemas.openxmlformats.org/package/2006/relationships"><Relationship Id="rId3" Type="http://schemas.openxmlformats.org/officeDocument/2006/relationships/oleObject" Target="../embeddings/oleObject494.bin"/><Relationship Id="rId2" Type="http://schemas.openxmlformats.org/officeDocument/2006/relationships/slideLayout" Target="../slideLayouts/slideLayout218.xml"/><Relationship Id="rId1" Type="http://schemas.openxmlformats.org/officeDocument/2006/relationships/vmlDrawing" Target="../drawings/vmlDrawing233.vml"/><Relationship Id="rId4" Type="http://schemas.openxmlformats.org/officeDocument/2006/relationships/image" Target="../media/image565.wmf"/></Relationships>
</file>

<file path=ppt/slides/_rels/slide551.xml.rels><?xml version="1.0" encoding="UTF-8" standalone="yes"?>
<Relationships xmlns="http://schemas.openxmlformats.org/package/2006/relationships"><Relationship Id="rId3" Type="http://schemas.openxmlformats.org/officeDocument/2006/relationships/oleObject" Target="../embeddings/oleObject495.bin"/><Relationship Id="rId2" Type="http://schemas.openxmlformats.org/officeDocument/2006/relationships/slideLayout" Target="../slideLayouts/slideLayout217.xml"/><Relationship Id="rId1" Type="http://schemas.openxmlformats.org/officeDocument/2006/relationships/vmlDrawing" Target="../drawings/vmlDrawing234.vml"/><Relationship Id="rId4" Type="http://schemas.openxmlformats.org/officeDocument/2006/relationships/image" Target="../media/image566.wmf"/></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553.xml.rels><?xml version="1.0" encoding="UTF-8" standalone="yes"?>
<Relationships xmlns="http://schemas.openxmlformats.org/package/2006/relationships"><Relationship Id="rId3" Type="http://schemas.openxmlformats.org/officeDocument/2006/relationships/oleObject" Target="../embeddings/oleObject496.bin"/><Relationship Id="rId2" Type="http://schemas.openxmlformats.org/officeDocument/2006/relationships/slideLayout" Target="../slideLayouts/slideLayout217.xml"/><Relationship Id="rId1" Type="http://schemas.openxmlformats.org/officeDocument/2006/relationships/vmlDrawing" Target="../drawings/vmlDrawing235.vml"/><Relationship Id="rId4" Type="http://schemas.openxmlformats.org/officeDocument/2006/relationships/image" Target="../media/image567.wmf"/></Relationships>
</file>

<file path=ppt/slides/_rels/slide554.xml.rels><?xml version="1.0" encoding="UTF-8" standalone="yes"?>
<Relationships xmlns="http://schemas.openxmlformats.org/package/2006/relationships"><Relationship Id="rId8" Type="http://schemas.openxmlformats.org/officeDocument/2006/relationships/image" Target="../media/image569.wmf"/><Relationship Id="rId3" Type="http://schemas.openxmlformats.org/officeDocument/2006/relationships/notesSlide" Target="../notesSlides/notesSlide2.xml"/><Relationship Id="rId7" Type="http://schemas.openxmlformats.org/officeDocument/2006/relationships/oleObject" Target="../embeddings/oleObject498.bin"/><Relationship Id="rId2" Type="http://schemas.openxmlformats.org/officeDocument/2006/relationships/slideLayout" Target="../slideLayouts/slideLayout222.xml"/><Relationship Id="rId1" Type="http://schemas.openxmlformats.org/officeDocument/2006/relationships/vmlDrawing" Target="../drawings/vmlDrawing236.vml"/><Relationship Id="rId6" Type="http://schemas.openxmlformats.org/officeDocument/2006/relationships/image" Target="../media/image568.wmf"/><Relationship Id="rId5" Type="http://schemas.openxmlformats.org/officeDocument/2006/relationships/oleObject" Target="../embeddings/oleObject497.bin"/><Relationship Id="rId4" Type="http://schemas.openxmlformats.org/officeDocument/2006/relationships/image" Target="../media/image570.png"/></Relationships>
</file>

<file path=ppt/slides/_rels/slide555.xml.rels><?xml version="1.0" encoding="UTF-8" standalone="yes"?>
<Relationships xmlns="http://schemas.openxmlformats.org/package/2006/relationships"><Relationship Id="rId8" Type="http://schemas.openxmlformats.org/officeDocument/2006/relationships/image" Target="../media/image573.wmf"/><Relationship Id="rId3" Type="http://schemas.openxmlformats.org/officeDocument/2006/relationships/oleObject" Target="../embeddings/oleObject499.bin"/><Relationship Id="rId7" Type="http://schemas.openxmlformats.org/officeDocument/2006/relationships/oleObject" Target="../embeddings/oleObject501.bin"/><Relationship Id="rId2" Type="http://schemas.openxmlformats.org/officeDocument/2006/relationships/slideLayout" Target="../slideLayouts/slideLayout221.xml"/><Relationship Id="rId1" Type="http://schemas.openxmlformats.org/officeDocument/2006/relationships/vmlDrawing" Target="../drawings/vmlDrawing237.vml"/><Relationship Id="rId6" Type="http://schemas.openxmlformats.org/officeDocument/2006/relationships/image" Target="../media/image572.wmf"/><Relationship Id="rId5" Type="http://schemas.openxmlformats.org/officeDocument/2006/relationships/oleObject" Target="../embeddings/oleObject500.bin"/><Relationship Id="rId4" Type="http://schemas.openxmlformats.org/officeDocument/2006/relationships/image" Target="../media/image571.wmf"/></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557.xml.rels><?xml version="1.0" encoding="UTF-8" standalone="yes"?>
<Relationships xmlns="http://schemas.openxmlformats.org/package/2006/relationships"><Relationship Id="rId3" Type="http://schemas.openxmlformats.org/officeDocument/2006/relationships/oleObject" Target="../embeddings/oleObject502.bin"/><Relationship Id="rId2" Type="http://schemas.openxmlformats.org/officeDocument/2006/relationships/slideLayout" Target="../slideLayouts/slideLayout221.xml"/><Relationship Id="rId1" Type="http://schemas.openxmlformats.org/officeDocument/2006/relationships/vmlDrawing" Target="../drawings/vmlDrawing238.vml"/><Relationship Id="rId4" Type="http://schemas.openxmlformats.org/officeDocument/2006/relationships/image" Target="../media/image574.wmf"/></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59.xml.rels><?xml version="1.0" encoding="UTF-8" standalone="yes"?>
<Relationships xmlns="http://schemas.openxmlformats.org/package/2006/relationships"><Relationship Id="rId3" Type="http://schemas.openxmlformats.org/officeDocument/2006/relationships/oleObject" Target="../embeddings/oleObject503.bin"/><Relationship Id="rId2" Type="http://schemas.openxmlformats.org/officeDocument/2006/relationships/slideLayout" Target="../slideLayouts/slideLayout236.xml"/><Relationship Id="rId1" Type="http://schemas.openxmlformats.org/officeDocument/2006/relationships/vmlDrawing" Target="../drawings/vmlDrawing239.vml"/><Relationship Id="rId4" Type="http://schemas.openxmlformats.org/officeDocument/2006/relationships/image" Target="../media/image575.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0.xml.rels><?xml version="1.0" encoding="UTF-8" standalone="yes"?>
<Relationships xmlns="http://schemas.openxmlformats.org/package/2006/relationships"><Relationship Id="rId3" Type="http://schemas.openxmlformats.org/officeDocument/2006/relationships/oleObject" Target="../embeddings/oleObject504.bin"/><Relationship Id="rId2" Type="http://schemas.openxmlformats.org/officeDocument/2006/relationships/slideLayout" Target="../slideLayouts/slideLayout236.xml"/><Relationship Id="rId1" Type="http://schemas.openxmlformats.org/officeDocument/2006/relationships/vmlDrawing" Target="../drawings/vmlDrawing240.vml"/><Relationship Id="rId6" Type="http://schemas.openxmlformats.org/officeDocument/2006/relationships/image" Target="../media/image577.wmf"/><Relationship Id="rId5" Type="http://schemas.openxmlformats.org/officeDocument/2006/relationships/oleObject" Target="../embeddings/oleObject505.bin"/><Relationship Id="rId4" Type="http://schemas.openxmlformats.org/officeDocument/2006/relationships/image" Target="../media/image576.wmf"/></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62.xml.rels><?xml version="1.0" encoding="UTF-8" standalone="yes"?>
<Relationships xmlns="http://schemas.openxmlformats.org/package/2006/relationships"><Relationship Id="rId8" Type="http://schemas.openxmlformats.org/officeDocument/2006/relationships/image" Target="../media/image580.wmf"/><Relationship Id="rId3" Type="http://schemas.openxmlformats.org/officeDocument/2006/relationships/oleObject" Target="../embeddings/oleObject506.bin"/><Relationship Id="rId7" Type="http://schemas.openxmlformats.org/officeDocument/2006/relationships/oleObject" Target="../embeddings/oleObject508.bin"/><Relationship Id="rId2" Type="http://schemas.openxmlformats.org/officeDocument/2006/relationships/slideLayout" Target="../slideLayouts/slideLayout237.xml"/><Relationship Id="rId1" Type="http://schemas.openxmlformats.org/officeDocument/2006/relationships/vmlDrawing" Target="../drawings/vmlDrawing241.vml"/><Relationship Id="rId6" Type="http://schemas.openxmlformats.org/officeDocument/2006/relationships/image" Target="../media/image579.wmf"/><Relationship Id="rId5" Type="http://schemas.openxmlformats.org/officeDocument/2006/relationships/oleObject" Target="../embeddings/oleObject507.bin"/><Relationship Id="rId4" Type="http://schemas.openxmlformats.org/officeDocument/2006/relationships/image" Target="../media/image578.wmf"/></Relationships>
</file>

<file path=ppt/slides/_rels/slide563.xml.rels><?xml version="1.0" encoding="UTF-8" standalone="yes"?>
<Relationships xmlns="http://schemas.openxmlformats.org/package/2006/relationships"><Relationship Id="rId8" Type="http://schemas.openxmlformats.org/officeDocument/2006/relationships/image" Target="../media/image583.wmf"/><Relationship Id="rId3" Type="http://schemas.openxmlformats.org/officeDocument/2006/relationships/oleObject" Target="../embeddings/oleObject509.bin"/><Relationship Id="rId7" Type="http://schemas.openxmlformats.org/officeDocument/2006/relationships/oleObject" Target="../embeddings/oleObject511.bin"/><Relationship Id="rId2" Type="http://schemas.openxmlformats.org/officeDocument/2006/relationships/slideLayout" Target="../slideLayouts/slideLayout237.xml"/><Relationship Id="rId1" Type="http://schemas.openxmlformats.org/officeDocument/2006/relationships/vmlDrawing" Target="../drawings/vmlDrawing242.vml"/><Relationship Id="rId6" Type="http://schemas.openxmlformats.org/officeDocument/2006/relationships/image" Target="../media/image582.wmf"/><Relationship Id="rId5" Type="http://schemas.openxmlformats.org/officeDocument/2006/relationships/oleObject" Target="../embeddings/oleObject510.bin"/><Relationship Id="rId4" Type="http://schemas.openxmlformats.org/officeDocument/2006/relationships/image" Target="../media/image581.wmf"/></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65.xml.rels><?xml version="1.0" encoding="UTF-8" standalone="yes"?>
<Relationships xmlns="http://schemas.openxmlformats.org/package/2006/relationships"><Relationship Id="rId3" Type="http://schemas.openxmlformats.org/officeDocument/2006/relationships/oleObject" Target="../embeddings/oleObject512.bin"/><Relationship Id="rId2" Type="http://schemas.openxmlformats.org/officeDocument/2006/relationships/slideLayout" Target="../slideLayouts/slideLayout237.xml"/><Relationship Id="rId1" Type="http://schemas.openxmlformats.org/officeDocument/2006/relationships/vmlDrawing" Target="../drawings/vmlDrawing243.vml"/><Relationship Id="rId6" Type="http://schemas.openxmlformats.org/officeDocument/2006/relationships/image" Target="../media/image585.wmf"/><Relationship Id="rId5" Type="http://schemas.openxmlformats.org/officeDocument/2006/relationships/oleObject" Target="../embeddings/oleObject513.bin"/><Relationship Id="rId4" Type="http://schemas.openxmlformats.org/officeDocument/2006/relationships/image" Target="../media/image584.wmf"/></Relationships>
</file>

<file path=ppt/slides/_rels/slide566.xml.rels><?xml version="1.0" encoding="UTF-8" standalone="yes"?>
<Relationships xmlns="http://schemas.openxmlformats.org/package/2006/relationships"><Relationship Id="rId8" Type="http://schemas.openxmlformats.org/officeDocument/2006/relationships/image" Target="../media/image588.wmf"/><Relationship Id="rId3" Type="http://schemas.openxmlformats.org/officeDocument/2006/relationships/oleObject" Target="../embeddings/oleObject514.bin"/><Relationship Id="rId7" Type="http://schemas.openxmlformats.org/officeDocument/2006/relationships/oleObject" Target="../embeddings/oleObject516.bin"/><Relationship Id="rId2" Type="http://schemas.openxmlformats.org/officeDocument/2006/relationships/slideLayout" Target="../slideLayouts/slideLayout237.xml"/><Relationship Id="rId1" Type="http://schemas.openxmlformats.org/officeDocument/2006/relationships/vmlDrawing" Target="../drawings/vmlDrawing244.vml"/><Relationship Id="rId6" Type="http://schemas.openxmlformats.org/officeDocument/2006/relationships/image" Target="../media/image587.wmf"/><Relationship Id="rId5" Type="http://schemas.openxmlformats.org/officeDocument/2006/relationships/oleObject" Target="../embeddings/oleObject515.bin"/><Relationship Id="rId10" Type="http://schemas.openxmlformats.org/officeDocument/2006/relationships/image" Target="../media/image589.wmf"/><Relationship Id="rId4" Type="http://schemas.openxmlformats.org/officeDocument/2006/relationships/image" Target="../media/image586.wmf"/><Relationship Id="rId9" Type="http://schemas.openxmlformats.org/officeDocument/2006/relationships/oleObject" Target="../embeddings/oleObject517.bin"/></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569.xml.rels><?xml version="1.0" encoding="UTF-8" standalone="yes"?>
<Relationships xmlns="http://schemas.openxmlformats.org/package/2006/relationships"><Relationship Id="rId3" Type="http://schemas.openxmlformats.org/officeDocument/2006/relationships/oleObject" Target="../embeddings/oleObject518.bin"/><Relationship Id="rId2" Type="http://schemas.openxmlformats.org/officeDocument/2006/relationships/slideLayout" Target="../slideLayouts/slideLayout233.xml"/><Relationship Id="rId1" Type="http://schemas.openxmlformats.org/officeDocument/2006/relationships/vmlDrawing" Target="../drawings/vmlDrawing245.vml"/><Relationship Id="rId4" Type="http://schemas.openxmlformats.org/officeDocument/2006/relationships/image" Target="../media/image590.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0.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slideLayout" Target="../slideLayouts/slideLayout234.xml"/><Relationship Id="rId1" Type="http://schemas.openxmlformats.org/officeDocument/2006/relationships/vmlDrawing" Target="../drawings/vmlDrawing246.vml"/><Relationship Id="rId5" Type="http://schemas.openxmlformats.org/officeDocument/2006/relationships/image" Target="../media/image591.wmf"/><Relationship Id="rId4" Type="http://schemas.openxmlformats.org/officeDocument/2006/relationships/oleObject" Target="../embeddings/oleObject519.bin"/></Relationships>
</file>

<file path=ppt/slides/_rels/slide571.xml.rels><?xml version="1.0" encoding="UTF-8" standalone="yes"?>
<Relationships xmlns="http://schemas.openxmlformats.org/package/2006/relationships"><Relationship Id="rId3" Type="http://schemas.openxmlformats.org/officeDocument/2006/relationships/oleObject" Target="../embeddings/oleObject520.bin"/><Relationship Id="rId2" Type="http://schemas.openxmlformats.org/officeDocument/2006/relationships/slideLayout" Target="../slideLayouts/slideLayout237.xml"/><Relationship Id="rId1" Type="http://schemas.openxmlformats.org/officeDocument/2006/relationships/vmlDrawing" Target="../drawings/vmlDrawing247.vml"/><Relationship Id="rId6" Type="http://schemas.openxmlformats.org/officeDocument/2006/relationships/image" Target="../media/image594.wmf"/><Relationship Id="rId5" Type="http://schemas.openxmlformats.org/officeDocument/2006/relationships/oleObject" Target="../embeddings/oleObject521.bin"/><Relationship Id="rId4" Type="http://schemas.openxmlformats.org/officeDocument/2006/relationships/image" Target="../media/image593.wmf"/></Relationships>
</file>

<file path=ppt/slides/_rels/slide572.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33.xml"/></Relationships>
</file>

<file path=ppt/slides/_rels/slide573.xml.rels><?xml version="1.0" encoding="UTF-8" standalone="yes"?>
<Relationships xmlns="http://schemas.openxmlformats.org/package/2006/relationships"><Relationship Id="rId3" Type="http://schemas.openxmlformats.org/officeDocument/2006/relationships/oleObject" Target="../embeddings/oleObject522.bin"/><Relationship Id="rId2" Type="http://schemas.openxmlformats.org/officeDocument/2006/relationships/slideLayout" Target="../slideLayouts/slideLayout233.xml"/><Relationship Id="rId1" Type="http://schemas.openxmlformats.org/officeDocument/2006/relationships/vmlDrawing" Target="../drawings/vmlDrawing248.vml"/><Relationship Id="rId4" Type="http://schemas.openxmlformats.org/officeDocument/2006/relationships/image" Target="../media/image596.wmf"/></Relationships>
</file>

<file path=ppt/slides/_rels/slide574.xml.rels><?xml version="1.0" encoding="UTF-8" standalone="yes"?>
<Relationships xmlns="http://schemas.openxmlformats.org/package/2006/relationships"><Relationship Id="rId3" Type="http://schemas.openxmlformats.org/officeDocument/2006/relationships/oleObject" Target="../embeddings/oleObject523.bin"/><Relationship Id="rId2" Type="http://schemas.openxmlformats.org/officeDocument/2006/relationships/slideLayout" Target="../slideLayouts/slideLayout236.xml"/><Relationship Id="rId1" Type="http://schemas.openxmlformats.org/officeDocument/2006/relationships/vmlDrawing" Target="../drawings/vmlDrawing249.vml"/><Relationship Id="rId6" Type="http://schemas.openxmlformats.org/officeDocument/2006/relationships/image" Target="../media/image598.wmf"/><Relationship Id="rId5" Type="http://schemas.openxmlformats.org/officeDocument/2006/relationships/oleObject" Target="../embeddings/oleObject524.bin"/><Relationship Id="rId4" Type="http://schemas.openxmlformats.org/officeDocument/2006/relationships/image" Target="../media/image597.wmf"/></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578.xml.rels><?xml version="1.0" encoding="UTF-8" standalone="yes"?>
<Relationships xmlns="http://schemas.openxmlformats.org/package/2006/relationships"><Relationship Id="rId3" Type="http://schemas.openxmlformats.org/officeDocument/2006/relationships/oleObject" Target="../embeddings/oleObject525.bin"/><Relationship Id="rId2" Type="http://schemas.openxmlformats.org/officeDocument/2006/relationships/slideLayout" Target="../slideLayouts/slideLayout233.xml"/><Relationship Id="rId1" Type="http://schemas.openxmlformats.org/officeDocument/2006/relationships/vmlDrawing" Target="../drawings/vmlDrawing250.vml"/><Relationship Id="rId4" Type="http://schemas.openxmlformats.org/officeDocument/2006/relationships/image" Target="../media/image599.wmf"/></Relationships>
</file>

<file path=ppt/slides/_rels/slide57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3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580.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slideLayout" Target="../slideLayouts/slideLayout234.xml"/><Relationship Id="rId1" Type="http://schemas.openxmlformats.org/officeDocument/2006/relationships/vmlDrawing" Target="../drawings/vmlDrawing251.vml"/><Relationship Id="rId5" Type="http://schemas.openxmlformats.org/officeDocument/2006/relationships/image" Target="../media/image601.wmf"/><Relationship Id="rId4" Type="http://schemas.openxmlformats.org/officeDocument/2006/relationships/oleObject" Target="../embeddings/oleObject526.bin"/></Relationships>
</file>

<file path=ppt/slides/_rels/slide581.xml.rels><?xml version="1.0" encoding="UTF-8" standalone="yes"?>
<Relationships xmlns="http://schemas.openxmlformats.org/package/2006/relationships"><Relationship Id="rId3" Type="http://schemas.openxmlformats.org/officeDocument/2006/relationships/oleObject" Target="../embeddings/oleObject527.bin"/><Relationship Id="rId2" Type="http://schemas.openxmlformats.org/officeDocument/2006/relationships/slideLayout" Target="../slideLayouts/slideLayout234.xml"/><Relationship Id="rId1" Type="http://schemas.openxmlformats.org/officeDocument/2006/relationships/vmlDrawing" Target="../drawings/vmlDrawing252.vml"/><Relationship Id="rId4" Type="http://schemas.openxmlformats.org/officeDocument/2006/relationships/image" Target="../media/image603.wmf"/></Relationships>
</file>

<file path=ppt/slides/_rels/slide582.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233.xml"/></Relationships>
</file>

<file path=ppt/slides/_rels/slide583.xml.rels><?xml version="1.0" encoding="UTF-8" standalone="yes"?>
<Relationships xmlns="http://schemas.openxmlformats.org/package/2006/relationships"><Relationship Id="rId3" Type="http://schemas.openxmlformats.org/officeDocument/2006/relationships/oleObject" Target="../embeddings/oleObject528.bin"/><Relationship Id="rId2" Type="http://schemas.openxmlformats.org/officeDocument/2006/relationships/slideLayout" Target="../slideLayouts/slideLayout234.xml"/><Relationship Id="rId1" Type="http://schemas.openxmlformats.org/officeDocument/2006/relationships/vmlDrawing" Target="../drawings/vmlDrawing253.vml"/><Relationship Id="rId6" Type="http://schemas.openxmlformats.org/officeDocument/2006/relationships/image" Target="../media/image606.wmf"/><Relationship Id="rId5" Type="http://schemas.openxmlformats.org/officeDocument/2006/relationships/oleObject" Target="../embeddings/oleObject529.bin"/><Relationship Id="rId4" Type="http://schemas.openxmlformats.org/officeDocument/2006/relationships/image" Target="../media/image605.wmf"/></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85.xml.rels><?xml version="1.0" encoding="UTF-8" standalone="yes"?>
<Relationships xmlns="http://schemas.openxmlformats.org/package/2006/relationships"><Relationship Id="rId3" Type="http://schemas.openxmlformats.org/officeDocument/2006/relationships/oleObject" Target="../embeddings/oleObject530.bin"/><Relationship Id="rId2" Type="http://schemas.openxmlformats.org/officeDocument/2006/relationships/slideLayout" Target="../slideLayouts/slideLayout233.xml"/><Relationship Id="rId1" Type="http://schemas.openxmlformats.org/officeDocument/2006/relationships/vmlDrawing" Target="../drawings/vmlDrawing254.vml"/><Relationship Id="rId4" Type="http://schemas.openxmlformats.org/officeDocument/2006/relationships/image" Target="../media/image607.wmf"/></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588.xml.rels><?xml version="1.0" encoding="UTF-8" standalone="yes"?>
<Relationships xmlns="http://schemas.openxmlformats.org/package/2006/relationships"><Relationship Id="rId3" Type="http://schemas.openxmlformats.org/officeDocument/2006/relationships/oleObject" Target="../embeddings/oleObject531.bin"/><Relationship Id="rId2" Type="http://schemas.openxmlformats.org/officeDocument/2006/relationships/slideLayout" Target="../slideLayouts/slideLayout234.xml"/><Relationship Id="rId1" Type="http://schemas.openxmlformats.org/officeDocument/2006/relationships/vmlDrawing" Target="../drawings/vmlDrawing255.vml"/><Relationship Id="rId4" Type="http://schemas.openxmlformats.org/officeDocument/2006/relationships/image" Target="../media/image608.wmf"/></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0.xml.rels><?xml version="1.0" encoding="UTF-8" standalone="yes"?>
<Relationships xmlns="http://schemas.openxmlformats.org/package/2006/relationships"><Relationship Id="rId3" Type="http://schemas.openxmlformats.org/officeDocument/2006/relationships/oleObject" Target="../embeddings/oleObject532.bin"/><Relationship Id="rId2" Type="http://schemas.openxmlformats.org/officeDocument/2006/relationships/slideLayout" Target="../slideLayouts/slideLayout234.xml"/><Relationship Id="rId1" Type="http://schemas.openxmlformats.org/officeDocument/2006/relationships/vmlDrawing" Target="../drawings/vmlDrawing256.vml"/><Relationship Id="rId6" Type="http://schemas.openxmlformats.org/officeDocument/2006/relationships/image" Target="../media/image610.wmf"/><Relationship Id="rId5" Type="http://schemas.openxmlformats.org/officeDocument/2006/relationships/oleObject" Target="../embeddings/oleObject533.bin"/><Relationship Id="rId4" Type="http://schemas.openxmlformats.org/officeDocument/2006/relationships/image" Target="../media/image609.wmf"/></Relationships>
</file>

<file path=ppt/slides/_rels/slide59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xml"/><Relationship Id="rId1" Type="http://schemas.openxmlformats.org/officeDocument/2006/relationships/slideLayout" Target="../slideLayouts/slideLayout233.xml"/></Relationships>
</file>

<file path=ppt/slides/_rels/slide592.xml.rels><?xml version="1.0" encoding="UTF-8" standalone="yes"?>
<Relationships xmlns="http://schemas.openxmlformats.org/package/2006/relationships"><Relationship Id="rId3" Type="http://schemas.openxmlformats.org/officeDocument/2006/relationships/oleObject" Target="../embeddings/oleObject534.bin"/><Relationship Id="rId2" Type="http://schemas.openxmlformats.org/officeDocument/2006/relationships/slideLayout" Target="../slideLayouts/slideLayout233.xml"/><Relationship Id="rId1" Type="http://schemas.openxmlformats.org/officeDocument/2006/relationships/vmlDrawing" Target="../drawings/vmlDrawing257.vml"/><Relationship Id="rId4" Type="http://schemas.openxmlformats.org/officeDocument/2006/relationships/image" Target="../media/image612.wmf"/></Relationships>
</file>

<file path=ppt/slides/_rels/slide593.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slideLayout" Target="../slideLayouts/slideLayout234.xml"/><Relationship Id="rId1" Type="http://schemas.openxmlformats.org/officeDocument/2006/relationships/vmlDrawing" Target="../drawings/vmlDrawing258.vml"/><Relationship Id="rId5" Type="http://schemas.openxmlformats.org/officeDocument/2006/relationships/image" Target="../media/image613.wmf"/><Relationship Id="rId4" Type="http://schemas.openxmlformats.org/officeDocument/2006/relationships/oleObject" Target="../embeddings/oleObject535.bin"/></Relationships>
</file>

<file path=ppt/slides/_rels/slide594.xml.rels><?xml version="1.0" encoding="UTF-8" standalone="yes"?>
<Relationships xmlns="http://schemas.openxmlformats.org/package/2006/relationships"><Relationship Id="rId3" Type="http://schemas.openxmlformats.org/officeDocument/2006/relationships/oleObject" Target="../embeddings/oleObject536.bin"/><Relationship Id="rId2" Type="http://schemas.openxmlformats.org/officeDocument/2006/relationships/slideLayout" Target="../slideLayouts/slideLayout234.xml"/><Relationship Id="rId1" Type="http://schemas.openxmlformats.org/officeDocument/2006/relationships/vmlDrawing" Target="../drawings/vmlDrawing259.vml"/><Relationship Id="rId4" Type="http://schemas.openxmlformats.org/officeDocument/2006/relationships/image" Target="../media/image615.wmf"/></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596.xml.rels><?xml version="1.0" encoding="UTF-8" standalone="yes"?>
<Relationships xmlns="http://schemas.openxmlformats.org/package/2006/relationships"><Relationship Id="rId3" Type="http://schemas.openxmlformats.org/officeDocument/2006/relationships/oleObject" Target="../embeddings/oleObject537.bin"/><Relationship Id="rId2" Type="http://schemas.openxmlformats.org/officeDocument/2006/relationships/slideLayout" Target="../slideLayouts/slideLayout234.xml"/><Relationship Id="rId1" Type="http://schemas.openxmlformats.org/officeDocument/2006/relationships/vmlDrawing" Target="../drawings/vmlDrawing260.vml"/><Relationship Id="rId4" Type="http://schemas.openxmlformats.org/officeDocument/2006/relationships/image" Target="../media/image616.wmf"/></Relationships>
</file>

<file path=ppt/slides/_rels/slide597.xml.rels><?xml version="1.0" encoding="UTF-8" standalone="yes"?>
<Relationships xmlns="http://schemas.openxmlformats.org/package/2006/relationships"><Relationship Id="rId3" Type="http://schemas.openxmlformats.org/officeDocument/2006/relationships/oleObject" Target="../embeddings/oleObject538.bin"/><Relationship Id="rId2" Type="http://schemas.openxmlformats.org/officeDocument/2006/relationships/slideLayout" Target="../slideLayouts/slideLayout233.xml"/><Relationship Id="rId1" Type="http://schemas.openxmlformats.org/officeDocument/2006/relationships/vmlDrawing" Target="../drawings/vmlDrawing261.vml"/><Relationship Id="rId4" Type="http://schemas.openxmlformats.org/officeDocument/2006/relationships/image" Target="../media/image617.wmf"/></Relationships>
</file>

<file path=ppt/slides/_rels/slide598.xml.rels><?xml version="1.0" encoding="UTF-8" standalone="yes"?>
<Relationships xmlns="http://schemas.openxmlformats.org/package/2006/relationships"><Relationship Id="rId3" Type="http://schemas.openxmlformats.org/officeDocument/2006/relationships/oleObject" Target="../embeddings/oleObject539.bin"/><Relationship Id="rId2" Type="http://schemas.openxmlformats.org/officeDocument/2006/relationships/slideLayout" Target="../slideLayouts/slideLayout234.xml"/><Relationship Id="rId1" Type="http://schemas.openxmlformats.org/officeDocument/2006/relationships/vmlDrawing" Target="../drawings/vmlDrawing262.vml"/><Relationship Id="rId4" Type="http://schemas.openxmlformats.org/officeDocument/2006/relationships/image" Target="../media/image618.wmf"/></Relationships>
</file>

<file path=ppt/slides/_rels/slide599.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4.xml.rels><?xml version="1.0" encoding="UTF-8" standalone="yes"?>
<Relationships xmlns="http://schemas.openxmlformats.org/package/2006/relationships"><Relationship Id="rId3" Type="http://schemas.openxmlformats.org/officeDocument/2006/relationships/oleObject" Target="../embeddings/oleObject540.bin"/><Relationship Id="rId2" Type="http://schemas.openxmlformats.org/officeDocument/2006/relationships/slideLayout" Target="../slideLayouts/slideLayout248.xml"/><Relationship Id="rId1" Type="http://schemas.openxmlformats.org/officeDocument/2006/relationships/vmlDrawing" Target="../drawings/vmlDrawing263.vml"/><Relationship Id="rId4" Type="http://schemas.openxmlformats.org/officeDocument/2006/relationships/image" Target="../media/image620.wmf"/></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07.xml.rels><?xml version="1.0" encoding="UTF-8" standalone="yes"?>
<Relationships xmlns="http://schemas.openxmlformats.org/package/2006/relationships"><Relationship Id="rId3" Type="http://schemas.openxmlformats.org/officeDocument/2006/relationships/oleObject" Target="../embeddings/oleObject541.bin"/><Relationship Id="rId2" Type="http://schemas.openxmlformats.org/officeDocument/2006/relationships/slideLayout" Target="../slideLayouts/slideLayout250.xml"/><Relationship Id="rId1" Type="http://schemas.openxmlformats.org/officeDocument/2006/relationships/vmlDrawing" Target="../drawings/vmlDrawing264.vml"/><Relationship Id="rId5" Type="http://schemas.openxmlformats.org/officeDocument/2006/relationships/image" Target="../media/image622.png"/><Relationship Id="rId4" Type="http://schemas.openxmlformats.org/officeDocument/2006/relationships/image" Target="../media/image621.wmf"/></Relationships>
</file>

<file path=ppt/slides/_rels/slide608.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slideLayout" Target="../slideLayouts/slideLayout250.xml"/><Relationship Id="rId1" Type="http://schemas.openxmlformats.org/officeDocument/2006/relationships/vmlDrawing" Target="../drawings/vmlDrawing265.vml"/><Relationship Id="rId5" Type="http://schemas.openxmlformats.org/officeDocument/2006/relationships/image" Target="../media/image623.wmf"/><Relationship Id="rId4" Type="http://schemas.openxmlformats.org/officeDocument/2006/relationships/oleObject" Target="../embeddings/oleObject542.bin"/></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0.xml.rels><?xml version="1.0" encoding="UTF-8" standalone="yes"?>
<Relationships xmlns="http://schemas.openxmlformats.org/package/2006/relationships"><Relationship Id="rId3" Type="http://schemas.openxmlformats.org/officeDocument/2006/relationships/oleObject" Target="../embeddings/oleObject543.bin"/><Relationship Id="rId2" Type="http://schemas.openxmlformats.org/officeDocument/2006/relationships/slideLayout" Target="../slideLayouts/slideLayout248.xml"/><Relationship Id="rId1" Type="http://schemas.openxmlformats.org/officeDocument/2006/relationships/vmlDrawing" Target="../drawings/vmlDrawing266.vml"/><Relationship Id="rId4" Type="http://schemas.openxmlformats.org/officeDocument/2006/relationships/image" Target="../media/image625.wmf"/></Relationships>
</file>

<file path=ppt/slides/_rels/slide611.xml.rels><?xml version="1.0" encoding="UTF-8" standalone="yes"?>
<Relationships xmlns="http://schemas.openxmlformats.org/package/2006/relationships"><Relationship Id="rId3" Type="http://schemas.openxmlformats.org/officeDocument/2006/relationships/oleObject" Target="../embeddings/oleObject544.bin"/><Relationship Id="rId2" Type="http://schemas.openxmlformats.org/officeDocument/2006/relationships/slideLayout" Target="../slideLayouts/slideLayout248.xml"/><Relationship Id="rId1" Type="http://schemas.openxmlformats.org/officeDocument/2006/relationships/vmlDrawing" Target="../drawings/vmlDrawing267.vml"/><Relationship Id="rId4" Type="http://schemas.openxmlformats.org/officeDocument/2006/relationships/image" Target="../media/image626.wmf"/></Relationships>
</file>

<file path=ppt/slides/_rels/slide612.xml.rels><?xml version="1.0" encoding="UTF-8" standalone="yes"?>
<Relationships xmlns="http://schemas.openxmlformats.org/package/2006/relationships"><Relationship Id="rId3" Type="http://schemas.openxmlformats.org/officeDocument/2006/relationships/oleObject" Target="../embeddings/oleObject545.bin"/><Relationship Id="rId2" Type="http://schemas.openxmlformats.org/officeDocument/2006/relationships/slideLayout" Target="../slideLayouts/slideLayout251.xml"/><Relationship Id="rId1" Type="http://schemas.openxmlformats.org/officeDocument/2006/relationships/vmlDrawing" Target="../drawings/vmlDrawing268.vml"/><Relationship Id="rId4" Type="http://schemas.openxmlformats.org/officeDocument/2006/relationships/image" Target="../media/image627.wmf"/></Relationships>
</file>

<file path=ppt/slides/_rels/slide613.xml.rels><?xml version="1.0" encoding="UTF-8" standalone="yes"?>
<Relationships xmlns="http://schemas.openxmlformats.org/package/2006/relationships"><Relationship Id="rId2" Type="http://schemas.openxmlformats.org/officeDocument/2006/relationships/image" Target="../media/image628.png"/><Relationship Id="rId1" Type="http://schemas.openxmlformats.org/officeDocument/2006/relationships/slideLayout" Target="../slideLayouts/slideLayout247.xml"/></Relationships>
</file>

<file path=ppt/slides/_rels/slide614.xml.rels><?xml version="1.0" encoding="UTF-8" standalone="yes"?>
<Relationships xmlns="http://schemas.openxmlformats.org/package/2006/relationships"><Relationship Id="rId2" Type="http://schemas.openxmlformats.org/officeDocument/2006/relationships/image" Target="../media/image629.png"/><Relationship Id="rId1" Type="http://schemas.openxmlformats.org/officeDocument/2006/relationships/slideLayout" Target="../slideLayouts/slideLayout248.xml"/></Relationships>
</file>

<file path=ppt/slides/_rels/slide615.xml.rels><?xml version="1.0" encoding="UTF-8" standalone="yes"?>
<Relationships xmlns="http://schemas.openxmlformats.org/package/2006/relationships"><Relationship Id="rId3" Type="http://schemas.openxmlformats.org/officeDocument/2006/relationships/oleObject" Target="../embeddings/oleObject546.bin"/><Relationship Id="rId2" Type="http://schemas.openxmlformats.org/officeDocument/2006/relationships/slideLayout" Target="../slideLayouts/slideLayout250.xml"/><Relationship Id="rId1" Type="http://schemas.openxmlformats.org/officeDocument/2006/relationships/vmlDrawing" Target="../drawings/vmlDrawing269.vml"/><Relationship Id="rId6" Type="http://schemas.openxmlformats.org/officeDocument/2006/relationships/image" Target="../media/image631.wmf"/><Relationship Id="rId5" Type="http://schemas.openxmlformats.org/officeDocument/2006/relationships/oleObject" Target="../embeddings/oleObject547.bin"/><Relationship Id="rId4" Type="http://schemas.openxmlformats.org/officeDocument/2006/relationships/image" Target="../media/image630.wmf"/></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17.xml.rels><?xml version="1.0" encoding="UTF-8" standalone="yes"?>
<Relationships xmlns="http://schemas.openxmlformats.org/package/2006/relationships"><Relationship Id="rId3" Type="http://schemas.openxmlformats.org/officeDocument/2006/relationships/oleObject" Target="../embeddings/oleObject548.bin"/><Relationship Id="rId2" Type="http://schemas.openxmlformats.org/officeDocument/2006/relationships/slideLayout" Target="../slideLayouts/slideLayout250.xml"/><Relationship Id="rId1" Type="http://schemas.openxmlformats.org/officeDocument/2006/relationships/vmlDrawing" Target="../drawings/vmlDrawing270.vml"/><Relationship Id="rId6" Type="http://schemas.openxmlformats.org/officeDocument/2006/relationships/image" Target="../media/image632.wmf"/><Relationship Id="rId5" Type="http://schemas.openxmlformats.org/officeDocument/2006/relationships/oleObject" Target="../embeddings/oleObject549.bin"/><Relationship Id="rId4" Type="http://schemas.openxmlformats.org/officeDocument/2006/relationships/image" Target="../media/image620.wmf"/></Relationships>
</file>

<file path=ppt/slides/_rels/slide618.xml.rels><?xml version="1.0" encoding="UTF-8" standalone="yes"?>
<Relationships xmlns="http://schemas.openxmlformats.org/package/2006/relationships"><Relationship Id="rId8" Type="http://schemas.openxmlformats.org/officeDocument/2006/relationships/image" Target="../media/image635.wmf"/><Relationship Id="rId3" Type="http://schemas.openxmlformats.org/officeDocument/2006/relationships/oleObject" Target="../embeddings/oleObject550.bin"/><Relationship Id="rId7" Type="http://schemas.openxmlformats.org/officeDocument/2006/relationships/oleObject" Target="../embeddings/oleObject552.bin"/><Relationship Id="rId2" Type="http://schemas.openxmlformats.org/officeDocument/2006/relationships/slideLayout" Target="../slideLayouts/slideLayout251.xml"/><Relationship Id="rId1" Type="http://schemas.openxmlformats.org/officeDocument/2006/relationships/vmlDrawing" Target="../drawings/vmlDrawing271.vml"/><Relationship Id="rId6" Type="http://schemas.openxmlformats.org/officeDocument/2006/relationships/image" Target="../media/image634.wmf"/><Relationship Id="rId5" Type="http://schemas.openxmlformats.org/officeDocument/2006/relationships/oleObject" Target="../embeddings/oleObject551.bin"/><Relationship Id="rId4" Type="http://schemas.openxmlformats.org/officeDocument/2006/relationships/image" Target="../media/image633.wmf"/></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3.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22.xml.rels><?xml version="1.0" encoding="UTF-8" standalone="yes"?>
<Relationships xmlns="http://schemas.openxmlformats.org/package/2006/relationships"><Relationship Id="rId8" Type="http://schemas.openxmlformats.org/officeDocument/2006/relationships/image" Target="../media/image638.wmf"/><Relationship Id="rId3" Type="http://schemas.openxmlformats.org/officeDocument/2006/relationships/oleObject" Target="../embeddings/oleObject553.bin"/><Relationship Id="rId7" Type="http://schemas.openxmlformats.org/officeDocument/2006/relationships/oleObject" Target="../embeddings/oleObject555.bin"/><Relationship Id="rId2" Type="http://schemas.openxmlformats.org/officeDocument/2006/relationships/slideLayout" Target="../slideLayouts/slideLayout251.xml"/><Relationship Id="rId1" Type="http://schemas.openxmlformats.org/officeDocument/2006/relationships/vmlDrawing" Target="../drawings/vmlDrawing272.vml"/><Relationship Id="rId6" Type="http://schemas.openxmlformats.org/officeDocument/2006/relationships/image" Target="../media/image637.wmf"/><Relationship Id="rId5" Type="http://schemas.openxmlformats.org/officeDocument/2006/relationships/oleObject" Target="../embeddings/oleObject554.bin"/><Relationship Id="rId10" Type="http://schemas.openxmlformats.org/officeDocument/2006/relationships/image" Target="../media/image639.wmf"/><Relationship Id="rId4" Type="http://schemas.openxmlformats.org/officeDocument/2006/relationships/image" Target="../media/image636.wmf"/><Relationship Id="rId9" Type="http://schemas.openxmlformats.org/officeDocument/2006/relationships/oleObject" Target="../embeddings/oleObject556.bin"/></Relationships>
</file>

<file path=ppt/slides/_rels/slide623.xml.rels><?xml version="1.0" encoding="UTF-8" standalone="yes"?>
<Relationships xmlns="http://schemas.openxmlformats.org/package/2006/relationships"><Relationship Id="rId8" Type="http://schemas.openxmlformats.org/officeDocument/2006/relationships/image" Target="../media/image642.wmf"/><Relationship Id="rId3" Type="http://schemas.openxmlformats.org/officeDocument/2006/relationships/oleObject" Target="../embeddings/oleObject557.bin"/><Relationship Id="rId7" Type="http://schemas.openxmlformats.org/officeDocument/2006/relationships/oleObject" Target="../embeddings/oleObject559.bin"/><Relationship Id="rId12" Type="http://schemas.openxmlformats.org/officeDocument/2006/relationships/image" Target="../media/image644.wmf"/><Relationship Id="rId2" Type="http://schemas.openxmlformats.org/officeDocument/2006/relationships/slideLayout" Target="../slideLayouts/slideLayout251.xml"/><Relationship Id="rId1" Type="http://schemas.openxmlformats.org/officeDocument/2006/relationships/vmlDrawing" Target="../drawings/vmlDrawing273.vml"/><Relationship Id="rId6" Type="http://schemas.openxmlformats.org/officeDocument/2006/relationships/image" Target="../media/image641.wmf"/><Relationship Id="rId11" Type="http://schemas.openxmlformats.org/officeDocument/2006/relationships/oleObject" Target="../embeddings/oleObject561.bin"/><Relationship Id="rId5" Type="http://schemas.openxmlformats.org/officeDocument/2006/relationships/oleObject" Target="../embeddings/oleObject558.bin"/><Relationship Id="rId10" Type="http://schemas.openxmlformats.org/officeDocument/2006/relationships/image" Target="../media/image643.wmf"/><Relationship Id="rId4" Type="http://schemas.openxmlformats.org/officeDocument/2006/relationships/image" Target="../media/image640.wmf"/><Relationship Id="rId9" Type="http://schemas.openxmlformats.org/officeDocument/2006/relationships/oleObject" Target="../embeddings/oleObject560.bin"/></Relationships>
</file>

<file path=ppt/slides/_rels/slide624.xml.rels><?xml version="1.0" encoding="UTF-8" standalone="yes"?>
<Relationships xmlns="http://schemas.openxmlformats.org/package/2006/relationships"><Relationship Id="rId8" Type="http://schemas.openxmlformats.org/officeDocument/2006/relationships/image" Target="../media/image647.wmf"/><Relationship Id="rId3" Type="http://schemas.openxmlformats.org/officeDocument/2006/relationships/oleObject" Target="../embeddings/oleObject562.bin"/><Relationship Id="rId7" Type="http://schemas.openxmlformats.org/officeDocument/2006/relationships/oleObject" Target="../embeddings/oleObject564.bin"/><Relationship Id="rId2" Type="http://schemas.openxmlformats.org/officeDocument/2006/relationships/slideLayout" Target="../slideLayouts/slideLayout251.xml"/><Relationship Id="rId1" Type="http://schemas.openxmlformats.org/officeDocument/2006/relationships/vmlDrawing" Target="../drawings/vmlDrawing274.vml"/><Relationship Id="rId6" Type="http://schemas.openxmlformats.org/officeDocument/2006/relationships/image" Target="../media/image646.wmf"/><Relationship Id="rId5" Type="http://schemas.openxmlformats.org/officeDocument/2006/relationships/oleObject" Target="../embeddings/oleObject563.bin"/><Relationship Id="rId4" Type="http://schemas.openxmlformats.org/officeDocument/2006/relationships/image" Target="../media/image645.wmf"/></Relationships>
</file>

<file path=ppt/slides/_rels/slide625.xml.rels><?xml version="1.0" encoding="UTF-8" standalone="yes"?>
<Relationships xmlns="http://schemas.openxmlformats.org/package/2006/relationships"><Relationship Id="rId3" Type="http://schemas.openxmlformats.org/officeDocument/2006/relationships/oleObject" Target="../embeddings/oleObject565.bin"/><Relationship Id="rId2" Type="http://schemas.openxmlformats.org/officeDocument/2006/relationships/slideLayout" Target="../slideLayouts/slideLayout252.xml"/><Relationship Id="rId1" Type="http://schemas.openxmlformats.org/officeDocument/2006/relationships/vmlDrawing" Target="../drawings/vmlDrawing275.vml"/><Relationship Id="rId5" Type="http://schemas.openxmlformats.org/officeDocument/2006/relationships/image" Target="../media/image649.png"/><Relationship Id="rId4" Type="http://schemas.openxmlformats.org/officeDocument/2006/relationships/image" Target="../media/image648.wmf"/></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28.xml.rels><?xml version="1.0" encoding="UTF-8" standalone="yes"?>
<Relationships xmlns="http://schemas.openxmlformats.org/package/2006/relationships"><Relationship Id="rId3" Type="http://schemas.openxmlformats.org/officeDocument/2006/relationships/oleObject" Target="../embeddings/oleObject566.bin"/><Relationship Id="rId2" Type="http://schemas.openxmlformats.org/officeDocument/2006/relationships/slideLayout" Target="../slideLayouts/slideLayout247.xml"/><Relationship Id="rId1" Type="http://schemas.openxmlformats.org/officeDocument/2006/relationships/vmlDrawing" Target="../drawings/vmlDrawing276.vml"/><Relationship Id="rId4" Type="http://schemas.openxmlformats.org/officeDocument/2006/relationships/image" Target="../media/image650.wmf"/></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31.x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oleObject" Target="../embeddings/oleObject567.bin"/><Relationship Id="rId7" Type="http://schemas.openxmlformats.org/officeDocument/2006/relationships/oleObject" Target="../embeddings/oleObject569.bin"/><Relationship Id="rId2" Type="http://schemas.openxmlformats.org/officeDocument/2006/relationships/slideLayout" Target="../slideLayouts/slideLayout251.xml"/><Relationship Id="rId1" Type="http://schemas.openxmlformats.org/officeDocument/2006/relationships/vmlDrawing" Target="../drawings/vmlDrawing277.vml"/><Relationship Id="rId6" Type="http://schemas.openxmlformats.org/officeDocument/2006/relationships/image" Target="../media/image652.wmf"/><Relationship Id="rId5" Type="http://schemas.openxmlformats.org/officeDocument/2006/relationships/oleObject" Target="../embeddings/oleObject568.bin"/><Relationship Id="rId10" Type="http://schemas.openxmlformats.org/officeDocument/2006/relationships/image" Target="../media/image654.wmf"/><Relationship Id="rId4" Type="http://schemas.openxmlformats.org/officeDocument/2006/relationships/image" Target="../media/image651.wmf"/><Relationship Id="rId9" Type="http://schemas.openxmlformats.org/officeDocument/2006/relationships/oleObject" Target="../embeddings/oleObject570.bin"/></Relationships>
</file>

<file path=ppt/slides/_rels/slide632.xml.rels><?xml version="1.0" encoding="UTF-8" standalone="yes"?>
<Relationships xmlns="http://schemas.openxmlformats.org/package/2006/relationships"><Relationship Id="rId8" Type="http://schemas.openxmlformats.org/officeDocument/2006/relationships/image" Target="../media/image657.wmf"/><Relationship Id="rId3" Type="http://schemas.openxmlformats.org/officeDocument/2006/relationships/oleObject" Target="../embeddings/oleObject571.bin"/><Relationship Id="rId7" Type="http://schemas.openxmlformats.org/officeDocument/2006/relationships/oleObject" Target="../embeddings/oleObject573.bin"/><Relationship Id="rId2" Type="http://schemas.openxmlformats.org/officeDocument/2006/relationships/slideLayout" Target="../slideLayouts/slideLayout251.xml"/><Relationship Id="rId1" Type="http://schemas.openxmlformats.org/officeDocument/2006/relationships/vmlDrawing" Target="../drawings/vmlDrawing278.vml"/><Relationship Id="rId6" Type="http://schemas.openxmlformats.org/officeDocument/2006/relationships/image" Target="../media/image656.wmf"/><Relationship Id="rId5" Type="http://schemas.openxmlformats.org/officeDocument/2006/relationships/oleObject" Target="../embeddings/oleObject572.bin"/><Relationship Id="rId10" Type="http://schemas.openxmlformats.org/officeDocument/2006/relationships/image" Target="../media/image658.wmf"/><Relationship Id="rId4" Type="http://schemas.openxmlformats.org/officeDocument/2006/relationships/image" Target="../media/image655.wmf"/><Relationship Id="rId9" Type="http://schemas.openxmlformats.org/officeDocument/2006/relationships/oleObject" Target="../embeddings/oleObject574.bin"/></Relationships>
</file>

<file path=ppt/slides/_rels/slide633.xml.rels><?xml version="1.0" encoding="UTF-8" standalone="yes"?>
<Relationships xmlns="http://schemas.openxmlformats.org/package/2006/relationships"><Relationship Id="rId8" Type="http://schemas.openxmlformats.org/officeDocument/2006/relationships/image" Target="../media/image661.wmf"/><Relationship Id="rId3" Type="http://schemas.openxmlformats.org/officeDocument/2006/relationships/oleObject" Target="../embeddings/oleObject575.bin"/><Relationship Id="rId7" Type="http://schemas.openxmlformats.org/officeDocument/2006/relationships/oleObject" Target="../embeddings/oleObject577.bin"/><Relationship Id="rId2" Type="http://schemas.openxmlformats.org/officeDocument/2006/relationships/slideLayout" Target="../slideLayouts/slideLayout250.xml"/><Relationship Id="rId1" Type="http://schemas.openxmlformats.org/officeDocument/2006/relationships/vmlDrawing" Target="../drawings/vmlDrawing279.vml"/><Relationship Id="rId6" Type="http://schemas.openxmlformats.org/officeDocument/2006/relationships/image" Target="../media/image660.wmf"/><Relationship Id="rId5" Type="http://schemas.openxmlformats.org/officeDocument/2006/relationships/oleObject" Target="../embeddings/oleObject576.bin"/><Relationship Id="rId4" Type="http://schemas.openxmlformats.org/officeDocument/2006/relationships/image" Target="../media/image659.wmf"/></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635.xml.rels><?xml version="1.0" encoding="UTF-8" standalone="yes"?>
<Relationships xmlns="http://schemas.openxmlformats.org/package/2006/relationships"><Relationship Id="rId8" Type="http://schemas.openxmlformats.org/officeDocument/2006/relationships/image" Target="../media/image664.wmf"/><Relationship Id="rId3" Type="http://schemas.openxmlformats.org/officeDocument/2006/relationships/oleObject" Target="../embeddings/oleObject578.bin"/><Relationship Id="rId7" Type="http://schemas.openxmlformats.org/officeDocument/2006/relationships/oleObject" Target="../embeddings/oleObject580.bin"/><Relationship Id="rId2" Type="http://schemas.openxmlformats.org/officeDocument/2006/relationships/slideLayout" Target="../slideLayouts/slideLayout251.xml"/><Relationship Id="rId1" Type="http://schemas.openxmlformats.org/officeDocument/2006/relationships/vmlDrawing" Target="../drawings/vmlDrawing280.vml"/><Relationship Id="rId6" Type="http://schemas.openxmlformats.org/officeDocument/2006/relationships/image" Target="../media/image663.wmf"/><Relationship Id="rId5" Type="http://schemas.openxmlformats.org/officeDocument/2006/relationships/oleObject" Target="../embeddings/oleObject579.bin"/><Relationship Id="rId4" Type="http://schemas.openxmlformats.org/officeDocument/2006/relationships/image" Target="../media/image662.wmf"/></Relationships>
</file>

<file path=ppt/slides/_rels/slide636.xml.rels><?xml version="1.0" encoding="UTF-8" standalone="yes"?>
<Relationships xmlns="http://schemas.openxmlformats.org/package/2006/relationships"><Relationship Id="rId3" Type="http://schemas.openxmlformats.org/officeDocument/2006/relationships/oleObject" Target="../embeddings/oleObject581.bin"/><Relationship Id="rId2" Type="http://schemas.openxmlformats.org/officeDocument/2006/relationships/slideLayout" Target="../slideLayouts/slideLayout251.xml"/><Relationship Id="rId1" Type="http://schemas.openxmlformats.org/officeDocument/2006/relationships/vmlDrawing" Target="../drawings/vmlDrawing281.vml"/><Relationship Id="rId6" Type="http://schemas.openxmlformats.org/officeDocument/2006/relationships/image" Target="../media/image666.wmf"/><Relationship Id="rId5" Type="http://schemas.openxmlformats.org/officeDocument/2006/relationships/oleObject" Target="../embeddings/oleObject582.bin"/><Relationship Id="rId4" Type="http://schemas.openxmlformats.org/officeDocument/2006/relationships/image" Target="../media/image665.wmf"/></Relationships>
</file>

<file path=ppt/slides/_rels/slide637.xml.rels><?xml version="1.0" encoding="UTF-8" standalone="yes"?>
<Relationships xmlns="http://schemas.openxmlformats.org/package/2006/relationships"><Relationship Id="rId3" Type="http://schemas.openxmlformats.org/officeDocument/2006/relationships/oleObject" Target="../embeddings/oleObject583.bin"/><Relationship Id="rId2" Type="http://schemas.openxmlformats.org/officeDocument/2006/relationships/slideLayout" Target="../slideLayouts/slideLayout250.xml"/><Relationship Id="rId1" Type="http://schemas.openxmlformats.org/officeDocument/2006/relationships/vmlDrawing" Target="../drawings/vmlDrawing282.vml"/><Relationship Id="rId6" Type="http://schemas.openxmlformats.org/officeDocument/2006/relationships/image" Target="../media/image668.wmf"/><Relationship Id="rId5" Type="http://schemas.openxmlformats.org/officeDocument/2006/relationships/oleObject" Target="../embeddings/oleObject584.bin"/><Relationship Id="rId4" Type="http://schemas.openxmlformats.org/officeDocument/2006/relationships/image" Target="../media/image667.wmf"/></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639.xml.rels><?xml version="1.0" encoding="UTF-8" standalone="yes"?>
<Relationships xmlns="http://schemas.openxmlformats.org/package/2006/relationships"><Relationship Id="rId8" Type="http://schemas.openxmlformats.org/officeDocument/2006/relationships/image" Target="../media/image671.wmf"/><Relationship Id="rId3" Type="http://schemas.openxmlformats.org/officeDocument/2006/relationships/oleObject" Target="../embeddings/oleObject585.bin"/><Relationship Id="rId7" Type="http://schemas.openxmlformats.org/officeDocument/2006/relationships/oleObject" Target="../embeddings/oleObject587.bin"/><Relationship Id="rId2" Type="http://schemas.openxmlformats.org/officeDocument/2006/relationships/slideLayout" Target="../slideLayouts/slideLayout250.xml"/><Relationship Id="rId1" Type="http://schemas.openxmlformats.org/officeDocument/2006/relationships/vmlDrawing" Target="../drawings/vmlDrawing283.vml"/><Relationship Id="rId6" Type="http://schemas.openxmlformats.org/officeDocument/2006/relationships/image" Target="../media/image670.wmf"/><Relationship Id="rId5" Type="http://schemas.openxmlformats.org/officeDocument/2006/relationships/oleObject" Target="../embeddings/oleObject586.bin"/><Relationship Id="rId4" Type="http://schemas.openxmlformats.org/officeDocument/2006/relationships/image" Target="../media/image66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0.xml.rels><?xml version="1.0" encoding="UTF-8" standalone="yes"?>
<Relationships xmlns="http://schemas.openxmlformats.org/package/2006/relationships"><Relationship Id="rId8" Type="http://schemas.openxmlformats.org/officeDocument/2006/relationships/image" Target="../media/image674.wmf"/><Relationship Id="rId3" Type="http://schemas.openxmlformats.org/officeDocument/2006/relationships/oleObject" Target="../embeddings/oleObject588.bin"/><Relationship Id="rId7" Type="http://schemas.openxmlformats.org/officeDocument/2006/relationships/oleObject" Target="../embeddings/oleObject590.bin"/><Relationship Id="rId2" Type="http://schemas.openxmlformats.org/officeDocument/2006/relationships/slideLayout" Target="../slideLayouts/slideLayout252.xml"/><Relationship Id="rId1" Type="http://schemas.openxmlformats.org/officeDocument/2006/relationships/vmlDrawing" Target="../drawings/vmlDrawing284.vml"/><Relationship Id="rId6" Type="http://schemas.openxmlformats.org/officeDocument/2006/relationships/image" Target="../media/image673.wmf"/><Relationship Id="rId5" Type="http://schemas.openxmlformats.org/officeDocument/2006/relationships/oleObject" Target="../embeddings/oleObject589.bin"/><Relationship Id="rId4" Type="http://schemas.openxmlformats.org/officeDocument/2006/relationships/image" Target="../media/image672.wmf"/></Relationships>
</file>

<file path=ppt/slides/_rels/slide641.xml.rels><?xml version="1.0" encoding="UTF-8" standalone="yes"?>
<Relationships xmlns="http://schemas.openxmlformats.org/package/2006/relationships"><Relationship Id="rId8" Type="http://schemas.openxmlformats.org/officeDocument/2006/relationships/oleObject" Target="../embeddings/oleObject593.bin"/><Relationship Id="rId13" Type="http://schemas.openxmlformats.org/officeDocument/2006/relationships/image" Target="../media/image679.wmf"/><Relationship Id="rId3" Type="http://schemas.openxmlformats.org/officeDocument/2006/relationships/image" Target="../media/image707.png"/><Relationship Id="rId7" Type="http://schemas.openxmlformats.org/officeDocument/2006/relationships/image" Target="../media/image676.wmf"/><Relationship Id="rId12" Type="http://schemas.openxmlformats.org/officeDocument/2006/relationships/oleObject" Target="../embeddings/oleObject595.bin"/><Relationship Id="rId2" Type="http://schemas.openxmlformats.org/officeDocument/2006/relationships/slideLayout" Target="../slideLayouts/slideLayout251.xml"/><Relationship Id="rId1" Type="http://schemas.openxmlformats.org/officeDocument/2006/relationships/vmlDrawing" Target="../drawings/vmlDrawing285.vml"/><Relationship Id="rId6" Type="http://schemas.openxmlformats.org/officeDocument/2006/relationships/oleObject" Target="../embeddings/oleObject592.bin"/><Relationship Id="rId11" Type="http://schemas.openxmlformats.org/officeDocument/2006/relationships/image" Target="../media/image678.wmf"/><Relationship Id="rId5" Type="http://schemas.openxmlformats.org/officeDocument/2006/relationships/image" Target="../media/image675.wmf"/><Relationship Id="rId10" Type="http://schemas.openxmlformats.org/officeDocument/2006/relationships/oleObject" Target="../embeddings/oleObject594.bin"/><Relationship Id="rId4" Type="http://schemas.openxmlformats.org/officeDocument/2006/relationships/oleObject" Target="../embeddings/oleObject591.bin"/><Relationship Id="rId9" Type="http://schemas.openxmlformats.org/officeDocument/2006/relationships/image" Target="../media/image677.wmf"/></Relationships>
</file>

<file path=ppt/slides/_rels/slide642.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245.xml"/></Relationships>
</file>

<file path=ppt/slides/_rels/slide643.xml.rels><?xml version="1.0" encoding="UTF-8" standalone="yes"?>
<Relationships xmlns="http://schemas.openxmlformats.org/package/2006/relationships"><Relationship Id="rId8" Type="http://schemas.openxmlformats.org/officeDocument/2006/relationships/oleObject" Target="../embeddings/oleObject598.bin"/><Relationship Id="rId3" Type="http://schemas.openxmlformats.org/officeDocument/2006/relationships/image" Target="../media/image714.png"/><Relationship Id="rId7" Type="http://schemas.openxmlformats.org/officeDocument/2006/relationships/image" Target="../media/image681.wmf"/><Relationship Id="rId2" Type="http://schemas.openxmlformats.org/officeDocument/2006/relationships/slideLayout" Target="../slideLayouts/slideLayout250.xml"/><Relationship Id="rId1" Type="http://schemas.openxmlformats.org/officeDocument/2006/relationships/vmlDrawing" Target="../drawings/vmlDrawing286.vml"/><Relationship Id="rId6" Type="http://schemas.openxmlformats.org/officeDocument/2006/relationships/oleObject" Target="../embeddings/oleObject597.bin"/><Relationship Id="rId5" Type="http://schemas.openxmlformats.org/officeDocument/2006/relationships/image" Target="../media/image680.wmf"/><Relationship Id="rId4" Type="http://schemas.openxmlformats.org/officeDocument/2006/relationships/oleObject" Target="../embeddings/oleObject596.bin"/><Relationship Id="rId9" Type="http://schemas.openxmlformats.org/officeDocument/2006/relationships/image" Target="../media/image682.wmf"/></Relationships>
</file>

<file path=ppt/slides/_rels/slide644.xml.rels><?xml version="1.0" encoding="UTF-8" standalone="yes"?>
<Relationships xmlns="http://schemas.openxmlformats.org/package/2006/relationships"><Relationship Id="rId8" Type="http://schemas.openxmlformats.org/officeDocument/2006/relationships/oleObject" Target="../embeddings/oleObject601.bin"/><Relationship Id="rId3" Type="http://schemas.openxmlformats.org/officeDocument/2006/relationships/image" Target="../media/image718.png"/><Relationship Id="rId7" Type="http://schemas.openxmlformats.org/officeDocument/2006/relationships/image" Target="../media/image684.wmf"/><Relationship Id="rId2" Type="http://schemas.openxmlformats.org/officeDocument/2006/relationships/slideLayout" Target="../slideLayouts/slideLayout251.xml"/><Relationship Id="rId1" Type="http://schemas.openxmlformats.org/officeDocument/2006/relationships/vmlDrawing" Target="../drawings/vmlDrawing287.vml"/><Relationship Id="rId6" Type="http://schemas.openxmlformats.org/officeDocument/2006/relationships/oleObject" Target="../embeddings/oleObject600.bin"/><Relationship Id="rId5" Type="http://schemas.openxmlformats.org/officeDocument/2006/relationships/image" Target="../media/image683.wmf"/><Relationship Id="rId4" Type="http://schemas.openxmlformats.org/officeDocument/2006/relationships/oleObject" Target="../embeddings/oleObject599.bin"/><Relationship Id="rId9" Type="http://schemas.openxmlformats.org/officeDocument/2006/relationships/image" Target="../media/image685.wmf"/></Relationships>
</file>

<file path=ppt/slides/_rels/slide645.xml.rels><?xml version="1.0" encoding="UTF-8" standalone="yes"?>
<Relationships xmlns="http://schemas.openxmlformats.org/package/2006/relationships"><Relationship Id="rId8" Type="http://schemas.openxmlformats.org/officeDocument/2006/relationships/oleObject" Target="../embeddings/oleObject604.bin"/><Relationship Id="rId3" Type="http://schemas.openxmlformats.org/officeDocument/2006/relationships/image" Target="../media/image722.png"/><Relationship Id="rId7" Type="http://schemas.openxmlformats.org/officeDocument/2006/relationships/image" Target="../media/image687.wmf"/><Relationship Id="rId2" Type="http://schemas.openxmlformats.org/officeDocument/2006/relationships/slideLayout" Target="../slideLayouts/slideLayout251.xml"/><Relationship Id="rId1" Type="http://schemas.openxmlformats.org/officeDocument/2006/relationships/vmlDrawing" Target="../drawings/vmlDrawing288.vml"/><Relationship Id="rId6" Type="http://schemas.openxmlformats.org/officeDocument/2006/relationships/oleObject" Target="../embeddings/oleObject603.bin"/><Relationship Id="rId5" Type="http://schemas.openxmlformats.org/officeDocument/2006/relationships/image" Target="../media/image686.wmf"/><Relationship Id="rId4" Type="http://schemas.openxmlformats.org/officeDocument/2006/relationships/oleObject" Target="../embeddings/oleObject602.bin"/><Relationship Id="rId9" Type="http://schemas.openxmlformats.org/officeDocument/2006/relationships/image" Target="../media/image688.wmf"/></Relationships>
</file>

<file path=ppt/slides/_rels/slide646.xml.rels><?xml version="1.0" encoding="UTF-8" standalone="yes"?>
<Relationships xmlns="http://schemas.openxmlformats.org/package/2006/relationships"><Relationship Id="rId8" Type="http://schemas.openxmlformats.org/officeDocument/2006/relationships/oleObject" Target="../embeddings/oleObject607.bin"/><Relationship Id="rId3" Type="http://schemas.openxmlformats.org/officeDocument/2006/relationships/image" Target="../media/image726.png"/><Relationship Id="rId7" Type="http://schemas.openxmlformats.org/officeDocument/2006/relationships/image" Target="../media/image690.wmf"/><Relationship Id="rId2" Type="http://schemas.openxmlformats.org/officeDocument/2006/relationships/slideLayout" Target="../slideLayouts/slideLayout251.xml"/><Relationship Id="rId1" Type="http://schemas.openxmlformats.org/officeDocument/2006/relationships/vmlDrawing" Target="../drawings/vmlDrawing289.vml"/><Relationship Id="rId6" Type="http://schemas.openxmlformats.org/officeDocument/2006/relationships/oleObject" Target="../embeddings/oleObject606.bin"/><Relationship Id="rId5" Type="http://schemas.openxmlformats.org/officeDocument/2006/relationships/image" Target="../media/image689.wmf"/><Relationship Id="rId4" Type="http://schemas.openxmlformats.org/officeDocument/2006/relationships/oleObject" Target="../embeddings/oleObject605.bin"/><Relationship Id="rId9" Type="http://schemas.openxmlformats.org/officeDocument/2006/relationships/image" Target="../media/image691.wmf"/></Relationships>
</file>

<file path=ppt/slides/_rels/slide647.xml.rels><?xml version="1.0" encoding="UTF-8" standalone="yes"?>
<Relationships xmlns="http://schemas.openxmlformats.org/package/2006/relationships"><Relationship Id="rId3" Type="http://schemas.openxmlformats.org/officeDocument/2006/relationships/oleObject" Target="../embeddings/oleObject608.bin"/><Relationship Id="rId2" Type="http://schemas.openxmlformats.org/officeDocument/2006/relationships/slideLayout" Target="../slideLayouts/slideLayout250.xml"/><Relationship Id="rId1" Type="http://schemas.openxmlformats.org/officeDocument/2006/relationships/vmlDrawing" Target="../drawings/vmlDrawing290.vml"/><Relationship Id="rId6" Type="http://schemas.openxmlformats.org/officeDocument/2006/relationships/image" Target="../media/image693.wmf"/><Relationship Id="rId5" Type="http://schemas.openxmlformats.org/officeDocument/2006/relationships/oleObject" Target="../embeddings/oleObject609.bin"/><Relationship Id="rId4" Type="http://schemas.openxmlformats.org/officeDocument/2006/relationships/image" Target="../media/image692.wmf"/></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50.xml.rels><?xml version="1.0" encoding="UTF-8" standalone="yes"?>
<Relationships xmlns="http://schemas.openxmlformats.org/package/2006/relationships"><Relationship Id="rId3" Type="http://schemas.openxmlformats.org/officeDocument/2006/relationships/oleObject" Target="../embeddings/oleObject610.bin"/><Relationship Id="rId2" Type="http://schemas.openxmlformats.org/officeDocument/2006/relationships/slideLayout" Target="../slideLayouts/slideLayout265.xml"/><Relationship Id="rId1" Type="http://schemas.openxmlformats.org/officeDocument/2006/relationships/vmlDrawing" Target="../drawings/vmlDrawing291.vml"/><Relationship Id="rId6" Type="http://schemas.openxmlformats.org/officeDocument/2006/relationships/image" Target="../media/image695.wmf"/><Relationship Id="rId5" Type="http://schemas.openxmlformats.org/officeDocument/2006/relationships/oleObject" Target="../embeddings/oleObject611.bin"/><Relationship Id="rId4" Type="http://schemas.openxmlformats.org/officeDocument/2006/relationships/image" Target="../media/image694.wmf"/></Relationships>
</file>

<file path=ppt/slides/_rels/slide651.xml.rels><?xml version="1.0" encoding="UTF-8" standalone="yes"?>
<Relationships xmlns="http://schemas.openxmlformats.org/package/2006/relationships"><Relationship Id="rId2" Type="http://schemas.openxmlformats.org/officeDocument/2006/relationships/image" Target="../media/image696.png"/><Relationship Id="rId1" Type="http://schemas.openxmlformats.org/officeDocument/2006/relationships/slideLayout" Target="../slideLayouts/slideLayout26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55.xml.rels><?xml version="1.0" encoding="UTF-8" standalone="yes"?>
<Relationships xmlns="http://schemas.openxmlformats.org/package/2006/relationships"><Relationship Id="rId8" Type="http://schemas.openxmlformats.org/officeDocument/2006/relationships/image" Target="../media/image699.wmf"/><Relationship Id="rId13" Type="http://schemas.openxmlformats.org/officeDocument/2006/relationships/oleObject" Target="../embeddings/oleObject617.bin"/><Relationship Id="rId3" Type="http://schemas.openxmlformats.org/officeDocument/2006/relationships/oleObject" Target="../embeddings/oleObject612.bin"/><Relationship Id="rId7" Type="http://schemas.openxmlformats.org/officeDocument/2006/relationships/oleObject" Target="../embeddings/oleObject614.bin"/><Relationship Id="rId12" Type="http://schemas.openxmlformats.org/officeDocument/2006/relationships/image" Target="../media/image701.wmf"/><Relationship Id="rId2" Type="http://schemas.openxmlformats.org/officeDocument/2006/relationships/slideLayout" Target="../slideLayouts/slideLayout267.xml"/><Relationship Id="rId1" Type="http://schemas.openxmlformats.org/officeDocument/2006/relationships/vmlDrawing" Target="../drawings/vmlDrawing292.vml"/><Relationship Id="rId6" Type="http://schemas.openxmlformats.org/officeDocument/2006/relationships/image" Target="../media/image698.wmf"/><Relationship Id="rId11" Type="http://schemas.openxmlformats.org/officeDocument/2006/relationships/oleObject" Target="../embeddings/oleObject616.bin"/><Relationship Id="rId5" Type="http://schemas.openxmlformats.org/officeDocument/2006/relationships/oleObject" Target="../embeddings/oleObject613.bin"/><Relationship Id="rId10" Type="http://schemas.openxmlformats.org/officeDocument/2006/relationships/image" Target="../media/image700.wmf"/><Relationship Id="rId4" Type="http://schemas.openxmlformats.org/officeDocument/2006/relationships/image" Target="../media/image697.wmf"/><Relationship Id="rId9" Type="http://schemas.openxmlformats.org/officeDocument/2006/relationships/oleObject" Target="../embeddings/oleObject615.bin"/><Relationship Id="rId14" Type="http://schemas.openxmlformats.org/officeDocument/2006/relationships/image" Target="../media/image702.wmf"/></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57.xml.rels><?xml version="1.0" encoding="UTF-8" standalone="yes"?>
<Relationships xmlns="http://schemas.openxmlformats.org/package/2006/relationships"><Relationship Id="rId3" Type="http://schemas.openxmlformats.org/officeDocument/2006/relationships/oleObject" Target="../embeddings/oleObject618.bin"/><Relationship Id="rId2" Type="http://schemas.openxmlformats.org/officeDocument/2006/relationships/slideLayout" Target="../slideLayouts/slideLayout262.xml"/><Relationship Id="rId1" Type="http://schemas.openxmlformats.org/officeDocument/2006/relationships/vmlDrawing" Target="../drawings/vmlDrawing293.vml"/><Relationship Id="rId4" Type="http://schemas.openxmlformats.org/officeDocument/2006/relationships/image" Target="../media/image703.wmf"/></Relationships>
</file>

<file path=ppt/slides/_rels/slide658.xml.rels><?xml version="1.0" encoding="UTF-8" standalone="yes"?>
<Relationships xmlns="http://schemas.openxmlformats.org/package/2006/relationships"><Relationship Id="rId3" Type="http://schemas.openxmlformats.org/officeDocument/2006/relationships/oleObject" Target="../embeddings/oleObject619.bin"/><Relationship Id="rId2" Type="http://schemas.openxmlformats.org/officeDocument/2006/relationships/slideLayout" Target="../slideLayouts/slideLayout266.xml"/><Relationship Id="rId1" Type="http://schemas.openxmlformats.org/officeDocument/2006/relationships/vmlDrawing" Target="../drawings/vmlDrawing294.vml"/><Relationship Id="rId6" Type="http://schemas.openxmlformats.org/officeDocument/2006/relationships/image" Target="../media/image705.wmf"/><Relationship Id="rId5" Type="http://schemas.openxmlformats.org/officeDocument/2006/relationships/oleObject" Target="../embeddings/oleObject620.bin"/><Relationship Id="rId4" Type="http://schemas.openxmlformats.org/officeDocument/2006/relationships/image" Target="../media/image704.wmf"/></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660.xml.rels><?xml version="1.0" encoding="UTF-8" standalone="yes"?>
<Relationships xmlns="http://schemas.openxmlformats.org/package/2006/relationships"><Relationship Id="rId3" Type="http://schemas.openxmlformats.org/officeDocument/2006/relationships/oleObject" Target="../embeddings/oleObject621.bin"/><Relationship Id="rId2" Type="http://schemas.openxmlformats.org/officeDocument/2006/relationships/slideLayout" Target="../slideLayouts/slideLayout265.xml"/><Relationship Id="rId1" Type="http://schemas.openxmlformats.org/officeDocument/2006/relationships/vmlDrawing" Target="../drawings/vmlDrawing295.vml"/><Relationship Id="rId6" Type="http://schemas.openxmlformats.org/officeDocument/2006/relationships/image" Target="../media/image707.wmf"/><Relationship Id="rId5" Type="http://schemas.openxmlformats.org/officeDocument/2006/relationships/oleObject" Target="../embeddings/oleObject622.bin"/><Relationship Id="rId4" Type="http://schemas.openxmlformats.org/officeDocument/2006/relationships/image" Target="../media/image706.wmf"/></Relationships>
</file>

<file path=ppt/slides/_rels/slide661.xml.rels><?xml version="1.0" encoding="UTF-8" standalone="yes"?>
<Relationships xmlns="http://schemas.openxmlformats.org/package/2006/relationships"><Relationship Id="rId2" Type="http://schemas.openxmlformats.org/officeDocument/2006/relationships/image" Target="../media/image708.png"/><Relationship Id="rId1" Type="http://schemas.openxmlformats.org/officeDocument/2006/relationships/slideLayout" Target="../slideLayouts/slideLayout262.xml"/></Relationships>
</file>

<file path=ppt/slides/_rels/slide662.xml.rels><?xml version="1.0" encoding="UTF-8" standalone="yes"?>
<Relationships xmlns="http://schemas.openxmlformats.org/package/2006/relationships"><Relationship Id="rId8" Type="http://schemas.openxmlformats.org/officeDocument/2006/relationships/image" Target="../media/image711.wmf"/><Relationship Id="rId3" Type="http://schemas.openxmlformats.org/officeDocument/2006/relationships/oleObject" Target="../embeddings/oleObject623.bin"/><Relationship Id="rId7" Type="http://schemas.openxmlformats.org/officeDocument/2006/relationships/oleObject" Target="../embeddings/oleObject625.bin"/><Relationship Id="rId2" Type="http://schemas.openxmlformats.org/officeDocument/2006/relationships/slideLayout" Target="../slideLayouts/slideLayout266.xml"/><Relationship Id="rId1" Type="http://schemas.openxmlformats.org/officeDocument/2006/relationships/vmlDrawing" Target="../drawings/vmlDrawing296.vml"/><Relationship Id="rId6" Type="http://schemas.openxmlformats.org/officeDocument/2006/relationships/image" Target="../media/image710.wmf"/><Relationship Id="rId5" Type="http://schemas.openxmlformats.org/officeDocument/2006/relationships/oleObject" Target="../embeddings/oleObject624.bin"/><Relationship Id="rId4" Type="http://schemas.openxmlformats.org/officeDocument/2006/relationships/image" Target="../media/image709.wmf"/></Relationships>
</file>

<file path=ppt/slides/_rels/slide663.xml.rels><?xml version="1.0" encoding="UTF-8" standalone="yes"?>
<Relationships xmlns="http://schemas.openxmlformats.org/package/2006/relationships"><Relationship Id="rId3" Type="http://schemas.openxmlformats.org/officeDocument/2006/relationships/oleObject" Target="../embeddings/oleObject626.bin"/><Relationship Id="rId2" Type="http://schemas.openxmlformats.org/officeDocument/2006/relationships/slideLayout" Target="../slideLayouts/slideLayout265.xml"/><Relationship Id="rId1" Type="http://schemas.openxmlformats.org/officeDocument/2006/relationships/vmlDrawing" Target="../drawings/vmlDrawing297.vml"/><Relationship Id="rId6" Type="http://schemas.openxmlformats.org/officeDocument/2006/relationships/image" Target="../media/image713.wmf"/><Relationship Id="rId5" Type="http://schemas.openxmlformats.org/officeDocument/2006/relationships/oleObject" Target="../embeddings/oleObject627.bin"/><Relationship Id="rId4" Type="http://schemas.openxmlformats.org/officeDocument/2006/relationships/image" Target="../media/image712.wmf"/></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668.xml.rels><?xml version="1.0" encoding="UTF-8" standalone="yes"?>
<Relationships xmlns="http://schemas.openxmlformats.org/package/2006/relationships"><Relationship Id="rId8" Type="http://schemas.openxmlformats.org/officeDocument/2006/relationships/image" Target="../media/image716.wmf"/><Relationship Id="rId3" Type="http://schemas.openxmlformats.org/officeDocument/2006/relationships/oleObject" Target="../embeddings/oleObject628.bin"/><Relationship Id="rId7" Type="http://schemas.openxmlformats.org/officeDocument/2006/relationships/oleObject" Target="../embeddings/oleObject630.bin"/><Relationship Id="rId2" Type="http://schemas.openxmlformats.org/officeDocument/2006/relationships/slideLayout" Target="../slideLayouts/slideLayout266.xml"/><Relationship Id="rId1" Type="http://schemas.openxmlformats.org/officeDocument/2006/relationships/vmlDrawing" Target="../drawings/vmlDrawing298.vml"/><Relationship Id="rId6" Type="http://schemas.openxmlformats.org/officeDocument/2006/relationships/image" Target="../media/image715.wmf"/><Relationship Id="rId5" Type="http://schemas.openxmlformats.org/officeDocument/2006/relationships/oleObject" Target="../embeddings/oleObject629.bin"/><Relationship Id="rId4" Type="http://schemas.openxmlformats.org/officeDocument/2006/relationships/image" Target="../media/image714.wmf"/></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72.xml.rels><?xml version="1.0" encoding="UTF-8" standalone="yes"?>
<Relationships xmlns="http://schemas.openxmlformats.org/package/2006/relationships"><Relationship Id="rId3" Type="http://schemas.openxmlformats.org/officeDocument/2006/relationships/oleObject" Target="../embeddings/oleObject631.bin"/><Relationship Id="rId2" Type="http://schemas.openxmlformats.org/officeDocument/2006/relationships/slideLayout" Target="../slideLayouts/slideLayout281.xml"/><Relationship Id="rId1" Type="http://schemas.openxmlformats.org/officeDocument/2006/relationships/vmlDrawing" Target="../drawings/vmlDrawing299.vml"/><Relationship Id="rId6" Type="http://schemas.openxmlformats.org/officeDocument/2006/relationships/image" Target="../media/image718.wmf"/><Relationship Id="rId5" Type="http://schemas.openxmlformats.org/officeDocument/2006/relationships/oleObject" Target="../embeddings/oleObject632.bin"/><Relationship Id="rId4" Type="http://schemas.openxmlformats.org/officeDocument/2006/relationships/image" Target="../media/image717.wmf"/></Relationships>
</file>

<file path=ppt/slides/_rels/slide673.xml.rels><?xml version="1.0" encoding="UTF-8" standalone="yes"?>
<Relationships xmlns="http://schemas.openxmlformats.org/package/2006/relationships"><Relationship Id="rId8" Type="http://schemas.openxmlformats.org/officeDocument/2006/relationships/image" Target="../media/image721.wmf"/><Relationship Id="rId3" Type="http://schemas.openxmlformats.org/officeDocument/2006/relationships/oleObject" Target="../embeddings/oleObject633.bin"/><Relationship Id="rId7" Type="http://schemas.openxmlformats.org/officeDocument/2006/relationships/oleObject" Target="../embeddings/oleObject635.bin"/><Relationship Id="rId2" Type="http://schemas.openxmlformats.org/officeDocument/2006/relationships/slideLayout" Target="../slideLayouts/slideLayout283.xml"/><Relationship Id="rId1" Type="http://schemas.openxmlformats.org/officeDocument/2006/relationships/vmlDrawing" Target="../drawings/vmlDrawing300.vml"/><Relationship Id="rId6" Type="http://schemas.openxmlformats.org/officeDocument/2006/relationships/image" Target="../media/image720.wmf"/><Relationship Id="rId5" Type="http://schemas.openxmlformats.org/officeDocument/2006/relationships/oleObject" Target="../embeddings/oleObject634.bin"/><Relationship Id="rId4" Type="http://schemas.openxmlformats.org/officeDocument/2006/relationships/image" Target="../media/image719.wmf"/></Relationships>
</file>

<file path=ppt/slides/_rels/slide674.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278.xml"/></Relationships>
</file>

<file path=ppt/slides/_rels/slide675.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278.xml"/></Relationships>
</file>

<file path=ppt/slides/_rels/slide676.xml.rels><?xml version="1.0" encoding="UTF-8" standalone="yes"?>
<Relationships xmlns="http://schemas.openxmlformats.org/package/2006/relationships"><Relationship Id="rId2" Type="http://schemas.openxmlformats.org/officeDocument/2006/relationships/image" Target="../media/image725.png"/><Relationship Id="rId1" Type="http://schemas.openxmlformats.org/officeDocument/2006/relationships/slideLayout" Target="../slideLayouts/slideLayout278.xml"/></Relationships>
</file>

<file path=ppt/slides/_rels/slide677.xml.rels><?xml version="1.0" encoding="UTF-8" standalone="yes"?>
<Relationships xmlns="http://schemas.openxmlformats.org/package/2006/relationships"><Relationship Id="rId8" Type="http://schemas.openxmlformats.org/officeDocument/2006/relationships/image" Target="../media/image728.wmf"/><Relationship Id="rId3" Type="http://schemas.openxmlformats.org/officeDocument/2006/relationships/oleObject" Target="../embeddings/oleObject636.bin"/><Relationship Id="rId7" Type="http://schemas.openxmlformats.org/officeDocument/2006/relationships/oleObject" Target="../embeddings/oleObject638.bin"/><Relationship Id="rId2" Type="http://schemas.openxmlformats.org/officeDocument/2006/relationships/slideLayout" Target="../slideLayouts/slideLayout284.xml"/><Relationship Id="rId1" Type="http://schemas.openxmlformats.org/officeDocument/2006/relationships/vmlDrawing" Target="../drawings/vmlDrawing301.vml"/><Relationship Id="rId6" Type="http://schemas.openxmlformats.org/officeDocument/2006/relationships/image" Target="../media/image727.wmf"/><Relationship Id="rId5" Type="http://schemas.openxmlformats.org/officeDocument/2006/relationships/oleObject" Target="../embeddings/oleObject637.bin"/><Relationship Id="rId10" Type="http://schemas.openxmlformats.org/officeDocument/2006/relationships/image" Target="../media/image729.wmf"/><Relationship Id="rId4" Type="http://schemas.openxmlformats.org/officeDocument/2006/relationships/image" Target="../media/image726.wmf"/><Relationship Id="rId9" Type="http://schemas.openxmlformats.org/officeDocument/2006/relationships/oleObject" Target="../embeddings/oleObject639.bin"/></Relationships>
</file>

<file path=ppt/slides/_rels/slide67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76.xml"/></Relationships>
</file>

<file path=ppt/slides/_rels/slide679.xml.rels><?xml version="1.0" encoding="UTF-8" standalone="yes"?>
<Relationships xmlns="http://schemas.openxmlformats.org/package/2006/relationships"><Relationship Id="rId3" Type="http://schemas.openxmlformats.org/officeDocument/2006/relationships/oleObject" Target="../embeddings/oleObject640.bin"/><Relationship Id="rId2" Type="http://schemas.openxmlformats.org/officeDocument/2006/relationships/slideLayout" Target="../slideLayouts/slideLayout283.xml"/><Relationship Id="rId1" Type="http://schemas.openxmlformats.org/officeDocument/2006/relationships/vmlDrawing" Target="../drawings/vmlDrawing302.vml"/><Relationship Id="rId6" Type="http://schemas.openxmlformats.org/officeDocument/2006/relationships/image" Target="../media/image732.wmf"/><Relationship Id="rId5" Type="http://schemas.openxmlformats.org/officeDocument/2006/relationships/oleObject" Target="../embeddings/oleObject641.bin"/><Relationship Id="rId4" Type="http://schemas.openxmlformats.org/officeDocument/2006/relationships/image" Target="../media/image731.wmf"/></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680.xml.rels><?xml version="1.0" encoding="UTF-8" standalone="yes"?>
<Relationships xmlns="http://schemas.openxmlformats.org/package/2006/relationships"><Relationship Id="rId3" Type="http://schemas.openxmlformats.org/officeDocument/2006/relationships/oleObject" Target="../embeddings/oleObject642.bin"/><Relationship Id="rId2" Type="http://schemas.openxmlformats.org/officeDocument/2006/relationships/slideLayout" Target="../slideLayouts/slideLayout285.xml"/><Relationship Id="rId1" Type="http://schemas.openxmlformats.org/officeDocument/2006/relationships/vmlDrawing" Target="../drawings/vmlDrawing303.vml"/><Relationship Id="rId6" Type="http://schemas.openxmlformats.org/officeDocument/2006/relationships/image" Target="../media/image734.wmf"/><Relationship Id="rId5" Type="http://schemas.openxmlformats.org/officeDocument/2006/relationships/oleObject" Target="../embeddings/oleObject643.bin"/><Relationship Id="rId4" Type="http://schemas.openxmlformats.org/officeDocument/2006/relationships/image" Target="../media/image733.wmf"/></Relationships>
</file>

<file path=ppt/slides/_rels/slide681.xml.rels><?xml version="1.0" encoding="UTF-8" standalone="yes"?>
<Relationships xmlns="http://schemas.openxmlformats.org/package/2006/relationships"><Relationship Id="rId3" Type="http://schemas.openxmlformats.org/officeDocument/2006/relationships/oleObject" Target="../embeddings/oleObject644.bin"/><Relationship Id="rId2" Type="http://schemas.openxmlformats.org/officeDocument/2006/relationships/slideLayout" Target="../slideLayouts/slideLayout278.xml"/><Relationship Id="rId1" Type="http://schemas.openxmlformats.org/officeDocument/2006/relationships/vmlDrawing" Target="../drawings/vmlDrawing304.vml"/><Relationship Id="rId4" Type="http://schemas.openxmlformats.org/officeDocument/2006/relationships/image" Target="../media/image735.wmf"/></Relationships>
</file>

<file path=ppt/slides/_rels/slide682.xml.rels><?xml version="1.0" encoding="UTF-8" standalone="yes"?>
<Relationships xmlns="http://schemas.openxmlformats.org/package/2006/relationships"><Relationship Id="rId3" Type="http://schemas.openxmlformats.org/officeDocument/2006/relationships/oleObject" Target="../embeddings/oleObject645.bin"/><Relationship Id="rId2" Type="http://schemas.openxmlformats.org/officeDocument/2006/relationships/slideLayout" Target="../slideLayouts/slideLayout283.xml"/><Relationship Id="rId1" Type="http://schemas.openxmlformats.org/officeDocument/2006/relationships/vmlDrawing" Target="../drawings/vmlDrawing305.vml"/><Relationship Id="rId4" Type="http://schemas.openxmlformats.org/officeDocument/2006/relationships/image" Target="../media/image736.wmf"/></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684.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notesSlide" Target="../notesSlides/notesSlide4.xml"/><Relationship Id="rId1" Type="http://schemas.openxmlformats.org/officeDocument/2006/relationships/slideLayout" Target="../slideLayouts/slideLayout284.xml"/></Relationships>
</file>

<file path=ppt/slides/_rels/slide685.xml.rels><?xml version="1.0" encoding="UTF-8" standalone="yes"?>
<Relationships xmlns="http://schemas.openxmlformats.org/package/2006/relationships"><Relationship Id="rId8" Type="http://schemas.openxmlformats.org/officeDocument/2006/relationships/image" Target="../media/image740.wmf"/><Relationship Id="rId3" Type="http://schemas.openxmlformats.org/officeDocument/2006/relationships/oleObject" Target="../embeddings/oleObject646.bin"/><Relationship Id="rId7" Type="http://schemas.openxmlformats.org/officeDocument/2006/relationships/oleObject" Target="../embeddings/oleObject648.bin"/><Relationship Id="rId2" Type="http://schemas.openxmlformats.org/officeDocument/2006/relationships/slideLayout" Target="../slideLayouts/slideLayout283.xml"/><Relationship Id="rId1" Type="http://schemas.openxmlformats.org/officeDocument/2006/relationships/vmlDrawing" Target="../drawings/vmlDrawing306.vml"/><Relationship Id="rId6" Type="http://schemas.openxmlformats.org/officeDocument/2006/relationships/image" Target="../media/image739.wmf"/><Relationship Id="rId5" Type="http://schemas.openxmlformats.org/officeDocument/2006/relationships/oleObject" Target="../embeddings/oleObject647.bin"/><Relationship Id="rId4" Type="http://schemas.openxmlformats.org/officeDocument/2006/relationships/image" Target="../media/image738.wmf"/></Relationships>
</file>

<file path=ppt/slides/_rels/slide686.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7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690.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78.xml"/></Relationships>
</file>

<file path=ppt/slides/_rels/slide691.xml.rels><?xml version="1.0" encoding="UTF-8" standalone="yes"?>
<Relationships xmlns="http://schemas.openxmlformats.org/package/2006/relationships"><Relationship Id="rId2" Type="http://schemas.openxmlformats.org/officeDocument/2006/relationships/image" Target="../media/image743.png"/><Relationship Id="rId1" Type="http://schemas.openxmlformats.org/officeDocument/2006/relationships/slideLayout" Target="../slideLayouts/slideLayout283.xml"/></Relationships>
</file>

<file path=ppt/slides/_rels/slide692.xml.rels><?xml version="1.0" encoding="UTF-8" standalone="yes"?>
<Relationships xmlns="http://schemas.openxmlformats.org/package/2006/relationships"><Relationship Id="rId3" Type="http://schemas.openxmlformats.org/officeDocument/2006/relationships/oleObject" Target="../embeddings/oleObject649.bin"/><Relationship Id="rId2" Type="http://schemas.openxmlformats.org/officeDocument/2006/relationships/slideLayout" Target="../slideLayouts/slideLayout281.xml"/><Relationship Id="rId1" Type="http://schemas.openxmlformats.org/officeDocument/2006/relationships/vmlDrawing" Target="../drawings/vmlDrawing307.vml"/><Relationship Id="rId4" Type="http://schemas.openxmlformats.org/officeDocument/2006/relationships/image" Target="../media/image744.wmf"/></Relationships>
</file>

<file path=ppt/slides/_rels/slide693.xml.rels><?xml version="1.0" encoding="UTF-8" standalone="yes"?>
<Relationships xmlns="http://schemas.openxmlformats.org/package/2006/relationships"><Relationship Id="rId3" Type="http://schemas.openxmlformats.org/officeDocument/2006/relationships/oleObject" Target="../embeddings/oleObject650.bin"/><Relationship Id="rId2" Type="http://schemas.openxmlformats.org/officeDocument/2006/relationships/slideLayout" Target="../slideLayouts/slideLayout279.xml"/><Relationship Id="rId1" Type="http://schemas.openxmlformats.org/officeDocument/2006/relationships/vmlDrawing" Target="../drawings/vmlDrawing308.vml"/><Relationship Id="rId4" Type="http://schemas.openxmlformats.org/officeDocument/2006/relationships/image" Target="../media/image745.wmf"/></Relationships>
</file>

<file path=ppt/slides/_rels/slide694.xml.rels><?xml version="1.0" encoding="UTF-8" standalone="yes"?>
<Relationships xmlns="http://schemas.openxmlformats.org/package/2006/relationships"><Relationship Id="rId3" Type="http://schemas.openxmlformats.org/officeDocument/2006/relationships/oleObject" Target="../embeddings/oleObject651.bin"/><Relationship Id="rId2" Type="http://schemas.openxmlformats.org/officeDocument/2006/relationships/slideLayout" Target="../slideLayouts/slideLayout281.xml"/><Relationship Id="rId1" Type="http://schemas.openxmlformats.org/officeDocument/2006/relationships/vmlDrawing" Target="../drawings/vmlDrawing309.vml"/><Relationship Id="rId4" Type="http://schemas.openxmlformats.org/officeDocument/2006/relationships/image" Target="../media/image746.wmf"/></Relationships>
</file>

<file path=ppt/slides/_rels/slide695.xml.rels><?xml version="1.0" encoding="UTF-8" standalone="yes"?>
<Relationships xmlns="http://schemas.openxmlformats.org/package/2006/relationships"><Relationship Id="rId3" Type="http://schemas.openxmlformats.org/officeDocument/2006/relationships/oleObject" Target="../embeddings/oleObject652.bin"/><Relationship Id="rId2" Type="http://schemas.openxmlformats.org/officeDocument/2006/relationships/slideLayout" Target="../slideLayouts/slideLayout281.xml"/><Relationship Id="rId1" Type="http://schemas.openxmlformats.org/officeDocument/2006/relationships/vmlDrawing" Target="../drawings/vmlDrawing310.vml"/><Relationship Id="rId5" Type="http://schemas.openxmlformats.org/officeDocument/2006/relationships/image" Target="../media/image747.png"/><Relationship Id="rId4" Type="http://schemas.openxmlformats.org/officeDocument/2006/relationships/image" Target="../media/image746.wmf"/></Relationships>
</file>

<file path=ppt/slides/_rels/slide696.xml.rels><?xml version="1.0" encoding="UTF-8" standalone="yes"?>
<Relationships xmlns="http://schemas.openxmlformats.org/package/2006/relationships"><Relationship Id="rId3" Type="http://schemas.openxmlformats.org/officeDocument/2006/relationships/oleObject" Target="../embeddings/oleObject653.bin"/><Relationship Id="rId2" Type="http://schemas.openxmlformats.org/officeDocument/2006/relationships/slideLayout" Target="../slideLayouts/slideLayout281.xml"/><Relationship Id="rId1" Type="http://schemas.openxmlformats.org/officeDocument/2006/relationships/vmlDrawing" Target="../drawings/vmlDrawing311.vml"/><Relationship Id="rId6" Type="http://schemas.openxmlformats.org/officeDocument/2006/relationships/image" Target="../media/image749.wmf"/><Relationship Id="rId5" Type="http://schemas.openxmlformats.org/officeDocument/2006/relationships/oleObject" Target="../embeddings/oleObject654.bin"/><Relationship Id="rId4" Type="http://schemas.openxmlformats.org/officeDocument/2006/relationships/image" Target="../media/image748.wmf"/></Relationships>
</file>

<file path=ppt/slides/_rels/slide697.xml.rels><?xml version="1.0" encoding="UTF-8" standalone="yes"?>
<Relationships xmlns="http://schemas.openxmlformats.org/package/2006/relationships"><Relationship Id="rId8" Type="http://schemas.openxmlformats.org/officeDocument/2006/relationships/image" Target="../media/image752.wmf"/><Relationship Id="rId3" Type="http://schemas.openxmlformats.org/officeDocument/2006/relationships/oleObject" Target="../embeddings/oleObject655.bin"/><Relationship Id="rId7" Type="http://schemas.openxmlformats.org/officeDocument/2006/relationships/oleObject" Target="../embeddings/oleObject657.bin"/><Relationship Id="rId2" Type="http://schemas.openxmlformats.org/officeDocument/2006/relationships/slideLayout" Target="../slideLayouts/slideLayout283.xml"/><Relationship Id="rId1" Type="http://schemas.openxmlformats.org/officeDocument/2006/relationships/vmlDrawing" Target="../drawings/vmlDrawing312.vml"/><Relationship Id="rId6" Type="http://schemas.openxmlformats.org/officeDocument/2006/relationships/image" Target="../media/image751.wmf"/><Relationship Id="rId5" Type="http://schemas.openxmlformats.org/officeDocument/2006/relationships/oleObject" Target="../embeddings/oleObject656.bin"/><Relationship Id="rId10" Type="http://schemas.openxmlformats.org/officeDocument/2006/relationships/image" Target="../media/image753.wmf"/><Relationship Id="rId4" Type="http://schemas.openxmlformats.org/officeDocument/2006/relationships/image" Target="../media/image750.wmf"/><Relationship Id="rId9" Type="http://schemas.openxmlformats.org/officeDocument/2006/relationships/oleObject" Target="../embeddings/oleObject658.bin"/></Relationships>
</file>

<file path=ppt/slides/_rels/slide698.xml.rels><?xml version="1.0" encoding="UTF-8" standalone="yes"?>
<Relationships xmlns="http://schemas.openxmlformats.org/package/2006/relationships"><Relationship Id="rId3" Type="http://schemas.openxmlformats.org/officeDocument/2006/relationships/oleObject" Target="../embeddings/oleObject659.bin"/><Relationship Id="rId2" Type="http://schemas.openxmlformats.org/officeDocument/2006/relationships/slideLayout" Target="../slideLayouts/slideLayout281.xml"/><Relationship Id="rId1" Type="http://schemas.openxmlformats.org/officeDocument/2006/relationships/vmlDrawing" Target="../drawings/vmlDrawing313.vml"/><Relationship Id="rId4" Type="http://schemas.openxmlformats.org/officeDocument/2006/relationships/image" Target="../media/image754.wmf"/></Relationships>
</file>

<file path=ppt/slides/_rels/slide699.xml.rels><?xml version="1.0" encoding="UTF-8" standalone="yes"?>
<Relationships xmlns="http://schemas.openxmlformats.org/package/2006/relationships"><Relationship Id="rId3" Type="http://schemas.openxmlformats.org/officeDocument/2006/relationships/oleObject" Target="../embeddings/oleObject660.bin"/><Relationship Id="rId2" Type="http://schemas.openxmlformats.org/officeDocument/2006/relationships/slideLayout" Target="../slideLayouts/slideLayout285.xml"/><Relationship Id="rId1" Type="http://schemas.openxmlformats.org/officeDocument/2006/relationships/vmlDrawing" Target="../drawings/vmlDrawing314.vml"/><Relationship Id="rId6" Type="http://schemas.openxmlformats.org/officeDocument/2006/relationships/image" Target="../media/image756.wmf"/><Relationship Id="rId5" Type="http://schemas.openxmlformats.org/officeDocument/2006/relationships/oleObject" Target="../embeddings/oleObject661.bin"/><Relationship Id="rId4" Type="http://schemas.openxmlformats.org/officeDocument/2006/relationships/image" Target="../media/image755.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00.xml.rels><?xml version="1.0" encoding="UTF-8" standalone="yes"?>
<Relationships xmlns="http://schemas.openxmlformats.org/package/2006/relationships"><Relationship Id="rId8" Type="http://schemas.openxmlformats.org/officeDocument/2006/relationships/image" Target="../media/image759.wmf"/><Relationship Id="rId3" Type="http://schemas.openxmlformats.org/officeDocument/2006/relationships/oleObject" Target="../embeddings/oleObject662.bin"/><Relationship Id="rId7" Type="http://schemas.openxmlformats.org/officeDocument/2006/relationships/oleObject" Target="../embeddings/oleObject664.bin"/><Relationship Id="rId12" Type="http://schemas.openxmlformats.org/officeDocument/2006/relationships/image" Target="../media/image761.wmf"/><Relationship Id="rId2" Type="http://schemas.openxmlformats.org/officeDocument/2006/relationships/slideLayout" Target="../slideLayouts/slideLayout284.xml"/><Relationship Id="rId1" Type="http://schemas.openxmlformats.org/officeDocument/2006/relationships/vmlDrawing" Target="../drawings/vmlDrawing315.vml"/><Relationship Id="rId6" Type="http://schemas.openxmlformats.org/officeDocument/2006/relationships/image" Target="../media/image758.wmf"/><Relationship Id="rId11" Type="http://schemas.openxmlformats.org/officeDocument/2006/relationships/oleObject" Target="../embeddings/oleObject666.bin"/><Relationship Id="rId5" Type="http://schemas.openxmlformats.org/officeDocument/2006/relationships/oleObject" Target="../embeddings/oleObject663.bin"/><Relationship Id="rId10" Type="http://schemas.openxmlformats.org/officeDocument/2006/relationships/image" Target="../media/image760.wmf"/><Relationship Id="rId4" Type="http://schemas.openxmlformats.org/officeDocument/2006/relationships/image" Target="../media/image757.wmf"/><Relationship Id="rId9" Type="http://schemas.openxmlformats.org/officeDocument/2006/relationships/oleObject" Target="../embeddings/oleObject665.bin"/></Relationships>
</file>

<file path=ppt/slides/_rels/slide701.xml.rels><?xml version="1.0" encoding="UTF-8" standalone="yes"?>
<Relationships xmlns="http://schemas.openxmlformats.org/package/2006/relationships"><Relationship Id="rId3" Type="http://schemas.openxmlformats.org/officeDocument/2006/relationships/oleObject" Target="../embeddings/oleObject667.bin"/><Relationship Id="rId2" Type="http://schemas.openxmlformats.org/officeDocument/2006/relationships/slideLayout" Target="../slideLayouts/slideLayout281.xml"/><Relationship Id="rId1" Type="http://schemas.openxmlformats.org/officeDocument/2006/relationships/vmlDrawing" Target="../drawings/vmlDrawing316.vml"/><Relationship Id="rId6" Type="http://schemas.openxmlformats.org/officeDocument/2006/relationships/image" Target="../media/image763.wmf"/><Relationship Id="rId5" Type="http://schemas.openxmlformats.org/officeDocument/2006/relationships/oleObject" Target="../embeddings/oleObject668.bin"/><Relationship Id="rId4" Type="http://schemas.openxmlformats.org/officeDocument/2006/relationships/image" Target="../media/image762.wmf"/></Relationships>
</file>

<file path=ppt/slides/_rels/slide702.xml.rels><?xml version="1.0" encoding="UTF-8" standalone="yes"?>
<Relationships xmlns="http://schemas.openxmlformats.org/package/2006/relationships"><Relationship Id="rId3" Type="http://schemas.openxmlformats.org/officeDocument/2006/relationships/oleObject" Target="../embeddings/oleObject669.bin"/><Relationship Id="rId2" Type="http://schemas.openxmlformats.org/officeDocument/2006/relationships/slideLayout" Target="../slideLayouts/slideLayout283.xml"/><Relationship Id="rId1" Type="http://schemas.openxmlformats.org/officeDocument/2006/relationships/vmlDrawing" Target="../drawings/vmlDrawing317.vml"/><Relationship Id="rId6" Type="http://schemas.openxmlformats.org/officeDocument/2006/relationships/image" Target="../media/image765.wmf"/><Relationship Id="rId5" Type="http://schemas.openxmlformats.org/officeDocument/2006/relationships/oleObject" Target="../embeddings/oleObject670.bin"/><Relationship Id="rId4" Type="http://schemas.openxmlformats.org/officeDocument/2006/relationships/image" Target="../media/image764.wmf"/></Relationships>
</file>

<file path=ppt/slides/_rels/slide703.xml.rels><?xml version="1.0" encoding="UTF-8" standalone="yes"?>
<Relationships xmlns="http://schemas.openxmlformats.org/package/2006/relationships"><Relationship Id="rId3" Type="http://schemas.openxmlformats.org/officeDocument/2006/relationships/oleObject" Target="../embeddings/oleObject671.bin"/><Relationship Id="rId2" Type="http://schemas.openxmlformats.org/officeDocument/2006/relationships/slideLayout" Target="../slideLayouts/slideLayout281.xml"/><Relationship Id="rId1" Type="http://schemas.openxmlformats.org/officeDocument/2006/relationships/vmlDrawing" Target="../drawings/vmlDrawing318.vml"/><Relationship Id="rId6" Type="http://schemas.openxmlformats.org/officeDocument/2006/relationships/image" Target="../media/image767.wmf"/><Relationship Id="rId5" Type="http://schemas.openxmlformats.org/officeDocument/2006/relationships/oleObject" Target="../embeddings/oleObject672.bin"/><Relationship Id="rId4" Type="http://schemas.openxmlformats.org/officeDocument/2006/relationships/image" Target="../media/image766.wmf"/></Relationships>
</file>

<file path=ppt/slides/_rels/slide704.xml.rels><?xml version="1.0" encoding="UTF-8" standalone="yes"?>
<Relationships xmlns="http://schemas.openxmlformats.org/package/2006/relationships"><Relationship Id="rId8" Type="http://schemas.openxmlformats.org/officeDocument/2006/relationships/image" Target="../media/image769.wmf"/><Relationship Id="rId3" Type="http://schemas.openxmlformats.org/officeDocument/2006/relationships/oleObject" Target="../embeddings/oleObject673.bin"/><Relationship Id="rId7" Type="http://schemas.openxmlformats.org/officeDocument/2006/relationships/oleObject" Target="../embeddings/oleObject675.bin"/><Relationship Id="rId2" Type="http://schemas.openxmlformats.org/officeDocument/2006/relationships/slideLayout" Target="../slideLayouts/slideLayout283.xml"/><Relationship Id="rId1" Type="http://schemas.openxmlformats.org/officeDocument/2006/relationships/vmlDrawing" Target="../drawings/vmlDrawing319.vml"/><Relationship Id="rId6" Type="http://schemas.openxmlformats.org/officeDocument/2006/relationships/image" Target="../media/image768.wmf"/><Relationship Id="rId5" Type="http://schemas.openxmlformats.org/officeDocument/2006/relationships/oleObject" Target="../embeddings/oleObject674.bin"/><Relationship Id="rId10" Type="http://schemas.openxmlformats.org/officeDocument/2006/relationships/image" Target="../media/image770.wmf"/><Relationship Id="rId4" Type="http://schemas.openxmlformats.org/officeDocument/2006/relationships/image" Target="../media/image764.wmf"/><Relationship Id="rId9" Type="http://schemas.openxmlformats.org/officeDocument/2006/relationships/oleObject" Target="../embeddings/oleObject676.bin"/></Relationships>
</file>

<file path=ppt/slides/_rels/slide705.xml.rels><?xml version="1.0" encoding="UTF-8" standalone="yes"?>
<Relationships xmlns="http://schemas.openxmlformats.org/package/2006/relationships"><Relationship Id="rId8" Type="http://schemas.openxmlformats.org/officeDocument/2006/relationships/image" Target="../media/image773.wmf"/><Relationship Id="rId3" Type="http://schemas.openxmlformats.org/officeDocument/2006/relationships/oleObject" Target="../embeddings/oleObject677.bin"/><Relationship Id="rId7" Type="http://schemas.openxmlformats.org/officeDocument/2006/relationships/oleObject" Target="../embeddings/oleObject679.bin"/><Relationship Id="rId2" Type="http://schemas.openxmlformats.org/officeDocument/2006/relationships/slideLayout" Target="../slideLayouts/slideLayout284.xml"/><Relationship Id="rId1" Type="http://schemas.openxmlformats.org/officeDocument/2006/relationships/vmlDrawing" Target="../drawings/vmlDrawing320.vml"/><Relationship Id="rId6" Type="http://schemas.openxmlformats.org/officeDocument/2006/relationships/image" Target="../media/image772.wmf"/><Relationship Id="rId5" Type="http://schemas.openxmlformats.org/officeDocument/2006/relationships/oleObject" Target="../embeddings/oleObject678.bin"/><Relationship Id="rId4" Type="http://schemas.openxmlformats.org/officeDocument/2006/relationships/image" Target="../media/image771.wmf"/></Relationships>
</file>

<file path=ppt/slides/_rels/slide706.xml.rels><?xml version="1.0" encoding="UTF-8" standalone="yes"?>
<Relationships xmlns="http://schemas.openxmlformats.org/package/2006/relationships"><Relationship Id="rId3" Type="http://schemas.openxmlformats.org/officeDocument/2006/relationships/oleObject" Target="../embeddings/oleObject680.bin"/><Relationship Id="rId2" Type="http://schemas.openxmlformats.org/officeDocument/2006/relationships/slideLayout" Target="../slideLayouts/slideLayout284.xml"/><Relationship Id="rId1" Type="http://schemas.openxmlformats.org/officeDocument/2006/relationships/vmlDrawing" Target="../drawings/vmlDrawing321.vml"/><Relationship Id="rId6" Type="http://schemas.openxmlformats.org/officeDocument/2006/relationships/image" Target="../media/image775.wmf"/><Relationship Id="rId5" Type="http://schemas.openxmlformats.org/officeDocument/2006/relationships/oleObject" Target="../embeddings/oleObject681.bin"/><Relationship Id="rId4" Type="http://schemas.openxmlformats.org/officeDocument/2006/relationships/image" Target="../media/image774.wmf"/></Relationships>
</file>

<file path=ppt/slides/_rels/slide707.xml.rels><?xml version="1.0" encoding="UTF-8" standalone="yes"?>
<Relationships xmlns="http://schemas.openxmlformats.org/package/2006/relationships"><Relationship Id="rId8" Type="http://schemas.openxmlformats.org/officeDocument/2006/relationships/image" Target="../media/image778.wmf"/><Relationship Id="rId3" Type="http://schemas.openxmlformats.org/officeDocument/2006/relationships/oleObject" Target="../embeddings/oleObject682.bin"/><Relationship Id="rId7" Type="http://schemas.openxmlformats.org/officeDocument/2006/relationships/oleObject" Target="../embeddings/oleObject684.bin"/><Relationship Id="rId2" Type="http://schemas.openxmlformats.org/officeDocument/2006/relationships/slideLayout" Target="../slideLayouts/slideLayout281.xml"/><Relationship Id="rId1" Type="http://schemas.openxmlformats.org/officeDocument/2006/relationships/vmlDrawing" Target="../drawings/vmlDrawing322.vml"/><Relationship Id="rId6" Type="http://schemas.openxmlformats.org/officeDocument/2006/relationships/image" Target="../media/image777.wmf"/><Relationship Id="rId5" Type="http://schemas.openxmlformats.org/officeDocument/2006/relationships/oleObject" Target="../embeddings/oleObject683.bin"/><Relationship Id="rId4" Type="http://schemas.openxmlformats.org/officeDocument/2006/relationships/image" Target="../media/image776.wmf"/></Relationships>
</file>

<file path=ppt/slides/_rels/slide708.xml.rels><?xml version="1.0" encoding="UTF-8" standalone="yes"?>
<Relationships xmlns="http://schemas.openxmlformats.org/package/2006/relationships"><Relationship Id="rId8" Type="http://schemas.openxmlformats.org/officeDocument/2006/relationships/oleObject" Target="../embeddings/oleObject688.bin"/><Relationship Id="rId3" Type="http://schemas.openxmlformats.org/officeDocument/2006/relationships/oleObject" Target="../embeddings/oleObject685.bin"/><Relationship Id="rId7" Type="http://schemas.openxmlformats.org/officeDocument/2006/relationships/oleObject" Target="../embeddings/oleObject687.bin"/><Relationship Id="rId2" Type="http://schemas.openxmlformats.org/officeDocument/2006/relationships/slideLayout" Target="../slideLayouts/slideLayout284.xml"/><Relationship Id="rId1" Type="http://schemas.openxmlformats.org/officeDocument/2006/relationships/vmlDrawing" Target="../drawings/vmlDrawing323.vml"/><Relationship Id="rId6" Type="http://schemas.openxmlformats.org/officeDocument/2006/relationships/image" Target="../media/image780.wmf"/><Relationship Id="rId11" Type="http://schemas.openxmlformats.org/officeDocument/2006/relationships/image" Target="../media/image782.wmf"/><Relationship Id="rId5" Type="http://schemas.openxmlformats.org/officeDocument/2006/relationships/oleObject" Target="../embeddings/oleObject686.bin"/><Relationship Id="rId10" Type="http://schemas.openxmlformats.org/officeDocument/2006/relationships/oleObject" Target="../embeddings/oleObject689.bin"/><Relationship Id="rId4" Type="http://schemas.openxmlformats.org/officeDocument/2006/relationships/image" Target="../media/image779.wmf"/><Relationship Id="rId9" Type="http://schemas.openxmlformats.org/officeDocument/2006/relationships/image" Target="../media/image781.wmf"/></Relationships>
</file>

<file path=ppt/slides/_rels/slide709.xml.rels><?xml version="1.0" encoding="UTF-8" standalone="yes"?>
<Relationships xmlns="http://schemas.openxmlformats.org/package/2006/relationships"><Relationship Id="rId3" Type="http://schemas.openxmlformats.org/officeDocument/2006/relationships/oleObject" Target="../embeddings/oleObject690.bin"/><Relationship Id="rId2" Type="http://schemas.openxmlformats.org/officeDocument/2006/relationships/slideLayout" Target="../slideLayouts/slideLayout281.xml"/><Relationship Id="rId1" Type="http://schemas.openxmlformats.org/officeDocument/2006/relationships/vmlDrawing" Target="../drawings/vmlDrawing324.vml"/><Relationship Id="rId6" Type="http://schemas.openxmlformats.org/officeDocument/2006/relationships/image" Target="../media/image784.wmf"/><Relationship Id="rId5" Type="http://schemas.openxmlformats.org/officeDocument/2006/relationships/oleObject" Target="../embeddings/oleObject691.bin"/><Relationship Id="rId4" Type="http://schemas.openxmlformats.org/officeDocument/2006/relationships/image" Target="../media/image783.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0.xml.rels><?xml version="1.0" encoding="UTF-8" standalone="yes"?>
<Relationships xmlns="http://schemas.openxmlformats.org/package/2006/relationships"><Relationship Id="rId3" Type="http://schemas.openxmlformats.org/officeDocument/2006/relationships/oleObject" Target="../embeddings/oleObject692.bin"/><Relationship Id="rId2" Type="http://schemas.openxmlformats.org/officeDocument/2006/relationships/slideLayout" Target="../slideLayouts/slideLayout283.xml"/><Relationship Id="rId1" Type="http://schemas.openxmlformats.org/officeDocument/2006/relationships/vmlDrawing" Target="../drawings/vmlDrawing325.vml"/><Relationship Id="rId6" Type="http://schemas.openxmlformats.org/officeDocument/2006/relationships/image" Target="../media/image786.wmf"/><Relationship Id="rId5" Type="http://schemas.openxmlformats.org/officeDocument/2006/relationships/oleObject" Target="../embeddings/oleObject693.bin"/><Relationship Id="rId4" Type="http://schemas.openxmlformats.org/officeDocument/2006/relationships/image" Target="../media/image785.wmf"/></Relationships>
</file>

<file path=ppt/slides/_rels/slide711.xml.rels><?xml version="1.0" encoding="UTF-8" standalone="yes"?>
<Relationships xmlns="http://schemas.openxmlformats.org/package/2006/relationships"><Relationship Id="rId8" Type="http://schemas.openxmlformats.org/officeDocument/2006/relationships/image" Target="../media/image789.wmf"/><Relationship Id="rId3" Type="http://schemas.openxmlformats.org/officeDocument/2006/relationships/oleObject" Target="../embeddings/oleObject694.bin"/><Relationship Id="rId7" Type="http://schemas.openxmlformats.org/officeDocument/2006/relationships/oleObject" Target="../embeddings/oleObject696.bin"/><Relationship Id="rId2" Type="http://schemas.openxmlformats.org/officeDocument/2006/relationships/slideLayout" Target="../slideLayouts/slideLayout284.xml"/><Relationship Id="rId1" Type="http://schemas.openxmlformats.org/officeDocument/2006/relationships/vmlDrawing" Target="../drawings/vmlDrawing326.vml"/><Relationship Id="rId6" Type="http://schemas.openxmlformats.org/officeDocument/2006/relationships/image" Target="../media/image788.wmf"/><Relationship Id="rId5" Type="http://schemas.openxmlformats.org/officeDocument/2006/relationships/oleObject" Target="../embeddings/oleObject695.bin"/><Relationship Id="rId10" Type="http://schemas.openxmlformats.org/officeDocument/2006/relationships/image" Target="../media/image790.wmf"/><Relationship Id="rId4" Type="http://schemas.openxmlformats.org/officeDocument/2006/relationships/image" Target="../media/image787.wmf"/><Relationship Id="rId9" Type="http://schemas.openxmlformats.org/officeDocument/2006/relationships/oleObject" Target="../embeddings/oleObject697.bin"/></Relationships>
</file>

<file path=ppt/slides/_rels/slide712.xml.rels><?xml version="1.0" encoding="UTF-8" standalone="yes"?>
<Relationships xmlns="http://schemas.openxmlformats.org/package/2006/relationships"><Relationship Id="rId8" Type="http://schemas.openxmlformats.org/officeDocument/2006/relationships/image" Target="../media/image793.wmf"/><Relationship Id="rId3" Type="http://schemas.openxmlformats.org/officeDocument/2006/relationships/oleObject" Target="../embeddings/oleObject698.bin"/><Relationship Id="rId7" Type="http://schemas.openxmlformats.org/officeDocument/2006/relationships/oleObject" Target="../embeddings/oleObject700.bin"/><Relationship Id="rId2" Type="http://schemas.openxmlformats.org/officeDocument/2006/relationships/slideLayout" Target="../slideLayouts/slideLayout284.xml"/><Relationship Id="rId1" Type="http://schemas.openxmlformats.org/officeDocument/2006/relationships/vmlDrawing" Target="../drawings/vmlDrawing327.vml"/><Relationship Id="rId6" Type="http://schemas.openxmlformats.org/officeDocument/2006/relationships/image" Target="../media/image792.wmf"/><Relationship Id="rId5" Type="http://schemas.openxmlformats.org/officeDocument/2006/relationships/oleObject" Target="../embeddings/oleObject699.bin"/><Relationship Id="rId4" Type="http://schemas.openxmlformats.org/officeDocument/2006/relationships/image" Target="../media/image791.wmf"/></Relationships>
</file>

<file path=ppt/slides/_rels/slide713.xml.rels><?xml version="1.0" encoding="UTF-8" standalone="yes"?>
<Relationships xmlns="http://schemas.openxmlformats.org/package/2006/relationships"><Relationship Id="rId3" Type="http://schemas.openxmlformats.org/officeDocument/2006/relationships/oleObject" Target="../embeddings/oleObject701.bin"/><Relationship Id="rId2" Type="http://schemas.openxmlformats.org/officeDocument/2006/relationships/slideLayout" Target="../slideLayouts/slideLayout283.xml"/><Relationship Id="rId1" Type="http://schemas.openxmlformats.org/officeDocument/2006/relationships/vmlDrawing" Target="../drawings/vmlDrawing328.vml"/><Relationship Id="rId5" Type="http://schemas.openxmlformats.org/officeDocument/2006/relationships/oleObject" Target="../embeddings/oleObject702.bin"/><Relationship Id="rId4" Type="http://schemas.openxmlformats.org/officeDocument/2006/relationships/image" Target="../media/image794.wmf"/></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16.xml.rels><?xml version="1.0" encoding="UTF-8" standalone="yes"?>
<Relationships xmlns="http://schemas.openxmlformats.org/package/2006/relationships"><Relationship Id="rId8" Type="http://schemas.openxmlformats.org/officeDocument/2006/relationships/image" Target="../media/image797.wmf"/><Relationship Id="rId13" Type="http://schemas.openxmlformats.org/officeDocument/2006/relationships/oleObject" Target="../embeddings/oleObject708.bin"/><Relationship Id="rId3" Type="http://schemas.openxmlformats.org/officeDocument/2006/relationships/oleObject" Target="../embeddings/oleObject703.bin"/><Relationship Id="rId7" Type="http://schemas.openxmlformats.org/officeDocument/2006/relationships/oleObject" Target="../embeddings/oleObject705.bin"/><Relationship Id="rId12" Type="http://schemas.openxmlformats.org/officeDocument/2006/relationships/image" Target="../media/image799.wmf"/><Relationship Id="rId2" Type="http://schemas.openxmlformats.org/officeDocument/2006/relationships/slideLayout" Target="../slideLayouts/slideLayout302.xml"/><Relationship Id="rId1" Type="http://schemas.openxmlformats.org/officeDocument/2006/relationships/vmlDrawing" Target="../drawings/vmlDrawing329.vml"/><Relationship Id="rId6" Type="http://schemas.openxmlformats.org/officeDocument/2006/relationships/image" Target="../media/image796.wmf"/><Relationship Id="rId11" Type="http://schemas.openxmlformats.org/officeDocument/2006/relationships/oleObject" Target="../embeddings/oleObject707.bin"/><Relationship Id="rId5" Type="http://schemas.openxmlformats.org/officeDocument/2006/relationships/oleObject" Target="../embeddings/oleObject704.bin"/><Relationship Id="rId10" Type="http://schemas.openxmlformats.org/officeDocument/2006/relationships/image" Target="../media/image798.wmf"/><Relationship Id="rId4" Type="http://schemas.openxmlformats.org/officeDocument/2006/relationships/image" Target="../media/image795.wmf"/><Relationship Id="rId9" Type="http://schemas.openxmlformats.org/officeDocument/2006/relationships/oleObject" Target="../embeddings/oleObject706.bin"/><Relationship Id="rId14" Type="http://schemas.openxmlformats.org/officeDocument/2006/relationships/image" Target="../media/image800.wmf"/></Relationships>
</file>

<file path=ppt/slides/_rels/slide717.xml.rels><?xml version="1.0" encoding="UTF-8" standalone="yes"?>
<Relationships xmlns="http://schemas.openxmlformats.org/package/2006/relationships"><Relationship Id="rId3" Type="http://schemas.openxmlformats.org/officeDocument/2006/relationships/oleObject" Target="../embeddings/oleObject709.bin"/><Relationship Id="rId2" Type="http://schemas.openxmlformats.org/officeDocument/2006/relationships/slideLayout" Target="../slideLayouts/slideLayout296.xml"/><Relationship Id="rId1" Type="http://schemas.openxmlformats.org/officeDocument/2006/relationships/vmlDrawing" Target="../drawings/vmlDrawing330.vml"/><Relationship Id="rId4" Type="http://schemas.openxmlformats.org/officeDocument/2006/relationships/image" Target="../media/image801.wmf"/></Relationships>
</file>

<file path=ppt/slides/_rels/slide718.xml.rels><?xml version="1.0" encoding="UTF-8" standalone="yes"?>
<Relationships xmlns="http://schemas.openxmlformats.org/package/2006/relationships"><Relationship Id="rId8" Type="http://schemas.openxmlformats.org/officeDocument/2006/relationships/image" Target="../media/image804.wmf"/><Relationship Id="rId3" Type="http://schemas.openxmlformats.org/officeDocument/2006/relationships/oleObject" Target="../embeddings/oleObject710.bin"/><Relationship Id="rId7" Type="http://schemas.openxmlformats.org/officeDocument/2006/relationships/oleObject" Target="../embeddings/oleObject712.bin"/><Relationship Id="rId2" Type="http://schemas.openxmlformats.org/officeDocument/2006/relationships/slideLayout" Target="../slideLayouts/slideLayout298.xml"/><Relationship Id="rId1" Type="http://schemas.openxmlformats.org/officeDocument/2006/relationships/vmlDrawing" Target="../drawings/vmlDrawing331.vml"/><Relationship Id="rId6" Type="http://schemas.openxmlformats.org/officeDocument/2006/relationships/image" Target="../media/image803.wmf"/><Relationship Id="rId5" Type="http://schemas.openxmlformats.org/officeDocument/2006/relationships/oleObject" Target="../embeddings/oleObject711.bin"/><Relationship Id="rId10" Type="http://schemas.openxmlformats.org/officeDocument/2006/relationships/image" Target="../media/image805.wmf"/><Relationship Id="rId4" Type="http://schemas.openxmlformats.org/officeDocument/2006/relationships/image" Target="../media/image802.wmf"/><Relationship Id="rId9" Type="http://schemas.openxmlformats.org/officeDocument/2006/relationships/oleObject" Target="../embeddings/oleObject713.bin"/></Relationships>
</file>

<file path=ppt/slides/_rels/slide719.xml.rels><?xml version="1.0" encoding="UTF-8" standalone="yes"?>
<Relationships xmlns="http://schemas.openxmlformats.org/package/2006/relationships"><Relationship Id="rId8" Type="http://schemas.openxmlformats.org/officeDocument/2006/relationships/image" Target="../media/image808.wmf"/><Relationship Id="rId3" Type="http://schemas.openxmlformats.org/officeDocument/2006/relationships/oleObject" Target="../embeddings/oleObject714.bin"/><Relationship Id="rId7" Type="http://schemas.openxmlformats.org/officeDocument/2006/relationships/oleObject" Target="../embeddings/oleObject716.bin"/><Relationship Id="rId2" Type="http://schemas.openxmlformats.org/officeDocument/2006/relationships/slideLayout" Target="../slideLayouts/slideLayout298.xml"/><Relationship Id="rId1" Type="http://schemas.openxmlformats.org/officeDocument/2006/relationships/vmlDrawing" Target="../drawings/vmlDrawing332.vml"/><Relationship Id="rId6" Type="http://schemas.openxmlformats.org/officeDocument/2006/relationships/image" Target="../media/image807.wmf"/><Relationship Id="rId5" Type="http://schemas.openxmlformats.org/officeDocument/2006/relationships/oleObject" Target="../embeddings/oleObject715.bin"/><Relationship Id="rId4" Type="http://schemas.openxmlformats.org/officeDocument/2006/relationships/image" Target="../media/image806.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0.xml.rels><?xml version="1.0" encoding="UTF-8" standalone="yes"?>
<Relationships xmlns="http://schemas.openxmlformats.org/package/2006/relationships"><Relationship Id="rId8" Type="http://schemas.openxmlformats.org/officeDocument/2006/relationships/image" Target="../media/image811.wmf"/><Relationship Id="rId3" Type="http://schemas.openxmlformats.org/officeDocument/2006/relationships/oleObject" Target="../embeddings/oleObject717.bin"/><Relationship Id="rId7" Type="http://schemas.openxmlformats.org/officeDocument/2006/relationships/oleObject" Target="../embeddings/oleObject719.bin"/><Relationship Id="rId2" Type="http://schemas.openxmlformats.org/officeDocument/2006/relationships/slideLayout" Target="../slideLayouts/slideLayout298.xml"/><Relationship Id="rId1" Type="http://schemas.openxmlformats.org/officeDocument/2006/relationships/vmlDrawing" Target="../drawings/vmlDrawing333.vml"/><Relationship Id="rId6" Type="http://schemas.openxmlformats.org/officeDocument/2006/relationships/image" Target="../media/image810.wmf"/><Relationship Id="rId5" Type="http://schemas.openxmlformats.org/officeDocument/2006/relationships/oleObject" Target="../embeddings/oleObject718.bin"/><Relationship Id="rId10" Type="http://schemas.openxmlformats.org/officeDocument/2006/relationships/image" Target="../media/image812.wmf"/><Relationship Id="rId4" Type="http://schemas.openxmlformats.org/officeDocument/2006/relationships/image" Target="../media/image809.wmf"/><Relationship Id="rId9" Type="http://schemas.openxmlformats.org/officeDocument/2006/relationships/oleObject" Target="../embeddings/oleObject720.bin"/></Relationships>
</file>

<file path=ppt/slides/_rels/slide721.xml.rels><?xml version="1.0" encoding="UTF-8" standalone="yes"?>
<Relationships xmlns="http://schemas.openxmlformats.org/package/2006/relationships"><Relationship Id="rId8" Type="http://schemas.openxmlformats.org/officeDocument/2006/relationships/image" Target="../media/image815.wmf"/><Relationship Id="rId3" Type="http://schemas.openxmlformats.org/officeDocument/2006/relationships/oleObject" Target="../embeddings/oleObject721.bin"/><Relationship Id="rId7" Type="http://schemas.openxmlformats.org/officeDocument/2006/relationships/oleObject" Target="../embeddings/oleObject723.bin"/><Relationship Id="rId2" Type="http://schemas.openxmlformats.org/officeDocument/2006/relationships/slideLayout" Target="../slideLayouts/slideLayout298.xml"/><Relationship Id="rId1" Type="http://schemas.openxmlformats.org/officeDocument/2006/relationships/vmlDrawing" Target="../drawings/vmlDrawing334.vml"/><Relationship Id="rId6" Type="http://schemas.openxmlformats.org/officeDocument/2006/relationships/image" Target="../media/image814.wmf"/><Relationship Id="rId5" Type="http://schemas.openxmlformats.org/officeDocument/2006/relationships/oleObject" Target="../embeddings/oleObject722.bin"/><Relationship Id="rId10" Type="http://schemas.openxmlformats.org/officeDocument/2006/relationships/image" Target="../media/image816.wmf"/><Relationship Id="rId4" Type="http://schemas.openxmlformats.org/officeDocument/2006/relationships/image" Target="../media/image813.wmf"/><Relationship Id="rId9" Type="http://schemas.openxmlformats.org/officeDocument/2006/relationships/oleObject" Target="../embeddings/oleObject724.bin"/></Relationships>
</file>

<file path=ppt/slides/_rels/slide722.xml.rels><?xml version="1.0" encoding="UTF-8" standalone="yes"?>
<Relationships xmlns="http://schemas.openxmlformats.org/package/2006/relationships"><Relationship Id="rId3" Type="http://schemas.openxmlformats.org/officeDocument/2006/relationships/oleObject" Target="../embeddings/oleObject725.bin"/><Relationship Id="rId2" Type="http://schemas.openxmlformats.org/officeDocument/2006/relationships/slideLayout" Target="../slideLayouts/slideLayout296.xml"/><Relationship Id="rId1" Type="http://schemas.openxmlformats.org/officeDocument/2006/relationships/vmlDrawing" Target="../drawings/vmlDrawing335.vml"/><Relationship Id="rId4" Type="http://schemas.openxmlformats.org/officeDocument/2006/relationships/image" Target="../media/image817.wmf"/></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24.xml.rels><?xml version="1.0" encoding="UTF-8" standalone="yes"?>
<Relationships xmlns="http://schemas.openxmlformats.org/package/2006/relationships"><Relationship Id="rId2" Type="http://schemas.openxmlformats.org/officeDocument/2006/relationships/image" Target="../media/image818.png"/><Relationship Id="rId1" Type="http://schemas.openxmlformats.org/officeDocument/2006/relationships/slideLayout" Target="../slideLayouts/slideLayout293.xml"/></Relationships>
</file>

<file path=ppt/slides/_rels/slide725.xml.rels><?xml version="1.0" encoding="UTF-8" standalone="yes"?>
<Relationships xmlns="http://schemas.openxmlformats.org/package/2006/relationships"><Relationship Id="rId2" Type="http://schemas.openxmlformats.org/officeDocument/2006/relationships/image" Target="../media/image819.png"/><Relationship Id="rId1" Type="http://schemas.openxmlformats.org/officeDocument/2006/relationships/slideLayout" Target="../slideLayouts/slideLayout293.xml"/></Relationships>
</file>

<file path=ppt/slides/_rels/slide72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93.xml"/></Relationships>
</file>

<file path=ppt/slides/_rels/slide727.xml.rels><?xml version="1.0" encoding="UTF-8" standalone="yes"?>
<Relationships xmlns="http://schemas.openxmlformats.org/package/2006/relationships"><Relationship Id="rId2" Type="http://schemas.openxmlformats.org/officeDocument/2006/relationships/image" Target="../media/image821.png"/><Relationship Id="rId1" Type="http://schemas.openxmlformats.org/officeDocument/2006/relationships/slideLayout" Target="../slideLayouts/slideLayout300.xml"/></Relationships>
</file>

<file path=ppt/slides/_rels/slide728.xml.rels><?xml version="1.0" encoding="UTF-8" standalone="yes"?>
<Relationships xmlns="http://schemas.openxmlformats.org/package/2006/relationships"><Relationship Id="rId2" Type="http://schemas.openxmlformats.org/officeDocument/2006/relationships/image" Target="../media/image822.png"/><Relationship Id="rId1" Type="http://schemas.openxmlformats.org/officeDocument/2006/relationships/slideLayout" Target="../slideLayouts/slideLayout295.xml"/></Relationships>
</file>

<file path=ppt/slides/_rels/slide729.xml.rels><?xml version="1.0" encoding="UTF-8" standalone="yes"?>
<Relationships xmlns="http://schemas.openxmlformats.org/package/2006/relationships"><Relationship Id="rId2" Type="http://schemas.openxmlformats.org/officeDocument/2006/relationships/image" Target="../media/image823.png"/><Relationship Id="rId1" Type="http://schemas.openxmlformats.org/officeDocument/2006/relationships/slideLayout" Target="../slideLayouts/slideLayout29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0.xml.rels><?xml version="1.0" encoding="UTF-8" standalone="yes"?>
<Relationships xmlns="http://schemas.openxmlformats.org/package/2006/relationships"><Relationship Id="rId8" Type="http://schemas.openxmlformats.org/officeDocument/2006/relationships/image" Target="../media/image826.wmf"/><Relationship Id="rId3" Type="http://schemas.openxmlformats.org/officeDocument/2006/relationships/oleObject" Target="../embeddings/oleObject726.bin"/><Relationship Id="rId7" Type="http://schemas.openxmlformats.org/officeDocument/2006/relationships/oleObject" Target="../embeddings/oleObject728.bin"/><Relationship Id="rId2" Type="http://schemas.openxmlformats.org/officeDocument/2006/relationships/slideLayout" Target="../slideLayouts/slideLayout298.xml"/><Relationship Id="rId1" Type="http://schemas.openxmlformats.org/officeDocument/2006/relationships/vmlDrawing" Target="../drawings/vmlDrawing336.vml"/><Relationship Id="rId6" Type="http://schemas.openxmlformats.org/officeDocument/2006/relationships/image" Target="../media/image825.wmf"/><Relationship Id="rId5" Type="http://schemas.openxmlformats.org/officeDocument/2006/relationships/oleObject" Target="../embeddings/oleObject727.bin"/><Relationship Id="rId4" Type="http://schemas.openxmlformats.org/officeDocument/2006/relationships/image" Target="../media/image824.wmf"/></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32.xml.rels><?xml version="1.0" encoding="UTF-8" standalone="yes"?>
<Relationships xmlns="http://schemas.openxmlformats.org/package/2006/relationships"><Relationship Id="rId2" Type="http://schemas.openxmlformats.org/officeDocument/2006/relationships/image" Target="../media/image827.png"/><Relationship Id="rId1" Type="http://schemas.openxmlformats.org/officeDocument/2006/relationships/slideLayout" Target="../slideLayouts/slideLayout298.xml"/></Relationships>
</file>

<file path=ppt/slides/_rels/slide733.xml.rels><?xml version="1.0" encoding="UTF-8" standalone="yes"?>
<Relationships xmlns="http://schemas.openxmlformats.org/package/2006/relationships"><Relationship Id="rId2" Type="http://schemas.openxmlformats.org/officeDocument/2006/relationships/image" Target="../media/image828.png"/><Relationship Id="rId1" Type="http://schemas.openxmlformats.org/officeDocument/2006/relationships/slideLayout" Target="../slideLayouts/slideLayout29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35.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29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39.xml.rels><?xml version="1.0" encoding="UTF-8" standalone="yes"?>
<Relationships xmlns="http://schemas.openxmlformats.org/package/2006/relationships"><Relationship Id="rId8" Type="http://schemas.openxmlformats.org/officeDocument/2006/relationships/image" Target="../media/image832.wmf"/><Relationship Id="rId3" Type="http://schemas.openxmlformats.org/officeDocument/2006/relationships/oleObject" Target="../embeddings/oleObject729.bin"/><Relationship Id="rId7" Type="http://schemas.openxmlformats.org/officeDocument/2006/relationships/oleObject" Target="../embeddings/oleObject731.bin"/><Relationship Id="rId2" Type="http://schemas.openxmlformats.org/officeDocument/2006/relationships/slideLayout" Target="../slideLayouts/slideLayout317.xml"/><Relationship Id="rId1" Type="http://schemas.openxmlformats.org/officeDocument/2006/relationships/vmlDrawing" Target="../drawings/vmlDrawing337.vml"/><Relationship Id="rId6" Type="http://schemas.openxmlformats.org/officeDocument/2006/relationships/image" Target="../media/image831.wmf"/><Relationship Id="rId5" Type="http://schemas.openxmlformats.org/officeDocument/2006/relationships/oleObject" Target="../embeddings/oleObject730.bin"/><Relationship Id="rId4" Type="http://schemas.openxmlformats.org/officeDocument/2006/relationships/image" Target="../media/image830.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0.xml.rels><?xml version="1.0" encoding="UTF-8" standalone="yes"?>
<Relationships xmlns="http://schemas.openxmlformats.org/package/2006/relationships"><Relationship Id="rId3" Type="http://schemas.openxmlformats.org/officeDocument/2006/relationships/oleObject" Target="../embeddings/oleObject732.bin"/><Relationship Id="rId2" Type="http://schemas.openxmlformats.org/officeDocument/2006/relationships/slideLayout" Target="../slideLayouts/slideLayout314.xml"/><Relationship Id="rId1" Type="http://schemas.openxmlformats.org/officeDocument/2006/relationships/vmlDrawing" Target="../drawings/vmlDrawing338.vml"/><Relationship Id="rId6" Type="http://schemas.openxmlformats.org/officeDocument/2006/relationships/image" Target="../media/image834.wmf"/><Relationship Id="rId5" Type="http://schemas.openxmlformats.org/officeDocument/2006/relationships/oleObject" Target="../embeddings/oleObject733.bin"/><Relationship Id="rId4" Type="http://schemas.openxmlformats.org/officeDocument/2006/relationships/image" Target="../media/image833.wmf"/></Relationships>
</file>

<file path=ppt/slides/_rels/slide741.xml.rels><?xml version="1.0" encoding="UTF-8" standalone="yes"?>
<Relationships xmlns="http://schemas.openxmlformats.org/package/2006/relationships"><Relationship Id="rId8" Type="http://schemas.openxmlformats.org/officeDocument/2006/relationships/image" Target="../media/image837.wmf"/><Relationship Id="rId3" Type="http://schemas.openxmlformats.org/officeDocument/2006/relationships/oleObject" Target="../embeddings/oleObject734.bin"/><Relationship Id="rId7" Type="http://schemas.openxmlformats.org/officeDocument/2006/relationships/oleObject" Target="../embeddings/oleObject736.bin"/><Relationship Id="rId2" Type="http://schemas.openxmlformats.org/officeDocument/2006/relationships/slideLayout" Target="../slideLayouts/slideLayout317.xml"/><Relationship Id="rId1" Type="http://schemas.openxmlformats.org/officeDocument/2006/relationships/vmlDrawing" Target="../drawings/vmlDrawing339.vml"/><Relationship Id="rId6" Type="http://schemas.openxmlformats.org/officeDocument/2006/relationships/image" Target="../media/image836.wmf"/><Relationship Id="rId5" Type="http://schemas.openxmlformats.org/officeDocument/2006/relationships/oleObject" Target="../embeddings/oleObject735.bin"/><Relationship Id="rId4" Type="http://schemas.openxmlformats.org/officeDocument/2006/relationships/image" Target="../media/image835.wmf"/></Relationships>
</file>

<file path=ppt/slides/_rels/slide742.xml.rels><?xml version="1.0" encoding="UTF-8" standalone="yes"?>
<Relationships xmlns="http://schemas.openxmlformats.org/package/2006/relationships"><Relationship Id="rId2" Type="http://schemas.openxmlformats.org/officeDocument/2006/relationships/image" Target="../media/image838.png"/><Relationship Id="rId1" Type="http://schemas.openxmlformats.org/officeDocument/2006/relationships/slideLayout" Target="../slideLayouts/slideLayout310.xml"/></Relationships>
</file>

<file path=ppt/slides/_rels/slide743.xml.rels><?xml version="1.0" encoding="UTF-8" standalone="yes"?>
<Relationships xmlns="http://schemas.openxmlformats.org/package/2006/relationships"><Relationship Id="rId3" Type="http://schemas.openxmlformats.org/officeDocument/2006/relationships/oleObject" Target="../embeddings/oleObject737.bin"/><Relationship Id="rId2" Type="http://schemas.openxmlformats.org/officeDocument/2006/relationships/slideLayout" Target="../slideLayouts/slideLayout316.xml"/><Relationship Id="rId1" Type="http://schemas.openxmlformats.org/officeDocument/2006/relationships/vmlDrawing" Target="../drawings/vmlDrawing340.vml"/><Relationship Id="rId6" Type="http://schemas.openxmlformats.org/officeDocument/2006/relationships/image" Target="../media/image840.wmf"/><Relationship Id="rId5" Type="http://schemas.openxmlformats.org/officeDocument/2006/relationships/oleObject" Target="../embeddings/oleObject738.bin"/><Relationship Id="rId4" Type="http://schemas.openxmlformats.org/officeDocument/2006/relationships/image" Target="../media/image839.wmf"/></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45.xml.rels><?xml version="1.0" encoding="UTF-8" standalone="yes"?>
<Relationships xmlns="http://schemas.openxmlformats.org/package/2006/relationships"><Relationship Id="rId2" Type="http://schemas.openxmlformats.org/officeDocument/2006/relationships/image" Target="../media/image841.png"/><Relationship Id="rId1" Type="http://schemas.openxmlformats.org/officeDocument/2006/relationships/slideLayout" Target="../slideLayouts/slideLayout316.xml"/></Relationships>
</file>

<file path=ppt/slides/_rels/slide746.xml.rels><?xml version="1.0" encoding="UTF-8" standalone="yes"?>
<Relationships xmlns="http://schemas.openxmlformats.org/package/2006/relationships"><Relationship Id="rId8" Type="http://schemas.openxmlformats.org/officeDocument/2006/relationships/image" Target="../media/image844.wmf"/><Relationship Id="rId3" Type="http://schemas.openxmlformats.org/officeDocument/2006/relationships/oleObject" Target="../embeddings/oleObject739.bin"/><Relationship Id="rId7" Type="http://schemas.openxmlformats.org/officeDocument/2006/relationships/oleObject" Target="../embeddings/oleObject741.bin"/><Relationship Id="rId2" Type="http://schemas.openxmlformats.org/officeDocument/2006/relationships/slideLayout" Target="../slideLayouts/slideLayout312.xml"/><Relationship Id="rId1" Type="http://schemas.openxmlformats.org/officeDocument/2006/relationships/vmlDrawing" Target="../drawings/vmlDrawing341.vml"/><Relationship Id="rId6" Type="http://schemas.openxmlformats.org/officeDocument/2006/relationships/image" Target="../media/image843.wmf"/><Relationship Id="rId5" Type="http://schemas.openxmlformats.org/officeDocument/2006/relationships/oleObject" Target="../embeddings/oleObject740.bin"/><Relationship Id="rId4" Type="http://schemas.openxmlformats.org/officeDocument/2006/relationships/image" Target="../media/image842.wmf"/></Relationships>
</file>

<file path=ppt/slides/_rels/slide747.xml.rels><?xml version="1.0" encoding="UTF-8" standalone="yes"?>
<Relationships xmlns="http://schemas.openxmlformats.org/package/2006/relationships"><Relationship Id="rId2" Type="http://schemas.openxmlformats.org/officeDocument/2006/relationships/image" Target="../media/image845.png"/><Relationship Id="rId1" Type="http://schemas.openxmlformats.org/officeDocument/2006/relationships/slideLayout" Target="../slideLayouts/slideLayout313.xml"/></Relationships>
</file>

<file path=ppt/slides/_rels/slide748.xml.rels><?xml version="1.0" encoding="UTF-8" standalone="yes"?>
<Relationships xmlns="http://schemas.openxmlformats.org/package/2006/relationships"><Relationship Id="rId3" Type="http://schemas.openxmlformats.org/officeDocument/2006/relationships/oleObject" Target="../embeddings/oleObject742.bin"/><Relationship Id="rId2" Type="http://schemas.openxmlformats.org/officeDocument/2006/relationships/slideLayout" Target="../slideLayouts/slideLayout313.xml"/><Relationship Id="rId1" Type="http://schemas.openxmlformats.org/officeDocument/2006/relationships/vmlDrawing" Target="../drawings/vmlDrawing342.vml"/><Relationship Id="rId4" Type="http://schemas.openxmlformats.org/officeDocument/2006/relationships/image" Target="../media/image846.wmf"/></Relationships>
</file>

<file path=ppt/slides/_rels/slide749.xml.rels><?xml version="1.0" encoding="UTF-8" standalone="yes"?>
<Relationships xmlns="http://schemas.openxmlformats.org/package/2006/relationships"><Relationship Id="rId3" Type="http://schemas.openxmlformats.org/officeDocument/2006/relationships/oleObject" Target="../embeddings/oleObject743.bin"/><Relationship Id="rId2" Type="http://schemas.openxmlformats.org/officeDocument/2006/relationships/slideLayout" Target="../slideLayouts/slideLayout317.xml"/><Relationship Id="rId1" Type="http://schemas.openxmlformats.org/officeDocument/2006/relationships/vmlDrawing" Target="../drawings/vmlDrawing343.vml"/><Relationship Id="rId6" Type="http://schemas.openxmlformats.org/officeDocument/2006/relationships/image" Target="../media/image848.wmf"/><Relationship Id="rId5" Type="http://schemas.openxmlformats.org/officeDocument/2006/relationships/oleObject" Target="../embeddings/oleObject744.bin"/><Relationship Id="rId4" Type="http://schemas.openxmlformats.org/officeDocument/2006/relationships/image" Target="../media/image847.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50.xml.rels><?xml version="1.0" encoding="UTF-8" standalone="yes"?>
<Relationships xmlns="http://schemas.openxmlformats.org/package/2006/relationships"><Relationship Id="rId3" Type="http://schemas.openxmlformats.org/officeDocument/2006/relationships/oleObject" Target="../embeddings/oleObject745.bin"/><Relationship Id="rId2" Type="http://schemas.openxmlformats.org/officeDocument/2006/relationships/slideLayout" Target="../slideLayouts/slideLayout314.xml"/><Relationship Id="rId1" Type="http://schemas.openxmlformats.org/officeDocument/2006/relationships/vmlDrawing" Target="../drawings/vmlDrawing344.vml"/><Relationship Id="rId4" Type="http://schemas.openxmlformats.org/officeDocument/2006/relationships/image" Target="../media/image849.wmf"/></Relationships>
</file>

<file path=ppt/slides/_rels/slide751.xml.rels><?xml version="1.0" encoding="UTF-8" standalone="yes"?>
<Relationships xmlns="http://schemas.openxmlformats.org/package/2006/relationships"><Relationship Id="rId3" Type="http://schemas.openxmlformats.org/officeDocument/2006/relationships/oleObject" Target="../embeddings/oleObject746.bin"/><Relationship Id="rId2" Type="http://schemas.openxmlformats.org/officeDocument/2006/relationships/slideLayout" Target="../slideLayouts/slideLayout314.xml"/><Relationship Id="rId1" Type="http://schemas.openxmlformats.org/officeDocument/2006/relationships/vmlDrawing" Target="../drawings/vmlDrawing345.vml"/><Relationship Id="rId4" Type="http://schemas.openxmlformats.org/officeDocument/2006/relationships/image" Target="../media/image850.wmf"/></Relationships>
</file>

<file path=ppt/slides/_rels/slide752.xml.rels><?xml version="1.0" encoding="UTF-8" standalone="yes"?>
<Relationships xmlns="http://schemas.openxmlformats.org/package/2006/relationships"><Relationship Id="rId3" Type="http://schemas.openxmlformats.org/officeDocument/2006/relationships/image" Target="../media/image852.jpeg"/><Relationship Id="rId2" Type="http://schemas.openxmlformats.org/officeDocument/2006/relationships/slideLayout" Target="../slideLayouts/slideLayout316.xml"/><Relationship Id="rId1" Type="http://schemas.openxmlformats.org/officeDocument/2006/relationships/vmlDrawing" Target="../drawings/vmlDrawing346.vml"/><Relationship Id="rId5" Type="http://schemas.openxmlformats.org/officeDocument/2006/relationships/image" Target="../media/image851.wmf"/><Relationship Id="rId4" Type="http://schemas.openxmlformats.org/officeDocument/2006/relationships/oleObject" Target="../embeddings/oleObject747.bin"/></Relationships>
</file>

<file path=ppt/slides/_rels/slide753.xml.rels><?xml version="1.0" encoding="UTF-8" standalone="yes"?>
<Relationships xmlns="http://schemas.openxmlformats.org/package/2006/relationships"><Relationship Id="rId2" Type="http://schemas.openxmlformats.org/officeDocument/2006/relationships/image" Target="../media/image853.png"/><Relationship Id="rId1" Type="http://schemas.openxmlformats.org/officeDocument/2006/relationships/slideLayout" Target="../slideLayouts/slideLayout316.xml"/></Relationships>
</file>

<file path=ppt/slides/_rels/slide754.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314.xml"/><Relationship Id="rId1" Type="http://schemas.openxmlformats.org/officeDocument/2006/relationships/vmlDrawing" Target="../drawings/vmlDrawing347.vml"/><Relationship Id="rId6" Type="http://schemas.openxmlformats.org/officeDocument/2006/relationships/image" Target="../media/image855.wmf"/><Relationship Id="rId5" Type="http://schemas.openxmlformats.org/officeDocument/2006/relationships/oleObject" Target="../embeddings/oleObject749.bin"/><Relationship Id="rId4" Type="http://schemas.openxmlformats.org/officeDocument/2006/relationships/image" Target="../media/image854.wmf"/></Relationships>
</file>

<file path=ppt/slides/_rels/slide755.xml.rels><?xml version="1.0" encoding="UTF-8" standalone="yes"?>
<Relationships xmlns="http://schemas.openxmlformats.org/package/2006/relationships"><Relationship Id="rId3" Type="http://schemas.openxmlformats.org/officeDocument/2006/relationships/oleObject" Target="../embeddings/oleObject750.bin"/><Relationship Id="rId2" Type="http://schemas.openxmlformats.org/officeDocument/2006/relationships/slideLayout" Target="../slideLayouts/slideLayout317.xml"/><Relationship Id="rId1" Type="http://schemas.openxmlformats.org/officeDocument/2006/relationships/vmlDrawing" Target="../drawings/vmlDrawing348.vml"/><Relationship Id="rId4" Type="http://schemas.openxmlformats.org/officeDocument/2006/relationships/image" Target="../media/image856.wmf"/></Relationships>
</file>

<file path=ppt/slides/_rels/slide756.xml.rels><?xml version="1.0" encoding="UTF-8" standalone="yes"?>
<Relationships xmlns="http://schemas.openxmlformats.org/package/2006/relationships"><Relationship Id="rId3" Type="http://schemas.openxmlformats.org/officeDocument/2006/relationships/oleObject" Target="../embeddings/oleObject751.bin"/><Relationship Id="rId2" Type="http://schemas.openxmlformats.org/officeDocument/2006/relationships/slideLayout" Target="../slideLayouts/slideLayout314.xml"/><Relationship Id="rId1" Type="http://schemas.openxmlformats.org/officeDocument/2006/relationships/vmlDrawing" Target="../drawings/vmlDrawing349.vml"/><Relationship Id="rId6" Type="http://schemas.openxmlformats.org/officeDocument/2006/relationships/image" Target="../media/image858.wmf"/><Relationship Id="rId5" Type="http://schemas.openxmlformats.org/officeDocument/2006/relationships/oleObject" Target="../embeddings/oleObject752.bin"/><Relationship Id="rId4" Type="http://schemas.openxmlformats.org/officeDocument/2006/relationships/image" Target="../media/image857.wmf"/></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753.bin"/><Relationship Id="rId2" Type="http://schemas.openxmlformats.org/officeDocument/2006/relationships/slideLayout" Target="../slideLayouts/slideLayout316.xml"/><Relationship Id="rId1" Type="http://schemas.openxmlformats.org/officeDocument/2006/relationships/vmlDrawing" Target="../drawings/vmlDrawing350.vml"/><Relationship Id="rId6" Type="http://schemas.openxmlformats.org/officeDocument/2006/relationships/image" Target="../media/image860.wmf"/><Relationship Id="rId5" Type="http://schemas.openxmlformats.org/officeDocument/2006/relationships/oleObject" Target="../embeddings/oleObject754.bin"/><Relationship Id="rId4" Type="http://schemas.openxmlformats.org/officeDocument/2006/relationships/image" Target="../media/image859.wmf"/></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61.xml.rels><?xml version="1.0" encoding="UTF-8" standalone="yes"?>
<Relationships xmlns="http://schemas.openxmlformats.org/package/2006/relationships"><Relationship Id="rId8" Type="http://schemas.openxmlformats.org/officeDocument/2006/relationships/image" Target="../media/image863.wmf"/><Relationship Id="rId3" Type="http://schemas.openxmlformats.org/officeDocument/2006/relationships/oleObject" Target="../embeddings/oleObject755.bin"/><Relationship Id="rId7" Type="http://schemas.openxmlformats.org/officeDocument/2006/relationships/oleObject" Target="../embeddings/oleObject757.bin"/><Relationship Id="rId12" Type="http://schemas.openxmlformats.org/officeDocument/2006/relationships/image" Target="../media/image865.wmf"/><Relationship Id="rId2" Type="http://schemas.openxmlformats.org/officeDocument/2006/relationships/slideLayout" Target="../slideLayouts/slideLayout312.xml"/><Relationship Id="rId1" Type="http://schemas.openxmlformats.org/officeDocument/2006/relationships/vmlDrawing" Target="../drawings/vmlDrawing351.vml"/><Relationship Id="rId6" Type="http://schemas.openxmlformats.org/officeDocument/2006/relationships/image" Target="../media/image862.wmf"/><Relationship Id="rId11" Type="http://schemas.openxmlformats.org/officeDocument/2006/relationships/oleObject" Target="../embeddings/oleObject759.bin"/><Relationship Id="rId5" Type="http://schemas.openxmlformats.org/officeDocument/2006/relationships/oleObject" Target="../embeddings/oleObject756.bin"/><Relationship Id="rId10" Type="http://schemas.openxmlformats.org/officeDocument/2006/relationships/image" Target="../media/image864.wmf"/><Relationship Id="rId4" Type="http://schemas.openxmlformats.org/officeDocument/2006/relationships/image" Target="../media/image861.wmf"/><Relationship Id="rId9" Type="http://schemas.openxmlformats.org/officeDocument/2006/relationships/oleObject" Target="../embeddings/oleObject758.bin"/></Relationships>
</file>

<file path=ppt/slides/_rels/slide762.xml.rels><?xml version="1.0" encoding="UTF-8" standalone="yes"?>
<Relationships xmlns="http://schemas.openxmlformats.org/package/2006/relationships"><Relationship Id="rId8" Type="http://schemas.openxmlformats.org/officeDocument/2006/relationships/image" Target="../media/image868.wmf"/><Relationship Id="rId3" Type="http://schemas.openxmlformats.org/officeDocument/2006/relationships/oleObject" Target="../embeddings/oleObject760.bin"/><Relationship Id="rId7" Type="http://schemas.openxmlformats.org/officeDocument/2006/relationships/oleObject" Target="../embeddings/oleObject762.bin"/><Relationship Id="rId2" Type="http://schemas.openxmlformats.org/officeDocument/2006/relationships/slideLayout" Target="../slideLayouts/slideLayout312.xml"/><Relationship Id="rId1" Type="http://schemas.openxmlformats.org/officeDocument/2006/relationships/vmlDrawing" Target="../drawings/vmlDrawing352.vml"/><Relationship Id="rId6" Type="http://schemas.openxmlformats.org/officeDocument/2006/relationships/image" Target="../media/image867.wmf"/><Relationship Id="rId5" Type="http://schemas.openxmlformats.org/officeDocument/2006/relationships/oleObject" Target="../embeddings/oleObject761.bin"/><Relationship Id="rId10" Type="http://schemas.openxmlformats.org/officeDocument/2006/relationships/image" Target="../media/image869.wmf"/><Relationship Id="rId4" Type="http://schemas.openxmlformats.org/officeDocument/2006/relationships/image" Target="../media/image866.wmf"/><Relationship Id="rId9" Type="http://schemas.openxmlformats.org/officeDocument/2006/relationships/oleObject" Target="../embeddings/oleObject763.bin"/></Relationships>
</file>

<file path=ppt/slides/_rels/slide763.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313.xml"/></Relationships>
</file>

<file path=ppt/slides/_rels/slide764.xml.rels><?xml version="1.0" encoding="UTF-8" standalone="yes"?>
<Relationships xmlns="http://schemas.openxmlformats.org/package/2006/relationships"><Relationship Id="rId8" Type="http://schemas.openxmlformats.org/officeDocument/2006/relationships/image" Target="../media/image873.wmf"/><Relationship Id="rId3" Type="http://schemas.openxmlformats.org/officeDocument/2006/relationships/oleObject" Target="../embeddings/oleObject764.bin"/><Relationship Id="rId7" Type="http://schemas.openxmlformats.org/officeDocument/2006/relationships/oleObject" Target="../embeddings/oleObject766.bin"/><Relationship Id="rId2" Type="http://schemas.openxmlformats.org/officeDocument/2006/relationships/slideLayout" Target="../slideLayouts/slideLayout317.xml"/><Relationship Id="rId1" Type="http://schemas.openxmlformats.org/officeDocument/2006/relationships/vmlDrawing" Target="../drawings/vmlDrawing353.vml"/><Relationship Id="rId6" Type="http://schemas.openxmlformats.org/officeDocument/2006/relationships/image" Target="../media/image872.wmf"/><Relationship Id="rId5" Type="http://schemas.openxmlformats.org/officeDocument/2006/relationships/oleObject" Target="../embeddings/oleObject765.bin"/><Relationship Id="rId10" Type="http://schemas.openxmlformats.org/officeDocument/2006/relationships/image" Target="../media/image874.wmf"/><Relationship Id="rId4" Type="http://schemas.openxmlformats.org/officeDocument/2006/relationships/image" Target="../media/image871.wmf"/><Relationship Id="rId9" Type="http://schemas.openxmlformats.org/officeDocument/2006/relationships/oleObject" Target="../embeddings/oleObject767.bin"/></Relationships>
</file>

<file path=ppt/slides/_rels/slide765.xml.rels><?xml version="1.0" encoding="UTF-8" standalone="yes"?>
<Relationships xmlns="http://schemas.openxmlformats.org/package/2006/relationships"><Relationship Id="rId8" Type="http://schemas.openxmlformats.org/officeDocument/2006/relationships/image" Target="../media/image877.wmf"/><Relationship Id="rId3" Type="http://schemas.openxmlformats.org/officeDocument/2006/relationships/oleObject" Target="../embeddings/oleObject768.bin"/><Relationship Id="rId7" Type="http://schemas.openxmlformats.org/officeDocument/2006/relationships/oleObject" Target="../embeddings/oleObject770.bin"/><Relationship Id="rId12" Type="http://schemas.openxmlformats.org/officeDocument/2006/relationships/image" Target="../media/image879.wmf"/><Relationship Id="rId2" Type="http://schemas.openxmlformats.org/officeDocument/2006/relationships/slideLayout" Target="../slideLayouts/slideLayout317.xml"/><Relationship Id="rId1" Type="http://schemas.openxmlformats.org/officeDocument/2006/relationships/vmlDrawing" Target="../drawings/vmlDrawing354.vml"/><Relationship Id="rId6" Type="http://schemas.openxmlformats.org/officeDocument/2006/relationships/image" Target="../media/image876.wmf"/><Relationship Id="rId11" Type="http://schemas.openxmlformats.org/officeDocument/2006/relationships/oleObject" Target="../embeddings/oleObject772.bin"/><Relationship Id="rId5" Type="http://schemas.openxmlformats.org/officeDocument/2006/relationships/oleObject" Target="../embeddings/oleObject769.bin"/><Relationship Id="rId10" Type="http://schemas.openxmlformats.org/officeDocument/2006/relationships/image" Target="../media/image878.wmf"/><Relationship Id="rId4" Type="http://schemas.openxmlformats.org/officeDocument/2006/relationships/image" Target="../media/image875.wmf"/><Relationship Id="rId9" Type="http://schemas.openxmlformats.org/officeDocument/2006/relationships/oleObject" Target="../embeddings/oleObject771.bin"/></Relationships>
</file>

<file path=ppt/slides/_rels/slide766.xml.rels><?xml version="1.0" encoding="UTF-8" standalone="yes"?>
<Relationships xmlns="http://schemas.openxmlformats.org/package/2006/relationships"><Relationship Id="rId8" Type="http://schemas.openxmlformats.org/officeDocument/2006/relationships/image" Target="../media/image882.wmf"/><Relationship Id="rId3" Type="http://schemas.openxmlformats.org/officeDocument/2006/relationships/oleObject" Target="../embeddings/oleObject773.bin"/><Relationship Id="rId7" Type="http://schemas.openxmlformats.org/officeDocument/2006/relationships/oleObject" Target="../embeddings/oleObject775.bin"/><Relationship Id="rId2" Type="http://schemas.openxmlformats.org/officeDocument/2006/relationships/slideLayout" Target="../slideLayouts/slideLayout317.xml"/><Relationship Id="rId1" Type="http://schemas.openxmlformats.org/officeDocument/2006/relationships/vmlDrawing" Target="../drawings/vmlDrawing355.vml"/><Relationship Id="rId6" Type="http://schemas.openxmlformats.org/officeDocument/2006/relationships/image" Target="../media/image881.wmf"/><Relationship Id="rId5" Type="http://schemas.openxmlformats.org/officeDocument/2006/relationships/oleObject" Target="../embeddings/oleObject774.bin"/><Relationship Id="rId10" Type="http://schemas.openxmlformats.org/officeDocument/2006/relationships/image" Target="../media/image883.wmf"/><Relationship Id="rId4" Type="http://schemas.openxmlformats.org/officeDocument/2006/relationships/image" Target="../media/image880.wmf"/><Relationship Id="rId9" Type="http://schemas.openxmlformats.org/officeDocument/2006/relationships/oleObject" Target="../embeddings/oleObject776.bin"/></Relationships>
</file>

<file path=ppt/slides/_rels/slide767.xml.rels><?xml version="1.0" encoding="UTF-8" standalone="yes"?>
<Relationships xmlns="http://schemas.openxmlformats.org/package/2006/relationships"><Relationship Id="rId2" Type="http://schemas.openxmlformats.org/officeDocument/2006/relationships/image" Target="../media/image884.png"/><Relationship Id="rId1" Type="http://schemas.openxmlformats.org/officeDocument/2006/relationships/slideLayout" Target="../slideLayouts/slideLayout313.xml"/></Relationships>
</file>

<file path=ppt/slides/_rels/slide768.xml.rels><?xml version="1.0" encoding="UTF-8" standalone="yes"?>
<Relationships xmlns="http://schemas.openxmlformats.org/package/2006/relationships"><Relationship Id="rId8" Type="http://schemas.openxmlformats.org/officeDocument/2006/relationships/image" Target="../media/image887.wmf"/><Relationship Id="rId3" Type="http://schemas.openxmlformats.org/officeDocument/2006/relationships/oleObject" Target="../embeddings/oleObject777.bin"/><Relationship Id="rId7" Type="http://schemas.openxmlformats.org/officeDocument/2006/relationships/oleObject" Target="../embeddings/oleObject779.bin"/><Relationship Id="rId2" Type="http://schemas.openxmlformats.org/officeDocument/2006/relationships/slideLayout" Target="../slideLayouts/slideLayout317.xml"/><Relationship Id="rId1" Type="http://schemas.openxmlformats.org/officeDocument/2006/relationships/vmlDrawing" Target="../drawings/vmlDrawing356.vml"/><Relationship Id="rId6" Type="http://schemas.openxmlformats.org/officeDocument/2006/relationships/image" Target="../media/image886.wmf"/><Relationship Id="rId5" Type="http://schemas.openxmlformats.org/officeDocument/2006/relationships/oleObject" Target="../embeddings/oleObject778.bin"/><Relationship Id="rId4" Type="http://schemas.openxmlformats.org/officeDocument/2006/relationships/image" Target="../media/image885.wmf"/></Relationships>
</file>

<file path=ppt/slides/_rels/slide769.xml.rels><?xml version="1.0" encoding="UTF-8" standalone="yes"?>
<Relationships xmlns="http://schemas.openxmlformats.org/package/2006/relationships"><Relationship Id="rId3" Type="http://schemas.openxmlformats.org/officeDocument/2006/relationships/oleObject" Target="../embeddings/oleObject780.bin"/><Relationship Id="rId2" Type="http://schemas.openxmlformats.org/officeDocument/2006/relationships/slideLayout" Target="../slideLayouts/slideLayout314.xml"/><Relationship Id="rId1" Type="http://schemas.openxmlformats.org/officeDocument/2006/relationships/vmlDrawing" Target="../drawings/vmlDrawing357.vml"/><Relationship Id="rId4" Type="http://schemas.openxmlformats.org/officeDocument/2006/relationships/image" Target="../media/image888.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71.xml.rels><?xml version="1.0" encoding="UTF-8" standalone="yes"?>
<Relationships xmlns="http://schemas.openxmlformats.org/package/2006/relationships"><Relationship Id="rId3" Type="http://schemas.openxmlformats.org/officeDocument/2006/relationships/oleObject" Target="../embeddings/oleObject781.bin"/><Relationship Id="rId2" Type="http://schemas.openxmlformats.org/officeDocument/2006/relationships/slideLayout" Target="../slideLayouts/slideLayout314.xml"/><Relationship Id="rId1" Type="http://schemas.openxmlformats.org/officeDocument/2006/relationships/vmlDrawing" Target="../drawings/vmlDrawing358.vml"/><Relationship Id="rId4" Type="http://schemas.openxmlformats.org/officeDocument/2006/relationships/image" Target="../media/image889.wmf"/></Relationships>
</file>

<file path=ppt/slides/_rels/slide772.xml.rels><?xml version="1.0" encoding="UTF-8" standalone="yes"?>
<Relationships xmlns="http://schemas.openxmlformats.org/package/2006/relationships"><Relationship Id="rId3" Type="http://schemas.openxmlformats.org/officeDocument/2006/relationships/oleObject" Target="../embeddings/oleObject782.bin"/><Relationship Id="rId2" Type="http://schemas.openxmlformats.org/officeDocument/2006/relationships/slideLayout" Target="../slideLayouts/slideLayout314.xml"/><Relationship Id="rId1" Type="http://schemas.openxmlformats.org/officeDocument/2006/relationships/vmlDrawing" Target="../drawings/vmlDrawing359.vml"/><Relationship Id="rId4" Type="http://schemas.openxmlformats.org/officeDocument/2006/relationships/image" Target="../media/image890.wmf"/></Relationships>
</file>

<file path=ppt/slides/_rels/slide773.xml.rels><?xml version="1.0" encoding="UTF-8" standalone="yes"?>
<Relationships xmlns="http://schemas.openxmlformats.org/package/2006/relationships"><Relationship Id="rId8" Type="http://schemas.openxmlformats.org/officeDocument/2006/relationships/image" Target="../media/image893.wmf"/><Relationship Id="rId3" Type="http://schemas.openxmlformats.org/officeDocument/2006/relationships/oleObject" Target="../embeddings/oleObject783.bin"/><Relationship Id="rId7" Type="http://schemas.openxmlformats.org/officeDocument/2006/relationships/oleObject" Target="../embeddings/oleObject785.bin"/><Relationship Id="rId2" Type="http://schemas.openxmlformats.org/officeDocument/2006/relationships/slideLayout" Target="../slideLayouts/slideLayout312.xml"/><Relationship Id="rId1" Type="http://schemas.openxmlformats.org/officeDocument/2006/relationships/vmlDrawing" Target="../drawings/vmlDrawing360.vml"/><Relationship Id="rId6" Type="http://schemas.openxmlformats.org/officeDocument/2006/relationships/image" Target="../media/image892.wmf"/><Relationship Id="rId5" Type="http://schemas.openxmlformats.org/officeDocument/2006/relationships/oleObject" Target="../embeddings/oleObject784.bin"/><Relationship Id="rId4" Type="http://schemas.openxmlformats.org/officeDocument/2006/relationships/image" Target="../media/image891.wmf"/><Relationship Id="rId9" Type="http://schemas.openxmlformats.org/officeDocument/2006/relationships/oleObject" Target="../embeddings/oleObject786.bin"/></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775.xml.rels><?xml version="1.0" encoding="UTF-8" standalone="yes"?>
<Relationships xmlns="http://schemas.openxmlformats.org/package/2006/relationships"><Relationship Id="rId3" Type="http://schemas.openxmlformats.org/officeDocument/2006/relationships/oleObject" Target="../embeddings/oleObject787.bin"/><Relationship Id="rId2" Type="http://schemas.openxmlformats.org/officeDocument/2006/relationships/slideLayout" Target="../slideLayouts/slideLayout314.xml"/><Relationship Id="rId1" Type="http://schemas.openxmlformats.org/officeDocument/2006/relationships/vmlDrawing" Target="../drawings/vmlDrawing361.vml"/><Relationship Id="rId4" Type="http://schemas.openxmlformats.org/officeDocument/2006/relationships/image" Target="../media/image894.wmf"/></Relationships>
</file>

<file path=ppt/slides/_rels/slide776.xml.rels><?xml version="1.0" encoding="UTF-8" standalone="yes"?>
<Relationships xmlns="http://schemas.openxmlformats.org/package/2006/relationships"><Relationship Id="rId3" Type="http://schemas.openxmlformats.org/officeDocument/2006/relationships/oleObject" Target="../embeddings/oleObject788.bin"/><Relationship Id="rId2" Type="http://schemas.openxmlformats.org/officeDocument/2006/relationships/slideLayout" Target="../slideLayouts/slideLayout316.xml"/><Relationship Id="rId1" Type="http://schemas.openxmlformats.org/officeDocument/2006/relationships/vmlDrawing" Target="../drawings/vmlDrawing362.vml"/><Relationship Id="rId6" Type="http://schemas.openxmlformats.org/officeDocument/2006/relationships/image" Target="../media/image896.wmf"/><Relationship Id="rId5" Type="http://schemas.openxmlformats.org/officeDocument/2006/relationships/oleObject" Target="../embeddings/oleObject789.bin"/><Relationship Id="rId4" Type="http://schemas.openxmlformats.org/officeDocument/2006/relationships/image" Target="../media/image895.wmf"/></Relationships>
</file>

<file path=ppt/slides/_rels/slide777.xml.rels><?xml version="1.0" encoding="UTF-8" standalone="yes"?>
<Relationships xmlns="http://schemas.openxmlformats.org/package/2006/relationships"><Relationship Id="rId3" Type="http://schemas.openxmlformats.org/officeDocument/2006/relationships/image" Target="../media/image899.png"/><Relationship Id="rId7" Type="http://schemas.openxmlformats.org/officeDocument/2006/relationships/image" Target="../media/image898.wmf"/><Relationship Id="rId2" Type="http://schemas.openxmlformats.org/officeDocument/2006/relationships/slideLayout" Target="../slideLayouts/slideLayout316.xml"/><Relationship Id="rId1" Type="http://schemas.openxmlformats.org/officeDocument/2006/relationships/vmlDrawing" Target="../drawings/vmlDrawing363.vml"/><Relationship Id="rId6" Type="http://schemas.openxmlformats.org/officeDocument/2006/relationships/oleObject" Target="../embeddings/oleObject791.bin"/><Relationship Id="rId5" Type="http://schemas.openxmlformats.org/officeDocument/2006/relationships/image" Target="../media/image897.wmf"/><Relationship Id="rId4" Type="http://schemas.openxmlformats.org/officeDocument/2006/relationships/oleObject" Target="../embeddings/oleObject790.bin"/></Relationships>
</file>

<file path=ppt/slides/_rels/slide77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314.xml"/></Relationships>
</file>

<file path=ppt/slides/_rels/slide779.xml.rels><?xml version="1.0" encoding="UTF-8" standalone="yes"?>
<Relationships xmlns="http://schemas.openxmlformats.org/package/2006/relationships"><Relationship Id="rId3" Type="http://schemas.openxmlformats.org/officeDocument/2006/relationships/oleObject" Target="../embeddings/oleObject792.bin"/><Relationship Id="rId2" Type="http://schemas.openxmlformats.org/officeDocument/2006/relationships/slideLayout" Target="../slideLayouts/slideLayout317.xml"/><Relationship Id="rId1" Type="http://schemas.openxmlformats.org/officeDocument/2006/relationships/vmlDrawing" Target="../drawings/vmlDrawing364.vml"/><Relationship Id="rId6" Type="http://schemas.openxmlformats.org/officeDocument/2006/relationships/image" Target="../media/image902.wmf"/><Relationship Id="rId5" Type="http://schemas.openxmlformats.org/officeDocument/2006/relationships/oleObject" Target="../embeddings/oleObject793.bin"/><Relationship Id="rId4" Type="http://schemas.openxmlformats.org/officeDocument/2006/relationships/image" Target="../media/image901.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80.xml.rels><?xml version="1.0" encoding="UTF-8" standalone="yes"?>
<Relationships xmlns="http://schemas.openxmlformats.org/package/2006/relationships"><Relationship Id="rId3" Type="http://schemas.openxmlformats.org/officeDocument/2006/relationships/oleObject" Target="../embeddings/oleObject794.bin"/><Relationship Id="rId2" Type="http://schemas.openxmlformats.org/officeDocument/2006/relationships/slideLayout" Target="../slideLayouts/slideLayout317.xml"/><Relationship Id="rId1" Type="http://schemas.openxmlformats.org/officeDocument/2006/relationships/vmlDrawing" Target="../drawings/vmlDrawing365.vml"/><Relationship Id="rId5" Type="http://schemas.openxmlformats.org/officeDocument/2006/relationships/image" Target="../media/image904.png"/><Relationship Id="rId4" Type="http://schemas.openxmlformats.org/officeDocument/2006/relationships/image" Target="../media/image903.wmf"/></Relationships>
</file>

<file path=ppt/slides/_rels/slide781.xml.rels><?xml version="1.0" encoding="UTF-8" standalone="yes"?>
<Relationships xmlns="http://schemas.openxmlformats.org/package/2006/relationships"><Relationship Id="rId3" Type="http://schemas.openxmlformats.org/officeDocument/2006/relationships/oleObject" Target="../embeddings/oleObject795.bin"/><Relationship Id="rId2" Type="http://schemas.openxmlformats.org/officeDocument/2006/relationships/slideLayout" Target="../slideLayouts/slideLayout316.xml"/><Relationship Id="rId1" Type="http://schemas.openxmlformats.org/officeDocument/2006/relationships/vmlDrawing" Target="../drawings/vmlDrawing366.vml"/><Relationship Id="rId6" Type="http://schemas.openxmlformats.org/officeDocument/2006/relationships/image" Target="../media/image906.wmf"/><Relationship Id="rId5" Type="http://schemas.openxmlformats.org/officeDocument/2006/relationships/oleObject" Target="../embeddings/oleObject796.bin"/><Relationship Id="rId4" Type="http://schemas.openxmlformats.org/officeDocument/2006/relationships/image" Target="../media/image905.wmf"/></Relationships>
</file>

<file path=ppt/slides/_rels/slide782.xml.rels><?xml version="1.0" encoding="UTF-8" standalone="yes"?>
<Relationships xmlns="http://schemas.openxmlformats.org/package/2006/relationships"><Relationship Id="rId3" Type="http://schemas.openxmlformats.org/officeDocument/2006/relationships/image" Target="../media/image944.png"/><Relationship Id="rId2" Type="http://schemas.openxmlformats.org/officeDocument/2006/relationships/slideLayout" Target="../slideLayouts/slideLayout314.xml"/><Relationship Id="rId1" Type="http://schemas.openxmlformats.org/officeDocument/2006/relationships/vmlDrawing" Target="../drawings/vmlDrawing367.vml"/><Relationship Id="rId5" Type="http://schemas.openxmlformats.org/officeDocument/2006/relationships/image" Target="../media/image907.wmf"/><Relationship Id="rId4" Type="http://schemas.openxmlformats.org/officeDocument/2006/relationships/oleObject" Target="../embeddings/oleObject797.bin"/></Relationships>
</file>

<file path=ppt/slides/_rels/slide783.xml.rels><?xml version="1.0" encoding="UTF-8" standalone="yes"?>
<Relationships xmlns="http://schemas.openxmlformats.org/package/2006/relationships"><Relationship Id="rId3" Type="http://schemas.openxmlformats.org/officeDocument/2006/relationships/image" Target="../media/image908.png"/><Relationship Id="rId2" Type="http://schemas.openxmlformats.org/officeDocument/2006/relationships/image" Target="../media/image946.png"/><Relationship Id="rId1" Type="http://schemas.openxmlformats.org/officeDocument/2006/relationships/slideLayout" Target="../slideLayouts/slideLayout313.xml"/></Relationships>
</file>

<file path=ppt/slides/_rels/slide784.xml.rels><?xml version="1.0" encoding="UTF-8" standalone="yes"?>
<Relationships xmlns="http://schemas.openxmlformats.org/package/2006/relationships"><Relationship Id="rId3" Type="http://schemas.openxmlformats.org/officeDocument/2006/relationships/image" Target="../media/image909.png"/><Relationship Id="rId2" Type="http://schemas.openxmlformats.org/officeDocument/2006/relationships/image" Target="../media/image948.png"/><Relationship Id="rId1" Type="http://schemas.openxmlformats.org/officeDocument/2006/relationships/slideLayout" Target="../slideLayouts/slideLayout313.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86.xml.rels><?xml version="1.0" encoding="UTF-8" standalone="yes"?>
<Relationships xmlns="http://schemas.openxmlformats.org/package/2006/relationships"><Relationship Id="rId8" Type="http://schemas.openxmlformats.org/officeDocument/2006/relationships/image" Target="../media/image912.wmf"/><Relationship Id="rId3" Type="http://schemas.openxmlformats.org/officeDocument/2006/relationships/oleObject" Target="../embeddings/oleObject798.bin"/><Relationship Id="rId7" Type="http://schemas.openxmlformats.org/officeDocument/2006/relationships/oleObject" Target="../embeddings/oleObject800.bin"/><Relationship Id="rId2" Type="http://schemas.openxmlformats.org/officeDocument/2006/relationships/slideLayout" Target="../slideLayouts/slideLayout331.xml"/><Relationship Id="rId1" Type="http://schemas.openxmlformats.org/officeDocument/2006/relationships/vmlDrawing" Target="../drawings/vmlDrawing368.vml"/><Relationship Id="rId6" Type="http://schemas.openxmlformats.org/officeDocument/2006/relationships/image" Target="../media/image911.wmf"/><Relationship Id="rId5" Type="http://schemas.openxmlformats.org/officeDocument/2006/relationships/oleObject" Target="../embeddings/oleObject799.bin"/><Relationship Id="rId4" Type="http://schemas.openxmlformats.org/officeDocument/2006/relationships/image" Target="../media/image910.wmf"/></Relationships>
</file>

<file path=ppt/slides/_rels/slide787.xml.rels><?xml version="1.0" encoding="UTF-8" standalone="yes"?>
<Relationships xmlns="http://schemas.openxmlformats.org/package/2006/relationships"><Relationship Id="rId8" Type="http://schemas.openxmlformats.org/officeDocument/2006/relationships/image" Target="../media/image915.wmf"/><Relationship Id="rId3" Type="http://schemas.openxmlformats.org/officeDocument/2006/relationships/oleObject" Target="../embeddings/oleObject801.bin"/><Relationship Id="rId7" Type="http://schemas.openxmlformats.org/officeDocument/2006/relationships/oleObject" Target="../embeddings/oleObject803.bin"/><Relationship Id="rId2" Type="http://schemas.openxmlformats.org/officeDocument/2006/relationships/slideLayout" Target="../slideLayouts/slideLayout331.xml"/><Relationship Id="rId1" Type="http://schemas.openxmlformats.org/officeDocument/2006/relationships/vmlDrawing" Target="../drawings/vmlDrawing369.vml"/><Relationship Id="rId6" Type="http://schemas.openxmlformats.org/officeDocument/2006/relationships/image" Target="../media/image914.wmf"/><Relationship Id="rId5" Type="http://schemas.openxmlformats.org/officeDocument/2006/relationships/oleObject" Target="../embeddings/oleObject802.bin"/><Relationship Id="rId4" Type="http://schemas.openxmlformats.org/officeDocument/2006/relationships/image" Target="../media/image913.wmf"/></Relationships>
</file>

<file path=ppt/slides/_rels/slide788.xml.rels><?xml version="1.0" encoding="UTF-8" standalone="yes"?>
<Relationships xmlns="http://schemas.openxmlformats.org/package/2006/relationships"><Relationship Id="rId3" Type="http://schemas.openxmlformats.org/officeDocument/2006/relationships/oleObject" Target="../embeddings/oleObject804.bin"/><Relationship Id="rId2" Type="http://schemas.openxmlformats.org/officeDocument/2006/relationships/slideLayout" Target="../slideLayouts/slideLayout330.xml"/><Relationship Id="rId1" Type="http://schemas.openxmlformats.org/officeDocument/2006/relationships/vmlDrawing" Target="../drawings/vmlDrawing370.vml"/><Relationship Id="rId6" Type="http://schemas.openxmlformats.org/officeDocument/2006/relationships/image" Target="../media/image917.wmf"/><Relationship Id="rId5" Type="http://schemas.openxmlformats.org/officeDocument/2006/relationships/oleObject" Target="../embeddings/oleObject805.bin"/><Relationship Id="rId4" Type="http://schemas.openxmlformats.org/officeDocument/2006/relationships/image" Target="../media/image916.wmf"/></Relationships>
</file>

<file path=ppt/slides/_rels/slide789.xml.rels><?xml version="1.0" encoding="UTF-8" standalone="yes"?>
<Relationships xmlns="http://schemas.openxmlformats.org/package/2006/relationships"><Relationship Id="rId8" Type="http://schemas.openxmlformats.org/officeDocument/2006/relationships/image" Target="../media/image920.wmf"/><Relationship Id="rId3" Type="http://schemas.openxmlformats.org/officeDocument/2006/relationships/oleObject" Target="../embeddings/oleObject806.bin"/><Relationship Id="rId7" Type="http://schemas.openxmlformats.org/officeDocument/2006/relationships/oleObject" Target="../embeddings/oleObject808.bin"/><Relationship Id="rId2" Type="http://schemas.openxmlformats.org/officeDocument/2006/relationships/slideLayout" Target="../slideLayouts/slideLayout331.xml"/><Relationship Id="rId1" Type="http://schemas.openxmlformats.org/officeDocument/2006/relationships/vmlDrawing" Target="../drawings/vmlDrawing371.vml"/><Relationship Id="rId6" Type="http://schemas.openxmlformats.org/officeDocument/2006/relationships/image" Target="../media/image919.wmf"/><Relationship Id="rId5" Type="http://schemas.openxmlformats.org/officeDocument/2006/relationships/oleObject" Target="../embeddings/oleObject807.bin"/><Relationship Id="rId4" Type="http://schemas.openxmlformats.org/officeDocument/2006/relationships/image" Target="../media/image918.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8.xml"/><Relationship Id="rId1" Type="http://schemas.openxmlformats.org/officeDocument/2006/relationships/vmlDrawing" Target="../drawings/vmlDrawing4.vml"/><Relationship Id="rId4" Type="http://schemas.openxmlformats.org/officeDocument/2006/relationships/image" Target="../media/image25.wmf"/></Relationships>
</file>

<file path=ppt/slides/_rels/slide790.xml.rels><?xml version="1.0" encoding="UTF-8" standalone="yes"?>
<Relationships xmlns="http://schemas.openxmlformats.org/package/2006/relationships"><Relationship Id="rId3" Type="http://schemas.openxmlformats.org/officeDocument/2006/relationships/oleObject" Target="../embeddings/oleObject809.bin"/><Relationship Id="rId2" Type="http://schemas.openxmlformats.org/officeDocument/2006/relationships/slideLayout" Target="../slideLayouts/slideLayout330.xml"/><Relationship Id="rId1" Type="http://schemas.openxmlformats.org/officeDocument/2006/relationships/vmlDrawing" Target="../drawings/vmlDrawing372.vml"/><Relationship Id="rId6" Type="http://schemas.openxmlformats.org/officeDocument/2006/relationships/image" Target="../media/image922.wmf"/><Relationship Id="rId5" Type="http://schemas.openxmlformats.org/officeDocument/2006/relationships/oleObject" Target="../embeddings/oleObject810.bin"/><Relationship Id="rId4" Type="http://schemas.openxmlformats.org/officeDocument/2006/relationships/image" Target="../media/image921.wmf"/></Relationships>
</file>

<file path=ppt/slides/_rels/slide791.xml.rels><?xml version="1.0" encoding="UTF-8" standalone="yes"?>
<Relationships xmlns="http://schemas.openxmlformats.org/package/2006/relationships"><Relationship Id="rId3" Type="http://schemas.openxmlformats.org/officeDocument/2006/relationships/oleObject" Target="../embeddings/oleObject811.bin"/><Relationship Id="rId2" Type="http://schemas.openxmlformats.org/officeDocument/2006/relationships/slideLayout" Target="../slideLayouts/slideLayout330.xml"/><Relationship Id="rId1" Type="http://schemas.openxmlformats.org/officeDocument/2006/relationships/vmlDrawing" Target="../drawings/vmlDrawing373.vml"/><Relationship Id="rId6" Type="http://schemas.openxmlformats.org/officeDocument/2006/relationships/image" Target="../media/image924.wmf"/><Relationship Id="rId5" Type="http://schemas.openxmlformats.org/officeDocument/2006/relationships/oleObject" Target="../embeddings/oleObject812.bin"/><Relationship Id="rId4" Type="http://schemas.openxmlformats.org/officeDocument/2006/relationships/image" Target="../media/image923.wmf"/></Relationships>
</file>

<file path=ppt/slides/_rels/slide792.xml.rels><?xml version="1.0" encoding="UTF-8" standalone="yes"?>
<Relationships xmlns="http://schemas.openxmlformats.org/package/2006/relationships"><Relationship Id="rId8" Type="http://schemas.openxmlformats.org/officeDocument/2006/relationships/image" Target="../media/image927.wmf"/><Relationship Id="rId3" Type="http://schemas.openxmlformats.org/officeDocument/2006/relationships/oleObject" Target="../embeddings/oleObject813.bin"/><Relationship Id="rId7" Type="http://schemas.openxmlformats.org/officeDocument/2006/relationships/oleObject" Target="../embeddings/oleObject815.bin"/><Relationship Id="rId2" Type="http://schemas.openxmlformats.org/officeDocument/2006/relationships/slideLayout" Target="../slideLayouts/slideLayout332.xml"/><Relationship Id="rId1" Type="http://schemas.openxmlformats.org/officeDocument/2006/relationships/vmlDrawing" Target="../drawings/vmlDrawing374.vml"/><Relationship Id="rId6" Type="http://schemas.openxmlformats.org/officeDocument/2006/relationships/image" Target="../media/image926.wmf"/><Relationship Id="rId5" Type="http://schemas.openxmlformats.org/officeDocument/2006/relationships/oleObject" Target="../embeddings/oleObject814.bin"/><Relationship Id="rId4" Type="http://schemas.openxmlformats.org/officeDocument/2006/relationships/image" Target="../media/image925.wmf"/></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94.xml.rels><?xml version="1.0" encoding="UTF-8" standalone="yes"?>
<Relationships xmlns="http://schemas.openxmlformats.org/package/2006/relationships"><Relationship Id="rId2" Type="http://schemas.openxmlformats.org/officeDocument/2006/relationships/image" Target="../media/image928.png"/><Relationship Id="rId1" Type="http://schemas.openxmlformats.org/officeDocument/2006/relationships/slideLayout" Target="../slideLayouts/slideLayout32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96.xml.rels><?xml version="1.0" encoding="UTF-8" standalone="yes"?>
<Relationships xmlns="http://schemas.openxmlformats.org/package/2006/relationships"><Relationship Id="rId2" Type="http://schemas.openxmlformats.org/officeDocument/2006/relationships/image" Target="../media/image929.png"/><Relationship Id="rId1" Type="http://schemas.openxmlformats.org/officeDocument/2006/relationships/slideLayout" Target="../slideLayouts/slideLayout32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798.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32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00.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32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805.xml.rels><?xml version="1.0" encoding="UTF-8" standalone="yes"?>
<Relationships xmlns="http://schemas.openxmlformats.org/package/2006/relationships"><Relationship Id="rId3" Type="http://schemas.openxmlformats.org/officeDocument/2006/relationships/oleObject" Target="../embeddings/oleObject816.bin"/><Relationship Id="rId2" Type="http://schemas.openxmlformats.org/officeDocument/2006/relationships/slideLayout" Target="../slideLayouts/slideLayout330.xml"/><Relationship Id="rId1" Type="http://schemas.openxmlformats.org/officeDocument/2006/relationships/vmlDrawing" Target="../drawings/vmlDrawing375.vml"/><Relationship Id="rId6" Type="http://schemas.openxmlformats.org/officeDocument/2006/relationships/image" Target="../media/image933.wmf"/><Relationship Id="rId5" Type="http://schemas.openxmlformats.org/officeDocument/2006/relationships/oleObject" Target="../embeddings/oleObject817.bin"/><Relationship Id="rId4" Type="http://schemas.openxmlformats.org/officeDocument/2006/relationships/image" Target="../media/image932.wmf"/></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07.xml.rels><?xml version="1.0" encoding="UTF-8" standalone="yes"?>
<Relationships xmlns="http://schemas.openxmlformats.org/package/2006/relationships"><Relationship Id="rId3" Type="http://schemas.openxmlformats.org/officeDocument/2006/relationships/oleObject" Target="../embeddings/oleObject818.bin"/><Relationship Id="rId2" Type="http://schemas.openxmlformats.org/officeDocument/2006/relationships/slideLayout" Target="../slideLayouts/slideLayout327.xml"/><Relationship Id="rId1" Type="http://schemas.openxmlformats.org/officeDocument/2006/relationships/vmlDrawing" Target="../drawings/vmlDrawing376.vml"/><Relationship Id="rId4" Type="http://schemas.openxmlformats.org/officeDocument/2006/relationships/image" Target="../media/image934.wmf"/></Relationships>
</file>

<file path=ppt/slides/_rels/slide808.xml.rels><?xml version="1.0" encoding="UTF-8" standalone="yes"?>
<Relationships xmlns="http://schemas.openxmlformats.org/package/2006/relationships"><Relationship Id="rId8" Type="http://schemas.openxmlformats.org/officeDocument/2006/relationships/image" Target="../media/image937.wmf"/><Relationship Id="rId3" Type="http://schemas.openxmlformats.org/officeDocument/2006/relationships/oleObject" Target="../embeddings/oleObject819.bin"/><Relationship Id="rId7" Type="http://schemas.openxmlformats.org/officeDocument/2006/relationships/oleObject" Target="../embeddings/oleObject821.bin"/><Relationship Id="rId2" Type="http://schemas.openxmlformats.org/officeDocument/2006/relationships/slideLayout" Target="../slideLayouts/slideLayout330.xml"/><Relationship Id="rId1" Type="http://schemas.openxmlformats.org/officeDocument/2006/relationships/vmlDrawing" Target="../drawings/vmlDrawing377.vml"/><Relationship Id="rId6" Type="http://schemas.openxmlformats.org/officeDocument/2006/relationships/image" Target="../media/image936.wmf"/><Relationship Id="rId5" Type="http://schemas.openxmlformats.org/officeDocument/2006/relationships/oleObject" Target="../embeddings/oleObject820.bin"/><Relationship Id="rId4" Type="http://schemas.openxmlformats.org/officeDocument/2006/relationships/image" Target="../media/image935.wmf"/></Relationships>
</file>

<file path=ppt/slides/_rels/slide809.xml.rels><?xml version="1.0" encoding="UTF-8" standalone="yes"?>
<Relationships xmlns="http://schemas.openxmlformats.org/package/2006/relationships"><Relationship Id="rId3" Type="http://schemas.openxmlformats.org/officeDocument/2006/relationships/oleObject" Target="../embeddings/oleObject822.bin"/><Relationship Id="rId2" Type="http://schemas.openxmlformats.org/officeDocument/2006/relationships/slideLayout" Target="../slideLayouts/slideLayout327.xml"/><Relationship Id="rId1" Type="http://schemas.openxmlformats.org/officeDocument/2006/relationships/vmlDrawing" Target="../drawings/vmlDrawing378.vml"/><Relationship Id="rId4" Type="http://schemas.openxmlformats.org/officeDocument/2006/relationships/image" Target="../media/image938.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0.xml.rels><?xml version="1.0" encoding="UTF-8" standalone="yes"?>
<Relationships xmlns="http://schemas.openxmlformats.org/package/2006/relationships"><Relationship Id="rId3" Type="http://schemas.openxmlformats.org/officeDocument/2006/relationships/oleObject" Target="../embeddings/oleObject823.bin"/><Relationship Id="rId2" Type="http://schemas.openxmlformats.org/officeDocument/2006/relationships/slideLayout" Target="../slideLayouts/slideLayout332.xml"/><Relationship Id="rId1" Type="http://schemas.openxmlformats.org/officeDocument/2006/relationships/vmlDrawing" Target="../drawings/vmlDrawing379.vml"/><Relationship Id="rId4" Type="http://schemas.openxmlformats.org/officeDocument/2006/relationships/image" Target="../media/image939.wmf"/></Relationships>
</file>

<file path=ppt/slides/_rels/slide811.xml.rels><?xml version="1.0" encoding="UTF-8" standalone="yes"?>
<Relationships xmlns="http://schemas.openxmlformats.org/package/2006/relationships"><Relationship Id="rId3" Type="http://schemas.openxmlformats.org/officeDocument/2006/relationships/oleObject" Target="../embeddings/oleObject824.bin"/><Relationship Id="rId2" Type="http://schemas.openxmlformats.org/officeDocument/2006/relationships/slideLayout" Target="../slideLayouts/slideLayout328.xml"/><Relationship Id="rId1" Type="http://schemas.openxmlformats.org/officeDocument/2006/relationships/vmlDrawing" Target="../drawings/vmlDrawing380.vml"/><Relationship Id="rId4" Type="http://schemas.openxmlformats.org/officeDocument/2006/relationships/image" Target="../media/image940.wmf"/></Relationships>
</file>

<file path=ppt/slides/_rels/slide812.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327.xml"/></Relationships>
</file>

<file path=ppt/slides/_rels/slide813.xml.rels><?xml version="1.0" encoding="UTF-8" standalone="yes"?>
<Relationships xmlns="http://schemas.openxmlformats.org/package/2006/relationships"><Relationship Id="rId3" Type="http://schemas.openxmlformats.org/officeDocument/2006/relationships/oleObject" Target="../embeddings/oleObject825.bin"/><Relationship Id="rId2" Type="http://schemas.openxmlformats.org/officeDocument/2006/relationships/slideLayout" Target="../slideLayouts/slideLayout331.xml"/><Relationship Id="rId1" Type="http://schemas.openxmlformats.org/officeDocument/2006/relationships/vmlDrawing" Target="../drawings/vmlDrawing381.vml"/><Relationship Id="rId6" Type="http://schemas.openxmlformats.org/officeDocument/2006/relationships/image" Target="../media/image943.wmf"/><Relationship Id="rId5" Type="http://schemas.openxmlformats.org/officeDocument/2006/relationships/oleObject" Target="../embeddings/oleObject826.bin"/><Relationship Id="rId4" Type="http://schemas.openxmlformats.org/officeDocument/2006/relationships/image" Target="../media/image942.wmf"/></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17.xml.rels><?xml version="1.0" encoding="UTF-8" standalone="yes"?>
<Relationships xmlns="http://schemas.openxmlformats.org/package/2006/relationships"><Relationship Id="rId3" Type="http://schemas.openxmlformats.org/officeDocument/2006/relationships/oleObject" Target="../embeddings/oleObject827.bin"/><Relationship Id="rId2" Type="http://schemas.openxmlformats.org/officeDocument/2006/relationships/slideLayout" Target="../slideLayouts/slideLayout330.xml"/><Relationship Id="rId1" Type="http://schemas.openxmlformats.org/officeDocument/2006/relationships/vmlDrawing" Target="../drawings/vmlDrawing382.vml"/><Relationship Id="rId6" Type="http://schemas.openxmlformats.org/officeDocument/2006/relationships/image" Target="../media/image945.wmf"/><Relationship Id="rId5" Type="http://schemas.openxmlformats.org/officeDocument/2006/relationships/oleObject" Target="../embeddings/oleObject828.bin"/><Relationship Id="rId4" Type="http://schemas.openxmlformats.org/officeDocument/2006/relationships/image" Target="../media/image944.wmf"/></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819.xml.rels><?xml version="1.0" encoding="UTF-8" standalone="yes"?>
<Relationships xmlns="http://schemas.openxmlformats.org/package/2006/relationships"><Relationship Id="rId8" Type="http://schemas.openxmlformats.org/officeDocument/2006/relationships/image" Target="../media/image948.wmf"/><Relationship Id="rId3" Type="http://schemas.openxmlformats.org/officeDocument/2006/relationships/oleObject" Target="../embeddings/oleObject829.bin"/><Relationship Id="rId7" Type="http://schemas.openxmlformats.org/officeDocument/2006/relationships/oleObject" Target="../embeddings/oleObject831.bin"/><Relationship Id="rId2" Type="http://schemas.openxmlformats.org/officeDocument/2006/relationships/slideLayout" Target="../slideLayouts/slideLayout332.xml"/><Relationship Id="rId1" Type="http://schemas.openxmlformats.org/officeDocument/2006/relationships/vmlDrawing" Target="../drawings/vmlDrawing383.vml"/><Relationship Id="rId6" Type="http://schemas.openxmlformats.org/officeDocument/2006/relationships/image" Target="../media/image947.wmf"/><Relationship Id="rId5" Type="http://schemas.openxmlformats.org/officeDocument/2006/relationships/oleObject" Target="../embeddings/oleObject830.bin"/><Relationship Id="rId10" Type="http://schemas.openxmlformats.org/officeDocument/2006/relationships/image" Target="../media/image949.wmf"/><Relationship Id="rId4" Type="http://schemas.openxmlformats.org/officeDocument/2006/relationships/image" Target="../media/image946.wmf"/><Relationship Id="rId9" Type="http://schemas.openxmlformats.org/officeDocument/2006/relationships/oleObject" Target="../embeddings/oleObject832.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0.xml.rels><?xml version="1.0" encoding="UTF-8" standalone="yes"?>
<Relationships xmlns="http://schemas.openxmlformats.org/package/2006/relationships"><Relationship Id="rId3" Type="http://schemas.openxmlformats.org/officeDocument/2006/relationships/oleObject" Target="../embeddings/oleObject833.bin"/><Relationship Id="rId2" Type="http://schemas.openxmlformats.org/officeDocument/2006/relationships/slideLayout" Target="../slideLayouts/slideLayout330.xml"/><Relationship Id="rId1" Type="http://schemas.openxmlformats.org/officeDocument/2006/relationships/vmlDrawing" Target="../drawings/vmlDrawing384.vml"/><Relationship Id="rId6" Type="http://schemas.openxmlformats.org/officeDocument/2006/relationships/image" Target="../media/image951.wmf"/><Relationship Id="rId5" Type="http://schemas.openxmlformats.org/officeDocument/2006/relationships/oleObject" Target="../embeddings/oleObject834.bin"/><Relationship Id="rId4" Type="http://schemas.openxmlformats.org/officeDocument/2006/relationships/image" Target="../media/image950.wmf"/></Relationships>
</file>

<file path=ppt/slides/_rels/slide821.xml.rels><?xml version="1.0" encoding="UTF-8" standalone="yes"?>
<Relationships xmlns="http://schemas.openxmlformats.org/package/2006/relationships"><Relationship Id="rId2" Type="http://schemas.openxmlformats.org/officeDocument/2006/relationships/image" Target="../media/image952.png"/><Relationship Id="rId1" Type="http://schemas.openxmlformats.org/officeDocument/2006/relationships/slideLayout" Target="../slideLayouts/slideLayout327.xml"/></Relationships>
</file>

<file path=ppt/slides/_rels/slide822.xml.rels><?xml version="1.0" encoding="UTF-8" standalone="yes"?>
<Relationships xmlns="http://schemas.openxmlformats.org/package/2006/relationships"><Relationship Id="rId2" Type="http://schemas.openxmlformats.org/officeDocument/2006/relationships/image" Target="../media/image953.png"/><Relationship Id="rId1" Type="http://schemas.openxmlformats.org/officeDocument/2006/relationships/slideLayout" Target="../slideLayouts/slideLayout32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830.xml.rels><?xml version="1.0" encoding="UTF-8" standalone="yes"?>
<Relationships xmlns="http://schemas.openxmlformats.org/package/2006/relationships"><Relationship Id="rId2" Type="http://schemas.openxmlformats.org/officeDocument/2006/relationships/image" Target="../media/image954.png"/><Relationship Id="rId1" Type="http://schemas.openxmlformats.org/officeDocument/2006/relationships/slideLayout" Target="../slideLayouts/slideLayout341.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834.xml.rels><?xml version="1.0" encoding="UTF-8" standalone="yes"?>
<Relationships xmlns="http://schemas.openxmlformats.org/package/2006/relationships"><Relationship Id="rId2" Type="http://schemas.openxmlformats.org/officeDocument/2006/relationships/image" Target="../media/image955.png"/><Relationship Id="rId1" Type="http://schemas.openxmlformats.org/officeDocument/2006/relationships/slideLayout" Target="../slideLayouts/slideLayout343.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3.xml.rels><?xml version="1.0" encoding="UTF-8" standalone="yes"?>
<Relationships xmlns="http://schemas.openxmlformats.org/package/2006/relationships"><Relationship Id="rId3" Type="http://schemas.openxmlformats.org/officeDocument/2006/relationships/oleObject" Target="../embeddings/oleObject835.bin"/><Relationship Id="rId2" Type="http://schemas.openxmlformats.org/officeDocument/2006/relationships/slideLayout" Target="../slideLayouts/slideLayout344.xml"/><Relationship Id="rId1" Type="http://schemas.openxmlformats.org/officeDocument/2006/relationships/vmlDrawing" Target="../drawings/vmlDrawing385.vml"/><Relationship Id="rId4" Type="http://schemas.openxmlformats.org/officeDocument/2006/relationships/image" Target="../media/image956.wmf"/></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46.xml.rels><?xml version="1.0" encoding="UTF-8" standalone="yes"?>
<Relationships xmlns="http://schemas.openxmlformats.org/package/2006/relationships"><Relationship Id="rId3" Type="http://schemas.openxmlformats.org/officeDocument/2006/relationships/oleObject" Target="../embeddings/oleObject836.bin"/><Relationship Id="rId2" Type="http://schemas.openxmlformats.org/officeDocument/2006/relationships/slideLayout" Target="../slideLayouts/slideLayout343.xml"/><Relationship Id="rId1" Type="http://schemas.openxmlformats.org/officeDocument/2006/relationships/vmlDrawing" Target="../drawings/vmlDrawing386.vml"/><Relationship Id="rId4" Type="http://schemas.openxmlformats.org/officeDocument/2006/relationships/image" Target="../media/image957.wmf"/></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850.xml.rels><?xml version="1.0" encoding="UTF-8" standalone="yes"?>
<Relationships xmlns="http://schemas.openxmlformats.org/package/2006/relationships"><Relationship Id="rId8" Type="http://schemas.openxmlformats.org/officeDocument/2006/relationships/image" Target="../media/image960.wmf"/><Relationship Id="rId3" Type="http://schemas.openxmlformats.org/officeDocument/2006/relationships/oleObject" Target="../embeddings/oleObject837.bin"/><Relationship Id="rId7" Type="http://schemas.openxmlformats.org/officeDocument/2006/relationships/oleObject" Target="../embeddings/oleObject839.bin"/><Relationship Id="rId2" Type="http://schemas.openxmlformats.org/officeDocument/2006/relationships/slideLayout" Target="../slideLayouts/slideLayout346.xml"/><Relationship Id="rId1" Type="http://schemas.openxmlformats.org/officeDocument/2006/relationships/vmlDrawing" Target="../drawings/vmlDrawing387.vml"/><Relationship Id="rId6" Type="http://schemas.openxmlformats.org/officeDocument/2006/relationships/image" Target="../media/image959.wmf"/><Relationship Id="rId5" Type="http://schemas.openxmlformats.org/officeDocument/2006/relationships/oleObject" Target="../embeddings/oleObject838.bin"/><Relationship Id="rId4" Type="http://schemas.openxmlformats.org/officeDocument/2006/relationships/image" Target="../media/image958.wmf"/></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52.xml.rels><?xml version="1.0" encoding="UTF-8" standalone="yes"?>
<Relationships xmlns="http://schemas.openxmlformats.org/package/2006/relationships"><Relationship Id="rId3" Type="http://schemas.openxmlformats.org/officeDocument/2006/relationships/oleObject" Target="../embeddings/oleObject840.bin"/><Relationship Id="rId2" Type="http://schemas.openxmlformats.org/officeDocument/2006/relationships/slideLayout" Target="../slideLayouts/slideLayout346.xml"/><Relationship Id="rId1" Type="http://schemas.openxmlformats.org/officeDocument/2006/relationships/vmlDrawing" Target="../drawings/vmlDrawing388.vml"/><Relationship Id="rId6" Type="http://schemas.openxmlformats.org/officeDocument/2006/relationships/image" Target="../media/image962.wmf"/><Relationship Id="rId5" Type="http://schemas.openxmlformats.org/officeDocument/2006/relationships/oleObject" Target="../embeddings/oleObject841.bin"/><Relationship Id="rId4" Type="http://schemas.openxmlformats.org/officeDocument/2006/relationships/image" Target="../media/image961.wmf"/></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55.xml.rels><?xml version="1.0" encoding="UTF-8" standalone="yes"?>
<Relationships xmlns="http://schemas.openxmlformats.org/package/2006/relationships"><Relationship Id="rId3" Type="http://schemas.openxmlformats.org/officeDocument/2006/relationships/oleObject" Target="../embeddings/oleObject842.bin"/><Relationship Id="rId2" Type="http://schemas.openxmlformats.org/officeDocument/2006/relationships/slideLayout" Target="../slideLayouts/slideLayout344.xml"/><Relationship Id="rId1" Type="http://schemas.openxmlformats.org/officeDocument/2006/relationships/vmlDrawing" Target="../drawings/vmlDrawing389.vml"/><Relationship Id="rId4" Type="http://schemas.openxmlformats.org/officeDocument/2006/relationships/image" Target="../media/image963.wmf"/></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857.xml.rels><?xml version="1.0" encoding="UTF-8" standalone="yes"?>
<Relationships xmlns="http://schemas.openxmlformats.org/package/2006/relationships"><Relationship Id="rId2" Type="http://schemas.openxmlformats.org/officeDocument/2006/relationships/image" Target="../media/image964.png"/><Relationship Id="rId1" Type="http://schemas.openxmlformats.org/officeDocument/2006/relationships/slideLayout" Target="../slideLayouts/slideLayout343.xml"/></Relationships>
</file>

<file path=ppt/slides/_rels/slide858.xml.rels><?xml version="1.0" encoding="UTF-8" standalone="yes"?>
<Relationships xmlns="http://schemas.openxmlformats.org/package/2006/relationships"><Relationship Id="rId8" Type="http://schemas.openxmlformats.org/officeDocument/2006/relationships/image" Target="../media/image967.wmf"/><Relationship Id="rId3" Type="http://schemas.openxmlformats.org/officeDocument/2006/relationships/oleObject" Target="../embeddings/oleObject843.bin"/><Relationship Id="rId7" Type="http://schemas.openxmlformats.org/officeDocument/2006/relationships/oleObject" Target="../embeddings/oleObject845.bin"/><Relationship Id="rId2" Type="http://schemas.openxmlformats.org/officeDocument/2006/relationships/slideLayout" Target="../slideLayouts/slideLayout346.xml"/><Relationship Id="rId1" Type="http://schemas.openxmlformats.org/officeDocument/2006/relationships/vmlDrawing" Target="../drawings/vmlDrawing390.vml"/><Relationship Id="rId6" Type="http://schemas.openxmlformats.org/officeDocument/2006/relationships/image" Target="../media/image966.wmf"/><Relationship Id="rId5" Type="http://schemas.openxmlformats.org/officeDocument/2006/relationships/oleObject" Target="../embeddings/oleObject844.bin"/><Relationship Id="rId4" Type="http://schemas.openxmlformats.org/officeDocument/2006/relationships/image" Target="../media/image965.wmf"/></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60.xml.rels><?xml version="1.0" encoding="UTF-8" standalone="yes"?>
<Relationships xmlns="http://schemas.openxmlformats.org/package/2006/relationships"><Relationship Id="rId3" Type="http://schemas.openxmlformats.org/officeDocument/2006/relationships/oleObject" Target="../embeddings/oleObject846.bin"/><Relationship Id="rId2" Type="http://schemas.openxmlformats.org/officeDocument/2006/relationships/slideLayout" Target="../slideLayouts/slideLayout344.xml"/><Relationship Id="rId1" Type="http://schemas.openxmlformats.org/officeDocument/2006/relationships/vmlDrawing" Target="../drawings/vmlDrawing391.vml"/><Relationship Id="rId6" Type="http://schemas.openxmlformats.org/officeDocument/2006/relationships/image" Target="../media/image969.wmf"/><Relationship Id="rId5" Type="http://schemas.openxmlformats.org/officeDocument/2006/relationships/oleObject" Target="../embeddings/oleObject847.bin"/><Relationship Id="rId4" Type="http://schemas.openxmlformats.org/officeDocument/2006/relationships/image" Target="../media/image968.wmf"/></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862.xml.rels><?xml version="1.0" encoding="UTF-8" standalone="yes"?>
<Relationships xmlns="http://schemas.openxmlformats.org/package/2006/relationships"><Relationship Id="rId8" Type="http://schemas.openxmlformats.org/officeDocument/2006/relationships/image" Target="../media/image972.wmf"/><Relationship Id="rId3" Type="http://schemas.openxmlformats.org/officeDocument/2006/relationships/oleObject" Target="../embeddings/oleObject848.bin"/><Relationship Id="rId7" Type="http://schemas.openxmlformats.org/officeDocument/2006/relationships/oleObject" Target="../embeddings/oleObject850.bin"/><Relationship Id="rId2" Type="http://schemas.openxmlformats.org/officeDocument/2006/relationships/slideLayout" Target="../slideLayouts/slideLayout348.xml"/><Relationship Id="rId1" Type="http://schemas.openxmlformats.org/officeDocument/2006/relationships/vmlDrawing" Target="../drawings/vmlDrawing392.vml"/><Relationship Id="rId6" Type="http://schemas.openxmlformats.org/officeDocument/2006/relationships/image" Target="../media/image971.wmf"/><Relationship Id="rId5" Type="http://schemas.openxmlformats.org/officeDocument/2006/relationships/oleObject" Target="../embeddings/oleObject849.bin"/><Relationship Id="rId4" Type="http://schemas.openxmlformats.org/officeDocument/2006/relationships/image" Target="../media/image970.wmf"/></Relationships>
</file>

<file path=ppt/slides/_rels/slide863.xml.rels><?xml version="1.0" encoding="UTF-8" standalone="yes"?>
<Relationships xmlns="http://schemas.openxmlformats.org/package/2006/relationships"><Relationship Id="rId3" Type="http://schemas.openxmlformats.org/officeDocument/2006/relationships/oleObject" Target="../embeddings/oleObject851.bin"/><Relationship Id="rId2" Type="http://schemas.openxmlformats.org/officeDocument/2006/relationships/slideLayout" Target="../slideLayouts/slideLayout350.xml"/><Relationship Id="rId1" Type="http://schemas.openxmlformats.org/officeDocument/2006/relationships/vmlDrawing" Target="../drawings/vmlDrawing393.vml"/><Relationship Id="rId6" Type="http://schemas.openxmlformats.org/officeDocument/2006/relationships/image" Target="../media/image974.wmf"/><Relationship Id="rId5" Type="http://schemas.openxmlformats.org/officeDocument/2006/relationships/oleObject" Target="../embeddings/oleObject852.bin"/><Relationship Id="rId4" Type="http://schemas.openxmlformats.org/officeDocument/2006/relationships/image" Target="../media/image973.wmf"/></Relationships>
</file>

<file path=ppt/slides/_rels/slide864.xml.rels><?xml version="1.0" encoding="UTF-8" standalone="yes"?>
<Relationships xmlns="http://schemas.openxmlformats.org/package/2006/relationships"><Relationship Id="rId3" Type="http://schemas.openxmlformats.org/officeDocument/2006/relationships/oleObject" Target="../embeddings/oleObject853.bin"/><Relationship Id="rId2" Type="http://schemas.openxmlformats.org/officeDocument/2006/relationships/slideLayout" Target="../slideLayouts/slideLayout346.xml"/><Relationship Id="rId1" Type="http://schemas.openxmlformats.org/officeDocument/2006/relationships/vmlDrawing" Target="../drawings/vmlDrawing394.vml"/><Relationship Id="rId4" Type="http://schemas.openxmlformats.org/officeDocument/2006/relationships/image" Target="../media/image975.wmf"/></Relationships>
</file>

<file path=ppt/slides/_rels/slide865.xml.rels><?xml version="1.0" encoding="UTF-8" standalone="yes"?>
<Relationships xmlns="http://schemas.openxmlformats.org/package/2006/relationships"><Relationship Id="rId3" Type="http://schemas.openxmlformats.org/officeDocument/2006/relationships/oleObject" Target="../embeddings/oleObject854.bin"/><Relationship Id="rId2" Type="http://schemas.openxmlformats.org/officeDocument/2006/relationships/slideLayout" Target="../slideLayouts/slideLayout346.xml"/><Relationship Id="rId1" Type="http://schemas.openxmlformats.org/officeDocument/2006/relationships/vmlDrawing" Target="../drawings/vmlDrawing395.vml"/><Relationship Id="rId6" Type="http://schemas.openxmlformats.org/officeDocument/2006/relationships/image" Target="../media/image977.wmf"/><Relationship Id="rId5" Type="http://schemas.openxmlformats.org/officeDocument/2006/relationships/oleObject" Target="../embeddings/oleObject855.bin"/><Relationship Id="rId4" Type="http://schemas.openxmlformats.org/officeDocument/2006/relationships/image" Target="../media/image976.wmf"/></Relationships>
</file>

<file path=ppt/slides/_rels/slide866.xml.rels><?xml version="1.0" encoding="UTF-8" standalone="yes"?>
<Relationships xmlns="http://schemas.openxmlformats.org/package/2006/relationships"><Relationship Id="rId3" Type="http://schemas.openxmlformats.org/officeDocument/2006/relationships/oleObject" Target="../embeddings/oleObject856.bin"/><Relationship Id="rId2" Type="http://schemas.openxmlformats.org/officeDocument/2006/relationships/slideLayout" Target="../slideLayouts/slideLayout344.xml"/><Relationship Id="rId1" Type="http://schemas.openxmlformats.org/officeDocument/2006/relationships/vmlDrawing" Target="../drawings/vmlDrawing396.vml"/><Relationship Id="rId4" Type="http://schemas.openxmlformats.org/officeDocument/2006/relationships/image" Target="../media/image976.wmf"/></Relationships>
</file>

<file path=ppt/slides/_rels/slide867.xml.rels><?xml version="1.0" encoding="UTF-8" standalone="yes"?>
<Relationships xmlns="http://schemas.openxmlformats.org/package/2006/relationships"><Relationship Id="rId3" Type="http://schemas.openxmlformats.org/officeDocument/2006/relationships/oleObject" Target="../embeddings/oleObject857.bin"/><Relationship Id="rId2" Type="http://schemas.openxmlformats.org/officeDocument/2006/relationships/slideLayout" Target="../slideLayouts/slideLayout344.xml"/><Relationship Id="rId1" Type="http://schemas.openxmlformats.org/officeDocument/2006/relationships/vmlDrawing" Target="../drawings/vmlDrawing397.vml"/><Relationship Id="rId6" Type="http://schemas.openxmlformats.org/officeDocument/2006/relationships/image" Target="../media/image979.wmf"/><Relationship Id="rId5" Type="http://schemas.openxmlformats.org/officeDocument/2006/relationships/oleObject" Target="../embeddings/oleObject858.bin"/><Relationship Id="rId4" Type="http://schemas.openxmlformats.org/officeDocument/2006/relationships/image" Target="../media/image978.wmf"/></Relationships>
</file>

<file path=ppt/slides/_rels/slide868.xml.rels><?xml version="1.0" encoding="UTF-8" standalone="yes"?>
<Relationships xmlns="http://schemas.openxmlformats.org/package/2006/relationships"><Relationship Id="rId3" Type="http://schemas.openxmlformats.org/officeDocument/2006/relationships/oleObject" Target="../embeddings/oleObject859.bin"/><Relationship Id="rId2" Type="http://schemas.openxmlformats.org/officeDocument/2006/relationships/slideLayout" Target="../slideLayouts/slideLayout344.xml"/><Relationship Id="rId1" Type="http://schemas.openxmlformats.org/officeDocument/2006/relationships/vmlDrawing" Target="../drawings/vmlDrawing398.vml"/><Relationship Id="rId4" Type="http://schemas.openxmlformats.org/officeDocument/2006/relationships/image" Target="../media/image980.wmf"/></Relationships>
</file>

<file path=ppt/slides/_rels/slide869.xml.rels><?xml version="1.0" encoding="UTF-8" standalone="yes"?>
<Relationships xmlns="http://schemas.openxmlformats.org/package/2006/relationships"><Relationship Id="rId3" Type="http://schemas.openxmlformats.org/officeDocument/2006/relationships/oleObject" Target="../embeddings/oleObject860.bin"/><Relationship Id="rId2" Type="http://schemas.openxmlformats.org/officeDocument/2006/relationships/slideLayout" Target="../slideLayouts/slideLayout344.xml"/><Relationship Id="rId1" Type="http://schemas.openxmlformats.org/officeDocument/2006/relationships/vmlDrawing" Target="../drawings/vmlDrawing399.vml"/><Relationship Id="rId4" Type="http://schemas.openxmlformats.org/officeDocument/2006/relationships/image" Target="../media/image980.wmf"/></Relationships>
</file>

<file path=ppt/slides/_rels/slide8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870.xml.rels><?xml version="1.0" encoding="UTF-8" standalone="yes"?>
<Relationships xmlns="http://schemas.openxmlformats.org/package/2006/relationships"><Relationship Id="rId8" Type="http://schemas.openxmlformats.org/officeDocument/2006/relationships/image" Target="../media/image983.wmf"/><Relationship Id="rId3" Type="http://schemas.openxmlformats.org/officeDocument/2006/relationships/oleObject" Target="../embeddings/oleObject861.bin"/><Relationship Id="rId7" Type="http://schemas.openxmlformats.org/officeDocument/2006/relationships/oleObject" Target="../embeddings/oleObject863.bin"/><Relationship Id="rId2" Type="http://schemas.openxmlformats.org/officeDocument/2006/relationships/slideLayout" Target="../slideLayouts/slideLayout348.xml"/><Relationship Id="rId1" Type="http://schemas.openxmlformats.org/officeDocument/2006/relationships/vmlDrawing" Target="../drawings/vmlDrawing400.vml"/><Relationship Id="rId6" Type="http://schemas.openxmlformats.org/officeDocument/2006/relationships/image" Target="../media/image982.wmf"/><Relationship Id="rId5" Type="http://schemas.openxmlformats.org/officeDocument/2006/relationships/oleObject" Target="../embeddings/oleObject862.bin"/><Relationship Id="rId4" Type="http://schemas.openxmlformats.org/officeDocument/2006/relationships/image" Target="../media/image981.wmf"/></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73.xml.rels><?xml version="1.0" encoding="UTF-8" standalone="yes"?>
<Relationships xmlns="http://schemas.openxmlformats.org/package/2006/relationships"><Relationship Id="rId3" Type="http://schemas.openxmlformats.org/officeDocument/2006/relationships/oleObject" Target="../embeddings/oleObject864.bin"/><Relationship Id="rId2" Type="http://schemas.openxmlformats.org/officeDocument/2006/relationships/slideLayout" Target="../slideLayouts/slideLayout363.xml"/><Relationship Id="rId1" Type="http://schemas.openxmlformats.org/officeDocument/2006/relationships/vmlDrawing" Target="../drawings/vmlDrawing401.vml"/><Relationship Id="rId6" Type="http://schemas.openxmlformats.org/officeDocument/2006/relationships/image" Target="../media/image985.wmf"/><Relationship Id="rId5" Type="http://schemas.openxmlformats.org/officeDocument/2006/relationships/oleObject" Target="../embeddings/oleObject865.bin"/><Relationship Id="rId4" Type="http://schemas.openxmlformats.org/officeDocument/2006/relationships/image" Target="../media/image984.wmf"/></Relationships>
</file>

<file path=ppt/slides/_rels/slide874.xml.rels><?xml version="1.0" encoding="UTF-8" standalone="yes"?>
<Relationships xmlns="http://schemas.openxmlformats.org/package/2006/relationships"><Relationship Id="rId8" Type="http://schemas.openxmlformats.org/officeDocument/2006/relationships/image" Target="../media/image987.wmf"/><Relationship Id="rId3" Type="http://schemas.openxmlformats.org/officeDocument/2006/relationships/oleObject" Target="../embeddings/oleObject866.bin"/><Relationship Id="rId7" Type="http://schemas.openxmlformats.org/officeDocument/2006/relationships/oleObject" Target="../embeddings/oleObject868.bin"/><Relationship Id="rId2" Type="http://schemas.openxmlformats.org/officeDocument/2006/relationships/slideLayout" Target="../slideLayouts/slideLayout363.xml"/><Relationship Id="rId1" Type="http://schemas.openxmlformats.org/officeDocument/2006/relationships/vmlDrawing" Target="../drawings/vmlDrawing402.vml"/><Relationship Id="rId6" Type="http://schemas.openxmlformats.org/officeDocument/2006/relationships/image" Target="../media/image986.wmf"/><Relationship Id="rId5" Type="http://schemas.openxmlformats.org/officeDocument/2006/relationships/oleObject" Target="../embeddings/oleObject867.bin"/><Relationship Id="rId4" Type="http://schemas.openxmlformats.org/officeDocument/2006/relationships/image" Target="../media/image984.wmf"/></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76.xml.rels><?xml version="1.0" encoding="UTF-8" standalone="yes"?>
<Relationships xmlns="http://schemas.openxmlformats.org/package/2006/relationships"><Relationship Id="rId2" Type="http://schemas.openxmlformats.org/officeDocument/2006/relationships/image" Target="../media/image988.png"/><Relationship Id="rId1" Type="http://schemas.openxmlformats.org/officeDocument/2006/relationships/slideLayout" Target="../slideLayouts/slideLayout360.xml"/></Relationships>
</file>

<file path=ppt/slides/_rels/slide877.xml.rels><?xml version="1.0" encoding="UTF-8" standalone="yes"?>
<Relationships xmlns="http://schemas.openxmlformats.org/package/2006/relationships"><Relationship Id="rId8" Type="http://schemas.openxmlformats.org/officeDocument/2006/relationships/image" Target="../media/image991.wmf"/><Relationship Id="rId3" Type="http://schemas.openxmlformats.org/officeDocument/2006/relationships/oleObject" Target="../embeddings/oleObject869.bin"/><Relationship Id="rId7" Type="http://schemas.openxmlformats.org/officeDocument/2006/relationships/oleObject" Target="../embeddings/oleObject871.bin"/><Relationship Id="rId2" Type="http://schemas.openxmlformats.org/officeDocument/2006/relationships/slideLayout" Target="../slideLayouts/slideLayout363.xml"/><Relationship Id="rId1" Type="http://schemas.openxmlformats.org/officeDocument/2006/relationships/vmlDrawing" Target="../drawings/vmlDrawing403.vml"/><Relationship Id="rId6" Type="http://schemas.openxmlformats.org/officeDocument/2006/relationships/image" Target="../media/image990.wmf"/><Relationship Id="rId5" Type="http://schemas.openxmlformats.org/officeDocument/2006/relationships/oleObject" Target="../embeddings/oleObject870.bin"/><Relationship Id="rId10" Type="http://schemas.openxmlformats.org/officeDocument/2006/relationships/image" Target="../media/image992.wmf"/><Relationship Id="rId4" Type="http://schemas.openxmlformats.org/officeDocument/2006/relationships/image" Target="../media/image989.wmf"/><Relationship Id="rId9" Type="http://schemas.openxmlformats.org/officeDocument/2006/relationships/oleObject" Target="../embeddings/oleObject872.bin"/></Relationships>
</file>

<file path=ppt/slides/_rels/slide878.xml.rels><?xml version="1.0" encoding="UTF-8" standalone="yes"?>
<Relationships xmlns="http://schemas.openxmlformats.org/package/2006/relationships"><Relationship Id="rId3" Type="http://schemas.openxmlformats.org/officeDocument/2006/relationships/oleObject" Target="../embeddings/oleObject873.bin"/><Relationship Id="rId2" Type="http://schemas.openxmlformats.org/officeDocument/2006/relationships/slideLayout" Target="../slideLayouts/slideLayout361.xml"/><Relationship Id="rId1" Type="http://schemas.openxmlformats.org/officeDocument/2006/relationships/vmlDrawing" Target="../drawings/vmlDrawing404.vml"/><Relationship Id="rId4" Type="http://schemas.openxmlformats.org/officeDocument/2006/relationships/image" Target="../media/image993.wmf"/></Relationships>
</file>

<file path=ppt/slides/_rels/slide879.xml.rels><?xml version="1.0" encoding="UTF-8" standalone="yes"?>
<Relationships xmlns="http://schemas.openxmlformats.org/package/2006/relationships"><Relationship Id="rId3" Type="http://schemas.openxmlformats.org/officeDocument/2006/relationships/oleObject" Target="../embeddings/oleObject874.bin"/><Relationship Id="rId2" Type="http://schemas.openxmlformats.org/officeDocument/2006/relationships/slideLayout" Target="../slideLayouts/slideLayout363.xml"/><Relationship Id="rId1" Type="http://schemas.openxmlformats.org/officeDocument/2006/relationships/vmlDrawing" Target="../drawings/vmlDrawing405.vml"/><Relationship Id="rId6" Type="http://schemas.openxmlformats.org/officeDocument/2006/relationships/image" Target="../media/image995.wmf"/><Relationship Id="rId5" Type="http://schemas.openxmlformats.org/officeDocument/2006/relationships/oleObject" Target="../embeddings/oleObject875.bin"/><Relationship Id="rId4" Type="http://schemas.openxmlformats.org/officeDocument/2006/relationships/image" Target="../media/image99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81.xml.rels><?xml version="1.0" encoding="UTF-8" standalone="yes"?>
<Relationships xmlns="http://schemas.openxmlformats.org/package/2006/relationships"><Relationship Id="rId2" Type="http://schemas.openxmlformats.org/officeDocument/2006/relationships/image" Target="../media/image996.png"/><Relationship Id="rId1" Type="http://schemas.openxmlformats.org/officeDocument/2006/relationships/slideLayout" Target="../slideLayouts/slideLayout360.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84.xml.rels><?xml version="1.0" encoding="UTF-8" standalone="yes"?>
<Relationships xmlns="http://schemas.openxmlformats.org/package/2006/relationships"><Relationship Id="rId2" Type="http://schemas.openxmlformats.org/officeDocument/2006/relationships/image" Target="../media/image997.png"/><Relationship Id="rId1" Type="http://schemas.openxmlformats.org/officeDocument/2006/relationships/slideLayout" Target="../slideLayouts/slideLayout360.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87.xml.rels><?xml version="1.0" encoding="UTF-8" standalone="yes"?>
<Relationships xmlns="http://schemas.openxmlformats.org/package/2006/relationships"><Relationship Id="rId3" Type="http://schemas.openxmlformats.org/officeDocument/2006/relationships/oleObject" Target="../embeddings/oleObject876.bin"/><Relationship Id="rId2" Type="http://schemas.openxmlformats.org/officeDocument/2006/relationships/slideLayout" Target="../slideLayouts/slideLayout365.xml"/><Relationship Id="rId1" Type="http://schemas.openxmlformats.org/officeDocument/2006/relationships/vmlDrawing" Target="../drawings/vmlDrawing406.vml"/><Relationship Id="rId6" Type="http://schemas.openxmlformats.org/officeDocument/2006/relationships/image" Target="../media/image999.wmf"/><Relationship Id="rId5" Type="http://schemas.openxmlformats.org/officeDocument/2006/relationships/oleObject" Target="../embeddings/oleObject877.bin"/><Relationship Id="rId4" Type="http://schemas.openxmlformats.org/officeDocument/2006/relationships/image" Target="../media/image998.wmf"/></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891.xml.rels><?xml version="1.0" encoding="UTF-8" standalone="yes"?>
<Relationships xmlns="http://schemas.openxmlformats.org/package/2006/relationships"><Relationship Id="rId3" Type="http://schemas.openxmlformats.org/officeDocument/2006/relationships/oleObject" Target="../embeddings/oleObject878.bin"/><Relationship Id="rId2" Type="http://schemas.openxmlformats.org/officeDocument/2006/relationships/slideLayout" Target="../slideLayouts/slideLayout363.xml"/><Relationship Id="rId1" Type="http://schemas.openxmlformats.org/officeDocument/2006/relationships/vmlDrawing" Target="../drawings/vmlDrawing407.vml"/><Relationship Id="rId6" Type="http://schemas.openxmlformats.org/officeDocument/2006/relationships/image" Target="../media/image1001.wmf"/><Relationship Id="rId5" Type="http://schemas.openxmlformats.org/officeDocument/2006/relationships/oleObject" Target="../embeddings/oleObject879.bin"/><Relationship Id="rId4" Type="http://schemas.openxmlformats.org/officeDocument/2006/relationships/image" Target="../media/image1000.wmf"/></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895.xml.rels><?xml version="1.0" encoding="UTF-8" standalone="yes"?>
<Relationships xmlns="http://schemas.openxmlformats.org/package/2006/relationships"><Relationship Id="rId3" Type="http://schemas.openxmlformats.org/officeDocument/2006/relationships/oleObject" Target="../embeddings/oleObject880.bin"/><Relationship Id="rId2" Type="http://schemas.openxmlformats.org/officeDocument/2006/relationships/slideLayout" Target="../slideLayouts/slideLayout363.xml"/><Relationship Id="rId1" Type="http://schemas.openxmlformats.org/officeDocument/2006/relationships/vmlDrawing" Target="../drawings/vmlDrawing408.vml"/><Relationship Id="rId6" Type="http://schemas.openxmlformats.org/officeDocument/2006/relationships/image" Target="../media/image1003.wmf"/><Relationship Id="rId5" Type="http://schemas.openxmlformats.org/officeDocument/2006/relationships/oleObject" Target="../embeddings/oleObject881.bin"/><Relationship Id="rId4" Type="http://schemas.openxmlformats.org/officeDocument/2006/relationships/image" Target="../media/image1002.wmf"/></Relationships>
</file>

<file path=ppt/slides/_rels/slide896.xml.rels><?xml version="1.0" encoding="UTF-8" standalone="yes"?>
<Relationships xmlns="http://schemas.openxmlformats.org/package/2006/relationships"><Relationship Id="rId3" Type="http://schemas.openxmlformats.org/officeDocument/2006/relationships/oleObject" Target="../embeddings/oleObject882.bin"/><Relationship Id="rId2" Type="http://schemas.openxmlformats.org/officeDocument/2006/relationships/slideLayout" Target="../slideLayouts/slideLayout363.xml"/><Relationship Id="rId1" Type="http://schemas.openxmlformats.org/officeDocument/2006/relationships/vmlDrawing" Target="../drawings/vmlDrawing409.vml"/><Relationship Id="rId6" Type="http://schemas.openxmlformats.org/officeDocument/2006/relationships/image" Target="../media/image1003.wmf"/><Relationship Id="rId5" Type="http://schemas.openxmlformats.org/officeDocument/2006/relationships/oleObject" Target="../embeddings/oleObject883.bin"/><Relationship Id="rId4" Type="http://schemas.openxmlformats.org/officeDocument/2006/relationships/image" Target="../media/image1004.wmf"/></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898.xml.rels><?xml version="1.0" encoding="UTF-8" standalone="yes"?>
<Relationships xmlns="http://schemas.openxmlformats.org/package/2006/relationships"><Relationship Id="rId3" Type="http://schemas.openxmlformats.org/officeDocument/2006/relationships/oleObject" Target="../embeddings/oleObject884.bin"/><Relationship Id="rId2" Type="http://schemas.openxmlformats.org/officeDocument/2006/relationships/slideLayout" Target="../slideLayouts/slideLayout361.xml"/><Relationship Id="rId1" Type="http://schemas.openxmlformats.org/officeDocument/2006/relationships/vmlDrawing" Target="../drawings/vmlDrawing410.vml"/><Relationship Id="rId4" Type="http://schemas.openxmlformats.org/officeDocument/2006/relationships/image" Target="../media/image1005.wmf"/></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3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900.xml.rels><?xml version="1.0" encoding="UTF-8" standalone="yes"?>
<Relationships xmlns="http://schemas.openxmlformats.org/package/2006/relationships"><Relationship Id="rId3" Type="http://schemas.openxmlformats.org/officeDocument/2006/relationships/oleObject" Target="../embeddings/oleObject885.bin"/><Relationship Id="rId2" Type="http://schemas.openxmlformats.org/officeDocument/2006/relationships/slideLayout" Target="../slideLayouts/slideLayout363.xml"/><Relationship Id="rId1" Type="http://schemas.openxmlformats.org/officeDocument/2006/relationships/vmlDrawing" Target="../drawings/vmlDrawing411.vml"/><Relationship Id="rId4" Type="http://schemas.openxmlformats.org/officeDocument/2006/relationships/image" Target="../media/image1006.wmf"/></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902.xml.rels><?xml version="1.0" encoding="UTF-8" standalone="yes"?>
<Relationships xmlns="http://schemas.openxmlformats.org/package/2006/relationships"><Relationship Id="rId3" Type="http://schemas.openxmlformats.org/officeDocument/2006/relationships/oleObject" Target="../embeddings/oleObject886.bin"/><Relationship Id="rId2" Type="http://schemas.openxmlformats.org/officeDocument/2006/relationships/slideLayout" Target="../slideLayouts/slideLayout361.xml"/><Relationship Id="rId1" Type="http://schemas.openxmlformats.org/officeDocument/2006/relationships/vmlDrawing" Target="../drawings/vmlDrawing412.vml"/><Relationship Id="rId4" Type="http://schemas.openxmlformats.org/officeDocument/2006/relationships/image" Target="../media/image1007.wmf"/></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904.xml.rels><?xml version="1.0" encoding="UTF-8" standalone="yes"?>
<Relationships xmlns="http://schemas.openxmlformats.org/package/2006/relationships"><Relationship Id="rId3" Type="http://schemas.openxmlformats.org/officeDocument/2006/relationships/oleObject" Target="../embeddings/oleObject887.bin"/><Relationship Id="rId2" Type="http://schemas.openxmlformats.org/officeDocument/2006/relationships/slideLayout" Target="../slideLayouts/slideLayout361.xml"/><Relationship Id="rId1" Type="http://schemas.openxmlformats.org/officeDocument/2006/relationships/vmlDrawing" Target="../drawings/vmlDrawing413.vml"/><Relationship Id="rId5" Type="http://schemas.openxmlformats.org/officeDocument/2006/relationships/image" Target="../media/image1009.png"/><Relationship Id="rId4" Type="http://schemas.openxmlformats.org/officeDocument/2006/relationships/image" Target="../media/image1008.wmf"/></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906.xml.rels><?xml version="1.0" encoding="UTF-8" standalone="yes"?>
<Relationships xmlns="http://schemas.openxmlformats.org/package/2006/relationships"><Relationship Id="rId3" Type="http://schemas.openxmlformats.org/officeDocument/2006/relationships/oleObject" Target="../embeddings/oleObject888.bin"/><Relationship Id="rId2" Type="http://schemas.openxmlformats.org/officeDocument/2006/relationships/slideLayout" Target="../slideLayouts/slideLayout361.xml"/><Relationship Id="rId1" Type="http://schemas.openxmlformats.org/officeDocument/2006/relationships/vmlDrawing" Target="../drawings/vmlDrawing414.vml"/><Relationship Id="rId4" Type="http://schemas.openxmlformats.org/officeDocument/2006/relationships/image" Target="../media/image1010.wmf"/></Relationships>
</file>

<file path=ppt/slides/_rels/slide907.xml.rels><?xml version="1.0" encoding="UTF-8" standalone="yes"?>
<Relationships xmlns="http://schemas.openxmlformats.org/package/2006/relationships"><Relationship Id="rId3" Type="http://schemas.openxmlformats.org/officeDocument/2006/relationships/oleObject" Target="../embeddings/oleObject889.bin"/><Relationship Id="rId2" Type="http://schemas.openxmlformats.org/officeDocument/2006/relationships/slideLayout" Target="../slideLayouts/slideLayout361.xml"/><Relationship Id="rId1" Type="http://schemas.openxmlformats.org/officeDocument/2006/relationships/vmlDrawing" Target="../drawings/vmlDrawing415.vml"/><Relationship Id="rId6" Type="http://schemas.openxmlformats.org/officeDocument/2006/relationships/image" Target="../media/image1012.wmf"/><Relationship Id="rId5" Type="http://schemas.openxmlformats.org/officeDocument/2006/relationships/oleObject" Target="../embeddings/oleObject890.bin"/><Relationship Id="rId4" Type="http://schemas.openxmlformats.org/officeDocument/2006/relationships/image" Target="../media/image1011.wmf"/></Relationships>
</file>

<file path=ppt/slides/_rels/slide908.xml.rels><?xml version="1.0" encoding="UTF-8" standalone="yes"?>
<Relationships xmlns="http://schemas.openxmlformats.org/package/2006/relationships"><Relationship Id="rId3" Type="http://schemas.openxmlformats.org/officeDocument/2006/relationships/oleObject" Target="../embeddings/oleObject891.bin"/><Relationship Id="rId2" Type="http://schemas.openxmlformats.org/officeDocument/2006/relationships/slideLayout" Target="../slideLayouts/slideLayout360.xml"/><Relationship Id="rId1" Type="http://schemas.openxmlformats.org/officeDocument/2006/relationships/vmlDrawing" Target="../drawings/vmlDrawing416.vml"/><Relationship Id="rId4" Type="http://schemas.openxmlformats.org/officeDocument/2006/relationships/image" Target="../media/image1013.wmf"/></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 Data and Statistics</a:t>
            </a:r>
            <a:endParaRPr lang="en-IN"/>
          </a:p>
        </p:txBody>
      </p:sp>
      <p:sp>
        <p:nvSpPr>
          <p:cNvPr id="3" name="Content Placeholder 2"/>
          <p:cNvSpPr>
            <a:spLocks noGrp="1"/>
          </p:cNvSpPr>
          <p:nvPr>
            <p:ph idx="1"/>
          </p:nvPr>
        </p:nvSpPr>
        <p:spPr/>
        <p:txBody>
          <a:bodyPr/>
          <a:lstStyle/>
          <a:p>
            <a:pPr>
              <a:spcBef>
                <a:spcPts val="600"/>
              </a:spcBef>
            </a:pPr>
            <a:r>
              <a:rPr lang="en-US" sz="2000" dirty="0"/>
              <a:t>Statistics</a:t>
            </a:r>
          </a:p>
          <a:p>
            <a:pPr>
              <a:spcBef>
                <a:spcPts val="600"/>
              </a:spcBef>
            </a:pPr>
            <a:r>
              <a:rPr lang="en-US" sz="2000" dirty="0"/>
              <a:t>Applications in Business and Economics</a:t>
            </a:r>
          </a:p>
          <a:p>
            <a:pPr>
              <a:spcBef>
                <a:spcPts val="600"/>
              </a:spcBef>
            </a:pPr>
            <a:r>
              <a:rPr lang="en-US" sz="2000" dirty="0"/>
              <a:t>Data Sources</a:t>
            </a:r>
          </a:p>
          <a:p>
            <a:pPr>
              <a:spcBef>
                <a:spcPts val="600"/>
              </a:spcBef>
            </a:pPr>
            <a:r>
              <a:rPr lang="en-US" sz="2000" dirty="0"/>
              <a:t>Descriptive Statistics</a:t>
            </a:r>
          </a:p>
          <a:p>
            <a:pPr>
              <a:spcBef>
                <a:spcPts val="600"/>
              </a:spcBef>
            </a:pPr>
            <a:r>
              <a:rPr lang="en-US" sz="2000" dirty="0"/>
              <a:t>Statistical Inference</a:t>
            </a:r>
          </a:p>
          <a:p>
            <a:pPr>
              <a:spcBef>
                <a:spcPts val="600"/>
              </a:spcBef>
            </a:pPr>
            <a:r>
              <a:rPr lang="en-US" sz="2000" dirty="0"/>
              <a:t>Statistical Analysis Using Microsoft Excel</a:t>
            </a:r>
          </a:p>
          <a:p>
            <a:pPr>
              <a:spcBef>
                <a:spcPts val="600"/>
              </a:spcBef>
            </a:pPr>
            <a:r>
              <a:rPr lang="en-US" sz="2000" dirty="0"/>
              <a:t>Analytics</a:t>
            </a:r>
          </a:p>
          <a:p>
            <a:pPr>
              <a:spcBef>
                <a:spcPts val="600"/>
              </a:spcBef>
            </a:pPr>
            <a:r>
              <a:rPr lang="en-US" sz="2000" dirty="0"/>
              <a:t>Big Data and Data Mining</a:t>
            </a:r>
          </a:p>
          <a:p>
            <a:pPr>
              <a:spcBef>
                <a:spcPts val="600"/>
              </a:spcBef>
            </a:pPr>
            <a:r>
              <a:rPr lang="en-US" sz="2000" dirty="0"/>
              <a:t>Ethical Guidelines for Statistical Practice</a:t>
            </a:r>
          </a:p>
        </p:txBody>
      </p:sp>
    </p:spTree>
    <p:extLst>
      <p:ext uri="{BB962C8B-B14F-4D97-AF65-F5344CB8AC3E}">
        <p14:creationId xmlns:p14="http://schemas.microsoft.com/office/powerpoint/2010/main" val="427775176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(3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Nominal</a:t>
            </a:r>
          </a:p>
          <a:p>
            <a:pPr indent="0">
              <a:spcBef>
                <a:spcPts val="1200"/>
              </a:spcBef>
              <a:spcAft>
                <a:spcPts val="1200"/>
              </a:spcAft>
              <a:buNone/>
            </a:pPr>
            <a:r>
              <a:rPr lang="en-US" b="1"/>
              <a:t>Example: </a:t>
            </a:r>
          </a:p>
          <a:p>
            <a:pPr indent="0">
              <a:spcBef>
                <a:spcPts val="1200"/>
              </a:spcBef>
              <a:spcAft>
                <a:spcPts val="1200"/>
              </a:spcAft>
              <a:buNone/>
            </a:pPr>
            <a:r>
              <a:rPr lang="en-US"/>
              <a:t>The WTO status category for the nations in the previous example is classified using nonnumerical labels—“member” and “observer.”</a:t>
            </a:r>
          </a:p>
          <a:p>
            <a:pPr indent="0">
              <a:spcBef>
                <a:spcPts val="1200"/>
              </a:spcBef>
              <a:spcAft>
                <a:spcPts val="1200"/>
              </a:spcAft>
              <a:buNone/>
            </a:pPr>
            <a:r>
              <a:rPr lang="en-US"/>
              <a:t>Alternatively, a numeric code could be used for the WTO status variable by letting 1 denote a member nation and 2 denote an observer nation.</a:t>
            </a:r>
          </a:p>
        </p:txBody>
      </p:sp>
    </p:spTree>
    <p:extLst>
      <p:ext uri="{BB962C8B-B14F-4D97-AF65-F5344CB8AC3E}">
        <p14:creationId xmlns:p14="http://schemas.microsoft.com/office/powerpoint/2010/main" val="44948353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Numerical Measures</a:t>
            </a:r>
            <a:endParaRPr lang="en-IN"/>
          </a:p>
        </p:txBody>
      </p:sp>
      <p:sp>
        <p:nvSpPr>
          <p:cNvPr id="3" name="Content Placeholder 2"/>
          <p:cNvSpPr>
            <a:spLocks noGrp="1"/>
          </p:cNvSpPr>
          <p:nvPr>
            <p:ph idx="1"/>
          </p:nvPr>
        </p:nvSpPr>
        <p:spPr/>
        <p:txBody>
          <a:bodyPr/>
          <a:lstStyle/>
          <a:p>
            <a:r>
              <a:rPr lang="en-US"/>
              <a:t>If the measures are computed for data from a sample, they are called </a:t>
            </a:r>
            <a:r>
              <a:rPr lang="en-US" u="sng"/>
              <a:t>sample statistics</a:t>
            </a:r>
            <a:r>
              <a:rPr lang="en-US"/>
              <a:t>.</a:t>
            </a:r>
          </a:p>
          <a:p>
            <a:r>
              <a:rPr lang="en-US"/>
              <a:t>If the measures are computed for data from a population, they are called </a:t>
            </a:r>
            <a:r>
              <a:rPr lang="en-US" u="sng"/>
              <a:t>population parameters</a:t>
            </a:r>
            <a:r>
              <a:rPr lang="en-US"/>
              <a:t>.</a:t>
            </a:r>
          </a:p>
          <a:p>
            <a:r>
              <a:rPr lang="en-US"/>
              <a:t>A sample statistic is referred to as the </a:t>
            </a:r>
            <a:r>
              <a:rPr lang="en-US" u="sng"/>
              <a:t>point estimator</a:t>
            </a:r>
            <a:r>
              <a:rPr lang="en-US"/>
              <a:t> of the corresponding population parameter.</a:t>
            </a:r>
          </a:p>
        </p:txBody>
      </p:sp>
    </p:spTree>
    <p:extLst>
      <p:ext uri="{BB962C8B-B14F-4D97-AF65-F5344CB8AC3E}">
        <p14:creationId xmlns:p14="http://schemas.microsoft.com/office/powerpoint/2010/main" val="427775176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Measures of Location</a:t>
            </a:r>
          </a:p>
        </p:txBody>
      </p:sp>
      <p:sp>
        <p:nvSpPr>
          <p:cNvPr id="3" name="Content Placeholder 2"/>
          <p:cNvSpPr>
            <a:spLocks noGrp="1"/>
          </p:cNvSpPr>
          <p:nvPr>
            <p:ph idx="1"/>
          </p:nvPr>
        </p:nvSpPr>
        <p:spPr/>
        <p:txBody>
          <a:bodyPr/>
          <a:lstStyle/>
          <a:p>
            <a:pPr>
              <a:spcAft>
                <a:spcPts val="600"/>
              </a:spcAft>
            </a:pPr>
            <a:r>
              <a:rPr lang="en-US"/>
              <a:t>Mean</a:t>
            </a:r>
          </a:p>
          <a:p>
            <a:pPr>
              <a:spcAft>
                <a:spcPts val="600"/>
              </a:spcAft>
            </a:pPr>
            <a:r>
              <a:rPr lang="en-US"/>
              <a:t>Median</a:t>
            </a:r>
          </a:p>
          <a:p>
            <a:pPr>
              <a:spcAft>
                <a:spcPts val="600"/>
              </a:spcAft>
            </a:pPr>
            <a:r>
              <a:rPr lang="en-US"/>
              <a:t>Mode</a:t>
            </a:r>
          </a:p>
          <a:p>
            <a:pPr>
              <a:spcAft>
                <a:spcPts val="600"/>
              </a:spcAft>
            </a:pPr>
            <a:r>
              <a:rPr lang="en-US"/>
              <a:t>Weighted Mean</a:t>
            </a:r>
          </a:p>
          <a:p>
            <a:pPr>
              <a:spcAft>
                <a:spcPts val="600"/>
              </a:spcAft>
            </a:pPr>
            <a:r>
              <a:rPr lang="en-US"/>
              <a:t>Geometric Mean</a:t>
            </a:r>
          </a:p>
          <a:p>
            <a:pPr>
              <a:spcAft>
                <a:spcPts val="600"/>
              </a:spcAft>
            </a:pPr>
            <a:r>
              <a:rPr lang="en-US"/>
              <a:t>Percentiles</a:t>
            </a:r>
          </a:p>
          <a:p>
            <a:pPr>
              <a:spcAft>
                <a:spcPts val="600"/>
              </a:spcAft>
            </a:pPr>
            <a:r>
              <a:rPr lang="en-US"/>
              <a:t>Quartiles</a:t>
            </a:r>
          </a:p>
        </p:txBody>
      </p:sp>
    </p:spTree>
    <p:extLst>
      <p:ext uri="{BB962C8B-B14F-4D97-AF65-F5344CB8AC3E}">
        <p14:creationId xmlns:p14="http://schemas.microsoft.com/office/powerpoint/2010/main" val="68525028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a:t>
            </a:r>
          </a:p>
        </p:txBody>
      </p:sp>
      <p:sp>
        <p:nvSpPr>
          <p:cNvPr id="3" name="Content Placeholder 2"/>
          <p:cNvSpPr>
            <a:spLocks noGrp="1"/>
          </p:cNvSpPr>
          <p:nvPr>
            <p:ph sz="half" idx="1"/>
          </p:nvPr>
        </p:nvSpPr>
        <p:spPr>
          <a:xfrm>
            <a:off x="476844" y="1825625"/>
            <a:ext cx="11241914" cy="1424680"/>
          </a:xfrm>
        </p:spPr>
        <p:txBody>
          <a:bodyPr/>
          <a:lstStyle/>
          <a:p>
            <a:pPr marL="0" indent="0">
              <a:spcAft>
                <a:spcPts val="600"/>
              </a:spcAft>
              <a:buNone/>
            </a:pPr>
            <a:r>
              <a:rPr lang="en-US"/>
              <a:t>Perhaps the most important measure of location is the </a:t>
            </a:r>
            <a:r>
              <a:rPr lang="en-US" u="sng"/>
              <a:t>mean</a:t>
            </a:r>
            <a:r>
              <a:rPr lang="en-US"/>
              <a:t>.</a:t>
            </a:r>
          </a:p>
          <a:p>
            <a:pPr>
              <a:spcAft>
                <a:spcPts val="600"/>
              </a:spcAft>
            </a:pPr>
            <a:r>
              <a:rPr lang="en-US"/>
              <a:t>The mean provides a measure of </a:t>
            </a:r>
            <a:r>
              <a:rPr lang="en-US" u="sng"/>
              <a:t>central location</a:t>
            </a:r>
            <a:r>
              <a:rPr lang="en-US"/>
              <a:t>.</a:t>
            </a:r>
          </a:p>
          <a:p>
            <a:pPr>
              <a:spcAft>
                <a:spcPts val="600"/>
              </a:spcAft>
            </a:pPr>
            <a:r>
              <a:rPr lang="en-US"/>
              <a:t>The mean of a data set is the </a:t>
            </a:r>
            <a:r>
              <a:rPr lang="en-US" u="sng"/>
              <a:t>average</a:t>
            </a:r>
            <a:r>
              <a:rPr lang="en-US"/>
              <a:t> of all the data values.</a:t>
            </a:r>
          </a:p>
          <a:p>
            <a:pPr>
              <a:spcAft>
                <a:spcPts val="600"/>
              </a:spcAft>
            </a:pPr>
            <a:r>
              <a:rPr lang="en-US"/>
              <a:t>The sample mean</a:t>
            </a:r>
          </a:p>
        </p:txBody>
      </p:sp>
      <p:sp>
        <p:nvSpPr>
          <p:cNvPr id="5" name="Content Placeholder 4">
            <a:extLst>
              <a:ext uri="{FF2B5EF4-FFF2-40B4-BE49-F238E27FC236}">
                <a16:creationId xmlns:a16="http://schemas.microsoft.com/office/drawing/2014/main" id="{D709220C-9E3B-4818-8E93-2FD20E0CE844}"/>
              </a:ext>
            </a:extLst>
          </p:cNvPr>
          <p:cNvSpPr>
            <a:spLocks noGrp="1"/>
          </p:cNvSpPr>
          <p:nvPr>
            <p:ph sz="half" idx="10"/>
          </p:nvPr>
        </p:nvSpPr>
        <p:spPr>
          <a:xfrm>
            <a:off x="3575538" y="3546230"/>
            <a:ext cx="7069016" cy="389175"/>
          </a:xfrm>
        </p:spPr>
        <p:txBody>
          <a:bodyPr/>
          <a:lstStyle/>
          <a:p>
            <a:pPr marL="0" indent="0">
              <a:buNone/>
            </a:pPr>
            <a:r>
              <a:rPr lang="en-US"/>
              <a:t>is the </a:t>
            </a:r>
            <a:r>
              <a:rPr lang="en-US" u="sng"/>
              <a:t>point estimator</a:t>
            </a:r>
            <a:r>
              <a:rPr lang="en-US"/>
              <a:t> of the population mean </a:t>
            </a:r>
            <a:r>
              <a:rPr lang="el-GR" i="1"/>
              <a:t>μ</a:t>
            </a:r>
            <a:r>
              <a:rPr lang="en-US"/>
              <a:t>.</a:t>
            </a:r>
          </a:p>
        </p:txBody>
      </p:sp>
      <p:graphicFrame>
        <p:nvGraphicFramePr>
          <p:cNvPr id="8" name="Content Placeholder 7" descr="x overbar">
            <a:extLst>
              <a:ext uri="{FF2B5EF4-FFF2-40B4-BE49-F238E27FC236}">
                <a16:creationId xmlns:a16="http://schemas.microsoft.com/office/drawing/2014/main" id="{91957EAD-80E3-4452-A0F4-A382C12C0CC0}"/>
              </a:ext>
            </a:extLst>
          </p:cNvPr>
          <p:cNvGraphicFramePr>
            <a:graphicFrameLocks noGrp="1" noChangeAspect="1"/>
          </p:cNvGraphicFramePr>
          <p:nvPr>
            <p:ph sz="half" idx="2"/>
            <p:extLst>
              <p:ext uri="{D42A27DB-BD31-4B8C-83A1-F6EECF244321}">
                <p14:modId xmlns:p14="http://schemas.microsoft.com/office/powerpoint/2010/main" val="636796682"/>
              </p:ext>
            </p:extLst>
          </p:nvPr>
        </p:nvGraphicFramePr>
        <p:xfrm>
          <a:off x="3329953" y="3546230"/>
          <a:ext cx="269031" cy="392723"/>
        </p:xfrm>
        <a:graphic>
          <a:graphicData uri="http://schemas.openxmlformats.org/presentationml/2006/ole">
            <mc:AlternateContent xmlns:mc="http://schemas.openxmlformats.org/markup-compatibility/2006">
              <mc:Choice xmlns:v="urn:schemas-microsoft-com:vml" Requires="v">
                <p:oleObj spid="_x0000_s5122" name="Equation" r:id="rId3" imgW="138536" imgH="201168" progId="Equation.DSMT4">
                  <p:embed/>
                </p:oleObj>
              </mc:Choice>
              <mc:Fallback>
                <p:oleObj name="Equation" r:id="rId3" imgW="138536" imgH="201168" progId="Equation.DSMT4">
                  <p:embed/>
                  <p:pic>
                    <p:nvPicPr>
                      <p:cNvPr id="0" name="OLE substitute image"/>
                      <p:cNvPicPr/>
                      <p:nvPr/>
                    </p:nvPicPr>
                    <p:blipFill>
                      <a:blip r:embed="rId4"/>
                      <a:stretch>
                        <a:fillRect/>
                      </a:stretch>
                    </p:blipFill>
                    <p:spPr>
                      <a:xfrm>
                        <a:off x="3329953" y="3546230"/>
                        <a:ext cx="269031" cy="392723"/>
                      </a:xfrm>
                      <a:prstGeom prst="rect">
                        <a:avLst/>
                      </a:prstGeom>
                    </p:spPr>
                  </p:pic>
                </p:oleObj>
              </mc:Fallback>
            </mc:AlternateContent>
          </a:graphicData>
        </a:graphic>
      </p:graphicFrame>
    </p:spTree>
    <p:extLst>
      <p:ext uri="{BB962C8B-B14F-4D97-AF65-F5344CB8AC3E}">
        <p14:creationId xmlns:p14="http://schemas.microsoft.com/office/powerpoint/2010/main" val="10587720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6FBA420D-A6F9-4CE4-9F3B-3091FF261272}"/>
                  </a:ext>
                </a:extLst>
              </p:cNvPr>
              <p:cNvSpPr>
                <a:spLocks noGrp="1"/>
              </p:cNvSpPr>
              <p:nvPr>
                <p:ph type="title"/>
              </p:nvPr>
            </p:nvSpPr>
            <p:spPr/>
            <p:txBody>
              <a:bodyPr/>
              <a:lstStyle/>
              <a:p>
                <a:pPr/>
                <a:r>
                  <a:rPr lang="en-US"/>
                  <a:t>Sample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6FBA420D-A6F9-4CE4-9F3B-3091FF261272}"/>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graphicFrame>
        <p:nvGraphicFramePr>
          <p:cNvPr id="8" name="Object 2" descr="Begin equation. x overbar equals sigma x subscript i baseline divided by n. End equation.">
            <a:extLst>
              <a:ext uri="{FF2B5EF4-FFF2-40B4-BE49-F238E27FC236}">
                <a16:creationId xmlns:a16="http://schemas.microsoft.com/office/drawing/2014/main" id="{314AEC69-76CC-491A-B89D-2C5728093E2A}"/>
              </a:ext>
            </a:extLst>
          </p:cNvPr>
          <p:cNvGraphicFramePr>
            <a:graphicFrameLocks noGrp="1" noChangeAspect="1"/>
          </p:cNvGraphicFramePr>
          <p:nvPr>
            <p:ph sz="half" idx="2"/>
            <p:extLst>
              <p:ext uri="{D42A27DB-BD31-4B8C-83A1-F6EECF244321}">
                <p14:modId xmlns:p14="http://schemas.microsoft.com/office/powerpoint/2010/main" val="1492573716"/>
              </p:ext>
            </p:extLst>
          </p:nvPr>
        </p:nvGraphicFramePr>
        <p:xfrm>
          <a:off x="5473700" y="1995488"/>
          <a:ext cx="1244600" cy="795337"/>
        </p:xfrm>
        <a:graphic>
          <a:graphicData uri="http://schemas.openxmlformats.org/presentationml/2006/ole">
            <mc:AlternateContent xmlns:mc="http://schemas.openxmlformats.org/markup-compatibility/2006">
              <mc:Choice xmlns:v="urn:schemas-microsoft-com:vml" Requires="v">
                <p:oleObj spid="_x0000_s6147" name="Equation" r:id="rId4" imgW="1231560" imgH="787320" progId="Equation.DSMT4">
                  <p:embed/>
                </p:oleObj>
              </mc:Choice>
              <mc:Fallback>
                <p:oleObj name="Equation" r:id="rId4" imgW="1231560" imgH="787320" progId="Equation.DSMT4">
                  <p:embed/>
                  <p:pic>
                    <p:nvPicPr>
                      <p:cNvPr id="0" name="OLE substitute image"/>
                      <p:cNvPicPr/>
                      <p:nvPr/>
                    </p:nvPicPr>
                    <p:blipFill>
                      <a:blip r:embed="rId5"/>
                      <a:stretch>
                        <a:fillRect/>
                      </a:stretch>
                    </p:blipFill>
                    <p:spPr>
                      <a:xfrm>
                        <a:off x="5473700" y="1995488"/>
                        <a:ext cx="1244600" cy="795337"/>
                      </a:xfrm>
                      <a:prstGeom prst="rect">
                        <a:avLst/>
                      </a:prstGeom>
                    </p:spPr>
                  </p:pic>
                </p:oleObj>
              </mc:Fallback>
            </mc:AlternateContent>
          </a:graphicData>
        </a:graphic>
      </p:graphicFrame>
      <p:sp>
        <p:nvSpPr>
          <p:cNvPr id="3" name="Content Placeholder 3">
            <a:extLst>
              <a:ext uri="{FF2B5EF4-FFF2-40B4-BE49-F238E27FC236}">
                <a16:creationId xmlns:a16="http://schemas.microsoft.com/office/drawing/2014/main" id="{52557A96-7DA8-4878-884F-BB20B7555A96}"/>
              </a:ext>
            </a:extLst>
          </p:cNvPr>
          <p:cNvSpPr>
            <a:spLocks noGrp="1"/>
          </p:cNvSpPr>
          <p:nvPr>
            <p:ph idx="10"/>
          </p:nvPr>
        </p:nvSpPr>
        <p:spPr>
          <a:xfrm>
            <a:off x="476844" y="3163968"/>
            <a:ext cx="10359478" cy="442832"/>
          </a:xfrm>
        </p:spPr>
        <p:txBody>
          <a:bodyPr/>
          <a:lstStyle/>
          <a:p>
            <a:pPr marL="914400" lvl="0" algn="l">
              <a:spcAft>
                <a:spcPts val="600"/>
              </a:spcAft>
              <a:buClr>
                <a:srgbClr val="003865"/>
              </a:buClr>
            </a:pPr>
            <a:r>
              <a:rPr lang="en-US">
                <a:solidFill>
                  <a:srgbClr val="003865"/>
                </a:solidFill>
              </a:rPr>
              <a:t>where:</a:t>
            </a:r>
          </a:p>
        </p:txBody>
      </p:sp>
      <p:graphicFrame>
        <p:nvGraphicFramePr>
          <p:cNvPr id="10" name="Object 4" descr="Sigma x subscript i baseline">
            <a:extLst>
              <a:ext uri="{FF2B5EF4-FFF2-40B4-BE49-F238E27FC236}">
                <a16:creationId xmlns:a16="http://schemas.microsoft.com/office/drawing/2014/main" id="{3190CED2-C6B9-4DE3-80F9-E57B9B2D1F67}"/>
              </a:ext>
            </a:extLst>
          </p:cNvPr>
          <p:cNvGraphicFramePr>
            <a:graphicFrameLocks noGrp="1" noChangeAspect="1"/>
          </p:cNvGraphicFramePr>
          <p:nvPr>
            <p:ph idx="11"/>
            <p:extLst>
              <p:ext uri="{D42A27DB-BD31-4B8C-83A1-F6EECF244321}">
                <p14:modId xmlns:p14="http://schemas.microsoft.com/office/powerpoint/2010/main" val="1776772467"/>
              </p:ext>
            </p:extLst>
          </p:nvPr>
        </p:nvGraphicFramePr>
        <p:xfrm>
          <a:off x="1417638" y="3729038"/>
          <a:ext cx="657225" cy="469900"/>
        </p:xfrm>
        <a:graphic>
          <a:graphicData uri="http://schemas.openxmlformats.org/presentationml/2006/ole">
            <mc:AlternateContent xmlns:mc="http://schemas.openxmlformats.org/markup-compatibility/2006">
              <mc:Choice xmlns:v="urn:schemas-microsoft-com:vml" Requires="v">
                <p:oleObj spid="_x0000_s6148" name="Equation" r:id="rId6" imgW="533160" imgH="380880" progId="Equation.DSMT4">
                  <p:embed/>
                </p:oleObj>
              </mc:Choice>
              <mc:Fallback>
                <p:oleObj name="Equation" r:id="rId6" imgW="533160" imgH="380880" progId="Equation.DSMT4">
                  <p:embed/>
                  <p:pic>
                    <p:nvPicPr>
                      <p:cNvPr id="0" name="OLE substitute image"/>
                      <p:cNvPicPr/>
                      <p:nvPr/>
                    </p:nvPicPr>
                    <p:blipFill>
                      <a:blip r:embed="rId7"/>
                      <a:stretch>
                        <a:fillRect/>
                      </a:stretch>
                    </p:blipFill>
                    <p:spPr>
                      <a:xfrm>
                        <a:off x="1417638" y="3729038"/>
                        <a:ext cx="657225" cy="4699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B38C1C1C-1D76-4B9C-9384-5A9F522DE82A}"/>
              </a:ext>
            </a:extLst>
          </p:cNvPr>
          <p:cNvSpPr>
            <a:spLocks noGrp="1"/>
          </p:cNvSpPr>
          <p:nvPr>
            <p:ph idx="13"/>
          </p:nvPr>
        </p:nvSpPr>
        <p:spPr>
          <a:xfrm>
            <a:off x="1382859" y="3729144"/>
            <a:ext cx="7063217" cy="1173056"/>
          </a:xfrm>
        </p:spPr>
        <p:txBody>
          <a:bodyPr/>
          <a:lstStyle/>
          <a:p>
            <a:pPr marL="640080" lvl="0" algn="l">
              <a:spcAft>
                <a:spcPts val="600"/>
              </a:spcAft>
              <a:buClr>
                <a:srgbClr val="003865"/>
              </a:buClr>
            </a:pPr>
            <a:r>
              <a:rPr lang="en-US">
                <a:solidFill>
                  <a:srgbClr val="003865"/>
                </a:solidFill>
              </a:rPr>
              <a:t>= sum of the values of the </a:t>
            </a:r>
            <a:r>
              <a:rPr lang="en-US" i="1">
                <a:solidFill>
                  <a:srgbClr val="003865"/>
                </a:solidFill>
              </a:rPr>
              <a:t>n</a:t>
            </a:r>
            <a:r>
              <a:rPr lang="en-US">
                <a:solidFill>
                  <a:srgbClr val="003865"/>
                </a:solidFill>
              </a:rPr>
              <a:t> observations</a:t>
            </a:r>
          </a:p>
          <a:p>
            <a:pPr marL="341313" lvl="0" algn="l">
              <a:spcAft>
                <a:spcPts val="600"/>
              </a:spcAft>
              <a:buClr>
                <a:srgbClr val="003865"/>
              </a:buClr>
            </a:pPr>
            <a:r>
              <a:rPr lang="en-US" i="1">
                <a:solidFill>
                  <a:srgbClr val="003865"/>
                </a:solidFill>
              </a:rPr>
              <a:t>n</a:t>
            </a:r>
            <a:r>
              <a:rPr lang="en-US">
                <a:solidFill>
                  <a:srgbClr val="003865"/>
                </a:solidFill>
              </a:rPr>
              <a:t> = number of observations in the sample</a:t>
            </a:r>
          </a:p>
        </p:txBody>
      </p:sp>
    </p:spTree>
    <p:extLst>
      <p:ext uri="{BB962C8B-B14F-4D97-AF65-F5344CB8AC3E}">
        <p14:creationId xmlns:p14="http://schemas.microsoft.com/office/powerpoint/2010/main" val="14289829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BA420D-A6F9-4CE4-9F3B-3091FF261272}"/>
              </a:ext>
            </a:extLst>
          </p:cNvPr>
          <p:cNvSpPr>
            <a:spLocks noGrp="1"/>
          </p:cNvSpPr>
          <p:nvPr>
            <p:ph type="title"/>
          </p:nvPr>
        </p:nvSpPr>
        <p:spPr/>
        <p:txBody>
          <a:bodyPr/>
          <a:lstStyle/>
          <a:p>
            <a:r>
              <a:rPr lang="en-US"/>
              <a:t>Population Mean </a:t>
            </a:r>
            <a:r>
              <a:rPr lang="el-GR" i="1"/>
              <a:t>μ</a:t>
            </a:r>
            <a:endParaRPr lang="en-IN"/>
          </a:p>
        </p:txBody>
      </p:sp>
      <p:graphicFrame>
        <p:nvGraphicFramePr>
          <p:cNvPr id="8" name="Object 2" descr="Begin equation. mu equals sigma x subscript i baseline divided by n. End equation.">
            <a:extLst>
              <a:ext uri="{FF2B5EF4-FFF2-40B4-BE49-F238E27FC236}">
                <a16:creationId xmlns:a16="http://schemas.microsoft.com/office/drawing/2014/main" id="{314AEC69-76CC-491A-B89D-2C5728093E2A}"/>
              </a:ext>
            </a:extLst>
          </p:cNvPr>
          <p:cNvGraphicFramePr>
            <a:graphicFrameLocks noGrp="1" noChangeAspect="1"/>
          </p:cNvGraphicFramePr>
          <p:nvPr>
            <p:ph sz="half" idx="2"/>
            <p:extLst>
              <p:ext uri="{D42A27DB-BD31-4B8C-83A1-F6EECF244321}">
                <p14:modId xmlns:p14="http://schemas.microsoft.com/office/powerpoint/2010/main" val="1429533212"/>
              </p:ext>
            </p:extLst>
          </p:nvPr>
        </p:nvGraphicFramePr>
        <p:xfrm>
          <a:off x="5480050" y="1987550"/>
          <a:ext cx="1231900" cy="812800"/>
        </p:xfrm>
        <a:graphic>
          <a:graphicData uri="http://schemas.openxmlformats.org/presentationml/2006/ole">
            <mc:AlternateContent xmlns:mc="http://schemas.openxmlformats.org/markup-compatibility/2006">
              <mc:Choice xmlns:v="urn:schemas-microsoft-com:vml" Requires="v">
                <p:oleObj spid="_x0000_s7171" name="Equation" r:id="rId3" imgW="1231560" imgH="812520" progId="Equation.DSMT4">
                  <p:embed/>
                </p:oleObj>
              </mc:Choice>
              <mc:Fallback>
                <p:oleObj name="Equation" r:id="rId3" imgW="1231560" imgH="812520" progId="Equation.DSMT4">
                  <p:embed/>
                  <p:pic>
                    <p:nvPicPr>
                      <p:cNvPr id="0" name="OLE substitute image"/>
                      <p:cNvPicPr/>
                      <p:nvPr/>
                    </p:nvPicPr>
                    <p:blipFill>
                      <a:blip r:embed="rId4"/>
                      <a:stretch>
                        <a:fillRect/>
                      </a:stretch>
                    </p:blipFill>
                    <p:spPr>
                      <a:xfrm>
                        <a:off x="5480050" y="1987550"/>
                        <a:ext cx="1231900" cy="812800"/>
                      </a:xfrm>
                      <a:prstGeom prst="rect">
                        <a:avLst/>
                      </a:prstGeom>
                    </p:spPr>
                  </p:pic>
                </p:oleObj>
              </mc:Fallback>
            </mc:AlternateContent>
          </a:graphicData>
        </a:graphic>
      </p:graphicFrame>
      <p:sp>
        <p:nvSpPr>
          <p:cNvPr id="3" name="Content Placeholder 3">
            <a:extLst>
              <a:ext uri="{FF2B5EF4-FFF2-40B4-BE49-F238E27FC236}">
                <a16:creationId xmlns:a16="http://schemas.microsoft.com/office/drawing/2014/main" id="{52557A96-7DA8-4878-884F-BB20B7555A96}"/>
              </a:ext>
            </a:extLst>
          </p:cNvPr>
          <p:cNvSpPr>
            <a:spLocks noGrp="1"/>
          </p:cNvSpPr>
          <p:nvPr>
            <p:ph idx="10"/>
          </p:nvPr>
        </p:nvSpPr>
        <p:spPr>
          <a:xfrm>
            <a:off x="476844" y="3163968"/>
            <a:ext cx="10359478" cy="442832"/>
          </a:xfrm>
        </p:spPr>
        <p:txBody>
          <a:bodyPr/>
          <a:lstStyle/>
          <a:p>
            <a:pPr marL="914400" lvl="0" algn="l">
              <a:spcAft>
                <a:spcPts val="600"/>
              </a:spcAft>
              <a:buClr>
                <a:srgbClr val="003865"/>
              </a:buClr>
            </a:pPr>
            <a:r>
              <a:rPr lang="en-US">
                <a:solidFill>
                  <a:srgbClr val="003865"/>
                </a:solidFill>
              </a:rPr>
              <a:t>where:</a:t>
            </a:r>
          </a:p>
        </p:txBody>
      </p:sp>
      <p:graphicFrame>
        <p:nvGraphicFramePr>
          <p:cNvPr id="10" name="Object 4" descr="Sigma x subscript i baseline">
            <a:extLst>
              <a:ext uri="{FF2B5EF4-FFF2-40B4-BE49-F238E27FC236}">
                <a16:creationId xmlns:a16="http://schemas.microsoft.com/office/drawing/2014/main" id="{3190CED2-C6B9-4DE3-80F9-E57B9B2D1F67}"/>
              </a:ext>
            </a:extLst>
          </p:cNvPr>
          <p:cNvGraphicFramePr>
            <a:graphicFrameLocks noGrp="1" noChangeAspect="1"/>
          </p:cNvGraphicFramePr>
          <p:nvPr>
            <p:ph idx="11"/>
            <p:extLst>
              <p:ext uri="{D42A27DB-BD31-4B8C-83A1-F6EECF244321}">
                <p14:modId xmlns:p14="http://schemas.microsoft.com/office/powerpoint/2010/main" val="2119570312"/>
              </p:ext>
            </p:extLst>
          </p:nvPr>
        </p:nvGraphicFramePr>
        <p:xfrm>
          <a:off x="1417638" y="3729038"/>
          <a:ext cx="657225" cy="469900"/>
        </p:xfrm>
        <a:graphic>
          <a:graphicData uri="http://schemas.openxmlformats.org/presentationml/2006/ole">
            <mc:AlternateContent xmlns:mc="http://schemas.openxmlformats.org/markup-compatibility/2006">
              <mc:Choice xmlns:v="urn:schemas-microsoft-com:vml" Requires="v">
                <p:oleObj spid="_x0000_s7172" name="Equation" r:id="rId5" imgW="533160" imgH="380880" progId="Equation.DSMT4">
                  <p:embed/>
                </p:oleObj>
              </mc:Choice>
              <mc:Fallback>
                <p:oleObj name="Equation" r:id="rId5" imgW="533160" imgH="380880" progId="Equation.DSMT4">
                  <p:embed/>
                  <p:pic>
                    <p:nvPicPr>
                      <p:cNvPr id="0" name="OLE substitute image"/>
                      <p:cNvPicPr/>
                      <p:nvPr/>
                    </p:nvPicPr>
                    <p:blipFill>
                      <a:blip r:embed="rId6"/>
                      <a:stretch>
                        <a:fillRect/>
                      </a:stretch>
                    </p:blipFill>
                    <p:spPr>
                      <a:xfrm>
                        <a:off x="1417638" y="3729038"/>
                        <a:ext cx="657225" cy="4699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B38C1C1C-1D76-4B9C-9384-5A9F522DE82A}"/>
              </a:ext>
            </a:extLst>
          </p:cNvPr>
          <p:cNvSpPr>
            <a:spLocks noGrp="1"/>
          </p:cNvSpPr>
          <p:nvPr>
            <p:ph idx="13"/>
          </p:nvPr>
        </p:nvSpPr>
        <p:spPr>
          <a:xfrm>
            <a:off x="1382859" y="3729144"/>
            <a:ext cx="7063217" cy="1173056"/>
          </a:xfrm>
        </p:spPr>
        <p:txBody>
          <a:bodyPr/>
          <a:lstStyle/>
          <a:p>
            <a:pPr marL="640080" lvl="0" algn="l">
              <a:spcAft>
                <a:spcPts val="600"/>
              </a:spcAft>
              <a:buClr>
                <a:srgbClr val="003865"/>
              </a:buClr>
            </a:pPr>
            <a:r>
              <a:rPr lang="en-US">
                <a:solidFill>
                  <a:srgbClr val="003865"/>
                </a:solidFill>
              </a:rPr>
              <a:t>= sum of the values of the </a:t>
            </a:r>
            <a:r>
              <a:rPr lang="en-US" i="1">
                <a:solidFill>
                  <a:srgbClr val="003865"/>
                </a:solidFill>
              </a:rPr>
              <a:t>n</a:t>
            </a:r>
            <a:r>
              <a:rPr lang="en-US">
                <a:solidFill>
                  <a:srgbClr val="003865"/>
                </a:solidFill>
              </a:rPr>
              <a:t> observations</a:t>
            </a:r>
          </a:p>
          <a:p>
            <a:pPr marL="341313" lvl="0" algn="l">
              <a:spcAft>
                <a:spcPts val="600"/>
              </a:spcAft>
              <a:buClr>
                <a:srgbClr val="003865"/>
              </a:buClr>
            </a:pPr>
            <a:r>
              <a:rPr lang="en-US" i="1"/>
              <a:t>n</a:t>
            </a:r>
            <a:r>
              <a:rPr lang="en-US"/>
              <a:t> = number of observations in the population</a:t>
            </a:r>
            <a:endParaRPr lang="en-US">
              <a:solidFill>
                <a:srgbClr val="003865"/>
              </a:solidFill>
            </a:endParaRPr>
          </a:p>
        </p:txBody>
      </p:sp>
    </p:spTree>
    <p:extLst>
      <p:ext uri="{BB962C8B-B14F-4D97-AF65-F5344CB8AC3E}">
        <p14:creationId xmlns:p14="http://schemas.microsoft.com/office/powerpoint/2010/main" val="98722439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a:t>Sample Mean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i="1"/>
                  <a:t> </a:t>
                </a:r>
                <a:r>
                  <a:rPr lang="en-US"/>
                  <a:t>(1 of 2)</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349B9186-1FA1-490C-B7D6-CABE45592F80}"/>
              </a:ext>
            </a:extLst>
          </p:cNvPr>
          <p:cNvSpPr>
            <a:spLocks noGrp="1"/>
          </p:cNvSpPr>
          <p:nvPr>
            <p:ph sz="half" idx="1"/>
          </p:nvPr>
        </p:nvSpPr>
        <p:spPr>
          <a:xfrm>
            <a:off x="476843" y="1825625"/>
            <a:ext cx="10984688" cy="1603375"/>
          </a:xfrm>
        </p:spPr>
        <p:txBody>
          <a:bodyPr/>
          <a:lstStyle/>
          <a:p>
            <a:pPr marL="0" indent="0">
              <a:spcBef>
                <a:spcPct val="0"/>
              </a:spcBef>
              <a:spcAft>
                <a:spcPts val="600"/>
              </a:spcAft>
              <a:buNone/>
            </a:pPr>
            <a:r>
              <a:rPr lang="en-US" b="1" u="sng"/>
              <a:t>Example:</a:t>
            </a:r>
            <a:r>
              <a:rPr lang="en-US" b="1"/>
              <a:t> </a:t>
            </a:r>
            <a:r>
              <a:rPr lang="en-US"/>
              <a:t>Monthly Starting Salary</a:t>
            </a:r>
          </a:p>
          <a:p>
            <a:pPr marL="0" indent="0">
              <a:spcBef>
                <a:spcPct val="0"/>
              </a:spcBef>
              <a:spcAft>
                <a:spcPts val="600"/>
              </a:spcAft>
              <a:buNone/>
            </a:pPr>
            <a:r>
              <a:rPr lang="en-US"/>
              <a:t>A placement office wants to know the average starting salary of business graduates. Monthly starting salaries for a sample of 12 business school graduates is provided here. </a:t>
            </a:r>
          </a:p>
        </p:txBody>
      </p:sp>
      <p:graphicFrame>
        <p:nvGraphicFramePr>
          <p:cNvPr id="9" name="Table 3">
            <a:extLst>
              <a:ext uri="{FF2B5EF4-FFF2-40B4-BE49-F238E27FC236}">
                <a16:creationId xmlns:a16="http://schemas.microsoft.com/office/drawing/2014/main" id="{25A204E2-79E9-47C9-A76A-35BB8B00D8BC}"/>
              </a:ext>
            </a:extLst>
          </p:cNvPr>
          <p:cNvGraphicFramePr>
            <a:graphicFrameLocks noGrp="1"/>
          </p:cNvGraphicFramePr>
          <p:nvPr>
            <p:ph sz="half" idx="2"/>
            <p:extLst>
              <p:ext uri="{D42A27DB-BD31-4B8C-83A1-F6EECF244321}">
                <p14:modId xmlns:p14="http://schemas.microsoft.com/office/powerpoint/2010/main" val="768190046"/>
              </p:ext>
            </p:extLst>
          </p:nvPr>
        </p:nvGraphicFramePr>
        <p:xfrm>
          <a:off x="1916692" y="3477215"/>
          <a:ext cx="8358616" cy="2891286"/>
        </p:xfrm>
        <a:graphic>
          <a:graphicData uri="http://schemas.openxmlformats.org/drawingml/2006/table">
            <a:tbl>
              <a:tblPr firstRow="1" bandRow="1">
                <a:tableStyleId>{073A0DAA-6AF3-43AB-8588-CEC1D06C72B9}</a:tableStyleId>
              </a:tblPr>
              <a:tblGrid>
                <a:gridCol w="2089654">
                  <a:extLst>
                    <a:ext uri="{9D8B030D-6E8A-4147-A177-3AD203B41FA5}">
                      <a16:colId xmlns:a16="http://schemas.microsoft.com/office/drawing/2014/main" val="2582328964"/>
                    </a:ext>
                  </a:extLst>
                </a:gridCol>
                <a:gridCol w="2089654">
                  <a:extLst>
                    <a:ext uri="{9D8B030D-6E8A-4147-A177-3AD203B41FA5}">
                      <a16:colId xmlns:a16="http://schemas.microsoft.com/office/drawing/2014/main" val="3347270020"/>
                    </a:ext>
                  </a:extLst>
                </a:gridCol>
                <a:gridCol w="2089654">
                  <a:extLst>
                    <a:ext uri="{9D8B030D-6E8A-4147-A177-3AD203B41FA5}">
                      <a16:colId xmlns:a16="http://schemas.microsoft.com/office/drawing/2014/main" val="3388449367"/>
                    </a:ext>
                  </a:extLst>
                </a:gridCol>
                <a:gridCol w="2089654">
                  <a:extLst>
                    <a:ext uri="{9D8B030D-6E8A-4147-A177-3AD203B41FA5}">
                      <a16:colId xmlns:a16="http://schemas.microsoft.com/office/drawing/2014/main" val="3774539206"/>
                    </a:ext>
                  </a:extLst>
                </a:gridCol>
              </a:tblGrid>
              <a:tr h="375201">
                <a:tc>
                  <a:txBody>
                    <a:bodyPr/>
                    <a:lstStyle/>
                    <a:p>
                      <a:pPr algn="ctr"/>
                      <a:r>
                        <a:rPr lang="en-IN"/>
                        <a:t>Graduate</a:t>
                      </a:r>
                    </a:p>
                  </a:txBody>
                  <a:tcPr anchor="b">
                    <a:solidFill>
                      <a:srgbClr val="000000"/>
                    </a:solidFill>
                  </a:tcPr>
                </a:tc>
                <a:tc>
                  <a:txBody>
                    <a:bodyPr/>
                    <a:lstStyle/>
                    <a:p>
                      <a:pPr algn="ctr"/>
                      <a:r>
                        <a:rPr lang="en-IN"/>
                        <a:t>Monthly Starting Salary ($)</a:t>
                      </a:r>
                    </a:p>
                  </a:txBody>
                  <a:tcPr anchor="b">
                    <a:solidFill>
                      <a:srgbClr val="000000"/>
                    </a:solidFill>
                  </a:tcPr>
                </a:tc>
                <a:tc>
                  <a:txBody>
                    <a:bodyPr/>
                    <a:lstStyle/>
                    <a:p>
                      <a:pPr algn="ctr"/>
                      <a:r>
                        <a:rPr lang="en-IN"/>
                        <a:t>Graduate</a:t>
                      </a:r>
                    </a:p>
                  </a:txBody>
                  <a:tcPr anchor="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t>Monthly Starting Salary ($)</a:t>
                      </a:r>
                    </a:p>
                  </a:txBody>
                  <a:tcPr anchor="b">
                    <a:solidFill>
                      <a:srgbClr val="000000"/>
                    </a:solidFill>
                  </a:tcPr>
                </a:tc>
                <a:extLst>
                  <a:ext uri="{0D108BD9-81ED-4DB2-BD59-A6C34878D82A}">
                    <a16:rowId xmlns:a16="http://schemas.microsoft.com/office/drawing/2014/main" val="1162972770"/>
                  </a:ext>
                </a:extLst>
              </a:tr>
              <a:tr h="375201">
                <a:tc>
                  <a:txBody>
                    <a:bodyPr/>
                    <a:lstStyle/>
                    <a:p>
                      <a:pPr algn="ctr"/>
                      <a:r>
                        <a:rPr lang="en-IN">
                          <a:solidFill>
                            <a:srgbClr val="000000"/>
                          </a:solidFill>
                        </a:rPr>
                        <a:t>1</a:t>
                      </a:r>
                    </a:p>
                  </a:txBody>
                  <a:tcPr>
                    <a:solidFill>
                      <a:schemeClr val="bg1"/>
                    </a:solidFill>
                  </a:tcPr>
                </a:tc>
                <a:tc>
                  <a:txBody>
                    <a:bodyPr/>
                    <a:lstStyle/>
                    <a:p>
                      <a:pPr algn="ctr"/>
                      <a:r>
                        <a:rPr lang="en-IN">
                          <a:solidFill>
                            <a:srgbClr val="000000"/>
                          </a:solidFill>
                        </a:rPr>
                        <a:t>5850</a:t>
                      </a:r>
                    </a:p>
                  </a:txBody>
                  <a:tcPr>
                    <a:solidFill>
                      <a:schemeClr val="bg1"/>
                    </a:solidFill>
                  </a:tcPr>
                </a:tc>
                <a:tc>
                  <a:txBody>
                    <a:bodyPr/>
                    <a:lstStyle/>
                    <a:p>
                      <a:pPr algn="ctr"/>
                      <a:r>
                        <a:rPr lang="en-IN">
                          <a:solidFill>
                            <a:srgbClr val="000000"/>
                          </a:solidFill>
                        </a:rPr>
                        <a:t>7</a:t>
                      </a:r>
                    </a:p>
                  </a:txBody>
                  <a:tcPr>
                    <a:solidFill>
                      <a:schemeClr val="bg1"/>
                    </a:solidFill>
                  </a:tcPr>
                </a:tc>
                <a:tc>
                  <a:txBody>
                    <a:bodyPr/>
                    <a:lstStyle/>
                    <a:p>
                      <a:pPr algn="ctr"/>
                      <a:r>
                        <a:rPr lang="en-IN">
                          <a:solidFill>
                            <a:srgbClr val="000000"/>
                          </a:solidFill>
                        </a:rPr>
                        <a:t>5890</a:t>
                      </a:r>
                    </a:p>
                  </a:txBody>
                  <a:tcPr>
                    <a:solidFill>
                      <a:schemeClr val="bg1"/>
                    </a:solidFill>
                  </a:tcPr>
                </a:tc>
                <a:extLst>
                  <a:ext uri="{0D108BD9-81ED-4DB2-BD59-A6C34878D82A}">
                    <a16:rowId xmlns:a16="http://schemas.microsoft.com/office/drawing/2014/main" val="1253487281"/>
                  </a:ext>
                </a:extLst>
              </a:tr>
              <a:tr h="375201">
                <a:tc>
                  <a:txBody>
                    <a:bodyPr/>
                    <a:lstStyle/>
                    <a:p>
                      <a:pPr algn="ctr"/>
                      <a:r>
                        <a:rPr lang="en-IN">
                          <a:solidFill>
                            <a:srgbClr val="000000"/>
                          </a:solidFill>
                        </a:rPr>
                        <a:t>2</a:t>
                      </a:r>
                    </a:p>
                  </a:txBody>
                  <a:tcPr/>
                </a:tc>
                <a:tc>
                  <a:txBody>
                    <a:bodyPr/>
                    <a:lstStyle/>
                    <a:p>
                      <a:pPr algn="ctr"/>
                      <a:r>
                        <a:rPr lang="en-IN">
                          <a:solidFill>
                            <a:srgbClr val="000000"/>
                          </a:solidFill>
                        </a:rPr>
                        <a:t>5950</a:t>
                      </a:r>
                    </a:p>
                  </a:txBody>
                  <a:tcPr/>
                </a:tc>
                <a:tc>
                  <a:txBody>
                    <a:bodyPr/>
                    <a:lstStyle/>
                    <a:p>
                      <a:pPr algn="ctr"/>
                      <a:r>
                        <a:rPr lang="en-IN">
                          <a:solidFill>
                            <a:srgbClr val="000000"/>
                          </a:solidFill>
                        </a:rPr>
                        <a:t>8</a:t>
                      </a:r>
                    </a:p>
                  </a:txBody>
                  <a:tcPr/>
                </a:tc>
                <a:tc>
                  <a:txBody>
                    <a:bodyPr/>
                    <a:lstStyle/>
                    <a:p>
                      <a:pPr algn="ctr"/>
                      <a:r>
                        <a:rPr lang="en-IN">
                          <a:solidFill>
                            <a:srgbClr val="000000"/>
                          </a:solidFill>
                        </a:rPr>
                        <a:t>6130</a:t>
                      </a:r>
                    </a:p>
                  </a:txBody>
                  <a:tcPr/>
                </a:tc>
                <a:extLst>
                  <a:ext uri="{0D108BD9-81ED-4DB2-BD59-A6C34878D82A}">
                    <a16:rowId xmlns:a16="http://schemas.microsoft.com/office/drawing/2014/main" val="3367734002"/>
                  </a:ext>
                </a:extLst>
              </a:tr>
              <a:tr h="375201">
                <a:tc>
                  <a:txBody>
                    <a:bodyPr/>
                    <a:lstStyle/>
                    <a:p>
                      <a:pPr algn="ctr"/>
                      <a:r>
                        <a:rPr lang="en-IN">
                          <a:solidFill>
                            <a:srgbClr val="000000"/>
                          </a:solidFill>
                        </a:rPr>
                        <a:t>3</a:t>
                      </a:r>
                    </a:p>
                  </a:txBody>
                  <a:tcPr>
                    <a:solidFill>
                      <a:schemeClr val="bg1"/>
                    </a:solidFill>
                  </a:tcPr>
                </a:tc>
                <a:tc>
                  <a:txBody>
                    <a:bodyPr/>
                    <a:lstStyle/>
                    <a:p>
                      <a:pPr algn="ctr"/>
                      <a:r>
                        <a:rPr lang="en-IN">
                          <a:solidFill>
                            <a:srgbClr val="000000"/>
                          </a:solidFill>
                        </a:rPr>
                        <a:t>6050</a:t>
                      </a:r>
                    </a:p>
                  </a:txBody>
                  <a:tcPr>
                    <a:solidFill>
                      <a:schemeClr val="bg1"/>
                    </a:solidFill>
                  </a:tcPr>
                </a:tc>
                <a:tc>
                  <a:txBody>
                    <a:bodyPr/>
                    <a:lstStyle/>
                    <a:p>
                      <a:pPr algn="ctr"/>
                      <a:r>
                        <a:rPr lang="en-IN">
                          <a:solidFill>
                            <a:srgbClr val="000000"/>
                          </a:solidFill>
                        </a:rPr>
                        <a:t>9</a:t>
                      </a:r>
                    </a:p>
                  </a:txBody>
                  <a:tcPr>
                    <a:solidFill>
                      <a:schemeClr val="bg1"/>
                    </a:solidFill>
                  </a:tcPr>
                </a:tc>
                <a:tc>
                  <a:txBody>
                    <a:bodyPr/>
                    <a:lstStyle/>
                    <a:p>
                      <a:pPr algn="ctr"/>
                      <a:r>
                        <a:rPr lang="en-IN">
                          <a:solidFill>
                            <a:srgbClr val="000000"/>
                          </a:solidFill>
                        </a:rPr>
                        <a:t>5940</a:t>
                      </a:r>
                    </a:p>
                  </a:txBody>
                  <a:tcPr>
                    <a:solidFill>
                      <a:schemeClr val="bg1"/>
                    </a:solidFill>
                  </a:tcPr>
                </a:tc>
                <a:extLst>
                  <a:ext uri="{0D108BD9-81ED-4DB2-BD59-A6C34878D82A}">
                    <a16:rowId xmlns:a16="http://schemas.microsoft.com/office/drawing/2014/main" val="129699883"/>
                  </a:ext>
                </a:extLst>
              </a:tr>
              <a:tr h="375201">
                <a:tc>
                  <a:txBody>
                    <a:bodyPr/>
                    <a:lstStyle/>
                    <a:p>
                      <a:pPr algn="ctr"/>
                      <a:r>
                        <a:rPr lang="en-IN">
                          <a:solidFill>
                            <a:srgbClr val="000000"/>
                          </a:solidFill>
                        </a:rPr>
                        <a:t>4</a:t>
                      </a:r>
                    </a:p>
                  </a:txBody>
                  <a:tcPr/>
                </a:tc>
                <a:tc>
                  <a:txBody>
                    <a:bodyPr/>
                    <a:lstStyle/>
                    <a:p>
                      <a:pPr algn="ctr"/>
                      <a:r>
                        <a:rPr lang="en-IN">
                          <a:solidFill>
                            <a:srgbClr val="000000"/>
                          </a:solidFill>
                        </a:rPr>
                        <a:t>5880</a:t>
                      </a:r>
                    </a:p>
                  </a:txBody>
                  <a:tcPr/>
                </a:tc>
                <a:tc>
                  <a:txBody>
                    <a:bodyPr/>
                    <a:lstStyle/>
                    <a:p>
                      <a:pPr algn="ctr"/>
                      <a:r>
                        <a:rPr lang="en-IN">
                          <a:solidFill>
                            <a:srgbClr val="000000"/>
                          </a:solidFill>
                        </a:rPr>
                        <a:t>10</a:t>
                      </a:r>
                    </a:p>
                  </a:txBody>
                  <a:tcPr/>
                </a:tc>
                <a:tc>
                  <a:txBody>
                    <a:bodyPr/>
                    <a:lstStyle/>
                    <a:p>
                      <a:pPr algn="ctr"/>
                      <a:r>
                        <a:rPr lang="en-IN">
                          <a:solidFill>
                            <a:srgbClr val="000000"/>
                          </a:solidFill>
                        </a:rPr>
                        <a:t>6325</a:t>
                      </a:r>
                    </a:p>
                  </a:txBody>
                  <a:tcPr/>
                </a:tc>
                <a:extLst>
                  <a:ext uri="{0D108BD9-81ED-4DB2-BD59-A6C34878D82A}">
                    <a16:rowId xmlns:a16="http://schemas.microsoft.com/office/drawing/2014/main" val="2851606681"/>
                  </a:ext>
                </a:extLst>
              </a:tr>
              <a:tr h="375201">
                <a:tc>
                  <a:txBody>
                    <a:bodyPr/>
                    <a:lstStyle/>
                    <a:p>
                      <a:pPr algn="ctr"/>
                      <a:r>
                        <a:rPr lang="en-IN">
                          <a:solidFill>
                            <a:srgbClr val="000000"/>
                          </a:solidFill>
                        </a:rPr>
                        <a:t>5</a:t>
                      </a:r>
                    </a:p>
                  </a:txBody>
                  <a:tcPr>
                    <a:solidFill>
                      <a:schemeClr val="bg1"/>
                    </a:solidFill>
                  </a:tcPr>
                </a:tc>
                <a:tc>
                  <a:txBody>
                    <a:bodyPr/>
                    <a:lstStyle/>
                    <a:p>
                      <a:pPr algn="ctr"/>
                      <a:r>
                        <a:rPr lang="en-IN">
                          <a:solidFill>
                            <a:srgbClr val="000000"/>
                          </a:solidFill>
                        </a:rPr>
                        <a:t>5755</a:t>
                      </a:r>
                    </a:p>
                  </a:txBody>
                  <a:tcPr>
                    <a:solidFill>
                      <a:schemeClr val="bg1"/>
                    </a:solidFill>
                  </a:tcPr>
                </a:tc>
                <a:tc>
                  <a:txBody>
                    <a:bodyPr/>
                    <a:lstStyle/>
                    <a:p>
                      <a:pPr algn="ctr"/>
                      <a:r>
                        <a:rPr lang="en-IN">
                          <a:solidFill>
                            <a:srgbClr val="000000"/>
                          </a:solidFill>
                        </a:rPr>
                        <a:t>11</a:t>
                      </a:r>
                    </a:p>
                  </a:txBody>
                  <a:tcPr>
                    <a:solidFill>
                      <a:schemeClr val="bg1"/>
                    </a:solidFill>
                  </a:tcPr>
                </a:tc>
                <a:tc>
                  <a:txBody>
                    <a:bodyPr/>
                    <a:lstStyle/>
                    <a:p>
                      <a:pPr algn="ctr"/>
                      <a:r>
                        <a:rPr lang="en-IN">
                          <a:solidFill>
                            <a:srgbClr val="000000"/>
                          </a:solidFill>
                        </a:rPr>
                        <a:t>5920</a:t>
                      </a:r>
                    </a:p>
                  </a:txBody>
                  <a:tcPr>
                    <a:solidFill>
                      <a:schemeClr val="bg1"/>
                    </a:solidFill>
                  </a:tcPr>
                </a:tc>
                <a:extLst>
                  <a:ext uri="{0D108BD9-81ED-4DB2-BD59-A6C34878D82A}">
                    <a16:rowId xmlns:a16="http://schemas.microsoft.com/office/drawing/2014/main" val="2087548706"/>
                  </a:ext>
                </a:extLst>
              </a:tr>
              <a:tr h="375201">
                <a:tc>
                  <a:txBody>
                    <a:bodyPr/>
                    <a:lstStyle/>
                    <a:p>
                      <a:pPr algn="ctr"/>
                      <a:r>
                        <a:rPr lang="en-IN" b="0">
                          <a:solidFill>
                            <a:srgbClr val="000000"/>
                          </a:solidFill>
                        </a:rPr>
                        <a:t>6</a:t>
                      </a:r>
                    </a:p>
                  </a:txBody>
                  <a:tcPr/>
                </a:tc>
                <a:tc>
                  <a:txBody>
                    <a:bodyPr/>
                    <a:lstStyle/>
                    <a:p>
                      <a:pPr algn="ctr"/>
                      <a:r>
                        <a:rPr lang="en-IN" b="0">
                          <a:solidFill>
                            <a:srgbClr val="000000"/>
                          </a:solidFill>
                        </a:rPr>
                        <a:t>5710</a:t>
                      </a:r>
                    </a:p>
                  </a:txBody>
                  <a:tcPr/>
                </a:tc>
                <a:tc>
                  <a:txBody>
                    <a:bodyPr/>
                    <a:lstStyle/>
                    <a:p>
                      <a:pPr algn="ctr"/>
                      <a:r>
                        <a:rPr lang="en-IN" b="0">
                          <a:solidFill>
                            <a:srgbClr val="000000"/>
                          </a:solidFill>
                        </a:rPr>
                        <a:t>12</a:t>
                      </a:r>
                    </a:p>
                  </a:txBody>
                  <a:tcPr/>
                </a:tc>
                <a:tc>
                  <a:txBody>
                    <a:bodyPr/>
                    <a:lstStyle/>
                    <a:p>
                      <a:pPr algn="ctr"/>
                      <a:r>
                        <a:rPr lang="en-IN" b="0">
                          <a:solidFill>
                            <a:srgbClr val="000000"/>
                          </a:solidFill>
                        </a:rPr>
                        <a:t>5880</a:t>
                      </a:r>
                    </a:p>
                  </a:txBody>
                  <a:tcPr/>
                </a:tc>
                <a:extLst>
                  <a:ext uri="{0D108BD9-81ED-4DB2-BD59-A6C34878D82A}">
                    <a16:rowId xmlns:a16="http://schemas.microsoft.com/office/drawing/2014/main" val="257067153"/>
                  </a:ext>
                </a:extLst>
              </a:tr>
            </a:tbl>
          </a:graphicData>
        </a:graphic>
      </p:graphicFrame>
    </p:spTree>
    <p:extLst>
      <p:ext uri="{BB962C8B-B14F-4D97-AF65-F5344CB8AC3E}">
        <p14:creationId xmlns:p14="http://schemas.microsoft.com/office/powerpoint/2010/main" val="249633896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a:t>Sample Mean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i="1"/>
                  <a:t> </a:t>
                </a:r>
                <a:r>
                  <a:rPr lang="en-US"/>
                  <a:t>(2 of 2)</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4DAEFF2A-7796-47AF-9266-0D6DEF1B5C5C}"/>
              </a:ext>
            </a:extLst>
          </p:cNvPr>
          <p:cNvSpPr>
            <a:spLocks noGrp="1"/>
          </p:cNvSpPr>
          <p:nvPr>
            <p:ph sz="half" idx="1"/>
          </p:nvPr>
        </p:nvSpPr>
        <p:spPr>
          <a:xfrm>
            <a:off x="476843" y="1825625"/>
            <a:ext cx="5542957" cy="602265"/>
          </a:xfrm>
        </p:spPr>
        <p:txBody>
          <a:bodyPr/>
          <a:lstStyle/>
          <a:p>
            <a:pPr marL="0" indent="0">
              <a:buNone/>
            </a:pPr>
            <a:r>
              <a:rPr lang="en-IN" b="1" u="sng"/>
              <a:t>Example:</a:t>
            </a:r>
            <a:r>
              <a:rPr lang="en-IN" b="1"/>
              <a:t> </a:t>
            </a:r>
            <a:r>
              <a:rPr lang="en-IN"/>
              <a:t>Monthly Starting Salary</a:t>
            </a:r>
          </a:p>
        </p:txBody>
      </p:sp>
      <p:graphicFrame>
        <p:nvGraphicFramePr>
          <p:cNvPr id="12" name="Object 3" descr="Begin equation. x overbar equalssigma x subscript i baseline divided by n equals 71,280 divided by 12 equals 5,940. End equation. ">
            <a:extLst>
              <a:ext uri="{FF2B5EF4-FFF2-40B4-BE49-F238E27FC236}">
                <a16:creationId xmlns:a16="http://schemas.microsoft.com/office/drawing/2014/main" id="{A8F33A92-1543-4333-A205-56F77897BE37}"/>
              </a:ext>
            </a:extLst>
          </p:cNvPr>
          <p:cNvGraphicFramePr>
            <a:graphicFrameLocks noGrp="1" noChangeAspect="1"/>
          </p:cNvGraphicFramePr>
          <p:nvPr>
            <p:ph sz="half" idx="2"/>
            <p:extLst>
              <p:ext uri="{D42A27DB-BD31-4B8C-83A1-F6EECF244321}">
                <p14:modId xmlns:p14="http://schemas.microsoft.com/office/powerpoint/2010/main" val="3839726999"/>
              </p:ext>
            </p:extLst>
          </p:nvPr>
        </p:nvGraphicFramePr>
        <p:xfrm>
          <a:off x="4013200" y="3062288"/>
          <a:ext cx="4165600" cy="939800"/>
        </p:xfrm>
        <a:graphic>
          <a:graphicData uri="http://schemas.openxmlformats.org/presentationml/2006/ole">
            <mc:AlternateContent xmlns:mc="http://schemas.openxmlformats.org/markup-compatibility/2006">
              <mc:Choice xmlns:v="urn:schemas-microsoft-com:vml" Requires="v">
                <p:oleObj spid="_x0000_s8194" name="Equation" r:id="rId4" imgW="4165560" imgH="939600" progId="Equation.DSMT4">
                  <p:embed/>
                </p:oleObj>
              </mc:Choice>
              <mc:Fallback>
                <p:oleObj name="Equation" r:id="rId4" imgW="4165560" imgH="939600" progId="Equation.DSMT4">
                  <p:embed/>
                  <p:pic>
                    <p:nvPicPr>
                      <p:cNvPr id="0" name="OLE substitute image"/>
                      <p:cNvPicPr/>
                      <p:nvPr/>
                    </p:nvPicPr>
                    <p:blipFill>
                      <a:blip r:embed="rId5"/>
                      <a:stretch>
                        <a:fillRect/>
                      </a:stretch>
                    </p:blipFill>
                    <p:spPr>
                      <a:xfrm>
                        <a:off x="4013200" y="3062288"/>
                        <a:ext cx="4165600" cy="939800"/>
                      </a:xfrm>
                      <a:prstGeom prst="rect">
                        <a:avLst/>
                      </a:prstGeom>
                    </p:spPr>
                  </p:pic>
                </p:oleObj>
              </mc:Fallback>
            </mc:AlternateContent>
          </a:graphicData>
        </a:graphic>
      </p:graphicFrame>
    </p:spTree>
    <p:extLst>
      <p:ext uri="{BB962C8B-B14F-4D97-AF65-F5344CB8AC3E}">
        <p14:creationId xmlns:p14="http://schemas.microsoft.com/office/powerpoint/2010/main" val="695279722"/>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Median (1 of 4)</a:t>
            </a:r>
          </a:p>
        </p:txBody>
      </p:sp>
      <p:sp>
        <p:nvSpPr>
          <p:cNvPr id="8" name="Content Placeholder 2">
            <a:extLst>
              <a:ext uri="{FF2B5EF4-FFF2-40B4-BE49-F238E27FC236}">
                <a16:creationId xmlns:a16="http://schemas.microsoft.com/office/drawing/2014/main" id="{CB4105C6-6B2C-4C4C-A91B-F047606DB8DD}"/>
              </a:ext>
            </a:extLst>
          </p:cNvPr>
          <p:cNvSpPr>
            <a:spLocks noGrp="1"/>
          </p:cNvSpPr>
          <p:nvPr>
            <p:ph idx="1"/>
          </p:nvPr>
        </p:nvSpPr>
        <p:spPr/>
        <p:txBody>
          <a:bodyPr/>
          <a:lstStyle/>
          <a:p>
            <a:r>
              <a:rPr lang="en-US"/>
              <a:t>The </a:t>
            </a:r>
            <a:r>
              <a:rPr lang="en-US" u="sng"/>
              <a:t>median</a:t>
            </a:r>
            <a:r>
              <a:rPr lang="en-US"/>
              <a:t> of a data set is the value in the middle when the data items are arranged in ascending order.</a:t>
            </a:r>
          </a:p>
          <a:p>
            <a:r>
              <a:rPr lang="en-US"/>
              <a:t>Whenever a data set has extreme values, median is the preferred measure of central location.</a:t>
            </a:r>
          </a:p>
          <a:p>
            <a:r>
              <a:rPr lang="en-US"/>
              <a:t>The median is the measure of location most often reported for annual income and property value data.</a:t>
            </a:r>
          </a:p>
          <a:p>
            <a:r>
              <a:rPr lang="en-US"/>
              <a:t>A few extremely large incomes or property values can inflate the mean.</a:t>
            </a:r>
          </a:p>
        </p:txBody>
      </p:sp>
    </p:spTree>
    <p:extLst>
      <p:ext uri="{BB962C8B-B14F-4D97-AF65-F5344CB8AC3E}">
        <p14:creationId xmlns:p14="http://schemas.microsoft.com/office/powerpoint/2010/main" val="257024782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Median (2 of 4)</a:t>
            </a:r>
          </a:p>
        </p:txBody>
      </p:sp>
      <p:sp>
        <p:nvSpPr>
          <p:cNvPr id="5" name="Content Placeholder 2">
            <a:extLst>
              <a:ext uri="{FF2B5EF4-FFF2-40B4-BE49-F238E27FC236}">
                <a16:creationId xmlns:a16="http://schemas.microsoft.com/office/drawing/2014/main" id="{12153AB8-A012-466E-8E0B-752EF7F72B2B}"/>
              </a:ext>
            </a:extLst>
          </p:cNvPr>
          <p:cNvSpPr>
            <a:spLocks noGrp="1"/>
          </p:cNvSpPr>
          <p:nvPr>
            <p:ph idx="1"/>
          </p:nvPr>
        </p:nvSpPr>
        <p:spPr>
          <a:xfrm>
            <a:off x="476844" y="1944376"/>
            <a:ext cx="11241914" cy="421890"/>
          </a:xfrm>
        </p:spPr>
        <p:txBody>
          <a:bodyPr/>
          <a:lstStyle/>
          <a:p>
            <a:pPr algn="l"/>
            <a:r>
              <a:rPr lang="en-US"/>
              <a:t>For an </a:t>
            </a:r>
            <a:r>
              <a:rPr lang="en-US" u="sng"/>
              <a:t>odd number</a:t>
            </a:r>
            <a:r>
              <a:rPr lang="en-US"/>
              <a:t> of observations: </a:t>
            </a:r>
          </a:p>
        </p:txBody>
      </p:sp>
      <p:sp>
        <p:nvSpPr>
          <p:cNvPr id="7" name="Content Placeholder 3">
            <a:extLst>
              <a:ext uri="{FF2B5EF4-FFF2-40B4-BE49-F238E27FC236}">
                <a16:creationId xmlns:a16="http://schemas.microsoft.com/office/drawing/2014/main" id="{E8AC7078-54D9-4954-AFDA-03C5C9F7ECF0}"/>
              </a:ext>
            </a:extLst>
          </p:cNvPr>
          <p:cNvSpPr>
            <a:spLocks noGrp="1"/>
          </p:cNvSpPr>
          <p:nvPr>
            <p:ph idx="11"/>
          </p:nvPr>
        </p:nvSpPr>
        <p:spPr>
          <a:xfrm>
            <a:off x="476844" y="2696203"/>
            <a:ext cx="2563240" cy="418564"/>
          </a:xfrm>
        </p:spPr>
        <p:txBody>
          <a:bodyPr/>
          <a:lstStyle/>
          <a:p>
            <a:pPr algn="l"/>
            <a:r>
              <a:rPr lang="en-IN"/>
              <a:t>7 observations</a:t>
            </a:r>
          </a:p>
        </p:txBody>
      </p:sp>
      <p:graphicFrame>
        <p:nvGraphicFramePr>
          <p:cNvPr id="14" name="Table 4">
            <a:extLst>
              <a:ext uri="{FF2B5EF4-FFF2-40B4-BE49-F238E27FC236}">
                <a16:creationId xmlns:a16="http://schemas.microsoft.com/office/drawing/2014/main" id="{C602ED66-81D8-47CE-8CDA-D76DA90EEA2F}"/>
              </a:ext>
            </a:extLst>
          </p:cNvPr>
          <p:cNvGraphicFramePr>
            <a:graphicFrameLocks noGrp="1"/>
          </p:cNvGraphicFramePr>
          <p:nvPr>
            <p:ph idx="13"/>
            <p:extLst>
              <p:ext uri="{D42A27DB-BD31-4B8C-83A1-F6EECF244321}">
                <p14:modId xmlns:p14="http://schemas.microsoft.com/office/powerpoint/2010/main" val="2215751090"/>
              </p:ext>
            </p:extLst>
          </p:nvPr>
        </p:nvGraphicFramePr>
        <p:xfrm>
          <a:off x="2562675" y="3237078"/>
          <a:ext cx="6252183" cy="457200"/>
        </p:xfrm>
        <a:graphic>
          <a:graphicData uri="http://schemas.openxmlformats.org/drawingml/2006/table">
            <a:tbl>
              <a:tblPr firstRow="1" bandRow="1">
                <a:tableStyleId>{073A0DAA-6AF3-43AB-8588-CEC1D06C72B9}</a:tableStyleId>
              </a:tblPr>
              <a:tblGrid>
                <a:gridCol w="893169">
                  <a:extLst>
                    <a:ext uri="{9D8B030D-6E8A-4147-A177-3AD203B41FA5}">
                      <a16:colId xmlns:a16="http://schemas.microsoft.com/office/drawing/2014/main" val="3284570525"/>
                    </a:ext>
                  </a:extLst>
                </a:gridCol>
                <a:gridCol w="893169">
                  <a:extLst>
                    <a:ext uri="{9D8B030D-6E8A-4147-A177-3AD203B41FA5}">
                      <a16:colId xmlns:a16="http://schemas.microsoft.com/office/drawing/2014/main" val="4186309724"/>
                    </a:ext>
                  </a:extLst>
                </a:gridCol>
                <a:gridCol w="893169">
                  <a:extLst>
                    <a:ext uri="{9D8B030D-6E8A-4147-A177-3AD203B41FA5}">
                      <a16:colId xmlns:a16="http://schemas.microsoft.com/office/drawing/2014/main" val="2238709503"/>
                    </a:ext>
                  </a:extLst>
                </a:gridCol>
                <a:gridCol w="893169">
                  <a:extLst>
                    <a:ext uri="{9D8B030D-6E8A-4147-A177-3AD203B41FA5}">
                      <a16:colId xmlns:a16="http://schemas.microsoft.com/office/drawing/2014/main" val="443830595"/>
                    </a:ext>
                  </a:extLst>
                </a:gridCol>
                <a:gridCol w="893169">
                  <a:extLst>
                    <a:ext uri="{9D8B030D-6E8A-4147-A177-3AD203B41FA5}">
                      <a16:colId xmlns:a16="http://schemas.microsoft.com/office/drawing/2014/main" val="667730806"/>
                    </a:ext>
                  </a:extLst>
                </a:gridCol>
                <a:gridCol w="893169">
                  <a:extLst>
                    <a:ext uri="{9D8B030D-6E8A-4147-A177-3AD203B41FA5}">
                      <a16:colId xmlns:a16="http://schemas.microsoft.com/office/drawing/2014/main" val="689071621"/>
                    </a:ext>
                  </a:extLst>
                </a:gridCol>
                <a:gridCol w="893169">
                  <a:extLst>
                    <a:ext uri="{9D8B030D-6E8A-4147-A177-3AD203B41FA5}">
                      <a16:colId xmlns:a16="http://schemas.microsoft.com/office/drawing/2014/main" val="3199241698"/>
                    </a:ext>
                  </a:extLst>
                </a:gridCol>
              </a:tblGrid>
              <a:tr h="168742">
                <a:tc>
                  <a:txBody>
                    <a:bodyPr/>
                    <a:lstStyle/>
                    <a:p>
                      <a:pPr algn="ctr"/>
                      <a:r>
                        <a:rPr lang="en-IN" sz="2400">
                          <a:solidFill>
                            <a:srgbClr val="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734397"/>
                  </a:ext>
                </a:extLst>
              </a:tr>
            </a:tbl>
          </a:graphicData>
        </a:graphic>
      </p:graphicFrame>
      <p:graphicFrame>
        <p:nvGraphicFramePr>
          <p:cNvPr id="15" name="Table 5">
            <a:extLst>
              <a:ext uri="{FF2B5EF4-FFF2-40B4-BE49-F238E27FC236}">
                <a16:creationId xmlns:a16="http://schemas.microsoft.com/office/drawing/2014/main" id="{ED99DEE4-D915-4732-8D07-AB0C4D613A6F}"/>
              </a:ext>
            </a:extLst>
          </p:cNvPr>
          <p:cNvGraphicFramePr>
            <a:graphicFrameLocks noGrp="1"/>
          </p:cNvGraphicFramePr>
          <p:nvPr>
            <p:ph idx="15"/>
            <p:extLst>
              <p:ext uri="{D42A27DB-BD31-4B8C-83A1-F6EECF244321}">
                <p14:modId xmlns:p14="http://schemas.microsoft.com/office/powerpoint/2010/main" val="3156453938"/>
              </p:ext>
            </p:extLst>
          </p:nvPr>
        </p:nvGraphicFramePr>
        <p:xfrm>
          <a:off x="845095" y="4119299"/>
          <a:ext cx="6319460" cy="457200"/>
        </p:xfrm>
        <a:graphic>
          <a:graphicData uri="http://schemas.openxmlformats.org/drawingml/2006/table">
            <a:tbl>
              <a:tblPr firstRow="1" bandRow="1">
                <a:tableStyleId>{073A0DAA-6AF3-43AB-8588-CEC1D06C72B9}</a:tableStyleId>
              </a:tblPr>
              <a:tblGrid>
                <a:gridCol w="902780">
                  <a:extLst>
                    <a:ext uri="{9D8B030D-6E8A-4147-A177-3AD203B41FA5}">
                      <a16:colId xmlns:a16="http://schemas.microsoft.com/office/drawing/2014/main" val="248700612"/>
                    </a:ext>
                  </a:extLst>
                </a:gridCol>
                <a:gridCol w="902780">
                  <a:extLst>
                    <a:ext uri="{9D8B030D-6E8A-4147-A177-3AD203B41FA5}">
                      <a16:colId xmlns:a16="http://schemas.microsoft.com/office/drawing/2014/main" val="3655526463"/>
                    </a:ext>
                  </a:extLst>
                </a:gridCol>
                <a:gridCol w="902780">
                  <a:extLst>
                    <a:ext uri="{9D8B030D-6E8A-4147-A177-3AD203B41FA5}">
                      <a16:colId xmlns:a16="http://schemas.microsoft.com/office/drawing/2014/main" val="2124896629"/>
                    </a:ext>
                  </a:extLst>
                </a:gridCol>
                <a:gridCol w="902780">
                  <a:extLst>
                    <a:ext uri="{9D8B030D-6E8A-4147-A177-3AD203B41FA5}">
                      <a16:colId xmlns:a16="http://schemas.microsoft.com/office/drawing/2014/main" val="1380880212"/>
                    </a:ext>
                  </a:extLst>
                </a:gridCol>
                <a:gridCol w="902780">
                  <a:extLst>
                    <a:ext uri="{9D8B030D-6E8A-4147-A177-3AD203B41FA5}">
                      <a16:colId xmlns:a16="http://schemas.microsoft.com/office/drawing/2014/main" val="3058896008"/>
                    </a:ext>
                  </a:extLst>
                </a:gridCol>
                <a:gridCol w="902780">
                  <a:extLst>
                    <a:ext uri="{9D8B030D-6E8A-4147-A177-3AD203B41FA5}">
                      <a16:colId xmlns:a16="http://schemas.microsoft.com/office/drawing/2014/main" val="2101895848"/>
                    </a:ext>
                  </a:extLst>
                </a:gridCol>
                <a:gridCol w="902780">
                  <a:extLst>
                    <a:ext uri="{9D8B030D-6E8A-4147-A177-3AD203B41FA5}">
                      <a16:colId xmlns:a16="http://schemas.microsoft.com/office/drawing/2014/main" val="2002088024"/>
                    </a:ext>
                  </a:extLst>
                </a:gridCol>
              </a:tblGrid>
              <a:tr h="421889">
                <a:tc>
                  <a:txBody>
                    <a:bodyPr/>
                    <a:lstStyle/>
                    <a:p>
                      <a:pPr algn="ctr"/>
                      <a:r>
                        <a:rPr lang="en-IN" sz="2400">
                          <a:solidFill>
                            <a:srgbClr val="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effectLst>
                            <a:glow rad="254000">
                              <a:schemeClr val="accent3">
                                <a:satMod val="175000"/>
                                <a:alpha val="25000"/>
                              </a:schemeClr>
                            </a:glow>
                          </a:effectLst>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4278270"/>
                  </a:ext>
                </a:extLst>
              </a:tr>
            </a:tbl>
          </a:graphicData>
        </a:graphic>
      </p:graphicFrame>
      <p:sp>
        <p:nvSpPr>
          <p:cNvPr id="6" name="Content Placeholder 6">
            <a:extLst>
              <a:ext uri="{FF2B5EF4-FFF2-40B4-BE49-F238E27FC236}">
                <a16:creationId xmlns:a16="http://schemas.microsoft.com/office/drawing/2014/main" id="{6BA710E0-E932-49D1-8C6F-1730133BB0AE}"/>
              </a:ext>
            </a:extLst>
          </p:cNvPr>
          <p:cNvSpPr>
            <a:spLocks noGrp="1"/>
          </p:cNvSpPr>
          <p:nvPr>
            <p:ph idx="10"/>
          </p:nvPr>
        </p:nvSpPr>
        <p:spPr>
          <a:xfrm>
            <a:off x="6814581" y="4628766"/>
            <a:ext cx="3070399" cy="440831"/>
          </a:xfrm>
        </p:spPr>
        <p:txBody>
          <a:bodyPr/>
          <a:lstStyle/>
          <a:p>
            <a:pPr algn="l"/>
            <a:r>
              <a:rPr lang="en-IN"/>
              <a:t> In ascending order</a:t>
            </a:r>
          </a:p>
        </p:txBody>
      </p:sp>
      <p:sp>
        <p:nvSpPr>
          <p:cNvPr id="9" name="Content Placeholder 7">
            <a:extLst>
              <a:ext uri="{FF2B5EF4-FFF2-40B4-BE49-F238E27FC236}">
                <a16:creationId xmlns:a16="http://schemas.microsoft.com/office/drawing/2014/main" id="{08BAF257-EE44-46BB-B167-96A70EEF24C1}"/>
              </a:ext>
            </a:extLst>
          </p:cNvPr>
          <p:cNvSpPr>
            <a:spLocks noGrp="1"/>
          </p:cNvSpPr>
          <p:nvPr>
            <p:ph idx="12"/>
          </p:nvPr>
        </p:nvSpPr>
        <p:spPr>
          <a:xfrm>
            <a:off x="2562676" y="5314218"/>
            <a:ext cx="6252183" cy="914400"/>
          </a:xfrm>
        </p:spPr>
        <p:txBody>
          <a:bodyPr/>
          <a:lstStyle/>
          <a:p>
            <a:pPr>
              <a:spcBef>
                <a:spcPts val="600"/>
              </a:spcBef>
              <a:spcAft>
                <a:spcPct val="0"/>
              </a:spcAft>
            </a:pPr>
            <a:r>
              <a:rPr lang="en-US"/>
              <a:t>Median is the middle value</a:t>
            </a:r>
          </a:p>
          <a:p>
            <a:pPr>
              <a:spcBef>
                <a:spcPts val="600"/>
              </a:spcBef>
              <a:spcAft>
                <a:spcPct val="0"/>
              </a:spcAft>
            </a:pPr>
            <a:r>
              <a:rPr lang="en-US"/>
              <a:t> Median = 19</a:t>
            </a:r>
          </a:p>
        </p:txBody>
      </p:sp>
    </p:spTree>
    <p:extLst>
      <p:ext uri="{BB962C8B-B14F-4D97-AF65-F5344CB8AC3E}">
        <p14:creationId xmlns:p14="http://schemas.microsoft.com/office/powerpoint/2010/main" val="55706470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399D-DD9F-4657-BECD-A81167CD94F8}"/>
              </a:ext>
            </a:extLst>
          </p:cNvPr>
          <p:cNvSpPr>
            <a:spLocks noGrp="1"/>
          </p:cNvSpPr>
          <p:nvPr>
            <p:ph type="title"/>
          </p:nvPr>
        </p:nvSpPr>
        <p:spPr/>
        <p:txBody>
          <a:bodyPr/>
          <a:lstStyle/>
          <a:p>
            <a:r>
              <a:rPr lang="en-US"/>
              <a:t>Median (3 of 4)</a:t>
            </a:r>
            <a:endParaRPr lang="en-IN"/>
          </a:p>
        </p:txBody>
      </p:sp>
      <p:sp>
        <p:nvSpPr>
          <p:cNvPr id="3" name="Content Placeholder 2">
            <a:extLst>
              <a:ext uri="{FF2B5EF4-FFF2-40B4-BE49-F238E27FC236}">
                <a16:creationId xmlns:a16="http://schemas.microsoft.com/office/drawing/2014/main" id="{02392187-41B5-4E22-BC84-3578216DD96B}"/>
              </a:ext>
            </a:extLst>
          </p:cNvPr>
          <p:cNvSpPr>
            <a:spLocks noGrp="1"/>
          </p:cNvSpPr>
          <p:nvPr>
            <p:ph idx="1"/>
          </p:nvPr>
        </p:nvSpPr>
        <p:spPr>
          <a:xfrm>
            <a:off x="476844" y="1944375"/>
            <a:ext cx="11237976" cy="914400"/>
          </a:xfrm>
        </p:spPr>
        <p:txBody>
          <a:bodyPr/>
          <a:lstStyle/>
          <a:p>
            <a:pPr lvl="0" algn="l">
              <a:spcBef>
                <a:spcPts val="600"/>
              </a:spcBef>
              <a:spcAft>
                <a:spcPct val="0"/>
              </a:spcAft>
              <a:buClr>
                <a:srgbClr val="003865"/>
              </a:buClr>
            </a:pPr>
            <a:r>
              <a:rPr lang="en-US">
                <a:solidFill>
                  <a:srgbClr val="003865"/>
                </a:solidFill>
              </a:rPr>
              <a:t>For an </a:t>
            </a:r>
            <a:r>
              <a:rPr lang="en-US" u="sng">
                <a:solidFill>
                  <a:srgbClr val="003865"/>
                </a:solidFill>
              </a:rPr>
              <a:t>even number</a:t>
            </a:r>
            <a:r>
              <a:rPr lang="en-US">
                <a:solidFill>
                  <a:srgbClr val="003865"/>
                </a:solidFill>
              </a:rPr>
              <a:t> of observations: </a:t>
            </a:r>
          </a:p>
          <a:p>
            <a:pPr lvl="0" algn="l">
              <a:spcBef>
                <a:spcPts val="600"/>
              </a:spcBef>
              <a:spcAft>
                <a:spcPct val="0"/>
              </a:spcAft>
              <a:buClr>
                <a:srgbClr val="003865"/>
              </a:buClr>
            </a:pPr>
            <a:r>
              <a:rPr lang="en-US">
                <a:solidFill>
                  <a:srgbClr val="003865"/>
                </a:solidFill>
              </a:rPr>
              <a:t>8 observations</a:t>
            </a:r>
          </a:p>
        </p:txBody>
      </p:sp>
      <p:graphicFrame>
        <p:nvGraphicFramePr>
          <p:cNvPr id="11" name="Table 3">
            <a:extLst>
              <a:ext uri="{FF2B5EF4-FFF2-40B4-BE49-F238E27FC236}">
                <a16:creationId xmlns:a16="http://schemas.microsoft.com/office/drawing/2014/main" id="{C8044C57-D946-4793-A311-A66287C86B3C}"/>
              </a:ext>
            </a:extLst>
          </p:cNvPr>
          <p:cNvGraphicFramePr>
            <a:graphicFrameLocks noGrp="1"/>
          </p:cNvGraphicFramePr>
          <p:nvPr>
            <p:ph idx="11"/>
            <p:extLst>
              <p:ext uri="{D42A27DB-BD31-4B8C-83A1-F6EECF244321}">
                <p14:modId xmlns:p14="http://schemas.microsoft.com/office/powerpoint/2010/main" val="755598368"/>
              </p:ext>
            </p:extLst>
          </p:nvPr>
        </p:nvGraphicFramePr>
        <p:xfrm>
          <a:off x="565744" y="3049968"/>
          <a:ext cx="6252184" cy="457200"/>
        </p:xfrm>
        <a:graphic>
          <a:graphicData uri="http://schemas.openxmlformats.org/drawingml/2006/table">
            <a:tbl>
              <a:tblPr firstRow="1" bandRow="1">
                <a:tableStyleId>{073A0DAA-6AF3-43AB-8588-CEC1D06C72B9}</a:tableStyleId>
              </a:tblPr>
              <a:tblGrid>
                <a:gridCol w="781523">
                  <a:extLst>
                    <a:ext uri="{9D8B030D-6E8A-4147-A177-3AD203B41FA5}">
                      <a16:colId xmlns:a16="http://schemas.microsoft.com/office/drawing/2014/main" val="3284570525"/>
                    </a:ext>
                  </a:extLst>
                </a:gridCol>
                <a:gridCol w="781523">
                  <a:extLst>
                    <a:ext uri="{9D8B030D-6E8A-4147-A177-3AD203B41FA5}">
                      <a16:colId xmlns:a16="http://schemas.microsoft.com/office/drawing/2014/main" val="4186309724"/>
                    </a:ext>
                  </a:extLst>
                </a:gridCol>
                <a:gridCol w="781523">
                  <a:extLst>
                    <a:ext uri="{9D8B030D-6E8A-4147-A177-3AD203B41FA5}">
                      <a16:colId xmlns:a16="http://schemas.microsoft.com/office/drawing/2014/main" val="2238709503"/>
                    </a:ext>
                  </a:extLst>
                </a:gridCol>
                <a:gridCol w="781523">
                  <a:extLst>
                    <a:ext uri="{9D8B030D-6E8A-4147-A177-3AD203B41FA5}">
                      <a16:colId xmlns:a16="http://schemas.microsoft.com/office/drawing/2014/main" val="443830595"/>
                    </a:ext>
                  </a:extLst>
                </a:gridCol>
                <a:gridCol w="781523">
                  <a:extLst>
                    <a:ext uri="{9D8B030D-6E8A-4147-A177-3AD203B41FA5}">
                      <a16:colId xmlns:a16="http://schemas.microsoft.com/office/drawing/2014/main" val="667730806"/>
                    </a:ext>
                  </a:extLst>
                </a:gridCol>
                <a:gridCol w="781523">
                  <a:extLst>
                    <a:ext uri="{9D8B030D-6E8A-4147-A177-3AD203B41FA5}">
                      <a16:colId xmlns:a16="http://schemas.microsoft.com/office/drawing/2014/main" val="689071621"/>
                    </a:ext>
                  </a:extLst>
                </a:gridCol>
                <a:gridCol w="781523">
                  <a:extLst>
                    <a:ext uri="{9D8B030D-6E8A-4147-A177-3AD203B41FA5}">
                      <a16:colId xmlns:a16="http://schemas.microsoft.com/office/drawing/2014/main" val="3199241698"/>
                    </a:ext>
                  </a:extLst>
                </a:gridCol>
                <a:gridCol w="781523">
                  <a:extLst>
                    <a:ext uri="{9D8B030D-6E8A-4147-A177-3AD203B41FA5}">
                      <a16:colId xmlns:a16="http://schemas.microsoft.com/office/drawing/2014/main" val="665942150"/>
                    </a:ext>
                  </a:extLst>
                </a:gridCol>
              </a:tblGrid>
              <a:tr h="168742">
                <a:tc>
                  <a:txBody>
                    <a:bodyPr/>
                    <a:lstStyle/>
                    <a:p>
                      <a:pPr algn="ctr"/>
                      <a:r>
                        <a:rPr lang="en-IN" sz="2400">
                          <a:solidFill>
                            <a:srgbClr val="000000"/>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734397"/>
                  </a:ext>
                </a:extLst>
              </a:tr>
            </a:tbl>
          </a:graphicData>
        </a:graphic>
      </p:graphicFrame>
      <p:graphicFrame>
        <p:nvGraphicFramePr>
          <p:cNvPr id="12" name="Table 4">
            <a:extLst>
              <a:ext uri="{FF2B5EF4-FFF2-40B4-BE49-F238E27FC236}">
                <a16:creationId xmlns:a16="http://schemas.microsoft.com/office/drawing/2014/main" id="{F5623833-6906-4C63-A039-D1081F5400B0}"/>
              </a:ext>
            </a:extLst>
          </p:cNvPr>
          <p:cNvGraphicFramePr>
            <a:graphicFrameLocks noGrp="1"/>
          </p:cNvGraphicFramePr>
          <p:nvPr>
            <p:ph idx="13"/>
            <p:extLst>
              <p:ext uri="{D42A27DB-BD31-4B8C-83A1-F6EECF244321}">
                <p14:modId xmlns:p14="http://schemas.microsoft.com/office/powerpoint/2010/main" val="4125723561"/>
              </p:ext>
            </p:extLst>
          </p:nvPr>
        </p:nvGraphicFramePr>
        <p:xfrm>
          <a:off x="2909558" y="3846140"/>
          <a:ext cx="6319464" cy="457200"/>
        </p:xfrm>
        <a:graphic>
          <a:graphicData uri="http://schemas.openxmlformats.org/drawingml/2006/table">
            <a:tbl>
              <a:tblPr firstRow="1" bandRow="1">
                <a:tableStyleId>{073A0DAA-6AF3-43AB-8588-CEC1D06C72B9}</a:tableStyleId>
              </a:tblPr>
              <a:tblGrid>
                <a:gridCol w="789933">
                  <a:extLst>
                    <a:ext uri="{9D8B030D-6E8A-4147-A177-3AD203B41FA5}">
                      <a16:colId xmlns:a16="http://schemas.microsoft.com/office/drawing/2014/main" val="248700612"/>
                    </a:ext>
                  </a:extLst>
                </a:gridCol>
                <a:gridCol w="789933">
                  <a:extLst>
                    <a:ext uri="{9D8B030D-6E8A-4147-A177-3AD203B41FA5}">
                      <a16:colId xmlns:a16="http://schemas.microsoft.com/office/drawing/2014/main" val="3655526463"/>
                    </a:ext>
                  </a:extLst>
                </a:gridCol>
                <a:gridCol w="789933">
                  <a:extLst>
                    <a:ext uri="{9D8B030D-6E8A-4147-A177-3AD203B41FA5}">
                      <a16:colId xmlns:a16="http://schemas.microsoft.com/office/drawing/2014/main" val="2124896629"/>
                    </a:ext>
                  </a:extLst>
                </a:gridCol>
                <a:gridCol w="789933">
                  <a:extLst>
                    <a:ext uri="{9D8B030D-6E8A-4147-A177-3AD203B41FA5}">
                      <a16:colId xmlns:a16="http://schemas.microsoft.com/office/drawing/2014/main" val="1380880212"/>
                    </a:ext>
                  </a:extLst>
                </a:gridCol>
                <a:gridCol w="789933">
                  <a:extLst>
                    <a:ext uri="{9D8B030D-6E8A-4147-A177-3AD203B41FA5}">
                      <a16:colId xmlns:a16="http://schemas.microsoft.com/office/drawing/2014/main" val="3058896008"/>
                    </a:ext>
                  </a:extLst>
                </a:gridCol>
                <a:gridCol w="789933">
                  <a:extLst>
                    <a:ext uri="{9D8B030D-6E8A-4147-A177-3AD203B41FA5}">
                      <a16:colId xmlns:a16="http://schemas.microsoft.com/office/drawing/2014/main" val="2101895848"/>
                    </a:ext>
                  </a:extLst>
                </a:gridCol>
                <a:gridCol w="789933">
                  <a:extLst>
                    <a:ext uri="{9D8B030D-6E8A-4147-A177-3AD203B41FA5}">
                      <a16:colId xmlns:a16="http://schemas.microsoft.com/office/drawing/2014/main" val="2002088024"/>
                    </a:ext>
                  </a:extLst>
                </a:gridCol>
                <a:gridCol w="789933">
                  <a:extLst>
                    <a:ext uri="{9D8B030D-6E8A-4147-A177-3AD203B41FA5}">
                      <a16:colId xmlns:a16="http://schemas.microsoft.com/office/drawing/2014/main" val="2092256017"/>
                    </a:ext>
                  </a:extLst>
                </a:gridCol>
              </a:tblGrid>
              <a:tr h="421889">
                <a:tc>
                  <a:txBody>
                    <a:bodyPr/>
                    <a:lstStyle/>
                    <a:p>
                      <a:pPr algn="ctr"/>
                      <a:r>
                        <a:rPr lang="en-IN" sz="2400">
                          <a:solidFill>
                            <a:srgbClr val="00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effectLst>
                            <a:glow rad="254000">
                              <a:schemeClr val="accent3">
                                <a:satMod val="175000"/>
                                <a:alpha val="25000"/>
                              </a:schemeClr>
                            </a:glow>
                          </a:effectLst>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effectLst>
                            <a:glow rad="254000">
                              <a:schemeClr val="accent3">
                                <a:satMod val="175000"/>
                                <a:alpha val="25000"/>
                              </a:schemeClr>
                            </a:glow>
                          </a:effectLst>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a:solidFill>
                            <a:srgbClr val="000000"/>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4278270"/>
                  </a:ext>
                </a:extLst>
              </a:tr>
            </a:tbl>
          </a:graphicData>
        </a:graphic>
      </p:graphicFrame>
      <p:sp>
        <p:nvSpPr>
          <p:cNvPr id="6" name="Content Placeholder 5">
            <a:extLst>
              <a:ext uri="{FF2B5EF4-FFF2-40B4-BE49-F238E27FC236}">
                <a16:creationId xmlns:a16="http://schemas.microsoft.com/office/drawing/2014/main" id="{4C31AD26-B8C4-432E-B0E6-AC5657453029}"/>
              </a:ext>
            </a:extLst>
          </p:cNvPr>
          <p:cNvSpPr>
            <a:spLocks noGrp="1"/>
          </p:cNvSpPr>
          <p:nvPr>
            <p:ph idx="15"/>
          </p:nvPr>
        </p:nvSpPr>
        <p:spPr>
          <a:xfrm>
            <a:off x="7400302" y="4366840"/>
            <a:ext cx="2834640" cy="457200"/>
          </a:xfrm>
        </p:spPr>
        <p:txBody>
          <a:bodyPr/>
          <a:lstStyle/>
          <a:p>
            <a:pPr lvl="0" algn="l">
              <a:buClr>
                <a:srgbClr val="003865"/>
              </a:buClr>
            </a:pPr>
            <a:r>
              <a:rPr lang="en-IN">
                <a:solidFill>
                  <a:srgbClr val="003865"/>
                </a:solidFill>
              </a:rPr>
              <a:t>In ascending order</a:t>
            </a:r>
          </a:p>
        </p:txBody>
      </p:sp>
      <p:sp>
        <p:nvSpPr>
          <p:cNvPr id="7" name="Content Placeholder 6">
            <a:extLst>
              <a:ext uri="{FF2B5EF4-FFF2-40B4-BE49-F238E27FC236}">
                <a16:creationId xmlns:a16="http://schemas.microsoft.com/office/drawing/2014/main" id="{0147805F-A588-479E-B08E-C464A5DA82F7}"/>
              </a:ext>
            </a:extLst>
          </p:cNvPr>
          <p:cNvSpPr>
            <a:spLocks noGrp="1"/>
          </p:cNvSpPr>
          <p:nvPr>
            <p:ph idx="10"/>
          </p:nvPr>
        </p:nvSpPr>
        <p:spPr>
          <a:xfrm>
            <a:off x="501336" y="4786633"/>
            <a:ext cx="9427464" cy="457200"/>
          </a:xfrm>
        </p:spPr>
        <p:txBody>
          <a:bodyPr/>
          <a:lstStyle/>
          <a:p>
            <a:pPr lvl="0">
              <a:spcBef>
                <a:spcPts val="600"/>
              </a:spcBef>
              <a:spcAft>
                <a:spcPct val="0"/>
              </a:spcAft>
              <a:buClr>
                <a:srgbClr val="003865"/>
              </a:buClr>
            </a:pPr>
            <a:r>
              <a:rPr lang="en-US">
                <a:solidFill>
                  <a:srgbClr val="003865"/>
                </a:solidFill>
              </a:rPr>
              <a:t>Median is the average of the middle two values. </a:t>
            </a:r>
          </a:p>
        </p:txBody>
      </p:sp>
      <p:graphicFrame>
        <p:nvGraphicFramePr>
          <p:cNvPr id="14" name="Object 7" descr="Begin equation. Median equals left parenthesis 19 plus 26 right parenthesis divided by 2 equals 22.5. End equation.">
            <a:extLst>
              <a:ext uri="{FF2B5EF4-FFF2-40B4-BE49-F238E27FC236}">
                <a16:creationId xmlns:a16="http://schemas.microsoft.com/office/drawing/2014/main" id="{F861A7F0-BB22-46C0-BB91-9703DA6E7468}"/>
              </a:ext>
            </a:extLst>
          </p:cNvPr>
          <p:cNvGraphicFramePr>
            <a:graphicFrameLocks noGrp="1" noChangeAspect="1"/>
          </p:cNvGraphicFramePr>
          <p:nvPr>
            <p:ph idx="12"/>
            <p:extLst>
              <p:ext uri="{D42A27DB-BD31-4B8C-83A1-F6EECF244321}">
                <p14:modId xmlns:p14="http://schemas.microsoft.com/office/powerpoint/2010/main" val="768783770"/>
              </p:ext>
            </p:extLst>
          </p:nvPr>
        </p:nvGraphicFramePr>
        <p:xfrm>
          <a:off x="3786472" y="5323208"/>
          <a:ext cx="3613830" cy="797035"/>
        </p:xfrm>
        <a:graphic>
          <a:graphicData uri="http://schemas.openxmlformats.org/presentationml/2006/ole">
            <mc:AlternateContent xmlns:mc="http://schemas.openxmlformats.org/markup-compatibility/2006">
              <mc:Choice xmlns:v="urn:schemas-microsoft-com:vml" Requires="v">
                <p:oleObj spid="_x0000_s9218" name="Equation" r:id="rId3" imgW="3568680" imgH="787320" progId="Equation.DSMT4">
                  <p:embed/>
                </p:oleObj>
              </mc:Choice>
              <mc:Fallback>
                <p:oleObj name="Equation" r:id="rId3" imgW="3568680" imgH="787320" progId="Equation.DSMT4">
                  <p:embed/>
                  <p:pic>
                    <p:nvPicPr>
                      <p:cNvPr id="0" name="OLE substitute image"/>
                      <p:cNvPicPr/>
                      <p:nvPr/>
                    </p:nvPicPr>
                    <p:blipFill>
                      <a:blip r:embed="rId4"/>
                      <a:stretch>
                        <a:fillRect/>
                      </a:stretch>
                    </p:blipFill>
                    <p:spPr>
                      <a:xfrm>
                        <a:off x="3786472" y="5323208"/>
                        <a:ext cx="3613830" cy="797035"/>
                      </a:xfrm>
                      <a:prstGeom prst="rect">
                        <a:avLst/>
                      </a:prstGeom>
                    </p:spPr>
                  </p:pic>
                </p:oleObj>
              </mc:Fallback>
            </mc:AlternateContent>
          </a:graphicData>
        </a:graphic>
      </p:graphicFrame>
    </p:spTree>
    <p:extLst>
      <p:ext uri="{BB962C8B-B14F-4D97-AF65-F5344CB8AC3E}">
        <p14:creationId xmlns:p14="http://schemas.microsoft.com/office/powerpoint/2010/main" val="6121990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(4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Ordinal</a:t>
            </a:r>
          </a:p>
          <a:p>
            <a:pPr marL="685800">
              <a:spcBef>
                <a:spcPts val="1200"/>
              </a:spcBef>
              <a:spcAft>
                <a:spcPts val="1200"/>
              </a:spcAft>
            </a:pPr>
            <a:r>
              <a:rPr lang="en-US"/>
              <a:t>The data have the properties of nominal data and the </a:t>
            </a:r>
            <a:r>
              <a:rPr lang="en-US" u="sng"/>
              <a:t>order or rank of the data is meaningful</a:t>
            </a:r>
            <a:r>
              <a:rPr lang="en-US"/>
              <a:t>.</a:t>
            </a:r>
          </a:p>
          <a:p>
            <a:pPr marL="685800">
              <a:spcBef>
                <a:spcPts val="1200"/>
              </a:spcBef>
              <a:spcAft>
                <a:spcPts val="1200"/>
              </a:spcAft>
            </a:pPr>
            <a:r>
              <a:rPr lang="en-US"/>
              <a:t>A </a:t>
            </a:r>
            <a:r>
              <a:rPr lang="en-US" u="sng"/>
              <a:t>nonnumeric label</a:t>
            </a:r>
            <a:r>
              <a:rPr lang="en-US"/>
              <a:t> or </a:t>
            </a:r>
            <a:r>
              <a:rPr lang="en-US" u="sng"/>
              <a:t>numeric code</a:t>
            </a:r>
            <a:r>
              <a:rPr lang="en-US"/>
              <a:t> may be used.</a:t>
            </a:r>
          </a:p>
        </p:txBody>
      </p:sp>
    </p:spTree>
    <p:extLst>
      <p:ext uri="{BB962C8B-B14F-4D97-AF65-F5344CB8AC3E}">
        <p14:creationId xmlns:p14="http://schemas.microsoft.com/office/powerpoint/2010/main" val="132956416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EB6889-CE05-4AAC-94D1-5E1B0821AE7C}"/>
              </a:ext>
              <a:ext uri="{C183D7F6-B498-43B3-948B-1728B52AA6E4}">
                <adec:decorative xmlns:adec="http://schemas.microsoft.com/office/drawing/2017/decorative" val="1"/>
              </a:ext>
            </a:extLst>
          </p:cNvPr>
          <p:cNvSpPr>
            <a:spLocks noGrp="1"/>
          </p:cNvSpPr>
          <p:nvPr>
            <p:ph type="title"/>
          </p:nvPr>
        </p:nvSpPr>
        <p:spPr/>
        <p:txBody>
          <a:bodyPr/>
          <a:lstStyle/>
          <a:p>
            <a:r>
              <a:rPr lang="en-US"/>
              <a:t>Median (4 of 4)</a:t>
            </a:r>
            <a:endParaRPr lang="en-IN"/>
          </a:p>
        </p:txBody>
      </p:sp>
      <p:sp>
        <p:nvSpPr>
          <p:cNvPr id="2" name="Content Placeholder 2">
            <a:extLst>
              <a:ext uri="{FF2B5EF4-FFF2-40B4-BE49-F238E27FC236}">
                <a16:creationId xmlns:a16="http://schemas.microsoft.com/office/drawing/2014/main" id="{A84FEE80-CC38-48E4-8FCD-F279BA49F6A0}"/>
              </a:ext>
              <a:ext uri="{C183D7F6-B498-43B3-948B-1728B52AA6E4}">
                <adec:decorative xmlns:adec="http://schemas.microsoft.com/office/drawing/2017/decorative" val="0"/>
              </a:ext>
            </a:extLst>
          </p:cNvPr>
          <p:cNvSpPr>
            <a:spLocks noGrp="1"/>
          </p:cNvSpPr>
          <p:nvPr>
            <p:ph sz="half" idx="2"/>
          </p:nvPr>
        </p:nvSpPr>
        <p:spPr>
          <a:xfrm>
            <a:off x="476843" y="1828800"/>
            <a:ext cx="5619157" cy="1005840"/>
          </a:xfrm>
        </p:spPr>
        <p:txBody>
          <a:bodyPr/>
          <a:lstStyle/>
          <a:p>
            <a:pPr marL="0" lvl="0" indent="0">
              <a:spcBef>
                <a:spcPct val="0"/>
              </a:spcBef>
              <a:spcAft>
                <a:spcPct val="0"/>
              </a:spcAft>
              <a:buClr>
                <a:srgbClr val="003865"/>
              </a:buClr>
              <a:buNone/>
            </a:pPr>
            <a:r>
              <a:rPr lang="en-US" b="1" u="sng">
                <a:solidFill>
                  <a:srgbClr val="003865"/>
                </a:solidFill>
              </a:rPr>
              <a:t>Example:</a:t>
            </a:r>
            <a:r>
              <a:rPr lang="en-US" b="1">
                <a:solidFill>
                  <a:srgbClr val="003865"/>
                </a:solidFill>
              </a:rPr>
              <a:t>  </a:t>
            </a:r>
            <a:r>
              <a:rPr lang="en-US">
                <a:solidFill>
                  <a:srgbClr val="003865"/>
                </a:solidFill>
              </a:rPr>
              <a:t>Monthly Starting Salary</a:t>
            </a:r>
          </a:p>
          <a:p>
            <a:pPr marL="1550988" lvl="0" indent="0">
              <a:spcBef>
                <a:spcPct val="0"/>
              </a:spcBef>
              <a:buClr>
                <a:srgbClr val="003865"/>
              </a:buClr>
              <a:buNone/>
            </a:pPr>
            <a:r>
              <a:rPr lang="en-US">
                <a:solidFill>
                  <a:srgbClr val="003865"/>
                </a:solidFill>
              </a:rPr>
              <a:t>Averaging the 6th and 7th data values:</a:t>
            </a:r>
            <a:endParaRPr lang="en-US">
              <a:solidFill>
                <a:srgbClr val="003865"/>
              </a:solidFill>
              <a:effectLst>
                <a:glow rad="254000">
                  <a:srgbClr val="E0004D">
                    <a:satMod val="175000"/>
                    <a:alpha val="25000"/>
                  </a:srgbClr>
                </a:glow>
              </a:effectLst>
            </a:endParaRPr>
          </a:p>
        </p:txBody>
      </p:sp>
      <p:graphicFrame>
        <p:nvGraphicFramePr>
          <p:cNvPr id="8" name="Object 3" descr="Begin equation. Median equals left parenthesis 5890 plus 5920 right parenthesis divided by 2 equals 5,905. End equation.">
            <a:extLst>
              <a:ext uri="{FF2B5EF4-FFF2-40B4-BE49-F238E27FC236}">
                <a16:creationId xmlns:a16="http://schemas.microsoft.com/office/drawing/2014/main" id="{B458D051-CD9C-4F78-BE0B-454C0E671614}"/>
              </a:ext>
              <a:ext uri="{C183D7F6-B498-43B3-948B-1728B52AA6E4}">
                <adec:decorative xmlns:adec="http://schemas.microsoft.com/office/drawing/2017/decorative" val="0"/>
              </a:ext>
            </a:extLst>
          </p:cNvPr>
          <p:cNvGraphicFramePr>
            <a:graphicFrameLocks noGrp="1" noChangeAspect="1"/>
          </p:cNvGraphicFramePr>
          <p:nvPr>
            <p:ph idx="10"/>
            <p:extLst>
              <p:ext uri="{D42A27DB-BD31-4B8C-83A1-F6EECF244321}">
                <p14:modId xmlns:p14="http://schemas.microsoft.com/office/powerpoint/2010/main" val="2905946907"/>
              </p:ext>
            </p:extLst>
          </p:nvPr>
        </p:nvGraphicFramePr>
        <p:xfrm>
          <a:off x="6105607" y="4793226"/>
          <a:ext cx="4624964" cy="792336"/>
        </p:xfrm>
        <a:graphic>
          <a:graphicData uri="http://schemas.openxmlformats.org/presentationml/2006/ole">
            <mc:AlternateContent xmlns:mc="http://schemas.openxmlformats.org/markup-compatibility/2006">
              <mc:Choice xmlns:v="urn:schemas-microsoft-com:vml" Requires="v">
                <p:oleObj spid="_x0000_s10242" name="Equation" r:id="rId3" imgW="4597200" imgH="787320" progId="Equation.DSMT4">
                  <p:embed/>
                </p:oleObj>
              </mc:Choice>
              <mc:Fallback>
                <p:oleObj name="Equation" r:id="rId3" imgW="4597200" imgH="787320" progId="Equation.DSMT4">
                  <p:embed/>
                  <p:pic>
                    <p:nvPicPr>
                      <p:cNvPr id="0" name="OLE substitute image"/>
                      <p:cNvPicPr/>
                      <p:nvPr/>
                    </p:nvPicPr>
                    <p:blipFill>
                      <a:blip r:embed="rId4"/>
                      <a:stretch>
                        <a:fillRect/>
                      </a:stretch>
                    </p:blipFill>
                    <p:spPr>
                      <a:xfrm>
                        <a:off x="6105607" y="4793226"/>
                        <a:ext cx="4624964" cy="792336"/>
                      </a:xfrm>
                      <a:prstGeom prst="rect">
                        <a:avLst/>
                      </a:prstGeom>
                    </p:spPr>
                  </p:pic>
                </p:oleObj>
              </mc:Fallback>
            </mc:AlternateContent>
          </a:graphicData>
        </a:graphic>
      </p:graphicFrame>
      <p:graphicFrame>
        <p:nvGraphicFramePr>
          <p:cNvPr id="9" name="Table 5">
            <a:extLst>
              <a:ext uri="{FF2B5EF4-FFF2-40B4-BE49-F238E27FC236}">
                <a16:creationId xmlns:a16="http://schemas.microsoft.com/office/drawing/2014/main" id="{2C185BED-E363-480D-AA3E-E7F537C8B386}"/>
              </a:ext>
              <a:ext uri="{C183D7F6-B498-43B3-948B-1728B52AA6E4}">
                <adec:decorative xmlns:adec="http://schemas.microsoft.com/office/drawing/2017/decorative" val="0"/>
              </a:ext>
            </a:extLst>
          </p:cNvPr>
          <p:cNvGraphicFramePr>
            <a:graphicFrameLocks noGrp="1"/>
          </p:cNvGraphicFramePr>
          <p:nvPr>
            <p:ph idx="13"/>
            <p:extLst>
              <p:ext uri="{D42A27DB-BD31-4B8C-83A1-F6EECF244321}">
                <p14:modId xmlns:p14="http://schemas.microsoft.com/office/powerpoint/2010/main" val="2715614232"/>
              </p:ext>
            </p:extLst>
          </p:nvPr>
        </p:nvGraphicFramePr>
        <p:xfrm>
          <a:off x="6826411" y="1986912"/>
          <a:ext cx="3794760" cy="2377440"/>
        </p:xfrm>
        <a:graphic>
          <a:graphicData uri="http://schemas.openxmlformats.org/drawingml/2006/table">
            <a:tbl>
              <a:tblPr firstRow="1" bandRow="1">
                <a:tableStyleId>{073A0DAA-6AF3-43AB-8588-CEC1D06C72B9}</a:tableStyleId>
              </a:tblPr>
              <a:tblGrid>
                <a:gridCol w="1897380">
                  <a:extLst>
                    <a:ext uri="{9D8B030D-6E8A-4147-A177-3AD203B41FA5}">
                      <a16:colId xmlns:a16="http://schemas.microsoft.com/office/drawing/2014/main" val="521659525"/>
                    </a:ext>
                  </a:extLst>
                </a:gridCol>
                <a:gridCol w="1897380">
                  <a:extLst>
                    <a:ext uri="{9D8B030D-6E8A-4147-A177-3AD203B41FA5}">
                      <a16:colId xmlns:a16="http://schemas.microsoft.com/office/drawing/2014/main" val="3975200040"/>
                    </a:ext>
                  </a:extLst>
                </a:gridCol>
              </a:tblGrid>
              <a:tr h="127952">
                <a:tc>
                  <a:txBody>
                    <a:bodyPr/>
                    <a:lstStyle/>
                    <a:p>
                      <a:pPr algn="ctr"/>
                      <a:r>
                        <a:rPr lang="en-IN" sz="2000" b="0">
                          <a:solidFill>
                            <a:srgbClr val="000000"/>
                          </a:solidFill>
                        </a:rPr>
                        <a:t>5,710</a:t>
                      </a:r>
                    </a:p>
                  </a:txBody>
                  <a:tcPr marL="47931" marR="47931">
                    <a:solidFill>
                      <a:srgbClr val="D1D1D1"/>
                    </a:solidFill>
                  </a:tcPr>
                </a:tc>
                <a:tc>
                  <a:txBody>
                    <a:bodyPr/>
                    <a:lstStyle/>
                    <a:p>
                      <a:pPr algn="ctr"/>
                      <a:r>
                        <a:rPr lang="en-IN" sz="2000" b="0">
                          <a:solidFill>
                            <a:srgbClr val="000000"/>
                          </a:solidFill>
                        </a:rPr>
                        <a:t>5,755</a:t>
                      </a:r>
                    </a:p>
                  </a:txBody>
                  <a:tcPr marL="47931" marR="47931">
                    <a:solidFill>
                      <a:srgbClr val="D1D1D1"/>
                    </a:solidFill>
                  </a:tcPr>
                </a:tc>
                <a:extLst>
                  <a:ext uri="{0D108BD9-81ED-4DB2-BD59-A6C34878D82A}">
                    <a16:rowId xmlns:a16="http://schemas.microsoft.com/office/drawing/2014/main" val="3127717255"/>
                  </a:ext>
                </a:extLst>
              </a:tr>
              <a:tr h="356116">
                <a:tc>
                  <a:txBody>
                    <a:bodyPr/>
                    <a:lstStyle/>
                    <a:p>
                      <a:pPr algn="ctr"/>
                      <a:r>
                        <a:rPr lang="en-IN" sz="2000">
                          <a:solidFill>
                            <a:srgbClr val="000000"/>
                          </a:solidFill>
                        </a:rPr>
                        <a:t>5,850</a:t>
                      </a:r>
                    </a:p>
                  </a:txBody>
                  <a:tcPr marL="47931" marR="47931">
                    <a:solidFill>
                      <a:srgbClr val="E9E9EA"/>
                    </a:solidFill>
                  </a:tcPr>
                </a:tc>
                <a:tc>
                  <a:txBody>
                    <a:bodyPr/>
                    <a:lstStyle/>
                    <a:p>
                      <a:pPr algn="ctr"/>
                      <a:r>
                        <a:rPr lang="en-IN" sz="2000">
                          <a:solidFill>
                            <a:srgbClr val="000000"/>
                          </a:solidFill>
                        </a:rPr>
                        <a:t>5,880</a:t>
                      </a:r>
                    </a:p>
                  </a:txBody>
                  <a:tcPr marL="47931" marR="47931">
                    <a:solidFill>
                      <a:srgbClr val="E9E9EA"/>
                    </a:solidFill>
                  </a:tcPr>
                </a:tc>
                <a:extLst>
                  <a:ext uri="{0D108BD9-81ED-4DB2-BD59-A6C34878D82A}">
                    <a16:rowId xmlns:a16="http://schemas.microsoft.com/office/drawing/2014/main" val="1985485931"/>
                  </a:ext>
                </a:extLst>
              </a:tr>
              <a:tr h="356116">
                <a:tc>
                  <a:txBody>
                    <a:bodyPr/>
                    <a:lstStyle/>
                    <a:p>
                      <a:pPr algn="ctr"/>
                      <a:r>
                        <a:rPr lang="en-IN" sz="2000">
                          <a:solidFill>
                            <a:srgbClr val="000000"/>
                          </a:solidFill>
                        </a:rPr>
                        <a:t>5,880</a:t>
                      </a:r>
                    </a:p>
                  </a:txBody>
                  <a:tcPr marL="47931" marR="47931">
                    <a:solidFill>
                      <a:srgbClr val="D1D1D1"/>
                    </a:solidFill>
                  </a:tcPr>
                </a:tc>
                <a:tc>
                  <a:txBody>
                    <a:bodyPr/>
                    <a:lstStyle/>
                    <a:p>
                      <a:pPr algn="ctr"/>
                      <a:r>
                        <a:rPr lang="en-IN" sz="2000">
                          <a:solidFill>
                            <a:srgbClr val="000000"/>
                          </a:solidFill>
                        </a:rPr>
                        <a:t>5,890</a:t>
                      </a:r>
                    </a:p>
                  </a:txBody>
                  <a:tcPr marL="47931" marR="47931">
                    <a:solidFill>
                      <a:srgbClr val="D1D1D1"/>
                    </a:solidFill>
                  </a:tcPr>
                </a:tc>
                <a:extLst>
                  <a:ext uri="{0D108BD9-81ED-4DB2-BD59-A6C34878D82A}">
                    <a16:rowId xmlns:a16="http://schemas.microsoft.com/office/drawing/2014/main" val="3080799083"/>
                  </a:ext>
                </a:extLst>
              </a:tr>
              <a:tr h="356116">
                <a:tc>
                  <a:txBody>
                    <a:bodyPr/>
                    <a:lstStyle/>
                    <a:p>
                      <a:pPr algn="ctr"/>
                      <a:r>
                        <a:rPr lang="en-IN" sz="2000">
                          <a:solidFill>
                            <a:srgbClr val="000000"/>
                          </a:solidFill>
                        </a:rPr>
                        <a:t>5,920</a:t>
                      </a:r>
                    </a:p>
                  </a:txBody>
                  <a:tcPr marL="47931" marR="47931">
                    <a:solidFill>
                      <a:srgbClr val="E9E9EA"/>
                    </a:solidFill>
                  </a:tcPr>
                </a:tc>
                <a:tc>
                  <a:txBody>
                    <a:bodyPr/>
                    <a:lstStyle/>
                    <a:p>
                      <a:pPr algn="ctr"/>
                      <a:r>
                        <a:rPr lang="en-IN" sz="2000">
                          <a:solidFill>
                            <a:srgbClr val="000000"/>
                          </a:solidFill>
                        </a:rPr>
                        <a:t>5,940</a:t>
                      </a:r>
                    </a:p>
                  </a:txBody>
                  <a:tcPr marL="47931" marR="47931">
                    <a:solidFill>
                      <a:srgbClr val="E9E9EA"/>
                    </a:solidFill>
                  </a:tcPr>
                </a:tc>
                <a:extLst>
                  <a:ext uri="{0D108BD9-81ED-4DB2-BD59-A6C34878D82A}">
                    <a16:rowId xmlns:a16="http://schemas.microsoft.com/office/drawing/2014/main" val="3388229598"/>
                  </a:ext>
                </a:extLst>
              </a:tr>
              <a:tr h="356116">
                <a:tc>
                  <a:txBody>
                    <a:bodyPr/>
                    <a:lstStyle/>
                    <a:p>
                      <a:pPr algn="ctr"/>
                      <a:r>
                        <a:rPr lang="en-IN" sz="2000">
                          <a:solidFill>
                            <a:srgbClr val="000000"/>
                          </a:solidFill>
                        </a:rPr>
                        <a:t>5,950</a:t>
                      </a:r>
                    </a:p>
                  </a:txBody>
                  <a:tcPr marL="47931" marR="47931">
                    <a:solidFill>
                      <a:srgbClr val="D1D1D1"/>
                    </a:solidFill>
                  </a:tcPr>
                </a:tc>
                <a:tc>
                  <a:txBody>
                    <a:bodyPr/>
                    <a:lstStyle/>
                    <a:p>
                      <a:pPr algn="ctr"/>
                      <a:r>
                        <a:rPr lang="en-IN" sz="2000">
                          <a:solidFill>
                            <a:srgbClr val="000000"/>
                          </a:solidFill>
                        </a:rPr>
                        <a:t>6,050</a:t>
                      </a:r>
                    </a:p>
                  </a:txBody>
                  <a:tcPr marL="47931" marR="47931">
                    <a:solidFill>
                      <a:srgbClr val="D1D1D1"/>
                    </a:solidFill>
                  </a:tcPr>
                </a:tc>
                <a:extLst>
                  <a:ext uri="{0D108BD9-81ED-4DB2-BD59-A6C34878D82A}">
                    <a16:rowId xmlns:a16="http://schemas.microsoft.com/office/drawing/2014/main" val="1265701922"/>
                  </a:ext>
                </a:extLst>
              </a:tr>
              <a:tr h="356116">
                <a:tc>
                  <a:txBody>
                    <a:bodyPr/>
                    <a:lstStyle/>
                    <a:p>
                      <a:pPr algn="ctr"/>
                      <a:r>
                        <a:rPr lang="en-IN" sz="2000">
                          <a:solidFill>
                            <a:srgbClr val="000000"/>
                          </a:solidFill>
                        </a:rPr>
                        <a:t>6,130</a:t>
                      </a:r>
                    </a:p>
                  </a:txBody>
                  <a:tcPr marL="47931" marR="47931">
                    <a:solidFill>
                      <a:srgbClr val="E9E9EA"/>
                    </a:solidFill>
                  </a:tcPr>
                </a:tc>
                <a:tc>
                  <a:txBody>
                    <a:bodyPr/>
                    <a:lstStyle/>
                    <a:p>
                      <a:pPr algn="ctr"/>
                      <a:r>
                        <a:rPr lang="en-IN" sz="2000">
                          <a:solidFill>
                            <a:srgbClr val="000000"/>
                          </a:solidFill>
                        </a:rPr>
                        <a:t>6,325</a:t>
                      </a:r>
                    </a:p>
                  </a:txBody>
                  <a:tcPr marL="47931" marR="47931">
                    <a:solidFill>
                      <a:srgbClr val="E9E9EA"/>
                    </a:solidFill>
                  </a:tcPr>
                </a:tc>
                <a:extLst>
                  <a:ext uri="{0D108BD9-81ED-4DB2-BD59-A6C34878D82A}">
                    <a16:rowId xmlns:a16="http://schemas.microsoft.com/office/drawing/2014/main" val="2755647604"/>
                  </a:ext>
                </a:extLst>
              </a:tr>
            </a:tbl>
          </a:graphicData>
        </a:graphic>
      </p:graphicFrame>
      <p:sp>
        <p:nvSpPr>
          <p:cNvPr id="6" name="Content Placeholder 6">
            <a:extLst>
              <a:ext uri="{FF2B5EF4-FFF2-40B4-BE49-F238E27FC236}">
                <a16:creationId xmlns:a16="http://schemas.microsoft.com/office/drawing/2014/main" id="{12022E79-4BA1-4764-964B-37FE0E08F697}"/>
              </a:ext>
              <a:ext uri="{C183D7F6-B498-43B3-948B-1728B52AA6E4}">
                <adec:decorative xmlns:adec="http://schemas.microsoft.com/office/drawing/2017/decorative" val="0"/>
              </a:ext>
            </a:extLst>
          </p:cNvPr>
          <p:cNvSpPr>
            <a:spLocks noGrp="1"/>
          </p:cNvSpPr>
          <p:nvPr>
            <p:ph idx="15"/>
          </p:nvPr>
        </p:nvSpPr>
        <p:spPr>
          <a:xfrm>
            <a:off x="476843" y="5128362"/>
            <a:ext cx="5363520" cy="457200"/>
          </a:xfrm>
        </p:spPr>
        <p:txBody>
          <a:bodyPr/>
          <a:lstStyle/>
          <a:p>
            <a:pPr lvl="0" algn="l">
              <a:buClr>
                <a:srgbClr val="003865"/>
              </a:buClr>
            </a:pPr>
            <a:r>
              <a:rPr lang="en-US">
                <a:solidFill>
                  <a:srgbClr val="003865"/>
                </a:solidFill>
              </a:rPr>
              <a:t>Note: The data is in ascending order.</a:t>
            </a:r>
          </a:p>
        </p:txBody>
      </p:sp>
    </p:spTree>
    <p:extLst>
      <p:ext uri="{BB962C8B-B14F-4D97-AF65-F5344CB8AC3E}">
        <p14:creationId xmlns:p14="http://schemas.microsoft.com/office/powerpoint/2010/main" val="260318039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Mode (1 of 2)</a:t>
            </a:r>
          </a:p>
        </p:txBody>
      </p:sp>
      <p:sp>
        <p:nvSpPr>
          <p:cNvPr id="4" name="Content Placeholder 2"/>
          <p:cNvSpPr>
            <a:spLocks noGrp="1"/>
          </p:cNvSpPr>
          <p:nvPr>
            <p:ph idx="1"/>
          </p:nvPr>
        </p:nvSpPr>
        <p:spPr/>
        <p:txBody>
          <a:bodyPr/>
          <a:lstStyle/>
          <a:p>
            <a:pPr>
              <a:spcBef>
                <a:spcPts val="1200"/>
              </a:spcBef>
              <a:spcAft>
                <a:spcPts val="1200"/>
              </a:spcAft>
            </a:pPr>
            <a:r>
              <a:rPr lang="en-US"/>
              <a:t>The </a:t>
            </a:r>
            <a:r>
              <a:rPr lang="en-US" u="sng"/>
              <a:t>mode</a:t>
            </a:r>
            <a:r>
              <a:rPr lang="en-US"/>
              <a:t> of a data set is the value that occurs with greatest frequency.</a:t>
            </a:r>
          </a:p>
          <a:p>
            <a:pPr>
              <a:spcBef>
                <a:spcPts val="1200"/>
              </a:spcBef>
              <a:spcAft>
                <a:spcPts val="1200"/>
              </a:spcAft>
            </a:pPr>
            <a:r>
              <a:rPr lang="en-US"/>
              <a:t>The greatest frequency can occur at two or more different values.</a:t>
            </a:r>
          </a:p>
          <a:p>
            <a:pPr>
              <a:spcBef>
                <a:spcPts val="1200"/>
              </a:spcBef>
              <a:spcAft>
                <a:spcPts val="1200"/>
              </a:spcAft>
            </a:pPr>
            <a:r>
              <a:rPr lang="en-US"/>
              <a:t>If the data have exactly two modes, the data are </a:t>
            </a:r>
            <a:r>
              <a:rPr lang="en-US" u="sng"/>
              <a:t>bimodal</a:t>
            </a:r>
            <a:r>
              <a:rPr lang="en-US"/>
              <a:t>.</a:t>
            </a:r>
          </a:p>
          <a:p>
            <a:pPr>
              <a:spcBef>
                <a:spcPts val="1200"/>
              </a:spcBef>
              <a:spcAft>
                <a:spcPts val="1200"/>
              </a:spcAft>
            </a:pPr>
            <a:r>
              <a:rPr lang="en-US"/>
              <a:t>If the data have more than two modes, the data are </a:t>
            </a:r>
            <a:r>
              <a:rPr lang="en-US" u="sng"/>
              <a:t>multimodal</a:t>
            </a:r>
            <a:r>
              <a:rPr lang="en-US"/>
              <a:t>.</a:t>
            </a:r>
          </a:p>
        </p:txBody>
      </p:sp>
    </p:spTree>
    <p:extLst>
      <p:ext uri="{BB962C8B-B14F-4D97-AF65-F5344CB8AC3E}">
        <p14:creationId xmlns:p14="http://schemas.microsoft.com/office/powerpoint/2010/main" val="3420508901"/>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C183D7F6-B498-43B3-948B-1728B52AA6E4}">
                <adec:decorative xmlns:adec="http://schemas.microsoft.com/office/drawing/2017/decorative" val="0"/>
              </a:ext>
            </a:extLst>
          </p:cNvPr>
          <p:cNvSpPr>
            <a:spLocks noGrp="1"/>
          </p:cNvSpPr>
          <p:nvPr>
            <p:ph type="title"/>
          </p:nvPr>
        </p:nvSpPr>
        <p:spPr/>
        <p:txBody>
          <a:bodyPr/>
          <a:lstStyle/>
          <a:p>
            <a:r>
              <a:rPr lang="en-US"/>
              <a:t>Mode (2 of 2)</a:t>
            </a:r>
          </a:p>
        </p:txBody>
      </p:sp>
      <p:sp>
        <p:nvSpPr>
          <p:cNvPr id="9" name="Content Placeholder 2">
            <a:extLst>
              <a:ext uri="{FF2B5EF4-FFF2-40B4-BE49-F238E27FC236}">
                <a16:creationId xmlns:a16="http://schemas.microsoft.com/office/drawing/2014/main" id="{31E21255-1F6C-4197-985A-1697B0843710}"/>
              </a:ext>
              <a:ext uri="{C183D7F6-B498-43B3-948B-1728B52AA6E4}">
                <adec:decorative xmlns:adec="http://schemas.microsoft.com/office/drawing/2017/decorative" val="0"/>
              </a:ext>
            </a:extLst>
          </p:cNvPr>
          <p:cNvSpPr>
            <a:spLocks noGrp="1"/>
          </p:cNvSpPr>
          <p:nvPr>
            <p:ph sz="half" idx="2"/>
          </p:nvPr>
        </p:nvSpPr>
        <p:spPr>
          <a:xfrm>
            <a:off x="476843" y="1828800"/>
            <a:ext cx="5619157" cy="1403131"/>
          </a:xfrm>
        </p:spPr>
        <p:txBody>
          <a:bodyPr/>
          <a:lstStyle/>
          <a:p>
            <a:pPr marL="0" indent="0">
              <a:spcBef>
                <a:spcPct val="0"/>
              </a:spcBef>
              <a:spcAft>
                <a:spcPts val="600"/>
              </a:spcAft>
              <a:buNone/>
            </a:pPr>
            <a:r>
              <a:rPr lang="en-US" b="1" u="sng"/>
              <a:t>Example:</a:t>
            </a:r>
            <a:r>
              <a:rPr lang="en-US" b="1"/>
              <a:t> </a:t>
            </a:r>
            <a:r>
              <a:rPr lang="en-US"/>
              <a:t>Monthly Starting Salary</a:t>
            </a:r>
          </a:p>
          <a:p>
            <a:pPr marL="0" indent="0">
              <a:spcBef>
                <a:spcPct val="0"/>
              </a:spcBef>
              <a:spcAft>
                <a:spcPts val="600"/>
              </a:spcAft>
              <a:buNone/>
            </a:pPr>
            <a:r>
              <a:rPr lang="en-US"/>
              <a:t>The only monthly starting salary that occurs more than once is $5,880.</a:t>
            </a:r>
          </a:p>
          <a:p>
            <a:pPr marL="0" indent="0" algn="ctr">
              <a:spcBef>
                <a:spcPct val="0"/>
              </a:spcBef>
              <a:spcAft>
                <a:spcPts val="600"/>
              </a:spcAft>
              <a:buNone/>
            </a:pPr>
            <a:r>
              <a:rPr lang="en-US"/>
              <a:t>Mode = 5,880</a:t>
            </a:r>
          </a:p>
        </p:txBody>
      </p:sp>
      <p:graphicFrame>
        <p:nvGraphicFramePr>
          <p:cNvPr id="14" name="Table 4">
            <a:extLst>
              <a:ext uri="{FF2B5EF4-FFF2-40B4-BE49-F238E27FC236}">
                <a16:creationId xmlns:a16="http://schemas.microsoft.com/office/drawing/2014/main" id="{AA6E4694-00A1-44C7-AE8B-711A90C4D891}"/>
              </a:ext>
              <a:ext uri="{C183D7F6-B498-43B3-948B-1728B52AA6E4}">
                <adec:decorative xmlns:adec="http://schemas.microsoft.com/office/drawing/2017/decorative" val="0"/>
              </a:ext>
            </a:extLst>
          </p:cNvPr>
          <p:cNvGraphicFramePr>
            <a:graphicFrameLocks noGrp="1"/>
          </p:cNvGraphicFramePr>
          <p:nvPr>
            <p:ph idx="11"/>
            <p:extLst>
              <p:ext uri="{D42A27DB-BD31-4B8C-83A1-F6EECF244321}">
                <p14:modId xmlns:p14="http://schemas.microsoft.com/office/powerpoint/2010/main" val="1223596604"/>
              </p:ext>
            </p:extLst>
          </p:nvPr>
        </p:nvGraphicFramePr>
        <p:xfrm>
          <a:off x="6342313" y="1828800"/>
          <a:ext cx="4728762" cy="2377440"/>
        </p:xfrm>
        <a:graphic>
          <a:graphicData uri="http://schemas.openxmlformats.org/drawingml/2006/table">
            <a:tbl>
              <a:tblPr firstRow="1" bandRow="1">
                <a:tableStyleId>{073A0DAA-6AF3-43AB-8588-CEC1D06C72B9}</a:tableStyleId>
              </a:tblPr>
              <a:tblGrid>
                <a:gridCol w="2364381">
                  <a:extLst>
                    <a:ext uri="{9D8B030D-6E8A-4147-A177-3AD203B41FA5}">
                      <a16:colId xmlns:a16="http://schemas.microsoft.com/office/drawing/2014/main" val="521659525"/>
                    </a:ext>
                  </a:extLst>
                </a:gridCol>
                <a:gridCol w="2364381">
                  <a:extLst>
                    <a:ext uri="{9D8B030D-6E8A-4147-A177-3AD203B41FA5}">
                      <a16:colId xmlns:a16="http://schemas.microsoft.com/office/drawing/2014/main" val="3975200040"/>
                    </a:ext>
                  </a:extLst>
                </a:gridCol>
              </a:tblGrid>
              <a:tr h="327340">
                <a:tc>
                  <a:txBody>
                    <a:bodyPr/>
                    <a:lstStyle/>
                    <a:p>
                      <a:pPr algn="ctr"/>
                      <a:r>
                        <a:rPr lang="en-IN" sz="2000" b="0">
                          <a:solidFill>
                            <a:srgbClr val="000000"/>
                          </a:solidFill>
                        </a:rPr>
                        <a:t>5,710</a:t>
                      </a:r>
                    </a:p>
                  </a:txBody>
                  <a:tcPr>
                    <a:solidFill>
                      <a:srgbClr val="D1D1D1"/>
                    </a:solidFill>
                  </a:tcPr>
                </a:tc>
                <a:tc>
                  <a:txBody>
                    <a:bodyPr/>
                    <a:lstStyle/>
                    <a:p>
                      <a:pPr algn="ctr"/>
                      <a:r>
                        <a:rPr lang="en-IN" sz="2000" b="0">
                          <a:solidFill>
                            <a:srgbClr val="000000"/>
                          </a:solidFill>
                        </a:rPr>
                        <a:t>5,755</a:t>
                      </a:r>
                    </a:p>
                  </a:txBody>
                  <a:tcPr>
                    <a:solidFill>
                      <a:srgbClr val="D1D1D1"/>
                    </a:solidFill>
                  </a:tcPr>
                </a:tc>
                <a:extLst>
                  <a:ext uri="{0D108BD9-81ED-4DB2-BD59-A6C34878D82A}">
                    <a16:rowId xmlns:a16="http://schemas.microsoft.com/office/drawing/2014/main" val="3127717255"/>
                  </a:ext>
                </a:extLst>
              </a:tr>
              <a:tr h="327340">
                <a:tc>
                  <a:txBody>
                    <a:bodyPr/>
                    <a:lstStyle/>
                    <a:p>
                      <a:pPr algn="ctr"/>
                      <a:r>
                        <a:rPr lang="en-IN" sz="2000">
                          <a:solidFill>
                            <a:srgbClr val="000000"/>
                          </a:solidFill>
                        </a:rPr>
                        <a:t>5,850</a:t>
                      </a:r>
                    </a:p>
                  </a:txBody>
                  <a:tcPr>
                    <a:solidFill>
                      <a:srgbClr val="E9E9EA"/>
                    </a:solidFill>
                  </a:tcPr>
                </a:tc>
                <a:tc>
                  <a:txBody>
                    <a:bodyPr/>
                    <a:lstStyle/>
                    <a:p>
                      <a:pPr algn="ctr"/>
                      <a:r>
                        <a:rPr lang="en-IN" sz="2000">
                          <a:solidFill>
                            <a:srgbClr val="000000"/>
                          </a:solidFill>
                          <a:effectLst>
                            <a:glow rad="254000">
                              <a:schemeClr val="accent3">
                                <a:satMod val="175000"/>
                                <a:alpha val="25000"/>
                              </a:schemeClr>
                            </a:glow>
                          </a:effectLst>
                        </a:rPr>
                        <a:t>5,880</a:t>
                      </a:r>
                    </a:p>
                  </a:txBody>
                  <a:tcPr>
                    <a:solidFill>
                      <a:srgbClr val="E9E9EA"/>
                    </a:solidFill>
                  </a:tcPr>
                </a:tc>
                <a:extLst>
                  <a:ext uri="{0D108BD9-81ED-4DB2-BD59-A6C34878D82A}">
                    <a16:rowId xmlns:a16="http://schemas.microsoft.com/office/drawing/2014/main" val="1985485931"/>
                  </a:ext>
                </a:extLst>
              </a:tr>
              <a:tr h="327340">
                <a:tc>
                  <a:txBody>
                    <a:bodyPr/>
                    <a:lstStyle/>
                    <a:p>
                      <a:pPr algn="ctr"/>
                      <a:r>
                        <a:rPr lang="en-IN" sz="2000">
                          <a:solidFill>
                            <a:srgbClr val="000000"/>
                          </a:solidFill>
                          <a:effectLst>
                            <a:glow rad="254000">
                              <a:schemeClr val="accent3">
                                <a:satMod val="175000"/>
                                <a:alpha val="25000"/>
                              </a:schemeClr>
                            </a:glow>
                          </a:effectLst>
                        </a:rPr>
                        <a:t>5,880</a:t>
                      </a:r>
                    </a:p>
                  </a:txBody>
                  <a:tcPr>
                    <a:solidFill>
                      <a:srgbClr val="D1D1D1"/>
                    </a:solidFill>
                  </a:tcPr>
                </a:tc>
                <a:tc>
                  <a:txBody>
                    <a:bodyPr/>
                    <a:lstStyle/>
                    <a:p>
                      <a:pPr algn="ctr"/>
                      <a:r>
                        <a:rPr lang="en-IN" sz="2000">
                          <a:solidFill>
                            <a:srgbClr val="000000"/>
                          </a:solidFill>
                        </a:rPr>
                        <a:t>5,890</a:t>
                      </a:r>
                    </a:p>
                  </a:txBody>
                  <a:tcPr>
                    <a:solidFill>
                      <a:srgbClr val="D1D1D1"/>
                    </a:solidFill>
                  </a:tcPr>
                </a:tc>
                <a:extLst>
                  <a:ext uri="{0D108BD9-81ED-4DB2-BD59-A6C34878D82A}">
                    <a16:rowId xmlns:a16="http://schemas.microsoft.com/office/drawing/2014/main" val="3080799083"/>
                  </a:ext>
                </a:extLst>
              </a:tr>
              <a:tr h="327340">
                <a:tc>
                  <a:txBody>
                    <a:bodyPr/>
                    <a:lstStyle/>
                    <a:p>
                      <a:pPr algn="ctr"/>
                      <a:r>
                        <a:rPr lang="en-IN" sz="2000">
                          <a:solidFill>
                            <a:srgbClr val="000000"/>
                          </a:solidFill>
                        </a:rPr>
                        <a:t>5,920</a:t>
                      </a:r>
                    </a:p>
                  </a:txBody>
                  <a:tcPr>
                    <a:solidFill>
                      <a:srgbClr val="E9E9EA"/>
                    </a:solidFill>
                  </a:tcPr>
                </a:tc>
                <a:tc>
                  <a:txBody>
                    <a:bodyPr/>
                    <a:lstStyle/>
                    <a:p>
                      <a:pPr algn="ctr"/>
                      <a:r>
                        <a:rPr lang="en-IN" sz="2000">
                          <a:solidFill>
                            <a:srgbClr val="000000"/>
                          </a:solidFill>
                        </a:rPr>
                        <a:t>5,940</a:t>
                      </a:r>
                    </a:p>
                  </a:txBody>
                  <a:tcPr>
                    <a:solidFill>
                      <a:srgbClr val="E9E9EA"/>
                    </a:solidFill>
                  </a:tcPr>
                </a:tc>
                <a:extLst>
                  <a:ext uri="{0D108BD9-81ED-4DB2-BD59-A6C34878D82A}">
                    <a16:rowId xmlns:a16="http://schemas.microsoft.com/office/drawing/2014/main" val="3388229598"/>
                  </a:ext>
                </a:extLst>
              </a:tr>
              <a:tr h="327340">
                <a:tc>
                  <a:txBody>
                    <a:bodyPr/>
                    <a:lstStyle/>
                    <a:p>
                      <a:pPr algn="ctr"/>
                      <a:r>
                        <a:rPr lang="en-IN" sz="2000">
                          <a:solidFill>
                            <a:srgbClr val="000000"/>
                          </a:solidFill>
                        </a:rPr>
                        <a:t>5,950</a:t>
                      </a:r>
                    </a:p>
                  </a:txBody>
                  <a:tcPr>
                    <a:solidFill>
                      <a:srgbClr val="D1D1D1"/>
                    </a:solidFill>
                  </a:tcPr>
                </a:tc>
                <a:tc>
                  <a:txBody>
                    <a:bodyPr/>
                    <a:lstStyle/>
                    <a:p>
                      <a:pPr algn="ctr"/>
                      <a:r>
                        <a:rPr lang="en-IN" sz="2000">
                          <a:solidFill>
                            <a:srgbClr val="000000"/>
                          </a:solidFill>
                        </a:rPr>
                        <a:t>6,050</a:t>
                      </a:r>
                    </a:p>
                  </a:txBody>
                  <a:tcPr>
                    <a:solidFill>
                      <a:srgbClr val="D1D1D1"/>
                    </a:solidFill>
                  </a:tcPr>
                </a:tc>
                <a:extLst>
                  <a:ext uri="{0D108BD9-81ED-4DB2-BD59-A6C34878D82A}">
                    <a16:rowId xmlns:a16="http://schemas.microsoft.com/office/drawing/2014/main" val="1265701922"/>
                  </a:ext>
                </a:extLst>
              </a:tr>
              <a:tr h="327340">
                <a:tc>
                  <a:txBody>
                    <a:bodyPr/>
                    <a:lstStyle/>
                    <a:p>
                      <a:pPr algn="ctr"/>
                      <a:r>
                        <a:rPr lang="en-IN" sz="2000">
                          <a:solidFill>
                            <a:srgbClr val="000000"/>
                          </a:solidFill>
                        </a:rPr>
                        <a:t>6,130</a:t>
                      </a:r>
                    </a:p>
                  </a:txBody>
                  <a:tcPr>
                    <a:solidFill>
                      <a:srgbClr val="E9E9EA"/>
                    </a:solidFill>
                  </a:tcPr>
                </a:tc>
                <a:tc>
                  <a:txBody>
                    <a:bodyPr/>
                    <a:lstStyle/>
                    <a:p>
                      <a:pPr algn="ctr"/>
                      <a:r>
                        <a:rPr lang="en-IN" sz="2000">
                          <a:solidFill>
                            <a:srgbClr val="000000"/>
                          </a:solidFill>
                        </a:rPr>
                        <a:t>6,325</a:t>
                      </a:r>
                    </a:p>
                  </a:txBody>
                  <a:tcPr>
                    <a:solidFill>
                      <a:srgbClr val="E9E9EA"/>
                    </a:solidFill>
                  </a:tcPr>
                </a:tc>
                <a:extLst>
                  <a:ext uri="{0D108BD9-81ED-4DB2-BD59-A6C34878D82A}">
                    <a16:rowId xmlns:a16="http://schemas.microsoft.com/office/drawing/2014/main" val="2755647604"/>
                  </a:ext>
                </a:extLst>
              </a:tr>
            </a:tbl>
          </a:graphicData>
        </a:graphic>
      </p:graphicFrame>
      <p:sp>
        <p:nvSpPr>
          <p:cNvPr id="13" name="Content Placeholder 5">
            <a:extLst>
              <a:ext uri="{FF2B5EF4-FFF2-40B4-BE49-F238E27FC236}">
                <a16:creationId xmlns:a16="http://schemas.microsoft.com/office/drawing/2014/main" id="{F59C6ABD-70D9-4ACC-97E3-330ECF93643A}"/>
              </a:ext>
              <a:ext uri="{C183D7F6-B498-43B3-948B-1728B52AA6E4}">
                <adec:decorative xmlns:adec="http://schemas.microsoft.com/office/drawing/2017/decorative" val="0"/>
              </a:ext>
            </a:extLst>
          </p:cNvPr>
          <p:cNvSpPr>
            <a:spLocks noGrp="1"/>
          </p:cNvSpPr>
          <p:nvPr>
            <p:ph idx="15"/>
          </p:nvPr>
        </p:nvSpPr>
        <p:spPr>
          <a:xfrm>
            <a:off x="476843" y="5158940"/>
            <a:ext cx="7177570" cy="312711"/>
          </a:xfrm>
        </p:spPr>
        <p:txBody>
          <a:bodyPr/>
          <a:lstStyle/>
          <a:p>
            <a:pPr algn="l"/>
            <a:r>
              <a:rPr lang="en-US"/>
              <a:t>Note: The data is in ascending order.</a:t>
            </a:r>
          </a:p>
        </p:txBody>
      </p:sp>
    </p:spTree>
    <p:extLst>
      <p:ext uri="{BB962C8B-B14F-4D97-AF65-F5344CB8AC3E}">
        <p14:creationId xmlns:p14="http://schemas.microsoft.com/office/powerpoint/2010/main" val="1605772862"/>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Weighted Mean (1 of 4)</a:t>
            </a:r>
          </a:p>
        </p:txBody>
      </p:sp>
      <p:sp>
        <p:nvSpPr>
          <p:cNvPr id="4" name="Content Placeholder 2"/>
          <p:cNvSpPr>
            <a:spLocks noGrp="1"/>
          </p:cNvSpPr>
          <p:nvPr>
            <p:ph idx="1"/>
          </p:nvPr>
        </p:nvSpPr>
        <p:spPr/>
        <p:txBody>
          <a:bodyPr/>
          <a:lstStyle/>
          <a:p>
            <a:pPr>
              <a:spcBef>
                <a:spcPts val="1200"/>
              </a:spcBef>
              <a:spcAft>
                <a:spcPts val="1200"/>
              </a:spcAft>
            </a:pPr>
            <a:r>
              <a:rPr lang="en-US"/>
              <a:t>In some instances the mean is computed by giving each observation a weight that reflects its relative importance.</a:t>
            </a:r>
          </a:p>
          <a:p>
            <a:pPr>
              <a:spcBef>
                <a:spcPts val="1200"/>
              </a:spcBef>
              <a:spcAft>
                <a:spcPts val="1200"/>
              </a:spcAft>
            </a:pPr>
            <a:r>
              <a:rPr lang="en-US"/>
              <a:t>The choice of weights depends on the application.</a:t>
            </a:r>
          </a:p>
          <a:p>
            <a:pPr>
              <a:spcBef>
                <a:spcPts val="1200"/>
              </a:spcBef>
              <a:spcAft>
                <a:spcPts val="1200"/>
              </a:spcAft>
            </a:pPr>
            <a:r>
              <a:rPr lang="en-US"/>
              <a:t>The weights might be the number of credit hours earned for each grade, as in GPA.</a:t>
            </a:r>
          </a:p>
          <a:p>
            <a:pPr>
              <a:spcBef>
                <a:spcPts val="1200"/>
              </a:spcBef>
              <a:spcAft>
                <a:spcPts val="1200"/>
              </a:spcAft>
            </a:pPr>
            <a:r>
              <a:rPr lang="en-US"/>
              <a:t>In other weighted mean computations, quantities such as pounds, dollars, or volume are frequently used.</a:t>
            </a:r>
          </a:p>
        </p:txBody>
      </p:sp>
    </p:spTree>
    <p:extLst>
      <p:ext uri="{BB962C8B-B14F-4D97-AF65-F5344CB8AC3E}">
        <p14:creationId xmlns:p14="http://schemas.microsoft.com/office/powerpoint/2010/main" val="57930270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45CC658-AD81-48D4-8452-47D4FE117FFA}"/>
              </a:ext>
            </a:extLst>
          </p:cNvPr>
          <p:cNvSpPr>
            <a:spLocks noGrp="1"/>
          </p:cNvSpPr>
          <p:nvPr>
            <p:ph type="title"/>
          </p:nvPr>
        </p:nvSpPr>
        <p:spPr/>
        <p:txBody>
          <a:bodyPr/>
          <a:lstStyle/>
          <a:p>
            <a:r>
              <a:rPr lang="en-US"/>
              <a:t>Weighted Mean (2 of 4)</a:t>
            </a:r>
            <a:endParaRPr lang="en-IN"/>
          </a:p>
        </p:txBody>
      </p:sp>
      <p:graphicFrame>
        <p:nvGraphicFramePr>
          <p:cNvPr id="8" name="Object 2" descr="Begin equation. x overbar equals sigma w subscript i baseline x subscript i baseline divided by sigma w subscript i baseline. End equation.">
            <a:extLst>
              <a:ext uri="{FF2B5EF4-FFF2-40B4-BE49-F238E27FC236}">
                <a16:creationId xmlns:a16="http://schemas.microsoft.com/office/drawing/2014/main" id="{F2D6229A-D848-458D-A6D1-26648BBABD5B}"/>
              </a:ext>
            </a:extLst>
          </p:cNvPr>
          <p:cNvGraphicFramePr>
            <a:graphicFrameLocks noGrp="1" noChangeAspect="1"/>
          </p:cNvGraphicFramePr>
          <p:nvPr>
            <p:ph sz="half" idx="2"/>
            <p:extLst>
              <p:ext uri="{D42A27DB-BD31-4B8C-83A1-F6EECF244321}">
                <p14:modId xmlns:p14="http://schemas.microsoft.com/office/powerpoint/2010/main" val="120456643"/>
              </p:ext>
            </p:extLst>
          </p:nvPr>
        </p:nvGraphicFramePr>
        <p:xfrm>
          <a:off x="5214937" y="1846262"/>
          <a:ext cx="1765300" cy="1079500"/>
        </p:xfrm>
        <a:graphic>
          <a:graphicData uri="http://schemas.openxmlformats.org/presentationml/2006/ole">
            <mc:AlternateContent xmlns:mc="http://schemas.openxmlformats.org/markup-compatibility/2006">
              <mc:Choice xmlns:v="urn:schemas-microsoft-com:vml" Requires="v">
                <p:oleObj spid="_x0000_s11268" name="Equation" r:id="rId3" imgW="1765080" imgH="1079280" progId="Equation.DSMT4">
                  <p:embed/>
                </p:oleObj>
              </mc:Choice>
              <mc:Fallback>
                <p:oleObj name="Equation" r:id="rId3" imgW="1765080" imgH="1079280" progId="Equation.DSMT4">
                  <p:embed/>
                  <p:pic>
                    <p:nvPicPr>
                      <p:cNvPr id="0" name="OLE substitute image"/>
                      <p:cNvPicPr/>
                      <p:nvPr/>
                    </p:nvPicPr>
                    <p:blipFill>
                      <a:blip r:embed="rId4"/>
                      <a:stretch>
                        <a:fillRect/>
                      </a:stretch>
                    </p:blipFill>
                    <p:spPr>
                      <a:xfrm>
                        <a:off x="5214937" y="1846262"/>
                        <a:ext cx="1765300" cy="1079500"/>
                      </a:xfrm>
                      <a:prstGeom prst="rect">
                        <a:avLst/>
                      </a:prstGeom>
                    </p:spPr>
                  </p:pic>
                </p:oleObj>
              </mc:Fallback>
            </mc:AlternateContent>
          </a:graphicData>
        </a:graphic>
      </p:graphicFrame>
      <p:sp>
        <p:nvSpPr>
          <p:cNvPr id="3" name="Content Placeholder 3">
            <a:extLst>
              <a:ext uri="{FF2B5EF4-FFF2-40B4-BE49-F238E27FC236}">
                <a16:creationId xmlns:a16="http://schemas.microsoft.com/office/drawing/2014/main" id="{5EB9F1C3-AE0C-4DCC-B2FB-079F9D723278}"/>
              </a:ext>
            </a:extLst>
          </p:cNvPr>
          <p:cNvSpPr>
            <a:spLocks noGrp="1"/>
          </p:cNvSpPr>
          <p:nvPr>
            <p:ph idx="10"/>
          </p:nvPr>
        </p:nvSpPr>
        <p:spPr>
          <a:xfrm>
            <a:off x="476844" y="3218185"/>
            <a:ext cx="1188720" cy="457200"/>
          </a:xfrm>
        </p:spPr>
        <p:txBody>
          <a:bodyPr/>
          <a:lstStyle/>
          <a:p>
            <a:pPr lvl="0" algn="l">
              <a:buClr>
                <a:srgbClr val="003865"/>
              </a:buClr>
            </a:pPr>
            <a:r>
              <a:rPr lang="en-US">
                <a:solidFill>
                  <a:srgbClr val="003865"/>
                </a:solidFill>
              </a:rPr>
              <a:t>where:</a:t>
            </a:r>
          </a:p>
        </p:txBody>
      </p:sp>
      <p:graphicFrame>
        <p:nvGraphicFramePr>
          <p:cNvPr id="10" name="Object 4" descr="x subscript i baseline equals value of observation i and w subscript i baseline equals weight for observation i.">
            <a:extLst>
              <a:ext uri="{FF2B5EF4-FFF2-40B4-BE49-F238E27FC236}">
                <a16:creationId xmlns:a16="http://schemas.microsoft.com/office/drawing/2014/main" id="{ADA8F922-11CB-41F0-847B-1B51725E59EF}"/>
              </a:ext>
            </a:extLst>
          </p:cNvPr>
          <p:cNvGraphicFramePr>
            <a:graphicFrameLocks noGrp="1" noChangeAspect="1"/>
          </p:cNvGraphicFramePr>
          <p:nvPr>
            <p:ph idx="11"/>
            <p:extLst>
              <p:ext uri="{D42A27DB-BD31-4B8C-83A1-F6EECF244321}">
                <p14:modId xmlns:p14="http://schemas.microsoft.com/office/powerpoint/2010/main" val="2274560054"/>
              </p:ext>
            </p:extLst>
          </p:nvPr>
        </p:nvGraphicFramePr>
        <p:xfrm>
          <a:off x="1644650" y="3292475"/>
          <a:ext cx="3787775" cy="1003300"/>
        </p:xfrm>
        <a:graphic>
          <a:graphicData uri="http://schemas.openxmlformats.org/presentationml/2006/ole">
            <mc:AlternateContent xmlns:mc="http://schemas.openxmlformats.org/markup-compatibility/2006">
              <mc:Choice xmlns:v="urn:schemas-microsoft-com:vml" Requires="v">
                <p:oleObj spid="_x0000_s11269" name="Equation" r:id="rId5" imgW="3835080" imgH="1015920" progId="Equation.DSMT4">
                  <p:embed/>
                </p:oleObj>
              </mc:Choice>
              <mc:Fallback>
                <p:oleObj name="Equation" r:id="rId5" imgW="3835080" imgH="1015920" progId="Equation.DSMT4">
                  <p:embed/>
                  <p:pic>
                    <p:nvPicPr>
                      <p:cNvPr id="0" name="OLE substitute image"/>
                      <p:cNvPicPr/>
                      <p:nvPr/>
                    </p:nvPicPr>
                    <p:blipFill>
                      <a:blip r:embed="rId6"/>
                      <a:stretch>
                        <a:fillRect/>
                      </a:stretch>
                    </p:blipFill>
                    <p:spPr>
                      <a:xfrm>
                        <a:off x="1644650" y="3292475"/>
                        <a:ext cx="3787775" cy="10033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F60E5673-D3C3-4687-9775-66E29F9CF78D}"/>
              </a:ext>
            </a:extLst>
          </p:cNvPr>
          <p:cNvSpPr>
            <a:spLocks noGrp="1"/>
          </p:cNvSpPr>
          <p:nvPr>
            <p:ph idx="13"/>
          </p:nvPr>
        </p:nvSpPr>
        <p:spPr>
          <a:xfrm>
            <a:off x="2306173" y="4407145"/>
            <a:ext cx="7223760" cy="1645920"/>
          </a:xfrm>
        </p:spPr>
        <p:txBody>
          <a:bodyPr/>
          <a:lstStyle/>
          <a:p>
            <a:pPr marL="548640" lvl="0" algn="l">
              <a:buClr>
                <a:srgbClr val="003865"/>
              </a:buClr>
            </a:pPr>
            <a:r>
              <a:rPr lang="en-US">
                <a:solidFill>
                  <a:srgbClr val="003865"/>
                </a:solidFill>
              </a:rPr>
              <a:t>Numerator: sum of the weighted data values</a:t>
            </a:r>
          </a:p>
          <a:p>
            <a:pPr marL="548640" lvl="0" algn="l">
              <a:buClr>
                <a:srgbClr val="003865"/>
              </a:buClr>
            </a:pPr>
            <a:r>
              <a:rPr lang="en-US">
                <a:solidFill>
                  <a:srgbClr val="003865"/>
                </a:solidFill>
              </a:rPr>
              <a:t>Denominator: sum of the weights</a:t>
            </a:r>
          </a:p>
          <a:p>
            <a:pPr lvl="0" algn="l">
              <a:buClr>
                <a:srgbClr val="003865"/>
              </a:buClr>
            </a:pPr>
            <a:r>
              <a:rPr lang="en-US">
                <a:solidFill>
                  <a:srgbClr val="003865"/>
                </a:solidFill>
              </a:rPr>
              <a:t>If data is from a population, </a:t>
            </a:r>
            <a:r>
              <a:rPr lang="el-GR" i="1">
                <a:solidFill>
                  <a:srgbClr val="003865"/>
                </a:solidFill>
              </a:rPr>
              <a:t>μ</a:t>
            </a:r>
            <a:r>
              <a:rPr lang="en-US">
                <a:solidFill>
                  <a:srgbClr val="003865"/>
                </a:solidFill>
              </a:rPr>
              <a:t> replaces</a:t>
            </a:r>
          </a:p>
        </p:txBody>
      </p:sp>
      <p:graphicFrame>
        <p:nvGraphicFramePr>
          <p:cNvPr id="12" name="Object 6" descr="x overbar">
            <a:extLst>
              <a:ext uri="{FF2B5EF4-FFF2-40B4-BE49-F238E27FC236}">
                <a16:creationId xmlns:a16="http://schemas.microsoft.com/office/drawing/2014/main" id="{C2FBA3B6-B329-4049-9418-7033C837A161}"/>
              </a:ext>
            </a:extLst>
          </p:cNvPr>
          <p:cNvGraphicFramePr>
            <a:graphicFrameLocks noGrp="1" noChangeAspect="1"/>
          </p:cNvGraphicFramePr>
          <p:nvPr>
            <p:ph idx="15"/>
            <p:extLst>
              <p:ext uri="{D42A27DB-BD31-4B8C-83A1-F6EECF244321}">
                <p14:modId xmlns:p14="http://schemas.microsoft.com/office/powerpoint/2010/main" val="3029137188"/>
              </p:ext>
            </p:extLst>
          </p:nvPr>
        </p:nvGraphicFramePr>
        <p:xfrm>
          <a:off x="7617618" y="5680075"/>
          <a:ext cx="279400" cy="279400"/>
        </p:xfrm>
        <a:graphic>
          <a:graphicData uri="http://schemas.openxmlformats.org/presentationml/2006/ole">
            <mc:AlternateContent xmlns:mc="http://schemas.openxmlformats.org/markup-compatibility/2006">
              <mc:Choice xmlns:v="urn:schemas-microsoft-com:vml" Requires="v">
                <p:oleObj spid="_x0000_s11270" name="Equation" r:id="rId7" imgW="279360" imgH="279360" progId="Equation.DSMT4">
                  <p:embed/>
                </p:oleObj>
              </mc:Choice>
              <mc:Fallback>
                <p:oleObj name="Equation" r:id="rId7" imgW="279360" imgH="279360" progId="Equation.DSMT4">
                  <p:embed/>
                  <p:pic>
                    <p:nvPicPr>
                      <p:cNvPr id="0" name="OLE substitute image"/>
                      <p:cNvPicPr/>
                      <p:nvPr/>
                    </p:nvPicPr>
                    <p:blipFill>
                      <a:blip r:embed="rId8"/>
                      <a:stretch>
                        <a:fillRect/>
                      </a:stretch>
                    </p:blipFill>
                    <p:spPr>
                      <a:xfrm>
                        <a:off x="7617618" y="5680075"/>
                        <a:ext cx="279400" cy="279400"/>
                      </a:xfrm>
                      <a:prstGeom prst="rect">
                        <a:avLst/>
                      </a:prstGeom>
                    </p:spPr>
                  </p:pic>
                </p:oleObj>
              </mc:Fallback>
            </mc:AlternateContent>
          </a:graphicData>
        </a:graphic>
      </p:graphicFrame>
    </p:spTree>
    <p:extLst>
      <p:ext uri="{BB962C8B-B14F-4D97-AF65-F5344CB8AC3E}">
        <p14:creationId xmlns:p14="http://schemas.microsoft.com/office/powerpoint/2010/main" val="4969123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Weighted Mean (3 of 4)</a:t>
            </a:r>
          </a:p>
        </p:txBody>
      </p:sp>
      <p:sp>
        <p:nvSpPr>
          <p:cNvPr id="4" name="Content Placeholder 2">
            <a:extLst>
              <a:ext uri="{FF2B5EF4-FFF2-40B4-BE49-F238E27FC236}">
                <a16:creationId xmlns:a16="http://schemas.microsoft.com/office/drawing/2014/main" id="{58DB0D70-941B-40FF-A0CA-88A93D0C567E}"/>
              </a:ext>
            </a:extLst>
          </p:cNvPr>
          <p:cNvSpPr>
            <a:spLocks noGrp="1"/>
          </p:cNvSpPr>
          <p:nvPr>
            <p:ph sz="half" idx="1"/>
          </p:nvPr>
        </p:nvSpPr>
        <p:spPr>
          <a:xfrm>
            <a:off x="476843" y="1825625"/>
            <a:ext cx="11241915" cy="1437837"/>
          </a:xfrm>
        </p:spPr>
        <p:txBody>
          <a:bodyPr/>
          <a:lstStyle/>
          <a:p>
            <a:pPr marL="0" indent="0">
              <a:buNone/>
            </a:pPr>
            <a:r>
              <a:rPr lang="en-US" b="1" u="sng"/>
              <a:t>Example:</a:t>
            </a:r>
            <a:r>
              <a:rPr lang="en-US" b="1"/>
              <a:t> </a:t>
            </a:r>
            <a:r>
              <a:rPr lang="en-US"/>
              <a:t>Purchase of Raw Material</a:t>
            </a:r>
          </a:p>
          <a:p>
            <a:pPr marL="0" indent="0">
              <a:buNone/>
            </a:pPr>
            <a:r>
              <a:rPr lang="en-US"/>
              <a:t>Consider the following sample of five purchases of a raw material over a period of three months: </a:t>
            </a:r>
          </a:p>
        </p:txBody>
      </p:sp>
      <p:graphicFrame>
        <p:nvGraphicFramePr>
          <p:cNvPr id="10" name="Table 3">
            <a:extLst>
              <a:ext uri="{FF2B5EF4-FFF2-40B4-BE49-F238E27FC236}">
                <a16:creationId xmlns:a16="http://schemas.microsoft.com/office/drawing/2014/main" id="{B552FCC5-5D06-4721-AD53-E8342A4012E0}"/>
              </a:ext>
            </a:extLst>
          </p:cNvPr>
          <p:cNvGraphicFramePr>
            <a:graphicFrameLocks noGrp="1"/>
          </p:cNvGraphicFramePr>
          <p:nvPr>
            <p:ph sz="half" idx="2"/>
            <p:extLst>
              <p:ext uri="{D42A27DB-BD31-4B8C-83A1-F6EECF244321}">
                <p14:modId xmlns:p14="http://schemas.microsoft.com/office/powerpoint/2010/main" val="3467619801"/>
              </p:ext>
            </p:extLst>
          </p:nvPr>
        </p:nvGraphicFramePr>
        <p:xfrm>
          <a:off x="1836682" y="3547812"/>
          <a:ext cx="8077386" cy="2502972"/>
        </p:xfrm>
        <a:graphic>
          <a:graphicData uri="http://schemas.openxmlformats.org/drawingml/2006/table">
            <a:tbl>
              <a:tblPr firstRow="1" bandRow="1">
                <a:tableStyleId>{073A0DAA-6AF3-43AB-8588-CEC1D06C72B9}</a:tableStyleId>
              </a:tblPr>
              <a:tblGrid>
                <a:gridCol w="2692462">
                  <a:extLst>
                    <a:ext uri="{9D8B030D-6E8A-4147-A177-3AD203B41FA5}">
                      <a16:colId xmlns:a16="http://schemas.microsoft.com/office/drawing/2014/main" val="2914061836"/>
                    </a:ext>
                  </a:extLst>
                </a:gridCol>
                <a:gridCol w="2692462">
                  <a:extLst>
                    <a:ext uri="{9D8B030D-6E8A-4147-A177-3AD203B41FA5}">
                      <a16:colId xmlns:a16="http://schemas.microsoft.com/office/drawing/2014/main" val="1683125074"/>
                    </a:ext>
                  </a:extLst>
                </a:gridCol>
                <a:gridCol w="2692462">
                  <a:extLst>
                    <a:ext uri="{9D8B030D-6E8A-4147-A177-3AD203B41FA5}">
                      <a16:colId xmlns:a16="http://schemas.microsoft.com/office/drawing/2014/main" val="1217804441"/>
                    </a:ext>
                  </a:extLst>
                </a:gridCol>
              </a:tblGrid>
              <a:tr h="417162">
                <a:tc>
                  <a:txBody>
                    <a:bodyPr/>
                    <a:lstStyle/>
                    <a:p>
                      <a:pPr algn="ctr"/>
                      <a:r>
                        <a:rPr lang="en-IN" sz="2000"/>
                        <a:t>Purchase</a:t>
                      </a:r>
                    </a:p>
                  </a:txBody>
                  <a:tcPr>
                    <a:solidFill>
                      <a:srgbClr val="000000"/>
                    </a:solidFill>
                  </a:tcPr>
                </a:tc>
                <a:tc>
                  <a:txBody>
                    <a:bodyPr/>
                    <a:lstStyle/>
                    <a:p>
                      <a:pPr algn="ctr"/>
                      <a:r>
                        <a:rPr lang="en-IN" sz="2000"/>
                        <a:t>Cost per Pound ($)</a:t>
                      </a:r>
                    </a:p>
                  </a:txBody>
                  <a:tcPr>
                    <a:solidFill>
                      <a:srgbClr val="000000"/>
                    </a:solidFill>
                  </a:tcPr>
                </a:tc>
                <a:tc>
                  <a:txBody>
                    <a:bodyPr/>
                    <a:lstStyle/>
                    <a:p>
                      <a:pPr algn="ctr"/>
                      <a:r>
                        <a:rPr lang="en-IN" sz="2000"/>
                        <a:t>Number of Pounds</a:t>
                      </a:r>
                    </a:p>
                  </a:txBody>
                  <a:tcPr>
                    <a:solidFill>
                      <a:srgbClr val="000000"/>
                    </a:solidFill>
                  </a:tcPr>
                </a:tc>
                <a:extLst>
                  <a:ext uri="{0D108BD9-81ED-4DB2-BD59-A6C34878D82A}">
                    <a16:rowId xmlns:a16="http://schemas.microsoft.com/office/drawing/2014/main" val="2373845223"/>
                  </a:ext>
                </a:extLst>
              </a:tr>
              <a:tr h="417162">
                <a:tc>
                  <a:txBody>
                    <a:bodyPr/>
                    <a:lstStyle/>
                    <a:p>
                      <a:pPr algn="ctr"/>
                      <a:r>
                        <a:rPr lang="en-IN" sz="2000">
                          <a:solidFill>
                            <a:srgbClr val="000000"/>
                          </a:solidFill>
                        </a:rPr>
                        <a:t>1</a:t>
                      </a:r>
                    </a:p>
                  </a:txBody>
                  <a:tcPr/>
                </a:tc>
                <a:tc>
                  <a:txBody>
                    <a:bodyPr/>
                    <a:lstStyle/>
                    <a:p>
                      <a:pPr algn="ctr"/>
                      <a:r>
                        <a:rPr lang="en-IN" sz="2000">
                          <a:solidFill>
                            <a:srgbClr val="000000"/>
                          </a:solidFill>
                        </a:rPr>
                        <a:t>3.00</a:t>
                      </a:r>
                    </a:p>
                  </a:txBody>
                  <a:tcPr/>
                </a:tc>
                <a:tc>
                  <a:txBody>
                    <a:bodyPr/>
                    <a:lstStyle/>
                    <a:p>
                      <a:pPr algn="ctr"/>
                      <a:r>
                        <a:rPr lang="en-IN" sz="2000">
                          <a:solidFill>
                            <a:srgbClr val="000000"/>
                          </a:solidFill>
                        </a:rPr>
                        <a:t>1200</a:t>
                      </a:r>
                    </a:p>
                  </a:txBody>
                  <a:tcPr/>
                </a:tc>
                <a:extLst>
                  <a:ext uri="{0D108BD9-81ED-4DB2-BD59-A6C34878D82A}">
                    <a16:rowId xmlns:a16="http://schemas.microsoft.com/office/drawing/2014/main" val="3768420344"/>
                  </a:ext>
                </a:extLst>
              </a:tr>
              <a:tr h="417162">
                <a:tc>
                  <a:txBody>
                    <a:bodyPr/>
                    <a:lstStyle/>
                    <a:p>
                      <a:pPr algn="ctr"/>
                      <a:r>
                        <a:rPr lang="en-IN" sz="2000">
                          <a:solidFill>
                            <a:srgbClr val="000000"/>
                          </a:solidFill>
                        </a:rPr>
                        <a:t>2</a:t>
                      </a:r>
                    </a:p>
                  </a:txBody>
                  <a:tcPr/>
                </a:tc>
                <a:tc>
                  <a:txBody>
                    <a:bodyPr/>
                    <a:lstStyle/>
                    <a:p>
                      <a:pPr algn="ctr"/>
                      <a:r>
                        <a:rPr lang="en-IN" sz="2000">
                          <a:solidFill>
                            <a:srgbClr val="000000"/>
                          </a:solidFill>
                        </a:rPr>
                        <a:t>3.4</a:t>
                      </a:r>
                    </a:p>
                  </a:txBody>
                  <a:tcPr/>
                </a:tc>
                <a:tc>
                  <a:txBody>
                    <a:bodyPr/>
                    <a:lstStyle/>
                    <a:p>
                      <a:pPr algn="ctr"/>
                      <a:r>
                        <a:rPr lang="en-IN" sz="2000">
                          <a:solidFill>
                            <a:srgbClr val="000000"/>
                          </a:solidFill>
                        </a:rPr>
                        <a:t>500</a:t>
                      </a:r>
                    </a:p>
                  </a:txBody>
                  <a:tcPr/>
                </a:tc>
                <a:extLst>
                  <a:ext uri="{0D108BD9-81ED-4DB2-BD59-A6C34878D82A}">
                    <a16:rowId xmlns:a16="http://schemas.microsoft.com/office/drawing/2014/main" val="3302663858"/>
                  </a:ext>
                </a:extLst>
              </a:tr>
              <a:tr h="417162">
                <a:tc>
                  <a:txBody>
                    <a:bodyPr/>
                    <a:lstStyle/>
                    <a:p>
                      <a:pPr algn="ctr"/>
                      <a:r>
                        <a:rPr lang="en-IN" sz="2000">
                          <a:solidFill>
                            <a:srgbClr val="000000"/>
                          </a:solidFill>
                        </a:rPr>
                        <a:t>3</a:t>
                      </a:r>
                    </a:p>
                  </a:txBody>
                  <a:tcPr/>
                </a:tc>
                <a:tc>
                  <a:txBody>
                    <a:bodyPr/>
                    <a:lstStyle/>
                    <a:p>
                      <a:pPr algn="ctr"/>
                      <a:r>
                        <a:rPr lang="en-IN" sz="2000">
                          <a:solidFill>
                            <a:srgbClr val="000000"/>
                          </a:solidFill>
                        </a:rPr>
                        <a:t>2.8</a:t>
                      </a:r>
                    </a:p>
                  </a:txBody>
                  <a:tcPr/>
                </a:tc>
                <a:tc>
                  <a:txBody>
                    <a:bodyPr/>
                    <a:lstStyle/>
                    <a:p>
                      <a:pPr algn="ctr"/>
                      <a:r>
                        <a:rPr lang="en-IN" sz="2000">
                          <a:solidFill>
                            <a:srgbClr val="000000"/>
                          </a:solidFill>
                        </a:rPr>
                        <a:t>2750</a:t>
                      </a:r>
                    </a:p>
                  </a:txBody>
                  <a:tcPr/>
                </a:tc>
                <a:extLst>
                  <a:ext uri="{0D108BD9-81ED-4DB2-BD59-A6C34878D82A}">
                    <a16:rowId xmlns:a16="http://schemas.microsoft.com/office/drawing/2014/main" val="3240630628"/>
                  </a:ext>
                </a:extLst>
              </a:tr>
              <a:tr h="417162">
                <a:tc>
                  <a:txBody>
                    <a:bodyPr/>
                    <a:lstStyle/>
                    <a:p>
                      <a:pPr algn="ctr"/>
                      <a:r>
                        <a:rPr lang="en-IN" sz="2000">
                          <a:solidFill>
                            <a:srgbClr val="000000"/>
                          </a:solidFill>
                        </a:rPr>
                        <a:t>4</a:t>
                      </a:r>
                    </a:p>
                  </a:txBody>
                  <a:tcPr/>
                </a:tc>
                <a:tc>
                  <a:txBody>
                    <a:bodyPr/>
                    <a:lstStyle/>
                    <a:p>
                      <a:pPr algn="ctr"/>
                      <a:r>
                        <a:rPr lang="en-IN" sz="2000">
                          <a:solidFill>
                            <a:srgbClr val="000000"/>
                          </a:solidFill>
                        </a:rPr>
                        <a:t>2.9</a:t>
                      </a:r>
                    </a:p>
                  </a:txBody>
                  <a:tcPr/>
                </a:tc>
                <a:tc>
                  <a:txBody>
                    <a:bodyPr/>
                    <a:lstStyle/>
                    <a:p>
                      <a:pPr algn="ctr"/>
                      <a:r>
                        <a:rPr lang="en-IN" sz="2000">
                          <a:solidFill>
                            <a:srgbClr val="000000"/>
                          </a:solidFill>
                        </a:rPr>
                        <a:t>1000</a:t>
                      </a:r>
                    </a:p>
                  </a:txBody>
                  <a:tcPr/>
                </a:tc>
                <a:extLst>
                  <a:ext uri="{0D108BD9-81ED-4DB2-BD59-A6C34878D82A}">
                    <a16:rowId xmlns:a16="http://schemas.microsoft.com/office/drawing/2014/main" val="1222840411"/>
                  </a:ext>
                </a:extLst>
              </a:tr>
              <a:tr h="417162">
                <a:tc>
                  <a:txBody>
                    <a:bodyPr/>
                    <a:lstStyle/>
                    <a:p>
                      <a:pPr algn="ctr"/>
                      <a:r>
                        <a:rPr lang="en-IN" sz="2000">
                          <a:solidFill>
                            <a:srgbClr val="000000"/>
                          </a:solidFill>
                        </a:rPr>
                        <a:t>5</a:t>
                      </a:r>
                    </a:p>
                  </a:txBody>
                  <a:tcPr/>
                </a:tc>
                <a:tc>
                  <a:txBody>
                    <a:bodyPr/>
                    <a:lstStyle/>
                    <a:p>
                      <a:pPr algn="ctr"/>
                      <a:r>
                        <a:rPr lang="en-IN" sz="2000">
                          <a:solidFill>
                            <a:srgbClr val="000000"/>
                          </a:solidFill>
                        </a:rPr>
                        <a:t>3.25</a:t>
                      </a:r>
                    </a:p>
                  </a:txBody>
                  <a:tcPr/>
                </a:tc>
                <a:tc>
                  <a:txBody>
                    <a:bodyPr/>
                    <a:lstStyle/>
                    <a:p>
                      <a:pPr algn="ctr"/>
                      <a:r>
                        <a:rPr lang="en-IN" sz="2000">
                          <a:solidFill>
                            <a:srgbClr val="000000"/>
                          </a:solidFill>
                        </a:rPr>
                        <a:t>800</a:t>
                      </a:r>
                    </a:p>
                  </a:txBody>
                  <a:tcPr/>
                </a:tc>
                <a:extLst>
                  <a:ext uri="{0D108BD9-81ED-4DB2-BD59-A6C34878D82A}">
                    <a16:rowId xmlns:a16="http://schemas.microsoft.com/office/drawing/2014/main" val="2496642223"/>
                  </a:ext>
                </a:extLst>
              </a:tr>
            </a:tbl>
          </a:graphicData>
        </a:graphic>
      </p:graphicFrame>
    </p:spTree>
    <p:extLst>
      <p:ext uri="{BB962C8B-B14F-4D97-AF65-F5344CB8AC3E}">
        <p14:creationId xmlns:p14="http://schemas.microsoft.com/office/powerpoint/2010/main" val="171269342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Weighted Mean (4 of 4)</a:t>
            </a:r>
          </a:p>
        </p:txBody>
      </p:sp>
      <p:sp>
        <p:nvSpPr>
          <p:cNvPr id="8" name="Content Placeholder 2">
            <a:extLst>
              <a:ext uri="{FF2B5EF4-FFF2-40B4-BE49-F238E27FC236}">
                <a16:creationId xmlns:a16="http://schemas.microsoft.com/office/drawing/2014/main" id="{0993885D-F1A2-4E50-872A-A9161310D418}"/>
              </a:ext>
            </a:extLst>
          </p:cNvPr>
          <p:cNvSpPr>
            <a:spLocks noGrp="1"/>
          </p:cNvSpPr>
          <p:nvPr>
            <p:ph sz="half" idx="2"/>
          </p:nvPr>
        </p:nvSpPr>
        <p:spPr>
          <a:xfrm>
            <a:off x="476843" y="1828800"/>
            <a:ext cx="11241915" cy="346841"/>
          </a:xfrm>
        </p:spPr>
        <p:txBody>
          <a:bodyPr/>
          <a:lstStyle/>
          <a:p>
            <a:pPr marL="0" indent="0">
              <a:buNone/>
            </a:pPr>
            <a:r>
              <a:rPr lang="en-US" b="1" u="sng"/>
              <a:t>Example:</a:t>
            </a:r>
            <a:r>
              <a:rPr lang="en-US" b="1"/>
              <a:t>  </a:t>
            </a:r>
            <a:r>
              <a:rPr lang="en-US"/>
              <a:t>Purchase of raw material</a:t>
            </a:r>
          </a:p>
        </p:txBody>
      </p:sp>
      <p:graphicFrame>
        <p:nvGraphicFramePr>
          <p:cNvPr id="14" name="Table 3">
            <a:extLst>
              <a:ext uri="{FF2B5EF4-FFF2-40B4-BE49-F238E27FC236}">
                <a16:creationId xmlns:a16="http://schemas.microsoft.com/office/drawing/2014/main" id="{14DA8217-49B7-427C-901E-0A6E7916608A}"/>
              </a:ext>
            </a:extLst>
          </p:cNvPr>
          <p:cNvGraphicFramePr>
            <a:graphicFrameLocks noGrp="1"/>
          </p:cNvGraphicFramePr>
          <p:nvPr>
            <p:ph idx="10"/>
            <p:extLst>
              <p:ext uri="{D42A27DB-BD31-4B8C-83A1-F6EECF244321}">
                <p14:modId xmlns:p14="http://schemas.microsoft.com/office/powerpoint/2010/main" val="2680226544"/>
              </p:ext>
            </p:extLst>
          </p:nvPr>
        </p:nvGraphicFramePr>
        <p:xfrm>
          <a:off x="1997771" y="2361608"/>
          <a:ext cx="8196458" cy="2516085"/>
        </p:xfrm>
        <a:graphic>
          <a:graphicData uri="http://schemas.openxmlformats.org/drawingml/2006/table">
            <a:tbl>
              <a:tblPr firstRow="1" bandRow="1">
                <a:tableStyleId>{073A0DAA-6AF3-43AB-8588-CEC1D06C72B9}</a:tableStyleId>
              </a:tblPr>
              <a:tblGrid>
                <a:gridCol w="1812229">
                  <a:extLst>
                    <a:ext uri="{9D8B030D-6E8A-4147-A177-3AD203B41FA5}">
                      <a16:colId xmlns:a16="http://schemas.microsoft.com/office/drawing/2014/main" val="2582328964"/>
                    </a:ext>
                  </a:extLst>
                </a:gridCol>
                <a:gridCol w="2286000">
                  <a:extLst>
                    <a:ext uri="{9D8B030D-6E8A-4147-A177-3AD203B41FA5}">
                      <a16:colId xmlns:a16="http://schemas.microsoft.com/office/drawing/2014/main" val="3347270020"/>
                    </a:ext>
                  </a:extLst>
                </a:gridCol>
                <a:gridCol w="2286000">
                  <a:extLst>
                    <a:ext uri="{9D8B030D-6E8A-4147-A177-3AD203B41FA5}">
                      <a16:colId xmlns:a16="http://schemas.microsoft.com/office/drawing/2014/main" val="3388449367"/>
                    </a:ext>
                  </a:extLst>
                </a:gridCol>
                <a:gridCol w="1812229">
                  <a:extLst>
                    <a:ext uri="{9D8B030D-6E8A-4147-A177-3AD203B41FA5}">
                      <a16:colId xmlns:a16="http://schemas.microsoft.com/office/drawing/2014/main" val="3774539206"/>
                    </a:ext>
                  </a:extLst>
                </a:gridCol>
              </a:tblGrid>
              <a:tr h="375201">
                <a:tc>
                  <a:txBody>
                    <a:bodyPr/>
                    <a:lstStyle/>
                    <a:p>
                      <a:pPr algn="ctr"/>
                      <a:r>
                        <a:rPr lang="en-IN" sz="1800">
                          <a:latin typeface="+mj-lt"/>
                        </a:rPr>
                        <a:t>Purchase</a:t>
                      </a:r>
                    </a:p>
                  </a:txBody>
                  <a:tcPr marL="26792" marR="26792"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000000"/>
                    </a:solidFill>
                  </a:tcPr>
                </a:tc>
                <a:tc>
                  <a:txBody>
                    <a:bodyPr/>
                    <a:lstStyle/>
                    <a:p>
                      <a:pPr algn="ctr"/>
                      <a:r>
                        <a:rPr lang="en-IN" sz="1800">
                          <a:latin typeface="+mj-lt"/>
                        </a:rPr>
                        <a:t>Cost per Pound ($)</a:t>
                      </a:r>
                    </a:p>
                    <a:p>
                      <a:pPr algn="ctr"/>
                      <a:r>
                        <a:rPr lang="en-IN" sz="1800" i="1">
                          <a:latin typeface="+mj-lt"/>
                          <a:cs typeface="Times New Roman" panose="02020603050405020304" pitchFamily="18" charset="0"/>
                        </a:rPr>
                        <a:t>x</a:t>
                      </a:r>
                      <a:r>
                        <a:rPr lang="en-IN" sz="1800" i="1" baseline="-25000">
                          <a:latin typeface="+mj-lt"/>
                          <a:cs typeface="Times New Roman" panose="02020603050405020304" pitchFamily="18" charset="0"/>
                        </a:rPr>
                        <a:t>i</a:t>
                      </a:r>
                    </a:p>
                  </a:txBody>
                  <a:tcPr marL="26792" marR="26792" anchor="b">
                    <a:lnT w="12700" cap="flat" cmpd="sng" algn="ctr">
                      <a:solidFill>
                        <a:schemeClr val="tx1"/>
                      </a:solidFill>
                      <a:prstDash val="solid"/>
                      <a:round/>
                      <a:headEnd type="none" w="med" len="med"/>
                      <a:tailEnd type="none" w="med" len="med"/>
                    </a:lnT>
                    <a:solidFill>
                      <a:srgbClr val="000000"/>
                    </a:solidFill>
                  </a:tcPr>
                </a:tc>
                <a:tc>
                  <a:txBody>
                    <a:bodyPr/>
                    <a:lstStyle/>
                    <a:p>
                      <a:pPr algn="ctr"/>
                      <a:r>
                        <a:rPr lang="en-IN" sz="1800">
                          <a:latin typeface="+mj-lt"/>
                        </a:rPr>
                        <a:t>Number of Pounds </a:t>
                      </a:r>
                      <a:r>
                        <a:rPr lang="en-IN" sz="1800" i="1" err="1">
                          <a:latin typeface="+mj-lt"/>
                          <a:cs typeface="Times New Roman" panose="02020603050405020304" pitchFamily="18" charset="0"/>
                        </a:rPr>
                        <a:t>w</a:t>
                      </a:r>
                      <a:r>
                        <a:rPr lang="en-IN" sz="1800" i="1" baseline="-25000" err="1">
                          <a:latin typeface="+mj-lt"/>
                          <a:cs typeface="Times New Roman" panose="02020603050405020304" pitchFamily="18" charset="0"/>
                        </a:rPr>
                        <a:t>i</a:t>
                      </a:r>
                      <a:endParaRPr lang="en-IN" sz="1800" i="1" baseline="-25000">
                        <a:latin typeface="+mj-lt"/>
                        <a:cs typeface="Times New Roman" panose="02020603050405020304" pitchFamily="18" charset="0"/>
                      </a:endParaRPr>
                    </a:p>
                  </a:txBody>
                  <a:tcPr marL="26792" marR="26792" anchor="b">
                    <a:lnT w="12700" cap="flat" cmpd="sng" algn="ctr">
                      <a:solidFill>
                        <a:schemeClr val="tx1"/>
                      </a:solidFill>
                      <a:prstDash val="solid"/>
                      <a:round/>
                      <a:headEnd type="none" w="med" len="med"/>
                      <a:tailEnd type="none" w="med" len="med"/>
                    </a:lnT>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800" i="1" err="1">
                          <a:latin typeface="+mj-lt"/>
                          <a:cs typeface="Times New Roman" panose="02020603050405020304" pitchFamily="18" charset="0"/>
                        </a:rPr>
                        <a:t>w</a:t>
                      </a:r>
                      <a:r>
                        <a:rPr lang="en-IN" sz="1800" i="1" baseline="-25000" err="1">
                          <a:latin typeface="+mj-lt"/>
                          <a:cs typeface="Times New Roman" panose="02020603050405020304" pitchFamily="18" charset="0"/>
                        </a:rPr>
                        <a:t>i</a:t>
                      </a:r>
                      <a:r>
                        <a:rPr lang="en-IN" sz="1800" i="1" err="1">
                          <a:latin typeface="+mj-lt"/>
                          <a:cs typeface="Times New Roman" panose="02020603050405020304" pitchFamily="18" charset="0"/>
                        </a:rPr>
                        <a:t>x</a:t>
                      </a:r>
                      <a:r>
                        <a:rPr lang="en-IN" sz="1800" i="1" baseline="-25000" err="1">
                          <a:latin typeface="+mj-lt"/>
                          <a:cs typeface="Times New Roman" panose="02020603050405020304" pitchFamily="18" charset="0"/>
                        </a:rPr>
                        <a:t>i</a:t>
                      </a:r>
                      <a:endParaRPr lang="en-IN" sz="1800" i="1" baseline="-25000">
                        <a:latin typeface="+mj-lt"/>
                        <a:cs typeface="Times New Roman" panose="02020603050405020304" pitchFamily="18" charset="0"/>
                      </a:endParaRPr>
                    </a:p>
                  </a:txBody>
                  <a:tcPr marL="26792" marR="2679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0000"/>
                    </a:solidFill>
                  </a:tcPr>
                </a:tc>
                <a:extLst>
                  <a:ext uri="{0D108BD9-81ED-4DB2-BD59-A6C34878D82A}">
                    <a16:rowId xmlns:a16="http://schemas.microsoft.com/office/drawing/2014/main" val="1162972770"/>
                  </a:ext>
                </a:extLst>
              </a:tr>
              <a:tr h="375201">
                <a:tc>
                  <a:txBody>
                    <a:bodyPr/>
                    <a:lstStyle/>
                    <a:p>
                      <a:pPr algn="ctr"/>
                      <a:r>
                        <a:rPr lang="en-IN" sz="1800">
                          <a:solidFill>
                            <a:schemeClr val="bg2">
                              <a:lumMod val="10000"/>
                            </a:schemeClr>
                          </a:solidFill>
                          <a:latin typeface="+mj-lt"/>
                        </a:rPr>
                        <a:t>1</a:t>
                      </a:r>
                    </a:p>
                  </a:txBody>
                  <a:tcPr marL="26792" marR="26792">
                    <a:lnL w="12700" cap="flat" cmpd="sng" algn="ctr">
                      <a:solidFill>
                        <a:schemeClr val="tx1"/>
                      </a:solidFill>
                      <a:prstDash val="solid"/>
                      <a:round/>
                      <a:headEnd type="none" w="med" len="med"/>
                      <a:tailEnd type="none" w="med" len="med"/>
                    </a:lnL>
                    <a:solidFill>
                      <a:schemeClr val="bg1"/>
                    </a:solidFill>
                  </a:tcPr>
                </a:tc>
                <a:tc>
                  <a:txBody>
                    <a:bodyPr/>
                    <a:lstStyle/>
                    <a:p>
                      <a:pPr algn="ctr"/>
                      <a:r>
                        <a:rPr lang="en-IN" sz="1800">
                          <a:solidFill>
                            <a:schemeClr val="bg2">
                              <a:lumMod val="10000"/>
                            </a:schemeClr>
                          </a:solidFill>
                          <a:latin typeface="+mj-lt"/>
                        </a:rPr>
                        <a:t>3.00</a:t>
                      </a:r>
                    </a:p>
                  </a:txBody>
                  <a:tcPr marL="26792" marR="26792">
                    <a:solidFill>
                      <a:schemeClr val="bg1"/>
                    </a:solidFill>
                  </a:tcPr>
                </a:tc>
                <a:tc>
                  <a:txBody>
                    <a:bodyPr/>
                    <a:lstStyle/>
                    <a:p>
                      <a:pPr algn="ctr"/>
                      <a:r>
                        <a:rPr lang="en-IN" sz="1800">
                          <a:solidFill>
                            <a:schemeClr val="bg2">
                              <a:lumMod val="10000"/>
                            </a:schemeClr>
                          </a:solidFill>
                          <a:latin typeface="+mj-lt"/>
                        </a:rPr>
                        <a:t>1200</a:t>
                      </a:r>
                    </a:p>
                  </a:txBody>
                  <a:tcPr marL="26792" marR="26792">
                    <a:solidFill>
                      <a:schemeClr val="bg1"/>
                    </a:solidFill>
                  </a:tcPr>
                </a:tc>
                <a:tc>
                  <a:txBody>
                    <a:bodyPr/>
                    <a:lstStyle/>
                    <a:p>
                      <a:pPr algn="ctr"/>
                      <a:r>
                        <a:rPr lang="en-IN" sz="1800">
                          <a:solidFill>
                            <a:schemeClr val="bg2">
                              <a:lumMod val="10000"/>
                            </a:schemeClr>
                          </a:solidFill>
                          <a:latin typeface="+mj-lt"/>
                        </a:rPr>
                        <a:t>3600</a:t>
                      </a:r>
                    </a:p>
                  </a:txBody>
                  <a:tcPr marL="26792" marR="26792">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253487281"/>
                  </a:ext>
                </a:extLst>
              </a:tr>
              <a:tr h="375201">
                <a:tc>
                  <a:txBody>
                    <a:bodyPr/>
                    <a:lstStyle/>
                    <a:p>
                      <a:pPr algn="ctr"/>
                      <a:r>
                        <a:rPr lang="en-IN" sz="1800">
                          <a:solidFill>
                            <a:schemeClr val="bg2">
                              <a:lumMod val="10000"/>
                            </a:schemeClr>
                          </a:solidFill>
                          <a:latin typeface="+mj-lt"/>
                        </a:rPr>
                        <a:t>2</a:t>
                      </a:r>
                    </a:p>
                  </a:txBody>
                  <a:tcPr marL="26792" marR="26792">
                    <a:lnL w="12700" cap="flat" cmpd="sng" algn="ctr">
                      <a:solidFill>
                        <a:schemeClr val="tx1"/>
                      </a:solidFill>
                      <a:prstDash val="solid"/>
                      <a:round/>
                      <a:headEnd type="none" w="med" len="med"/>
                      <a:tailEnd type="none" w="med" len="med"/>
                    </a:lnL>
                  </a:tcPr>
                </a:tc>
                <a:tc>
                  <a:txBody>
                    <a:bodyPr/>
                    <a:lstStyle/>
                    <a:p>
                      <a:pPr algn="ctr"/>
                      <a:r>
                        <a:rPr lang="en-IN" sz="1800">
                          <a:solidFill>
                            <a:schemeClr val="bg2">
                              <a:lumMod val="10000"/>
                            </a:schemeClr>
                          </a:solidFill>
                          <a:latin typeface="+mj-lt"/>
                        </a:rPr>
                        <a:t>3.4</a:t>
                      </a:r>
                    </a:p>
                  </a:txBody>
                  <a:tcPr marL="26792" marR="26792"/>
                </a:tc>
                <a:tc>
                  <a:txBody>
                    <a:bodyPr/>
                    <a:lstStyle/>
                    <a:p>
                      <a:pPr algn="ctr"/>
                      <a:r>
                        <a:rPr lang="en-IN" sz="1800">
                          <a:solidFill>
                            <a:schemeClr val="bg2">
                              <a:lumMod val="10000"/>
                            </a:schemeClr>
                          </a:solidFill>
                          <a:latin typeface="+mj-lt"/>
                        </a:rPr>
                        <a:t>500</a:t>
                      </a:r>
                    </a:p>
                  </a:txBody>
                  <a:tcPr marL="26792" marR="26792"/>
                </a:tc>
                <a:tc>
                  <a:txBody>
                    <a:bodyPr/>
                    <a:lstStyle/>
                    <a:p>
                      <a:pPr algn="ctr"/>
                      <a:r>
                        <a:rPr lang="en-IN" sz="1800">
                          <a:solidFill>
                            <a:schemeClr val="bg2">
                              <a:lumMod val="10000"/>
                            </a:schemeClr>
                          </a:solidFill>
                          <a:latin typeface="+mj-lt"/>
                        </a:rPr>
                        <a:t>1700</a:t>
                      </a:r>
                    </a:p>
                  </a:txBody>
                  <a:tcPr marL="26792" marR="26792">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7734002"/>
                  </a:ext>
                </a:extLst>
              </a:tr>
              <a:tr h="375201">
                <a:tc>
                  <a:txBody>
                    <a:bodyPr/>
                    <a:lstStyle/>
                    <a:p>
                      <a:pPr algn="ctr"/>
                      <a:r>
                        <a:rPr lang="en-IN" sz="1800">
                          <a:solidFill>
                            <a:schemeClr val="bg2">
                              <a:lumMod val="10000"/>
                            </a:schemeClr>
                          </a:solidFill>
                          <a:latin typeface="+mj-lt"/>
                        </a:rPr>
                        <a:t>3</a:t>
                      </a:r>
                    </a:p>
                  </a:txBody>
                  <a:tcPr marL="26792" marR="26792">
                    <a:lnL w="12700" cap="flat" cmpd="sng" algn="ctr">
                      <a:solidFill>
                        <a:schemeClr val="tx1"/>
                      </a:solidFill>
                      <a:prstDash val="solid"/>
                      <a:round/>
                      <a:headEnd type="none" w="med" len="med"/>
                      <a:tailEnd type="none" w="med" len="med"/>
                    </a:lnL>
                    <a:solidFill>
                      <a:schemeClr val="bg1"/>
                    </a:solidFill>
                  </a:tcPr>
                </a:tc>
                <a:tc>
                  <a:txBody>
                    <a:bodyPr/>
                    <a:lstStyle/>
                    <a:p>
                      <a:pPr algn="ctr"/>
                      <a:r>
                        <a:rPr lang="en-IN" sz="1800">
                          <a:solidFill>
                            <a:schemeClr val="bg2">
                              <a:lumMod val="10000"/>
                            </a:schemeClr>
                          </a:solidFill>
                          <a:latin typeface="+mj-lt"/>
                        </a:rPr>
                        <a:t>2.8</a:t>
                      </a:r>
                    </a:p>
                  </a:txBody>
                  <a:tcPr marL="26792" marR="26792">
                    <a:solidFill>
                      <a:schemeClr val="bg1"/>
                    </a:solidFill>
                  </a:tcPr>
                </a:tc>
                <a:tc>
                  <a:txBody>
                    <a:bodyPr/>
                    <a:lstStyle/>
                    <a:p>
                      <a:pPr algn="ctr"/>
                      <a:r>
                        <a:rPr lang="en-IN" sz="1800">
                          <a:solidFill>
                            <a:schemeClr val="bg2">
                              <a:lumMod val="10000"/>
                            </a:schemeClr>
                          </a:solidFill>
                          <a:latin typeface="+mj-lt"/>
                        </a:rPr>
                        <a:t>2750</a:t>
                      </a:r>
                    </a:p>
                  </a:txBody>
                  <a:tcPr marL="26792" marR="26792">
                    <a:solidFill>
                      <a:schemeClr val="bg1"/>
                    </a:solidFill>
                  </a:tcPr>
                </a:tc>
                <a:tc>
                  <a:txBody>
                    <a:bodyPr/>
                    <a:lstStyle/>
                    <a:p>
                      <a:pPr algn="ctr"/>
                      <a:r>
                        <a:rPr lang="en-IN" sz="1800">
                          <a:solidFill>
                            <a:schemeClr val="bg2">
                              <a:lumMod val="10000"/>
                            </a:schemeClr>
                          </a:solidFill>
                          <a:latin typeface="+mj-lt"/>
                        </a:rPr>
                        <a:t>7700</a:t>
                      </a:r>
                    </a:p>
                  </a:txBody>
                  <a:tcPr marL="26792" marR="26792">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29699883"/>
                  </a:ext>
                </a:extLst>
              </a:tr>
              <a:tr h="375201">
                <a:tc>
                  <a:txBody>
                    <a:bodyPr/>
                    <a:lstStyle/>
                    <a:p>
                      <a:pPr algn="ctr"/>
                      <a:r>
                        <a:rPr lang="en-IN" sz="1800">
                          <a:solidFill>
                            <a:schemeClr val="bg2">
                              <a:lumMod val="10000"/>
                            </a:schemeClr>
                          </a:solidFill>
                          <a:latin typeface="+mj-lt"/>
                        </a:rPr>
                        <a:t>4</a:t>
                      </a:r>
                    </a:p>
                  </a:txBody>
                  <a:tcPr marL="26792" marR="26792">
                    <a:lnL w="12700" cap="flat" cmpd="sng" algn="ctr">
                      <a:solidFill>
                        <a:schemeClr val="tx1"/>
                      </a:solidFill>
                      <a:prstDash val="solid"/>
                      <a:round/>
                      <a:headEnd type="none" w="med" len="med"/>
                      <a:tailEnd type="none" w="med" len="med"/>
                    </a:lnL>
                  </a:tcPr>
                </a:tc>
                <a:tc>
                  <a:txBody>
                    <a:bodyPr/>
                    <a:lstStyle/>
                    <a:p>
                      <a:pPr algn="ctr"/>
                      <a:r>
                        <a:rPr lang="en-IN" sz="1800">
                          <a:solidFill>
                            <a:schemeClr val="bg2">
                              <a:lumMod val="10000"/>
                            </a:schemeClr>
                          </a:solidFill>
                          <a:latin typeface="+mj-lt"/>
                        </a:rPr>
                        <a:t>2.9</a:t>
                      </a:r>
                    </a:p>
                  </a:txBody>
                  <a:tcPr marL="26792" marR="26792"/>
                </a:tc>
                <a:tc>
                  <a:txBody>
                    <a:bodyPr/>
                    <a:lstStyle/>
                    <a:p>
                      <a:pPr algn="ctr"/>
                      <a:r>
                        <a:rPr lang="en-IN" sz="1800">
                          <a:solidFill>
                            <a:schemeClr val="bg2">
                              <a:lumMod val="10000"/>
                            </a:schemeClr>
                          </a:solidFill>
                          <a:latin typeface="+mj-lt"/>
                        </a:rPr>
                        <a:t>1000</a:t>
                      </a:r>
                    </a:p>
                  </a:txBody>
                  <a:tcPr marL="26792" marR="26792"/>
                </a:tc>
                <a:tc>
                  <a:txBody>
                    <a:bodyPr/>
                    <a:lstStyle/>
                    <a:p>
                      <a:pPr algn="ctr"/>
                      <a:r>
                        <a:rPr lang="en-IN" sz="1800">
                          <a:solidFill>
                            <a:schemeClr val="bg2">
                              <a:lumMod val="10000"/>
                            </a:schemeClr>
                          </a:solidFill>
                          <a:latin typeface="+mj-lt"/>
                        </a:rPr>
                        <a:t>2900</a:t>
                      </a:r>
                    </a:p>
                  </a:txBody>
                  <a:tcPr marL="26792" marR="26792">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51606681"/>
                  </a:ext>
                </a:extLst>
              </a:tr>
              <a:tr h="375201">
                <a:tc>
                  <a:txBody>
                    <a:bodyPr/>
                    <a:lstStyle/>
                    <a:p>
                      <a:pPr algn="ctr"/>
                      <a:r>
                        <a:rPr lang="en-IN" sz="1800">
                          <a:solidFill>
                            <a:schemeClr val="bg2">
                              <a:lumMod val="10000"/>
                            </a:schemeClr>
                          </a:solidFill>
                          <a:latin typeface="+mj-lt"/>
                        </a:rPr>
                        <a:t>5</a:t>
                      </a:r>
                    </a:p>
                  </a:txBody>
                  <a:tcPr marL="26792" marR="267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bg2">
                              <a:lumMod val="10000"/>
                            </a:schemeClr>
                          </a:solidFill>
                          <a:latin typeface="+mj-lt"/>
                        </a:rPr>
                        <a:t>255755</a:t>
                      </a:r>
                    </a:p>
                  </a:txBody>
                  <a:tcPr marL="26792" marR="26792">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bg2">
                              <a:lumMod val="10000"/>
                            </a:schemeClr>
                          </a:solidFill>
                          <a:latin typeface="+mj-lt"/>
                        </a:rPr>
                        <a:t>800</a:t>
                      </a:r>
                    </a:p>
                  </a:txBody>
                  <a:tcPr marL="26792" marR="26792">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chemeClr val="bg2">
                              <a:lumMod val="10000"/>
                            </a:schemeClr>
                          </a:solidFill>
                          <a:latin typeface="+mj-lt"/>
                        </a:rPr>
                        <a:t>2600</a:t>
                      </a:r>
                    </a:p>
                  </a:txBody>
                  <a:tcPr marL="26792" marR="267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548706"/>
                  </a:ext>
                </a:extLst>
              </a:tr>
            </a:tbl>
          </a:graphicData>
        </a:graphic>
      </p:graphicFrame>
      <p:graphicFrame>
        <p:nvGraphicFramePr>
          <p:cNvPr id="19" name="Object 4" descr="Begin equation. x overbar equals sigma w subscript i baseline x subscript i baseline divided by sigma w subscript i baseline equals 18,500 divided by 6,250 equals 2.96 equals 2.96 dollars. End equation.">
            <a:extLst>
              <a:ext uri="{FF2B5EF4-FFF2-40B4-BE49-F238E27FC236}">
                <a16:creationId xmlns:a16="http://schemas.microsoft.com/office/drawing/2014/main" id="{654F552A-6DDA-4399-947E-90D08C1CB5F0}"/>
              </a:ext>
            </a:extLst>
          </p:cNvPr>
          <p:cNvGraphicFramePr>
            <a:graphicFrameLocks noGrp="1" noChangeAspect="1"/>
          </p:cNvGraphicFramePr>
          <p:nvPr>
            <p:ph idx="11"/>
            <p:extLst>
              <p:ext uri="{D42A27DB-BD31-4B8C-83A1-F6EECF244321}">
                <p14:modId xmlns:p14="http://schemas.microsoft.com/office/powerpoint/2010/main" val="233429539"/>
              </p:ext>
            </p:extLst>
          </p:nvPr>
        </p:nvGraphicFramePr>
        <p:xfrm>
          <a:off x="3907155" y="5060514"/>
          <a:ext cx="4377690" cy="843272"/>
        </p:xfrm>
        <a:graphic>
          <a:graphicData uri="http://schemas.openxmlformats.org/presentationml/2006/ole">
            <mc:AlternateContent xmlns:mc="http://schemas.openxmlformats.org/markup-compatibility/2006">
              <mc:Choice xmlns:v="urn:schemas-microsoft-com:vml" Requires="v">
                <p:oleObj spid="_x0000_s12290" name="Equation" r:id="rId3" imgW="5206680" imgH="1002960" progId="Equation.DSMT4">
                  <p:embed/>
                </p:oleObj>
              </mc:Choice>
              <mc:Fallback>
                <p:oleObj name="Equation" r:id="rId3" imgW="5206680" imgH="1002960" progId="Equation.DSMT4">
                  <p:embed/>
                  <p:pic>
                    <p:nvPicPr>
                      <p:cNvPr id="0" name="OLE substitute image"/>
                      <p:cNvPicPr/>
                      <p:nvPr/>
                    </p:nvPicPr>
                    <p:blipFill>
                      <a:blip r:embed="rId4"/>
                      <a:stretch>
                        <a:fillRect/>
                      </a:stretch>
                    </p:blipFill>
                    <p:spPr>
                      <a:xfrm>
                        <a:off x="3907155" y="5060514"/>
                        <a:ext cx="4377690" cy="843272"/>
                      </a:xfrm>
                      <a:prstGeom prst="rect">
                        <a:avLst/>
                      </a:prstGeom>
                    </p:spPr>
                  </p:pic>
                </p:oleObj>
              </mc:Fallback>
            </mc:AlternateContent>
          </a:graphicData>
        </a:graphic>
      </p:graphicFrame>
      <p:sp>
        <p:nvSpPr>
          <p:cNvPr id="17" name="Content Placeholder 5">
            <a:extLst>
              <a:ext uri="{FF2B5EF4-FFF2-40B4-BE49-F238E27FC236}">
                <a16:creationId xmlns:a16="http://schemas.microsoft.com/office/drawing/2014/main" id="{D66EC008-1D28-4D3D-976F-9663B125796A}"/>
              </a:ext>
            </a:extLst>
          </p:cNvPr>
          <p:cNvSpPr>
            <a:spLocks noGrp="1"/>
          </p:cNvSpPr>
          <p:nvPr>
            <p:ph idx="13"/>
          </p:nvPr>
        </p:nvSpPr>
        <p:spPr>
          <a:xfrm>
            <a:off x="476843" y="5970587"/>
            <a:ext cx="11241915" cy="457200"/>
          </a:xfrm>
        </p:spPr>
        <p:txBody>
          <a:bodyPr/>
          <a:lstStyle/>
          <a:p>
            <a:r>
              <a:rPr lang="en-US" sz="2000"/>
              <a:t>FYI, equally weighted (simple) mean = $3.07</a:t>
            </a:r>
          </a:p>
        </p:txBody>
      </p:sp>
    </p:spTree>
    <p:extLst>
      <p:ext uri="{BB962C8B-B14F-4D97-AF65-F5344CB8AC3E}">
        <p14:creationId xmlns:p14="http://schemas.microsoft.com/office/powerpoint/2010/main" val="184452605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Mean (1 of 4)</a:t>
            </a:r>
            <a:endParaRPr lang="en-IN"/>
          </a:p>
        </p:txBody>
      </p:sp>
      <p:sp>
        <p:nvSpPr>
          <p:cNvPr id="3" name="Content Placeholder 2"/>
          <p:cNvSpPr>
            <a:spLocks noGrp="1"/>
          </p:cNvSpPr>
          <p:nvPr>
            <p:ph idx="1"/>
          </p:nvPr>
        </p:nvSpPr>
        <p:spPr/>
        <p:txBody>
          <a:bodyPr/>
          <a:lstStyle/>
          <a:p>
            <a:r>
              <a:rPr lang="en-US"/>
              <a:t>The </a:t>
            </a:r>
            <a:r>
              <a:rPr lang="en-US" u="sng"/>
              <a:t>geometric mean</a:t>
            </a:r>
            <a:r>
              <a:rPr lang="en-US"/>
              <a:t> is calculated by finding the </a:t>
            </a:r>
            <a:r>
              <a:rPr lang="en-US" i="1"/>
              <a:t>n</a:t>
            </a:r>
            <a:r>
              <a:rPr lang="en-US"/>
              <a:t>th root of the product of </a:t>
            </a:r>
            <a:r>
              <a:rPr lang="en-US" i="1"/>
              <a:t>n</a:t>
            </a:r>
            <a:r>
              <a:rPr lang="en-US"/>
              <a:t> values.</a:t>
            </a:r>
          </a:p>
          <a:p>
            <a:r>
              <a:rPr lang="en-US"/>
              <a:t>It is often used in analyzing growth rates in financial data (where using the arithmetic mean will provide misleading results).</a:t>
            </a:r>
          </a:p>
          <a:p>
            <a:r>
              <a:rPr lang="en-US"/>
              <a:t>It should be applied anytime you want to determine the mean rate of change over several successive periods (be it years, quarters, weeks, . . .).</a:t>
            </a:r>
          </a:p>
          <a:p>
            <a:r>
              <a:rPr lang="en-US"/>
              <a:t>Other common applications include changes in populations of species, crop yields, pollution levels, and birth and death rates.</a:t>
            </a:r>
          </a:p>
        </p:txBody>
      </p:sp>
    </p:spTree>
    <p:extLst>
      <p:ext uri="{BB962C8B-B14F-4D97-AF65-F5344CB8AC3E}">
        <p14:creationId xmlns:p14="http://schemas.microsoft.com/office/powerpoint/2010/main" val="230813007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Mean (2 of 4)</a:t>
            </a:r>
            <a:endParaRPr lang="en-IN"/>
          </a:p>
        </p:txBody>
      </p:sp>
      <p:graphicFrame>
        <p:nvGraphicFramePr>
          <p:cNvPr id="7" name="Object 2" descr="Begin equation. x overbar subscript g baseline equals root index n start root left parenthesis x subscript 1 baseline right parenthesis left parenthesis x subscript 2 baseline right parenthesis ellipsis left parenthesis x subscript n baseline right parenthesis end root equals left bracket left parenthesis x subscript 1 baseline right parenthesis left parenthesis x subscript 2 baseline right parenthesis ellipsis left parenthesis x subscript n baseline right parenthesis right bracket to the 1 over n degree. End equation.">
            <a:extLst>
              <a:ext uri="{FF2B5EF4-FFF2-40B4-BE49-F238E27FC236}">
                <a16:creationId xmlns:a16="http://schemas.microsoft.com/office/drawing/2014/main" id="{D9817CA1-C638-43C5-A18C-C7F354F73EDA}"/>
              </a:ext>
            </a:extLst>
          </p:cNvPr>
          <p:cNvGraphicFramePr>
            <a:graphicFrameLocks noGrp="1" noChangeAspect="1"/>
          </p:cNvGraphicFramePr>
          <p:nvPr>
            <p:ph idx="1"/>
            <p:extLst>
              <p:ext uri="{D42A27DB-BD31-4B8C-83A1-F6EECF244321}">
                <p14:modId xmlns:p14="http://schemas.microsoft.com/office/powerpoint/2010/main" val="2913476921"/>
              </p:ext>
            </p:extLst>
          </p:nvPr>
        </p:nvGraphicFramePr>
        <p:xfrm>
          <a:off x="4419660" y="2394508"/>
          <a:ext cx="3352680" cy="1231560"/>
        </p:xfrm>
        <a:graphic>
          <a:graphicData uri="http://schemas.openxmlformats.org/presentationml/2006/ole">
            <mc:AlternateContent xmlns:mc="http://schemas.openxmlformats.org/markup-compatibility/2006">
              <mc:Choice xmlns:v="urn:schemas-microsoft-com:vml" Requires="v">
                <p:oleObj spid="_x0000_s13314" name="Equation" r:id="rId3" imgW="3352680" imgH="1231560" progId="Equation.DSMT4">
                  <p:embed/>
                </p:oleObj>
              </mc:Choice>
              <mc:Fallback>
                <p:oleObj name="Equation" r:id="rId3" imgW="3352680" imgH="1231560" progId="Equation.DSMT4">
                  <p:embed/>
                  <p:pic>
                    <p:nvPicPr>
                      <p:cNvPr id="0" name="OLE substitute image"/>
                      <p:cNvPicPr/>
                      <p:nvPr/>
                    </p:nvPicPr>
                    <p:blipFill>
                      <a:blip r:embed="rId4"/>
                      <a:stretch>
                        <a:fillRect/>
                      </a:stretch>
                    </p:blipFill>
                    <p:spPr>
                      <a:xfrm>
                        <a:off x="4419660" y="2394508"/>
                        <a:ext cx="3352680" cy="1231560"/>
                      </a:xfrm>
                      <a:prstGeom prst="rect">
                        <a:avLst/>
                      </a:prstGeom>
                    </p:spPr>
                  </p:pic>
                </p:oleObj>
              </mc:Fallback>
            </mc:AlternateContent>
          </a:graphicData>
        </a:graphic>
      </p:graphicFrame>
    </p:spTree>
    <p:extLst>
      <p:ext uri="{BB962C8B-B14F-4D97-AF65-F5344CB8AC3E}">
        <p14:creationId xmlns:p14="http://schemas.microsoft.com/office/powerpoint/2010/main" val="199055731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Mean (3 of 4)</a:t>
            </a:r>
            <a:endParaRPr lang="en-IN"/>
          </a:p>
        </p:txBody>
      </p:sp>
      <p:sp>
        <p:nvSpPr>
          <p:cNvPr id="5" name="Content Placeholder 2">
            <a:extLst>
              <a:ext uri="{FF2B5EF4-FFF2-40B4-BE49-F238E27FC236}">
                <a16:creationId xmlns:a16="http://schemas.microsoft.com/office/drawing/2014/main" id="{ABAD0C95-E9A8-4E31-BCFF-5EF28787DAC7}"/>
              </a:ext>
            </a:extLst>
          </p:cNvPr>
          <p:cNvSpPr>
            <a:spLocks noGrp="1"/>
          </p:cNvSpPr>
          <p:nvPr>
            <p:ph sz="half" idx="1"/>
          </p:nvPr>
        </p:nvSpPr>
        <p:spPr>
          <a:xfrm>
            <a:off x="476843" y="1825625"/>
            <a:ext cx="11241915" cy="523437"/>
          </a:xfrm>
        </p:spPr>
        <p:txBody>
          <a:bodyPr/>
          <a:lstStyle/>
          <a:p>
            <a:pPr marL="0" indent="0">
              <a:buNone/>
            </a:pPr>
            <a:r>
              <a:rPr lang="en-IN" b="1" u="sng"/>
              <a:t>Example:</a:t>
            </a:r>
            <a:r>
              <a:rPr lang="en-IN" b="1"/>
              <a:t> </a:t>
            </a:r>
            <a:r>
              <a:rPr lang="en-IN"/>
              <a:t>Mutual fund</a:t>
            </a:r>
          </a:p>
        </p:txBody>
      </p:sp>
      <p:graphicFrame>
        <p:nvGraphicFramePr>
          <p:cNvPr id="8" name="Table 3">
            <a:extLst>
              <a:ext uri="{FF2B5EF4-FFF2-40B4-BE49-F238E27FC236}">
                <a16:creationId xmlns:a16="http://schemas.microsoft.com/office/drawing/2014/main" id="{C7443213-E56D-4662-BED4-7EEE66B0C11D}"/>
              </a:ext>
            </a:extLst>
          </p:cNvPr>
          <p:cNvGraphicFramePr>
            <a:graphicFrameLocks noGrp="1"/>
          </p:cNvGraphicFramePr>
          <p:nvPr>
            <p:ph sz="half" idx="2"/>
            <p:extLst>
              <p:ext uri="{D42A27DB-BD31-4B8C-83A1-F6EECF244321}">
                <p14:modId xmlns:p14="http://schemas.microsoft.com/office/powerpoint/2010/main" val="2566094880"/>
              </p:ext>
            </p:extLst>
          </p:nvPr>
        </p:nvGraphicFramePr>
        <p:xfrm>
          <a:off x="2885319" y="2383672"/>
          <a:ext cx="6268962" cy="4023360"/>
        </p:xfrm>
        <a:graphic>
          <a:graphicData uri="http://schemas.openxmlformats.org/drawingml/2006/table">
            <a:tbl>
              <a:tblPr firstRow="1" bandRow="1">
                <a:tableStyleId>{073A0DAA-6AF3-43AB-8588-CEC1D06C72B9}</a:tableStyleId>
              </a:tblPr>
              <a:tblGrid>
                <a:gridCol w="2089654">
                  <a:extLst>
                    <a:ext uri="{9D8B030D-6E8A-4147-A177-3AD203B41FA5}">
                      <a16:colId xmlns:a16="http://schemas.microsoft.com/office/drawing/2014/main" val="2582328964"/>
                    </a:ext>
                  </a:extLst>
                </a:gridCol>
                <a:gridCol w="2089654">
                  <a:extLst>
                    <a:ext uri="{9D8B030D-6E8A-4147-A177-3AD203B41FA5}">
                      <a16:colId xmlns:a16="http://schemas.microsoft.com/office/drawing/2014/main" val="3347270020"/>
                    </a:ext>
                  </a:extLst>
                </a:gridCol>
                <a:gridCol w="2089654">
                  <a:extLst>
                    <a:ext uri="{9D8B030D-6E8A-4147-A177-3AD203B41FA5}">
                      <a16:colId xmlns:a16="http://schemas.microsoft.com/office/drawing/2014/main" val="3388449367"/>
                    </a:ext>
                  </a:extLst>
                </a:gridCol>
              </a:tblGrid>
              <a:tr h="357447">
                <a:tc>
                  <a:txBody>
                    <a:bodyPr/>
                    <a:lstStyle/>
                    <a:p>
                      <a:pPr algn="ctr"/>
                      <a:r>
                        <a:rPr lang="en-IN"/>
                        <a:t>Year</a:t>
                      </a:r>
                    </a:p>
                  </a:txBody>
                  <a:tcPr anchor="b">
                    <a:solidFill>
                      <a:srgbClr val="000000"/>
                    </a:solidFill>
                  </a:tcPr>
                </a:tc>
                <a:tc>
                  <a:txBody>
                    <a:bodyPr/>
                    <a:lstStyle/>
                    <a:p>
                      <a:pPr algn="ctr"/>
                      <a:r>
                        <a:rPr lang="en-IN"/>
                        <a:t>Annual Return %</a:t>
                      </a:r>
                    </a:p>
                  </a:txBody>
                  <a:tcPr anchor="b">
                    <a:solidFill>
                      <a:srgbClr val="000000"/>
                    </a:solidFill>
                  </a:tcPr>
                </a:tc>
                <a:tc>
                  <a:txBody>
                    <a:bodyPr/>
                    <a:lstStyle/>
                    <a:p>
                      <a:pPr algn="ctr"/>
                      <a:r>
                        <a:rPr lang="en-IN"/>
                        <a:t>Growth Factor</a:t>
                      </a:r>
                    </a:p>
                  </a:txBody>
                  <a:tcPr anchor="b">
                    <a:solidFill>
                      <a:srgbClr val="000000"/>
                    </a:solidFill>
                  </a:tcPr>
                </a:tc>
                <a:extLst>
                  <a:ext uri="{0D108BD9-81ED-4DB2-BD59-A6C34878D82A}">
                    <a16:rowId xmlns:a16="http://schemas.microsoft.com/office/drawing/2014/main" val="1162972770"/>
                  </a:ext>
                </a:extLst>
              </a:tr>
              <a:tr h="357447">
                <a:tc>
                  <a:txBody>
                    <a:bodyPr/>
                    <a:lstStyle/>
                    <a:p>
                      <a:pPr algn="ctr"/>
                      <a:r>
                        <a:rPr lang="en-IN">
                          <a:solidFill>
                            <a:srgbClr val="000000"/>
                          </a:solidFill>
                        </a:rPr>
                        <a:t>1</a:t>
                      </a:r>
                    </a:p>
                  </a:txBody>
                  <a:tcPr>
                    <a:solidFill>
                      <a:schemeClr val="bg1"/>
                    </a:solidFill>
                  </a:tcPr>
                </a:tc>
                <a:tc>
                  <a:txBody>
                    <a:bodyPr/>
                    <a:lstStyle/>
                    <a:p>
                      <a:pPr algn="ctr"/>
                      <a:r>
                        <a:rPr lang="en-US" sz="1800" kern="1200">
                          <a:solidFill>
                            <a:srgbClr val="000000"/>
                          </a:solidFill>
                          <a:effectLst/>
                          <a:latin typeface="+mn-lt"/>
                          <a:ea typeface="+mn-ea"/>
                          <a:cs typeface="+mn-cs"/>
                        </a:rPr>
                        <a:t>−22.1</a:t>
                      </a:r>
                      <a:endParaRPr lang="en-IN">
                        <a:solidFill>
                          <a:srgbClr val="000000"/>
                        </a:solidFill>
                      </a:endParaRPr>
                    </a:p>
                  </a:txBody>
                  <a:tcPr>
                    <a:solidFill>
                      <a:schemeClr val="bg1"/>
                    </a:solidFill>
                  </a:tcPr>
                </a:tc>
                <a:tc>
                  <a:txBody>
                    <a:bodyPr/>
                    <a:lstStyle/>
                    <a:p>
                      <a:pPr algn="ctr"/>
                      <a:r>
                        <a:rPr lang="en-IN">
                          <a:solidFill>
                            <a:srgbClr val="000000"/>
                          </a:solidFill>
                        </a:rPr>
                        <a:t>0.779</a:t>
                      </a:r>
                    </a:p>
                  </a:txBody>
                  <a:tcPr>
                    <a:solidFill>
                      <a:schemeClr val="bg1"/>
                    </a:solidFill>
                  </a:tcPr>
                </a:tc>
                <a:extLst>
                  <a:ext uri="{0D108BD9-81ED-4DB2-BD59-A6C34878D82A}">
                    <a16:rowId xmlns:a16="http://schemas.microsoft.com/office/drawing/2014/main" val="1253487281"/>
                  </a:ext>
                </a:extLst>
              </a:tr>
              <a:tr h="357447">
                <a:tc>
                  <a:txBody>
                    <a:bodyPr/>
                    <a:lstStyle/>
                    <a:p>
                      <a:pPr algn="ctr"/>
                      <a:r>
                        <a:rPr lang="en-IN">
                          <a:solidFill>
                            <a:srgbClr val="000000"/>
                          </a:solidFill>
                        </a:rPr>
                        <a:t>2</a:t>
                      </a:r>
                    </a:p>
                  </a:txBody>
                  <a:tcPr/>
                </a:tc>
                <a:tc>
                  <a:txBody>
                    <a:bodyPr/>
                    <a:lstStyle/>
                    <a:p>
                      <a:pPr algn="ctr"/>
                      <a:r>
                        <a:rPr lang="en-IN">
                          <a:solidFill>
                            <a:srgbClr val="000000"/>
                          </a:solidFill>
                        </a:rPr>
                        <a:t>28.7</a:t>
                      </a:r>
                    </a:p>
                  </a:txBody>
                  <a:tcPr/>
                </a:tc>
                <a:tc>
                  <a:txBody>
                    <a:bodyPr/>
                    <a:lstStyle/>
                    <a:p>
                      <a:pPr algn="ctr"/>
                      <a:r>
                        <a:rPr lang="en-IN">
                          <a:solidFill>
                            <a:srgbClr val="000000"/>
                          </a:solidFill>
                        </a:rPr>
                        <a:t>1.287</a:t>
                      </a:r>
                    </a:p>
                  </a:txBody>
                  <a:tcPr/>
                </a:tc>
                <a:extLst>
                  <a:ext uri="{0D108BD9-81ED-4DB2-BD59-A6C34878D82A}">
                    <a16:rowId xmlns:a16="http://schemas.microsoft.com/office/drawing/2014/main" val="3367734002"/>
                  </a:ext>
                </a:extLst>
              </a:tr>
              <a:tr h="357447">
                <a:tc>
                  <a:txBody>
                    <a:bodyPr/>
                    <a:lstStyle/>
                    <a:p>
                      <a:pPr algn="ctr"/>
                      <a:r>
                        <a:rPr lang="en-IN">
                          <a:solidFill>
                            <a:srgbClr val="000000"/>
                          </a:solidFill>
                        </a:rPr>
                        <a:t>3</a:t>
                      </a:r>
                    </a:p>
                  </a:txBody>
                  <a:tcPr>
                    <a:solidFill>
                      <a:schemeClr val="bg1"/>
                    </a:solidFill>
                  </a:tcPr>
                </a:tc>
                <a:tc>
                  <a:txBody>
                    <a:bodyPr/>
                    <a:lstStyle/>
                    <a:p>
                      <a:pPr algn="ctr"/>
                      <a:r>
                        <a:rPr lang="en-IN">
                          <a:solidFill>
                            <a:srgbClr val="000000"/>
                          </a:solidFill>
                        </a:rPr>
                        <a:t>10.9</a:t>
                      </a:r>
                    </a:p>
                  </a:txBody>
                  <a:tcPr>
                    <a:solidFill>
                      <a:schemeClr val="bg1"/>
                    </a:solidFill>
                  </a:tcPr>
                </a:tc>
                <a:tc>
                  <a:txBody>
                    <a:bodyPr/>
                    <a:lstStyle/>
                    <a:p>
                      <a:pPr algn="ctr"/>
                      <a:r>
                        <a:rPr lang="en-IN">
                          <a:solidFill>
                            <a:srgbClr val="000000"/>
                          </a:solidFill>
                        </a:rPr>
                        <a:t>1.109</a:t>
                      </a:r>
                    </a:p>
                  </a:txBody>
                  <a:tcPr>
                    <a:solidFill>
                      <a:schemeClr val="bg1"/>
                    </a:solidFill>
                  </a:tcPr>
                </a:tc>
                <a:extLst>
                  <a:ext uri="{0D108BD9-81ED-4DB2-BD59-A6C34878D82A}">
                    <a16:rowId xmlns:a16="http://schemas.microsoft.com/office/drawing/2014/main" val="129699883"/>
                  </a:ext>
                </a:extLst>
              </a:tr>
              <a:tr h="357447">
                <a:tc>
                  <a:txBody>
                    <a:bodyPr/>
                    <a:lstStyle/>
                    <a:p>
                      <a:pPr algn="ctr"/>
                      <a:r>
                        <a:rPr lang="en-IN">
                          <a:solidFill>
                            <a:srgbClr val="000000"/>
                          </a:solidFill>
                        </a:rPr>
                        <a:t>4</a:t>
                      </a:r>
                    </a:p>
                  </a:txBody>
                  <a:tcPr/>
                </a:tc>
                <a:tc>
                  <a:txBody>
                    <a:bodyPr/>
                    <a:lstStyle/>
                    <a:p>
                      <a:pPr algn="ctr"/>
                      <a:r>
                        <a:rPr lang="en-IN">
                          <a:solidFill>
                            <a:srgbClr val="000000"/>
                          </a:solidFill>
                        </a:rPr>
                        <a:t>4.9</a:t>
                      </a:r>
                    </a:p>
                  </a:txBody>
                  <a:tcPr/>
                </a:tc>
                <a:tc>
                  <a:txBody>
                    <a:bodyPr/>
                    <a:lstStyle/>
                    <a:p>
                      <a:pPr algn="ctr"/>
                      <a:r>
                        <a:rPr lang="en-IN">
                          <a:solidFill>
                            <a:srgbClr val="000000"/>
                          </a:solidFill>
                        </a:rPr>
                        <a:t>1.049</a:t>
                      </a:r>
                    </a:p>
                  </a:txBody>
                  <a:tcPr/>
                </a:tc>
                <a:extLst>
                  <a:ext uri="{0D108BD9-81ED-4DB2-BD59-A6C34878D82A}">
                    <a16:rowId xmlns:a16="http://schemas.microsoft.com/office/drawing/2014/main" val="2851606681"/>
                  </a:ext>
                </a:extLst>
              </a:tr>
              <a:tr h="357447">
                <a:tc>
                  <a:txBody>
                    <a:bodyPr/>
                    <a:lstStyle/>
                    <a:p>
                      <a:pPr algn="ctr"/>
                      <a:r>
                        <a:rPr lang="en-IN">
                          <a:solidFill>
                            <a:srgbClr val="000000"/>
                          </a:solidFill>
                        </a:rPr>
                        <a:t>5</a:t>
                      </a:r>
                    </a:p>
                  </a:txBody>
                  <a:tcPr>
                    <a:solidFill>
                      <a:schemeClr val="bg1"/>
                    </a:solidFill>
                  </a:tcPr>
                </a:tc>
                <a:tc>
                  <a:txBody>
                    <a:bodyPr/>
                    <a:lstStyle/>
                    <a:p>
                      <a:pPr algn="ctr"/>
                      <a:r>
                        <a:rPr lang="en-IN">
                          <a:solidFill>
                            <a:srgbClr val="000000"/>
                          </a:solidFill>
                        </a:rPr>
                        <a:t>15.8</a:t>
                      </a:r>
                    </a:p>
                  </a:txBody>
                  <a:tcPr>
                    <a:solidFill>
                      <a:schemeClr val="bg1"/>
                    </a:solidFill>
                  </a:tcPr>
                </a:tc>
                <a:tc>
                  <a:txBody>
                    <a:bodyPr/>
                    <a:lstStyle/>
                    <a:p>
                      <a:pPr algn="ctr"/>
                      <a:r>
                        <a:rPr lang="en-IN">
                          <a:solidFill>
                            <a:srgbClr val="000000"/>
                          </a:solidFill>
                        </a:rPr>
                        <a:t>1.158</a:t>
                      </a:r>
                    </a:p>
                  </a:txBody>
                  <a:tcPr>
                    <a:solidFill>
                      <a:schemeClr val="bg1"/>
                    </a:solidFill>
                  </a:tcPr>
                </a:tc>
                <a:extLst>
                  <a:ext uri="{0D108BD9-81ED-4DB2-BD59-A6C34878D82A}">
                    <a16:rowId xmlns:a16="http://schemas.microsoft.com/office/drawing/2014/main" val="2087548706"/>
                  </a:ext>
                </a:extLst>
              </a:tr>
              <a:tr h="357447">
                <a:tc>
                  <a:txBody>
                    <a:bodyPr/>
                    <a:lstStyle/>
                    <a:p>
                      <a:pPr algn="ctr"/>
                      <a:r>
                        <a:rPr lang="en-IN" b="0">
                          <a:solidFill>
                            <a:srgbClr val="000000"/>
                          </a:solidFill>
                        </a:rPr>
                        <a:t>6</a:t>
                      </a:r>
                    </a:p>
                  </a:txBody>
                  <a:tcPr/>
                </a:tc>
                <a:tc>
                  <a:txBody>
                    <a:bodyPr/>
                    <a:lstStyle/>
                    <a:p>
                      <a:pPr algn="ctr"/>
                      <a:r>
                        <a:rPr lang="en-IN" b="0">
                          <a:solidFill>
                            <a:srgbClr val="000000"/>
                          </a:solidFill>
                        </a:rPr>
                        <a:t>5.5</a:t>
                      </a:r>
                    </a:p>
                  </a:txBody>
                  <a:tcPr/>
                </a:tc>
                <a:tc>
                  <a:txBody>
                    <a:bodyPr/>
                    <a:lstStyle/>
                    <a:p>
                      <a:pPr algn="ctr"/>
                      <a:r>
                        <a:rPr lang="en-IN" b="0">
                          <a:solidFill>
                            <a:srgbClr val="000000"/>
                          </a:solidFill>
                        </a:rPr>
                        <a:t>1.055</a:t>
                      </a:r>
                    </a:p>
                  </a:txBody>
                  <a:tcPr/>
                </a:tc>
                <a:extLst>
                  <a:ext uri="{0D108BD9-81ED-4DB2-BD59-A6C34878D82A}">
                    <a16:rowId xmlns:a16="http://schemas.microsoft.com/office/drawing/2014/main" val="257067153"/>
                  </a:ext>
                </a:extLst>
              </a:tr>
              <a:tr h="357447">
                <a:tc>
                  <a:txBody>
                    <a:bodyPr/>
                    <a:lstStyle/>
                    <a:p>
                      <a:pPr algn="ctr"/>
                      <a:r>
                        <a:rPr lang="en-IN" b="0">
                          <a:solidFill>
                            <a:srgbClr val="000000"/>
                          </a:solidFill>
                        </a:rPr>
                        <a:t>7</a:t>
                      </a:r>
                    </a:p>
                  </a:txBody>
                  <a:tcPr>
                    <a:noFill/>
                  </a:tcPr>
                </a:tc>
                <a:tc>
                  <a:txBody>
                    <a:bodyPr/>
                    <a:lstStyle/>
                    <a:p>
                      <a:pPr algn="ctr"/>
                      <a:r>
                        <a:rPr lang="en-US" sz="1800" kern="1200">
                          <a:solidFill>
                            <a:srgbClr val="000000"/>
                          </a:solidFill>
                          <a:effectLst/>
                          <a:latin typeface="+mn-lt"/>
                          <a:ea typeface="+mn-ea"/>
                          <a:cs typeface="+mn-cs"/>
                        </a:rPr>
                        <a:t>−37.0</a:t>
                      </a:r>
                      <a:endParaRPr lang="en-IN" b="0">
                        <a:solidFill>
                          <a:srgbClr val="000000"/>
                        </a:solidFill>
                      </a:endParaRPr>
                    </a:p>
                  </a:txBody>
                  <a:tcPr>
                    <a:noFill/>
                  </a:tcPr>
                </a:tc>
                <a:tc>
                  <a:txBody>
                    <a:bodyPr/>
                    <a:lstStyle/>
                    <a:p>
                      <a:pPr algn="ctr"/>
                      <a:r>
                        <a:rPr lang="en-IN" b="0">
                          <a:solidFill>
                            <a:srgbClr val="000000"/>
                          </a:solidFill>
                        </a:rPr>
                        <a:t>0.630</a:t>
                      </a:r>
                    </a:p>
                  </a:txBody>
                  <a:tcPr>
                    <a:noFill/>
                  </a:tcPr>
                </a:tc>
                <a:extLst>
                  <a:ext uri="{0D108BD9-81ED-4DB2-BD59-A6C34878D82A}">
                    <a16:rowId xmlns:a16="http://schemas.microsoft.com/office/drawing/2014/main" val="3484781630"/>
                  </a:ext>
                </a:extLst>
              </a:tr>
              <a:tr h="357447">
                <a:tc>
                  <a:txBody>
                    <a:bodyPr/>
                    <a:lstStyle/>
                    <a:p>
                      <a:pPr algn="ctr"/>
                      <a:r>
                        <a:rPr lang="en-IN" b="0">
                          <a:solidFill>
                            <a:srgbClr val="000000"/>
                          </a:solidFill>
                        </a:rPr>
                        <a:t>8</a:t>
                      </a:r>
                    </a:p>
                  </a:txBody>
                  <a:tcPr/>
                </a:tc>
                <a:tc>
                  <a:txBody>
                    <a:bodyPr/>
                    <a:lstStyle/>
                    <a:p>
                      <a:pPr algn="ctr"/>
                      <a:r>
                        <a:rPr lang="en-IN" b="0">
                          <a:solidFill>
                            <a:srgbClr val="000000"/>
                          </a:solidFill>
                        </a:rPr>
                        <a:t>26.5</a:t>
                      </a:r>
                    </a:p>
                  </a:txBody>
                  <a:tcPr/>
                </a:tc>
                <a:tc>
                  <a:txBody>
                    <a:bodyPr/>
                    <a:lstStyle/>
                    <a:p>
                      <a:pPr algn="ctr"/>
                      <a:r>
                        <a:rPr lang="en-IN" b="0">
                          <a:solidFill>
                            <a:srgbClr val="000000"/>
                          </a:solidFill>
                        </a:rPr>
                        <a:t>1.265</a:t>
                      </a:r>
                    </a:p>
                  </a:txBody>
                  <a:tcPr/>
                </a:tc>
                <a:extLst>
                  <a:ext uri="{0D108BD9-81ED-4DB2-BD59-A6C34878D82A}">
                    <a16:rowId xmlns:a16="http://schemas.microsoft.com/office/drawing/2014/main" val="3413305686"/>
                  </a:ext>
                </a:extLst>
              </a:tr>
              <a:tr h="357447">
                <a:tc>
                  <a:txBody>
                    <a:bodyPr/>
                    <a:lstStyle/>
                    <a:p>
                      <a:pPr algn="ctr"/>
                      <a:r>
                        <a:rPr lang="en-IN" b="0">
                          <a:solidFill>
                            <a:srgbClr val="000000"/>
                          </a:solidFill>
                        </a:rPr>
                        <a:t>9</a:t>
                      </a:r>
                    </a:p>
                  </a:txBody>
                  <a:tcPr>
                    <a:noFill/>
                  </a:tcPr>
                </a:tc>
                <a:tc>
                  <a:txBody>
                    <a:bodyPr/>
                    <a:lstStyle/>
                    <a:p>
                      <a:pPr algn="ctr"/>
                      <a:r>
                        <a:rPr lang="en-IN" b="0">
                          <a:solidFill>
                            <a:srgbClr val="000000"/>
                          </a:solidFill>
                        </a:rPr>
                        <a:t>15.1</a:t>
                      </a:r>
                    </a:p>
                  </a:txBody>
                  <a:tcPr>
                    <a:noFill/>
                  </a:tcPr>
                </a:tc>
                <a:tc>
                  <a:txBody>
                    <a:bodyPr/>
                    <a:lstStyle/>
                    <a:p>
                      <a:pPr algn="ctr"/>
                      <a:r>
                        <a:rPr lang="en-IN" b="0">
                          <a:solidFill>
                            <a:srgbClr val="000000"/>
                          </a:solidFill>
                        </a:rPr>
                        <a:t>1.151</a:t>
                      </a:r>
                    </a:p>
                  </a:txBody>
                  <a:tcPr>
                    <a:noFill/>
                  </a:tcPr>
                </a:tc>
                <a:extLst>
                  <a:ext uri="{0D108BD9-81ED-4DB2-BD59-A6C34878D82A}">
                    <a16:rowId xmlns:a16="http://schemas.microsoft.com/office/drawing/2014/main" val="3083734476"/>
                  </a:ext>
                </a:extLst>
              </a:tr>
              <a:tr h="357447">
                <a:tc>
                  <a:txBody>
                    <a:bodyPr/>
                    <a:lstStyle/>
                    <a:p>
                      <a:pPr algn="ctr"/>
                      <a:r>
                        <a:rPr lang="en-IN" b="0">
                          <a:solidFill>
                            <a:srgbClr val="000000"/>
                          </a:solidFill>
                        </a:rPr>
                        <a:t>10</a:t>
                      </a:r>
                    </a:p>
                  </a:txBody>
                  <a:tcPr/>
                </a:tc>
                <a:tc>
                  <a:txBody>
                    <a:bodyPr/>
                    <a:lstStyle/>
                    <a:p>
                      <a:pPr algn="ctr"/>
                      <a:r>
                        <a:rPr lang="en-IN" b="0">
                          <a:solidFill>
                            <a:srgbClr val="000000"/>
                          </a:solidFill>
                        </a:rPr>
                        <a:t>2.1</a:t>
                      </a:r>
                    </a:p>
                  </a:txBody>
                  <a:tcPr/>
                </a:tc>
                <a:tc>
                  <a:txBody>
                    <a:bodyPr/>
                    <a:lstStyle/>
                    <a:p>
                      <a:pPr algn="ctr"/>
                      <a:r>
                        <a:rPr lang="en-IN" b="0">
                          <a:solidFill>
                            <a:srgbClr val="000000"/>
                          </a:solidFill>
                        </a:rPr>
                        <a:t>1.021</a:t>
                      </a:r>
                    </a:p>
                  </a:txBody>
                  <a:tcPr/>
                </a:tc>
                <a:extLst>
                  <a:ext uri="{0D108BD9-81ED-4DB2-BD59-A6C34878D82A}">
                    <a16:rowId xmlns:a16="http://schemas.microsoft.com/office/drawing/2014/main" val="73962943"/>
                  </a:ext>
                </a:extLst>
              </a:tr>
            </a:tbl>
          </a:graphicData>
        </a:graphic>
      </p:graphicFrame>
    </p:spTree>
    <p:extLst>
      <p:ext uri="{BB962C8B-B14F-4D97-AF65-F5344CB8AC3E}">
        <p14:creationId xmlns:p14="http://schemas.microsoft.com/office/powerpoint/2010/main" val="175685316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(5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Ordinal</a:t>
            </a:r>
          </a:p>
          <a:p>
            <a:pPr indent="0">
              <a:spcBef>
                <a:spcPts val="1200"/>
              </a:spcBef>
              <a:spcAft>
                <a:spcPts val="1200"/>
              </a:spcAft>
              <a:buNone/>
            </a:pPr>
            <a:r>
              <a:rPr lang="en-US" b="1"/>
              <a:t>Example: </a:t>
            </a:r>
          </a:p>
          <a:p>
            <a:pPr indent="0">
              <a:spcBef>
                <a:spcPts val="1200"/>
              </a:spcBef>
              <a:spcAft>
                <a:spcPts val="1200"/>
              </a:spcAft>
              <a:buNone/>
            </a:pPr>
            <a:r>
              <a:rPr lang="en-US"/>
              <a:t>The nonnumeric rating labels from AAA to F used for Fitch rating. These can be rank ordered from best credit rating AAA to poorest credit rating F. </a:t>
            </a:r>
          </a:p>
          <a:p>
            <a:pPr indent="0">
              <a:spcBef>
                <a:spcPts val="1200"/>
              </a:spcBef>
              <a:spcAft>
                <a:spcPts val="1200"/>
              </a:spcAft>
              <a:buNone/>
            </a:pPr>
            <a:r>
              <a:rPr lang="en-US"/>
              <a:t>Numerical code can also be used—Class rank of a student in school. </a:t>
            </a:r>
          </a:p>
        </p:txBody>
      </p:sp>
    </p:spTree>
    <p:extLst>
      <p:ext uri="{BB962C8B-B14F-4D97-AF65-F5344CB8AC3E}">
        <p14:creationId xmlns:p14="http://schemas.microsoft.com/office/powerpoint/2010/main" val="3299761098"/>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Mean (4 of 4)</a:t>
            </a:r>
            <a:endParaRPr lang="en-IN"/>
          </a:p>
        </p:txBody>
      </p:sp>
      <p:graphicFrame>
        <p:nvGraphicFramePr>
          <p:cNvPr id="10" name="Object 2" descr="Begin equation. x overbar subscript g baseline equals root index 10 start root left parenthesis 0.779 right parenthesis left parenthesis 1.287 right parenthesis left parenthesis 1.109 right parenthesis left parenthesis 1.049 right parenthesis left parenthesis 1.158 right parenthesis left parenthesis 1.055 right parenthesis left parenthesis 0.630 right parenthesis left parenthesis 1.265 right parenthesis left parenthesis 1.151 right parenthesis left parenthesis 1.021 right parenthesis end root equals root index 10 start root 1.334493 end root equals 1.029275. End equation.">
            <a:extLst>
              <a:ext uri="{FF2B5EF4-FFF2-40B4-BE49-F238E27FC236}">
                <a16:creationId xmlns:a16="http://schemas.microsoft.com/office/drawing/2014/main" id="{9AA0E769-405E-4EE1-8776-327FF6274CE6}"/>
              </a:ext>
            </a:extLst>
          </p:cNvPr>
          <p:cNvGraphicFramePr>
            <a:graphicFrameLocks noGrp="1" noChangeAspect="1"/>
          </p:cNvGraphicFramePr>
          <p:nvPr>
            <p:ph sz="half" idx="1"/>
            <p:extLst>
              <p:ext uri="{D42A27DB-BD31-4B8C-83A1-F6EECF244321}">
                <p14:modId xmlns:p14="http://schemas.microsoft.com/office/powerpoint/2010/main" val="1928369975"/>
              </p:ext>
            </p:extLst>
          </p:nvPr>
        </p:nvGraphicFramePr>
        <p:xfrm>
          <a:off x="538163" y="1995488"/>
          <a:ext cx="10515600" cy="1409400"/>
        </p:xfrm>
        <a:graphic>
          <a:graphicData uri="http://schemas.openxmlformats.org/presentationml/2006/ole">
            <mc:AlternateContent xmlns:mc="http://schemas.openxmlformats.org/markup-compatibility/2006">
              <mc:Choice xmlns:v="urn:schemas-microsoft-com:vml" Requires="v">
                <p:oleObj spid="_x0000_s14339" name="Equation" r:id="rId3" imgW="10515600" imgH="1409400" progId="Equation.DSMT4">
                  <p:embed/>
                </p:oleObj>
              </mc:Choice>
              <mc:Fallback>
                <p:oleObj name="Equation" r:id="rId3" imgW="10515600" imgH="1409400" progId="Equation.DSMT4">
                  <p:embed/>
                  <p:pic>
                    <p:nvPicPr>
                      <p:cNvPr id="0" name="OLE substitute image"/>
                      <p:cNvPicPr/>
                      <p:nvPr/>
                    </p:nvPicPr>
                    <p:blipFill>
                      <a:blip r:embed="rId4"/>
                      <a:stretch>
                        <a:fillRect/>
                      </a:stretch>
                    </p:blipFill>
                    <p:spPr>
                      <a:xfrm>
                        <a:off x="538163" y="1995488"/>
                        <a:ext cx="10515600" cy="1409400"/>
                      </a:xfrm>
                      <a:prstGeom prst="rect">
                        <a:avLst/>
                      </a:prstGeom>
                    </p:spPr>
                  </p:pic>
                </p:oleObj>
              </mc:Fallback>
            </mc:AlternateContent>
          </a:graphicData>
        </a:graphic>
      </p:graphicFrame>
      <p:graphicFrame>
        <p:nvGraphicFramePr>
          <p:cNvPr id="8" name="Object 3" descr="Begin equation. Average growth rate per period equals left parenthesis 1.029275 minus 1 right parenthesis times left parenthesis 100 right parenthesis equals 2.9%.">
            <a:extLst>
              <a:ext uri="{FF2B5EF4-FFF2-40B4-BE49-F238E27FC236}">
                <a16:creationId xmlns:a16="http://schemas.microsoft.com/office/drawing/2014/main" id="{E1A23B44-6F9F-4FC3-ABCE-E14C01496286}"/>
              </a:ext>
            </a:extLst>
          </p:cNvPr>
          <p:cNvGraphicFramePr>
            <a:graphicFrameLocks noGrp="1" noChangeAspect="1"/>
          </p:cNvGraphicFramePr>
          <p:nvPr>
            <p:ph sz="half" idx="2"/>
            <p:extLst>
              <p:ext uri="{D42A27DB-BD31-4B8C-83A1-F6EECF244321}">
                <p14:modId xmlns:p14="http://schemas.microsoft.com/office/powerpoint/2010/main" val="3514965251"/>
              </p:ext>
            </p:extLst>
          </p:nvPr>
        </p:nvGraphicFramePr>
        <p:xfrm>
          <a:off x="538163" y="3881662"/>
          <a:ext cx="8318160" cy="419040"/>
        </p:xfrm>
        <a:graphic>
          <a:graphicData uri="http://schemas.openxmlformats.org/presentationml/2006/ole">
            <mc:AlternateContent xmlns:mc="http://schemas.openxmlformats.org/markup-compatibility/2006">
              <mc:Choice xmlns:v="urn:schemas-microsoft-com:vml" Requires="v">
                <p:oleObj spid="_x0000_s14340" name="Equation" r:id="rId5" imgW="8318160" imgH="419040" progId="Equation.DSMT4">
                  <p:embed/>
                </p:oleObj>
              </mc:Choice>
              <mc:Fallback>
                <p:oleObj name="Equation" r:id="rId5" imgW="8318160" imgH="419040" progId="Equation.DSMT4">
                  <p:embed/>
                  <p:pic>
                    <p:nvPicPr>
                      <p:cNvPr id="0" name="OLE substitute image"/>
                      <p:cNvPicPr/>
                      <p:nvPr/>
                    </p:nvPicPr>
                    <p:blipFill>
                      <a:blip r:embed="rId6"/>
                      <a:stretch>
                        <a:fillRect/>
                      </a:stretch>
                    </p:blipFill>
                    <p:spPr>
                      <a:xfrm>
                        <a:off x="538163" y="3881662"/>
                        <a:ext cx="8318160" cy="419040"/>
                      </a:xfrm>
                      <a:prstGeom prst="rect">
                        <a:avLst/>
                      </a:prstGeom>
                    </p:spPr>
                  </p:pic>
                </p:oleObj>
              </mc:Fallback>
            </mc:AlternateContent>
          </a:graphicData>
        </a:graphic>
      </p:graphicFrame>
    </p:spTree>
    <p:extLst>
      <p:ext uri="{BB962C8B-B14F-4D97-AF65-F5344CB8AC3E}">
        <p14:creationId xmlns:p14="http://schemas.microsoft.com/office/powerpoint/2010/main" val="163376763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Measures of Variability (1 of 2)</a:t>
            </a:r>
            <a:endParaRPr lang="en-IN"/>
          </a:p>
        </p:txBody>
      </p:sp>
      <p:sp>
        <p:nvSpPr>
          <p:cNvPr id="4" name="Content Placeholder 2">
            <a:extLst>
              <a:ext uri="{FF2B5EF4-FFF2-40B4-BE49-F238E27FC236}">
                <a16:creationId xmlns:a16="http://schemas.microsoft.com/office/drawing/2014/main" id="{671AD34B-95C8-45F8-B8E5-4BDC7E120249}"/>
              </a:ext>
            </a:extLst>
          </p:cNvPr>
          <p:cNvSpPr>
            <a:spLocks noGrp="1"/>
          </p:cNvSpPr>
          <p:nvPr>
            <p:ph idx="1"/>
          </p:nvPr>
        </p:nvSpPr>
        <p:spPr/>
        <p:txBody>
          <a:bodyPr/>
          <a:lstStyle/>
          <a:p>
            <a:pPr>
              <a:spcBef>
                <a:spcPts val="1200"/>
              </a:spcBef>
              <a:spcAft>
                <a:spcPts val="1200"/>
              </a:spcAft>
            </a:pPr>
            <a:r>
              <a:rPr lang="en-US"/>
              <a:t>It is often desirable to consider measures of variability (dispersion), as well as measures of location.</a:t>
            </a:r>
          </a:p>
          <a:p>
            <a:pPr>
              <a:spcBef>
                <a:spcPts val="1200"/>
              </a:spcBef>
              <a:spcAft>
                <a:spcPts val="1200"/>
              </a:spcAft>
            </a:pPr>
            <a:r>
              <a:rPr lang="en-US"/>
              <a:t>For example, in choosing supplier A or supplier B we might consider not only the average delivery time for each but also the variability in delivery time for each.</a:t>
            </a:r>
          </a:p>
        </p:txBody>
      </p:sp>
    </p:spTree>
    <p:extLst>
      <p:ext uri="{BB962C8B-B14F-4D97-AF65-F5344CB8AC3E}">
        <p14:creationId xmlns:p14="http://schemas.microsoft.com/office/powerpoint/2010/main" val="399226332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Measures of Variability (2 of 2)</a:t>
            </a:r>
            <a:endParaRPr lang="en-IN"/>
          </a:p>
        </p:txBody>
      </p:sp>
      <p:sp>
        <p:nvSpPr>
          <p:cNvPr id="4" name="Content Placeholder 2">
            <a:extLst>
              <a:ext uri="{FF2B5EF4-FFF2-40B4-BE49-F238E27FC236}">
                <a16:creationId xmlns:a16="http://schemas.microsoft.com/office/drawing/2014/main" id="{671AD34B-95C8-45F8-B8E5-4BDC7E120249}"/>
              </a:ext>
            </a:extLst>
          </p:cNvPr>
          <p:cNvSpPr>
            <a:spLocks noGrp="1"/>
          </p:cNvSpPr>
          <p:nvPr>
            <p:ph idx="1"/>
          </p:nvPr>
        </p:nvSpPr>
        <p:spPr/>
        <p:txBody>
          <a:bodyPr/>
          <a:lstStyle/>
          <a:p>
            <a:pPr>
              <a:spcBef>
                <a:spcPts val="600"/>
              </a:spcBef>
              <a:spcAft>
                <a:spcPts val="600"/>
              </a:spcAft>
            </a:pPr>
            <a:r>
              <a:rPr lang="en-US"/>
              <a:t> Range</a:t>
            </a:r>
          </a:p>
          <a:p>
            <a:pPr>
              <a:spcBef>
                <a:spcPts val="600"/>
              </a:spcBef>
              <a:spcAft>
                <a:spcPts val="600"/>
              </a:spcAft>
            </a:pPr>
            <a:r>
              <a:rPr lang="en-US"/>
              <a:t> Interquartile Range</a:t>
            </a:r>
          </a:p>
          <a:p>
            <a:pPr>
              <a:spcBef>
                <a:spcPts val="600"/>
              </a:spcBef>
              <a:spcAft>
                <a:spcPts val="600"/>
              </a:spcAft>
            </a:pPr>
            <a:r>
              <a:rPr lang="en-US"/>
              <a:t> Variance</a:t>
            </a:r>
          </a:p>
          <a:p>
            <a:pPr>
              <a:spcBef>
                <a:spcPts val="600"/>
              </a:spcBef>
              <a:spcAft>
                <a:spcPts val="600"/>
              </a:spcAft>
            </a:pPr>
            <a:r>
              <a:rPr lang="en-US"/>
              <a:t> Standard Deviation</a:t>
            </a:r>
          </a:p>
          <a:p>
            <a:pPr>
              <a:spcBef>
                <a:spcPts val="600"/>
              </a:spcBef>
              <a:spcAft>
                <a:spcPts val="600"/>
              </a:spcAft>
            </a:pPr>
            <a:r>
              <a:rPr lang="en-US"/>
              <a:t> Coefficient of Variation</a:t>
            </a:r>
          </a:p>
        </p:txBody>
      </p:sp>
    </p:spTree>
    <p:extLst>
      <p:ext uri="{BB962C8B-B14F-4D97-AF65-F5344CB8AC3E}">
        <p14:creationId xmlns:p14="http://schemas.microsoft.com/office/powerpoint/2010/main" val="326394883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D2E-E473-4636-B9FE-D10FDC000479}"/>
              </a:ext>
            </a:extLst>
          </p:cNvPr>
          <p:cNvSpPr>
            <a:spLocks noGrp="1"/>
          </p:cNvSpPr>
          <p:nvPr>
            <p:ph type="title"/>
          </p:nvPr>
        </p:nvSpPr>
        <p:spPr/>
        <p:txBody>
          <a:bodyPr/>
          <a:lstStyle/>
          <a:p>
            <a:r>
              <a:rPr lang="en-US"/>
              <a:t>Range (1 of 2)</a:t>
            </a:r>
            <a:endParaRPr lang="en-IN"/>
          </a:p>
        </p:txBody>
      </p:sp>
      <p:sp>
        <p:nvSpPr>
          <p:cNvPr id="3" name="Content Placeholder 2">
            <a:extLst>
              <a:ext uri="{FF2B5EF4-FFF2-40B4-BE49-F238E27FC236}">
                <a16:creationId xmlns:a16="http://schemas.microsoft.com/office/drawing/2014/main" id="{026F16A5-5C1D-4144-8C84-3305EEBFA6F3}"/>
              </a:ext>
            </a:extLst>
          </p:cNvPr>
          <p:cNvSpPr>
            <a:spLocks noGrp="1"/>
          </p:cNvSpPr>
          <p:nvPr>
            <p:ph sz="half" idx="1"/>
          </p:nvPr>
        </p:nvSpPr>
        <p:spPr>
          <a:xfrm>
            <a:off x="476844" y="1825625"/>
            <a:ext cx="11237976" cy="890360"/>
          </a:xfrm>
        </p:spPr>
        <p:txBody>
          <a:bodyPr/>
          <a:lstStyle/>
          <a:p>
            <a:pPr>
              <a:spcBef>
                <a:spcPts val="600"/>
              </a:spcBef>
              <a:spcAft>
                <a:spcPts val="1200"/>
              </a:spcAft>
            </a:pPr>
            <a:r>
              <a:rPr lang="en-US"/>
              <a:t>The </a:t>
            </a:r>
            <a:r>
              <a:rPr lang="en-US" u="sng"/>
              <a:t>range</a:t>
            </a:r>
            <a:r>
              <a:rPr lang="en-US"/>
              <a:t> of a data set is the difference between the largest and smallest data values.</a:t>
            </a:r>
          </a:p>
        </p:txBody>
      </p:sp>
      <p:graphicFrame>
        <p:nvGraphicFramePr>
          <p:cNvPr id="7" name="Object 3" descr="Begin equation. Range equals Largest value minus smallest value. End equation.">
            <a:extLst>
              <a:ext uri="{FF2B5EF4-FFF2-40B4-BE49-F238E27FC236}">
                <a16:creationId xmlns:a16="http://schemas.microsoft.com/office/drawing/2014/main" id="{1F5BE695-D68B-4ADF-B132-DD4577FA47B3}"/>
              </a:ext>
            </a:extLst>
          </p:cNvPr>
          <p:cNvGraphicFramePr>
            <a:graphicFrameLocks noGrp="1" noChangeAspect="1"/>
          </p:cNvGraphicFramePr>
          <p:nvPr>
            <p:ph sz="half" idx="2"/>
            <p:extLst>
              <p:ext uri="{D42A27DB-BD31-4B8C-83A1-F6EECF244321}">
                <p14:modId xmlns:p14="http://schemas.microsoft.com/office/powerpoint/2010/main" val="3512607439"/>
              </p:ext>
            </p:extLst>
          </p:nvPr>
        </p:nvGraphicFramePr>
        <p:xfrm>
          <a:off x="2393292" y="2871832"/>
          <a:ext cx="5372100" cy="355600"/>
        </p:xfrm>
        <a:graphic>
          <a:graphicData uri="http://schemas.openxmlformats.org/presentationml/2006/ole">
            <mc:AlternateContent xmlns:mc="http://schemas.openxmlformats.org/markup-compatibility/2006">
              <mc:Choice xmlns:v="urn:schemas-microsoft-com:vml" Requires="v">
                <p:oleObj spid="_x0000_s15362" name="Equation" r:id="rId3" imgW="5371920" imgH="355320" progId="Equation.DSMT4">
                  <p:embed/>
                </p:oleObj>
              </mc:Choice>
              <mc:Fallback>
                <p:oleObj name="Equation" r:id="rId3" imgW="5371920" imgH="355320" progId="Equation.DSMT4">
                  <p:embed/>
                  <p:pic>
                    <p:nvPicPr>
                      <p:cNvPr id="0" name="OLE substitute image"/>
                      <p:cNvPicPr/>
                      <p:nvPr/>
                    </p:nvPicPr>
                    <p:blipFill>
                      <a:blip r:embed="rId4"/>
                      <a:stretch>
                        <a:fillRect/>
                      </a:stretch>
                    </p:blipFill>
                    <p:spPr>
                      <a:xfrm>
                        <a:off x="2393292" y="2871832"/>
                        <a:ext cx="5372100" cy="3556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A06EB04-C98B-40C2-90E2-6410795C8F45}"/>
              </a:ext>
            </a:extLst>
          </p:cNvPr>
          <p:cNvSpPr>
            <a:spLocks noGrp="1"/>
          </p:cNvSpPr>
          <p:nvPr>
            <p:ph sz="half" idx="10"/>
          </p:nvPr>
        </p:nvSpPr>
        <p:spPr>
          <a:xfrm>
            <a:off x="476844" y="3383279"/>
            <a:ext cx="11237976" cy="1097280"/>
          </a:xfrm>
        </p:spPr>
        <p:txBody>
          <a:bodyPr/>
          <a:lstStyle/>
          <a:p>
            <a:pPr>
              <a:spcBef>
                <a:spcPts val="600"/>
              </a:spcBef>
              <a:spcAft>
                <a:spcPts val="1200"/>
              </a:spcAft>
            </a:pPr>
            <a:r>
              <a:rPr lang="en-US"/>
              <a:t>It is the </a:t>
            </a:r>
            <a:r>
              <a:rPr lang="en-US" u="sng"/>
              <a:t>simplest measure</a:t>
            </a:r>
            <a:r>
              <a:rPr lang="en-US"/>
              <a:t> of variability.</a:t>
            </a:r>
          </a:p>
          <a:p>
            <a:pPr>
              <a:spcBef>
                <a:spcPts val="600"/>
              </a:spcBef>
              <a:spcAft>
                <a:spcPts val="1200"/>
              </a:spcAft>
            </a:pPr>
            <a:r>
              <a:rPr lang="en-US"/>
              <a:t>It is </a:t>
            </a:r>
            <a:r>
              <a:rPr lang="en-US" u="sng"/>
              <a:t>very sensitive</a:t>
            </a:r>
            <a:r>
              <a:rPr lang="en-US"/>
              <a:t> to the smallest and largest data values.</a:t>
            </a:r>
          </a:p>
        </p:txBody>
      </p:sp>
    </p:spTree>
    <p:extLst>
      <p:ext uri="{BB962C8B-B14F-4D97-AF65-F5344CB8AC3E}">
        <p14:creationId xmlns:p14="http://schemas.microsoft.com/office/powerpoint/2010/main" val="280084036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A1898-51F6-49A6-9771-E3AC2A7C76CE}"/>
              </a:ext>
            </a:extLst>
          </p:cNvPr>
          <p:cNvSpPr>
            <a:spLocks noGrp="1"/>
          </p:cNvSpPr>
          <p:nvPr>
            <p:ph type="title"/>
          </p:nvPr>
        </p:nvSpPr>
        <p:spPr/>
        <p:txBody>
          <a:bodyPr/>
          <a:lstStyle/>
          <a:p>
            <a:r>
              <a:rPr lang="en-US"/>
              <a:t>Range (2 of 2)</a:t>
            </a:r>
            <a:endParaRPr lang="en-IN"/>
          </a:p>
        </p:txBody>
      </p:sp>
      <p:sp>
        <p:nvSpPr>
          <p:cNvPr id="3" name="Content Placeholder 2">
            <a:extLst>
              <a:ext uri="{FF2B5EF4-FFF2-40B4-BE49-F238E27FC236}">
                <a16:creationId xmlns:a16="http://schemas.microsoft.com/office/drawing/2014/main" id="{3FE31DBB-FBBE-46A9-A0F9-BD8BFB0B60B8}"/>
              </a:ext>
            </a:extLst>
          </p:cNvPr>
          <p:cNvSpPr>
            <a:spLocks noGrp="1"/>
          </p:cNvSpPr>
          <p:nvPr>
            <p:ph sz="half" idx="1"/>
          </p:nvPr>
        </p:nvSpPr>
        <p:spPr>
          <a:xfrm>
            <a:off x="476844" y="1825625"/>
            <a:ext cx="11237976" cy="548640"/>
          </a:xfrm>
        </p:spPr>
        <p:txBody>
          <a:bodyPr/>
          <a:lstStyle/>
          <a:p>
            <a:pPr marL="0" indent="0">
              <a:buNone/>
            </a:pPr>
            <a:r>
              <a:rPr lang="en-US" b="1" u="sng"/>
              <a:t>Example:</a:t>
            </a:r>
            <a:r>
              <a:rPr lang="en-US" b="1"/>
              <a:t>  </a:t>
            </a:r>
            <a:r>
              <a:rPr lang="en-US"/>
              <a:t>Monthly Starting Salary</a:t>
            </a:r>
          </a:p>
        </p:txBody>
      </p:sp>
      <p:graphicFrame>
        <p:nvGraphicFramePr>
          <p:cNvPr id="8" name="Object 3" descr="Begin equation. Range equals Largest value minus smallest value. Range equals 6,325 minus 5,710 equals 615. End equation. ">
            <a:extLst>
              <a:ext uri="{FF2B5EF4-FFF2-40B4-BE49-F238E27FC236}">
                <a16:creationId xmlns:a16="http://schemas.microsoft.com/office/drawing/2014/main" id="{004D1504-E928-4474-BB9A-F760A7C61B0E}"/>
              </a:ext>
            </a:extLst>
          </p:cNvPr>
          <p:cNvGraphicFramePr>
            <a:graphicFrameLocks noGrp="1" noChangeAspect="1"/>
          </p:cNvGraphicFramePr>
          <p:nvPr>
            <p:ph sz="half" idx="2"/>
            <p:extLst>
              <p:ext uri="{D42A27DB-BD31-4B8C-83A1-F6EECF244321}">
                <p14:modId xmlns:p14="http://schemas.microsoft.com/office/powerpoint/2010/main" val="2347734308"/>
              </p:ext>
            </p:extLst>
          </p:nvPr>
        </p:nvGraphicFramePr>
        <p:xfrm>
          <a:off x="1635238" y="2509198"/>
          <a:ext cx="5219700" cy="952500"/>
        </p:xfrm>
        <a:graphic>
          <a:graphicData uri="http://schemas.openxmlformats.org/presentationml/2006/ole">
            <mc:AlternateContent xmlns:mc="http://schemas.openxmlformats.org/markup-compatibility/2006">
              <mc:Choice xmlns:v="urn:schemas-microsoft-com:vml" Requires="v">
                <p:oleObj spid="_x0000_s16386" name="Equation" r:id="rId3" imgW="5219640" imgH="952200" progId="Equation.DSMT4">
                  <p:embed/>
                </p:oleObj>
              </mc:Choice>
              <mc:Fallback>
                <p:oleObj name="Equation" r:id="rId3" imgW="5219640" imgH="952200" progId="Equation.DSMT4">
                  <p:embed/>
                  <p:pic>
                    <p:nvPicPr>
                      <p:cNvPr id="0" name="OLE substitute image"/>
                      <p:cNvPicPr/>
                      <p:nvPr/>
                    </p:nvPicPr>
                    <p:blipFill>
                      <a:blip r:embed="rId4"/>
                      <a:stretch>
                        <a:fillRect/>
                      </a:stretch>
                    </p:blipFill>
                    <p:spPr>
                      <a:xfrm>
                        <a:off x="1635238" y="2509198"/>
                        <a:ext cx="5219700" cy="952500"/>
                      </a:xfrm>
                      <a:prstGeom prst="rect">
                        <a:avLst/>
                      </a:prstGeom>
                    </p:spPr>
                  </p:pic>
                </p:oleObj>
              </mc:Fallback>
            </mc:AlternateContent>
          </a:graphicData>
        </a:graphic>
      </p:graphicFrame>
      <p:graphicFrame>
        <p:nvGraphicFramePr>
          <p:cNvPr id="9" name="Table 4">
            <a:extLst>
              <a:ext uri="{FF2B5EF4-FFF2-40B4-BE49-F238E27FC236}">
                <a16:creationId xmlns:a16="http://schemas.microsoft.com/office/drawing/2014/main" id="{BE557861-2108-49B5-839A-9C50785954AC}"/>
              </a:ext>
            </a:extLst>
          </p:cNvPr>
          <p:cNvGraphicFramePr>
            <a:graphicFrameLocks noGrp="1"/>
          </p:cNvGraphicFramePr>
          <p:nvPr>
            <p:ph sz="half" idx="10"/>
            <p:extLst>
              <p:ext uri="{D42A27DB-BD31-4B8C-83A1-F6EECF244321}">
                <p14:modId xmlns:p14="http://schemas.microsoft.com/office/powerpoint/2010/main" val="202602940"/>
              </p:ext>
            </p:extLst>
          </p:nvPr>
        </p:nvGraphicFramePr>
        <p:xfrm>
          <a:off x="2931206" y="3802742"/>
          <a:ext cx="4572000" cy="2377440"/>
        </p:xfrm>
        <a:graphic>
          <a:graphicData uri="http://schemas.openxmlformats.org/drawingml/2006/table">
            <a:tbl>
              <a:tblPr firstRow="1" bandRow="1">
                <a:tableStyleId>{073A0DAA-6AF3-43AB-8588-CEC1D06C72B9}</a:tableStyleId>
              </a:tblPr>
              <a:tblGrid>
                <a:gridCol w="2286000">
                  <a:extLst>
                    <a:ext uri="{9D8B030D-6E8A-4147-A177-3AD203B41FA5}">
                      <a16:colId xmlns:a16="http://schemas.microsoft.com/office/drawing/2014/main" val="2582328964"/>
                    </a:ext>
                  </a:extLst>
                </a:gridCol>
                <a:gridCol w="2286000">
                  <a:extLst>
                    <a:ext uri="{9D8B030D-6E8A-4147-A177-3AD203B41FA5}">
                      <a16:colId xmlns:a16="http://schemas.microsoft.com/office/drawing/2014/main" val="3347270020"/>
                    </a:ext>
                  </a:extLst>
                </a:gridCol>
              </a:tblGrid>
              <a:tr h="375201">
                <a:tc>
                  <a:txBody>
                    <a:bodyPr/>
                    <a:lstStyle/>
                    <a:p>
                      <a:pPr algn="ctr"/>
                      <a:r>
                        <a:rPr lang="en-IN" sz="2000" b="0">
                          <a:solidFill>
                            <a:srgbClr val="000000"/>
                          </a:solidFill>
                        </a:rPr>
                        <a:t>5,710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r>
                        <a:rPr lang="en-IN" sz="2000" b="0">
                          <a:solidFill>
                            <a:srgbClr val="000000"/>
                          </a:solidFill>
                        </a:rPr>
                        <a:t>5,755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3487281"/>
                  </a:ext>
                </a:extLst>
              </a:tr>
              <a:tr h="375201">
                <a:tc>
                  <a:txBody>
                    <a:bodyPr/>
                    <a:lstStyle/>
                    <a:p>
                      <a:pPr algn="ctr"/>
                      <a:r>
                        <a:rPr lang="en-IN" sz="2000">
                          <a:solidFill>
                            <a:srgbClr val="000000"/>
                          </a:solidFill>
                        </a:rPr>
                        <a:t>5,850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rPr>
                        <a:t>5,880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7734002"/>
                  </a:ext>
                </a:extLst>
              </a:tr>
              <a:tr h="375201">
                <a:tc>
                  <a:txBody>
                    <a:bodyPr/>
                    <a:lstStyle/>
                    <a:p>
                      <a:pPr algn="ctr"/>
                      <a:r>
                        <a:rPr lang="en-IN" sz="2000">
                          <a:solidFill>
                            <a:srgbClr val="000000"/>
                          </a:solidFill>
                        </a:rPr>
                        <a:t>5,880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IN" sz="2000">
                          <a:solidFill>
                            <a:srgbClr val="000000"/>
                          </a:solidFill>
                        </a:rPr>
                        <a:t>5,890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699883"/>
                  </a:ext>
                </a:extLst>
              </a:tr>
              <a:tr h="375201">
                <a:tc>
                  <a:txBody>
                    <a:bodyPr/>
                    <a:lstStyle/>
                    <a:p>
                      <a:pPr algn="ctr"/>
                      <a:r>
                        <a:rPr lang="en-IN" sz="2000">
                          <a:solidFill>
                            <a:srgbClr val="000000"/>
                          </a:solidFill>
                        </a:rPr>
                        <a:t>5,920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rPr>
                        <a:t>5,940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51606681"/>
                  </a:ext>
                </a:extLst>
              </a:tr>
              <a:tr h="375201">
                <a:tc>
                  <a:txBody>
                    <a:bodyPr/>
                    <a:lstStyle/>
                    <a:p>
                      <a:pPr algn="ctr"/>
                      <a:r>
                        <a:rPr lang="en-IN" sz="2000">
                          <a:solidFill>
                            <a:srgbClr val="000000"/>
                          </a:solidFill>
                        </a:rPr>
                        <a:t>5,950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2000">
                          <a:solidFill>
                            <a:srgbClr val="000000"/>
                          </a:solidFill>
                        </a:rPr>
                        <a:t>6,050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7548706"/>
                  </a:ext>
                </a:extLst>
              </a:tr>
              <a:tr h="375201">
                <a:tc>
                  <a:txBody>
                    <a:bodyPr/>
                    <a:lstStyle/>
                    <a:p>
                      <a:pPr algn="ctr"/>
                      <a:r>
                        <a:rPr lang="en-IN" sz="2000">
                          <a:solidFill>
                            <a:srgbClr val="000000"/>
                          </a:solidFill>
                        </a:rPr>
                        <a:t>6,130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effectLst>
                            <a:glow rad="254000">
                              <a:schemeClr val="accent3">
                                <a:satMod val="175000"/>
                                <a:alpha val="25000"/>
                              </a:schemeClr>
                            </a:glow>
                          </a:effectLst>
                        </a:rPr>
                        <a:t>6,325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26073527"/>
                  </a:ext>
                </a:extLst>
              </a:tr>
            </a:tbl>
          </a:graphicData>
        </a:graphic>
      </p:graphicFrame>
    </p:spTree>
    <p:extLst>
      <p:ext uri="{BB962C8B-B14F-4D97-AF65-F5344CB8AC3E}">
        <p14:creationId xmlns:p14="http://schemas.microsoft.com/office/powerpoint/2010/main" val="422548099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Interquartile Range</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1200"/>
              </a:spcBef>
              <a:spcAft>
                <a:spcPts val="1200"/>
              </a:spcAft>
            </a:pPr>
            <a:r>
              <a:rPr lang="en-US"/>
              <a:t>The </a:t>
            </a:r>
            <a:r>
              <a:rPr lang="en-US" u="sng"/>
              <a:t>interquartile range</a:t>
            </a:r>
            <a:r>
              <a:rPr lang="en-US"/>
              <a:t> of a data set is the difference between the third quartile and the first quartile.</a:t>
            </a:r>
          </a:p>
          <a:p>
            <a:pPr>
              <a:spcBef>
                <a:spcPts val="1200"/>
              </a:spcBef>
              <a:spcAft>
                <a:spcPts val="1200"/>
              </a:spcAft>
            </a:pPr>
            <a:r>
              <a:rPr lang="en-US"/>
              <a:t>It is the range for the </a:t>
            </a:r>
            <a:r>
              <a:rPr lang="en-US" u="sng"/>
              <a:t>middle 50%</a:t>
            </a:r>
            <a:r>
              <a:rPr lang="en-US"/>
              <a:t> of the data.</a:t>
            </a:r>
          </a:p>
          <a:p>
            <a:pPr>
              <a:spcBef>
                <a:spcPts val="1200"/>
              </a:spcBef>
              <a:spcAft>
                <a:spcPts val="1200"/>
              </a:spcAft>
            </a:pPr>
            <a:r>
              <a:rPr lang="en-US"/>
              <a:t>It overcomes the sensitivity to extreme data values.</a:t>
            </a:r>
          </a:p>
        </p:txBody>
      </p:sp>
    </p:spTree>
    <p:extLst>
      <p:ext uri="{BB962C8B-B14F-4D97-AF65-F5344CB8AC3E}">
        <p14:creationId xmlns:p14="http://schemas.microsoft.com/office/powerpoint/2010/main" val="134863325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E34B6C2-F267-4389-BB1E-EBDBA80933CF}"/>
              </a:ext>
            </a:extLst>
          </p:cNvPr>
          <p:cNvSpPr txBox="1"/>
          <p:nvPr/>
        </p:nvSpPr>
        <p:spPr>
          <a:xfrm>
            <a:off x="629243" y="625645"/>
            <a:ext cx="11241915" cy="1217447"/>
          </a:xfrm>
          <a:prstGeom prst="rect">
            <a:avLst/>
          </a:prstGeom>
        </p:spPr>
        <p:txBody>
          <a:bodyPr vert="horz" lIns="91440" tIns="45720" rIns="91440" bIns="45720" rtlCol="0" anchor="t">
            <a:noAutofit/>
          </a:bodyPr>
          <a:lstStyle>
            <a:defPPr>
              <a:defRPr lang="en-US"/>
            </a:defPPr>
            <a:lvl1pPr marL="0" algn="ctr" defTabSz="914400" rtl="0" eaLnBrk="1" fontAlgn="base" latinLnBrk="0" hangingPunct="1">
              <a:lnSpc>
                <a:spcPct val="90000"/>
              </a:lnSpc>
              <a:spcBef>
                <a:spcPct val="0"/>
              </a:spcBef>
              <a:spcAft>
                <a:spcPct val="0"/>
              </a:spcAft>
              <a:buNone/>
              <a:defRPr sz="4000" b="1" kern="1200">
                <a:solidFill>
                  <a:schemeClr val="accent1"/>
                </a:solidFill>
                <a:latin typeface="+mj-lt"/>
                <a:ea typeface="+mj-ea"/>
                <a:cs typeface="+mj-cs"/>
              </a:defRPr>
            </a:lvl1pPr>
            <a:lvl2pPr marL="457200" algn="l" defTabSz="914400" rtl="0" eaLnBrk="0" fontAlgn="base" latinLnBrk="0" hangingPunct="0">
              <a:spcBef>
                <a:spcPct val="0"/>
              </a:spcBef>
              <a:spcAft>
                <a:spcPct val="0"/>
              </a:spcAft>
              <a:defRPr sz="1800" kern="1200">
                <a:solidFill>
                  <a:schemeClr val="tx1"/>
                </a:solidFill>
                <a:latin typeface="Calibri"/>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a:ea typeface="+mn-ea"/>
                <a:cs typeface="+mn-cs"/>
              </a:defRPr>
            </a:lvl5pPr>
            <a:lvl6pPr marL="2286000" algn="l" defTabSz="914400" rtl="0" eaLnBrk="1" latinLnBrk="0" hangingPunct="1">
              <a:defRPr sz="1800" kern="1200">
                <a:solidFill>
                  <a:schemeClr val="tx1"/>
                </a:solidFill>
                <a:latin typeface="Calibri"/>
                <a:ea typeface="+mn-ea"/>
                <a:cs typeface="+mn-cs"/>
              </a:defRPr>
            </a:lvl6pPr>
            <a:lvl7pPr marL="2743200" algn="l" defTabSz="914400" rtl="0" eaLnBrk="1" latinLnBrk="0" hangingPunct="1">
              <a:defRPr sz="1800" kern="1200">
                <a:solidFill>
                  <a:schemeClr val="tx1"/>
                </a:solidFill>
                <a:latin typeface="Calibri"/>
                <a:ea typeface="+mn-ea"/>
                <a:cs typeface="+mn-cs"/>
              </a:defRPr>
            </a:lvl7pPr>
            <a:lvl8pPr marL="3200400" algn="l" defTabSz="914400" rtl="0" eaLnBrk="1" latinLnBrk="0" hangingPunct="1">
              <a:defRPr sz="1800" kern="1200">
                <a:solidFill>
                  <a:schemeClr val="tx1"/>
                </a:solidFill>
                <a:latin typeface="Calibri"/>
                <a:ea typeface="+mn-ea"/>
                <a:cs typeface="+mn-cs"/>
              </a:defRPr>
            </a:lvl8pPr>
            <a:lvl9pPr marL="3657600" algn="l" defTabSz="914400" rtl="0" eaLnBrk="1" latinLnBrk="0" hangingPunct="1">
              <a:defRPr sz="1800" kern="1200">
                <a:solidFill>
                  <a:schemeClr val="tx1"/>
                </a:solidFill>
                <a:latin typeface="Calibri"/>
                <a:ea typeface="+mn-ea"/>
                <a:cs typeface="+mn-cs"/>
              </a:defRPr>
            </a:lvl9pPr>
          </a:lstStyle>
          <a:p>
            <a:pPr fontAlgn="auto">
              <a:spcAft>
                <a:spcPct val="0"/>
              </a:spcAft>
            </a:pPr>
            <a:r>
              <a:rPr lang="en-US"/>
              <a:t>Interquartile Range (IQR)</a:t>
            </a:r>
            <a:endParaRPr lang="en-IN"/>
          </a:p>
        </p:txBody>
      </p:sp>
      <p:sp>
        <p:nvSpPr>
          <p:cNvPr id="16" name="Content Placeholder 2">
            <a:extLst>
              <a:ext uri="{FF2B5EF4-FFF2-40B4-BE49-F238E27FC236}">
                <a16:creationId xmlns:a16="http://schemas.microsoft.com/office/drawing/2014/main" id="{8B86F5FE-BBF7-4C41-95EF-09AE1CAB4ED5}"/>
              </a:ext>
            </a:extLst>
          </p:cNvPr>
          <p:cNvSpPr>
            <a:spLocks noGrp="1"/>
          </p:cNvSpPr>
          <p:nvPr>
            <p:ph sz="half" idx="2"/>
          </p:nvPr>
        </p:nvSpPr>
        <p:spPr>
          <a:xfrm>
            <a:off x="476843" y="1828800"/>
            <a:ext cx="11241915" cy="2103120"/>
          </a:xfrm>
        </p:spPr>
        <p:txBody>
          <a:bodyPr/>
          <a:lstStyle/>
          <a:p>
            <a:pPr marL="0" indent="0">
              <a:buNone/>
            </a:pPr>
            <a:r>
              <a:rPr lang="en-US" b="1" u="sng"/>
              <a:t>Example:</a:t>
            </a:r>
            <a:r>
              <a:rPr lang="en-US"/>
              <a:t> Monthly Starting Salary</a:t>
            </a:r>
          </a:p>
          <a:p>
            <a:pPr lvl="2"/>
            <a:r>
              <a:rPr lang="en-US"/>
              <a:t> </a:t>
            </a:r>
          </a:p>
          <a:p>
            <a:pPr lvl="2"/>
            <a:r>
              <a:rPr lang="en-US"/>
              <a:t> </a:t>
            </a:r>
            <a:endParaRPr lang="en-US">
              <a:effectLst>
                <a:glow rad="254000">
                  <a:schemeClr val="accent3">
                    <a:satMod val="175000"/>
                    <a:alpha val="25000"/>
                  </a:schemeClr>
                </a:glow>
              </a:effectLst>
            </a:endParaRPr>
          </a:p>
          <a:p>
            <a:pPr lvl="1"/>
            <a:r>
              <a:rPr lang="en-US"/>
              <a:t> </a:t>
            </a:r>
          </a:p>
        </p:txBody>
      </p:sp>
      <p:graphicFrame>
        <p:nvGraphicFramePr>
          <p:cNvPr id="17" name="Object 3" descr="Begin equation. Third quartile left parenthesis Q subscript 3 baseline right parenthesis equals 6,000. End equation.">
            <a:extLst>
              <a:ext uri="{FF2B5EF4-FFF2-40B4-BE49-F238E27FC236}">
                <a16:creationId xmlns:a16="http://schemas.microsoft.com/office/drawing/2014/main" id="{73008E8F-7708-4332-9333-97FAB8C077D1}"/>
              </a:ext>
            </a:extLst>
          </p:cNvPr>
          <p:cNvGraphicFramePr>
            <a:graphicFrameLocks noChangeAspect="1"/>
          </p:cNvGraphicFramePr>
          <p:nvPr>
            <p:extLst>
              <p:ext uri="{D42A27DB-BD31-4B8C-83A1-F6EECF244321}">
                <p14:modId xmlns:p14="http://schemas.microsoft.com/office/powerpoint/2010/main" val="165587352"/>
              </p:ext>
            </p:extLst>
          </p:nvPr>
        </p:nvGraphicFramePr>
        <p:xfrm>
          <a:off x="1706563" y="2436813"/>
          <a:ext cx="3352800" cy="381000"/>
        </p:xfrm>
        <a:graphic>
          <a:graphicData uri="http://schemas.openxmlformats.org/presentationml/2006/ole">
            <mc:AlternateContent xmlns:mc="http://schemas.openxmlformats.org/markup-compatibility/2006">
              <mc:Choice xmlns:v="urn:schemas-microsoft-com:vml" Requires="v">
                <p:oleObj spid="_x0000_s17412" name="Equation" r:id="rId3" imgW="3352680" imgH="380880" progId="Equation.DSMT4">
                  <p:embed/>
                </p:oleObj>
              </mc:Choice>
              <mc:Fallback>
                <p:oleObj name="Equation" r:id="rId3" imgW="3352680" imgH="380880" progId="Equation.DSMT4">
                  <p:embed/>
                  <p:pic>
                    <p:nvPicPr>
                      <p:cNvPr id="0" name="OLE substitute image"/>
                      <p:cNvPicPr/>
                      <p:nvPr/>
                    </p:nvPicPr>
                    <p:blipFill>
                      <a:blip r:embed="rId4"/>
                      <a:stretch>
                        <a:fillRect/>
                      </a:stretch>
                    </p:blipFill>
                    <p:spPr>
                      <a:xfrm>
                        <a:off x="1706563" y="2436813"/>
                        <a:ext cx="3352800" cy="381000"/>
                      </a:xfrm>
                      <a:prstGeom prst="rect">
                        <a:avLst/>
                      </a:prstGeom>
                    </p:spPr>
                  </p:pic>
                </p:oleObj>
              </mc:Fallback>
            </mc:AlternateContent>
          </a:graphicData>
        </a:graphic>
      </p:graphicFrame>
      <p:graphicFrame>
        <p:nvGraphicFramePr>
          <p:cNvPr id="18" name="Object 4" descr="Begin equation. First quartile left parenthesis Q subscript 1 baseline right parenthesis equals 5,865. End equation.">
            <a:extLst>
              <a:ext uri="{FF2B5EF4-FFF2-40B4-BE49-F238E27FC236}">
                <a16:creationId xmlns:a16="http://schemas.microsoft.com/office/drawing/2014/main" id="{816BA816-C46F-46AE-9E09-511956D722A4}"/>
              </a:ext>
            </a:extLst>
          </p:cNvPr>
          <p:cNvGraphicFramePr>
            <a:graphicFrameLocks noChangeAspect="1"/>
          </p:cNvGraphicFramePr>
          <p:nvPr>
            <p:extLst>
              <p:ext uri="{D42A27DB-BD31-4B8C-83A1-F6EECF244321}">
                <p14:modId xmlns:p14="http://schemas.microsoft.com/office/powerpoint/2010/main" val="2580554769"/>
              </p:ext>
            </p:extLst>
          </p:nvPr>
        </p:nvGraphicFramePr>
        <p:xfrm>
          <a:off x="1717675" y="2976563"/>
          <a:ext cx="3263900" cy="354012"/>
        </p:xfrm>
        <a:graphic>
          <a:graphicData uri="http://schemas.openxmlformats.org/presentationml/2006/ole">
            <mc:AlternateContent xmlns:mc="http://schemas.openxmlformats.org/markup-compatibility/2006">
              <mc:Choice xmlns:v="urn:schemas-microsoft-com:vml" Requires="v">
                <p:oleObj spid="_x0000_s17413" name="Equation" r:id="rId5" imgW="3517560" imgH="380880" progId="Equation.DSMT4">
                  <p:embed/>
                </p:oleObj>
              </mc:Choice>
              <mc:Fallback>
                <p:oleObj name="Equation" r:id="rId5" imgW="3517560" imgH="380880" progId="Equation.DSMT4">
                  <p:embed/>
                  <p:pic>
                    <p:nvPicPr>
                      <p:cNvPr id="0" name="OLE substitute image"/>
                      <p:cNvPicPr/>
                      <p:nvPr/>
                    </p:nvPicPr>
                    <p:blipFill>
                      <a:blip r:embed="rId6"/>
                      <a:stretch>
                        <a:fillRect/>
                      </a:stretch>
                    </p:blipFill>
                    <p:spPr>
                      <a:xfrm>
                        <a:off x="1717675" y="2976563"/>
                        <a:ext cx="3263900" cy="354012"/>
                      </a:xfrm>
                      <a:prstGeom prst="rect">
                        <a:avLst/>
                      </a:prstGeom>
                    </p:spPr>
                  </p:pic>
                </p:oleObj>
              </mc:Fallback>
            </mc:AlternateContent>
          </a:graphicData>
        </a:graphic>
      </p:graphicFrame>
      <p:graphicFrame>
        <p:nvGraphicFramePr>
          <p:cNvPr id="19" name="Object 5" descr="Begin equation. I Q R equals Q subscript 3 baseline minus Q subscript 1 baseline equals 6,000 minus 5,865 equals 135. End equation.">
            <a:extLst>
              <a:ext uri="{FF2B5EF4-FFF2-40B4-BE49-F238E27FC236}">
                <a16:creationId xmlns:a16="http://schemas.microsoft.com/office/drawing/2014/main" id="{33A5267B-80A0-44E8-A8D3-CFC00B62D03C}"/>
              </a:ext>
            </a:extLst>
          </p:cNvPr>
          <p:cNvGraphicFramePr>
            <a:graphicFrameLocks noGrp="1" noChangeAspect="1"/>
          </p:cNvGraphicFramePr>
          <p:nvPr>
            <p:ph idx="13"/>
            <p:extLst>
              <p:ext uri="{D42A27DB-BD31-4B8C-83A1-F6EECF244321}">
                <p14:modId xmlns:p14="http://schemas.microsoft.com/office/powerpoint/2010/main" val="1240213731"/>
              </p:ext>
            </p:extLst>
          </p:nvPr>
        </p:nvGraphicFramePr>
        <p:xfrm>
          <a:off x="1257300" y="3514725"/>
          <a:ext cx="4775200" cy="346075"/>
        </p:xfrm>
        <a:graphic>
          <a:graphicData uri="http://schemas.openxmlformats.org/presentationml/2006/ole">
            <mc:AlternateContent xmlns:mc="http://schemas.openxmlformats.org/markup-compatibility/2006">
              <mc:Choice xmlns:v="urn:schemas-microsoft-com:vml" Requires="v">
                <p:oleObj spid="_x0000_s17414" name="Equation" r:id="rId7" imgW="5257800" imgH="380880" progId="Equation.DSMT4">
                  <p:embed/>
                </p:oleObj>
              </mc:Choice>
              <mc:Fallback>
                <p:oleObj name="Equation" r:id="rId7" imgW="5257800" imgH="380880" progId="Equation.DSMT4">
                  <p:embed/>
                  <p:pic>
                    <p:nvPicPr>
                      <p:cNvPr id="0" name="OLE substitute image"/>
                      <p:cNvPicPr/>
                      <p:nvPr/>
                    </p:nvPicPr>
                    <p:blipFill>
                      <a:blip r:embed="rId8"/>
                      <a:stretch>
                        <a:fillRect/>
                      </a:stretch>
                    </p:blipFill>
                    <p:spPr>
                      <a:xfrm>
                        <a:off x="1257300" y="3514725"/>
                        <a:ext cx="4775200" cy="346075"/>
                      </a:xfrm>
                      <a:prstGeom prst="rect">
                        <a:avLst/>
                      </a:prstGeom>
                    </p:spPr>
                  </p:pic>
                </p:oleObj>
              </mc:Fallback>
            </mc:AlternateContent>
          </a:graphicData>
        </a:graphic>
      </p:graphicFrame>
      <p:graphicFrame>
        <p:nvGraphicFramePr>
          <p:cNvPr id="20" name="Table 6">
            <a:extLst>
              <a:ext uri="{FF2B5EF4-FFF2-40B4-BE49-F238E27FC236}">
                <a16:creationId xmlns:a16="http://schemas.microsoft.com/office/drawing/2014/main" id="{7891A7A7-D8DE-4792-A192-3FB84B5B6867}"/>
              </a:ext>
            </a:extLst>
          </p:cNvPr>
          <p:cNvGraphicFramePr>
            <a:graphicFrameLocks noGrp="1"/>
          </p:cNvGraphicFramePr>
          <p:nvPr>
            <p:ph idx="15"/>
            <p:extLst>
              <p:ext uri="{D42A27DB-BD31-4B8C-83A1-F6EECF244321}">
                <p14:modId xmlns:p14="http://schemas.microsoft.com/office/powerpoint/2010/main" val="1736642703"/>
              </p:ext>
            </p:extLst>
          </p:nvPr>
        </p:nvGraphicFramePr>
        <p:xfrm>
          <a:off x="3066122" y="3946355"/>
          <a:ext cx="4572000" cy="2377440"/>
        </p:xfrm>
        <a:graphic>
          <a:graphicData uri="http://schemas.openxmlformats.org/drawingml/2006/table">
            <a:tbl>
              <a:tblPr firstRow="1" bandRow="1">
                <a:tableStyleId>{073A0DAA-6AF3-43AB-8588-CEC1D06C72B9}</a:tableStyleId>
              </a:tblPr>
              <a:tblGrid>
                <a:gridCol w="2286000">
                  <a:extLst>
                    <a:ext uri="{9D8B030D-6E8A-4147-A177-3AD203B41FA5}">
                      <a16:colId xmlns:a16="http://schemas.microsoft.com/office/drawing/2014/main" val="2582328964"/>
                    </a:ext>
                  </a:extLst>
                </a:gridCol>
                <a:gridCol w="2286000">
                  <a:extLst>
                    <a:ext uri="{9D8B030D-6E8A-4147-A177-3AD203B41FA5}">
                      <a16:colId xmlns:a16="http://schemas.microsoft.com/office/drawing/2014/main" val="3347270020"/>
                    </a:ext>
                  </a:extLst>
                </a:gridCol>
              </a:tblGrid>
              <a:tr h="375201">
                <a:tc>
                  <a:txBody>
                    <a:bodyPr/>
                    <a:lstStyle/>
                    <a:p>
                      <a:pPr algn="ctr"/>
                      <a:r>
                        <a:rPr lang="en-IN" sz="2000" b="0">
                          <a:solidFill>
                            <a:srgbClr val="000000"/>
                          </a:solidFill>
                        </a:rPr>
                        <a:t>5,710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r>
                        <a:rPr lang="en-IN" sz="2000" b="0">
                          <a:solidFill>
                            <a:srgbClr val="000000"/>
                          </a:solidFill>
                        </a:rPr>
                        <a:t>5,755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3487281"/>
                  </a:ext>
                </a:extLst>
              </a:tr>
              <a:tr h="375201">
                <a:tc>
                  <a:txBody>
                    <a:bodyPr/>
                    <a:lstStyle/>
                    <a:p>
                      <a:pPr algn="ctr"/>
                      <a:r>
                        <a:rPr lang="en-IN" sz="2000">
                          <a:solidFill>
                            <a:srgbClr val="000000"/>
                          </a:solidFill>
                        </a:rPr>
                        <a:t>5,850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rPr>
                        <a:t>5,880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7734002"/>
                  </a:ext>
                </a:extLst>
              </a:tr>
              <a:tr h="375201">
                <a:tc>
                  <a:txBody>
                    <a:bodyPr/>
                    <a:lstStyle/>
                    <a:p>
                      <a:pPr algn="ctr"/>
                      <a:r>
                        <a:rPr lang="en-IN" sz="2000">
                          <a:solidFill>
                            <a:srgbClr val="000000"/>
                          </a:solidFill>
                        </a:rPr>
                        <a:t>5,880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IN" sz="2000">
                          <a:solidFill>
                            <a:srgbClr val="000000"/>
                          </a:solidFill>
                        </a:rPr>
                        <a:t>5,890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699883"/>
                  </a:ext>
                </a:extLst>
              </a:tr>
              <a:tr h="375201">
                <a:tc>
                  <a:txBody>
                    <a:bodyPr/>
                    <a:lstStyle/>
                    <a:p>
                      <a:pPr algn="ctr"/>
                      <a:r>
                        <a:rPr lang="en-IN" sz="2000">
                          <a:solidFill>
                            <a:srgbClr val="000000"/>
                          </a:solidFill>
                        </a:rPr>
                        <a:t>5,920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rPr>
                        <a:t>5,940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51606681"/>
                  </a:ext>
                </a:extLst>
              </a:tr>
              <a:tr h="375201">
                <a:tc>
                  <a:txBody>
                    <a:bodyPr/>
                    <a:lstStyle/>
                    <a:p>
                      <a:pPr algn="ctr"/>
                      <a:r>
                        <a:rPr lang="en-IN" sz="2000">
                          <a:solidFill>
                            <a:srgbClr val="000000"/>
                          </a:solidFill>
                        </a:rPr>
                        <a:t>5,950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2000">
                          <a:solidFill>
                            <a:srgbClr val="000000"/>
                          </a:solidFill>
                        </a:rPr>
                        <a:t>6,050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7548706"/>
                  </a:ext>
                </a:extLst>
              </a:tr>
              <a:tr h="375201">
                <a:tc>
                  <a:txBody>
                    <a:bodyPr/>
                    <a:lstStyle/>
                    <a:p>
                      <a:pPr algn="ctr"/>
                      <a:r>
                        <a:rPr lang="en-IN" sz="2000">
                          <a:solidFill>
                            <a:srgbClr val="000000"/>
                          </a:solidFill>
                        </a:rPr>
                        <a:t>6,130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IN" sz="2000">
                          <a:solidFill>
                            <a:srgbClr val="000000"/>
                          </a:solidFill>
                        </a:rPr>
                        <a:t>6,325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26073527"/>
                  </a:ext>
                </a:extLst>
              </a:tr>
            </a:tbl>
          </a:graphicData>
        </a:graphic>
      </p:graphicFrame>
    </p:spTree>
    <p:extLst>
      <p:ext uri="{BB962C8B-B14F-4D97-AF65-F5344CB8AC3E}">
        <p14:creationId xmlns:p14="http://schemas.microsoft.com/office/powerpoint/2010/main" val="293264991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1BF6EC-1FD6-41D6-B322-BFC2FFBEA9A9}"/>
              </a:ext>
            </a:extLst>
          </p:cNvPr>
          <p:cNvSpPr>
            <a:spLocks noGrp="1"/>
          </p:cNvSpPr>
          <p:nvPr>
            <p:ph type="title"/>
          </p:nvPr>
        </p:nvSpPr>
        <p:spPr/>
        <p:txBody>
          <a:bodyPr/>
          <a:lstStyle/>
          <a:p>
            <a:r>
              <a:rPr lang="en-US"/>
              <a:t>Variance (1 of 2)</a:t>
            </a:r>
            <a:endParaRPr lang="en-IN"/>
          </a:p>
        </p:txBody>
      </p:sp>
      <p:sp>
        <p:nvSpPr>
          <p:cNvPr id="2" name="Content Placeholder 2">
            <a:extLst>
              <a:ext uri="{FF2B5EF4-FFF2-40B4-BE49-F238E27FC236}">
                <a16:creationId xmlns:a16="http://schemas.microsoft.com/office/drawing/2014/main" id="{EDEE3252-18B6-4DFA-BDFD-9C5AC1DE8F36}"/>
              </a:ext>
            </a:extLst>
          </p:cNvPr>
          <p:cNvSpPr>
            <a:spLocks noGrp="1"/>
          </p:cNvSpPr>
          <p:nvPr>
            <p:ph sz="half" idx="2"/>
          </p:nvPr>
        </p:nvSpPr>
        <p:spPr>
          <a:xfrm>
            <a:off x="476843" y="1828800"/>
            <a:ext cx="11241915" cy="1439951"/>
          </a:xfrm>
        </p:spPr>
        <p:txBody>
          <a:bodyPr/>
          <a:lstStyle/>
          <a:p>
            <a:pPr>
              <a:spcBef>
                <a:spcPts val="800"/>
              </a:spcBef>
            </a:pPr>
            <a:r>
              <a:rPr lang="en-US"/>
              <a:t>The </a:t>
            </a:r>
            <a:r>
              <a:rPr lang="en-US" u="sng"/>
              <a:t>variance</a:t>
            </a:r>
            <a:r>
              <a:rPr lang="en-US"/>
              <a:t> is a measure of variability that utilizes all the data.</a:t>
            </a:r>
          </a:p>
          <a:p>
            <a:pPr>
              <a:spcBef>
                <a:spcPts val="800"/>
              </a:spcBef>
            </a:pPr>
            <a:r>
              <a:rPr lang="en-US"/>
              <a:t>It is based on the difference between the value of each observation (</a:t>
            </a:r>
            <a:r>
              <a:rPr lang="en-US" i="1"/>
              <a:t>x</a:t>
            </a:r>
            <a:r>
              <a:rPr lang="en-US" i="1" baseline="-25000"/>
              <a:t>i</a:t>
            </a:r>
            <a:r>
              <a:rPr lang="en-US"/>
              <a:t>) and the mean (</a:t>
            </a:r>
            <a:endParaRPr lang="en-IN"/>
          </a:p>
        </p:txBody>
      </p:sp>
      <p:graphicFrame>
        <p:nvGraphicFramePr>
          <p:cNvPr id="9" name="Object 3" descr="x overbar">
            <a:extLst>
              <a:ext uri="{FF2B5EF4-FFF2-40B4-BE49-F238E27FC236}">
                <a16:creationId xmlns:a16="http://schemas.microsoft.com/office/drawing/2014/main" id="{61CCAE2B-1EF8-4100-8855-EDD7A2385A8A}"/>
              </a:ext>
            </a:extLst>
          </p:cNvPr>
          <p:cNvGraphicFramePr>
            <a:graphicFrameLocks noGrp="1" noChangeAspect="1"/>
          </p:cNvGraphicFramePr>
          <p:nvPr>
            <p:ph idx="10"/>
          </p:nvPr>
        </p:nvGraphicFramePr>
        <p:xfrm>
          <a:off x="1750536" y="2862580"/>
          <a:ext cx="228600" cy="279400"/>
        </p:xfrm>
        <a:graphic>
          <a:graphicData uri="http://schemas.openxmlformats.org/presentationml/2006/ole">
            <mc:AlternateContent xmlns:mc="http://schemas.openxmlformats.org/markup-compatibility/2006">
              <mc:Choice xmlns:v="urn:schemas-microsoft-com:vml" Requires="v">
                <p:oleObj spid="_x0000_s18434" name="Equation" r:id="rId3" imgW="228600" imgH="279360" progId="Equation.DSMT4">
                  <p:embed/>
                </p:oleObj>
              </mc:Choice>
              <mc:Fallback>
                <p:oleObj name="Equation" r:id="rId3" imgW="228600" imgH="279360" progId="Equation.DSMT4">
                  <p:embed/>
                  <p:pic>
                    <p:nvPicPr>
                      <p:cNvPr id="0" name="OLE substitute image"/>
                      <p:cNvPicPr/>
                      <p:nvPr/>
                    </p:nvPicPr>
                    <p:blipFill>
                      <a:blip r:embed="rId4"/>
                      <a:stretch>
                        <a:fillRect/>
                      </a:stretch>
                    </p:blipFill>
                    <p:spPr>
                      <a:xfrm>
                        <a:off x="1750536" y="2862580"/>
                        <a:ext cx="228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5E01DB6-C8E3-41C4-873F-578E933A294C}"/>
              </a:ext>
            </a:extLst>
          </p:cNvPr>
          <p:cNvSpPr>
            <a:spLocks noGrp="1"/>
          </p:cNvSpPr>
          <p:nvPr>
            <p:ph idx="11"/>
          </p:nvPr>
        </p:nvSpPr>
        <p:spPr>
          <a:xfrm>
            <a:off x="1979136" y="2765089"/>
            <a:ext cx="5008477" cy="503662"/>
          </a:xfrm>
        </p:spPr>
        <p:txBody>
          <a:bodyPr/>
          <a:lstStyle/>
          <a:p>
            <a:pPr algn="l"/>
            <a:r>
              <a:rPr lang="en-US"/>
              <a:t>for a sample, </a:t>
            </a:r>
            <a:r>
              <a:rPr lang="el-GR" i="1"/>
              <a:t>μ</a:t>
            </a:r>
            <a:r>
              <a:rPr lang="en-US"/>
              <a:t> for a population).</a:t>
            </a:r>
            <a:endParaRPr lang="en-IN"/>
          </a:p>
        </p:txBody>
      </p:sp>
      <p:sp>
        <p:nvSpPr>
          <p:cNvPr id="5" name="Content Placeholder 5">
            <a:extLst>
              <a:ext uri="{FF2B5EF4-FFF2-40B4-BE49-F238E27FC236}">
                <a16:creationId xmlns:a16="http://schemas.microsoft.com/office/drawing/2014/main" id="{026A8756-4411-4217-A2EB-B1A64A4D7920}"/>
              </a:ext>
            </a:extLst>
          </p:cNvPr>
          <p:cNvSpPr>
            <a:spLocks noGrp="1"/>
          </p:cNvSpPr>
          <p:nvPr>
            <p:ph idx="13"/>
          </p:nvPr>
        </p:nvSpPr>
        <p:spPr>
          <a:xfrm>
            <a:off x="476843" y="3414416"/>
            <a:ext cx="11237976" cy="548640"/>
          </a:xfrm>
        </p:spPr>
        <p:txBody>
          <a:bodyPr/>
          <a:lstStyle/>
          <a:p>
            <a:pPr marL="228600" lvl="0" indent="-228600" algn="l">
              <a:spcBef>
                <a:spcPts val="800"/>
              </a:spcBef>
              <a:buClr>
                <a:srgbClr val="003865"/>
              </a:buClr>
              <a:buFont typeface="Arial" pitchFamily="34" charset="0"/>
              <a:buChar char="•"/>
            </a:pPr>
            <a:r>
              <a:rPr lang="en-US">
                <a:solidFill>
                  <a:srgbClr val="003865"/>
                </a:solidFill>
              </a:rPr>
              <a:t>The variance is useful in comparing the variability of two or more variables.</a:t>
            </a:r>
          </a:p>
        </p:txBody>
      </p:sp>
    </p:spTree>
    <p:extLst>
      <p:ext uri="{BB962C8B-B14F-4D97-AF65-F5344CB8AC3E}">
        <p14:creationId xmlns:p14="http://schemas.microsoft.com/office/powerpoint/2010/main" val="258006731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Variance (2 of 2)</a:t>
            </a:r>
            <a:endParaRPr lang="en-IN"/>
          </a:p>
        </p:txBody>
      </p:sp>
      <p:sp>
        <p:nvSpPr>
          <p:cNvPr id="6" name="Content Placeholder 2">
            <a:extLst>
              <a:ext uri="{FF2B5EF4-FFF2-40B4-BE49-F238E27FC236}">
                <a16:creationId xmlns:a16="http://schemas.microsoft.com/office/drawing/2014/main" id="{B95B41C0-311C-44D8-9979-A6E9E088EC21}"/>
              </a:ext>
            </a:extLst>
          </p:cNvPr>
          <p:cNvSpPr>
            <a:spLocks noGrp="1"/>
          </p:cNvSpPr>
          <p:nvPr>
            <p:ph sz="half" idx="2"/>
          </p:nvPr>
        </p:nvSpPr>
        <p:spPr>
          <a:xfrm>
            <a:off x="476843" y="1828800"/>
            <a:ext cx="11241915" cy="1418897"/>
          </a:xfrm>
        </p:spPr>
        <p:txBody>
          <a:bodyPr/>
          <a:lstStyle/>
          <a:p>
            <a:r>
              <a:rPr lang="en-US"/>
              <a:t>The variance is the </a:t>
            </a:r>
            <a:r>
              <a:rPr lang="en-US" u="sng"/>
              <a:t>average of the squared differences</a:t>
            </a:r>
            <a:r>
              <a:rPr lang="en-US"/>
              <a:t> between each data value and the mean.</a:t>
            </a:r>
          </a:p>
          <a:p>
            <a:r>
              <a:rPr lang="en-US"/>
              <a:t>The variance is computed as follows:</a:t>
            </a:r>
          </a:p>
        </p:txBody>
      </p:sp>
      <p:graphicFrame>
        <p:nvGraphicFramePr>
          <p:cNvPr id="12" name="Object 3" descr="Begin equation. s squared equals sigma left parenthesis x subscript i baseline minus x overbar right parenthesis squared divided by n minus 1. End equation.">
            <a:extLst>
              <a:ext uri="{FF2B5EF4-FFF2-40B4-BE49-F238E27FC236}">
                <a16:creationId xmlns:a16="http://schemas.microsoft.com/office/drawing/2014/main" id="{4F353414-7C2E-4C29-96BB-40FC488FE6F3}"/>
              </a:ext>
            </a:extLst>
          </p:cNvPr>
          <p:cNvGraphicFramePr>
            <a:graphicFrameLocks noGrp="1" noChangeAspect="1"/>
          </p:cNvGraphicFramePr>
          <p:nvPr>
            <p:ph idx="10"/>
            <p:extLst>
              <p:ext uri="{D42A27DB-BD31-4B8C-83A1-F6EECF244321}">
                <p14:modId xmlns:p14="http://schemas.microsoft.com/office/powerpoint/2010/main" val="3737124899"/>
              </p:ext>
            </p:extLst>
          </p:nvPr>
        </p:nvGraphicFramePr>
        <p:xfrm>
          <a:off x="2886376" y="3655172"/>
          <a:ext cx="2489200" cy="939800"/>
        </p:xfrm>
        <a:graphic>
          <a:graphicData uri="http://schemas.openxmlformats.org/presentationml/2006/ole">
            <mc:AlternateContent xmlns:mc="http://schemas.openxmlformats.org/markup-compatibility/2006">
              <mc:Choice xmlns:v="urn:schemas-microsoft-com:vml" Requires="v">
                <p:oleObj spid="_x0000_s19459" name="Equation" r:id="rId3" imgW="2489040" imgH="939600" progId="Equation.DSMT4">
                  <p:embed/>
                </p:oleObj>
              </mc:Choice>
              <mc:Fallback>
                <p:oleObj name="Equation" r:id="rId3" imgW="2489040" imgH="939600" progId="Equation.DSMT4">
                  <p:embed/>
                  <p:pic>
                    <p:nvPicPr>
                      <p:cNvPr id="0" name="OLE substitute image"/>
                      <p:cNvPicPr/>
                      <p:nvPr/>
                    </p:nvPicPr>
                    <p:blipFill>
                      <a:blip r:embed="rId4"/>
                      <a:stretch>
                        <a:fillRect/>
                      </a:stretch>
                    </p:blipFill>
                    <p:spPr>
                      <a:xfrm>
                        <a:off x="2886376" y="3655172"/>
                        <a:ext cx="2489200" cy="939800"/>
                      </a:xfrm>
                      <a:prstGeom prst="rect">
                        <a:avLst/>
                      </a:prstGeom>
                    </p:spPr>
                  </p:pic>
                </p:oleObj>
              </mc:Fallback>
            </mc:AlternateContent>
          </a:graphicData>
        </a:graphic>
      </p:graphicFrame>
      <p:sp>
        <p:nvSpPr>
          <p:cNvPr id="8" name="Content Placeholder 5">
            <a:extLst>
              <a:ext uri="{FF2B5EF4-FFF2-40B4-BE49-F238E27FC236}">
                <a16:creationId xmlns:a16="http://schemas.microsoft.com/office/drawing/2014/main" id="{815B2934-5F10-4177-9660-B477B08F4462}"/>
              </a:ext>
            </a:extLst>
          </p:cNvPr>
          <p:cNvSpPr>
            <a:spLocks noGrp="1"/>
          </p:cNvSpPr>
          <p:nvPr>
            <p:ph idx="11"/>
          </p:nvPr>
        </p:nvSpPr>
        <p:spPr>
          <a:xfrm>
            <a:off x="3507173" y="5064303"/>
            <a:ext cx="1499852" cy="813408"/>
          </a:xfrm>
        </p:spPr>
        <p:txBody>
          <a:bodyPr/>
          <a:lstStyle/>
          <a:p>
            <a:pPr>
              <a:spcBef>
                <a:spcPct val="0"/>
              </a:spcBef>
              <a:spcAft>
                <a:spcPct val="0"/>
              </a:spcAft>
            </a:pPr>
            <a:r>
              <a:rPr lang="en-IN"/>
              <a:t>for a</a:t>
            </a:r>
          </a:p>
          <a:p>
            <a:pPr>
              <a:spcBef>
                <a:spcPct val="0"/>
              </a:spcBef>
              <a:spcAft>
                <a:spcPct val="0"/>
              </a:spcAft>
            </a:pPr>
            <a:r>
              <a:rPr lang="en-IN"/>
              <a:t>sample</a:t>
            </a:r>
          </a:p>
        </p:txBody>
      </p:sp>
      <p:graphicFrame>
        <p:nvGraphicFramePr>
          <p:cNvPr id="14" name="Object 4" descr="Begin equation. Sigma squared equals sigma left parenthesis x subscript i baseline minus mu right parenthesis squared divided by upper N. End equation.">
            <a:extLst>
              <a:ext uri="{FF2B5EF4-FFF2-40B4-BE49-F238E27FC236}">
                <a16:creationId xmlns:a16="http://schemas.microsoft.com/office/drawing/2014/main" id="{3B28B9B7-DACE-4FE0-9C3F-A3373307B975}"/>
              </a:ext>
            </a:extLst>
          </p:cNvPr>
          <p:cNvGraphicFramePr>
            <a:graphicFrameLocks noGrp="1" noChangeAspect="1"/>
          </p:cNvGraphicFramePr>
          <p:nvPr>
            <p:ph idx="13"/>
            <p:extLst>
              <p:ext uri="{D42A27DB-BD31-4B8C-83A1-F6EECF244321}">
                <p14:modId xmlns:p14="http://schemas.microsoft.com/office/powerpoint/2010/main" val="1612548375"/>
              </p:ext>
            </p:extLst>
          </p:nvPr>
        </p:nvGraphicFramePr>
        <p:xfrm>
          <a:off x="6765624" y="3655172"/>
          <a:ext cx="2540000" cy="939800"/>
        </p:xfrm>
        <a:graphic>
          <a:graphicData uri="http://schemas.openxmlformats.org/presentationml/2006/ole">
            <mc:AlternateContent xmlns:mc="http://schemas.openxmlformats.org/markup-compatibility/2006">
              <mc:Choice xmlns:v="urn:schemas-microsoft-com:vml" Requires="v">
                <p:oleObj spid="_x0000_s19460" name="Equation" r:id="rId5" imgW="2539800" imgH="939600" progId="Equation.DSMT4">
                  <p:embed/>
                </p:oleObj>
              </mc:Choice>
              <mc:Fallback>
                <p:oleObj name="Equation" r:id="rId5" imgW="2539800" imgH="939600" progId="Equation.DSMT4">
                  <p:embed/>
                  <p:pic>
                    <p:nvPicPr>
                      <p:cNvPr id="0" name="OLE substitute image"/>
                      <p:cNvPicPr/>
                      <p:nvPr/>
                    </p:nvPicPr>
                    <p:blipFill>
                      <a:blip r:embed="rId6"/>
                      <a:stretch>
                        <a:fillRect/>
                      </a:stretch>
                    </p:blipFill>
                    <p:spPr>
                      <a:xfrm>
                        <a:off x="6765624" y="3655172"/>
                        <a:ext cx="2540000" cy="939800"/>
                      </a:xfrm>
                      <a:prstGeom prst="rect">
                        <a:avLst/>
                      </a:prstGeom>
                    </p:spPr>
                  </p:pic>
                </p:oleObj>
              </mc:Fallback>
            </mc:AlternateContent>
          </a:graphicData>
        </a:graphic>
      </p:graphicFrame>
      <p:sp>
        <p:nvSpPr>
          <p:cNvPr id="10" name="Content Placeholder 6">
            <a:extLst>
              <a:ext uri="{FF2B5EF4-FFF2-40B4-BE49-F238E27FC236}">
                <a16:creationId xmlns:a16="http://schemas.microsoft.com/office/drawing/2014/main" id="{12261B0D-C81E-4517-B49A-1A8CBA7799FC}"/>
              </a:ext>
            </a:extLst>
          </p:cNvPr>
          <p:cNvSpPr>
            <a:spLocks noGrp="1"/>
          </p:cNvSpPr>
          <p:nvPr>
            <p:ph idx="15"/>
          </p:nvPr>
        </p:nvSpPr>
        <p:spPr>
          <a:xfrm>
            <a:off x="7184976" y="5021460"/>
            <a:ext cx="1966704" cy="899095"/>
          </a:xfrm>
        </p:spPr>
        <p:txBody>
          <a:bodyPr/>
          <a:lstStyle/>
          <a:p>
            <a:pPr>
              <a:spcBef>
                <a:spcPct val="0"/>
              </a:spcBef>
              <a:spcAft>
                <a:spcPct val="0"/>
              </a:spcAft>
            </a:pPr>
            <a:r>
              <a:rPr lang="en-IN"/>
              <a:t>for a</a:t>
            </a:r>
          </a:p>
          <a:p>
            <a:pPr>
              <a:spcBef>
                <a:spcPct val="0"/>
              </a:spcBef>
              <a:spcAft>
                <a:spcPct val="0"/>
              </a:spcAft>
            </a:pPr>
            <a:r>
              <a:rPr lang="en-IN"/>
              <a:t>population</a:t>
            </a:r>
          </a:p>
        </p:txBody>
      </p:sp>
    </p:spTree>
    <p:extLst>
      <p:ext uri="{BB962C8B-B14F-4D97-AF65-F5344CB8AC3E}">
        <p14:creationId xmlns:p14="http://schemas.microsoft.com/office/powerpoint/2010/main" val="380295038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Deviation (1 of 2)</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600"/>
              </a:spcBef>
              <a:spcAft>
                <a:spcPts val="600"/>
              </a:spcAft>
            </a:pPr>
            <a:r>
              <a:rPr lang="en-US"/>
              <a:t>The </a:t>
            </a:r>
            <a:r>
              <a:rPr lang="en-US" u="sng"/>
              <a:t>standard deviation</a:t>
            </a:r>
            <a:r>
              <a:rPr lang="en-US"/>
              <a:t> of a data set is the positive square root of the variance.</a:t>
            </a:r>
          </a:p>
          <a:p>
            <a:pPr>
              <a:spcBef>
                <a:spcPts val="600"/>
              </a:spcBef>
              <a:spcAft>
                <a:spcPts val="600"/>
              </a:spcAft>
            </a:pPr>
            <a:r>
              <a:rPr lang="en-US"/>
              <a:t>It is measured in the </a:t>
            </a:r>
            <a:r>
              <a:rPr lang="en-US" u="sng"/>
              <a:t>same units as the data</a:t>
            </a:r>
            <a:r>
              <a:rPr lang="en-US"/>
              <a:t>, making it more easily interpreted than the variance.</a:t>
            </a:r>
          </a:p>
        </p:txBody>
      </p:sp>
    </p:spTree>
    <p:extLst>
      <p:ext uri="{BB962C8B-B14F-4D97-AF65-F5344CB8AC3E}">
        <p14:creationId xmlns:p14="http://schemas.microsoft.com/office/powerpoint/2010/main" val="17241351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(6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Interval</a:t>
            </a:r>
          </a:p>
          <a:p>
            <a:pPr marL="685800">
              <a:spcBef>
                <a:spcPts val="1200"/>
              </a:spcBef>
              <a:spcAft>
                <a:spcPts val="1200"/>
              </a:spcAft>
            </a:pPr>
            <a:r>
              <a:rPr lang="en-US"/>
              <a:t>The data have the properties of ordinal data, and the interval between observations is expressed in terms of a fixed unit of measure.</a:t>
            </a:r>
          </a:p>
          <a:p>
            <a:pPr marL="685800">
              <a:spcBef>
                <a:spcPts val="1200"/>
              </a:spcBef>
              <a:spcAft>
                <a:spcPts val="1200"/>
              </a:spcAft>
            </a:pPr>
            <a:r>
              <a:rPr lang="en-US"/>
              <a:t>Interval data are </a:t>
            </a:r>
            <a:r>
              <a:rPr lang="en-US" u="sng"/>
              <a:t>always numeric</a:t>
            </a:r>
            <a:r>
              <a:rPr lang="en-US"/>
              <a:t>.</a:t>
            </a:r>
          </a:p>
        </p:txBody>
      </p:sp>
    </p:spTree>
    <p:extLst>
      <p:ext uri="{BB962C8B-B14F-4D97-AF65-F5344CB8AC3E}">
        <p14:creationId xmlns:p14="http://schemas.microsoft.com/office/powerpoint/2010/main" val="315912546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Deviation (2 of 2)</a:t>
            </a:r>
            <a:endParaRPr lang="en-IN"/>
          </a:p>
        </p:txBody>
      </p:sp>
      <p:sp>
        <p:nvSpPr>
          <p:cNvPr id="6" name="Content Placeholder 2">
            <a:extLst>
              <a:ext uri="{FF2B5EF4-FFF2-40B4-BE49-F238E27FC236}">
                <a16:creationId xmlns:a16="http://schemas.microsoft.com/office/drawing/2014/main" id="{188D78CC-4C77-4A3E-B271-A53CB32F9489}"/>
              </a:ext>
            </a:extLst>
          </p:cNvPr>
          <p:cNvSpPr>
            <a:spLocks noGrp="1"/>
          </p:cNvSpPr>
          <p:nvPr>
            <p:ph sz="half" idx="2"/>
          </p:nvPr>
        </p:nvSpPr>
        <p:spPr>
          <a:xfrm>
            <a:off x="476843" y="1828800"/>
            <a:ext cx="11241915" cy="457200"/>
          </a:xfrm>
        </p:spPr>
        <p:txBody>
          <a:bodyPr/>
          <a:lstStyle/>
          <a:p>
            <a:pPr marL="0" indent="0">
              <a:buNone/>
            </a:pPr>
            <a:r>
              <a:rPr lang="en-US"/>
              <a:t>The standard deviation is computed as follows: </a:t>
            </a:r>
            <a:endParaRPr lang="en-IN"/>
          </a:p>
        </p:txBody>
      </p:sp>
      <p:sp>
        <p:nvSpPr>
          <p:cNvPr id="7" name="Content Placeholder 3">
            <a:extLst>
              <a:ext uri="{FF2B5EF4-FFF2-40B4-BE49-F238E27FC236}">
                <a16:creationId xmlns:a16="http://schemas.microsoft.com/office/drawing/2014/main" id="{BFCD05E2-079D-4D69-A629-DD64B06EA0C1}"/>
              </a:ext>
            </a:extLst>
          </p:cNvPr>
          <p:cNvSpPr>
            <a:spLocks noGrp="1"/>
          </p:cNvSpPr>
          <p:nvPr>
            <p:ph idx="10"/>
          </p:nvPr>
        </p:nvSpPr>
        <p:spPr>
          <a:xfrm>
            <a:off x="3424996" y="2594929"/>
            <a:ext cx="1730328" cy="876470"/>
          </a:xfrm>
        </p:spPr>
        <p:txBody>
          <a:bodyPr/>
          <a:lstStyle/>
          <a:p>
            <a:pPr>
              <a:spcBef>
                <a:spcPct val="0"/>
              </a:spcBef>
              <a:spcAft>
                <a:spcPct val="0"/>
              </a:spcAft>
            </a:pPr>
            <a:r>
              <a:rPr lang="en-IN"/>
              <a:t>For a</a:t>
            </a:r>
          </a:p>
          <a:p>
            <a:pPr>
              <a:spcBef>
                <a:spcPct val="0"/>
              </a:spcBef>
              <a:spcAft>
                <a:spcPct val="0"/>
              </a:spcAft>
            </a:pPr>
            <a:r>
              <a:rPr lang="en-IN"/>
              <a:t>sample</a:t>
            </a:r>
          </a:p>
        </p:txBody>
      </p:sp>
      <p:graphicFrame>
        <p:nvGraphicFramePr>
          <p:cNvPr id="12" name="Object 5" descr="An equation. Begin equation. s equals start root s squared. End root, end equation.">
            <a:extLst>
              <a:ext uri="{FF2B5EF4-FFF2-40B4-BE49-F238E27FC236}">
                <a16:creationId xmlns:a16="http://schemas.microsoft.com/office/drawing/2014/main" id="{FD4FA70F-58BF-4185-B18D-8AC96F849F86}"/>
              </a:ext>
            </a:extLst>
          </p:cNvPr>
          <p:cNvGraphicFramePr>
            <a:graphicFrameLocks noGrp="1" noChangeAspect="1"/>
          </p:cNvGraphicFramePr>
          <p:nvPr>
            <p:ph idx="11"/>
            <p:extLst>
              <p:ext uri="{D42A27DB-BD31-4B8C-83A1-F6EECF244321}">
                <p14:modId xmlns:p14="http://schemas.microsoft.com/office/powerpoint/2010/main" val="3148140337"/>
              </p:ext>
            </p:extLst>
          </p:nvPr>
        </p:nvGraphicFramePr>
        <p:xfrm>
          <a:off x="3560227" y="3780328"/>
          <a:ext cx="1206360" cy="495000"/>
        </p:xfrm>
        <a:graphic>
          <a:graphicData uri="http://schemas.openxmlformats.org/presentationml/2006/ole">
            <mc:AlternateContent xmlns:mc="http://schemas.openxmlformats.org/markup-compatibility/2006">
              <mc:Choice xmlns:v="urn:schemas-microsoft-com:vml" Requires="v">
                <p:oleObj spid="_x0000_s20483" name="Equation" r:id="rId3" imgW="1206360" imgH="495000" progId="Equation.DSMT4">
                  <p:embed/>
                </p:oleObj>
              </mc:Choice>
              <mc:Fallback>
                <p:oleObj name="Equation" r:id="rId3" imgW="1206360" imgH="495000" progId="Equation.DSMT4">
                  <p:embed/>
                  <p:pic>
                    <p:nvPicPr>
                      <p:cNvPr id="0" name="OLE substitute image"/>
                      <p:cNvPicPr/>
                      <p:nvPr/>
                    </p:nvPicPr>
                    <p:blipFill>
                      <a:blip r:embed="rId4"/>
                      <a:stretch>
                        <a:fillRect/>
                      </a:stretch>
                    </p:blipFill>
                    <p:spPr>
                      <a:xfrm>
                        <a:off x="3560227" y="3780328"/>
                        <a:ext cx="1206360" cy="495000"/>
                      </a:xfrm>
                      <a:prstGeom prst="rect">
                        <a:avLst/>
                      </a:prstGeom>
                    </p:spPr>
                  </p:pic>
                </p:oleObj>
              </mc:Fallback>
            </mc:AlternateContent>
          </a:graphicData>
        </a:graphic>
      </p:graphicFrame>
      <p:sp>
        <p:nvSpPr>
          <p:cNvPr id="9" name="Content Placeholder 4">
            <a:extLst>
              <a:ext uri="{FF2B5EF4-FFF2-40B4-BE49-F238E27FC236}">
                <a16:creationId xmlns:a16="http://schemas.microsoft.com/office/drawing/2014/main" id="{E0CF33C7-DC96-4B71-A214-22C0EE0DADC7}"/>
              </a:ext>
            </a:extLst>
          </p:cNvPr>
          <p:cNvSpPr>
            <a:spLocks noGrp="1"/>
          </p:cNvSpPr>
          <p:nvPr>
            <p:ph idx="13"/>
          </p:nvPr>
        </p:nvSpPr>
        <p:spPr>
          <a:xfrm>
            <a:off x="6899216" y="2594929"/>
            <a:ext cx="2018667" cy="867564"/>
          </a:xfrm>
        </p:spPr>
        <p:txBody>
          <a:bodyPr/>
          <a:lstStyle/>
          <a:p>
            <a:pPr>
              <a:spcBef>
                <a:spcPct val="0"/>
              </a:spcBef>
              <a:spcAft>
                <a:spcPct val="0"/>
              </a:spcAft>
            </a:pPr>
            <a:r>
              <a:rPr lang="en-IN"/>
              <a:t>For a</a:t>
            </a:r>
          </a:p>
          <a:p>
            <a:pPr>
              <a:spcBef>
                <a:spcPct val="0"/>
              </a:spcBef>
              <a:spcAft>
                <a:spcPct val="0"/>
              </a:spcAft>
            </a:pPr>
            <a:r>
              <a:rPr lang="en-IN"/>
              <a:t>population</a:t>
            </a:r>
          </a:p>
        </p:txBody>
      </p:sp>
      <p:graphicFrame>
        <p:nvGraphicFramePr>
          <p:cNvPr id="14" name="Object 6" descr="An equation. Begin equation. Sigma equals start root sigma squared. End root, end equation.">
            <a:extLst>
              <a:ext uri="{FF2B5EF4-FFF2-40B4-BE49-F238E27FC236}">
                <a16:creationId xmlns:a16="http://schemas.microsoft.com/office/drawing/2014/main" id="{73165BEE-E70C-4FB2-A1C3-DBA60FDDC5A7}"/>
              </a:ext>
            </a:extLst>
          </p:cNvPr>
          <p:cNvGraphicFramePr>
            <a:graphicFrameLocks noGrp="1" noChangeAspect="1"/>
          </p:cNvGraphicFramePr>
          <p:nvPr>
            <p:ph idx="15"/>
            <p:extLst>
              <p:ext uri="{D42A27DB-BD31-4B8C-83A1-F6EECF244321}">
                <p14:modId xmlns:p14="http://schemas.microsoft.com/office/powerpoint/2010/main" val="4057204641"/>
              </p:ext>
            </p:extLst>
          </p:nvPr>
        </p:nvGraphicFramePr>
        <p:xfrm>
          <a:off x="7254609" y="3780328"/>
          <a:ext cx="1307880" cy="507960"/>
        </p:xfrm>
        <a:graphic>
          <a:graphicData uri="http://schemas.openxmlformats.org/presentationml/2006/ole">
            <mc:AlternateContent xmlns:mc="http://schemas.openxmlformats.org/markup-compatibility/2006">
              <mc:Choice xmlns:v="urn:schemas-microsoft-com:vml" Requires="v">
                <p:oleObj spid="_x0000_s20484" name="Equation" r:id="rId5" imgW="1307880" imgH="507960" progId="Equation.DSMT4">
                  <p:embed/>
                </p:oleObj>
              </mc:Choice>
              <mc:Fallback>
                <p:oleObj name="Equation" r:id="rId5" imgW="1307880" imgH="507960" progId="Equation.DSMT4">
                  <p:embed/>
                  <p:pic>
                    <p:nvPicPr>
                      <p:cNvPr id="0" name="OLE substitute image"/>
                      <p:cNvPicPr/>
                      <p:nvPr/>
                    </p:nvPicPr>
                    <p:blipFill>
                      <a:blip r:embed="rId6"/>
                      <a:stretch>
                        <a:fillRect/>
                      </a:stretch>
                    </p:blipFill>
                    <p:spPr>
                      <a:xfrm>
                        <a:off x="7254609" y="3780328"/>
                        <a:ext cx="1307880" cy="507960"/>
                      </a:xfrm>
                      <a:prstGeom prst="rect">
                        <a:avLst/>
                      </a:prstGeom>
                    </p:spPr>
                  </p:pic>
                </p:oleObj>
              </mc:Fallback>
            </mc:AlternateContent>
          </a:graphicData>
        </a:graphic>
      </p:graphicFrame>
    </p:spTree>
    <p:extLst>
      <p:ext uri="{BB962C8B-B14F-4D97-AF65-F5344CB8AC3E}">
        <p14:creationId xmlns:p14="http://schemas.microsoft.com/office/powerpoint/2010/main" val="376952462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Coefficient of Variation</a:t>
            </a:r>
            <a:endParaRPr lang="en-IN"/>
          </a:p>
        </p:txBody>
      </p:sp>
      <p:sp>
        <p:nvSpPr>
          <p:cNvPr id="6" name="Content Placeholder 2">
            <a:extLst>
              <a:ext uri="{FF2B5EF4-FFF2-40B4-BE49-F238E27FC236}">
                <a16:creationId xmlns:a16="http://schemas.microsoft.com/office/drawing/2014/main" id="{188D78CC-4C77-4A3E-B271-A53CB32F9489}"/>
              </a:ext>
            </a:extLst>
          </p:cNvPr>
          <p:cNvSpPr>
            <a:spLocks noGrp="1"/>
          </p:cNvSpPr>
          <p:nvPr>
            <p:ph sz="half" idx="2"/>
          </p:nvPr>
        </p:nvSpPr>
        <p:spPr>
          <a:xfrm>
            <a:off x="476843" y="1828800"/>
            <a:ext cx="11241915" cy="1466194"/>
          </a:xfrm>
        </p:spPr>
        <p:txBody>
          <a:bodyPr/>
          <a:lstStyle/>
          <a:p>
            <a:r>
              <a:rPr lang="en-US"/>
              <a:t>The </a:t>
            </a:r>
            <a:r>
              <a:rPr lang="en-US" u="sng"/>
              <a:t>coefficient of variation</a:t>
            </a:r>
            <a:r>
              <a:rPr lang="en-US"/>
              <a:t> indicates how large the standard deviation is in relation to the mean.</a:t>
            </a:r>
          </a:p>
          <a:p>
            <a:pPr marL="0" indent="0">
              <a:buNone/>
            </a:pPr>
            <a:r>
              <a:rPr lang="en-US"/>
              <a:t>	The coefficient of variation is computed as follows: </a:t>
            </a:r>
            <a:endParaRPr lang="en-IN"/>
          </a:p>
        </p:txBody>
      </p:sp>
      <p:graphicFrame>
        <p:nvGraphicFramePr>
          <p:cNvPr id="12" name="Object 3" descr="Begin equation. Left bracket s divided by x overbar times 100 right bracket percent. End equation.">
            <a:extLst>
              <a:ext uri="{FF2B5EF4-FFF2-40B4-BE49-F238E27FC236}">
                <a16:creationId xmlns:a16="http://schemas.microsoft.com/office/drawing/2014/main" id="{FD4FA70F-58BF-4185-B18D-8AC96F849F86}"/>
              </a:ext>
            </a:extLst>
          </p:cNvPr>
          <p:cNvGraphicFramePr>
            <a:graphicFrameLocks noGrp="1" noChangeAspect="1"/>
          </p:cNvGraphicFramePr>
          <p:nvPr>
            <p:ph idx="11"/>
            <p:extLst>
              <p:ext uri="{D42A27DB-BD31-4B8C-83A1-F6EECF244321}">
                <p14:modId xmlns:p14="http://schemas.microsoft.com/office/powerpoint/2010/main" val="2634173707"/>
              </p:ext>
            </p:extLst>
          </p:nvPr>
        </p:nvGraphicFramePr>
        <p:xfrm>
          <a:off x="2410600" y="3563007"/>
          <a:ext cx="1879560" cy="952200"/>
        </p:xfrm>
        <a:graphic>
          <a:graphicData uri="http://schemas.openxmlformats.org/presentationml/2006/ole">
            <mc:AlternateContent xmlns:mc="http://schemas.openxmlformats.org/markup-compatibility/2006">
              <mc:Choice xmlns:v="urn:schemas-microsoft-com:vml" Requires="v">
                <p:oleObj spid="_x0000_s21507" name="Equation" r:id="rId3" imgW="1879560" imgH="952200" progId="Equation.DSMT4">
                  <p:embed/>
                </p:oleObj>
              </mc:Choice>
              <mc:Fallback>
                <p:oleObj name="Equation" r:id="rId3" imgW="1879560" imgH="952200" progId="Equation.DSMT4">
                  <p:embed/>
                  <p:pic>
                    <p:nvPicPr>
                      <p:cNvPr id="0" name="OLE substitute image"/>
                      <p:cNvPicPr/>
                      <p:nvPr/>
                    </p:nvPicPr>
                    <p:blipFill>
                      <a:blip r:embed="rId4"/>
                      <a:stretch>
                        <a:fillRect/>
                      </a:stretch>
                    </p:blipFill>
                    <p:spPr>
                      <a:xfrm>
                        <a:off x="2410600" y="3563007"/>
                        <a:ext cx="1879560" cy="952200"/>
                      </a:xfrm>
                      <a:prstGeom prst="rect">
                        <a:avLst/>
                      </a:prstGeom>
                    </p:spPr>
                  </p:pic>
                </p:oleObj>
              </mc:Fallback>
            </mc:AlternateContent>
          </a:graphicData>
        </a:graphic>
      </p:graphicFrame>
      <p:sp>
        <p:nvSpPr>
          <p:cNvPr id="7" name="Content Placeholder 5">
            <a:extLst>
              <a:ext uri="{FF2B5EF4-FFF2-40B4-BE49-F238E27FC236}">
                <a16:creationId xmlns:a16="http://schemas.microsoft.com/office/drawing/2014/main" id="{BFCD05E2-079D-4D69-A629-DD64B06EA0C1}"/>
              </a:ext>
            </a:extLst>
          </p:cNvPr>
          <p:cNvSpPr>
            <a:spLocks noGrp="1"/>
          </p:cNvSpPr>
          <p:nvPr>
            <p:ph idx="10"/>
          </p:nvPr>
        </p:nvSpPr>
        <p:spPr>
          <a:xfrm>
            <a:off x="2410600" y="4933802"/>
            <a:ext cx="1730328" cy="876470"/>
          </a:xfrm>
        </p:spPr>
        <p:txBody>
          <a:bodyPr/>
          <a:lstStyle/>
          <a:p>
            <a:pPr>
              <a:spcBef>
                <a:spcPct val="0"/>
              </a:spcBef>
              <a:spcAft>
                <a:spcPct val="0"/>
              </a:spcAft>
            </a:pPr>
            <a:r>
              <a:rPr lang="en-IN"/>
              <a:t>for a</a:t>
            </a:r>
          </a:p>
          <a:p>
            <a:pPr>
              <a:spcBef>
                <a:spcPct val="0"/>
              </a:spcBef>
              <a:spcAft>
                <a:spcPct val="0"/>
              </a:spcAft>
            </a:pPr>
            <a:r>
              <a:rPr lang="en-IN"/>
              <a:t>sample</a:t>
            </a:r>
          </a:p>
        </p:txBody>
      </p:sp>
      <p:graphicFrame>
        <p:nvGraphicFramePr>
          <p:cNvPr id="14" name="Object 4" descr="Begin equation. Left bracket sigma divided by mu times 100 right bracket percent. End equation.">
            <a:extLst>
              <a:ext uri="{FF2B5EF4-FFF2-40B4-BE49-F238E27FC236}">
                <a16:creationId xmlns:a16="http://schemas.microsoft.com/office/drawing/2014/main" id="{73165BEE-E70C-4FB2-A1C3-DBA60FDDC5A7}"/>
              </a:ext>
            </a:extLst>
          </p:cNvPr>
          <p:cNvGraphicFramePr>
            <a:graphicFrameLocks noGrp="1" noChangeAspect="1"/>
          </p:cNvGraphicFramePr>
          <p:nvPr>
            <p:ph idx="15"/>
            <p:extLst>
              <p:ext uri="{D42A27DB-BD31-4B8C-83A1-F6EECF244321}">
                <p14:modId xmlns:p14="http://schemas.microsoft.com/office/powerpoint/2010/main" val="4268059625"/>
              </p:ext>
            </p:extLst>
          </p:nvPr>
        </p:nvGraphicFramePr>
        <p:xfrm>
          <a:off x="6009682" y="3537627"/>
          <a:ext cx="1892160" cy="1002960"/>
        </p:xfrm>
        <a:graphic>
          <a:graphicData uri="http://schemas.openxmlformats.org/presentationml/2006/ole">
            <mc:AlternateContent xmlns:mc="http://schemas.openxmlformats.org/markup-compatibility/2006">
              <mc:Choice xmlns:v="urn:schemas-microsoft-com:vml" Requires="v">
                <p:oleObj spid="_x0000_s21508" name="Equation" r:id="rId5" imgW="1892160" imgH="1002960" progId="Equation.DSMT4">
                  <p:embed/>
                </p:oleObj>
              </mc:Choice>
              <mc:Fallback>
                <p:oleObj name="Equation" r:id="rId5" imgW="1892160" imgH="1002960" progId="Equation.DSMT4">
                  <p:embed/>
                  <p:pic>
                    <p:nvPicPr>
                      <p:cNvPr id="0" name="OLE substitute image"/>
                      <p:cNvPicPr/>
                      <p:nvPr/>
                    </p:nvPicPr>
                    <p:blipFill>
                      <a:blip r:embed="rId6"/>
                      <a:stretch>
                        <a:fillRect/>
                      </a:stretch>
                    </p:blipFill>
                    <p:spPr>
                      <a:xfrm>
                        <a:off x="6009682" y="3537627"/>
                        <a:ext cx="1892160" cy="1002960"/>
                      </a:xfrm>
                      <a:prstGeom prst="rect">
                        <a:avLst/>
                      </a:prstGeom>
                    </p:spPr>
                  </p:pic>
                </p:oleObj>
              </mc:Fallback>
            </mc:AlternateContent>
          </a:graphicData>
        </a:graphic>
      </p:graphicFrame>
      <p:sp>
        <p:nvSpPr>
          <p:cNvPr id="9" name="Content Placeholder 6">
            <a:extLst>
              <a:ext uri="{FF2B5EF4-FFF2-40B4-BE49-F238E27FC236}">
                <a16:creationId xmlns:a16="http://schemas.microsoft.com/office/drawing/2014/main" id="{E0CF33C7-DC96-4B71-A214-22C0EE0DADC7}"/>
              </a:ext>
            </a:extLst>
          </p:cNvPr>
          <p:cNvSpPr>
            <a:spLocks noGrp="1"/>
          </p:cNvSpPr>
          <p:nvPr>
            <p:ph idx="13"/>
          </p:nvPr>
        </p:nvSpPr>
        <p:spPr>
          <a:xfrm>
            <a:off x="5883175" y="4942708"/>
            <a:ext cx="2018667" cy="867564"/>
          </a:xfrm>
        </p:spPr>
        <p:txBody>
          <a:bodyPr/>
          <a:lstStyle/>
          <a:p>
            <a:pPr>
              <a:spcBef>
                <a:spcPct val="0"/>
              </a:spcBef>
              <a:spcAft>
                <a:spcPct val="0"/>
              </a:spcAft>
            </a:pPr>
            <a:r>
              <a:rPr lang="en-IN"/>
              <a:t>for a</a:t>
            </a:r>
          </a:p>
          <a:p>
            <a:pPr>
              <a:spcBef>
                <a:spcPct val="0"/>
              </a:spcBef>
              <a:spcAft>
                <a:spcPct val="0"/>
              </a:spcAft>
            </a:pPr>
            <a:r>
              <a:rPr lang="en-IN"/>
              <a:t>population</a:t>
            </a:r>
          </a:p>
        </p:txBody>
      </p:sp>
    </p:spTree>
    <p:extLst>
      <p:ext uri="{BB962C8B-B14F-4D97-AF65-F5344CB8AC3E}">
        <p14:creationId xmlns:p14="http://schemas.microsoft.com/office/powerpoint/2010/main" val="253634622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Variance, Standard Deviation,</a:t>
            </a:r>
            <a:br>
              <a:rPr lang="en-US"/>
            </a:br>
            <a:r>
              <a:rPr lang="en-US"/>
              <a:t>And Coefficient of Variation</a:t>
            </a:r>
          </a:p>
        </p:txBody>
      </p:sp>
      <p:sp>
        <p:nvSpPr>
          <p:cNvPr id="6" name="Content Placeholder 2">
            <a:extLst>
              <a:ext uri="{FF2B5EF4-FFF2-40B4-BE49-F238E27FC236}">
                <a16:creationId xmlns:a16="http://schemas.microsoft.com/office/drawing/2014/main" id="{91DF45A7-D502-4BE8-A974-04D4A6FD5C73}"/>
              </a:ext>
            </a:extLst>
          </p:cNvPr>
          <p:cNvSpPr>
            <a:spLocks noGrp="1"/>
          </p:cNvSpPr>
          <p:nvPr>
            <p:ph idx="1"/>
          </p:nvPr>
        </p:nvSpPr>
        <p:spPr>
          <a:xfrm>
            <a:off x="476843" y="1944375"/>
            <a:ext cx="11126577" cy="914400"/>
          </a:xfrm>
        </p:spPr>
        <p:txBody>
          <a:bodyPr/>
          <a:lstStyle/>
          <a:p>
            <a:pPr algn="l">
              <a:spcBef>
                <a:spcPts val="1200"/>
              </a:spcBef>
              <a:spcAft>
                <a:spcPct val="0"/>
              </a:spcAft>
            </a:pPr>
            <a:r>
              <a:rPr lang="en-US" b="1" u="sng"/>
              <a:t>Example:</a:t>
            </a:r>
            <a:r>
              <a:rPr lang="en-US" b="1"/>
              <a:t> </a:t>
            </a:r>
            <a:r>
              <a:rPr lang="en-US"/>
              <a:t>Monthly Starting Salary</a:t>
            </a:r>
          </a:p>
          <a:p>
            <a:pPr algn="l">
              <a:spcBef>
                <a:spcPts val="1200"/>
              </a:spcBef>
              <a:spcAft>
                <a:spcPct val="0"/>
              </a:spcAft>
            </a:pPr>
            <a:r>
              <a:rPr lang="en-US"/>
              <a:t>Variance</a:t>
            </a:r>
          </a:p>
        </p:txBody>
      </p:sp>
      <p:graphicFrame>
        <p:nvGraphicFramePr>
          <p:cNvPr id="15" name="Object 3" descr="Begin equation. s squared equals sigma left parenthesis x subscript i baseline minus x overbar right parenthesis squared divided by n minus 1 equals 27,440.0. End equation. ">
            <a:extLst>
              <a:ext uri="{FF2B5EF4-FFF2-40B4-BE49-F238E27FC236}">
                <a16:creationId xmlns:a16="http://schemas.microsoft.com/office/drawing/2014/main" id="{82909A1E-33E2-4B64-A20C-8D9F718E77D8}"/>
              </a:ext>
            </a:extLst>
          </p:cNvPr>
          <p:cNvGraphicFramePr>
            <a:graphicFrameLocks noGrp="1" noChangeAspect="1"/>
          </p:cNvGraphicFramePr>
          <p:nvPr>
            <p:ph idx="11"/>
            <p:extLst>
              <p:ext uri="{D42A27DB-BD31-4B8C-83A1-F6EECF244321}">
                <p14:modId xmlns:p14="http://schemas.microsoft.com/office/powerpoint/2010/main" val="4239420112"/>
              </p:ext>
            </p:extLst>
          </p:nvPr>
        </p:nvGraphicFramePr>
        <p:xfrm>
          <a:off x="3824151" y="2750159"/>
          <a:ext cx="4431960" cy="939600"/>
        </p:xfrm>
        <a:graphic>
          <a:graphicData uri="http://schemas.openxmlformats.org/presentationml/2006/ole">
            <mc:AlternateContent xmlns:mc="http://schemas.openxmlformats.org/markup-compatibility/2006">
              <mc:Choice xmlns:v="urn:schemas-microsoft-com:vml" Requires="v">
                <p:oleObj spid="_x0000_s22532" name="Equation" r:id="rId3" imgW="4431960" imgH="939600" progId="Equation.DSMT4">
                  <p:embed/>
                </p:oleObj>
              </mc:Choice>
              <mc:Fallback>
                <p:oleObj name="Equation" r:id="rId3" imgW="4431960" imgH="939600" progId="Equation.DSMT4">
                  <p:embed/>
                  <p:pic>
                    <p:nvPicPr>
                      <p:cNvPr id="0" name="OLE substitute image"/>
                      <p:cNvPicPr/>
                      <p:nvPr/>
                    </p:nvPicPr>
                    <p:blipFill>
                      <a:blip r:embed="rId4"/>
                      <a:stretch>
                        <a:fillRect/>
                      </a:stretch>
                    </p:blipFill>
                    <p:spPr>
                      <a:xfrm>
                        <a:off x="3824151" y="2750159"/>
                        <a:ext cx="4431960" cy="93960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803C70AD-482D-43EF-BC27-61ED503296A6}"/>
              </a:ext>
            </a:extLst>
          </p:cNvPr>
          <p:cNvSpPr>
            <a:spLocks noGrp="1"/>
          </p:cNvSpPr>
          <p:nvPr>
            <p:ph idx="10"/>
          </p:nvPr>
        </p:nvSpPr>
        <p:spPr>
          <a:xfrm>
            <a:off x="476843" y="3796973"/>
            <a:ext cx="11241915" cy="409583"/>
          </a:xfrm>
        </p:spPr>
        <p:txBody>
          <a:bodyPr/>
          <a:lstStyle/>
          <a:p>
            <a:pPr algn="l"/>
            <a:r>
              <a:rPr lang="en-IN"/>
              <a:t>Standard Deviation</a:t>
            </a:r>
          </a:p>
        </p:txBody>
      </p:sp>
      <p:graphicFrame>
        <p:nvGraphicFramePr>
          <p:cNvPr id="17" name="Object 5" descr="Begin equation. s equals start root s squared end root equals start root 27,440.91 end root equals 165.65. End equation. ">
            <a:extLst>
              <a:ext uri="{FF2B5EF4-FFF2-40B4-BE49-F238E27FC236}">
                <a16:creationId xmlns:a16="http://schemas.microsoft.com/office/drawing/2014/main" id="{4E72CCB0-F95C-478A-A960-492593BE5CFE}"/>
              </a:ext>
            </a:extLst>
          </p:cNvPr>
          <p:cNvGraphicFramePr>
            <a:graphicFrameLocks noGrp="1" noChangeAspect="1"/>
          </p:cNvGraphicFramePr>
          <p:nvPr>
            <p:ph idx="15"/>
            <p:extLst>
              <p:ext uri="{D42A27DB-BD31-4B8C-83A1-F6EECF244321}">
                <p14:modId xmlns:p14="http://schemas.microsoft.com/office/powerpoint/2010/main" val="4234485434"/>
              </p:ext>
            </p:extLst>
          </p:nvPr>
        </p:nvGraphicFramePr>
        <p:xfrm>
          <a:off x="3614451" y="4283846"/>
          <a:ext cx="4851360" cy="545760"/>
        </p:xfrm>
        <a:graphic>
          <a:graphicData uri="http://schemas.openxmlformats.org/presentationml/2006/ole">
            <mc:AlternateContent xmlns:mc="http://schemas.openxmlformats.org/markup-compatibility/2006">
              <mc:Choice xmlns:v="urn:schemas-microsoft-com:vml" Requires="v">
                <p:oleObj spid="_x0000_s22533" name="Equation" r:id="rId5" imgW="4851360" imgH="545760" progId="Equation.DSMT4">
                  <p:embed/>
                </p:oleObj>
              </mc:Choice>
              <mc:Fallback>
                <p:oleObj name="Equation" r:id="rId5" imgW="4851360" imgH="545760" progId="Equation.DSMT4">
                  <p:embed/>
                  <p:pic>
                    <p:nvPicPr>
                      <p:cNvPr id="0" name="OLE substitute image"/>
                      <p:cNvPicPr/>
                      <p:nvPr/>
                    </p:nvPicPr>
                    <p:blipFill>
                      <a:blip r:embed="rId6"/>
                      <a:stretch>
                        <a:fillRect/>
                      </a:stretch>
                    </p:blipFill>
                    <p:spPr>
                      <a:xfrm>
                        <a:off x="3614451" y="4283846"/>
                        <a:ext cx="4851360" cy="545760"/>
                      </a:xfrm>
                      <a:prstGeom prst="rect">
                        <a:avLst/>
                      </a:prstGeom>
                    </p:spPr>
                  </p:pic>
                </p:oleObj>
              </mc:Fallback>
            </mc:AlternateContent>
          </a:graphicData>
        </a:graphic>
      </p:graphicFrame>
      <p:sp>
        <p:nvSpPr>
          <p:cNvPr id="10" name="Content Placeholder 6">
            <a:extLst>
              <a:ext uri="{FF2B5EF4-FFF2-40B4-BE49-F238E27FC236}">
                <a16:creationId xmlns:a16="http://schemas.microsoft.com/office/drawing/2014/main" id="{9EADE569-F99C-4A0C-8604-AF51275A5456}"/>
              </a:ext>
            </a:extLst>
          </p:cNvPr>
          <p:cNvSpPr>
            <a:spLocks noGrp="1"/>
          </p:cNvSpPr>
          <p:nvPr>
            <p:ph idx="13"/>
          </p:nvPr>
        </p:nvSpPr>
        <p:spPr>
          <a:xfrm>
            <a:off x="476843" y="4944075"/>
            <a:ext cx="11126577" cy="409583"/>
          </a:xfrm>
        </p:spPr>
        <p:txBody>
          <a:bodyPr/>
          <a:lstStyle/>
          <a:p>
            <a:pPr algn="l"/>
            <a:r>
              <a:rPr lang="en-IN"/>
              <a:t>Coefficient of Variation</a:t>
            </a:r>
          </a:p>
        </p:txBody>
      </p:sp>
      <p:graphicFrame>
        <p:nvGraphicFramePr>
          <p:cNvPr id="19" name="Object 7" descr="Begin equation. Left bracket s divided by x overbar times 100 right bracket percent equals left bracket 165.65 divided by 3,940 times 100 right bracket percent equals 4.2 percent. End Equation. ">
            <a:extLst>
              <a:ext uri="{FF2B5EF4-FFF2-40B4-BE49-F238E27FC236}">
                <a16:creationId xmlns:a16="http://schemas.microsoft.com/office/drawing/2014/main" id="{85923D67-6CD5-44C6-8F7A-97F3ED34CC8D}"/>
              </a:ext>
            </a:extLst>
          </p:cNvPr>
          <p:cNvGraphicFramePr>
            <a:graphicFrameLocks noGrp="1" noChangeAspect="1"/>
          </p:cNvGraphicFramePr>
          <p:nvPr>
            <p:ph idx="12"/>
            <p:extLst>
              <p:ext uri="{D42A27DB-BD31-4B8C-83A1-F6EECF244321}">
                <p14:modId xmlns:p14="http://schemas.microsoft.com/office/powerpoint/2010/main" val="3040072360"/>
              </p:ext>
            </p:extLst>
          </p:nvPr>
        </p:nvGraphicFramePr>
        <p:xfrm>
          <a:off x="3028980" y="5477507"/>
          <a:ext cx="6134040" cy="952200"/>
        </p:xfrm>
        <a:graphic>
          <a:graphicData uri="http://schemas.openxmlformats.org/presentationml/2006/ole">
            <mc:AlternateContent xmlns:mc="http://schemas.openxmlformats.org/markup-compatibility/2006">
              <mc:Choice xmlns:v="urn:schemas-microsoft-com:vml" Requires="v">
                <p:oleObj spid="_x0000_s22534" name="Equation" r:id="rId7" imgW="6134040" imgH="952200" progId="Equation.DSMT4">
                  <p:embed/>
                </p:oleObj>
              </mc:Choice>
              <mc:Fallback>
                <p:oleObj name="Equation" r:id="rId7" imgW="6134040" imgH="952200" progId="Equation.DSMT4">
                  <p:embed/>
                  <p:pic>
                    <p:nvPicPr>
                      <p:cNvPr id="0" name="OLE substitute image"/>
                      <p:cNvPicPr/>
                      <p:nvPr/>
                    </p:nvPicPr>
                    <p:blipFill>
                      <a:blip r:embed="rId8"/>
                      <a:stretch>
                        <a:fillRect/>
                      </a:stretch>
                    </p:blipFill>
                    <p:spPr>
                      <a:xfrm>
                        <a:off x="3028980" y="5477507"/>
                        <a:ext cx="6134040" cy="952200"/>
                      </a:xfrm>
                      <a:prstGeom prst="rect">
                        <a:avLst/>
                      </a:prstGeom>
                    </p:spPr>
                  </p:pic>
                </p:oleObj>
              </mc:Fallback>
            </mc:AlternateContent>
          </a:graphicData>
        </a:graphic>
      </p:graphicFrame>
    </p:spTree>
    <p:extLst>
      <p:ext uri="{BB962C8B-B14F-4D97-AF65-F5344CB8AC3E}">
        <p14:creationId xmlns:p14="http://schemas.microsoft.com/office/powerpoint/2010/main" val="164519463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Chapter 3, Part B</a:t>
            </a:r>
            <a:br>
              <a:rPr lang="en-US"/>
            </a:br>
            <a:r>
              <a:rPr lang="en-US"/>
              <a:t>Descriptive Statistics: Numerical Measures</a:t>
            </a:r>
          </a:p>
        </p:txBody>
      </p:sp>
      <p:sp>
        <p:nvSpPr>
          <p:cNvPr id="15" name="Content Placeholder 2">
            <a:extLst>
              <a:ext uri="{FF2B5EF4-FFF2-40B4-BE49-F238E27FC236}">
                <a16:creationId xmlns:a16="http://schemas.microsoft.com/office/drawing/2014/main" id="{A05B6AC2-44FB-429D-A6A6-25F18669464D}"/>
              </a:ext>
            </a:extLst>
          </p:cNvPr>
          <p:cNvSpPr>
            <a:spLocks noGrp="1"/>
          </p:cNvSpPr>
          <p:nvPr>
            <p:ph idx="1"/>
          </p:nvPr>
        </p:nvSpPr>
        <p:spPr/>
        <p:txBody>
          <a:bodyPr/>
          <a:lstStyle/>
          <a:p>
            <a:pPr>
              <a:spcAft>
                <a:spcPts val="1200"/>
              </a:spcAft>
            </a:pPr>
            <a:r>
              <a:rPr lang="en-US"/>
              <a:t>Measures of Distribution Shape, Relative Location, and Detecting Outliers. </a:t>
            </a:r>
          </a:p>
          <a:p>
            <a:pPr>
              <a:spcAft>
                <a:spcPts val="1200"/>
              </a:spcAft>
            </a:pPr>
            <a:r>
              <a:rPr lang="en-US"/>
              <a:t>Five-Number Summaries and Boxplots</a:t>
            </a:r>
          </a:p>
          <a:p>
            <a:pPr>
              <a:spcAft>
                <a:spcPts val="1200"/>
              </a:spcAft>
            </a:pPr>
            <a:r>
              <a:rPr lang="en-US"/>
              <a:t>Measures of Association Between Two Variables</a:t>
            </a:r>
          </a:p>
          <a:p>
            <a:pPr>
              <a:spcAft>
                <a:spcPts val="1200"/>
              </a:spcAft>
            </a:pPr>
            <a:r>
              <a:rPr lang="en-US"/>
              <a:t>Data Dashboards: Adding Numerical Measures to Improve Effectiveness</a:t>
            </a:r>
          </a:p>
        </p:txBody>
      </p:sp>
    </p:spTree>
    <p:extLst>
      <p:ext uri="{BB962C8B-B14F-4D97-AF65-F5344CB8AC3E}">
        <p14:creationId xmlns:p14="http://schemas.microsoft.com/office/powerpoint/2010/main" val="166404008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Measures of Distribution Shape, Relative Location, and Detecting Outliers</a:t>
            </a:r>
            <a:endParaRPr lang="en-IN"/>
          </a:p>
        </p:txBody>
      </p:sp>
      <p:sp>
        <p:nvSpPr>
          <p:cNvPr id="3" name="Content Placeholder 2"/>
          <p:cNvSpPr>
            <a:spLocks noGrp="1"/>
          </p:cNvSpPr>
          <p:nvPr>
            <p:ph idx="1"/>
          </p:nvPr>
        </p:nvSpPr>
        <p:spPr/>
        <p:txBody>
          <a:bodyPr/>
          <a:lstStyle/>
          <a:p>
            <a:r>
              <a:rPr lang="en-US"/>
              <a:t> Distribution Shape</a:t>
            </a:r>
          </a:p>
          <a:p>
            <a:r>
              <a:rPr lang="en-US"/>
              <a:t> z-Scores</a:t>
            </a:r>
          </a:p>
          <a:p>
            <a:r>
              <a:rPr lang="en-US"/>
              <a:t> Chebyshev’s Theorem</a:t>
            </a:r>
          </a:p>
          <a:p>
            <a:r>
              <a:rPr lang="en-US"/>
              <a:t> Empirical Rule</a:t>
            </a:r>
          </a:p>
          <a:p>
            <a:r>
              <a:rPr lang="en-US"/>
              <a:t> Detecting Outliers</a:t>
            </a:r>
          </a:p>
        </p:txBody>
      </p:sp>
    </p:spTree>
    <p:extLst>
      <p:ext uri="{BB962C8B-B14F-4D97-AF65-F5344CB8AC3E}">
        <p14:creationId xmlns:p14="http://schemas.microsoft.com/office/powerpoint/2010/main" val="4277751760"/>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Distribution Shape: Skewness (1 of 5)</a:t>
            </a:r>
          </a:p>
        </p:txBody>
      </p:sp>
      <p:sp>
        <p:nvSpPr>
          <p:cNvPr id="6" name="Content Placeholder 2">
            <a:extLst>
              <a:ext uri="{FF2B5EF4-FFF2-40B4-BE49-F238E27FC236}">
                <a16:creationId xmlns:a16="http://schemas.microsoft.com/office/drawing/2014/main" id="{4BE0DA14-149F-425A-A34A-69B4EB7891C6}"/>
              </a:ext>
            </a:extLst>
          </p:cNvPr>
          <p:cNvSpPr>
            <a:spLocks noGrp="1"/>
          </p:cNvSpPr>
          <p:nvPr>
            <p:ph sz="half" idx="1"/>
          </p:nvPr>
        </p:nvSpPr>
        <p:spPr>
          <a:xfrm>
            <a:off x="476844" y="1825625"/>
            <a:ext cx="11241914" cy="1217447"/>
          </a:xfrm>
        </p:spPr>
        <p:txBody>
          <a:bodyPr/>
          <a:lstStyle/>
          <a:p>
            <a:r>
              <a:rPr lang="en-US"/>
              <a:t>An important measure of the shape of a distribution is called </a:t>
            </a:r>
            <a:r>
              <a:rPr lang="en-US" u="sng"/>
              <a:t>skewness</a:t>
            </a:r>
            <a:r>
              <a:rPr lang="en-US"/>
              <a:t>.</a:t>
            </a:r>
          </a:p>
          <a:p>
            <a:r>
              <a:rPr lang="en-US"/>
              <a:t>The formula for the skewness of sample data is</a:t>
            </a:r>
          </a:p>
        </p:txBody>
      </p:sp>
      <p:graphicFrame>
        <p:nvGraphicFramePr>
          <p:cNvPr id="10" name="Object 3" descr="Begin equation. Skewness equals n divided by left parenthesis n minus 1 right parenthesis left parenthesis n minus 2 right parenthesis sigma left parenthesis x subscript i baseline minus x overbar divided by s right parenthesis cubed baseline. End equation. ">
            <a:extLst>
              <a:ext uri="{FF2B5EF4-FFF2-40B4-BE49-F238E27FC236}">
                <a16:creationId xmlns:a16="http://schemas.microsoft.com/office/drawing/2014/main" id="{9230E3AF-6662-48F1-B9BC-FAADE9C471C1}"/>
              </a:ext>
            </a:extLst>
          </p:cNvPr>
          <p:cNvGraphicFramePr>
            <a:graphicFrameLocks noGrp="1" noChangeAspect="1"/>
          </p:cNvGraphicFramePr>
          <p:nvPr>
            <p:ph sz="half" idx="2"/>
            <p:extLst>
              <p:ext uri="{D42A27DB-BD31-4B8C-83A1-F6EECF244321}">
                <p14:modId xmlns:p14="http://schemas.microsoft.com/office/powerpoint/2010/main" val="1563402662"/>
              </p:ext>
            </p:extLst>
          </p:nvPr>
        </p:nvGraphicFramePr>
        <p:xfrm>
          <a:off x="3859213" y="3208338"/>
          <a:ext cx="4473575" cy="769937"/>
        </p:xfrm>
        <a:graphic>
          <a:graphicData uri="http://schemas.openxmlformats.org/presentationml/2006/ole">
            <mc:AlternateContent xmlns:mc="http://schemas.openxmlformats.org/markup-compatibility/2006">
              <mc:Choice xmlns:v="urn:schemas-microsoft-com:vml" Requires="v">
                <p:oleObj spid="_x0000_s23554" name="Equation" r:id="rId3" imgW="5905440" imgH="1015920" progId="Equation.DSMT4">
                  <p:embed/>
                </p:oleObj>
              </mc:Choice>
              <mc:Fallback>
                <p:oleObj name="Equation" r:id="rId3" imgW="5905440" imgH="1015920" progId="Equation.DSMT4">
                  <p:embed/>
                  <p:pic>
                    <p:nvPicPr>
                      <p:cNvPr id="0" name="OLE substitute image"/>
                      <p:cNvPicPr/>
                      <p:nvPr/>
                    </p:nvPicPr>
                    <p:blipFill>
                      <a:blip r:embed="rId4"/>
                      <a:stretch>
                        <a:fillRect/>
                      </a:stretch>
                    </p:blipFill>
                    <p:spPr>
                      <a:xfrm>
                        <a:off x="3859213" y="3208338"/>
                        <a:ext cx="4473575" cy="769937"/>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D9FAD719-1D21-4038-B2D2-93E4C884B362}"/>
              </a:ext>
            </a:extLst>
          </p:cNvPr>
          <p:cNvSpPr>
            <a:spLocks noGrp="1"/>
          </p:cNvSpPr>
          <p:nvPr>
            <p:ph sz="half" idx="10"/>
          </p:nvPr>
        </p:nvSpPr>
        <p:spPr>
          <a:xfrm>
            <a:off x="476844" y="4238792"/>
            <a:ext cx="11245516" cy="569692"/>
          </a:xfrm>
        </p:spPr>
        <p:txBody>
          <a:bodyPr/>
          <a:lstStyle/>
          <a:p>
            <a:r>
              <a:rPr lang="en-US"/>
              <a:t>Skewness can be easily computed using statistical software.</a:t>
            </a:r>
          </a:p>
        </p:txBody>
      </p:sp>
    </p:spTree>
    <p:extLst>
      <p:ext uri="{BB962C8B-B14F-4D97-AF65-F5344CB8AC3E}">
        <p14:creationId xmlns:p14="http://schemas.microsoft.com/office/powerpoint/2010/main" val="68525028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Distribution Shape: Skewness (2 of 5)</a:t>
            </a:r>
          </a:p>
        </p:txBody>
      </p:sp>
      <p:sp>
        <p:nvSpPr>
          <p:cNvPr id="6" name="Content Placeholder 2">
            <a:extLst>
              <a:ext uri="{FF2B5EF4-FFF2-40B4-BE49-F238E27FC236}">
                <a16:creationId xmlns:a16="http://schemas.microsoft.com/office/drawing/2014/main" id="{35ADF65E-A424-4FAE-B6C7-1B9BF6E65DEB}"/>
              </a:ext>
            </a:extLst>
          </p:cNvPr>
          <p:cNvSpPr>
            <a:spLocks noGrp="1"/>
          </p:cNvSpPr>
          <p:nvPr>
            <p:ph sz="half" idx="1"/>
          </p:nvPr>
        </p:nvSpPr>
        <p:spPr>
          <a:xfrm>
            <a:off x="489982" y="1825625"/>
            <a:ext cx="11228776" cy="1371600"/>
          </a:xfrm>
        </p:spPr>
        <p:txBody>
          <a:bodyPr/>
          <a:lstStyle/>
          <a:p>
            <a:pPr>
              <a:spcBef>
                <a:spcPct val="0"/>
              </a:spcBef>
              <a:spcAft>
                <a:spcPts val="600"/>
              </a:spcAft>
            </a:pPr>
            <a:r>
              <a:rPr lang="en-US"/>
              <a:t> Symmetric (not skewed)</a:t>
            </a:r>
          </a:p>
          <a:p>
            <a:pPr marL="685800">
              <a:spcBef>
                <a:spcPct val="0"/>
              </a:spcBef>
              <a:spcAft>
                <a:spcPts val="600"/>
              </a:spcAft>
            </a:pPr>
            <a:r>
              <a:rPr lang="en-US"/>
              <a:t>Skewness is zero.</a:t>
            </a:r>
          </a:p>
          <a:p>
            <a:pPr marL="685800">
              <a:spcBef>
                <a:spcPct val="0"/>
              </a:spcBef>
              <a:spcAft>
                <a:spcPts val="600"/>
              </a:spcAft>
            </a:pPr>
            <a:r>
              <a:rPr lang="en-US"/>
              <a:t>Mean and median are equal.</a:t>
            </a:r>
          </a:p>
        </p:txBody>
      </p:sp>
      <p:pic>
        <p:nvPicPr>
          <p:cNvPr id="5" name="Content Placeholder 4" descr="Symmetric. The frequency rises gradually, reaches a peak for the central value, and falls. Skewness equals 0. ">
            <a:extLst>
              <a:ext uri="{FF2B5EF4-FFF2-40B4-BE49-F238E27FC236}">
                <a16:creationId xmlns:a16="http://schemas.microsoft.com/office/drawing/2014/main" id="{4AEC1DE9-93D0-4407-879D-BA075F66B26E}"/>
              </a:ext>
            </a:extLst>
          </p:cNvPr>
          <p:cNvPicPr>
            <a:picLocks noGrp="1" noChangeAspect="1"/>
          </p:cNvPicPr>
          <p:nvPr>
            <p:ph sz="half" idx="2"/>
          </p:nvPr>
        </p:nvPicPr>
        <p:blipFill>
          <a:blip r:embed="rId2"/>
          <a:stretch>
            <a:fillRect/>
          </a:stretch>
        </p:blipFill>
        <p:spPr>
          <a:xfrm>
            <a:off x="5411080" y="1690692"/>
            <a:ext cx="5266445" cy="3891961"/>
          </a:xfrm>
          <a:prstGeom prst="rect">
            <a:avLst/>
          </a:prstGeom>
        </p:spPr>
      </p:pic>
    </p:spTree>
    <p:extLst>
      <p:ext uri="{BB962C8B-B14F-4D97-AF65-F5344CB8AC3E}">
        <p14:creationId xmlns:p14="http://schemas.microsoft.com/office/powerpoint/2010/main" val="105877200"/>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Distribution Shape: Skewness (3 of 5)</a:t>
            </a:r>
          </a:p>
        </p:txBody>
      </p:sp>
      <p:sp>
        <p:nvSpPr>
          <p:cNvPr id="6" name="Content Placeholder 2">
            <a:extLst>
              <a:ext uri="{FF2B5EF4-FFF2-40B4-BE49-F238E27FC236}">
                <a16:creationId xmlns:a16="http://schemas.microsoft.com/office/drawing/2014/main" id="{35ADF65E-A424-4FAE-B6C7-1B9BF6E65DEB}"/>
              </a:ext>
            </a:extLst>
          </p:cNvPr>
          <p:cNvSpPr>
            <a:spLocks noGrp="1"/>
          </p:cNvSpPr>
          <p:nvPr>
            <p:ph sz="half" idx="1"/>
          </p:nvPr>
        </p:nvSpPr>
        <p:spPr>
          <a:xfrm>
            <a:off x="489982" y="1825625"/>
            <a:ext cx="3804432" cy="3108959"/>
          </a:xfrm>
        </p:spPr>
        <p:txBody>
          <a:bodyPr/>
          <a:lstStyle/>
          <a:p>
            <a:pPr>
              <a:spcBef>
                <a:spcPct val="0"/>
              </a:spcBef>
              <a:spcAft>
                <a:spcPts val="600"/>
              </a:spcAft>
            </a:pPr>
            <a:r>
              <a:rPr lang="en-US"/>
              <a:t> Moderately Skewed Left</a:t>
            </a:r>
          </a:p>
          <a:p>
            <a:pPr marL="685800">
              <a:spcBef>
                <a:spcPct val="0"/>
              </a:spcBef>
              <a:spcAft>
                <a:spcPts val="600"/>
              </a:spcAft>
            </a:pPr>
            <a:r>
              <a:rPr lang="en-US"/>
              <a:t>Skewness is negative.</a:t>
            </a:r>
          </a:p>
          <a:p>
            <a:pPr marL="685800">
              <a:spcBef>
                <a:spcPct val="0"/>
              </a:spcBef>
              <a:spcAft>
                <a:spcPts val="600"/>
              </a:spcAft>
            </a:pPr>
            <a:r>
              <a:rPr lang="en-US"/>
              <a:t>Mean will usually be less than the median.</a:t>
            </a:r>
          </a:p>
        </p:txBody>
      </p:sp>
      <p:pic>
        <p:nvPicPr>
          <p:cNvPr id="5" name="Content Placeholder 4" descr="Moderately skewed left. The frequency rises gradually to a peak till the penultimate data of the histogram and falls by a small value to the final data. Skewness equals negative 0.85. ">
            <a:extLst>
              <a:ext uri="{FF2B5EF4-FFF2-40B4-BE49-F238E27FC236}">
                <a16:creationId xmlns:a16="http://schemas.microsoft.com/office/drawing/2014/main" id="{76BE88D4-79E9-4C7A-AEE0-9EA159D43200}"/>
              </a:ext>
            </a:extLst>
          </p:cNvPr>
          <p:cNvPicPr>
            <a:picLocks noGrp="1" noChangeAspect="1"/>
          </p:cNvPicPr>
          <p:nvPr>
            <p:ph sz="half" idx="2"/>
          </p:nvPr>
        </p:nvPicPr>
        <p:blipFill>
          <a:blip r:embed="rId2"/>
          <a:stretch>
            <a:fillRect/>
          </a:stretch>
        </p:blipFill>
        <p:spPr>
          <a:xfrm>
            <a:off x="5266158" y="1690692"/>
            <a:ext cx="5406604" cy="3991652"/>
          </a:xfrm>
          <a:prstGeom prst="rect">
            <a:avLst/>
          </a:prstGeom>
        </p:spPr>
      </p:pic>
    </p:spTree>
    <p:extLst>
      <p:ext uri="{BB962C8B-B14F-4D97-AF65-F5344CB8AC3E}">
        <p14:creationId xmlns:p14="http://schemas.microsoft.com/office/powerpoint/2010/main" val="1819229233"/>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Distribution Shape: Skewness (4 of 5)</a:t>
            </a:r>
          </a:p>
        </p:txBody>
      </p:sp>
      <p:sp>
        <p:nvSpPr>
          <p:cNvPr id="6" name="Content Placeholder 2">
            <a:extLst>
              <a:ext uri="{FF2B5EF4-FFF2-40B4-BE49-F238E27FC236}">
                <a16:creationId xmlns:a16="http://schemas.microsoft.com/office/drawing/2014/main" id="{35ADF65E-A424-4FAE-B6C7-1B9BF6E65DEB}"/>
              </a:ext>
            </a:extLst>
          </p:cNvPr>
          <p:cNvSpPr>
            <a:spLocks noGrp="1"/>
          </p:cNvSpPr>
          <p:nvPr>
            <p:ph sz="half" idx="1"/>
          </p:nvPr>
        </p:nvSpPr>
        <p:spPr>
          <a:xfrm>
            <a:off x="489982" y="1825625"/>
            <a:ext cx="4326947" cy="3466305"/>
          </a:xfrm>
        </p:spPr>
        <p:txBody>
          <a:bodyPr/>
          <a:lstStyle/>
          <a:p>
            <a:pPr>
              <a:spcBef>
                <a:spcPct val="0"/>
              </a:spcBef>
              <a:spcAft>
                <a:spcPts val="600"/>
              </a:spcAft>
            </a:pPr>
            <a:r>
              <a:rPr lang="en-US"/>
              <a:t> Moderately Skewed Right</a:t>
            </a:r>
          </a:p>
          <a:p>
            <a:pPr marL="685800">
              <a:spcBef>
                <a:spcPct val="0"/>
              </a:spcBef>
              <a:spcAft>
                <a:spcPts val="600"/>
              </a:spcAft>
            </a:pPr>
            <a:r>
              <a:rPr lang="en-US"/>
              <a:t>Skewness is positive.</a:t>
            </a:r>
          </a:p>
          <a:p>
            <a:pPr marL="685800">
              <a:spcBef>
                <a:spcPct val="0"/>
              </a:spcBef>
              <a:spcAft>
                <a:spcPts val="600"/>
              </a:spcAft>
            </a:pPr>
            <a:r>
              <a:rPr lang="en-US"/>
              <a:t>Mean will usually be more than the median.</a:t>
            </a:r>
          </a:p>
        </p:txBody>
      </p:sp>
      <p:pic>
        <p:nvPicPr>
          <p:cNvPr id="5" name="Content Placeholder 4" descr="Moderately skewed right. The frequency rises by small value from the first data to the second data of the histogram and falls gradually for subsequent data. Skewness equals 0.85. ">
            <a:extLst>
              <a:ext uri="{FF2B5EF4-FFF2-40B4-BE49-F238E27FC236}">
                <a16:creationId xmlns:a16="http://schemas.microsoft.com/office/drawing/2014/main" id="{9369EA56-EDE2-43FE-A834-76116815750D}"/>
              </a:ext>
            </a:extLst>
          </p:cNvPr>
          <p:cNvPicPr>
            <a:picLocks noGrp="1" noChangeAspect="1"/>
          </p:cNvPicPr>
          <p:nvPr>
            <p:ph sz="half" idx="2"/>
          </p:nvPr>
        </p:nvPicPr>
        <p:blipFill>
          <a:blip r:embed="rId2"/>
          <a:stretch>
            <a:fillRect/>
          </a:stretch>
        </p:blipFill>
        <p:spPr>
          <a:xfrm>
            <a:off x="5321828" y="1690692"/>
            <a:ext cx="5355697" cy="3987346"/>
          </a:xfrm>
          <a:prstGeom prst="rect">
            <a:avLst/>
          </a:prstGeom>
        </p:spPr>
      </p:pic>
    </p:spTree>
    <p:extLst>
      <p:ext uri="{BB962C8B-B14F-4D97-AF65-F5344CB8AC3E}">
        <p14:creationId xmlns:p14="http://schemas.microsoft.com/office/powerpoint/2010/main" val="182765511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Distribution Shape: Skewness (5 of 5)</a:t>
            </a:r>
          </a:p>
        </p:txBody>
      </p:sp>
      <p:sp>
        <p:nvSpPr>
          <p:cNvPr id="6" name="Content Placeholder 2">
            <a:extLst>
              <a:ext uri="{FF2B5EF4-FFF2-40B4-BE49-F238E27FC236}">
                <a16:creationId xmlns:a16="http://schemas.microsoft.com/office/drawing/2014/main" id="{35ADF65E-A424-4FAE-B6C7-1B9BF6E65DEB}"/>
              </a:ext>
            </a:extLst>
          </p:cNvPr>
          <p:cNvSpPr>
            <a:spLocks noGrp="1"/>
          </p:cNvSpPr>
          <p:nvPr>
            <p:ph sz="half" idx="1"/>
          </p:nvPr>
        </p:nvSpPr>
        <p:spPr>
          <a:xfrm>
            <a:off x="489982" y="1825625"/>
            <a:ext cx="4620861" cy="2581275"/>
          </a:xfrm>
        </p:spPr>
        <p:txBody>
          <a:bodyPr/>
          <a:lstStyle/>
          <a:p>
            <a:pPr>
              <a:spcBef>
                <a:spcPct val="0"/>
              </a:spcBef>
              <a:spcAft>
                <a:spcPts val="600"/>
              </a:spcAft>
            </a:pPr>
            <a:r>
              <a:rPr lang="en-US"/>
              <a:t> Highly Skewed Right</a:t>
            </a:r>
          </a:p>
          <a:p>
            <a:pPr marL="685800">
              <a:spcBef>
                <a:spcPct val="0"/>
              </a:spcBef>
              <a:spcAft>
                <a:spcPts val="600"/>
              </a:spcAft>
            </a:pPr>
            <a:r>
              <a:rPr lang="en-US"/>
              <a:t>Skewness is positive (often above 1.0).</a:t>
            </a:r>
          </a:p>
          <a:p>
            <a:pPr marL="685800">
              <a:spcBef>
                <a:spcPct val="0"/>
              </a:spcBef>
              <a:spcAft>
                <a:spcPts val="600"/>
              </a:spcAft>
            </a:pPr>
            <a:r>
              <a:rPr lang="en-US"/>
              <a:t>Mean will usually be more than the median.</a:t>
            </a:r>
          </a:p>
        </p:txBody>
      </p:sp>
      <p:pic>
        <p:nvPicPr>
          <p:cNvPr id="5" name="Content Placeholder 4" descr="Highly skewed right. The frequency rises by large value from the first data to the second data of the histogram and falls sharply for subsequent data. Skewness equals 1.62. ">
            <a:extLst>
              <a:ext uri="{FF2B5EF4-FFF2-40B4-BE49-F238E27FC236}">
                <a16:creationId xmlns:a16="http://schemas.microsoft.com/office/drawing/2014/main" id="{F03C8842-68C4-473B-9A4A-154D01C73A5E}"/>
              </a:ext>
            </a:extLst>
          </p:cNvPr>
          <p:cNvPicPr>
            <a:picLocks noGrp="1" noChangeAspect="1"/>
          </p:cNvPicPr>
          <p:nvPr>
            <p:ph sz="half" idx="2"/>
          </p:nvPr>
        </p:nvPicPr>
        <p:blipFill>
          <a:blip r:embed="rId2"/>
          <a:stretch>
            <a:fillRect/>
          </a:stretch>
        </p:blipFill>
        <p:spPr>
          <a:xfrm>
            <a:off x="5377264" y="1690692"/>
            <a:ext cx="5977896" cy="3616094"/>
          </a:xfrm>
          <a:prstGeom prst="rect">
            <a:avLst/>
          </a:prstGeom>
        </p:spPr>
      </p:pic>
    </p:spTree>
    <p:extLst>
      <p:ext uri="{BB962C8B-B14F-4D97-AF65-F5344CB8AC3E}">
        <p14:creationId xmlns:p14="http://schemas.microsoft.com/office/powerpoint/2010/main" val="403774939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(7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Interval</a:t>
            </a:r>
          </a:p>
          <a:p>
            <a:pPr indent="0">
              <a:spcBef>
                <a:spcPts val="1200"/>
              </a:spcBef>
              <a:spcAft>
                <a:spcPts val="1200"/>
              </a:spcAft>
              <a:buNone/>
            </a:pPr>
            <a:r>
              <a:rPr lang="en-US" b="1"/>
              <a:t>Example: </a:t>
            </a:r>
          </a:p>
          <a:p>
            <a:pPr indent="0">
              <a:spcBef>
                <a:spcPts val="1200"/>
              </a:spcBef>
              <a:spcAft>
                <a:spcPts val="1200"/>
              </a:spcAft>
              <a:buNone/>
            </a:pPr>
            <a:r>
              <a:rPr lang="en-US"/>
              <a:t>Melissa has a SAT score of 1985, while Kevin has a SAT score of 1880. Melissa scored 105 points more than Kevin.</a:t>
            </a:r>
          </a:p>
        </p:txBody>
      </p:sp>
    </p:spTree>
    <p:extLst>
      <p:ext uri="{BB962C8B-B14F-4D97-AF65-F5344CB8AC3E}">
        <p14:creationId xmlns:p14="http://schemas.microsoft.com/office/powerpoint/2010/main" val="365143338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6EB130-1AD1-45BD-A5AE-24DD0039AA54}"/>
              </a:ext>
            </a:extLst>
          </p:cNvPr>
          <p:cNvSpPr>
            <a:spLocks noGrp="1"/>
          </p:cNvSpPr>
          <p:nvPr>
            <p:ph type="title"/>
          </p:nvPr>
        </p:nvSpPr>
        <p:spPr/>
        <p:txBody>
          <a:bodyPr/>
          <a:lstStyle/>
          <a:p>
            <a:r>
              <a:rPr lang="en-US"/>
              <a:t>z-Scores (1 of 3)</a:t>
            </a:r>
            <a:endParaRPr lang="en-IN"/>
          </a:p>
        </p:txBody>
      </p:sp>
      <p:sp>
        <p:nvSpPr>
          <p:cNvPr id="2" name="Content Placeholder 2">
            <a:extLst>
              <a:ext uri="{FF2B5EF4-FFF2-40B4-BE49-F238E27FC236}">
                <a16:creationId xmlns:a16="http://schemas.microsoft.com/office/drawing/2014/main" id="{57A7B893-0BAF-4D68-AB72-70FE4C7B025D}"/>
              </a:ext>
            </a:extLst>
          </p:cNvPr>
          <p:cNvSpPr>
            <a:spLocks noGrp="1"/>
          </p:cNvSpPr>
          <p:nvPr>
            <p:ph sz="half" idx="2"/>
          </p:nvPr>
        </p:nvSpPr>
        <p:spPr>
          <a:xfrm>
            <a:off x="476843" y="1828800"/>
            <a:ext cx="11241915" cy="1142620"/>
          </a:xfrm>
        </p:spPr>
        <p:txBody>
          <a:bodyPr/>
          <a:lstStyle/>
          <a:p>
            <a:r>
              <a:rPr lang="en-US"/>
              <a:t>The </a:t>
            </a:r>
            <a:r>
              <a:rPr lang="en-US" u="sng"/>
              <a:t>z-score</a:t>
            </a:r>
            <a:r>
              <a:rPr lang="en-US"/>
              <a:t> is often called the standardized value.</a:t>
            </a:r>
          </a:p>
          <a:p>
            <a:r>
              <a:rPr lang="en-US"/>
              <a:t>It denotes the number of standard deviations a data value</a:t>
            </a:r>
          </a:p>
        </p:txBody>
      </p:sp>
      <p:graphicFrame>
        <p:nvGraphicFramePr>
          <p:cNvPr id="9" name="Object 3" descr="x subscript i baseline">
            <a:extLst>
              <a:ext uri="{FF2B5EF4-FFF2-40B4-BE49-F238E27FC236}">
                <a16:creationId xmlns:a16="http://schemas.microsoft.com/office/drawing/2014/main" id="{47D321B3-4931-4D5A-94F8-CEAD79DEA22F}"/>
              </a:ext>
            </a:extLst>
          </p:cNvPr>
          <p:cNvGraphicFramePr>
            <a:graphicFrameLocks noGrp="1" noChangeAspect="1"/>
          </p:cNvGraphicFramePr>
          <p:nvPr>
            <p:ph idx="10"/>
            <p:extLst>
              <p:ext uri="{D42A27DB-BD31-4B8C-83A1-F6EECF244321}">
                <p14:modId xmlns:p14="http://schemas.microsoft.com/office/powerpoint/2010/main" val="1631718146"/>
              </p:ext>
            </p:extLst>
          </p:nvPr>
        </p:nvGraphicFramePr>
        <p:xfrm>
          <a:off x="8630824" y="2499457"/>
          <a:ext cx="266700" cy="381000"/>
        </p:xfrm>
        <a:graphic>
          <a:graphicData uri="http://schemas.openxmlformats.org/presentationml/2006/ole">
            <mc:AlternateContent xmlns:mc="http://schemas.openxmlformats.org/markup-compatibility/2006">
              <mc:Choice xmlns:v="urn:schemas-microsoft-com:vml" Requires="v">
                <p:oleObj spid="_x0000_s24579" name="Equation" r:id="rId3" imgW="266400" imgH="380880" progId="Equation.DSMT4">
                  <p:embed/>
                </p:oleObj>
              </mc:Choice>
              <mc:Fallback>
                <p:oleObj name="Equation" r:id="rId3" imgW="266400" imgH="380880" progId="Equation.DSMT4">
                  <p:embed/>
                  <p:pic>
                    <p:nvPicPr>
                      <p:cNvPr id="0" name="OLE substitute image"/>
                      <p:cNvPicPr/>
                      <p:nvPr/>
                    </p:nvPicPr>
                    <p:blipFill>
                      <a:blip r:embed="rId4"/>
                      <a:stretch>
                        <a:fillRect/>
                      </a:stretch>
                    </p:blipFill>
                    <p:spPr>
                      <a:xfrm>
                        <a:off x="8630824" y="2499457"/>
                        <a:ext cx="2667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0DDBC1CB-29A8-4090-8F9E-11C4FD613296}"/>
              </a:ext>
            </a:extLst>
          </p:cNvPr>
          <p:cNvSpPr>
            <a:spLocks noGrp="1"/>
          </p:cNvSpPr>
          <p:nvPr>
            <p:ph idx="11"/>
          </p:nvPr>
        </p:nvSpPr>
        <p:spPr>
          <a:xfrm>
            <a:off x="8851738" y="2422780"/>
            <a:ext cx="2563240" cy="548640"/>
          </a:xfrm>
        </p:spPr>
        <p:txBody>
          <a:bodyPr/>
          <a:lstStyle/>
          <a:p>
            <a:pPr algn="l"/>
            <a:r>
              <a:rPr lang="en-US"/>
              <a:t>is from the mean.</a:t>
            </a:r>
            <a:endParaRPr lang="en-IN"/>
          </a:p>
        </p:txBody>
      </p:sp>
      <p:graphicFrame>
        <p:nvGraphicFramePr>
          <p:cNvPr id="10" name="Object 5" descr="Begin equation. Z subscript i baseline equals x subscript i baseline minus x overbar divided by s. End equation.">
            <a:extLst>
              <a:ext uri="{FF2B5EF4-FFF2-40B4-BE49-F238E27FC236}">
                <a16:creationId xmlns:a16="http://schemas.microsoft.com/office/drawing/2014/main" id="{ED21B904-76B1-418A-9BEB-CCECF04F48C4}"/>
              </a:ext>
            </a:extLst>
          </p:cNvPr>
          <p:cNvGraphicFramePr>
            <a:graphicFrameLocks noGrp="1" noChangeAspect="1"/>
          </p:cNvGraphicFramePr>
          <p:nvPr>
            <p:ph idx="13"/>
            <p:extLst>
              <p:ext uri="{D42A27DB-BD31-4B8C-83A1-F6EECF244321}">
                <p14:modId xmlns:p14="http://schemas.microsoft.com/office/powerpoint/2010/main" val="3295173932"/>
              </p:ext>
            </p:extLst>
          </p:nvPr>
        </p:nvGraphicFramePr>
        <p:xfrm>
          <a:off x="5270500" y="3021330"/>
          <a:ext cx="1651000" cy="838200"/>
        </p:xfrm>
        <a:graphic>
          <a:graphicData uri="http://schemas.openxmlformats.org/presentationml/2006/ole">
            <mc:AlternateContent xmlns:mc="http://schemas.openxmlformats.org/markup-compatibility/2006">
              <mc:Choice xmlns:v="urn:schemas-microsoft-com:vml" Requires="v">
                <p:oleObj spid="_x0000_s24580" name="Equation" r:id="rId5" imgW="1650960" imgH="838080" progId="Equation.DSMT4">
                  <p:embed/>
                </p:oleObj>
              </mc:Choice>
              <mc:Fallback>
                <p:oleObj name="Equation" r:id="rId5" imgW="1650960" imgH="838080" progId="Equation.DSMT4">
                  <p:embed/>
                  <p:pic>
                    <p:nvPicPr>
                      <p:cNvPr id="0" name="OLE substitute image"/>
                      <p:cNvPicPr/>
                      <p:nvPr/>
                    </p:nvPicPr>
                    <p:blipFill>
                      <a:blip r:embed="rId6"/>
                      <a:stretch>
                        <a:fillRect/>
                      </a:stretch>
                    </p:blipFill>
                    <p:spPr>
                      <a:xfrm>
                        <a:off x="5270500" y="3021330"/>
                        <a:ext cx="1651000" cy="8382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933319AD-79EE-4045-8B02-CFBCE9F02E3E}"/>
              </a:ext>
            </a:extLst>
          </p:cNvPr>
          <p:cNvSpPr>
            <a:spLocks noGrp="1"/>
          </p:cNvSpPr>
          <p:nvPr>
            <p:ph idx="15"/>
          </p:nvPr>
        </p:nvSpPr>
        <p:spPr>
          <a:xfrm>
            <a:off x="476842" y="4319291"/>
            <a:ext cx="10938135" cy="565226"/>
          </a:xfrm>
        </p:spPr>
        <p:txBody>
          <a:bodyPr/>
          <a:lstStyle/>
          <a:p>
            <a:pPr marL="228600" lvl="0" indent="-228600" algn="l">
              <a:buClr>
                <a:srgbClr val="003865"/>
              </a:buClr>
              <a:buFont typeface="Arial" pitchFamily="34" charset="0"/>
              <a:buChar char="•"/>
            </a:pPr>
            <a:r>
              <a:rPr lang="en-US">
                <a:solidFill>
                  <a:srgbClr val="003865"/>
                </a:solidFill>
              </a:rPr>
              <a:t>Excel’s STANDARDIZE function can be used to compute the z-score.</a:t>
            </a:r>
          </a:p>
        </p:txBody>
      </p:sp>
    </p:spTree>
    <p:extLst>
      <p:ext uri="{BB962C8B-B14F-4D97-AF65-F5344CB8AC3E}">
        <p14:creationId xmlns:p14="http://schemas.microsoft.com/office/powerpoint/2010/main" val="253010743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z-Scores (2 of 3)</a:t>
            </a:r>
            <a:endParaRPr lang="en-US" i="1"/>
          </a:p>
        </p:txBody>
      </p:sp>
      <p:sp>
        <p:nvSpPr>
          <p:cNvPr id="9" name="Content Placeholder 2">
            <a:extLst>
              <a:ext uri="{FF2B5EF4-FFF2-40B4-BE49-F238E27FC236}">
                <a16:creationId xmlns:a16="http://schemas.microsoft.com/office/drawing/2014/main" id="{440EB69A-2458-487A-9F1A-6470BAB2497F}"/>
              </a:ext>
            </a:extLst>
          </p:cNvPr>
          <p:cNvSpPr>
            <a:spLocks noGrp="1"/>
          </p:cNvSpPr>
          <p:nvPr>
            <p:ph idx="1"/>
          </p:nvPr>
        </p:nvSpPr>
        <p:spPr/>
        <p:txBody>
          <a:bodyPr/>
          <a:lstStyle/>
          <a:p>
            <a:pPr>
              <a:spcAft>
                <a:spcPts val="1200"/>
              </a:spcAft>
            </a:pPr>
            <a:r>
              <a:rPr lang="en-US"/>
              <a:t>An observation’s z-score is a measure of the relative location of the observation in a data set. </a:t>
            </a:r>
          </a:p>
          <a:p>
            <a:pPr>
              <a:spcAft>
                <a:spcPts val="1200"/>
              </a:spcAft>
            </a:pPr>
            <a:r>
              <a:rPr lang="en-US"/>
              <a:t>A data value less than the sample mean will have a z-score less than zero.</a:t>
            </a:r>
          </a:p>
          <a:p>
            <a:pPr>
              <a:spcAft>
                <a:spcPts val="1200"/>
              </a:spcAft>
            </a:pPr>
            <a:r>
              <a:rPr lang="en-US"/>
              <a:t>A data value greater than the sample mean will have a z-score greater than zero.</a:t>
            </a:r>
          </a:p>
          <a:p>
            <a:pPr>
              <a:spcAft>
                <a:spcPts val="1200"/>
              </a:spcAft>
            </a:pPr>
            <a:r>
              <a:rPr lang="en-US"/>
              <a:t>A data value equal to the sample mean will have a z-score of zero.</a:t>
            </a:r>
          </a:p>
        </p:txBody>
      </p:sp>
    </p:spTree>
    <p:extLst>
      <p:ext uri="{BB962C8B-B14F-4D97-AF65-F5344CB8AC3E}">
        <p14:creationId xmlns:p14="http://schemas.microsoft.com/office/powerpoint/2010/main" val="282505528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28E3-CAD4-4D81-9615-E7FDEE0A06BF}"/>
              </a:ext>
            </a:extLst>
          </p:cNvPr>
          <p:cNvSpPr>
            <a:spLocks noGrp="1"/>
          </p:cNvSpPr>
          <p:nvPr>
            <p:ph type="title"/>
          </p:nvPr>
        </p:nvSpPr>
        <p:spPr/>
        <p:txBody>
          <a:bodyPr/>
          <a:lstStyle/>
          <a:p>
            <a:r>
              <a:rPr lang="en-US"/>
              <a:t>z-Scores (3 of 3)</a:t>
            </a:r>
            <a:endParaRPr lang="en-IN"/>
          </a:p>
        </p:txBody>
      </p:sp>
      <p:sp>
        <p:nvSpPr>
          <p:cNvPr id="3" name="Content Placeholder 2">
            <a:extLst>
              <a:ext uri="{FF2B5EF4-FFF2-40B4-BE49-F238E27FC236}">
                <a16:creationId xmlns:a16="http://schemas.microsoft.com/office/drawing/2014/main" id="{BC2DF1FC-E7C8-4883-8ED3-C5912628F07F}"/>
              </a:ext>
            </a:extLst>
          </p:cNvPr>
          <p:cNvSpPr>
            <a:spLocks noGrp="1"/>
          </p:cNvSpPr>
          <p:nvPr>
            <p:ph idx="1"/>
          </p:nvPr>
        </p:nvSpPr>
        <p:spPr>
          <a:xfrm>
            <a:off x="476844" y="1830075"/>
            <a:ext cx="3790356" cy="548640"/>
          </a:xfrm>
        </p:spPr>
        <p:txBody>
          <a:bodyPr/>
          <a:lstStyle/>
          <a:p>
            <a:pPr lvl="0" algn="l">
              <a:buClr>
                <a:srgbClr val="003865"/>
              </a:buClr>
            </a:pPr>
            <a:r>
              <a:rPr lang="en-IN" b="1" u="sng">
                <a:solidFill>
                  <a:srgbClr val="003865"/>
                </a:solidFill>
              </a:rPr>
              <a:t>Example:</a:t>
            </a:r>
            <a:r>
              <a:rPr lang="en-IN" b="1">
                <a:solidFill>
                  <a:srgbClr val="003865"/>
                </a:solidFill>
              </a:rPr>
              <a:t> </a:t>
            </a:r>
            <a:r>
              <a:rPr lang="en-IN">
                <a:solidFill>
                  <a:srgbClr val="003865"/>
                </a:solidFill>
              </a:rPr>
              <a:t>Class size data</a:t>
            </a:r>
          </a:p>
        </p:txBody>
      </p:sp>
      <p:graphicFrame>
        <p:nvGraphicFramePr>
          <p:cNvPr id="11" name="Object 3" descr="Begin equation. Z subscript i baseline equals x subscript i baseline minus x overbar divided by s. End equation.">
            <a:extLst>
              <a:ext uri="{FF2B5EF4-FFF2-40B4-BE49-F238E27FC236}">
                <a16:creationId xmlns:a16="http://schemas.microsoft.com/office/drawing/2014/main" id="{66EA3AFE-A6F7-471B-A423-B432687570F9}"/>
              </a:ext>
            </a:extLst>
          </p:cNvPr>
          <p:cNvGraphicFramePr>
            <a:graphicFrameLocks noGrp="1" noChangeAspect="1"/>
          </p:cNvGraphicFramePr>
          <p:nvPr>
            <p:ph idx="11"/>
            <p:extLst>
              <p:ext uri="{D42A27DB-BD31-4B8C-83A1-F6EECF244321}">
                <p14:modId xmlns:p14="http://schemas.microsoft.com/office/powerpoint/2010/main" val="2045813624"/>
              </p:ext>
            </p:extLst>
          </p:nvPr>
        </p:nvGraphicFramePr>
        <p:xfrm>
          <a:off x="5270500" y="1685295"/>
          <a:ext cx="1651000" cy="838200"/>
        </p:xfrm>
        <a:graphic>
          <a:graphicData uri="http://schemas.openxmlformats.org/presentationml/2006/ole">
            <mc:AlternateContent xmlns:mc="http://schemas.openxmlformats.org/markup-compatibility/2006">
              <mc:Choice xmlns:v="urn:schemas-microsoft-com:vml" Requires="v">
                <p:oleObj spid="_x0000_s25603" name="Equation" r:id="rId3" imgW="1650960" imgH="838080" progId="Equation.DSMT4">
                  <p:embed/>
                </p:oleObj>
              </mc:Choice>
              <mc:Fallback>
                <p:oleObj name="Equation" r:id="rId3" imgW="1650960" imgH="838080" progId="Equation.DSMT4">
                  <p:embed/>
                  <p:pic>
                    <p:nvPicPr>
                      <p:cNvPr id="0" name="OLE substitute image"/>
                      <p:cNvPicPr/>
                      <p:nvPr/>
                    </p:nvPicPr>
                    <p:blipFill>
                      <a:blip r:embed="rId4"/>
                      <a:stretch>
                        <a:fillRect/>
                      </a:stretch>
                    </p:blipFill>
                    <p:spPr>
                      <a:xfrm>
                        <a:off x="5270500" y="1685295"/>
                        <a:ext cx="1651000" cy="8382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4BCF6B0A-8511-4398-808C-6D0690AB099B}"/>
              </a:ext>
            </a:extLst>
          </p:cNvPr>
          <p:cNvSpPr>
            <a:spLocks noGrp="1"/>
          </p:cNvSpPr>
          <p:nvPr>
            <p:ph idx="10"/>
          </p:nvPr>
        </p:nvSpPr>
        <p:spPr>
          <a:xfrm>
            <a:off x="476843" y="5994959"/>
            <a:ext cx="914400" cy="365760"/>
          </a:xfrm>
        </p:spPr>
        <p:txBody>
          <a:bodyPr/>
          <a:lstStyle/>
          <a:p>
            <a:pPr algn="l"/>
            <a:r>
              <a:rPr lang="en-US" sz="1800" b="1"/>
              <a:t>Note:</a:t>
            </a:r>
            <a:endParaRPr lang="en-IN" sz="1800"/>
          </a:p>
        </p:txBody>
      </p:sp>
      <p:graphicFrame>
        <p:nvGraphicFramePr>
          <p:cNvPr id="15" name="Object 7" descr="Begin equation. x overbar equals 44 and s equals 8. End equation.">
            <a:extLst>
              <a:ext uri="{FF2B5EF4-FFF2-40B4-BE49-F238E27FC236}">
                <a16:creationId xmlns:a16="http://schemas.microsoft.com/office/drawing/2014/main" id="{11989C6F-E00A-461C-9AF0-37BEEEAD24CE}"/>
              </a:ext>
            </a:extLst>
          </p:cNvPr>
          <p:cNvGraphicFramePr>
            <a:graphicFrameLocks noGrp="1" noChangeAspect="1"/>
          </p:cNvGraphicFramePr>
          <p:nvPr>
            <p:ph idx="12"/>
            <p:extLst>
              <p:ext uri="{D42A27DB-BD31-4B8C-83A1-F6EECF244321}">
                <p14:modId xmlns:p14="http://schemas.microsoft.com/office/powerpoint/2010/main" val="1012469439"/>
              </p:ext>
            </p:extLst>
          </p:nvPr>
        </p:nvGraphicFramePr>
        <p:xfrm>
          <a:off x="1203325" y="6088063"/>
          <a:ext cx="1701720" cy="228600"/>
        </p:xfrm>
        <a:graphic>
          <a:graphicData uri="http://schemas.openxmlformats.org/presentationml/2006/ole">
            <mc:AlternateContent xmlns:mc="http://schemas.openxmlformats.org/markup-compatibility/2006">
              <mc:Choice xmlns:v="urn:schemas-microsoft-com:vml" Requires="v">
                <p:oleObj spid="_x0000_s25604" name="Equation" r:id="rId5" imgW="1701720" imgH="228600" progId="Equation.DSMT4">
                  <p:embed/>
                </p:oleObj>
              </mc:Choice>
              <mc:Fallback>
                <p:oleObj name="Equation" r:id="rId5" imgW="1701720" imgH="228600" progId="Equation.DSMT4">
                  <p:embed/>
                  <p:pic>
                    <p:nvPicPr>
                      <p:cNvPr id="0" name="OLE substitute image"/>
                      <p:cNvPicPr/>
                      <p:nvPr/>
                    </p:nvPicPr>
                    <p:blipFill>
                      <a:blip r:embed="rId6"/>
                      <a:stretch>
                        <a:fillRect/>
                      </a:stretch>
                    </p:blipFill>
                    <p:spPr>
                      <a:xfrm>
                        <a:off x="1203325" y="6088063"/>
                        <a:ext cx="1701720" cy="2286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B66BCF36-175C-41CF-840C-A69B65A7DBE0}"/>
              </a:ext>
            </a:extLst>
          </p:cNvPr>
          <p:cNvSpPr>
            <a:spLocks noGrp="1"/>
          </p:cNvSpPr>
          <p:nvPr>
            <p:ph idx="14"/>
          </p:nvPr>
        </p:nvSpPr>
        <p:spPr>
          <a:xfrm>
            <a:off x="2885525" y="5994959"/>
            <a:ext cx="2563241" cy="365760"/>
          </a:xfrm>
        </p:spPr>
        <p:txBody>
          <a:bodyPr/>
          <a:lstStyle/>
          <a:p>
            <a:pPr algn="l"/>
            <a:r>
              <a:rPr lang="en-US" sz="1800"/>
              <a:t>for the given data.</a:t>
            </a:r>
            <a:endParaRPr lang="en-IN" sz="1800"/>
          </a:p>
        </p:txBody>
      </p:sp>
      <p:pic>
        <p:nvPicPr>
          <p:cNvPr id="6" name="Content Placeholder 5" descr="A table containing class size data as follows. Column 1 shows number of students in class. Column 2 shows deviation about the mean. Column 3 shows the z score, which is x subscript i baseline minus x overbar divided by s. In the first row, the number of students is 46, the deviation about the mean is 2 and the z score is 2 divided by 8, which equals 0.25. In row 2, there are 54 students in the class, the deviation about the mean is 10, and the z score is 10 divided by 8, which is 1.25. In row 3, there are 42 students in the class, the deviation about the mean is negative 2, and the z score is negative 2 divided by 8, which is negative 0.25. In row 4, there are 46 students in the class, the deviation about the mean is 2, and the z score is 2 divided by 8, which is 0.25. In row 5, the number of students in the class is 32, the deviation about the mean is negative 12, and the z score is negative 12 divided by 8, which is negative 1.5.&#10;">
            <a:extLst>
              <a:ext uri="{FF2B5EF4-FFF2-40B4-BE49-F238E27FC236}">
                <a16:creationId xmlns:a16="http://schemas.microsoft.com/office/drawing/2014/main" id="{58C78141-6BAD-4212-A232-952158A7FE5F}"/>
              </a:ext>
            </a:extLst>
          </p:cNvPr>
          <p:cNvPicPr>
            <a:picLocks noGrp="1" noChangeAspect="1"/>
          </p:cNvPicPr>
          <p:nvPr>
            <p:ph idx="13"/>
          </p:nvPr>
        </p:nvPicPr>
        <p:blipFill>
          <a:blip r:embed="rId7"/>
          <a:stretch>
            <a:fillRect/>
          </a:stretch>
        </p:blipFill>
        <p:spPr>
          <a:xfrm>
            <a:off x="2684434" y="2549053"/>
            <a:ext cx="6470451" cy="3288530"/>
          </a:xfrm>
          <a:prstGeom prst="rect">
            <a:avLst/>
          </a:prstGeom>
        </p:spPr>
      </p:pic>
    </p:spTree>
    <p:extLst>
      <p:ext uri="{BB962C8B-B14F-4D97-AF65-F5344CB8AC3E}">
        <p14:creationId xmlns:p14="http://schemas.microsoft.com/office/powerpoint/2010/main" val="125020718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C5BD-2AA1-4685-B9BC-FF77CC1A73F2}"/>
              </a:ext>
            </a:extLst>
          </p:cNvPr>
          <p:cNvSpPr>
            <a:spLocks noGrp="1"/>
          </p:cNvSpPr>
          <p:nvPr>
            <p:ph type="title"/>
          </p:nvPr>
        </p:nvSpPr>
        <p:spPr/>
        <p:txBody>
          <a:bodyPr/>
          <a:lstStyle/>
          <a:p>
            <a:r>
              <a:rPr lang="en-US"/>
              <a:t>Chebyshev’s Theorem (1 of 4)</a:t>
            </a:r>
            <a:endParaRPr lang="en-IN"/>
          </a:p>
        </p:txBody>
      </p:sp>
      <p:sp>
        <p:nvSpPr>
          <p:cNvPr id="3" name="Content Placeholder 2">
            <a:extLst>
              <a:ext uri="{FF2B5EF4-FFF2-40B4-BE49-F238E27FC236}">
                <a16:creationId xmlns:a16="http://schemas.microsoft.com/office/drawing/2014/main" id="{B25E0AA4-4F0C-4281-8747-F6FC5F1D5B06}"/>
              </a:ext>
            </a:extLst>
          </p:cNvPr>
          <p:cNvSpPr>
            <a:spLocks noGrp="1"/>
          </p:cNvSpPr>
          <p:nvPr>
            <p:ph idx="1"/>
          </p:nvPr>
        </p:nvSpPr>
        <p:spPr>
          <a:xfrm>
            <a:off x="476844" y="1817375"/>
            <a:ext cx="2563240" cy="457200"/>
          </a:xfrm>
        </p:spPr>
        <p:txBody>
          <a:bodyPr/>
          <a:lstStyle/>
          <a:p>
            <a:pPr marL="228600" indent="-228600" algn="l">
              <a:buFont typeface="Arial" pitchFamily="34" charset="0"/>
              <a:buChar char="•"/>
            </a:pPr>
            <a:r>
              <a:rPr lang="en-US">
                <a:solidFill>
                  <a:srgbClr val="003865"/>
                </a:solidFill>
              </a:rPr>
              <a:t>At least</a:t>
            </a:r>
            <a:endParaRPr lang="en-IN"/>
          </a:p>
        </p:txBody>
      </p:sp>
      <p:graphicFrame>
        <p:nvGraphicFramePr>
          <p:cNvPr id="12" name="Object 3" descr="Begin equation. Left parenthesis. 1 minus 1 divided by z squared right parenthesis. End equation.">
            <a:extLst>
              <a:ext uri="{FF2B5EF4-FFF2-40B4-BE49-F238E27FC236}">
                <a16:creationId xmlns:a16="http://schemas.microsoft.com/office/drawing/2014/main" id="{1238EB11-EE5A-4C0D-B528-9BCA7FE92009}"/>
              </a:ext>
            </a:extLst>
          </p:cNvPr>
          <p:cNvGraphicFramePr>
            <a:graphicFrameLocks noGrp="1" noChangeAspect="1"/>
          </p:cNvGraphicFramePr>
          <p:nvPr>
            <p:ph idx="11"/>
            <p:extLst>
              <p:ext uri="{D42A27DB-BD31-4B8C-83A1-F6EECF244321}">
                <p14:modId xmlns:p14="http://schemas.microsoft.com/office/powerpoint/2010/main" val="1529987855"/>
              </p:ext>
            </p:extLst>
          </p:nvPr>
        </p:nvGraphicFramePr>
        <p:xfrm>
          <a:off x="1913949" y="1855475"/>
          <a:ext cx="1155700" cy="406400"/>
        </p:xfrm>
        <a:graphic>
          <a:graphicData uri="http://schemas.openxmlformats.org/presentationml/2006/ole">
            <mc:AlternateContent xmlns:mc="http://schemas.openxmlformats.org/markup-compatibility/2006">
              <mc:Choice xmlns:v="urn:schemas-microsoft-com:vml" Requires="v">
                <p:oleObj spid="_x0000_s26627" name="Equation" r:id="rId3" imgW="1155600" imgH="406080" progId="Equation.DSMT4">
                  <p:embed/>
                </p:oleObj>
              </mc:Choice>
              <mc:Fallback>
                <p:oleObj name="Equation" r:id="rId3" imgW="1155600" imgH="406080" progId="Equation.DSMT4">
                  <p:embed/>
                  <p:pic>
                    <p:nvPicPr>
                      <p:cNvPr id="0" name="OLE substitute image"/>
                      <p:cNvPicPr/>
                      <p:nvPr/>
                    </p:nvPicPr>
                    <p:blipFill>
                      <a:blip r:embed="rId4"/>
                      <a:stretch>
                        <a:fillRect/>
                      </a:stretch>
                    </p:blipFill>
                    <p:spPr>
                      <a:xfrm>
                        <a:off x="1913949" y="1855475"/>
                        <a:ext cx="1155700" cy="406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9BECE5C-5E51-4FE4-AAC7-42C24B2C12ED}"/>
              </a:ext>
            </a:extLst>
          </p:cNvPr>
          <p:cNvSpPr>
            <a:spLocks noGrp="1"/>
          </p:cNvSpPr>
          <p:nvPr>
            <p:ph idx="13"/>
          </p:nvPr>
        </p:nvSpPr>
        <p:spPr>
          <a:xfrm>
            <a:off x="476844" y="1817375"/>
            <a:ext cx="11237976" cy="801017"/>
          </a:xfrm>
        </p:spPr>
        <p:txBody>
          <a:bodyPr/>
          <a:lstStyle/>
          <a:p>
            <a:pPr marL="228600" indent="2377440" algn="l"/>
            <a:r>
              <a:rPr lang="en-US"/>
              <a:t>of the items in </a:t>
            </a:r>
            <a:r>
              <a:rPr lang="en-US" u="sng"/>
              <a:t>any</a:t>
            </a:r>
            <a:r>
              <a:rPr lang="en-US"/>
              <a:t> data set will be within </a:t>
            </a:r>
            <a:r>
              <a:rPr lang="en-US" i="1"/>
              <a:t>z</a:t>
            </a:r>
            <a:r>
              <a:rPr lang="en-US"/>
              <a:t> standard deviations of the mean, where z is any value greater than 1.</a:t>
            </a:r>
            <a:endParaRPr lang="en-IN"/>
          </a:p>
        </p:txBody>
      </p:sp>
      <p:sp>
        <p:nvSpPr>
          <p:cNvPr id="6" name="Content Placeholder 5">
            <a:extLst>
              <a:ext uri="{FF2B5EF4-FFF2-40B4-BE49-F238E27FC236}">
                <a16:creationId xmlns:a16="http://schemas.microsoft.com/office/drawing/2014/main" id="{82AD9E8A-C841-4665-8910-EDEFA207F80D}"/>
              </a:ext>
            </a:extLst>
          </p:cNvPr>
          <p:cNvSpPr>
            <a:spLocks noGrp="1"/>
          </p:cNvSpPr>
          <p:nvPr>
            <p:ph idx="15"/>
          </p:nvPr>
        </p:nvSpPr>
        <p:spPr>
          <a:xfrm>
            <a:off x="476844" y="2914476"/>
            <a:ext cx="4572000" cy="548640"/>
          </a:xfrm>
        </p:spPr>
        <p:txBody>
          <a:bodyPr/>
          <a:lstStyle/>
          <a:p>
            <a:pPr marL="228600" indent="-228600" algn="l">
              <a:buFont typeface="Arial" pitchFamily="34" charset="0"/>
              <a:buChar char="•"/>
            </a:pPr>
            <a:r>
              <a:rPr lang="en-US"/>
              <a:t>Chebyshev’s theorem requires</a:t>
            </a:r>
            <a:endParaRPr lang="en-IN"/>
          </a:p>
        </p:txBody>
      </p:sp>
      <p:graphicFrame>
        <p:nvGraphicFramePr>
          <p:cNvPr id="14" name="Object 6" descr="Begin equation z is greater than 1. End equation.">
            <a:extLst>
              <a:ext uri="{FF2B5EF4-FFF2-40B4-BE49-F238E27FC236}">
                <a16:creationId xmlns:a16="http://schemas.microsoft.com/office/drawing/2014/main" id="{423C7B57-0FCD-45F7-BC62-5D37B5857E57}"/>
              </a:ext>
            </a:extLst>
          </p:cNvPr>
          <p:cNvGraphicFramePr>
            <a:graphicFrameLocks noGrp="1" noChangeAspect="1"/>
          </p:cNvGraphicFramePr>
          <p:nvPr>
            <p:ph idx="10"/>
            <p:extLst>
              <p:ext uri="{D42A27DB-BD31-4B8C-83A1-F6EECF244321}">
                <p14:modId xmlns:p14="http://schemas.microsoft.com/office/powerpoint/2010/main" val="4178713889"/>
              </p:ext>
            </p:extLst>
          </p:nvPr>
        </p:nvGraphicFramePr>
        <p:xfrm>
          <a:off x="5008086" y="3000110"/>
          <a:ext cx="673100" cy="330200"/>
        </p:xfrm>
        <a:graphic>
          <a:graphicData uri="http://schemas.openxmlformats.org/presentationml/2006/ole">
            <mc:AlternateContent xmlns:mc="http://schemas.openxmlformats.org/markup-compatibility/2006">
              <mc:Choice xmlns:v="urn:schemas-microsoft-com:vml" Requires="v">
                <p:oleObj spid="_x0000_s26628" name="Equation" r:id="rId5" imgW="672840" imgH="330120" progId="Equation.DSMT4">
                  <p:embed/>
                </p:oleObj>
              </mc:Choice>
              <mc:Fallback>
                <p:oleObj name="Equation" r:id="rId5" imgW="672840" imgH="330120" progId="Equation.DSMT4">
                  <p:embed/>
                  <p:pic>
                    <p:nvPicPr>
                      <p:cNvPr id="0" name="OLE substitute image"/>
                      <p:cNvPicPr/>
                      <p:nvPr/>
                    </p:nvPicPr>
                    <p:blipFill>
                      <a:blip r:embed="rId6"/>
                      <a:stretch>
                        <a:fillRect/>
                      </a:stretch>
                    </p:blipFill>
                    <p:spPr>
                      <a:xfrm>
                        <a:off x="5008086" y="3000110"/>
                        <a:ext cx="673100" cy="3302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E18D18AE-58D5-4D2A-9099-14D218157C10}"/>
              </a:ext>
            </a:extLst>
          </p:cNvPr>
          <p:cNvSpPr>
            <a:spLocks noGrp="1"/>
          </p:cNvSpPr>
          <p:nvPr>
            <p:ph idx="12"/>
          </p:nvPr>
        </p:nvSpPr>
        <p:spPr>
          <a:xfrm>
            <a:off x="5649436" y="2903590"/>
            <a:ext cx="4114800" cy="548640"/>
          </a:xfrm>
        </p:spPr>
        <p:txBody>
          <a:bodyPr/>
          <a:lstStyle/>
          <a:p>
            <a:pPr algn="l"/>
            <a:r>
              <a:rPr lang="en-US"/>
              <a:t>but </a:t>
            </a:r>
            <a:r>
              <a:rPr lang="en-US" i="1"/>
              <a:t>z</a:t>
            </a:r>
            <a:r>
              <a:rPr lang="en-US"/>
              <a:t> need not be an integer.</a:t>
            </a:r>
            <a:endParaRPr lang="en-IN"/>
          </a:p>
        </p:txBody>
      </p:sp>
    </p:spTree>
    <p:extLst>
      <p:ext uri="{BB962C8B-B14F-4D97-AF65-F5344CB8AC3E}">
        <p14:creationId xmlns:p14="http://schemas.microsoft.com/office/powerpoint/2010/main" val="186505538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A2F3-D714-4A2A-9D04-9F8F14B24F92}"/>
              </a:ext>
            </a:extLst>
          </p:cNvPr>
          <p:cNvSpPr>
            <a:spLocks noGrp="1"/>
          </p:cNvSpPr>
          <p:nvPr>
            <p:ph type="title"/>
          </p:nvPr>
        </p:nvSpPr>
        <p:spPr/>
        <p:txBody>
          <a:bodyPr/>
          <a:lstStyle/>
          <a:p>
            <a:r>
              <a:rPr lang="en-US"/>
              <a:t>Chebyshev’s Theorem (2 of 4)</a:t>
            </a:r>
            <a:endParaRPr lang="en-IN"/>
          </a:p>
        </p:txBody>
      </p:sp>
      <p:sp>
        <p:nvSpPr>
          <p:cNvPr id="3" name="Content Placeholder 2">
            <a:extLst>
              <a:ext uri="{FF2B5EF4-FFF2-40B4-BE49-F238E27FC236}">
                <a16:creationId xmlns:a16="http://schemas.microsoft.com/office/drawing/2014/main" id="{83B66DD4-E213-4D48-9137-EEAB504669DB}"/>
              </a:ext>
            </a:extLst>
          </p:cNvPr>
          <p:cNvSpPr>
            <a:spLocks noGrp="1"/>
          </p:cNvSpPr>
          <p:nvPr>
            <p:ph sz="quarter" idx="17"/>
          </p:nvPr>
        </p:nvSpPr>
        <p:spPr>
          <a:xfrm>
            <a:off x="476843" y="1828800"/>
            <a:ext cx="6675120" cy="548640"/>
          </a:xfrm>
        </p:spPr>
        <p:txBody>
          <a:bodyPr/>
          <a:lstStyle/>
          <a:p>
            <a:r>
              <a:rPr lang="en-US"/>
              <a:t>At least 75% of the data values must be within</a:t>
            </a:r>
          </a:p>
        </p:txBody>
      </p:sp>
      <p:graphicFrame>
        <p:nvGraphicFramePr>
          <p:cNvPr id="22" name="Object 3" descr="An equation. Begin equation. z equals 2. End equation.">
            <a:extLst>
              <a:ext uri="{FF2B5EF4-FFF2-40B4-BE49-F238E27FC236}">
                <a16:creationId xmlns:a16="http://schemas.microsoft.com/office/drawing/2014/main" id="{4EECE6D9-84D3-405B-99A6-87FCCE4896C1}"/>
              </a:ext>
            </a:extLst>
          </p:cNvPr>
          <p:cNvGraphicFramePr>
            <a:graphicFrameLocks noGrp="1" noChangeAspect="1"/>
          </p:cNvGraphicFramePr>
          <p:nvPr>
            <p:ph sz="quarter" idx="18"/>
            <p:extLst>
              <p:ext uri="{D42A27DB-BD31-4B8C-83A1-F6EECF244321}">
                <p14:modId xmlns:p14="http://schemas.microsoft.com/office/powerpoint/2010/main" val="746162428"/>
              </p:ext>
            </p:extLst>
          </p:nvPr>
        </p:nvGraphicFramePr>
        <p:xfrm>
          <a:off x="7097712" y="1915796"/>
          <a:ext cx="685800" cy="279400"/>
        </p:xfrm>
        <a:graphic>
          <a:graphicData uri="http://schemas.openxmlformats.org/presentationml/2006/ole">
            <mc:AlternateContent xmlns:mc="http://schemas.openxmlformats.org/markup-compatibility/2006">
              <mc:Choice xmlns:v="urn:schemas-microsoft-com:vml" Requires="v">
                <p:oleObj spid="_x0000_s27652" name="Equation" r:id="rId3" imgW="685800" imgH="279360" progId="Equation.DSMT4">
                  <p:embed/>
                </p:oleObj>
              </mc:Choice>
              <mc:Fallback>
                <p:oleObj name="Equation" r:id="rId3" imgW="685800" imgH="279360" progId="Equation.DSMT4">
                  <p:embed/>
                  <p:pic>
                    <p:nvPicPr>
                      <p:cNvPr id="0" name="OLE substitute image"/>
                      <p:cNvPicPr/>
                      <p:nvPr/>
                    </p:nvPicPr>
                    <p:blipFill>
                      <a:blip r:embed="rId4"/>
                      <a:stretch>
                        <a:fillRect/>
                      </a:stretch>
                    </p:blipFill>
                    <p:spPr>
                      <a:xfrm>
                        <a:off x="7097712" y="1915796"/>
                        <a:ext cx="6858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FFEA6C4-F8A9-4F4D-99A3-483A43F6D83E}"/>
              </a:ext>
            </a:extLst>
          </p:cNvPr>
          <p:cNvSpPr>
            <a:spLocks noGrp="1"/>
          </p:cNvSpPr>
          <p:nvPr>
            <p:ph sz="quarter" idx="19"/>
          </p:nvPr>
        </p:nvSpPr>
        <p:spPr>
          <a:xfrm>
            <a:off x="476843" y="1828800"/>
            <a:ext cx="11237976" cy="731520"/>
          </a:xfrm>
        </p:spPr>
        <p:txBody>
          <a:bodyPr/>
          <a:lstStyle/>
          <a:p>
            <a:pPr indent="7068312">
              <a:buNone/>
            </a:pPr>
            <a:r>
              <a:rPr lang="en-US"/>
              <a:t>standard deviations of the mean.</a:t>
            </a:r>
            <a:endParaRPr lang="en-IN"/>
          </a:p>
        </p:txBody>
      </p:sp>
      <p:sp>
        <p:nvSpPr>
          <p:cNvPr id="6" name="Content Placeholder 5">
            <a:extLst>
              <a:ext uri="{FF2B5EF4-FFF2-40B4-BE49-F238E27FC236}">
                <a16:creationId xmlns:a16="http://schemas.microsoft.com/office/drawing/2014/main" id="{4209BFDB-CC4F-4D32-8FE3-FCA4BE31EB1D}"/>
              </a:ext>
            </a:extLst>
          </p:cNvPr>
          <p:cNvSpPr>
            <a:spLocks noGrp="1"/>
          </p:cNvSpPr>
          <p:nvPr>
            <p:ph sz="quarter" idx="20"/>
          </p:nvPr>
        </p:nvSpPr>
        <p:spPr>
          <a:xfrm>
            <a:off x="476842" y="2801501"/>
            <a:ext cx="6675120" cy="548640"/>
          </a:xfrm>
        </p:spPr>
        <p:txBody>
          <a:bodyPr/>
          <a:lstStyle/>
          <a:p>
            <a:r>
              <a:rPr lang="en-US"/>
              <a:t>At least 89% of the data values must be within</a:t>
            </a:r>
            <a:endParaRPr lang="en-IN"/>
          </a:p>
        </p:txBody>
      </p:sp>
      <p:graphicFrame>
        <p:nvGraphicFramePr>
          <p:cNvPr id="23" name="Object 6" descr="An equation. Begin equation. z equals 3. End equation.">
            <a:extLst>
              <a:ext uri="{FF2B5EF4-FFF2-40B4-BE49-F238E27FC236}">
                <a16:creationId xmlns:a16="http://schemas.microsoft.com/office/drawing/2014/main" id="{B4B948C6-B67E-447D-9A2A-5BA52CF67EC7}"/>
              </a:ext>
            </a:extLst>
          </p:cNvPr>
          <p:cNvGraphicFramePr>
            <a:graphicFrameLocks noGrp="1" noChangeAspect="1"/>
          </p:cNvGraphicFramePr>
          <p:nvPr>
            <p:ph sz="quarter" idx="21"/>
            <p:extLst>
              <p:ext uri="{D42A27DB-BD31-4B8C-83A1-F6EECF244321}">
                <p14:modId xmlns:p14="http://schemas.microsoft.com/office/powerpoint/2010/main" val="1839710222"/>
              </p:ext>
            </p:extLst>
          </p:nvPr>
        </p:nvGraphicFramePr>
        <p:xfrm>
          <a:off x="7102476" y="2868121"/>
          <a:ext cx="686592" cy="292591"/>
        </p:xfrm>
        <a:graphic>
          <a:graphicData uri="http://schemas.openxmlformats.org/presentationml/2006/ole">
            <mc:AlternateContent xmlns:mc="http://schemas.openxmlformats.org/markup-compatibility/2006">
              <mc:Choice xmlns:v="urn:schemas-microsoft-com:vml" Requires="v">
                <p:oleObj spid="_x0000_s27653" name="Equation" r:id="rId5" imgW="685800" imgH="291960" progId="Equation.DSMT4">
                  <p:embed/>
                </p:oleObj>
              </mc:Choice>
              <mc:Fallback>
                <p:oleObj name="Equation" r:id="rId5" imgW="685800" imgH="291960" progId="Equation.DSMT4">
                  <p:embed/>
                  <p:pic>
                    <p:nvPicPr>
                      <p:cNvPr id="0" name="OLE substitute image"/>
                      <p:cNvPicPr/>
                      <p:nvPr/>
                    </p:nvPicPr>
                    <p:blipFill>
                      <a:blip r:embed="rId6"/>
                      <a:stretch>
                        <a:fillRect/>
                      </a:stretch>
                    </p:blipFill>
                    <p:spPr>
                      <a:xfrm>
                        <a:off x="7102476" y="2868121"/>
                        <a:ext cx="686592" cy="292591"/>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1443615-3E80-47FE-8200-5BB8160D54E8}"/>
              </a:ext>
            </a:extLst>
          </p:cNvPr>
          <p:cNvSpPr>
            <a:spLocks noGrp="1"/>
          </p:cNvSpPr>
          <p:nvPr>
            <p:ph sz="quarter" idx="22"/>
          </p:nvPr>
        </p:nvSpPr>
        <p:spPr>
          <a:xfrm>
            <a:off x="476842" y="2801501"/>
            <a:ext cx="11237976" cy="731520"/>
          </a:xfrm>
        </p:spPr>
        <p:txBody>
          <a:bodyPr/>
          <a:lstStyle/>
          <a:p>
            <a:pPr lvl="0" indent="7068312">
              <a:buClr>
                <a:srgbClr val="003865"/>
              </a:buClr>
              <a:buNone/>
            </a:pPr>
            <a:r>
              <a:rPr lang="en-US">
                <a:solidFill>
                  <a:srgbClr val="003865"/>
                </a:solidFill>
              </a:rPr>
              <a:t>standard deviations of the mean.</a:t>
            </a:r>
            <a:endParaRPr lang="en-IN">
              <a:solidFill>
                <a:srgbClr val="003865"/>
              </a:solidFill>
            </a:endParaRPr>
          </a:p>
        </p:txBody>
      </p:sp>
      <p:sp>
        <p:nvSpPr>
          <p:cNvPr id="9" name="Content Placeholder 8">
            <a:extLst>
              <a:ext uri="{FF2B5EF4-FFF2-40B4-BE49-F238E27FC236}">
                <a16:creationId xmlns:a16="http://schemas.microsoft.com/office/drawing/2014/main" id="{FEADE0C5-8937-4EBE-BEAE-F736332403E9}"/>
              </a:ext>
            </a:extLst>
          </p:cNvPr>
          <p:cNvSpPr>
            <a:spLocks noGrp="1"/>
          </p:cNvSpPr>
          <p:nvPr>
            <p:ph sz="quarter" idx="23"/>
          </p:nvPr>
        </p:nvSpPr>
        <p:spPr>
          <a:xfrm>
            <a:off x="473242" y="3761502"/>
            <a:ext cx="6678720" cy="548640"/>
          </a:xfrm>
        </p:spPr>
        <p:txBody>
          <a:bodyPr/>
          <a:lstStyle/>
          <a:p>
            <a:r>
              <a:rPr lang="en-US"/>
              <a:t>At least 94% of the data values must be within</a:t>
            </a:r>
            <a:endParaRPr lang="en-IN"/>
          </a:p>
        </p:txBody>
      </p:sp>
      <p:graphicFrame>
        <p:nvGraphicFramePr>
          <p:cNvPr id="24" name="Object 9" descr="An equation. Begin equation. z equals 4. End equation.">
            <a:extLst>
              <a:ext uri="{FF2B5EF4-FFF2-40B4-BE49-F238E27FC236}">
                <a16:creationId xmlns:a16="http://schemas.microsoft.com/office/drawing/2014/main" id="{E354142E-26E4-4A93-8FF5-14E71F33E116}"/>
              </a:ext>
            </a:extLst>
          </p:cNvPr>
          <p:cNvGraphicFramePr>
            <a:graphicFrameLocks noGrp="1" noChangeAspect="1"/>
          </p:cNvGraphicFramePr>
          <p:nvPr>
            <p:ph sz="quarter" idx="24"/>
            <p:extLst>
              <p:ext uri="{D42A27DB-BD31-4B8C-83A1-F6EECF244321}">
                <p14:modId xmlns:p14="http://schemas.microsoft.com/office/powerpoint/2010/main" val="2194094535"/>
              </p:ext>
            </p:extLst>
          </p:nvPr>
        </p:nvGraphicFramePr>
        <p:xfrm>
          <a:off x="7103267" y="3852943"/>
          <a:ext cx="685800" cy="261937"/>
        </p:xfrm>
        <a:graphic>
          <a:graphicData uri="http://schemas.openxmlformats.org/presentationml/2006/ole">
            <mc:AlternateContent xmlns:mc="http://schemas.openxmlformats.org/markup-compatibility/2006">
              <mc:Choice xmlns:v="urn:schemas-microsoft-com:vml" Requires="v">
                <p:oleObj spid="_x0000_s27654" name="Equation" r:id="rId7" imgW="698400" imgH="266400" progId="Equation.DSMT4">
                  <p:embed/>
                </p:oleObj>
              </mc:Choice>
              <mc:Fallback>
                <p:oleObj name="Equation" r:id="rId7" imgW="698400" imgH="266400" progId="Equation.DSMT4">
                  <p:embed/>
                  <p:pic>
                    <p:nvPicPr>
                      <p:cNvPr id="0" name="OLE substitute image"/>
                      <p:cNvPicPr/>
                      <p:nvPr/>
                    </p:nvPicPr>
                    <p:blipFill>
                      <a:blip r:embed="rId8"/>
                      <a:stretch>
                        <a:fillRect/>
                      </a:stretch>
                    </p:blipFill>
                    <p:spPr>
                      <a:xfrm>
                        <a:off x="7103267" y="3852943"/>
                        <a:ext cx="685800" cy="261937"/>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ACDC43D4-508C-41BE-9F0D-D4D91E4994DA}"/>
              </a:ext>
            </a:extLst>
          </p:cNvPr>
          <p:cNvSpPr>
            <a:spLocks noGrp="1"/>
          </p:cNvSpPr>
          <p:nvPr>
            <p:ph sz="quarter" idx="25"/>
          </p:nvPr>
        </p:nvSpPr>
        <p:spPr>
          <a:xfrm>
            <a:off x="473242" y="3761502"/>
            <a:ext cx="11237976" cy="731520"/>
          </a:xfrm>
        </p:spPr>
        <p:txBody>
          <a:bodyPr/>
          <a:lstStyle/>
          <a:p>
            <a:pPr lvl="0" indent="7068312">
              <a:buClr>
                <a:srgbClr val="003865"/>
              </a:buClr>
              <a:buNone/>
            </a:pPr>
            <a:r>
              <a:rPr lang="en-US">
                <a:solidFill>
                  <a:srgbClr val="003865"/>
                </a:solidFill>
              </a:rPr>
              <a:t>standard deviations of the mean.</a:t>
            </a:r>
            <a:endParaRPr lang="en-IN">
              <a:solidFill>
                <a:srgbClr val="003865"/>
              </a:solidFill>
            </a:endParaRPr>
          </a:p>
        </p:txBody>
      </p:sp>
    </p:spTree>
    <p:extLst>
      <p:ext uri="{BB962C8B-B14F-4D97-AF65-F5344CB8AC3E}">
        <p14:creationId xmlns:p14="http://schemas.microsoft.com/office/powerpoint/2010/main" val="381098997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9EA53-A94E-445D-915A-87F122364DAB}"/>
              </a:ext>
            </a:extLst>
          </p:cNvPr>
          <p:cNvSpPr>
            <a:spLocks noGrp="1"/>
          </p:cNvSpPr>
          <p:nvPr>
            <p:ph type="title"/>
          </p:nvPr>
        </p:nvSpPr>
        <p:spPr/>
        <p:txBody>
          <a:bodyPr/>
          <a:lstStyle/>
          <a:p>
            <a:r>
              <a:rPr lang="en-US"/>
              <a:t>Chebyshev’s Theorem (3 of 4)</a:t>
            </a:r>
            <a:endParaRPr lang="en-IN"/>
          </a:p>
        </p:txBody>
      </p:sp>
      <p:sp>
        <p:nvSpPr>
          <p:cNvPr id="2" name="Content Placeholder 2">
            <a:extLst>
              <a:ext uri="{FF2B5EF4-FFF2-40B4-BE49-F238E27FC236}">
                <a16:creationId xmlns:a16="http://schemas.microsoft.com/office/drawing/2014/main" id="{CD0AB8E0-0B60-4907-8E4D-09434A1F19C6}"/>
              </a:ext>
            </a:extLst>
          </p:cNvPr>
          <p:cNvSpPr>
            <a:spLocks noGrp="1"/>
          </p:cNvSpPr>
          <p:nvPr>
            <p:ph sz="half" idx="2"/>
          </p:nvPr>
        </p:nvSpPr>
        <p:spPr/>
        <p:txBody>
          <a:bodyPr/>
          <a:lstStyle/>
          <a:p>
            <a:pPr marL="0" indent="0">
              <a:buNone/>
            </a:pPr>
            <a:r>
              <a:rPr lang="en-US" b="1" u="sng"/>
              <a:t>Example:</a:t>
            </a:r>
            <a:r>
              <a:rPr lang="en-US" b="1"/>
              <a:t> </a:t>
            </a:r>
            <a:r>
              <a:rPr lang="en-US"/>
              <a:t>Midterm scores of students</a:t>
            </a:r>
          </a:p>
          <a:p>
            <a:pPr marL="0" indent="0">
              <a:buNone/>
            </a:pPr>
            <a:r>
              <a:rPr lang="en-US"/>
              <a:t>Suppose the midterm test scores of 100 students in a course had a mean of 70 and a standard deviation of 5. We want to know the number of students having test scores between 60 and 80. </a:t>
            </a:r>
          </a:p>
          <a:p>
            <a:pPr marL="0" indent="0">
              <a:buNone/>
            </a:pPr>
            <a:r>
              <a:rPr lang="en-US"/>
              <a:t>60 and 80 are 2 standard deviations below and above the mean respectively. </a:t>
            </a:r>
          </a:p>
        </p:txBody>
      </p:sp>
      <p:pic>
        <p:nvPicPr>
          <p:cNvPr id="6" name="Content Placeholder 5" descr="A multi-line equation. Begin equation line 1. 60 equals 70 minus 2 times 5. End equation line 1. Begin equation line 2. 80 equals 70 plus 2 times 5. End equation line 2. Begin equation line 3. Z equals 75%. End equation line 3. An arrow runs from the first line of the equation to an s.">
            <a:extLst>
              <a:ext uri="{FF2B5EF4-FFF2-40B4-BE49-F238E27FC236}">
                <a16:creationId xmlns:a16="http://schemas.microsoft.com/office/drawing/2014/main" id="{B78CEC3D-64CA-4633-934F-215B45E1CD2B}"/>
              </a:ext>
            </a:extLst>
          </p:cNvPr>
          <p:cNvPicPr>
            <a:picLocks noGrp="1" noChangeAspect="1"/>
          </p:cNvPicPr>
          <p:nvPr>
            <p:ph idx="10"/>
          </p:nvPr>
        </p:nvPicPr>
        <p:blipFill>
          <a:blip r:embed="rId2"/>
          <a:stretch>
            <a:fillRect/>
          </a:stretch>
        </p:blipFill>
        <p:spPr>
          <a:xfrm>
            <a:off x="4338244" y="4351968"/>
            <a:ext cx="3515511" cy="1697795"/>
          </a:xfrm>
          <a:prstGeom prst="rect">
            <a:avLst/>
          </a:prstGeom>
        </p:spPr>
      </p:pic>
    </p:spTree>
    <p:extLst>
      <p:ext uri="{BB962C8B-B14F-4D97-AF65-F5344CB8AC3E}">
        <p14:creationId xmlns:p14="http://schemas.microsoft.com/office/powerpoint/2010/main" val="545057227"/>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Chebyshev’s Theorem (4 of 4)</a:t>
            </a:r>
          </a:p>
        </p:txBody>
      </p:sp>
      <p:sp>
        <p:nvSpPr>
          <p:cNvPr id="8" name="Content Placeholder 2">
            <a:extLst>
              <a:ext uri="{FF2B5EF4-FFF2-40B4-BE49-F238E27FC236}">
                <a16:creationId xmlns:a16="http://schemas.microsoft.com/office/drawing/2014/main" id="{C234C160-9EBD-4326-9CA2-595AC60BB550}"/>
              </a:ext>
            </a:extLst>
          </p:cNvPr>
          <p:cNvSpPr>
            <a:spLocks noGrp="1"/>
          </p:cNvSpPr>
          <p:nvPr>
            <p:ph sz="half" idx="1"/>
          </p:nvPr>
        </p:nvSpPr>
        <p:spPr>
          <a:xfrm>
            <a:off x="476842" y="1825625"/>
            <a:ext cx="11237976" cy="1217447"/>
          </a:xfrm>
        </p:spPr>
        <p:txBody>
          <a:bodyPr/>
          <a:lstStyle/>
          <a:p>
            <a:pPr marL="0" indent="0">
              <a:buNone/>
            </a:pPr>
            <a:r>
              <a:rPr lang="en-US" b="1" u="sng"/>
              <a:t>Example:</a:t>
            </a:r>
            <a:r>
              <a:rPr lang="en-US" b="1"/>
              <a:t> </a:t>
            </a:r>
            <a:r>
              <a:rPr lang="en-US"/>
              <a:t>Midterm scores of students</a:t>
            </a:r>
          </a:p>
          <a:p>
            <a:pPr marL="0" indent="0">
              <a:buNone/>
            </a:pPr>
            <a:r>
              <a:rPr lang="en-US"/>
              <a:t>Number of students having test scores between 58 and 82:</a:t>
            </a:r>
          </a:p>
        </p:txBody>
      </p:sp>
      <p:graphicFrame>
        <p:nvGraphicFramePr>
          <p:cNvPr id="9" name="Object 3" descr="A multi-line equation. Begin equation line 1. Left parenthesis 58 minus 70 right parenthesis divided by 5 equals negative 2.4. End equation line 1. Begin equation line 2. Left parenthesis 82 minus 70 right parenthesis divided by 5 equals 2.4. End equation line 2. Begin equation line 3. z equals 2.4. End equation line 3. Begin equation line 4. Left parenthesis 1 minus 1 divided by z squared right parenthesis equals left parenthesis 1 minus 1 divided by left parenthesis 2.4 right parenthesis squared right parenthesis equals 0.826 equals 82.6 percent. End equation line 4.">
            <a:extLst>
              <a:ext uri="{FF2B5EF4-FFF2-40B4-BE49-F238E27FC236}">
                <a16:creationId xmlns:a16="http://schemas.microsoft.com/office/drawing/2014/main" id="{D638FC15-D616-4EAE-9827-2338FBE52E0D}"/>
              </a:ext>
            </a:extLst>
          </p:cNvPr>
          <p:cNvGraphicFramePr>
            <a:graphicFrameLocks noGrp="1" noChangeAspect="1"/>
          </p:cNvGraphicFramePr>
          <p:nvPr>
            <p:ph sz="half" idx="2"/>
            <p:extLst>
              <p:ext uri="{D42A27DB-BD31-4B8C-83A1-F6EECF244321}">
                <p14:modId xmlns:p14="http://schemas.microsoft.com/office/powerpoint/2010/main" val="4195335454"/>
              </p:ext>
            </p:extLst>
          </p:nvPr>
        </p:nvGraphicFramePr>
        <p:xfrm>
          <a:off x="3330575" y="3169444"/>
          <a:ext cx="5778500" cy="1917700"/>
        </p:xfrm>
        <a:graphic>
          <a:graphicData uri="http://schemas.openxmlformats.org/presentationml/2006/ole">
            <mc:AlternateContent xmlns:mc="http://schemas.openxmlformats.org/markup-compatibility/2006">
              <mc:Choice xmlns:v="urn:schemas-microsoft-com:vml" Requires="v">
                <p:oleObj spid="_x0000_s28674" name="Equation" r:id="rId3" imgW="5778360" imgH="1917360" progId="Equation.DSMT4">
                  <p:embed/>
                </p:oleObj>
              </mc:Choice>
              <mc:Fallback>
                <p:oleObj name="Equation" r:id="rId3" imgW="5778360" imgH="1917360" progId="Equation.DSMT4">
                  <p:embed/>
                  <p:pic>
                    <p:nvPicPr>
                      <p:cNvPr id="0" name="OLE substitute image"/>
                      <p:cNvPicPr/>
                      <p:nvPr/>
                    </p:nvPicPr>
                    <p:blipFill>
                      <a:blip r:embed="rId4"/>
                      <a:stretch>
                        <a:fillRect/>
                      </a:stretch>
                    </p:blipFill>
                    <p:spPr>
                      <a:xfrm>
                        <a:off x="3330575" y="3169444"/>
                        <a:ext cx="5778500" cy="1917700"/>
                      </a:xfrm>
                      <a:prstGeom prst="rect">
                        <a:avLst/>
                      </a:prstGeom>
                    </p:spPr>
                  </p:pic>
                </p:oleObj>
              </mc:Fallback>
            </mc:AlternateContent>
          </a:graphicData>
        </a:graphic>
      </p:graphicFrame>
    </p:spTree>
    <p:extLst>
      <p:ext uri="{BB962C8B-B14F-4D97-AF65-F5344CB8AC3E}">
        <p14:creationId xmlns:p14="http://schemas.microsoft.com/office/powerpoint/2010/main" val="287058439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Empirical Rule (1 of 3)</a:t>
            </a:r>
          </a:p>
        </p:txBody>
      </p:sp>
      <p:sp>
        <p:nvSpPr>
          <p:cNvPr id="4" name="Content Placeholder 2"/>
          <p:cNvSpPr>
            <a:spLocks noGrp="1"/>
          </p:cNvSpPr>
          <p:nvPr>
            <p:ph idx="1"/>
          </p:nvPr>
        </p:nvSpPr>
        <p:spPr/>
        <p:txBody>
          <a:bodyPr/>
          <a:lstStyle/>
          <a:p>
            <a:pPr marL="0" indent="0">
              <a:spcBef>
                <a:spcPts val="600"/>
              </a:spcBef>
              <a:spcAft>
                <a:spcPts val="1200"/>
              </a:spcAft>
              <a:buNone/>
            </a:pPr>
            <a:r>
              <a:rPr lang="en-US"/>
              <a:t>When the data are believed to approximate a bell-shaped distribution:</a:t>
            </a:r>
          </a:p>
          <a:p>
            <a:pPr>
              <a:spcBef>
                <a:spcPts val="600"/>
              </a:spcBef>
              <a:spcAft>
                <a:spcPts val="1200"/>
              </a:spcAft>
            </a:pPr>
            <a:r>
              <a:rPr lang="en-US"/>
              <a:t>The </a:t>
            </a:r>
            <a:r>
              <a:rPr lang="en-US" u="sng"/>
              <a:t>empirical rule</a:t>
            </a:r>
            <a:r>
              <a:rPr lang="en-US"/>
              <a:t> can be used to determine the percentage of data values that must be within a specified number of standard deviations of the mean.</a:t>
            </a:r>
          </a:p>
          <a:p>
            <a:pPr>
              <a:spcBef>
                <a:spcPts val="600"/>
              </a:spcBef>
              <a:spcAft>
                <a:spcPts val="1200"/>
              </a:spcAft>
            </a:pPr>
            <a:r>
              <a:rPr lang="en-US"/>
              <a:t>The empirical rule is based on the normal distribution, which is covered in Chapter 6.</a:t>
            </a:r>
          </a:p>
        </p:txBody>
      </p:sp>
    </p:spTree>
    <p:extLst>
      <p:ext uri="{BB962C8B-B14F-4D97-AF65-F5344CB8AC3E}">
        <p14:creationId xmlns:p14="http://schemas.microsoft.com/office/powerpoint/2010/main" val="863368365"/>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Empirical Rule (2 of 3)</a:t>
            </a:r>
          </a:p>
        </p:txBody>
      </p:sp>
      <p:sp>
        <p:nvSpPr>
          <p:cNvPr id="4" name="Content Placeholder 2"/>
          <p:cNvSpPr>
            <a:spLocks noGrp="1"/>
          </p:cNvSpPr>
          <p:nvPr>
            <p:ph idx="1"/>
          </p:nvPr>
        </p:nvSpPr>
        <p:spPr/>
        <p:txBody>
          <a:bodyPr/>
          <a:lstStyle/>
          <a:p>
            <a:pPr marL="0" indent="0">
              <a:spcBef>
                <a:spcPts val="600"/>
              </a:spcBef>
              <a:spcAft>
                <a:spcPts val="1200"/>
              </a:spcAft>
              <a:buNone/>
            </a:pPr>
            <a:r>
              <a:rPr lang="en-US"/>
              <a:t>For data having a bell-shaped distribution:</a:t>
            </a:r>
          </a:p>
          <a:p>
            <a:pPr marL="685800">
              <a:spcBef>
                <a:spcPts val="600"/>
              </a:spcBef>
              <a:spcAft>
                <a:spcPts val="1200"/>
              </a:spcAft>
            </a:pPr>
            <a:r>
              <a:rPr lang="en-US"/>
              <a:t>Approximately 68% of the data values will be within +/−1 standard deviation of its mean.</a:t>
            </a:r>
          </a:p>
          <a:p>
            <a:pPr marL="685800">
              <a:spcBef>
                <a:spcPts val="600"/>
              </a:spcBef>
              <a:spcAft>
                <a:spcPts val="1200"/>
              </a:spcAft>
            </a:pPr>
            <a:r>
              <a:rPr lang="en-US"/>
              <a:t>Approximately 95% of the data values will be within +/ −2 standard deviations of its mean.</a:t>
            </a:r>
          </a:p>
          <a:p>
            <a:pPr marL="685800">
              <a:spcBef>
                <a:spcPts val="600"/>
              </a:spcBef>
              <a:spcAft>
                <a:spcPts val="1200"/>
              </a:spcAft>
            </a:pPr>
            <a:r>
              <a:rPr lang="en-US"/>
              <a:t>Almost all (approximately 99.7%) of the data values will be within +/ −3 standard deviations of its mean.</a:t>
            </a:r>
          </a:p>
        </p:txBody>
      </p:sp>
    </p:spTree>
    <p:extLst>
      <p:ext uri="{BB962C8B-B14F-4D97-AF65-F5344CB8AC3E}">
        <p14:creationId xmlns:p14="http://schemas.microsoft.com/office/powerpoint/2010/main" val="240264668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Empirical Rule (3 of 3)</a:t>
            </a:r>
          </a:p>
        </p:txBody>
      </p:sp>
      <p:sp>
        <p:nvSpPr>
          <p:cNvPr id="6" name="Content Placeholder 2">
            <a:extLst>
              <a:ext uri="{FF2B5EF4-FFF2-40B4-BE49-F238E27FC236}">
                <a16:creationId xmlns:a16="http://schemas.microsoft.com/office/drawing/2014/main" id="{D5554244-1C73-40FF-A966-BF4CD833B9C4}"/>
              </a:ext>
            </a:extLst>
          </p:cNvPr>
          <p:cNvSpPr>
            <a:spLocks noGrp="1"/>
          </p:cNvSpPr>
          <p:nvPr>
            <p:ph sz="half" idx="1"/>
          </p:nvPr>
        </p:nvSpPr>
        <p:spPr>
          <a:xfrm>
            <a:off x="476843" y="1825625"/>
            <a:ext cx="11241915" cy="539203"/>
          </a:xfrm>
        </p:spPr>
        <p:txBody>
          <a:bodyPr/>
          <a:lstStyle/>
          <a:p>
            <a:r>
              <a:rPr lang="en-IN"/>
              <a:t>Bell shaped distribution </a:t>
            </a:r>
          </a:p>
        </p:txBody>
      </p:sp>
      <p:pic>
        <p:nvPicPr>
          <p:cNvPr id="8" name="Picture 3" descr="A graph shows a Symmetric Mound-Shaped or Bell-Shaped Distribution. ">
            <a:extLst>
              <a:ext uri="{FF2B5EF4-FFF2-40B4-BE49-F238E27FC236}">
                <a16:creationId xmlns:a16="http://schemas.microsoft.com/office/drawing/2014/main" id="{E8A01554-BCE2-4C4C-9D57-FB6F02104449}"/>
              </a:ext>
            </a:extLst>
          </p:cNvPr>
          <p:cNvPicPr>
            <a:picLocks noGrp="1" noChangeAspect="1"/>
          </p:cNvPicPr>
          <p:nvPr>
            <p:ph sz="half" idx="2"/>
          </p:nvPr>
        </p:nvPicPr>
        <p:blipFill>
          <a:blip r:embed="rId2"/>
          <a:stretch>
            <a:fillRect/>
          </a:stretch>
        </p:blipFill>
        <p:spPr>
          <a:xfrm>
            <a:off x="2845353" y="2379046"/>
            <a:ext cx="6501294" cy="3840480"/>
          </a:xfrm>
          <a:prstGeom prst="rect">
            <a:avLst/>
          </a:prstGeom>
        </p:spPr>
      </p:pic>
    </p:spTree>
    <p:extLst>
      <p:ext uri="{BB962C8B-B14F-4D97-AF65-F5344CB8AC3E}">
        <p14:creationId xmlns:p14="http://schemas.microsoft.com/office/powerpoint/2010/main" val="162642895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(8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Ratio</a:t>
            </a:r>
          </a:p>
          <a:p>
            <a:pPr marL="685800">
              <a:spcBef>
                <a:spcPts val="1200"/>
              </a:spcBef>
              <a:spcAft>
                <a:spcPts val="1200"/>
              </a:spcAft>
            </a:pPr>
            <a:r>
              <a:rPr lang="en-US"/>
              <a:t>The data have all the properties of interval data, and the </a:t>
            </a:r>
            <a:r>
              <a:rPr lang="en-US" u="sng"/>
              <a:t>ratio of two values is meaningful</a:t>
            </a:r>
            <a:r>
              <a:rPr lang="en-US"/>
              <a:t>.</a:t>
            </a:r>
          </a:p>
          <a:p>
            <a:pPr marL="685800">
              <a:spcBef>
                <a:spcPts val="1200"/>
              </a:spcBef>
              <a:spcAft>
                <a:spcPts val="1200"/>
              </a:spcAft>
            </a:pPr>
            <a:r>
              <a:rPr lang="en-US"/>
              <a:t>Variables such as distance, height, weight, and time use the ratio scale.</a:t>
            </a:r>
          </a:p>
          <a:p>
            <a:pPr marL="685800">
              <a:spcBef>
                <a:spcPts val="1200"/>
              </a:spcBef>
              <a:spcAft>
                <a:spcPts val="1200"/>
              </a:spcAft>
            </a:pPr>
            <a:r>
              <a:rPr lang="en-US"/>
              <a:t>This </a:t>
            </a:r>
            <a:r>
              <a:rPr lang="en-US" u="sng"/>
              <a:t>scale must contain a zero value</a:t>
            </a:r>
            <a:r>
              <a:rPr lang="en-US"/>
              <a:t> that indicates that nothing exists for the variable at the zero point.</a:t>
            </a:r>
          </a:p>
        </p:txBody>
      </p:sp>
    </p:spTree>
    <p:extLst>
      <p:ext uri="{BB962C8B-B14F-4D97-AF65-F5344CB8AC3E}">
        <p14:creationId xmlns:p14="http://schemas.microsoft.com/office/powerpoint/2010/main" val="2486678412"/>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Detecting Outliers</a:t>
            </a:r>
          </a:p>
        </p:txBody>
      </p:sp>
      <p:sp>
        <p:nvSpPr>
          <p:cNvPr id="4" name="Content Placeholder 2"/>
          <p:cNvSpPr>
            <a:spLocks noGrp="1"/>
          </p:cNvSpPr>
          <p:nvPr>
            <p:ph idx="1"/>
          </p:nvPr>
        </p:nvSpPr>
        <p:spPr/>
        <p:txBody>
          <a:bodyPr/>
          <a:lstStyle/>
          <a:p>
            <a:pPr>
              <a:spcBef>
                <a:spcPts val="600"/>
              </a:spcBef>
              <a:spcAft>
                <a:spcPts val="1200"/>
              </a:spcAft>
            </a:pPr>
            <a:r>
              <a:rPr lang="en-US"/>
              <a:t>An </a:t>
            </a:r>
            <a:r>
              <a:rPr lang="en-US" u="sng"/>
              <a:t>outlier</a:t>
            </a:r>
            <a:r>
              <a:rPr lang="en-US"/>
              <a:t> is an unusually small or unusually large value in a data set.</a:t>
            </a:r>
          </a:p>
          <a:p>
            <a:pPr>
              <a:spcBef>
                <a:spcPts val="600"/>
              </a:spcBef>
              <a:spcAft>
                <a:spcPts val="1200"/>
              </a:spcAft>
            </a:pPr>
            <a:r>
              <a:rPr lang="en-US"/>
              <a:t>A data value with a z-score less than −3 or greater than +3 might be considered an outlier.</a:t>
            </a:r>
          </a:p>
          <a:p>
            <a:pPr>
              <a:spcBef>
                <a:spcPts val="600"/>
              </a:spcBef>
              <a:spcAft>
                <a:spcPts val="1200"/>
              </a:spcAft>
            </a:pPr>
            <a:r>
              <a:rPr lang="en-US"/>
              <a:t>It might be:</a:t>
            </a:r>
          </a:p>
          <a:p>
            <a:pPr marL="685800">
              <a:spcBef>
                <a:spcPts val="600"/>
              </a:spcBef>
              <a:spcAft>
                <a:spcPts val="1200"/>
              </a:spcAft>
            </a:pPr>
            <a:r>
              <a:rPr lang="en-US"/>
              <a:t>an incorrectly recorded data value</a:t>
            </a:r>
          </a:p>
          <a:p>
            <a:pPr marL="685800">
              <a:spcBef>
                <a:spcPts val="600"/>
              </a:spcBef>
              <a:spcAft>
                <a:spcPts val="1200"/>
              </a:spcAft>
            </a:pPr>
            <a:r>
              <a:rPr lang="en-US"/>
              <a:t>a data value that was incorrectly included in the data set</a:t>
            </a:r>
          </a:p>
          <a:p>
            <a:pPr marL="685800">
              <a:spcBef>
                <a:spcPts val="600"/>
              </a:spcBef>
              <a:spcAft>
                <a:spcPts val="1200"/>
              </a:spcAft>
            </a:pPr>
            <a:r>
              <a:rPr lang="en-US"/>
              <a:t>a correctly recorded unusual data value that belongs in the data set</a:t>
            </a:r>
          </a:p>
        </p:txBody>
      </p:sp>
    </p:spTree>
    <p:extLst>
      <p:ext uri="{BB962C8B-B14F-4D97-AF65-F5344CB8AC3E}">
        <p14:creationId xmlns:p14="http://schemas.microsoft.com/office/powerpoint/2010/main" val="3420508901"/>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Outliers</a:t>
            </a:r>
          </a:p>
        </p:txBody>
      </p:sp>
      <p:sp>
        <p:nvSpPr>
          <p:cNvPr id="9" name="Content Placeholder 2">
            <a:extLst>
              <a:ext uri="{FF2B5EF4-FFF2-40B4-BE49-F238E27FC236}">
                <a16:creationId xmlns:a16="http://schemas.microsoft.com/office/drawing/2014/main" id="{31E21255-1F6C-4197-985A-1697B0843710}"/>
              </a:ext>
            </a:extLst>
          </p:cNvPr>
          <p:cNvSpPr>
            <a:spLocks noGrp="1"/>
          </p:cNvSpPr>
          <p:nvPr>
            <p:ph sz="half" idx="2"/>
          </p:nvPr>
        </p:nvSpPr>
        <p:spPr>
          <a:xfrm>
            <a:off x="476843" y="1828801"/>
            <a:ext cx="11241915" cy="441896"/>
          </a:xfrm>
        </p:spPr>
        <p:txBody>
          <a:bodyPr/>
          <a:lstStyle/>
          <a:p>
            <a:pPr marL="0" indent="0">
              <a:spcBef>
                <a:spcPct val="0"/>
              </a:spcBef>
              <a:spcAft>
                <a:spcPts val="600"/>
              </a:spcAft>
              <a:buNone/>
            </a:pPr>
            <a:r>
              <a:rPr lang="en-US" b="1" u="sng"/>
              <a:t>Example:</a:t>
            </a:r>
            <a:r>
              <a:rPr lang="en-US" b="1"/>
              <a:t> </a:t>
            </a:r>
            <a:r>
              <a:rPr lang="en-US"/>
              <a:t>Class size data </a:t>
            </a:r>
          </a:p>
        </p:txBody>
      </p:sp>
      <p:pic>
        <p:nvPicPr>
          <p:cNvPr id="12" name="Content Placeholder 5" descr="A table containing class size data as follows. Column 1 shows number of students in class. Column 2 shows deviation about the mean. Column 3 shows the z score, which is x subscript i baseline minus x overbar divided by s. In the first row, the number of students is 46, the deviation about the mean is 2 and the z score is 2 divided by 8, which equals 0.25. In row 2, there are 54 students in the class, the deviation about the mean is 10, and the z score is 10 divided by 8, which is 1.25. In row 3, there are 42 students in the class, the deviation about the mean is negative 2, and the z score is negative 2 divided by 8, which is negative 0.25. In row 4, there are 46 students in the class, the deviation about the mean is 2, and the z score is 2 divided by 8, which is 0.25. In row 5, the number of students in the class is 32, the deviation about the mean is negative 12, and the z score is negative 12 divided by 8, which is negative 1.5.&#10;">
            <a:extLst>
              <a:ext uri="{FF2B5EF4-FFF2-40B4-BE49-F238E27FC236}">
                <a16:creationId xmlns:a16="http://schemas.microsoft.com/office/drawing/2014/main" id="{B5BB2272-A379-4DBF-A311-3A6C4467D965}"/>
              </a:ext>
            </a:extLst>
          </p:cNvPr>
          <p:cNvPicPr>
            <a:picLocks noGrp="1" noChangeAspect="1"/>
          </p:cNvPicPr>
          <p:nvPr>
            <p:ph idx="10"/>
          </p:nvPr>
        </p:nvPicPr>
        <p:blipFill>
          <a:blip r:embed="rId2"/>
          <a:stretch>
            <a:fillRect/>
          </a:stretch>
        </p:blipFill>
        <p:spPr>
          <a:xfrm>
            <a:off x="3057821" y="2270697"/>
            <a:ext cx="6076357" cy="3088235"/>
          </a:xfrm>
          <a:prstGeom prst="rect">
            <a:avLst/>
          </a:prstGeom>
        </p:spPr>
      </p:pic>
      <p:sp>
        <p:nvSpPr>
          <p:cNvPr id="13" name="Content Placeholder 5">
            <a:extLst>
              <a:ext uri="{FF2B5EF4-FFF2-40B4-BE49-F238E27FC236}">
                <a16:creationId xmlns:a16="http://schemas.microsoft.com/office/drawing/2014/main" id="{F59C6ABD-70D9-4ACC-97E3-330ECF93643A}"/>
              </a:ext>
            </a:extLst>
          </p:cNvPr>
          <p:cNvSpPr>
            <a:spLocks noGrp="1"/>
          </p:cNvSpPr>
          <p:nvPr>
            <p:ph idx="15"/>
          </p:nvPr>
        </p:nvSpPr>
        <p:spPr>
          <a:xfrm>
            <a:off x="476843" y="5460988"/>
            <a:ext cx="11241914" cy="822960"/>
          </a:xfrm>
        </p:spPr>
        <p:txBody>
          <a:bodyPr/>
          <a:lstStyle/>
          <a:p>
            <a:pPr marL="342900" indent="-342900" algn="l">
              <a:spcBef>
                <a:spcPct val="0"/>
              </a:spcBef>
              <a:spcAft>
                <a:spcPct val="0"/>
              </a:spcAft>
              <a:buFont typeface="Arial" pitchFamily="34" charset="0"/>
              <a:buChar char="•"/>
            </a:pPr>
            <a:r>
              <a:rPr lang="en-US">
                <a:latin typeface="+mj-lt"/>
              </a:rPr>
              <a:t>−1.5 shows the fifth class size is farthest from the mean. </a:t>
            </a:r>
          </a:p>
          <a:p>
            <a:pPr marL="342900" indent="-342900" algn="l">
              <a:spcBef>
                <a:spcPct val="0"/>
              </a:spcBef>
              <a:spcAft>
                <a:spcPct val="0"/>
              </a:spcAft>
              <a:buFont typeface="Arial" pitchFamily="34" charset="0"/>
              <a:buChar char="•"/>
            </a:pPr>
            <a:r>
              <a:rPr lang="en-US">
                <a:latin typeface="+mj-lt"/>
              </a:rPr>
              <a:t>No outliers are present as the z values are within the +/−3 guideline.</a:t>
            </a:r>
            <a:endParaRPr lang="en-US" sz="2000">
              <a:latin typeface="+mj-lt"/>
            </a:endParaRPr>
          </a:p>
        </p:txBody>
      </p:sp>
    </p:spTree>
    <p:extLst>
      <p:ext uri="{BB962C8B-B14F-4D97-AF65-F5344CB8AC3E}">
        <p14:creationId xmlns:p14="http://schemas.microsoft.com/office/powerpoint/2010/main" val="160577286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Five-Number Summaries and Boxplots</a:t>
            </a:r>
          </a:p>
        </p:txBody>
      </p:sp>
      <p:sp>
        <p:nvSpPr>
          <p:cNvPr id="4" name="Content Placeholder 2"/>
          <p:cNvSpPr>
            <a:spLocks noGrp="1"/>
          </p:cNvSpPr>
          <p:nvPr>
            <p:ph idx="1"/>
          </p:nvPr>
        </p:nvSpPr>
        <p:spPr/>
        <p:txBody>
          <a:bodyPr/>
          <a:lstStyle/>
          <a:p>
            <a:pPr>
              <a:spcBef>
                <a:spcPts val="1200"/>
              </a:spcBef>
              <a:spcAft>
                <a:spcPts val="1200"/>
              </a:spcAft>
            </a:pPr>
            <a:r>
              <a:rPr lang="en-US"/>
              <a:t>Summary statistics and easy-to-draw graphs can be used to quickly summarize large quantities of data.</a:t>
            </a:r>
          </a:p>
          <a:p>
            <a:pPr>
              <a:spcBef>
                <a:spcPts val="1200"/>
              </a:spcBef>
              <a:spcAft>
                <a:spcPts val="1200"/>
              </a:spcAft>
            </a:pPr>
            <a:r>
              <a:rPr lang="en-US"/>
              <a:t>Two tools that accomplish this are </a:t>
            </a:r>
            <a:r>
              <a:rPr lang="en-US" u="sng"/>
              <a:t>five-number summaries</a:t>
            </a:r>
            <a:r>
              <a:rPr lang="en-US"/>
              <a:t> and </a:t>
            </a:r>
            <a:r>
              <a:rPr lang="en-US" u="sng"/>
              <a:t>boxplots</a:t>
            </a:r>
            <a:r>
              <a:rPr lang="en-US"/>
              <a:t>.</a:t>
            </a:r>
          </a:p>
        </p:txBody>
      </p:sp>
    </p:spTree>
    <p:extLst>
      <p:ext uri="{BB962C8B-B14F-4D97-AF65-F5344CB8AC3E}">
        <p14:creationId xmlns:p14="http://schemas.microsoft.com/office/powerpoint/2010/main" val="316559663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Five-Number Summary (1 of 2)</a:t>
            </a:r>
          </a:p>
        </p:txBody>
      </p:sp>
      <p:sp>
        <p:nvSpPr>
          <p:cNvPr id="4" name="Content Placeholder 2"/>
          <p:cNvSpPr>
            <a:spLocks noGrp="1"/>
          </p:cNvSpPr>
          <p:nvPr>
            <p:ph idx="1"/>
          </p:nvPr>
        </p:nvSpPr>
        <p:spPr/>
        <p:txBody>
          <a:bodyPr/>
          <a:lstStyle/>
          <a:p>
            <a:pPr>
              <a:spcBef>
                <a:spcPts val="600"/>
              </a:spcBef>
              <a:spcAft>
                <a:spcPts val="1200"/>
              </a:spcAft>
            </a:pPr>
            <a:r>
              <a:rPr lang="en-US"/>
              <a:t>Smallest Value</a:t>
            </a:r>
          </a:p>
          <a:p>
            <a:pPr>
              <a:spcBef>
                <a:spcPts val="600"/>
              </a:spcBef>
              <a:spcAft>
                <a:spcPts val="1200"/>
              </a:spcAft>
            </a:pPr>
            <a:r>
              <a:rPr lang="en-US"/>
              <a:t>First Quartile</a:t>
            </a:r>
          </a:p>
          <a:p>
            <a:pPr>
              <a:spcBef>
                <a:spcPts val="600"/>
              </a:spcBef>
              <a:spcAft>
                <a:spcPts val="1200"/>
              </a:spcAft>
            </a:pPr>
            <a:r>
              <a:rPr lang="en-US"/>
              <a:t>Median</a:t>
            </a:r>
          </a:p>
          <a:p>
            <a:pPr>
              <a:spcBef>
                <a:spcPts val="600"/>
              </a:spcBef>
              <a:spcAft>
                <a:spcPts val="1200"/>
              </a:spcAft>
            </a:pPr>
            <a:r>
              <a:rPr lang="en-US"/>
              <a:t>Third Quartile </a:t>
            </a:r>
          </a:p>
          <a:p>
            <a:pPr>
              <a:spcBef>
                <a:spcPts val="600"/>
              </a:spcBef>
              <a:spcAft>
                <a:spcPts val="1200"/>
              </a:spcAft>
            </a:pPr>
            <a:r>
              <a:rPr lang="en-US"/>
              <a:t>Largest Value</a:t>
            </a:r>
          </a:p>
        </p:txBody>
      </p:sp>
    </p:spTree>
    <p:extLst>
      <p:ext uri="{BB962C8B-B14F-4D97-AF65-F5344CB8AC3E}">
        <p14:creationId xmlns:p14="http://schemas.microsoft.com/office/powerpoint/2010/main" val="40702903"/>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Five-Number Summary (2 of 2)</a:t>
            </a:r>
          </a:p>
        </p:txBody>
      </p:sp>
      <p:sp>
        <p:nvSpPr>
          <p:cNvPr id="9" name="Content Placeholder 2">
            <a:extLst>
              <a:ext uri="{FF2B5EF4-FFF2-40B4-BE49-F238E27FC236}">
                <a16:creationId xmlns:a16="http://schemas.microsoft.com/office/drawing/2014/main" id="{EE175A8B-E051-4E6C-A7CD-71C846EE0615}"/>
              </a:ext>
            </a:extLst>
          </p:cNvPr>
          <p:cNvSpPr>
            <a:spLocks noGrp="1"/>
          </p:cNvSpPr>
          <p:nvPr>
            <p:ph idx="1"/>
          </p:nvPr>
        </p:nvSpPr>
        <p:spPr>
          <a:xfrm>
            <a:off x="476843" y="1944375"/>
            <a:ext cx="4754880" cy="1484625"/>
          </a:xfrm>
        </p:spPr>
        <p:txBody>
          <a:bodyPr/>
          <a:lstStyle/>
          <a:p>
            <a:pPr marL="0" indent="0" algn="l">
              <a:spcBef>
                <a:spcPts val="600"/>
              </a:spcBef>
              <a:buNone/>
            </a:pPr>
            <a:r>
              <a:rPr lang="en-US" b="1" u="sng"/>
              <a:t>Example:</a:t>
            </a:r>
            <a:r>
              <a:rPr lang="en-US" b="1"/>
              <a:t> </a:t>
            </a:r>
            <a:r>
              <a:rPr lang="en-US"/>
              <a:t>Monthly starting salary</a:t>
            </a:r>
          </a:p>
          <a:p>
            <a:pPr marL="342900" indent="-342900" algn="l">
              <a:spcBef>
                <a:spcPts val="600"/>
              </a:spcBef>
              <a:buFont typeface="Arial" pitchFamily="34" charset="0"/>
              <a:buChar char="•"/>
            </a:pPr>
            <a:r>
              <a:rPr lang="en-US"/>
              <a:t>Lowest Value = 5,710</a:t>
            </a:r>
          </a:p>
          <a:p>
            <a:pPr marL="342900" indent="-342900" algn="l">
              <a:spcBef>
                <a:spcPts val="600"/>
              </a:spcBef>
              <a:buFont typeface="Arial" pitchFamily="34" charset="0"/>
              <a:buChar char="•"/>
            </a:pPr>
            <a:r>
              <a:rPr lang="en-US"/>
              <a:t>Third Quartile = 6,025</a:t>
            </a:r>
          </a:p>
        </p:txBody>
      </p:sp>
      <p:sp>
        <p:nvSpPr>
          <p:cNvPr id="14" name="Content Placeholder 3">
            <a:extLst>
              <a:ext uri="{FF2B5EF4-FFF2-40B4-BE49-F238E27FC236}">
                <a16:creationId xmlns:a16="http://schemas.microsoft.com/office/drawing/2014/main" id="{34F1A46C-462C-4FA2-83AB-2F4D7FDB86C4}"/>
              </a:ext>
            </a:extLst>
          </p:cNvPr>
          <p:cNvSpPr>
            <a:spLocks noGrp="1"/>
          </p:cNvSpPr>
          <p:nvPr>
            <p:ph idx="13"/>
          </p:nvPr>
        </p:nvSpPr>
        <p:spPr>
          <a:xfrm>
            <a:off x="4814888" y="2640770"/>
            <a:ext cx="2562224" cy="537671"/>
          </a:xfrm>
        </p:spPr>
        <p:txBody>
          <a:bodyPr/>
          <a:lstStyle/>
          <a:p>
            <a:pPr marL="342900" indent="-342900" algn="l">
              <a:buFont typeface="Arial" pitchFamily="34" charset="0"/>
              <a:buChar char="•"/>
            </a:pPr>
            <a:r>
              <a:rPr lang="en-IN"/>
              <a:t>Median = 5905</a:t>
            </a:r>
          </a:p>
        </p:txBody>
      </p:sp>
      <p:sp>
        <p:nvSpPr>
          <p:cNvPr id="16" name="Content Placeholder 4">
            <a:extLst>
              <a:ext uri="{FF2B5EF4-FFF2-40B4-BE49-F238E27FC236}">
                <a16:creationId xmlns:a16="http://schemas.microsoft.com/office/drawing/2014/main" id="{282F1ABD-7CBD-48D7-B099-F2C6276D3EFD}"/>
              </a:ext>
            </a:extLst>
          </p:cNvPr>
          <p:cNvSpPr>
            <a:spLocks noGrp="1"/>
          </p:cNvSpPr>
          <p:nvPr>
            <p:ph idx="15"/>
          </p:nvPr>
        </p:nvSpPr>
        <p:spPr>
          <a:xfrm>
            <a:off x="8021041" y="2323786"/>
            <a:ext cx="3694115" cy="506140"/>
          </a:xfrm>
        </p:spPr>
        <p:txBody>
          <a:bodyPr/>
          <a:lstStyle/>
          <a:p>
            <a:pPr marL="342900" indent="-342900" algn="l">
              <a:buFont typeface="Arial" pitchFamily="34" charset="0"/>
              <a:buChar char="•"/>
            </a:pPr>
            <a:r>
              <a:rPr lang="en-IN"/>
              <a:t>First Quartile = 5,857.5</a:t>
            </a:r>
          </a:p>
        </p:txBody>
      </p:sp>
      <p:sp>
        <p:nvSpPr>
          <p:cNvPr id="13" name="Content Placeholder 5">
            <a:extLst>
              <a:ext uri="{FF2B5EF4-FFF2-40B4-BE49-F238E27FC236}">
                <a16:creationId xmlns:a16="http://schemas.microsoft.com/office/drawing/2014/main" id="{1AF849CC-77AC-43D5-8BC0-166F2F422B65}"/>
              </a:ext>
            </a:extLst>
          </p:cNvPr>
          <p:cNvSpPr>
            <a:spLocks noGrp="1"/>
          </p:cNvSpPr>
          <p:nvPr>
            <p:ph idx="12"/>
          </p:nvPr>
        </p:nvSpPr>
        <p:spPr>
          <a:xfrm>
            <a:off x="8021041" y="2924487"/>
            <a:ext cx="3570106" cy="537671"/>
          </a:xfrm>
        </p:spPr>
        <p:txBody>
          <a:bodyPr/>
          <a:lstStyle/>
          <a:p>
            <a:pPr marL="342900" indent="-342900" algn="l">
              <a:buFont typeface="Arial" pitchFamily="34" charset="0"/>
              <a:buChar char="•"/>
            </a:pPr>
            <a:r>
              <a:rPr lang="en-IN"/>
              <a:t>Largest Value = 6,325</a:t>
            </a:r>
          </a:p>
        </p:txBody>
      </p:sp>
      <p:sp>
        <p:nvSpPr>
          <p:cNvPr id="10" name="Content Placeholder 6">
            <a:extLst>
              <a:ext uri="{FF2B5EF4-FFF2-40B4-BE49-F238E27FC236}">
                <a16:creationId xmlns:a16="http://schemas.microsoft.com/office/drawing/2014/main" id="{F90E61C1-7813-490B-8744-A5C628BAF63B}"/>
              </a:ext>
            </a:extLst>
          </p:cNvPr>
          <p:cNvSpPr>
            <a:spLocks noGrp="1"/>
          </p:cNvSpPr>
          <p:nvPr>
            <p:ph idx="10"/>
          </p:nvPr>
        </p:nvSpPr>
        <p:spPr>
          <a:xfrm>
            <a:off x="3855720" y="3772409"/>
            <a:ext cx="4480560" cy="387306"/>
          </a:xfrm>
          <a:solidFill>
            <a:srgbClr val="000000"/>
          </a:solidFill>
        </p:spPr>
        <p:txBody>
          <a:bodyPr/>
          <a:lstStyle/>
          <a:p>
            <a:pPr marL="0" indent="0">
              <a:buNone/>
            </a:pPr>
            <a:r>
              <a:rPr lang="en-US" sz="1800" b="1">
                <a:solidFill>
                  <a:schemeClr val="bg1"/>
                </a:solidFill>
              </a:rPr>
              <a:t>Monthly Starting Salary ($)</a:t>
            </a:r>
            <a:endParaRPr lang="en-IN" sz="1800" b="1">
              <a:solidFill>
                <a:schemeClr val="bg1"/>
              </a:solidFill>
            </a:endParaRPr>
          </a:p>
        </p:txBody>
      </p:sp>
      <p:graphicFrame>
        <p:nvGraphicFramePr>
          <p:cNvPr id="12" name="Table 7">
            <a:extLst>
              <a:ext uri="{FF2B5EF4-FFF2-40B4-BE49-F238E27FC236}">
                <a16:creationId xmlns:a16="http://schemas.microsoft.com/office/drawing/2014/main" id="{517981A2-7EC6-451D-BEED-6C4B00CF61B9}"/>
              </a:ext>
            </a:extLst>
          </p:cNvPr>
          <p:cNvGraphicFramePr>
            <a:graphicFrameLocks noGrp="1"/>
          </p:cNvGraphicFramePr>
          <p:nvPr>
            <p:ph idx="11"/>
            <p:extLst>
              <p:ext uri="{D42A27DB-BD31-4B8C-83A1-F6EECF244321}">
                <p14:modId xmlns:p14="http://schemas.microsoft.com/office/powerpoint/2010/main" val="785727587"/>
              </p:ext>
            </p:extLst>
          </p:nvPr>
        </p:nvGraphicFramePr>
        <p:xfrm>
          <a:off x="3855720" y="4159715"/>
          <a:ext cx="4480560" cy="2225040"/>
        </p:xfrm>
        <a:graphic>
          <a:graphicData uri="http://schemas.openxmlformats.org/drawingml/2006/table">
            <a:tbl>
              <a:tblPr firstRow="1" bandRow="1">
                <a:tableStyleId>{5C22544A-7EE6-4342-B048-85BDC9FD1C3A}</a:tableStyleId>
              </a:tblPr>
              <a:tblGrid>
                <a:gridCol w="2240280">
                  <a:extLst>
                    <a:ext uri="{9D8B030D-6E8A-4147-A177-3AD203B41FA5}">
                      <a16:colId xmlns:a16="http://schemas.microsoft.com/office/drawing/2014/main" val="273432164"/>
                    </a:ext>
                  </a:extLst>
                </a:gridCol>
                <a:gridCol w="2240280">
                  <a:extLst>
                    <a:ext uri="{9D8B030D-6E8A-4147-A177-3AD203B41FA5}">
                      <a16:colId xmlns:a16="http://schemas.microsoft.com/office/drawing/2014/main" val="4009679192"/>
                    </a:ext>
                  </a:extLst>
                </a:gridCol>
              </a:tblGrid>
              <a:tr h="370840">
                <a:tc>
                  <a:txBody>
                    <a:bodyPr/>
                    <a:lstStyle/>
                    <a:p>
                      <a:pPr algn="ctr"/>
                      <a:r>
                        <a:rPr lang="en-US" b="0">
                          <a:solidFill>
                            <a:srgbClr val="000000"/>
                          </a:solidFill>
                        </a:rPr>
                        <a:t>5,710</a:t>
                      </a:r>
                      <a:endParaRPr lang="en-IN" b="0">
                        <a:solidFill>
                          <a:srgbClr val="000000"/>
                        </a:solidFill>
                      </a:endParaRPr>
                    </a:p>
                  </a:txBody>
                  <a:tcPr marL="70045" marR="70045">
                    <a:solidFill>
                      <a:srgbClr val="D1D1D1"/>
                    </a:solidFill>
                  </a:tcPr>
                </a:tc>
                <a:tc>
                  <a:txBody>
                    <a:bodyPr/>
                    <a:lstStyle/>
                    <a:p>
                      <a:pPr algn="ctr"/>
                      <a:r>
                        <a:rPr lang="en-US" b="0">
                          <a:solidFill>
                            <a:srgbClr val="000000"/>
                          </a:solidFill>
                        </a:rPr>
                        <a:t>5,755</a:t>
                      </a:r>
                      <a:endParaRPr lang="en-IN" b="0">
                        <a:solidFill>
                          <a:srgbClr val="000000"/>
                        </a:solidFill>
                      </a:endParaRPr>
                    </a:p>
                  </a:txBody>
                  <a:tcPr marL="70045" marR="70045">
                    <a:solidFill>
                      <a:srgbClr val="D1D1D1"/>
                    </a:solidFill>
                  </a:tcPr>
                </a:tc>
                <a:extLst>
                  <a:ext uri="{0D108BD9-81ED-4DB2-BD59-A6C34878D82A}">
                    <a16:rowId xmlns:a16="http://schemas.microsoft.com/office/drawing/2014/main" val="770002090"/>
                  </a:ext>
                </a:extLst>
              </a:tr>
              <a:tr h="370840">
                <a:tc>
                  <a:txBody>
                    <a:bodyPr/>
                    <a:lstStyle/>
                    <a:p>
                      <a:pPr algn="ctr"/>
                      <a:r>
                        <a:rPr lang="en-US">
                          <a:solidFill>
                            <a:srgbClr val="000000"/>
                          </a:solidFill>
                        </a:rPr>
                        <a:t>5,850</a:t>
                      </a:r>
                      <a:endParaRPr lang="en-IN">
                        <a:solidFill>
                          <a:srgbClr val="000000"/>
                        </a:solidFill>
                      </a:endParaRPr>
                    </a:p>
                  </a:txBody>
                  <a:tcPr marL="70045" marR="70045">
                    <a:solidFill>
                      <a:srgbClr val="E9E9EA"/>
                    </a:solidFill>
                  </a:tcPr>
                </a:tc>
                <a:tc>
                  <a:txBody>
                    <a:bodyPr/>
                    <a:lstStyle/>
                    <a:p>
                      <a:pPr algn="ctr"/>
                      <a:r>
                        <a:rPr lang="en-US">
                          <a:solidFill>
                            <a:srgbClr val="000000"/>
                          </a:solidFill>
                        </a:rPr>
                        <a:t>5,880</a:t>
                      </a:r>
                      <a:endParaRPr lang="en-IN">
                        <a:solidFill>
                          <a:srgbClr val="000000"/>
                        </a:solidFill>
                      </a:endParaRPr>
                    </a:p>
                  </a:txBody>
                  <a:tcPr marL="70045" marR="70045">
                    <a:solidFill>
                      <a:srgbClr val="E9E9EA"/>
                    </a:solidFill>
                  </a:tcPr>
                </a:tc>
                <a:extLst>
                  <a:ext uri="{0D108BD9-81ED-4DB2-BD59-A6C34878D82A}">
                    <a16:rowId xmlns:a16="http://schemas.microsoft.com/office/drawing/2014/main" val="1238630898"/>
                  </a:ext>
                </a:extLst>
              </a:tr>
              <a:tr h="370840">
                <a:tc>
                  <a:txBody>
                    <a:bodyPr/>
                    <a:lstStyle/>
                    <a:p>
                      <a:pPr algn="ctr"/>
                      <a:r>
                        <a:rPr lang="en-US">
                          <a:solidFill>
                            <a:srgbClr val="000000"/>
                          </a:solidFill>
                        </a:rPr>
                        <a:t>5,880</a:t>
                      </a:r>
                      <a:endParaRPr lang="en-IN">
                        <a:solidFill>
                          <a:srgbClr val="000000"/>
                        </a:solidFill>
                      </a:endParaRPr>
                    </a:p>
                  </a:txBody>
                  <a:tcPr marL="70045" marR="70045">
                    <a:solidFill>
                      <a:srgbClr val="D1D1D1"/>
                    </a:solidFill>
                  </a:tcPr>
                </a:tc>
                <a:tc>
                  <a:txBody>
                    <a:bodyPr/>
                    <a:lstStyle/>
                    <a:p>
                      <a:pPr algn="ctr"/>
                      <a:r>
                        <a:rPr lang="en-US">
                          <a:solidFill>
                            <a:srgbClr val="000000"/>
                          </a:solidFill>
                        </a:rPr>
                        <a:t>5,890</a:t>
                      </a:r>
                      <a:endParaRPr lang="en-IN">
                        <a:solidFill>
                          <a:srgbClr val="000000"/>
                        </a:solidFill>
                      </a:endParaRPr>
                    </a:p>
                  </a:txBody>
                  <a:tcPr marL="70045" marR="70045">
                    <a:solidFill>
                      <a:srgbClr val="D1D1D1"/>
                    </a:solidFill>
                  </a:tcPr>
                </a:tc>
                <a:extLst>
                  <a:ext uri="{0D108BD9-81ED-4DB2-BD59-A6C34878D82A}">
                    <a16:rowId xmlns:a16="http://schemas.microsoft.com/office/drawing/2014/main" val="2570381650"/>
                  </a:ext>
                </a:extLst>
              </a:tr>
              <a:tr h="370840">
                <a:tc>
                  <a:txBody>
                    <a:bodyPr/>
                    <a:lstStyle/>
                    <a:p>
                      <a:pPr algn="ctr"/>
                      <a:r>
                        <a:rPr lang="en-US">
                          <a:solidFill>
                            <a:srgbClr val="000000"/>
                          </a:solidFill>
                        </a:rPr>
                        <a:t>5,920</a:t>
                      </a:r>
                      <a:endParaRPr lang="en-IN">
                        <a:solidFill>
                          <a:srgbClr val="000000"/>
                        </a:solidFill>
                      </a:endParaRPr>
                    </a:p>
                  </a:txBody>
                  <a:tcPr marL="70045" marR="70045">
                    <a:solidFill>
                      <a:srgbClr val="E9E9EA"/>
                    </a:solidFill>
                  </a:tcPr>
                </a:tc>
                <a:tc>
                  <a:txBody>
                    <a:bodyPr/>
                    <a:lstStyle/>
                    <a:p>
                      <a:pPr algn="ctr"/>
                      <a:r>
                        <a:rPr lang="en-US">
                          <a:solidFill>
                            <a:srgbClr val="000000"/>
                          </a:solidFill>
                        </a:rPr>
                        <a:t>5,940</a:t>
                      </a:r>
                      <a:endParaRPr lang="en-IN">
                        <a:solidFill>
                          <a:srgbClr val="000000"/>
                        </a:solidFill>
                      </a:endParaRPr>
                    </a:p>
                  </a:txBody>
                  <a:tcPr marL="70045" marR="70045">
                    <a:solidFill>
                      <a:srgbClr val="E9E9EA"/>
                    </a:solidFill>
                  </a:tcPr>
                </a:tc>
                <a:extLst>
                  <a:ext uri="{0D108BD9-81ED-4DB2-BD59-A6C34878D82A}">
                    <a16:rowId xmlns:a16="http://schemas.microsoft.com/office/drawing/2014/main" val="509140688"/>
                  </a:ext>
                </a:extLst>
              </a:tr>
              <a:tr h="370840">
                <a:tc>
                  <a:txBody>
                    <a:bodyPr/>
                    <a:lstStyle/>
                    <a:p>
                      <a:pPr algn="ctr"/>
                      <a:r>
                        <a:rPr lang="en-US">
                          <a:solidFill>
                            <a:srgbClr val="000000"/>
                          </a:solidFill>
                        </a:rPr>
                        <a:t>5,950</a:t>
                      </a:r>
                      <a:endParaRPr lang="en-IN">
                        <a:solidFill>
                          <a:srgbClr val="000000"/>
                        </a:solidFill>
                      </a:endParaRPr>
                    </a:p>
                  </a:txBody>
                  <a:tcPr marL="70045" marR="70045">
                    <a:solidFill>
                      <a:srgbClr val="D1D1D1"/>
                    </a:solidFill>
                  </a:tcPr>
                </a:tc>
                <a:tc>
                  <a:txBody>
                    <a:bodyPr/>
                    <a:lstStyle/>
                    <a:p>
                      <a:pPr algn="ctr"/>
                      <a:r>
                        <a:rPr lang="en-US">
                          <a:solidFill>
                            <a:srgbClr val="000000"/>
                          </a:solidFill>
                        </a:rPr>
                        <a:t>6,050</a:t>
                      </a:r>
                      <a:endParaRPr lang="en-IN">
                        <a:solidFill>
                          <a:srgbClr val="000000"/>
                        </a:solidFill>
                      </a:endParaRPr>
                    </a:p>
                  </a:txBody>
                  <a:tcPr marL="70045" marR="70045">
                    <a:solidFill>
                      <a:srgbClr val="D1D1D1"/>
                    </a:solidFill>
                  </a:tcPr>
                </a:tc>
                <a:extLst>
                  <a:ext uri="{0D108BD9-81ED-4DB2-BD59-A6C34878D82A}">
                    <a16:rowId xmlns:a16="http://schemas.microsoft.com/office/drawing/2014/main" val="2444528118"/>
                  </a:ext>
                </a:extLst>
              </a:tr>
              <a:tr h="370840">
                <a:tc>
                  <a:txBody>
                    <a:bodyPr/>
                    <a:lstStyle/>
                    <a:p>
                      <a:pPr algn="ctr"/>
                      <a:r>
                        <a:rPr lang="en-US">
                          <a:solidFill>
                            <a:srgbClr val="000000"/>
                          </a:solidFill>
                        </a:rPr>
                        <a:t>6,130</a:t>
                      </a:r>
                      <a:endParaRPr lang="en-IN">
                        <a:solidFill>
                          <a:srgbClr val="000000"/>
                        </a:solidFill>
                      </a:endParaRPr>
                    </a:p>
                  </a:txBody>
                  <a:tcPr marL="70045" marR="70045">
                    <a:solidFill>
                      <a:srgbClr val="E9E9EA"/>
                    </a:solidFill>
                  </a:tcPr>
                </a:tc>
                <a:tc>
                  <a:txBody>
                    <a:bodyPr/>
                    <a:lstStyle/>
                    <a:p>
                      <a:pPr algn="ctr"/>
                      <a:r>
                        <a:rPr lang="en-US">
                          <a:solidFill>
                            <a:srgbClr val="000000"/>
                          </a:solidFill>
                        </a:rPr>
                        <a:t>6,325</a:t>
                      </a:r>
                      <a:endParaRPr lang="en-IN">
                        <a:solidFill>
                          <a:srgbClr val="000000"/>
                        </a:solidFill>
                      </a:endParaRPr>
                    </a:p>
                  </a:txBody>
                  <a:tcPr marL="70045" marR="70045">
                    <a:solidFill>
                      <a:srgbClr val="E9E9EA"/>
                    </a:solidFill>
                  </a:tcPr>
                </a:tc>
                <a:extLst>
                  <a:ext uri="{0D108BD9-81ED-4DB2-BD59-A6C34878D82A}">
                    <a16:rowId xmlns:a16="http://schemas.microsoft.com/office/drawing/2014/main" val="1041048007"/>
                  </a:ext>
                </a:extLst>
              </a:tr>
            </a:tbl>
          </a:graphicData>
        </a:graphic>
      </p:graphicFrame>
    </p:spTree>
    <p:extLst>
      <p:ext uri="{BB962C8B-B14F-4D97-AF65-F5344CB8AC3E}">
        <p14:creationId xmlns:p14="http://schemas.microsoft.com/office/powerpoint/2010/main" val="3498441986"/>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Boxplots and Outliers</a:t>
            </a:r>
          </a:p>
        </p:txBody>
      </p:sp>
      <p:sp>
        <p:nvSpPr>
          <p:cNvPr id="8" name="Content Placeholder 7">
            <a:extLst>
              <a:ext uri="{FF2B5EF4-FFF2-40B4-BE49-F238E27FC236}">
                <a16:creationId xmlns:a16="http://schemas.microsoft.com/office/drawing/2014/main" id="{A7EA0F22-8B40-4DBF-9B1A-393844FF2B0D}"/>
              </a:ext>
            </a:extLst>
          </p:cNvPr>
          <p:cNvSpPr>
            <a:spLocks noGrp="1"/>
          </p:cNvSpPr>
          <p:nvPr>
            <p:ph idx="1"/>
          </p:nvPr>
        </p:nvSpPr>
        <p:spPr/>
        <p:txBody>
          <a:bodyPr/>
          <a:lstStyle/>
          <a:p>
            <a:r>
              <a:rPr lang="en-US"/>
              <a:t>Limits are located using the interquartile range (IQR).</a:t>
            </a:r>
          </a:p>
          <a:p>
            <a:r>
              <a:rPr lang="en-US"/>
              <a:t>Data outside these limits are considered </a:t>
            </a:r>
            <a:r>
              <a:rPr lang="en-US" u="sng"/>
              <a:t>outliers</a:t>
            </a:r>
            <a:r>
              <a:rPr lang="en-US"/>
              <a:t>.</a:t>
            </a:r>
          </a:p>
          <a:p>
            <a:r>
              <a:rPr lang="en-US"/>
              <a:t>The locations of each outlier are shown with the symbol.</a:t>
            </a:r>
          </a:p>
        </p:txBody>
      </p:sp>
    </p:spTree>
    <p:extLst>
      <p:ext uri="{BB962C8B-B14F-4D97-AF65-F5344CB8AC3E}">
        <p14:creationId xmlns:p14="http://schemas.microsoft.com/office/powerpoint/2010/main" val="421928270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E3EB-1DD1-449E-8D80-135381093C31}"/>
              </a:ext>
            </a:extLst>
          </p:cNvPr>
          <p:cNvSpPr>
            <a:spLocks noGrp="1"/>
          </p:cNvSpPr>
          <p:nvPr>
            <p:ph type="title"/>
          </p:nvPr>
        </p:nvSpPr>
        <p:spPr/>
        <p:txBody>
          <a:bodyPr/>
          <a:lstStyle/>
          <a:p>
            <a:r>
              <a:rPr lang="en-US"/>
              <a:t>Boxplot (1 of 3)</a:t>
            </a:r>
            <a:endParaRPr lang="en-IN"/>
          </a:p>
        </p:txBody>
      </p:sp>
      <p:sp>
        <p:nvSpPr>
          <p:cNvPr id="3" name="Content Placeholder 2">
            <a:extLst>
              <a:ext uri="{FF2B5EF4-FFF2-40B4-BE49-F238E27FC236}">
                <a16:creationId xmlns:a16="http://schemas.microsoft.com/office/drawing/2014/main" id="{D0AB998D-DCA2-43D9-B2CF-5D757FF68F89}"/>
              </a:ext>
            </a:extLst>
          </p:cNvPr>
          <p:cNvSpPr>
            <a:spLocks noGrp="1"/>
          </p:cNvSpPr>
          <p:nvPr>
            <p:ph sz="half" idx="1"/>
          </p:nvPr>
        </p:nvSpPr>
        <p:spPr>
          <a:xfrm>
            <a:off x="476844" y="1825625"/>
            <a:ext cx="11237976" cy="1737360"/>
          </a:xfrm>
        </p:spPr>
        <p:txBody>
          <a:bodyPr/>
          <a:lstStyle/>
          <a:p>
            <a:pPr>
              <a:spcBef>
                <a:spcPts val="600"/>
              </a:spcBef>
              <a:spcAft>
                <a:spcPts val="1200"/>
              </a:spcAft>
            </a:pPr>
            <a:r>
              <a:rPr lang="en-US"/>
              <a:t>A </a:t>
            </a:r>
            <a:r>
              <a:rPr lang="en-US" u="sng"/>
              <a:t>boxplot</a:t>
            </a:r>
            <a:r>
              <a:rPr lang="en-US"/>
              <a:t> is a graphical summary of data that is based on a five-number summary.</a:t>
            </a:r>
          </a:p>
          <a:p>
            <a:pPr>
              <a:spcBef>
                <a:spcPts val="600"/>
              </a:spcBef>
              <a:spcAft>
                <a:spcPts val="1200"/>
              </a:spcAft>
            </a:pPr>
            <a:r>
              <a:rPr lang="en-US"/>
              <a:t>A key to the development of a boxplot is the computation of the median and the quartiles,</a:t>
            </a:r>
          </a:p>
        </p:txBody>
      </p:sp>
      <p:graphicFrame>
        <p:nvGraphicFramePr>
          <p:cNvPr id="7" name="Object 3" descr="Q subscript 1 baseline and Q subscript 3 baseline">
            <a:extLst>
              <a:ext uri="{FF2B5EF4-FFF2-40B4-BE49-F238E27FC236}">
                <a16:creationId xmlns:a16="http://schemas.microsoft.com/office/drawing/2014/main" id="{8C31D069-73E6-4647-B913-40BC20FB5A48}"/>
              </a:ext>
            </a:extLst>
          </p:cNvPr>
          <p:cNvGraphicFramePr>
            <a:graphicFrameLocks noGrp="1" noChangeAspect="1"/>
          </p:cNvGraphicFramePr>
          <p:nvPr>
            <p:ph sz="half" idx="2"/>
            <p:extLst>
              <p:ext uri="{D42A27DB-BD31-4B8C-83A1-F6EECF244321}">
                <p14:modId xmlns:p14="http://schemas.microsoft.com/office/powerpoint/2010/main" val="2197821709"/>
              </p:ext>
            </p:extLst>
          </p:nvPr>
        </p:nvGraphicFramePr>
        <p:xfrm>
          <a:off x="2124075" y="3225800"/>
          <a:ext cx="1447800" cy="381000"/>
        </p:xfrm>
        <a:graphic>
          <a:graphicData uri="http://schemas.openxmlformats.org/presentationml/2006/ole">
            <mc:AlternateContent xmlns:mc="http://schemas.openxmlformats.org/markup-compatibility/2006">
              <mc:Choice xmlns:v="urn:schemas-microsoft-com:vml" Requires="v">
                <p:oleObj spid="_x0000_s29698" name="Equation" r:id="rId3" imgW="1447560" imgH="380880" progId="Equation.DSMT4">
                  <p:embed/>
                </p:oleObj>
              </mc:Choice>
              <mc:Fallback>
                <p:oleObj name="Equation" r:id="rId3" imgW="1447560" imgH="380880" progId="Equation.DSMT4">
                  <p:embed/>
                  <p:pic>
                    <p:nvPicPr>
                      <p:cNvPr id="0" name="OLE substitute image"/>
                      <p:cNvPicPr/>
                      <p:nvPr/>
                    </p:nvPicPr>
                    <p:blipFill>
                      <a:blip r:embed="rId4"/>
                      <a:stretch>
                        <a:fillRect/>
                      </a:stretch>
                    </p:blipFill>
                    <p:spPr>
                      <a:xfrm>
                        <a:off x="2124075" y="3225800"/>
                        <a:ext cx="14478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D908FBE9-1819-473C-8431-72F3EEB32C0B}"/>
              </a:ext>
            </a:extLst>
          </p:cNvPr>
          <p:cNvSpPr>
            <a:spLocks noGrp="1"/>
          </p:cNvSpPr>
          <p:nvPr>
            <p:ph sz="half" idx="10"/>
          </p:nvPr>
        </p:nvSpPr>
        <p:spPr>
          <a:xfrm>
            <a:off x="476844" y="3750388"/>
            <a:ext cx="7413458" cy="566975"/>
          </a:xfrm>
        </p:spPr>
        <p:txBody>
          <a:bodyPr/>
          <a:lstStyle/>
          <a:p>
            <a:r>
              <a:rPr lang="en-US"/>
              <a:t>Boxplots provide another way to identify outliers.</a:t>
            </a:r>
          </a:p>
        </p:txBody>
      </p:sp>
    </p:spTree>
    <p:extLst>
      <p:ext uri="{BB962C8B-B14F-4D97-AF65-F5344CB8AC3E}">
        <p14:creationId xmlns:p14="http://schemas.microsoft.com/office/powerpoint/2010/main" val="3978273072"/>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Boxplot (2 of 3)</a:t>
            </a:r>
          </a:p>
        </p:txBody>
      </p:sp>
      <p:sp>
        <p:nvSpPr>
          <p:cNvPr id="6" name="Content Placeholder 2">
            <a:extLst>
              <a:ext uri="{FF2B5EF4-FFF2-40B4-BE49-F238E27FC236}">
                <a16:creationId xmlns:a16="http://schemas.microsoft.com/office/drawing/2014/main" id="{EDD61071-0B07-4E6D-9B22-A1DA115D72A5}"/>
              </a:ext>
            </a:extLst>
          </p:cNvPr>
          <p:cNvSpPr>
            <a:spLocks noGrp="1"/>
          </p:cNvSpPr>
          <p:nvPr>
            <p:ph sz="half" idx="1"/>
          </p:nvPr>
        </p:nvSpPr>
        <p:spPr>
          <a:xfrm>
            <a:off x="476843" y="1825625"/>
            <a:ext cx="11241915" cy="1721616"/>
          </a:xfrm>
        </p:spPr>
        <p:txBody>
          <a:bodyPr/>
          <a:lstStyle/>
          <a:p>
            <a:pPr marL="0" indent="0">
              <a:buNone/>
            </a:pPr>
            <a:r>
              <a:rPr lang="en-US" b="1" u="sng"/>
              <a:t>Example</a:t>
            </a:r>
            <a:r>
              <a:rPr lang="en-US"/>
              <a:t> Monthly starting salary</a:t>
            </a:r>
          </a:p>
          <a:p>
            <a:r>
              <a:rPr lang="en-US"/>
              <a:t>A box is drawn with its ends located at the first and third quartiles.</a:t>
            </a:r>
          </a:p>
          <a:p>
            <a:r>
              <a:rPr lang="en-US"/>
              <a:t>A vertical line is drawn in the box at the location of the median (second quartile).</a:t>
            </a:r>
          </a:p>
        </p:txBody>
      </p:sp>
      <p:pic>
        <p:nvPicPr>
          <p:cNvPr id="8" name="Picture 3" descr="A box plot shows monthly starting salary data with lines showing lower and upper limits. The lower limit is 5710, Q subscript 1 is 5857.5, median is 5905, Q subscript 3 is 6025, upper limit is 6130, and outlier is 6325. The difference between Q subscript 1 and Q subscript 3 is IQR, and the different between each limit and its nearest Q value is 1.5 IQR.">
            <a:extLst>
              <a:ext uri="{FF2B5EF4-FFF2-40B4-BE49-F238E27FC236}">
                <a16:creationId xmlns:a16="http://schemas.microsoft.com/office/drawing/2014/main" id="{AA958B7B-8255-4D77-8FFC-65058B2CE3C6}"/>
              </a:ext>
            </a:extLst>
          </p:cNvPr>
          <p:cNvPicPr>
            <a:picLocks noGrp="1" noChangeAspect="1"/>
          </p:cNvPicPr>
          <p:nvPr>
            <p:ph sz="half" idx="2"/>
          </p:nvPr>
        </p:nvPicPr>
        <p:blipFill>
          <a:blip r:embed="rId2"/>
          <a:stretch>
            <a:fillRect/>
          </a:stretch>
        </p:blipFill>
        <p:spPr>
          <a:xfrm>
            <a:off x="2389953" y="3666408"/>
            <a:ext cx="7412095" cy="2743200"/>
          </a:xfrm>
          <a:prstGeom prst="rect">
            <a:avLst/>
          </a:prstGeom>
        </p:spPr>
      </p:pic>
    </p:spTree>
    <p:extLst>
      <p:ext uri="{BB962C8B-B14F-4D97-AF65-F5344CB8AC3E}">
        <p14:creationId xmlns:p14="http://schemas.microsoft.com/office/powerpoint/2010/main" val="71455800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4FEB-6EB4-400E-BFE4-EF4600DB957B}"/>
              </a:ext>
            </a:extLst>
          </p:cNvPr>
          <p:cNvSpPr>
            <a:spLocks noGrp="1"/>
          </p:cNvSpPr>
          <p:nvPr>
            <p:ph type="title"/>
          </p:nvPr>
        </p:nvSpPr>
        <p:spPr/>
        <p:txBody>
          <a:bodyPr/>
          <a:lstStyle/>
          <a:p>
            <a:r>
              <a:rPr lang="en-US"/>
              <a:t>Boxplot (3 of 3)</a:t>
            </a:r>
            <a:endParaRPr lang="en-IN"/>
          </a:p>
        </p:txBody>
      </p:sp>
      <p:sp>
        <p:nvSpPr>
          <p:cNvPr id="3" name="Content Placeholder 2">
            <a:extLst>
              <a:ext uri="{FF2B5EF4-FFF2-40B4-BE49-F238E27FC236}">
                <a16:creationId xmlns:a16="http://schemas.microsoft.com/office/drawing/2014/main" id="{07A4ADA6-F4CB-4CF9-8DBC-09B492BEF900}"/>
              </a:ext>
            </a:extLst>
          </p:cNvPr>
          <p:cNvSpPr>
            <a:spLocks noGrp="1"/>
          </p:cNvSpPr>
          <p:nvPr>
            <p:ph idx="1"/>
          </p:nvPr>
        </p:nvSpPr>
        <p:spPr>
          <a:xfrm>
            <a:off x="476844" y="1799235"/>
            <a:ext cx="11237976" cy="1002820"/>
          </a:xfrm>
        </p:spPr>
        <p:txBody>
          <a:bodyPr/>
          <a:lstStyle/>
          <a:p>
            <a:pPr lvl="0" algn="l">
              <a:spcBef>
                <a:spcPts val="600"/>
              </a:spcBef>
              <a:buClr>
                <a:srgbClr val="003865"/>
              </a:buClr>
            </a:pPr>
            <a:r>
              <a:rPr lang="en-US" b="1" u="sng">
                <a:solidFill>
                  <a:srgbClr val="003865"/>
                </a:solidFill>
              </a:rPr>
              <a:t>Example:</a:t>
            </a:r>
            <a:r>
              <a:rPr lang="en-US" b="1">
                <a:solidFill>
                  <a:srgbClr val="003865"/>
                </a:solidFill>
              </a:rPr>
              <a:t> </a:t>
            </a:r>
            <a:r>
              <a:rPr lang="en-US">
                <a:solidFill>
                  <a:srgbClr val="003865"/>
                </a:solidFill>
              </a:rPr>
              <a:t>Monthly starting salary</a:t>
            </a:r>
          </a:p>
          <a:p>
            <a:pPr marL="228600" lvl="0" indent="-228600" algn="l">
              <a:spcBef>
                <a:spcPts val="600"/>
              </a:spcBef>
              <a:buClr>
                <a:srgbClr val="003865"/>
              </a:buClr>
              <a:buFont typeface="Arial" pitchFamily="34" charset="0"/>
              <a:buChar char="•"/>
            </a:pPr>
            <a:r>
              <a:rPr lang="en-US">
                <a:solidFill>
                  <a:srgbClr val="003865"/>
                </a:solidFill>
              </a:rPr>
              <a:t>The lower limit is located 1.5(IQR) below</a:t>
            </a:r>
          </a:p>
        </p:txBody>
      </p:sp>
      <p:graphicFrame>
        <p:nvGraphicFramePr>
          <p:cNvPr id="12" name="Object 3" descr="Q subscript 1 baseline">
            <a:extLst>
              <a:ext uri="{FF2B5EF4-FFF2-40B4-BE49-F238E27FC236}">
                <a16:creationId xmlns:a16="http://schemas.microsoft.com/office/drawing/2014/main" id="{8BDB10E0-43C3-41B2-BFF4-0A8869651E1C}"/>
              </a:ext>
            </a:extLst>
          </p:cNvPr>
          <p:cNvGraphicFramePr>
            <a:graphicFrameLocks noGrp="1" noChangeAspect="1"/>
          </p:cNvGraphicFramePr>
          <p:nvPr>
            <p:ph idx="11"/>
            <p:extLst>
              <p:ext uri="{D42A27DB-BD31-4B8C-83A1-F6EECF244321}">
                <p14:modId xmlns:p14="http://schemas.microsoft.com/office/powerpoint/2010/main" val="2526186943"/>
              </p:ext>
            </p:extLst>
          </p:nvPr>
        </p:nvGraphicFramePr>
        <p:xfrm>
          <a:off x="6365082" y="2421055"/>
          <a:ext cx="393700" cy="381000"/>
        </p:xfrm>
        <a:graphic>
          <a:graphicData uri="http://schemas.openxmlformats.org/presentationml/2006/ole">
            <mc:AlternateContent xmlns:mc="http://schemas.openxmlformats.org/markup-compatibility/2006">
              <mc:Choice xmlns:v="urn:schemas-microsoft-com:vml" Requires="v">
                <p:oleObj spid="_x0000_s30725" name="Equation" r:id="rId3" imgW="393480" imgH="380880" progId="Equation.DSMT4">
                  <p:embed/>
                </p:oleObj>
              </mc:Choice>
              <mc:Fallback>
                <p:oleObj name="Equation" r:id="rId3" imgW="393480" imgH="380880" progId="Equation.DSMT4">
                  <p:embed/>
                  <p:pic>
                    <p:nvPicPr>
                      <p:cNvPr id="0" name="OLE substitute image"/>
                      <p:cNvPicPr/>
                      <p:nvPr/>
                    </p:nvPicPr>
                    <p:blipFill>
                      <a:blip r:embed="rId4"/>
                      <a:stretch>
                        <a:fillRect/>
                      </a:stretch>
                    </p:blipFill>
                    <p:spPr>
                      <a:xfrm>
                        <a:off x="6365082" y="2421055"/>
                        <a:ext cx="393700" cy="381000"/>
                      </a:xfrm>
                      <a:prstGeom prst="rect">
                        <a:avLst/>
                      </a:prstGeom>
                    </p:spPr>
                  </p:pic>
                </p:oleObj>
              </mc:Fallback>
            </mc:AlternateContent>
          </a:graphicData>
        </a:graphic>
      </p:graphicFrame>
      <p:graphicFrame>
        <p:nvGraphicFramePr>
          <p:cNvPr id="14" name="Object 4" descr="Begin equation. Lower limit is Q subscript 1 baseline minus 1.5 times left parenthesis I Q R right parenthesis equals 5,857.5 minus 1.5 times left parenthesis 167.5 right parenthesis equals 5,606.25. End equation.">
            <a:extLst>
              <a:ext uri="{FF2B5EF4-FFF2-40B4-BE49-F238E27FC236}">
                <a16:creationId xmlns:a16="http://schemas.microsoft.com/office/drawing/2014/main" id="{ACC04C4B-C81B-49E6-AE4F-2B1E609D4DAF}"/>
              </a:ext>
            </a:extLst>
          </p:cNvPr>
          <p:cNvGraphicFramePr>
            <a:graphicFrameLocks noGrp="1" noChangeAspect="1"/>
          </p:cNvGraphicFramePr>
          <p:nvPr>
            <p:ph idx="13"/>
            <p:extLst>
              <p:ext uri="{D42A27DB-BD31-4B8C-83A1-F6EECF244321}">
                <p14:modId xmlns:p14="http://schemas.microsoft.com/office/powerpoint/2010/main" val="2177290080"/>
              </p:ext>
            </p:extLst>
          </p:nvPr>
        </p:nvGraphicFramePr>
        <p:xfrm>
          <a:off x="2393157" y="2938580"/>
          <a:ext cx="8089900" cy="419100"/>
        </p:xfrm>
        <a:graphic>
          <a:graphicData uri="http://schemas.openxmlformats.org/presentationml/2006/ole">
            <mc:AlternateContent xmlns:mc="http://schemas.openxmlformats.org/markup-compatibility/2006">
              <mc:Choice xmlns:v="urn:schemas-microsoft-com:vml" Requires="v">
                <p:oleObj spid="_x0000_s30726" name="Equation" r:id="rId5" imgW="8089560" imgH="419040" progId="Equation.DSMT4">
                  <p:embed/>
                </p:oleObj>
              </mc:Choice>
              <mc:Fallback>
                <p:oleObj name="Equation" r:id="rId5" imgW="8089560" imgH="419040" progId="Equation.DSMT4">
                  <p:embed/>
                  <p:pic>
                    <p:nvPicPr>
                      <p:cNvPr id="0" name="OLE substitute image"/>
                      <p:cNvPicPr/>
                      <p:nvPr/>
                    </p:nvPicPr>
                    <p:blipFill>
                      <a:blip r:embed="rId6"/>
                      <a:stretch>
                        <a:fillRect/>
                      </a:stretch>
                    </p:blipFill>
                    <p:spPr>
                      <a:xfrm>
                        <a:off x="2393157" y="2938580"/>
                        <a:ext cx="8089900" cy="419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A33C738-A781-4545-BEA0-A4F47A3EAE33}"/>
              </a:ext>
            </a:extLst>
          </p:cNvPr>
          <p:cNvSpPr>
            <a:spLocks noGrp="1"/>
          </p:cNvSpPr>
          <p:nvPr>
            <p:ph idx="15"/>
          </p:nvPr>
        </p:nvSpPr>
        <p:spPr>
          <a:xfrm>
            <a:off x="476844" y="3424434"/>
            <a:ext cx="6035040" cy="457200"/>
          </a:xfrm>
        </p:spPr>
        <p:txBody>
          <a:bodyPr/>
          <a:lstStyle/>
          <a:p>
            <a:pPr marL="228600" indent="-228600" algn="l">
              <a:spcBef>
                <a:spcPts val="600"/>
              </a:spcBef>
              <a:buClr>
                <a:srgbClr val="003865"/>
              </a:buClr>
              <a:buFont typeface="Arial" pitchFamily="34" charset="0"/>
              <a:buChar char="•"/>
            </a:pPr>
            <a:r>
              <a:rPr lang="en-US">
                <a:solidFill>
                  <a:srgbClr val="003865"/>
                </a:solidFill>
              </a:rPr>
              <a:t>The upper limit is located 1.5(IQR) above</a:t>
            </a:r>
            <a:endParaRPr lang="en-IN">
              <a:solidFill>
                <a:srgbClr val="003865"/>
              </a:solidFill>
            </a:endParaRPr>
          </a:p>
        </p:txBody>
      </p:sp>
      <p:graphicFrame>
        <p:nvGraphicFramePr>
          <p:cNvPr id="15" name="Object 6" descr="Q subscript 3 baseline">
            <a:extLst>
              <a:ext uri="{FF2B5EF4-FFF2-40B4-BE49-F238E27FC236}">
                <a16:creationId xmlns:a16="http://schemas.microsoft.com/office/drawing/2014/main" id="{3CA7775E-85BC-4572-926E-A87E596F8E90}"/>
              </a:ext>
            </a:extLst>
          </p:cNvPr>
          <p:cNvGraphicFramePr>
            <a:graphicFrameLocks noGrp="1" noChangeAspect="1"/>
          </p:cNvGraphicFramePr>
          <p:nvPr>
            <p:ph idx="10"/>
            <p:extLst>
              <p:ext uri="{D42A27DB-BD31-4B8C-83A1-F6EECF244321}">
                <p14:modId xmlns:p14="http://schemas.microsoft.com/office/powerpoint/2010/main" val="2508409070"/>
              </p:ext>
            </p:extLst>
          </p:nvPr>
        </p:nvGraphicFramePr>
        <p:xfrm>
          <a:off x="6438107" y="3508717"/>
          <a:ext cx="431640" cy="380880"/>
        </p:xfrm>
        <a:graphic>
          <a:graphicData uri="http://schemas.openxmlformats.org/presentationml/2006/ole">
            <mc:AlternateContent xmlns:mc="http://schemas.openxmlformats.org/markup-compatibility/2006">
              <mc:Choice xmlns:v="urn:schemas-microsoft-com:vml" Requires="v">
                <p:oleObj spid="_x0000_s30727" name="Equation" r:id="rId7" imgW="431640" imgH="380880" progId="Equation.DSMT4">
                  <p:embed/>
                </p:oleObj>
              </mc:Choice>
              <mc:Fallback>
                <p:oleObj name="Equation" r:id="rId7" imgW="431640" imgH="380880" progId="Equation.DSMT4">
                  <p:embed/>
                  <p:pic>
                    <p:nvPicPr>
                      <p:cNvPr id="0" name="OLE substitute image"/>
                      <p:cNvPicPr/>
                      <p:nvPr/>
                    </p:nvPicPr>
                    <p:blipFill>
                      <a:blip r:embed="rId8"/>
                      <a:stretch>
                        <a:fillRect/>
                      </a:stretch>
                    </p:blipFill>
                    <p:spPr>
                      <a:xfrm>
                        <a:off x="6438107" y="3508717"/>
                        <a:ext cx="431640" cy="380880"/>
                      </a:xfrm>
                      <a:prstGeom prst="rect">
                        <a:avLst/>
                      </a:prstGeom>
                    </p:spPr>
                  </p:pic>
                </p:oleObj>
              </mc:Fallback>
            </mc:AlternateContent>
          </a:graphicData>
        </a:graphic>
      </p:graphicFrame>
      <p:graphicFrame>
        <p:nvGraphicFramePr>
          <p:cNvPr id="17" name="Object 7" descr="Begin equation. Upper limit is Q subscript 3 baseline plus 1.5 times left parenthesis I Q R right parenthesis equals 6,025 plus 1.5 times left parenthesis 167.5 right parenthesis equals 6,276.25. End equation.">
            <a:extLst>
              <a:ext uri="{FF2B5EF4-FFF2-40B4-BE49-F238E27FC236}">
                <a16:creationId xmlns:a16="http://schemas.microsoft.com/office/drawing/2014/main" id="{115901FF-CAF7-4394-9E8D-EC40BEAAEF72}"/>
              </a:ext>
            </a:extLst>
          </p:cNvPr>
          <p:cNvGraphicFramePr>
            <a:graphicFrameLocks noGrp="1" noChangeAspect="1"/>
          </p:cNvGraphicFramePr>
          <p:nvPr>
            <p:ph idx="12"/>
            <p:extLst>
              <p:ext uri="{D42A27DB-BD31-4B8C-83A1-F6EECF244321}">
                <p14:modId xmlns:p14="http://schemas.microsoft.com/office/powerpoint/2010/main" val="781956957"/>
              </p:ext>
            </p:extLst>
          </p:nvPr>
        </p:nvGraphicFramePr>
        <p:xfrm>
          <a:off x="2393157" y="4026321"/>
          <a:ext cx="7874000" cy="419100"/>
        </p:xfrm>
        <a:graphic>
          <a:graphicData uri="http://schemas.openxmlformats.org/presentationml/2006/ole">
            <mc:AlternateContent xmlns:mc="http://schemas.openxmlformats.org/markup-compatibility/2006">
              <mc:Choice xmlns:v="urn:schemas-microsoft-com:vml" Requires="v">
                <p:oleObj spid="_x0000_s30728" name="Equation" r:id="rId9" imgW="7873920" imgH="419040" progId="Equation.DSMT4">
                  <p:embed/>
                </p:oleObj>
              </mc:Choice>
              <mc:Fallback>
                <p:oleObj name="Equation" r:id="rId9" imgW="7873920" imgH="419040" progId="Equation.DSMT4">
                  <p:embed/>
                  <p:pic>
                    <p:nvPicPr>
                      <p:cNvPr id="0" name="OLE substitute image"/>
                      <p:cNvPicPr/>
                      <p:nvPr/>
                    </p:nvPicPr>
                    <p:blipFill>
                      <a:blip r:embed="rId10"/>
                      <a:stretch>
                        <a:fillRect/>
                      </a:stretch>
                    </p:blipFill>
                    <p:spPr>
                      <a:xfrm>
                        <a:off x="2393157" y="4026321"/>
                        <a:ext cx="7874000" cy="4191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FB0C46A3-05EF-4F63-9A8C-F7FC81946543}"/>
              </a:ext>
            </a:extLst>
          </p:cNvPr>
          <p:cNvSpPr>
            <a:spLocks noGrp="1"/>
          </p:cNvSpPr>
          <p:nvPr>
            <p:ph idx="14"/>
          </p:nvPr>
        </p:nvSpPr>
        <p:spPr>
          <a:xfrm>
            <a:off x="476844" y="4517290"/>
            <a:ext cx="4157022" cy="548640"/>
          </a:xfrm>
        </p:spPr>
        <p:txBody>
          <a:bodyPr/>
          <a:lstStyle/>
          <a:p>
            <a:pPr marL="228600" lvl="0" indent="-228600" algn="l">
              <a:spcBef>
                <a:spcPts val="600"/>
              </a:spcBef>
              <a:buClr>
                <a:srgbClr val="003865"/>
              </a:buClr>
              <a:buFont typeface="Arial" pitchFamily="34" charset="0"/>
              <a:buChar char="•"/>
            </a:pPr>
            <a:r>
              <a:rPr lang="en-US">
                <a:solidFill>
                  <a:srgbClr val="003865"/>
                </a:solidFill>
              </a:rPr>
              <a:t>There is one outlier: 6,325.</a:t>
            </a:r>
          </a:p>
        </p:txBody>
      </p:sp>
    </p:spTree>
    <p:extLst>
      <p:ext uri="{BB962C8B-B14F-4D97-AF65-F5344CB8AC3E}">
        <p14:creationId xmlns:p14="http://schemas.microsoft.com/office/powerpoint/2010/main" val="64465642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Measures of Association Between Two Variables</a:t>
            </a:r>
          </a:p>
        </p:txBody>
      </p:sp>
      <p:sp>
        <p:nvSpPr>
          <p:cNvPr id="8" name="Content Placeholder 2">
            <a:extLst>
              <a:ext uri="{FF2B5EF4-FFF2-40B4-BE49-F238E27FC236}">
                <a16:creationId xmlns:a16="http://schemas.microsoft.com/office/drawing/2014/main" id="{A7EA0F22-8B40-4DBF-9B1A-393844FF2B0D}"/>
              </a:ext>
            </a:extLst>
          </p:cNvPr>
          <p:cNvSpPr>
            <a:spLocks noGrp="1"/>
          </p:cNvSpPr>
          <p:nvPr>
            <p:ph idx="1"/>
          </p:nvPr>
        </p:nvSpPr>
        <p:spPr/>
        <p:txBody>
          <a:bodyPr/>
          <a:lstStyle/>
          <a:p>
            <a:pPr>
              <a:spcBef>
                <a:spcPts val="600"/>
              </a:spcBef>
            </a:pPr>
            <a:r>
              <a:rPr lang="en-US"/>
              <a:t>Thus far we have examined numerical methods used to summarize the data for one variable at a time.</a:t>
            </a:r>
          </a:p>
          <a:p>
            <a:pPr>
              <a:spcBef>
                <a:spcPts val="600"/>
              </a:spcBef>
            </a:pPr>
            <a:r>
              <a:rPr lang="en-US"/>
              <a:t>Often a manager or decision maker is interested in the </a:t>
            </a:r>
            <a:r>
              <a:rPr lang="en-US" u="sng"/>
              <a:t>relationship between two variables</a:t>
            </a:r>
            <a:r>
              <a:rPr lang="en-US"/>
              <a:t>.</a:t>
            </a:r>
          </a:p>
          <a:p>
            <a:pPr>
              <a:spcBef>
                <a:spcPts val="600"/>
              </a:spcBef>
            </a:pPr>
            <a:r>
              <a:rPr lang="en-US"/>
              <a:t>Two descriptive measures of the relationship between two variables are </a:t>
            </a:r>
            <a:r>
              <a:rPr lang="en-US" u="sng"/>
              <a:t>covariance</a:t>
            </a:r>
            <a:r>
              <a:rPr lang="en-US"/>
              <a:t> and </a:t>
            </a:r>
            <a:r>
              <a:rPr lang="en-US" u="sng"/>
              <a:t>correlation coefficient</a:t>
            </a:r>
            <a:r>
              <a:rPr lang="en-US"/>
              <a:t>.</a:t>
            </a:r>
          </a:p>
        </p:txBody>
      </p:sp>
    </p:spTree>
    <p:extLst>
      <p:ext uri="{BB962C8B-B14F-4D97-AF65-F5344CB8AC3E}">
        <p14:creationId xmlns:p14="http://schemas.microsoft.com/office/powerpoint/2010/main" val="208198830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(9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b="1"/>
              <a:t>Ratio</a:t>
            </a:r>
          </a:p>
          <a:p>
            <a:pPr indent="0">
              <a:spcBef>
                <a:spcPts val="1200"/>
              </a:spcBef>
              <a:spcAft>
                <a:spcPts val="1200"/>
              </a:spcAft>
              <a:buNone/>
            </a:pPr>
            <a:r>
              <a:rPr lang="en-US" b="1"/>
              <a:t>Example:</a:t>
            </a:r>
          </a:p>
          <a:p>
            <a:pPr indent="0">
              <a:spcBef>
                <a:spcPts val="1200"/>
              </a:spcBef>
              <a:spcAft>
                <a:spcPts val="1200"/>
              </a:spcAft>
              <a:buNone/>
            </a:pPr>
            <a:r>
              <a:rPr lang="en-US"/>
              <a:t>Melissa’s college record shows 36 credit hours earned, while Kevin’s record shows 72 credit hours earned. Kevin has twice as many credit hours earned as Melissa.</a:t>
            </a:r>
          </a:p>
        </p:txBody>
      </p:sp>
    </p:spTree>
    <p:extLst>
      <p:ext uri="{BB962C8B-B14F-4D97-AF65-F5344CB8AC3E}">
        <p14:creationId xmlns:p14="http://schemas.microsoft.com/office/powerpoint/2010/main" val="502836258"/>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Covariance (1 of 2)</a:t>
            </a:r>
          </a:p>
        </p:txBody>
      </p:sp>
      <p:sp>
        <p:nvSpPr>
          <p:cNvPr id="8" name="Content Placeholder 2">
            <a:extLst>
              <a:ext uri="{FF2B5EF4-FFF2-40B4-BE49-F238E27FC236}">
                <a16:creationId xmlns:a16="http://schemas.microsoft.com/office/drawing/2014/main" id="{A7EA0F22-8B40-4DBF-9B1A-393844FF2B0D}"/>
              </a:ext>
            </a:extLst>
          </p:cNvPr>
          <p:cNvSpPr>
            <a:spLocks noGrp="1"/>
          </p:cNvSpPr>
          <p:nvPr>
            <p:ph idx="1"/>
          </p:nvPr>
        </p:nvSpPr>
        <p:spPr/>
        <p:txBody>
          <a:bodyPr/>
          <a:lstStyle/>
          <a:p>
            <a:pPr>
              <a:spcBef>
                <a:spcPts val="600"/>
              </a:spcBef>
            </a:pPr>
            <a:r>
              <a:rPr lang="en-US"/>
              <a:t>The </a:t>
            </a:r>
            <a:r>
              <a:rPr lang="en-US" u="sng"/>
              <a:t>covariance</a:t>
            </a:r>
            <a:r>
              <a:rPr lang="en-US"/>
              <a:t> is a measure of the linear association between two variables.</a:t>
            </a:r>
          </a:p>
          <a:p>
            <a:pPr>
              <a:spcBef>
                <a:spcPts val="600"/>
              </a:spcBef>
            </a:pPr>
            <a:r>
              <a:rPr lang="en-US"/>
              <a:t>Positive values indicate a positive relationship.</a:t>
            </a:r>
          </a:p>
          <a:p>
            <a:pPr>
              <a:spcBef>
                <a:spcPts val="600"/>
              </a:spcBef>
            </a:pPr>
            <a:r>
              <a:rPr lang="en-US"/>
              <a:t>Negative values indicate a negative relationship.</a:t>
            </a:r>
          </a:p>
        </p:txBody>
      </p:sp>
    </p:spTree>
    <p:extLst>
      <p:ext uri="{BB962C8B-B14F-4D97-AF65-F5344CB8AC3E}">
        <p14:creationId xmlns:p14="http://schemas.microsoft.com/office/powerpoint/2010/main" val="47000840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Covariance (2 of 2)</a:t>
            </a:r>
          </a:p>
        </p:txBody>
      </p:sp>
      <p:sp>
        <p:nvSpPr>
          <p:cNvPr id="5" name="Content Placeholder 2">
            <a:extLst>
              <a:ext uri="{FF2B5EF4-FFF2-40B4-BE49-F238E27FC236}">
                <a16:creationId xmlns:a16="http://schemas.microsoft.com/office/drawing/2014/main" id="{1165C075-E77B-439E-885E-F97C5B0444EA}"/>
              </a:ext>
            </a:extLst>
          </p:cNvPr>
          <p:cNvSpPr>
            <a:spLocks noGrp="1"/>
          </p:cNvSpPr>
          <p:nvPr>
            <p:ph sz="half" idx="2"/>
          </p:nvPr>
        </p:nvSpPr>
        <p:spPr>
          <a:xfrm>
            <a:off x="476843" y="1828800"/>
            <a:ext cx="11241915" cy="504497"/>
          </a:xfrm>
        </p:spPr>
        <p:txBody>
          <a:bodyPr/>
          <a:lstStyle/>
          <a:p>
            <a:pPr marL="0" indent="0">
              <a:buNone/>
            </a:pPr>
            <a:r>
              <a:rPr lang="en-US"/>
              <a:t>The covariance is computed as follows: </a:t>
            </a:r>
            <a:endParaRPr lang="en-IN"/>
          </a:p>
        </p:txBody>
      </p:sp>
      <p:sp>
        <p:nvSpPr>
          <p:cNvPr id="6" name="Content Placeholder 3">
            <a:extLst>
              <a:ext uri="{FF2B5EF4-FFF2-40B4-BE49-F238E27FC236}">
                <a16:creationId xmlns:a16="http://schemas.microsoft.com/office/drawing/2014/main" id="{15086093-B63F-4EE5-BA33-6A34E8C57C54}"/>
              </a:ext>
            </a:extLst>
          </p:cNvPr>
          <p:cNvSpPr>
            <a:spLocks noGrp="1"/>
          </p:cNvSpPr>
          <p:nvPr>
            <p:ph idx="10"/>
          </p:nvPr>
        </p:nvSpPr>
        <p:spPr>
          <a:xfrm>
            <a:off x="476844" y="2618790"/>
            <a:ext cx="2124466" cy="504497"/>
          </a:xfrm>
        </p:spPr>
        <p:txBody>
          <a:bodyPr/>
          <a:lstStyle/>
          <a:p>
            <a:pPr algn="l"/>
            <a:r>
              <a:rPr lang="en-IN"/>
              <a:t>For samples:</a:t>
            </a:r>
          </a:p>
        </p:txBody>
      </p:sp>
      <p:graphicFrame>
        <p:nvGraphicFramePr>
          <p:cNvPr id="12" name="Object 4" descr="Begin equation. S subscript x y baseline equals start fraction upper sigma left parenthesis x subscript i baseline minus x overbar right parenthesis left parenthesis y subscript i baseline minus y overbar right parenthesis divided by n minus 1 end fraction. End equation.">
            <a:extLst>
              <a:ext uri="{FF2B5EF4-FFF2-40B4-BE49-F238E27FC236}">
                <a16:creationId xmlns:a16="http://schemas.microsoft.com/office/drawing/2014/main" id="{728F40EC-8FA6-4BA3-9219-CB84E6011B85}"/>
              </a:ext>
            </a:extLst>
          </p:cNvPr>
          <p:cNvGraphicFramePr>
            <a:graphicFrameLocks noGrp="1" noChangeAspect="1"/>
          </p:cNvGraphicFramePr>
          <p:nvPr>
            <p:ph idx="13"/>
            <p:extLst>
              <p:ext uri="{D42A27DB-BD31-4B8C-83A1-F6EECF244321}">
                <p14:modId xmlns:p14="http://schemas.microsoft.com/office/powerpoint/2010/main" val="3272294512"/>
              </p:ext>
            </p:extLst>
          </p:nvPr>
        </p:nvGraphicFramePr>
        <p:xfrm>
          <a:off x="4531767" y="2534650"/>
          <a:ext cx="3581280" cy="939600"/>
        </p:xfrm>
        <a:graphic>
          <a:graphicData uri="http://schemas.openxmlformats.org/presentationml/2006/ole">
            <mc:AlternateContent xmlns:mc="http://schemas.openxmlformats.org/markup-compatibility/2006">
              <mc:Choice xmlns:v="urn:schemas-microsoft-com:vml" Requires="v">
                <p:oleObj spid="_x0000_s31747" name="Equation" r:id="rId3" imgW="3581280" imgH="939600" progId="Equation.DSMT4">
                  <p:embed/>
                </p:oleObj>
              </mc:Choice>
              <mc:Fallback>
                <p:oleObj name="Equation" r:id="rId3" imgW="3581280" imgH="939600" progId="Equation.DSMT4">
                  <p:embed/>
                  <p:pic>
                    <p:nvPicPr>
                      <p:cNvPr id="0" name="OLE substitute image"/>
                      <p:cNvPicPr/>
                      <p:nvPr/>
                    </p:nvPicPr>
                    <p:blipFill>
                      <a:blip r:embed="rId4"/>
                      <a:stretch>
                        <a:fillRect/>
                      </a:stretch>
                    </p:blipFill>
                    <p:spPr>
                      <a:xfrm>
                        <a:off x="4531767" y="2534650"/>
                        <a:ext cx="3581280" cy="939600"/>
                      </a:xfrm>
                      <a:prstGeom prst="rect">
                        <a:avLst/>
                      </a:prstGeom>
                    </p:spPr>
                  </p:pic>
                </p:oleObj>
              </mc:Fallback>
            </mc:AlternateContent>
          </a:graphicData>
        </a:graphic>
      </p:graphicFrame>
      <p:sp>
        <p:nvSpPr>
          <p:cNvPr id="7" name="Content Placeholder 5">
            <a:extLst>
              <a:ext uri="{FF2B5EF4-FFF2-40B4-BE49-F238E27FC236}">
                <a16:creationId xmlns:a16="http://schemas.microsoft.com/office/drawing/2014/main" id="{1D6D77EB-23DE-4E13-9E15-5EEA330FEF26}"/>
              </a:ext>
            </a:extLst>
          </p:cNvPr>
          <p:cNvSpPr>
            <a:spLocks noGrp="1"/>
          </p:cNvSpPr>
          <p:nvPr>
            <p:ph idx="11"/>
          </p:nvPr>
        </p:nvSpPr>
        <p:spPr>
          <a:xfrm>
            <a:off x="476843" y="4067042"/>
            <a:ext cx="2563240" cy="504497"/>
          </a:xfrm>
        </p:spPr>
        <p:txBody>
          <a:bodyPr/>
          <a:lstStyle/>
          <a:p>
            <a:pPr algn="l"/>
            <a:r>
              <a:rPr lang="en-IN"/>
              <a:t>For  population:</a:t>
            </a:r>
          </a:p>
        </p:txBody>
      </p:sp>
      <p:graphicFrame>
        <p:nvGraphicFramePr>
          <p:cNvPr id="14" name="Object 6" descr="Begin equation. Sigma subscript x y baseline equals start fraction upper sigma left parenthesis x subscript i baseline minus mu subscript x baseline right parenthesis left parenthesis y subscript i baseline minus mu subscript y baseline right parenthesis divided by upper N end fraction. End equation.">
            <a:extLst>
              <a:ext uri="{FF2B5EF4-FFF2-40B4-BE49-F238E27FC236}">
                <a16:creationId xmlns:a16="http://schemas.microsoft.com/office/drawing/2014/main" id="{17B08ED8-83AD-473B-9797-1EAA24209B64}"/>
              </a:ext>
            </a:extLst>
          </p:cNvPr>
          <p:cNvGraphicFramePr>
            <a:graphicFrameLocks noGrp="1" noChangeAspect="1"/>
          </p:cNvGraphicFramePr>
          <p:nvPr>
            <p:ph idx="15"/>
            <p:extLst>
              <p:ext uri="{D42A27DB-BD31-4B8C-83A1-F6EECF244321}">
                <p14:modId xmlns:p14="http://schemas.microsoft.com/office/powerpoint/2010/main" val="515196657"/>
              </p:ext>
            </p:extLst>
          </p:nvPr>
        </p:nvGraphicFramePr>
        <p:xfrm>
          <a:off x="4531767" y="3912698"/>
          <a:ext cx="3936960" cy="939600"/>
        </p:xfrm>
        <a:graphic>
          <a:graphicData uri="http://schemas.openxmlformats.org/presentationml/2006/ole">
            <mc:AlternateContent xmlns:mc="http://schemas.openxmlformats.org/markup-compatibility/2006">
              <mc:Choice xmlns:v="urn:schemas-microsoft-com:vml" Requires="v">
                <p:oleObj spid="_x0000_s31748" name="Equation" r:id="rId5" imgW="3936960" imgH="939600" progId="Equation.DSMT4">
                  <p:embed/>
                </p:oleObj>
              </mc:Choice>
              <mc:Fallback>
                <p:oleObj name="Equation" r:id="rId5" imgW="3936960" imgH="939600" progId="Equation.DSMT4">
                  <p:embed/>
                  <p:pic>
                    <p:nvPicPr>
                      <p:cNvPr id="0" name="OLE substitute image"/>
                      <p:cNvPicPr/>
                      <p:nvPr/>
                    </p:nvPicPr>
                    <p:blipFill>
                      <a:blip r:embed="rId6"/>
                      <a:stretch>
                        <a:fillRect/>
                      </a:stretch>
                    </p:blipFill>
                    <p:spPr>
                      <a:xfrm>
                        <a:off x="4531767" y="3912698"/>
                        <a:ext cx="3936960" cy="939600"/>
                      </a:xfrm>
                      <a:prstGeom prst="rect">
                        <a:avLst/>
                      </a:prstGeom>
                    </p:spPr>
                  </p:pic>
                </p:oleObj>
              </mc:Fallback>
            </mc:AlternateContent>
          </a:graphicData>
        </a:graphic>
      </p:graphicFrame>
    </p:spTree>
    <p:extLst>
      <p:ext uri="{BB962C8B-B14F-4D97-AF65-F5344CB8AC3E}">
        <p14:creationId xmlns:p14="http://schemas.microsoft.com/office/powerpoint/2010/main" val="53012199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Correlation Coefficient (1 of 3)</a:t>
            </a:r>
            <a:endParaRPr lang="en-IN"/>
          </a:p>
        </p:txBody>
      </p:sp>
      <p:sp>
        <p:nvSpPr>
          <p:cNvPr id="3" name="Content Placeholder 2"/>
          <p:cNvSpPr>
            <a:spLocks noGrp="1"/>
          </p:cNvSpPr>
          <p:nvPr>
            <p:ph idx="1"/>
          </p:nvPr>
        </p:nvSpPr>
        <p:spPr/>
        <p:txBody>
          <a:bodyPr/>
          <a:lstStyle/>
          <a:p>
            <a:r>
              <a:rPr lang="en-US"/>
              <a:t>Correlation is a measure of linear association and not necessarily causation.</a:t>
            </a:r>
          </a:p>
          <a:p>
            <a:r>
              <a:rPr lang="en-US"/>
              <a:t>Just because two variables are highly correlated, it does not mean that one variable is the cause of the other.</a:t>
            </a:r>
          </a:p>
        </p:txBody>
      </p:sp>
    </p:spTree>
    <p:extLst>
      <p:ext uri="{BB962C8B-B14F-4D97-AF65-F5344CB8AC3E}">
        <p14:creationId xmlns:p14="http://schemas.microsoft.com/office/powerpoint/2010/main" val="230813007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Correlation Coefficient (2 of 3)</a:t>
            </a:r>
            <a:endParaRPr lang="en-IN"/>
          </a:p>
        </p:txBody>
      </p:sp>
      <p:sp>
        <p:nvSpPr>
          <p:cNvPr id="6" name="Content Placeholder 2">
            <a:extLst>
              <a:ext uri="{FF2B5EF4-FFF2-40B4-BE49-F238E27FC236}">
                <a16:creationId xmlns:a16="http://schemas.microsoft.com/office/drawing/2014/main" id="{C28B23F2-5E7C-4B19-B386-A9D38BD83F1C}"/>
              </a:ext>
            </a:extLst>
          </p:cNvPr>
          <p:cNvSpPr>
            <a:spLocks noGrp="1"/>
          </p:cNvSpPr>
          <p:nvPr>
            <p:ph sz="half" idx="2"/>
          </p:nvPr>
        </p:nvSpPr>
        <p:spPr>
          <a:xfrm>
            <a:off x="476843" y="1828800"/>
            <a:ext cx="11241915" cy="488731"/>
          </a:xfrm>
        </p:spPr>
        <p:txBody>
          <a:bodyPr/>
          <a:lstStyle/>
          <a:p>
            <a:r>
              <a:rPr lang="en-US"/>
              <a:t>The correlation coefficient is computed as follows:</a:t>
            </a:r>
          </a:p>
        </p:txBody>
      </p:sp>
      <p:sp>
        <p:nvSpPr>
          <p:cNvPr id="7" name="Content Placeholder 3">
            <a:extLst>
              <a:ext uri="{FF2B5EF4-FFF2-40B4-BE49-F238E27FC236}">
                <a16:creationId xmlns:a16="http://schemas.microsoft.com/office/drawing/2014/main" id="{0D93909E-DC45-4855-AEEF-711053BCC0BD}"/>
              </a:ext>
            </a:extLst>
          </p:cNvPr>
          <p:cNvSpPr>
            <a:spLocks noGrp="1"/>
          </p:cNvSpPr>
          <p:nvPr>
            <p:ph idx="10"/>
          </p:nvPr>
        </p:nvSpPr>
        <p:spPr>
          <a:xfrm>
            <a:off x="1911506" y="2729152"/>
            <a:ext cx="2171763" cy="488731"/>
          </a:xfrm>
        </p:spPr>
        <p:txBody>
          <a:bodyPr/>
          <a:lstStyle/>
          <a:p>
            <a:pPr algn="l"/>
            <a:r>
              <a:rPr lang="en-IN"/>
              <a:t>For samples:</a:t>
            </a:r>
          </a:p>
        </p:txBody>
      </p:sp>
      <p:graphicFrame>
        <p:nvGraphicFramePr>
          <p:cNvPr id="12" name="Object 4" descr="Begin equation. R subscript x y baseline equals S subscript x y baseline divided by s subscript x baseline s subscript y baseline. End equation.">
            <a:extLst>
              <a:ext uri="{FF2B5EF4-FFF2-40B4-BE49-F238E27FC236}">
                <a16:creationId xmlns:a16="http://schemas.microsoft.com/office/drawing/2014/main" id="{2EE8C8E3-8A23-4178-A7BE-2B86B7561D50}"/>
              </a:ext>
            </a:extLst>
          </p:cNvPr>
          <p:cNvGraphicFramePr>
            <a:graphicFrameLocks noGrp="1" noChangeAspect="1"/>
          </p:cNvGraphicFramePr>
          <p:nvPr>
            <p:ph idx="13"/>
            <p:extLst>
              <p:ext uri="{D42A27DB-BD31-4B8C-83A1-F6EECF244321}">
                <p14:modId xmlns:p14="http://schemas.microsoft.com/office/powerpoint/2010/main" val="1352437022"/>
              </p:ext>
            </p:extLst>
          </p:nvPr>
        </p:nvGraphicFramePr>
        <p:xfrm>
          <a:off x="5654045" y="2522934"/>
          <a:ext cx="1485900" cy="1028700"/>
        </p:xfrm>
        <a:graphic>
          <a:graphicData uri="http://schemas.openxmlformats.org/presentationml/2006/ole">
            <mc:AlternateContent xmlns:mc="http://schemas.openxmlformats.org/markup-compatibility/2006">
              <mc:Choice xmlns:v="urn:schemas-microsoft-com:vml" Requires="v">
                <p:oleObj spid="_x0000_s32771" name="Equation" r:id="rId3" imgW="1485720" imgH="1028520" progId="Equation.DSMT4">
                  <p:embed/>
                </p:oleObj>
              </mc:Choice>
              <mc:Fallback>
                <p:oleObj name="Equation" r:id="rId3" imgW="1485720" imgH="1028520" progId="Equation.DSMT4">
                  <p:embed/>
                  <p:pic>
                    <p:nvPicPr>
                      <p:cNvPr id="0" name="OLE substitute image"/>
                      <p:cNvPicPr/>
                      <p:nvPr/>
                    </p:nvPicPr>
                    <p:blipFill>
                      <a:blip r:embed="rId4"/>
                      <a:stretch>
                        <a:fillRect/>
                      </a:stretch>
                    </p:blipFill>
                    <p:spPr>
                      <a:xfrm>
                        <a:off x="5654045" y="2522934"/>
                        <a:ext cx="1485900" cy="1028700"/>
                      </a:xfrm>
                      <a:prstGeom prst="rect">
                        <a:avLst/>
                      </a:prstGeom>
                    </p:spPr>
                  </p:pic>
                </p:oleObj>
              </mc:Fallback>
            </mc:AlternateContent>
          </a:graphicData>
        </a:graphic>
      </p:graphicFrame>
      <p:sp>
        <p:nvSpPr>
          <p:cNvPr id="8" name="Content Placeholder 5">
            <a:extLst>
              <a:ext uri="{FF2B5EF4-FFF2-40B4-BE49-F238E27FC236}">
                <a16:creationId xmlns:a16="http://schemas.microsoft.com/office/drawing/2014/main" id="{1584AB20-E33E-4605-A649-268C7CA27394}"/>
              </a:ext>
            </a:extLst>
          </p:cNvPr>
          <p:cNvSpPr>
            <a:spLocks noGrp="1"/>
          </p:cNvSpPr>
          <p:nvPr>
            <p:ph idx="11"/>
          </p:nvPr>
        </p:nvSpPr>
        <p:spPr>
          <a:xfrm>
            <a:off x="1895741" y="4066023"/>
            <a:ext cx="2376714" cy="488731"/>
          </a:xfrm>
        </p:spPr>
        <p:txBody>
          <a:bodyPr/>
          <a:lstStyle/>
          <a:p>
            <a:pPr algn="l"/>
            <a:r>
              <a:rPr lang="en-IN"/>
              <a:t>For population:</a:t>
            </a:r>
          </a:p>
        </p:txBody>
      </p:sp>
      <p:graphicFrame>
        <p:nvGraphicFramePr>
          <p:cNvPr id="14" name="Object 6" descr="Begin equation. Rho subscript x y baseline equals sigma subscript x y baseline divided by sigma subscript x baseline sigma subscript y baseline. End equation.">
            <a:extLst>
              <a:ext uri="{FF2B5EF4-FFF2-40B4-BE49-F238E27FC236}">
                <a16:creationId xmlns:a16="http://schemas.microsoft.com/office/drawing/2014/main" id="{E1DE7599-4636-4550-BE04-0D1BF6FFF685}"/>
              </a:ext>
            </a:extLst>
          </p:cNvPr>
          <p:cNvGraphicFramePr>
            <a:graphicFrameLocks noGrp="1" noChangeAspect="1"/>
          </p:cNvGraphicFramePr>
          <p:nvPr>
            <p:ph idx="15"/>
            <p:extLst>
              <p:ext uri="{D42A27DB-BD31-4B8C-83A1-F6EECF244321}">
                <p14:modId xmlns:p14="http://schemas.microsoft.com/office/powerpoint/2010/main" val="1402836521"/>
              </p:ext>
            </p:extLst>
          </p:nvPr>
        </p:nvGraphicFramePr>
        <p:xfrm>
          <a:off x="5552445" y="3788569"/>
          <a:ext cx="1689100" cy="1028700"/>
        </p:xfrm>
        <a:graphic>
          <a:graphicData uri="http://schemas.openxmlformats.org/presentationml/2006/ole">
            <mc:AlternateContent xmlns:mc="http://schemas.openxmlformats.org/markup-compatibility/2006">
              <mc:Choice xmlns:v="urn:schemas-microsoft-com:vml" Requires="v">
                <p:oleObj spid="_x0000_s32772" name="Equation" r:id="rId5" imgW="1688760" imgH="1028520" progId="Equation.DSMT4">
                  <p:embed/>
                </p:oleObj>
              </mc:Choice>
              <mc:Fallback>
                <p:oleObj name="Equation" r:id="rId5" imgW="1688760" imgH="1028520" progId="Equation.DSMT4">
                  <p:embed/>
                  <p:pic>
                    <p:nvPicPr>
                      <p:cNvPr id="0" name="OLE substitute image"/>
                      <p:cNvPicPr/>
                      <p:nvPr/>
                    </p:nvPicPr>
                    <p:blipFill>
                      <a:blip r:embed="rId6"/>
                      <a:stretch>
                        <a:fillRect/>
                      </a:stretch>
                    </p:blipFill>
                    <p:spPr>
                      <a:xfrm>
                        <a:off x="5552445" y="3788569"/>
                        <a:ext cx="1689100" cy="1028700"/>
                      </a:xfrm>
                      <a:prstGeom prst="rect">
                        <a:avLst/>
                      </a:prstGeom>
                    </p:spPr>
                  </p:pic>
                </p:oleObj>
              </mc:Fallback>
            </mc:AlternateContent>
          </a:graphicData>
        </a:graphic>
      </p:graphicFrame>
    </p:spTree>
    <p:extLst>
      <p:ext uri="{BB962C8B-B14F-4D97-AF65-F5344CB8AC3E}">
        <p14:creationId xmlns:p14="http://schemas.microsoft.com/office/powerpoint/2010/main" val="4101479779"/>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Correlation Coefficient (3 of 3)</a:t>
            </a:r>
            <a:endParaRPr lang="en-IN"/>
          </a:p>
        </p:txBody>
      </p:sp>
      <p:sp>
        <p:nvSpPr>
          <p:cNvPr id="4" name="Content Placeholder 2">
            <a:extLst>
              <a:ext uri="{FF2B5EF4-FFF2-40B4-BE49-F238E27FC236}">
                <a16:creationId xmlns:a16="http://schemas.microsoft.com/office/drawing/2014/main" id="{AC6532CC-EED1-4CB1-B0D7-2386559299D1}"/>
              </a:ext>
            </a:extLst>
          </p:cNvPr>
          <p:cNvSpPr>
            <a:spLocks noGrp="1"/>
          </p:cNvSpPr>
          <p:nvPr>
            <p:ph idx="1"/>
          </p:nvPr>
        </p:nvSpPr>
        <p:spPr/>
        <p:txBody>
          <a:bodyPr/>
          <a:lstStyle/>
          <a:p>
            <a:pPr>
              <a:spcBef>
                <a:spcPts val="600"/>
              </a:spcBef>
            </a:pPr>
            <a:r>
              <a:rPr lang="en-US"/>
              <a:t>The coefficient can take on values between −1 and +1.</a:t>
            </a:r>
          </a:p>
          <a:p>
            <a:pPr>
              <a:spcBef>
                <a:spcPts val="600"/>
              </a:spcBef>
            </a:pPr>
            <a:r>
              <a:rPr lang="en-US"/>
              <a:t>Values near −1 indicate a </a:t>
            </a:r>
            <a:r>
              <a:rPr lang="en-US" u="sng"/>
              <a:t>strong negative linear relationship</a:t>
            </a:r>
            <a:r>
              <a:rPr lang="en-US"/>
              <a:t>.</a:t>
            </a:r>
          </a:p>
          <a:p>
            <a:pPr indent="0">
              <a:spcBef>
                <a:spcPts val="600"/>
              </a:spcBef>
              <a:buNone/>
            </a:pPr>
            <a:r>
              <a:rPr lang="en-US"/>
              <a:t>Values near +1 indicate a </a:t>
            </a:r>
            <a:r>
              <a:rPr lang="en-US" u="sng"/>
              <a:t>strong positive linear relationship</a:t>
            </a:r>
            <a:r>
              <a:rPr lang="en-US"/>
              <a:t>.</a:t>
            </a:r>
          </a:p>
          <a:p>
            <a:pPr>
              <a:spcBef>
                <a:spcPts val="600"/>
              </a:spcBef>
            </a:pPr>
            <a:r>
              <a:rPr lang="en-US"/>
              <a:t>The closer the correlation is to zero, the weaker the relationship.</a:t>
            </a:r>
          </a:p>
        </p:txBody>
      </p:sp>
    </p:spTree>
    <p:extLst>
      <p:ext uri="{BB962C8B-B14F-4D97-AF65-F5344CB8AC3E}">
        <p14:creationId xmlns:p14="http://schemas.microsoft.com/office/powerpoint/2010/main" val="199055731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Covariance and Correlation Coefficient </a:t>
            </a:r>
            <a:br>
              <a:rPr lang="en-US"/>
            </a:br>
            <a:r>
              <a:rPr lang="en-US"/>
              <a:t>( 1 of 4)</a:t>
            </a:r>
            <a:endParaRPr lang="en-IN"/>
          </a:p>
        </p:txBody>
      </p:sp>
      <p:sp>
        <p:nvSpPr>
          <p:cNvPr id="4" name="Content Placeholder 2">
            <a:extLst>
              <a:ext uri="{FF2B5EF4-FFF2-40B4-BE49-F238E27FC236}">
                <a16:creationId xmlns:a16="http://schemas.microsoft.com/office/drawing/2014/main" id="{AC6532CC-EED1-4CB1-B0D7-2386559299D1}"/>
              </a:ext>
            </a:extLst>
          </p:cNvPr>
          <p:cNvSpPr>
            <a:spLocks noGrp="1"/>
          </p:cNvSpPr>
          <p:nvPr>
            <p:ph idx="1"/>
          </p:nvPr>
        </p:nvSpPr>
        <p:spPr/>
        <p:txBody>
          <a:bodyPr/>
          <a:lstStyle/>
          <a:p>
            <a:pPr marL="0" indent="0">
              <a:spcBef>
                <a:spcPts val="600"/>
              </a:spcBef>
              <a:buNone/>
            </a:pPr>
            <a:r>
              <a:rPr lang="en-US" b="1" u="sng"/>
              <a:t>Example:</a:t>
            </a:r>
            <a:r>
              <a:rPr lang="en-US" b="1"/>
              <a:t> </a:t>
            </a:r>
            <a:r>
              <a:rPr lang="en-US"/>
              <a:t>San Francisco Electronics store</a:t>
            </a:r>
          </a:p>
          <a:p>
            <a:pPr marL="822960" indent="0">
              <a:spcBef>
                <a:spcPts val="600"/>
              </a:spcBef>
              <a:buNone/>
            </a:pPr>
            <a:r>
              <a:rPr lang="en-US"/>
              <a:t>	The store’s manager wants to determine the relationship between the   	number of weekend television commercials shown and the sales at the 	store during the following week. </a:t>
            </a:r>
          </a:p>
        </p:txBody>
      </p:sp>
    </p:spTree>
    <p:extLst>
      <p:ext uri="{BB962C8B-B14F-4D97-AF65-F5344CB8AC3E}">
        <p14:creationId xmlns:p14="http://schemas.microsoft.com/office/powerpoint/2010/main" val="233183856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Covariance and Correlation Coefficient </a:t>
            </a:r>
            <a:br>
              <a:rPr lang="en-US"/>
            </a:br>
            <a:r>
              <a:rPr lang="en-US"/>
              <a:t>( 2 of 4)</a:t>
            </a:r>
            <a:endParaRPr lang="en-IN"/>
          </a:p>
        </p:txBody>
      </p:sp>
      <p:sp>
        <p:nvSpPr>
          <p:cNvPr id="6" name="Content Placeholder 2">
            <a:extLst>
              <a:ext uri="{FF2B5EF4-FFF2-40B4-BE49-F238E27FC236}">
                <a16:creationId xmlns:a16="http://schemas.microsoft.com/office/drawing/2014/main" id="{EFD12F10-9719-4B87-957A-B03F4DE1D6B2}"/>
              </a:ext>
            </a:extLst>
          </p:cNvPr>
          <p:cNvSpPr>
            <a:spLocks noGrp="1"/>
          </p:cNvSpPr>
          <p:nvPr>
            <p:ph sz="half" idx="1"/>
          </p:nvPr>
        </p:nvSpPr>
        <p:spPr>
          <a:xfrm>
            <a:off x="476843" y="1825625"/>
            <a:ext cx="11241915" cy="476141"/>
          </a:xfrm>
        </p:spPr>
        <p:txBody>
          <a:bodyPr/>
          <a:lstStyle/>
          <a:p>
            <a:pPr marL="0" indent="0">
              <a:buNone/>
            </a:pPr>
            <a:r>
              <a:rPr lang="en-US" b="1" u="sng"/>
              <a:t>Example:</a:t>
            </a:r>
            <a:r>
              <a:rPr lang="en-US"/>
              <a:t> San Francisco Electronics Store</a:t>
            </a:r>
          </a:p>
        </p:txBody>
      </p:sp>
      <p:graphicFrame>
        <p:nvGraphicFramePr>
          <p:cNvPr id="8" name="Table 3">
            <a:extLst>
              <a:ext uri="{FF2B5EF4-FFF2-40B4-BE49-F238E27FC236}">
                <a16:creationId xmlns:a16="http://schemas.microsoft.com/office/drawing/2014/main" id="{07F61B86-A075-4A5F-8B68-B4CF0B04D74C}"/>
              </a:ext>
            </a:extLst>
          </p:cNvPr>
          <p:cNvGraphicFramePr>
            <a:graphicFrameLocks noGrp="1"/>
          </p:cNvGraphicFramePr>
          <p:nvPr>
            <p:ph sz="half" idx="2"/>
            <p:extLst>
              <p:ext uri="{D42A27DB-BD31-4B8C-83A1-F6EECF244321}">
                <p14:modId xmlns:p14="http://schemas.microsoft.com/office/powerpoint/2010/main" val="3636859027"/>
              </p:ext>
            </p:extLst>
          </p:nvPr>
        </p:nvGraphicFramePr>
        <p:xfrm>
          <a:off x="3079750" y="2357869"/>
          <a:ext cx="6032500" cy="4107739"/>
        </p:xfrm>
        <a:graphic>
          <a:graphicData uri="http://schemas.openxmlformats.org/drawingml/2006/table">
            <a:tbl>
              <a:tblPr firstRow="1" bandRow="1">
                <a:tableStyleId>{073A0DAA-6AF3-43AB-8588-CEC1D06C72B9}</a:tableStyleId>
              </a:tblPr>
              <a:tblGrid>
                <a:gridCol w="1460500">
                  <a:extLst>
                    <a:ext uri="{9D8B030D-6E8A-4147-A177-3AD203B41FA5}">
                      <a16:colId xmlns:a16="http://schemas.microsoft.com/office/drawing/2014/main" val="4166090577"/>
                    </a:ext>
                  </a:extLst>
                </a:gridCol>
                <a:gridCol w="2834640">
                  <a:extLst>
                    <a:ext uri="{9D8B030D-6E8A-4147-A177-3AD203B41FA5}">
                      <a16:colId xmlns:a16="http://schemas.microsoft.com/office/drawing/2014/main" val="3788603863"/>
                    </a:ext>
                  </a:extLst>
                </a:gridCol>
                <a:gridCol w="1737360">
                  <a:extLst>
                    <a:ext uri="{9D8B030D-6E8A-4147-A177-3AD203B41FA5}">
                      <a16:colId xmlns:a16="http://schemas.microsoft.com/office/drawing/2014/main" val="1942943909"/>
                    </a:ext>
                  </a:extLst>
                </a:gridCol>
              </a:tblGrid>
              <a:tr h="450139">
                <a:tc>
                  <a:txBody>
                    <a:bodyPr/>
                    <a:lstStyle/>
                    <a:p>
                      <a:pPr algn="ctr"/>
                      <a:r>
                        <a:rPr lang="en-IN"/>
                        <a:t>Week</a:t>
                      </a:r>
                    </a:p>
                  </a:txBody>
                  <a:tcPr anchor="b">
                    <a:solidFill>
                      <a:srgbClr val="000000"/>
                    </a:solidFill>
                  </a:tcPr>
                </a:tc>
                <a:tc>
                  <a:txBody>
                    <a:bodyPr/>
                    <a:lstStyle/>
                    <a:p>
                      <a:pPr algn="ctr"/>
                      <a:r>
                        <a:rPr lang="en-IN"/>
                        <a:t>Number of Commercials</a:t>
                      </a:r>
                    </a:p>
                  </a:txBody>
                  <a:tcPr anchor="b">
                    <a:solidFill>
                      <a:srgbClr val="000000"/>
                    </a:solidFill>
                  </a:tcPr>
                </a:tc>
                <a:tc>
                  <a:txBody>
                    <a:bodyPr/>
                    <a:lstStyle/>
                    <a:p>
                      <a:pPr algn="ctr"/>
                      <a:r>
                        <a:rPr lang="en-IN"/>
                        <a:t>Sales ($100s) </a:t>
                      </a:r>
                    </a:p>
                  </a:txBody>
                  <a:tcPr anchor="b">
                    <a:solidFill>
                      <a:srgbClr val="000000"/>
                    </a:solidFill>
                  </a:tcPr>
                </a:tc>
                <a:extLst>
                  <a:ext uri="{0D108BD9-81ED-4DB2-BD59-A6C34878D82A}">
                    <a16:rowId xmlns:a16="http://schemas.microsoft.com/office/drawing/2014/main" val="2418159681"/>
                  </a:ext>
                </a:extLst>
              </a:tr>
              <a:tr h="357322">
                <a:tc>
                  <a:txBody>
                    <a:bodyPr/>
                    <a:lstStyle/>
                    <a:p>
                      <a:pPr algn="ctr"/>
                      <a:r>
                        <a:rPr lang="en-IN">
                          <a:solidFill>
                            <a:srgbClr val="000000"/>
                          </a:solidFill>
                        </a:rPr>
                        <a:t>1</a:t>
                      </a:r>
                    </a:p>
                  </a:txBody>
                  <a:tcPr/>
                </a:tc>
                <a:tc>
                  <a:txBody>
                    <a:bodyPr/>
                    <a:lstStyle/>
                    <a:p>
                      <a:pPr algn="ctr"/>
                      <a:r>
                        <a:rPr lang="en-IN">
                          <a:solidFill>
                            <a:srgbClr val="000000"/>
                          </a:solidFill>
                        </a:rPr>
                        <a:t>2</a:t>
                      </a:r>
                    </a:p>
                  </a:txBody>
                  <a:tcPr/>
                </a:tc>
                <a:tc>
                  <a:txBody>
                    <a:bodyPr/>
                    <a:lstStyle/>
                    <a:p>
                      <a:pPr algn="ctr"/>
                      <a:r>
                        <a:rPr lang="en-IN">
                          <a:solidFill>
                            <a:srgbClr val="000000"/>
                          </a:solidFill>
                        </a:rPr>
                        <a:t>50</a:t>
                      </a:r>
                    </a:p>
                  </a:txBody>
                  <a:tcPr/>
                </a:tc>
                <a:extLst>
                  <a:ext uri="{0D108BD9-81ED-4DB2-BD59-A6C34878D82A}">
                    <a16:rowId xmlns:a16="http://schemas.microsoft.com/office/drawing/2014/main" val="2963920362"/>
                  </a:ext>
                </a:extLst>
              </a:tr>
              <a:tr h="357322">
                <a:tc>
                  <a:txBody>
                    <a:bodyPr/>
                    <a:lstStyle/>
                    <a:p>
                      <a:pPr algn="ctr"/>
                      <a:r>
                        <a:rPr lang="en-IN">
                          <a:solidFill>
                            <a:srgbClr val="000000"/>
                          </a:solidFill>
                        </a:rPr>
                        <a:t>2</a:t>
                      </a:r>
                    </a:p>
                  </a:txBody>
                  <a:tcPr/>
                </a:tc>
                <a:tc>
                  <a:txBody>
                    <a:bodyPr/>
                    <a:lstStyle/>
                    <a:p>
                      <a:pPr algn="ctr"/>
                      <a:r>
                        <a:rPr lang="en-IN">
                          <a:solidFill>
                            <a:srgbClr val="000000"/>
                          </a:solidFill>
                        </a:rPr>
                        <a:t>5</a:t>
                      </a:r>
                    </a:p>
                  </a:txBody>
                  <a:tcPr/>
                </a:tc>
                <a:tc>
                  <a:txBody>
                    <a:bodyPr/>
                    <a:lstStyle/>
                    <a:p>
                      <a:pPr algn="ctr"/>
                      <a:r>
                        <a:rPr lang="en-IN">
                          <a:solidFill>
                            <a:srgbClr val="000000"/>
                          </a:solidFill>
                        </a:rPr>
                        <a:t>57</a:t>
                      </a:r>
                    </a:p>
                  </a:txBody>
                  <a:tcPr/>
                </a:tc>
                <a:extLst>
                  <a:ext uri="{0D108BD9-81ED-4DB2-BD59-A6C34878D82A}">
                    <a16:rowId xmlns:a16="http://schemas.microsoft.com/office/drawing/2014/main" val="3870331944"/>
                  </a:ext>
                </a:extLst>
              </a:tr>
              <a:tr h="357322">
                <a:tc>
                  <a:txBody>
                    <a:bodyPr/>
                    <a:lstStyle/>
                    <a:p>
                      <a:pPr algn="ctr"/>
                      <a:r>
                        <a:rPr lang="en-IN">
                          <a:solidFill>
                            <a:srgbClr val="000000"/>
                          </a:solidFill>
                        </a:rPr>
                        <a:t>3</a:t>
                      </a:r>
                    </a:p>
                  </a:txBody>
                  <a:tcPr/>
                </a:tc>
                <a:tc>
                  <a:txBody>
                    <a:bodyPr/>
                    <a:lstStyle/>
                    <a:p>
                      <a:pPr algn="ctr"/>
                      <a:r>
                        <a:rPr lang="en-IN">
                          <a:solidFill>
                            <a:srgbClr val="000000"/>
                          </a:solidFill>
                        </a:rPr>
                        <a:t>1</a:t>
                      </a:r>
                    </a:p>
                  </a:txBody>
                  <a:tcPr/>
                </a:tc>
                <a:tc>
                  <a:txBody>
                    <a:bodyPr/>
                    <a:lstStyle/>
                    <a:p>
                      <a:pPr algn="ctr"/>
                      <a:r>
                        <a:rPr lang="en-IN">
                          <a:solidFill>
                            <a:srgbClr val="000000"/>
                          </a:solidFill>
                        </a:rPr>
                        <a:t>41</a:t>
                      </a:r>
                    </a:p>
                  </a:txBody>
                  <a:tcPr/>
                </a:tc>
                <a:extLst>
                  <a:ext uri="{0D108BD9-81ED-4DB2-BD59-A6C34878D82A}">
                    <a16:rowId xmlns:a16="http://schemas.microsoft.com/office/drawing/2014/main" val="2063734229"/>
                  </a:ext>
                </a:extLst>
              </a:tr>
              <a:tr h="357322">
                <a:tc>
                  <a:txBody>
                    <a:bodyPr/>
                    <a:lstStyle/>
                    <a:p>
                      <a:pPr algn="ctr"/>
                      <a:r>
                        <a:rPr lang="en-IN">
                          <a:solidFill>
                            <a:srgbClr val="000000"/>
                          </a:solidFill>
                        </a:rPr>
                        <a:t>4</a:t>
                      </a:r>
                    </a:p>
                  </a:txBody>
                  <a:tcPr/>
                </a:tc>
                <a:tc>
                  <a:txBody>
                    <a:bodyPr/>
                    <a:lstStyle/>
                    <a:p>
                      <a:pPr algn="ctr"/>
                      <a:r>
                        <a:rPr lang="en-IN">
                          <a:solidFill>
                            <a:srgbClr val="000000"/>
                          </a:solidFill>
                        </a:rPr>
                        <a:t>3</a:t>
                      </a:r>
                    </a:p>
                  </a:txBody>
                  <a:tcPr/>
                </a:tc>
                <a:tc>
                  <a:txBody>
                    <a:bodyPr/>
                    <a:lstStyle/>
                    <a:p>
                      <a:pPr algn="ctr"/>
                      <a:r>
                        <a:rPr lang="en-IN">
                          <a:solidFill>
                            <a:srgbClr val="000000"/>
                          </a:solidFill>
                        </a:rPr>
                        <a:t>54</a:t>
                      </a:r>
                    </a:p>
                  </a:txBody>
                  <a:tcPr/>
                </a:tc>
                <a:extLst>
                  <a:ext uri="{0D108BD9-81ED-4DB2-BD59-A6C34878D82A}">
                    <a16:rowId xmlns:a16="http://schemas.microsoft.com/office/drawing/2014/main" val="1723357499"/>
                  </a:ext>
                </a:extLst>
              </a:tr>
              <a:tr h="357322">
                <a:tc>
                  <a:txBody>
                    <a:bodyPr/>
                    <a:lstStyle/>
                    <a:p>
                      <a:pPr algn="ctr"/>
                      <a:r>
                        <a:rPr lang="en-IN">
                          <a:solidFill>
                            <a:srgbClr val="000000"/>
                          </a:solidFill>
                        </a:rPr>
                        <a:t>5</a:t>
                      </a:r>
                    </a:p>
                  </a:txBody>
                  <a:tcPr/>
                </a:tc>
                <a:tc>
                  <a:txBody>
                    <a:bodyPr/>
                    <a:lstStyle/>
                    <a:p>
                      <a:pPr algn="ctr"/>
                      <a:r>
                        <a:rPr lang="en-IN">
                          <a:solidFill>
                            <a:srgbClr val="000000"/>
                          </a:solidFill>
                        </a:rPr>
                        <a:t>4</a:t>
                      </a:r>
                    </a:p>
                  </a:txBody>
                  <a:tcPr/>
                </a:tc>
                <a:tc>
                  <a:txBody>
                    <a:bodyPr/>
                    <a:lstStyle/>
                    <a:p>
                      <a:pPr algn="ctr"/>
                      <a:r>
                        <a:rPr lang="en-IN">
                          <a:solidFill>
                            <a:srgbClr val="000000"/>
                          </a:solidFill>
                        </a:rPr>
                        <a:t>54</a:t>
                      </a:r>
                    </a:p>
                  </a:txBody>
                  <a:tcPr/>
                </a:tc>
                <a:extLst>
                  <a:ext uri="{0D108BD9-81ED-4DB2-BD59-A6C34878D82A}">
                    <a16:rowId xmlns:a16="http://schemas.microsoft.com/office/drawing/2014/main" val="3432167332"/>
                  </a:ext>
                </a:extLst>
              </a:tr>
              <a:tr h="357322">
                <a:tc>
                  <a:txBody>
                    <a:bodyPr/>
                    <a:lstStyle/>
                    <a:p>
                      <a:pPr algn="ctr"/>
                      <a:r>
                        <a:rPr lang="en-IN">
                          <a:solidFill>
                            <a:srgbClr val="000000"/>
                          </a:solidFill>
                        </a:rPr>
                        <a:t>6</a:t>
                      </a:r>
                    </a:p>
                  </a:txBody>
                  <a:tcPr/>
                </a:tc>
                <a:tc>
                  <a:txBody>
                    <a:bodyPr/>
                    <a:lstStyle/>
                    <a:p>
                      <a:pPr algn="ctr"/>
                      <a:r>
                        <a:rPr lang="en-IN">
                          <a:solidFill>
                            <a:srgbClr val="000000"/>
                          </a:solidFill>
                        </a:rPr>
                        <a:t>1</a:t>
                      </a:r>
                    </a:p>
                  </a:txBody>
                  <a:tcPr/>
                </a:tc>
                <a:tc>
                  <a:txBody>
                    <a:bodyPr/>
                    <a:lstStyle/>
                    <a:p>
                      <a:pPr algn="ctr"/>
                      <a:r>
                        <a:rPr lang="en-IN">
                          <a:solidFill>
                            <a:srgbClr val="000000"/>
                          </a:solidFill>
                        </a:rPr>
                        <a:t>38</a:t>
                      </a:r>
                    </a:p>
                  </a:txBody>
                  <a:tcPr/>
                </a:tc>
                <a:extLst>
                  <a:ext uri="{0D108BD9-81ED-4DB2-BD59-A6C34878D82A}">
                    <a16:rowId xmlns:a16="http://schemas.microsoft.com/office/drawing/2014/main" val="744527754"/>
                  </a:ext>
                </a:extLst>
              </a:tr>
              <a:tr h="357322">
                <a:tc>
                  <a:txBody>
                    <a:bodyPr/>
                    <a:lstStyle/>
                    <a:p>
                      <a:pPr algn="ctr"/>
                      <a:r>
                        <a:rPr lang="en-IN">
                          <a:solidFill>
                            <a:srgbClr val="000000"/>
                          </a:solidFill>
                        </a:rPr>
                        <a:t>7</a:t>
                      </a:r>
                    </a:p>
                  </a:txBody>
                  <a:tcPr/>
                </a:tc>
                <a:tc>
                  <a:txBody>
                    <a:bodyPr/>
                    <a:lstStyle/>
                    <a:p>
                      <a:pPr algn="ctr"/>
                      <a:r>
                        <a:rPr lang="en-IN">
                          <a:solidFill>
                            <a:srgbClr val="000000"/>
                          </a:solidFill>
                        </a:rPr>
                        <a:t>5</a:t>
                      </a:r>
                    </a:p>
                  </a:txBody>
                  <a:tcPr/>
                </a:tc>
                <a:tc>
                  <a:txBody>
                    <a:bodyPr/>
                    <a:lstStyle/>
                    <a:p>
                      <a:pPr algn="ctr"/>
                      <a:r>
                        <a:rPr lang="en-IN">
                          <a:solidFill>
                            <a:srgbClr val="000000"/>
                          </a:solidFill>
                        </a:rPr>
                        <a:t>63</a:t>
                      </a:r>
                    </a:p>
                  </a:txBody>
                  <a:tcPr/>
                </a:tc>
                <a:extLst>
                  <a:ext uri="{0D108BD9-81ED-4DB2-BD59-A6C34878D82A}">
                    <a16:rowId xmlns:a16="http://schemas.microsoft.com/office/drawing/2014/main" val="3478743685"/>
                  </a:ext>
                </a:extLst>
              </a:tr>
              <a:tr h="357322">
                <a:tc>
                  <a:txBody>
                    <a:bodyPr/>
                    <a:lstStyle/>
                    <a:p>
                      <a:pPr algn="ctr"/>
                      <a:r>
                        <a:rPr lang="en-IN">
                          <a:solidFill>
                            <a:srgbClr val="000000"/>
                          </a:solidFill>
                        </a:rPr>
                        <a:t>8</a:t>
                      </a:r>
                    </a:p>
                  </a:txBody>
                  <a:tcPr/>
                </a:tc>
                <a:tc>
                  <a:txBody>
                    <a:bodyPr/>
                    <a:lstStyle/>
                    <a:p>
                      <a:pPr algn="ctr"/>
                      <a:r>
                        <a:rPr lang="en-IN">
                          <a:solidFill>
                            <a:srgbClr val="000000"/>
                          </a:solidFill>
                        </a:rPr>
                        <a:t>3</a:t>
                      </a:r>
                    </a:p>
                  </a:txBody>
                  <a:tcPr/>
                </a:tc>
                <a:tc>
                  <a:txBody>
                    <a:bodyPr/>
                    <a:lstStyle/>
                    <a:p>
                      <a:pPr algn="ctr"/>
                      <a:r>
                        <a:rPr lang="en-IN">
                          <a:solidFill>
                            <a:srgbClr val="000000"/>
                          </a:solidFill>
                        </a:rPr>
                        <a:t>48</a:t>
                      </a:r>
                    </a:p>
                  </a:txBody>
                  <a:tcPr/>
                </a:tc>
                <a:extLst>
                  <a:ext uri="{0D108BD9-81ED-4DB2-BD59-A6C34878D82A}">
                    <a16:rowId xmlns:a16="http://schemas.microsoft.com/office/drawing/2014/main" val="3480484821"/>
                  </a:ext>
                </a:extLst>
              </a:tr>
              <a:tr h="357322">
                <a:tc>
                  <a:txBody>
                    <a:bodyPr/>
                    <a:lstStyle/>
                    <a:p>
                      <a:pPr algn="ctr"/>
                      <a:r>
                        <a:rPr lang="en-IN">
                          <a:solidFill>
                            <a:srgbClr val="000000"/>
                          </a:solidFill>
                        </a:rPr>
                        <a:t>9</a:t>
                      </a:r>
                    </a:p>
                  </a:txBody>
                  <a:tcPr/>
                </a:tc>
                <a:tc>
                  <a:txBody>
                    <a:bodyPr/>
                    <a:lstStyle/>
                    <a:p>
                      <a:pPr algn="ctr"/>
                      <a:r>
                        <a:rPr lang="en-IN">
                          <a:solidFill>
                            <a:srgbClr val="000000"/>
                          </a:solidFill>
                        </a:rPr>
                        <a:t>4</a:t>
                      </a:r>
                    </a:p>
                  </a:txBody>
                  <a:tcPr/>
                </a:tc>
                <a:tc>
                  <a:txBody>
                    <a:bodyPr/>
                    <a:lstStyle/>
                    <a:p>
                      <a:pPr algn="ctr"/>
                      <a:r>
                        <a:rPr lang="en-IN">
                          <a:solidFill>
                            <a:srgbClr val="000000"/>
                          </a:solidFill>
                        </a:rPr>
                        <a:t>59</a:t>
                      </a:r>
                    </a:p>
                  </a:txBody>
                  <a:tcPr/>
                </a:tc>
                <a:extLst>
                  <a:ext uri="{0D108BD9-81ED-4DB2-BD59-A6C34878D82A}">
                    <a16:rowId xmlns:a16="http://schemas.microsoft.com/office/drawing/2014/main" val="2187890136"/>
                  </a:ext>
                </a:extLst>
              </a:tr>
              <a:tr h="357322">
                <a:tc>
                  <a:txBody>
                    <a:bodyPr/>
                    <a:lstStyle/>
                    <a:p>
                      <a:pPr algn="ctr"/>
                      <a:r>
                        <a:rPr lang="en-IN">
                          <a:solidFill>
                            <a:srgbClr val="000000"/>
                          </a:solidFill>
                        </a:rPr>
                        <a:t>10</a:t>
                      </a:r>
                    </a:p>
                  </a:txBody>
                  <a:tcPr/>
                </a:tc>
                <a:tc>
                  <a:txBody>
                    <a:bodyPr/>
                    <a:lstStyle/>
                    <a:p>
                      <a:pPr algn="ctr"/>
                      <a:r>
                        <a:rPr lang="en-IN">
                          <a:solidFill>
                            <a:srgbClr val="000000"/>
                          </a:solidFill>
                        </a:rPr>
                        <a:t>2</a:t>
                      </a:r>
                    </a:p>
                  </a:txBody>
                  <a:tcPr/>
                </a:tc>
                <a:tc>
                  <a:txBody>
                    <a:bodyPr/>
                    <a:lstStyle/>
                    <a:p>
                      <a:pPr algn="ctr"/>
                      <a:r>
                        <a:rPr lang="en-IN">
                          <a:solidFill>
                            <a:srgbClr val="000000"/>
                          </a:solidFill>
                        </a:rPr>
                        <a:t>49</a:t>
                      </a:r>
                    </a:p>
                  </a:txBody>
                  <a:tcPr/>
                </a:tc>
                <a:extLst>
                  <a:ext uri="{0D108BD9-81ED-4DB2-BD59-A6C34878D82A}">
                    <a16:rowId xmlns:a16="http://schemas.microsoft.com/office/drawing/2014/main" val="2529000480"/>
                  </a:ext>
                </a:extLst>
              </a:tr>
            </a:tbl>
          </a:graphicData>
        </a:graphic>
      </p:graphicFrame>
    </p:spTree>
    <p:extLst>
      <p:ext uri="{BB962C8B-B14F-4D97-AF65-F5344CB8AC3E}">
        <p14:creationId xmlns:p14="http://schemas.microsoft.com/office/powerpoint/2010/main" val="2307596269"/>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5EA3-331A-4C0F-97D0-56128244BE44}"/>
              </a:ext>
            </a:extLst>
          </p:cNvPr>
          <p:cNvSpPr>
            <a:spLocks noGrp="1"/>
          </p:cNvSpPr>
          <p:nvPr>
            <p:ph type="title"/>
          </p:nvPr>
        </p:nvSpPr>
        <p:spPr/>
        <p:txBody>
          <a:bodyPr/>
          <a:lstStyle/>
          <a:p>
            <a:r>
              <a:rPr lang="en-US"/>
              <a:t>Covariance and Correlation Coefficient </a:t>
            </a:r>
            <a:br>
              <a:rPr lang="en-US"/>
            </a:br>
            <a:r>
              <a:rPr lang="en-US"/>
              <a:t>(3 of 4)</a:t>
            </a:r>
            <a:endParaRPr lang="en-IN"/>
          </a:p>
        </p:txBody>
      </p:sp>
      <p:pic>
        <p:nvPicPr>
          <p:cNvPr id="22" name="Content Placeholder 21" descr="A table illustrates covariance and correlation coefficient as follows. Column 1 is labeled x subscript i baseline. Column 2 is labeled y subscript i baseline. Column 3 is labeled x subscript i baseline minus x overbar. Column 4 is labeled y subscript i baseline minus y overbar. Column 5 is labeled left parenthesis x subscript i baseline minus x overbar right parenthesis times left parenthesis y subscript i baseline minus y overbar right parenthesis. In the first row, column 1 is 2, column 2 is 50, column 3 is negative 1, column 4 is negative 1 and column 5 is 1. In row 2, column 1 is 5, column 2 is 57, column 3 is 2, column 4 is 6, and column 5 is 12. In row 3, column 1 is 1, column 2 is 41, column 3 is negative 2, column 4 is negative 10 and column 5 is 20. In row 4, column 1 is 3, column 2 is 54, column 3 is 0, column 4 is 3 and column 5 is 0. In row 5, column 1 is 4, column 2 is 54, column 3 is 1, column 4 is 3 and column 5 is 3. In row 6, column 1 is 1, column 2 is 38, column 3 is negative 2, column 4 is negative 13 and column 5 is 26. In row 7, column 1 is 5, column 2 is 63, column 3 is 2, column 4 is 12 and column 5 is 24. In row 8, column 1 is 3, column 2 is 48, column 3 is 0, column 4 is negative 3 and column 5 is 0. In row 9, column 1 is 4, column 2 is 59, column 3 is 1, column 4 is 8 and column 5 is 8. In row 10, column 1 is 2, column 2 is 46, column 3 is negative 1, column 4 is negative 5 and column 5 is 5. The totals are as follows: Column 1 is 30, column 2 is 510, column 3 is 0, column 4, is 0, and column 5 is 99.&#10;">
            <a:extLst>
              <a:ext uri="{FF2B5EF4-FFF2-40B4-BE49-F238E27FC236}">
                <a16:creationId xmlns:a16="http://schemas.microsoft.com/office/drawing/2014/main" id="{7FB8FC95-A87F-463A-B16A-5DE1C2897D3F}"/>
              </a:ext>
            </a:extLst>
          </p:cNvPr>
          <p:cNvPicPr>
            <a:picLocks noGrp="1" noChangeAspect="1"/>
          </p:cNvPicPr>
          <p:nvPr>
            <p:ph idx="13"/>
          </p:nvPr>
        </p:nvPicPr>
        <p:blipFill>
          <a:blip r:embed="rId3"/>
          <a:stretch>
            <a:fillRect/>
          </a:stretch>
        </p:blipFill>
        <p:spPr>
          <a:xfrm>
            <a:off x="2298700" y="1690692"/>
            <a:ext cx="7048500" cy="3557109"/>
          </a:xfrm>
          <a:prstGeom prst="rect">
            <a:avLst/>
          </a:prstGeom>
        </p:spPr>
      </p:pic>
      <p:graphicFrame>
        <p:nvGraphicFramePr>
          <p:cNvPr id="18" name="Object 8" descr="Begin equation. S subscript x y baseline equals start fraction sigma left parenthesis x subscript i baseline minus x overbar right parenthesis left parenthesis y subscript i baseline minus y overbar right parenthesis divided by n minus 1 end fraction equals 99 divided by 10 minus 1 equals 11. End equation.">
            <a:extLst>
              <a:ext uri="{FF2B5EF4-FFF2-40B4-BE49-F238E27FC236}">
                <a16:creationId xmlns:a16="http://schemas.microsoft.com/office/drawing/2014/main" id="{D3B28A1B-0EFD-4749-9A0C-310886055D74}"/>
              </a:ext>
            </a:extLst>
          </p:cNvPr>
          <p:cNvGraphicFramePr>
            <a:graphicFrameLocks noGrp="1" noChangeAspect="1"/>
          </p:cNvGraphicFramePr>
          <p:nvPr>
            <p:ph idx="14"/>
            <p:extLst>
              <p:ext uri="{D42A27DB-BD31-4B8C-83A1-F6EECF244321}">
                <p14:modId xmlns:p14="http://schemas.microsoft.com/office/powerpoint/2010/main" val="2635695102"/>
              </p:ext>
            </p:extLst>
          </p:nvPr>
        </p:nvGraphicFramePr>
        <p:xfrm>
          <a:off x="4298950" y="5372100"/>
          <a:ext cx="3594100" cy="635000"/>
        </p:xfrm>
        <a:graphic>
          <a:graphicData uri="http://schemas.openxmlformats.org/presentationml/2006/ole">
            <mc:AlternateContent xmlns:mc="http://schemas.openxmlformats.org/markup-compatibility/2006">
              <mc:Choice xmlns:v="urn:schemas-microsoft-com:vml" Requires="v">
                <p:oleObj spid="_x0000_s33794" name="Equation" r:id="rId4" imgW="3593880" imgH="634680" progId="Equation.DSMT4">
                  <p:embed/>
                </p:oleObj>
              </mc:Choice>
              <mc:Fallback>
                <p:oleObj name="Equation" r:id="rId4" imgW="3593880" imgH="634680" progId="Equation.DSMT4">
                  <p:embed/>
                  <p:pic>
                    <p:nvPicPr>
                      <p:cNvPr id="0" name="OLE substitute image"/>
                      <p:cNvPicPr/>
                      <p:nvPr/>
                    </p:nvPicPr>
                    <p:blipFill>
                      <a:blip r:embed="rId5"/>
                      <a:stretch>
                        <a:fillRect/>
                      </a:stretch>
                    </p:blipFill>
                    <p:spPr>
                      <a:xfrm>
                        <a:off x="4298950" y="5372100"/>
                        <a:ext cx="3594100" cy="635000"/>
                      </a:xfrm>
                      <a:prstGeom prst="rect">
                        <a:avLst/>
                      </a:prstGeom>
                    </p:spPr>
                  </p:pic>
                </p:oleObj>
              </mc:Fallback>
            </mc:AlternateContent>
          </a:graphicData>
        </a:graphic>
      </p:graphicFrame>
    </p:spTree>
    <p:extLst>
      <p:ext uri="{BB962C8B-B14F-4D97-AF65-F5344CB8AC3E}">
        <p14:creationId xmlns:p14="http://schemas.microsoft.com/office/powerpoint/2010/main" val="1278223016"/>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Covariance and Correlation Coefficient </a:t>
            </a:r>
            <a:br>
              <a:rPr lang="en-US"/>
            </a:br>
            <a:r>
              <a:rPr lang="en-US"/>
              <a:t>(4 of 4)</a:t>
            </a:r>
            <a:endParaRPr lang="en-IN"/>
          </a:p>
        </p:txBody>
      </p:sp>
      <p:sp>
        <p:nvSpPr>
          <p:cNvPr id="6" name="Content Placeholder 2">
            <a:extLst>
              <a:ext uri="{FF2B5EF4-FFF2-40B4-BE49-F238E27FC236}">
                <a16:creationId xmlns:a16="http://schemas.microsoft.com/office/drawing/2014/main" id="{877FE432-7ABA-4A92-8232-BAA956C119DB}"/>
              </a:ext>
            </a:extLst>
          </p:cNvPr>
          <p:cNvSpPr>
            <a:spLocks noGrp="1"/>
          </p:cNvSpPr>
          <p:nvPr>
            <p:ph sz="half" idx="2"/>
          </p:nvPr>
        </p:nvSpPr>
        <p:spPr>
          <a:xfrm>
            <a:off x="476843" y="1828800"/>
            <a:ext cx="11241915" cy="1074057"/>
          </a:xfrm>
        </p:spPr>
        <p:txBody>
          <a:bodyPr/>
          <a:lstStyle/>
          <a:p>
            <a:pPr marL="0" indent="0">
              <a:buNone/>
            </a:pPr>
            <a:r>
              <a:rPr lang="en-US" b="1" u="sng"/>
              <a:t>Example:</a:t>
            </a:r>
            <a:r>
              <a:rPr lang="en-US" b="1"/>
              <a:t> </a:t>
            </a:r>
            <a:r>
              <a:rPr lang="en-US"/>
              <a:t>San Francisco Electronics Store</a:t>
            </a:r>
          </a:p>
          <a:p>
            <a:pPr marL="0" indent="0">
              <a:buNone/>
            </a:pPr>
            <a:r>
              <a:rPr lang="en-US"/>
              <a:t>	Sample Covariance</a:t>
            </a:r>
          </a:p>
        </p:txBody>
      </p:sp>
      <p:graphicFrame>
        <p:nvGraphicFramePr>
          <p:cNvPr id="12" name="Object 3" descr="Begin equation. S subscript x y baseline equals start fraction sigma left parenthesis x subscript i baseline minus x overbar right parenthesis left parenthesis y subscript i baseline minus y overbar right parenthesis divided by n minus 1 end fraction equals 99 divided by 9 equals 11. End equation.">
            <a:extLst>
              <a:ext uri="{FF2B5EF4-FFF2-40B4-BE49-F238E27FC236}">
                <a16:creationId xmlns:a16="http://schemas.microsoft.com/office/drawing/2014/main" id="{971A487A-D03C-4A44-9312-75C997C900CE}"/>
              </a:ext>
            </a:extLst>
          </p:cNvPr>
          <p:cNvGraphicFramePr>
            <a:graphicFrameLocks noGrp="1" noChangeAspect="1"/>
          </p:cNvGraphicFramePr>
          <p:nvPr>
            <p:ph idx="10"/>
            <p:extLst>
              <p:ext uri="{D42A27DB-BD31-4B8C-83A1-F6EECF244321}">
                <p14:modId xmlns:p14="http://schemas.microsoft.com/office/powerpoint/2010/main" val="4013439166"/>
              </p:ext>
            </p:extLst>
          </p:nvPr>
        </p:nvGraphicFramePr>
        <p:xfrm>
          <a:off x="3146878" y="3137481"/>
          <a:ext cx="5384520" cy="939600"/>
        </p:xfrm>
        <a:graphic>
          <a:graphicData uri="http://schemas.openxmlformats.org/presentationml/2006/ole">
            <mc:AlternateContent xmlns:mc="http://schemas.openxmlformats.org/markup-compatibility/2006">
              <mc:Choice xmlns:v="urn:schemas-microsoft-com:vml" Requires="v">
                <p:oleObj spid="_x0000_s34819" name="Equation" r:id="rId3" imgW="5384520" imgH="939600" progId="Equation.DSMT4">
                  <p:embed/>
                </p:oleObj>
              </mc:Choice>
              <mc:Fallback>
                <p:oleObj name="Equation" r:id="rId3" imgW="5384520" imgH="939600" progId="Equation.DSMT4">
                  <p:embed/>
                  <p:pic>
                    <p:nvPicPr>
                      <p:cNvPr id="0" name="OLE substitute image"/>
                      <p:cNvPicPr/>
                      <p:nvPr/>
                    </p:nvPicPr>
                    <p:blipFill>
                      <a:blip r:embed="rId4"/>
                      <a:stretch>
                        <a:fillRect/>
                      </a:stretch>
                    </p:blipFill>
                    <p:spPr>
                      <a:xfrm>
                        <a:off x="3146878" y="3137481"/>
                        <a:ext cx="5384520" cy="9396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57F07933-B646-439D-AC3B-2BAFB0296A2A}"/>
              </a:ext>
            </a:extLst>
          </p:cNvPr>
          <p:cNvSpPr>
            <a:spLocks noGrp="1"/>
          </p:cNvSpPr>
          <p:nvPr>
            <p:ph idx="11"/>
          </p:nvPr>
        </p:nvSpPr>
        <p:spPr>
          <a:xfrm>
            <a:off x="476843" y="4528753"/>
            <a:ext cx="11241915" cy="494449"/>
          </a:xfrm>
        </p:spPr>
        <p:txBody>
          <a:bodyPr/>
          <a:lstStyle/>
          <a:p>
            <a:pPr marL="822960" algn="l"/>
            <a:r>
              <a:rPr lang="en-IN"/>
              <a:t>Sample Correlation Coefficient</a:t>
            </a:r>
          </a:p>
        </p:txBody>
      </p:sp>
      <p:graphicFrame>
        <p:nvGraphicFramePr>
          <p:cNvPr id="14" name="Object 5" descr="Begin equation. R subscript x y baseline equals S subscript x y baseline divided by s subscript x baseline s subscript y baseline equals 11 divided by left parenthesis 1.49 times 7.93 right parenthesis equals .93. End equation.">
            <a:extLst>
              <a:ext uri="{FF2B5EF4-FFF2-40B4-BE49-F238E27FC236}">
                <a16:creationId xmlns:a16="http://schemas.microsoft.com/office/drawing/2014/main" id="{D68B1A5E-B3D5-4CAB-9C17-76EA467E755B}"/>
              </a:ext>
            </a:extLst>
          </p:cNvPr>
          <p:cNvGraphicFramePr>
            <a:graphicFrameLocks noGrp="1" noChangeAspect="1"/>
          </p:cNvGraphicFramePr>
          <p:nvPr>
            <p:ph idx="13"/>
            <p:extLst>
              <p:ext uri="{D42A27DB-BD31-4B8C-83A1-F6EECF244321}">
                <p14:modId xmlns:p14="http://schemas.microsoft.com/office/powerpoint/2010/main" val="1305194071"/>
              </p:ext>
            </p:extLst>
          </p:nvPr>
        </p:nvGraphicFramePr>
        <p:xfrm>
          <a:off x="3429120" y="5038138"/>
          <a:ext cx="5333760" cy="1028520"/>
        </p:xfrm>
        <a:graphic>
          <a:graphicData uri="http://schemas.openxmlformats.org/presentationml/2006/ole">
            <mc:AlternateContent xmlns:mc="http://schemas.openxmlformats.org/markup-compatibility/2006">
              <mc:Choice xmlns:v="urn:schemas-microsoft-com:vml" Requires="v">
                <p:oleObj spid="_x0000_s34820" name="Equation" r:id="rId5" imgW="5333760" imgH="1028520" progId="Equation.DSMT4">
                  <p:embed/>
                </p:oleObj>
              </mc:Choice>
              <mc:Fallback>
                <p:oleObj name="Equation" r:id="rId5" imgW="5333760" imgH="1028520" progId="Equation.DSMT4">
                  <p:embed/>
                  <p:pic>
                    <p:nvPicPr>
                      <p:cNvPr id="0" name="OLE substitute image"/>
                      <p:cNvPicPr/>
                      <p:nvPr/>
                    </p:nvPicPr>
                    <p:blipFill>
                      <a:blip r:embed="rId6"/>
                      <a:stretch>
                        <a:fillRect/>
                      </a:stretch>
                    </p:blipFill>
                    <p:spPr>
                      <a:xfrm>
                        <a:off x="3429120" y="5038138"/>
                        <a:ext cx="5333760" cy="1028520"/>
                      </a:xfrm>
                      <a:prstGeom prst="rect">
                        <a:avLst/>
                      </a:prstGeom>
                    </p:spPr>
                  </p:pic>
                </p:oleObj>
              </mc:Fallback>
            </mc:AlternateContent>
          </a:graphicData>
        </a:graphic>
      </p:graphicFrame>
    </p:spTree>
    <p:extLst>
      <p:ext uri="{BB962C8B-B14F-4D97-AF65-F5344CB8AC3E}">
        <p14:creationId xmlns:p14="http://schemas.microsoft.com/office/powerpoint/2010/main" val="2672801170"/>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Data Dashboards:  </a:t>
            </a:r>
            <a:br>
              <a:rPr lang="en-US" sz="2800"/>
            </a:br>
            <a:r>
              <a:rPr lang="en-US" sz="2800"/>
              <a:t>Adding Numerical Measures to Improve Effectiveness (2 of 2)</a:t>
            </a:r>
            <a:endParaRPr lang="en-IN" sz="2800"/>
          </a:p>
        </p:txBody>
      </p:sp>
      <p:pic>
        <p:nvPicPr>
          <p:cNvPr id="6" name="Picture 2" descr="Three illustrations are shown. The first is a line graph showing the time to resolve cases, related to software, internet, and email by hour. Horizontal axis shows calls, ranging from 1 to 76 in increments of 5. Vertical axis shows minutes, ranging from 0 to 25 in increments of 5. Most calls fluctuated at 5 minutes, while few fluctuated at 10 and 15 minutes. The second illustration is a boxplot, showing the time to resolve cases. Approximate data from the graph, presented in the format, type of case: lower limit, Q subscript 1, median, Q subscript 2, upper limit, outliers, are as follows. Email: 0, 1, 3, 9.5, 16.5, 22. Internet: no data, 0, 1, 4, 7, 11 and 14. Software: 0, 2, 4, 8.5, 16.5, no data. The tables show summary statistics of resolved cases by type and hour. The first table shows five column headings: type of case, cases, mean, median, standard deviation. Row entries are as follows. Row 1: Email, 34, 5.8, 3.5, 5.4. Row 2: Internet, 19, 3.0, 1.0, 4.0. Row 3: Software, 23, 5.4, 4.0, 5.0. The second table shows five column headings: hour, cases, mean, median, and standard deviation. Row entries are as follows. Row 1: 8:00, 22, 3.5, 2.0, 3.7. Row 2: 9:00, 19, 5.8, 3.0, 6.6. Row 3: 10:00, 19, 5.3, 4.0, 4.8. Row 4: 11:00, 9, 6.9, 6.0, 5.1. Row 5: 12:00, 6, 4.8, 3.5, 3.9.">
            <a:extLst>
              <a:ext uri="{FF2B5EF4-FFF2-40B4-BE49-F238E27FC236}">
                <a16:creationId xmlns:a16="http://schemas.microsoft.com/office/drawing/2014/main" id="{93C8B0F1-4DF5-4837-ABE1-6FD433B0C65D}"/>
              </a:ext>
            </a:extLst>
          </p:cNvPr>
          <p:cNvPicPr>
            <a:picLocks noGrp="1" noChangeAspect="1"/>
          </p:cNvPicPr>
          <p:nvPr>
            <p:ph idx="1"/>
          </p:nvPr>
        </p:nvPicPr>
        <p:blipFill>
          <a:blip r:embed="rId2"/>
          <a:stretch>
            <a:fillRect/>
          </a:stretch>
        </p:blipFill>
        <p:spPr>
          <a:xfrm>
            <a:off x="1869217" y="1641299"/>
            <a:ext cx="8453567" cy="4572000"/>
          </a:xfrm>
          <a:prstGeom prst="rect">
            <a:avLst/>
          </a:prstGeom>
        </p:spPr>
      </p:pic>
    </p:spTree>
    <p:extLst>
      <p:ext uri="{BB962C8B-B14F-4D97-AF65-F5344CB8AC3E}">
        <p14:creationId xmlns:p14="http://schemas.microsoft.com/office/powerpoint/2010/main" val="35287209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and Quantitative Data</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Data can be further classified as being categorical or quantitative.</a:t>
            </a:r>
          </a:p>
          <a:p>
            <a:pPr>
              <a:spcBef>
                <a:spcPts val="1200"/>
              </a:spcBef>
              <a:spcAft>
                <a:spcPts val="1200"/>
              </a:spcAft>
            </a:pPr>
            <a:r>
              <a:rPr lang="en-US"/>
              <a:t>The statistical analysis that is appropriate depends on whether the data for the variable is categorical or quantitative.</a:t>
            </a:r>
          </a:p>
          <a:p>
            <a:pPr>
              <a:spcBef>
                <a:spcPts val="1200"/>
              </a:spcBef>
              <a:spcAft>
                <a:spcPts val="1200"/>
              </a:spcAft>
            </a:pPr>
            <a:r>
              <a:rPr lang="en-US"/>
              <a:t>In general, there are more alternatives for statistical analysis when the data are quantitative.</a:t>
            </a:r>
          </a:p>
        </p:txBody>
      </p:sp>
    </p:spTree>
    <p:extLst>
      <p:ext uri="{BB962C8B-B14F-4D97-AF65-F5344CB8AC3E}">
        <p14:creationId xmlns:p14="http://schemas.microsoft.com/office/powerpoint/2010/main" val="391948347"/>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a:t>
            </a:r>
            <a:br>
              <a:rPr lang="en-US" dirty="0"/>
            </a:br>
            <a:r>
              <a:rPr lang="en-US" dirty="0"/>
              <a:t>Introduction to Probability</a:t>
            </a:r>
            <a:endParaRPr lang="en-IN" dirty="0"/>
          </a:p>
        </p:txBody>
      </p:sp>
      <p:sp>
        <p:nvSpPr>
          <p:cNvPr id="3" name="Content Placeholder 2"/>
          <p:cNvSpPr>
            <a:spLocks noGrp="1"/>
          </p:cNvSpPr>
          <p:nvPr>
            <p:ph idx="1"/>
          </p:nvPr>
        </p:nvSpPr>
        <p:spPr/>
        <p:txBody>
          <a:bodyPr/>
          <a:lstStyle/>
          <a:p>
            <a:r>
              <a:rPr lang="en-US" dirty="0"/>
              <a:t> Experiments, Counting Rules, and Assigning Probabilities</a:t>
            </a:r>
          </a:p>
          <a:p>
            <a:r>
              <a:rPr lang="en-US" dirty="0"/>
              <a:t> Events and Their Probabilities	</a:t>
            </a:r>
          </a:p>
          <a:p>
            <a:r>
              <a:rPr lang="en-US" dirty="0"/>
              <a:t> Some Basic Relationships of Probability</a:t>
            </a:r>
          </a:p>
          <a:p>
            <a:r>
              <a:rPr lang="en-US" dirty="0"/>
              <a:t> Conditional Probability</a:t>
            </a:r>
          </a:p>
          <a:p>
            <a:r>
              <a:rPr lang="en-US" dirty="0"/>
              <a:t> Bayes’ Theorem</a:t>
            </a:r>
          </a:p>
        </p:txBody>
      </p:sp>
    </p:spTree>
    <p:extLst>
      <p:ext uri="{BB962C8B-B14F-4D97-AF65-F5344CB8AC3E}">
        <p14:creationId xmlns:p14="http://schemas.microsoft.com/office/powerpoint/2010/main" val="4277751760"/>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Uncertainties</a:t>
            </a:r>
            <a:endParaRPr lang="en-IN"/>
          </a:p>
        </p:txBody>
      </p:sp>
      <p:sp>
        <p:nvSpPr>
          <p:cNvPr id="3" name="Content Placeholder 2"/>
          <p:cNvSpPr>
            <a:spLocks noGrp="1"/>
          </p:cNvSpPr>
          <p:nvPr>
            <p:ph idx="1"/>
          </p:nvPr>
        </p:nvSpPr>
        <p:spPr/>
        <p:txBody>
          <a:bodyPr/>
          <a:lstStyle/>
          <a:p>
            <a:pPr marL="0" indent="0">
              <a:buNone/>
            </a:pPr>
            <a:r>
              <a:rPr lang="en-US"/>
              <a:t>Managers often base their decisions on an analysis of uncertainties such as the following:</a:t>
            </a:r>
          </a:p>
          <a:p>
            <a:r>
              <a:rPr lang="en-US"/>
              <a:t>What are the </a:t>
            </a:r>
            <a:r>
              <a:rPr lang="en-US" i="1"/>
              <a:t>chances</a:t>
            </a:r>
            <a:r>
              <a:rPr lang="en-US"/>
              <a:t> that sales will decrease if we increase prices?</a:t>
            </a:r>
          </a:p>
          <a:p>
            <a:r>
              <a:rPr lang="en-US"/>
              <a:t>What is the </a:t>
            </a:r>
            <a:r>
              <a:rPr lang="en-US" i="1"/>
              <a:t>likelihood</a:t>
            </a:r>
            <a:r>
              <a:rPr lang="en-US"/>
              <a:t> a new assembly method will increase productivity?</a:t>
            </a:r>
          </a:p>
          <a:p>
            <a:r>
              <a:rPr lang="en-US"/>
              <a:t>What are the </a:t>
            </a:r>
            <a:r>
              <a:rPr lang="en-US" i="1"/>
              <a:t>odds</a:t>
            </a:r>
            <a:r>
              <a:rPr lang="en-US"/>
              <a:t> that a new investment will be profitable?</a:t>
            </a:r>
          </a:p>
        </p:txBody>
      </p:sp>
    </p:spTree>
    <p:extLst>
      <p:ext uri="{BB962C8B-B14F-4D97-AF65-F5344CB8AC3E}">
        <p14:creationId xmlns:p14="http://schemas.microsoft.com/office/powerpoint/2010/main" val="3640527320"/>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a:t>
            </a:r>
            <a:endParaRPr lang="en-IN"/>
          </a:p>
        </p:txBody>
      </p:sp>
      <p:sp>
        <p:nvSpPr>
          <p:cNvPr id="3" name="Content Placeholder 2"/>
          <p:cNvSpPr>
            <a:spLocks noGrp="1"/>
          </p:cNvSpPr>
          <p:nvPr>
            <p:ph idx="1"/>
          </p:nvPr>
        </p:nvSpPr>
        <p:spPr/>
        <p:txBody>
          <a:bodyPr/>
          <a:lstStyle/>
          <a:p>
            <a:r>
              <a:rPr lang="en-US" u="sng"/>
              <a:t>Probability</a:t>
            </a:r>
            <a:r>
              <a:rPr lang="en-US"/>
              <a:t> is a numerical measure of the likelihood that an event will occur.</a:t>
            </a:r>
          </a:p>
          <a:p>
            <a:r>
              <a:rPr lang="en-US"/>
              <a:t>Probability values are always assigned on a scale from 0 to 1.</a:t>
            </a:r>
          </a:p>
          <a:p>
            <a:pPr marL="685800"/>
            <a:r>
              <a:rPr lang="en-US"/>
              <a:t>A probability near zero indicates an event is quite unlikely to occur.</a:t>
            </a:r>
          </a:p>
          <a:p>
            <a:pPr marL="685800"/>
            <a:r>
              <a:rPr lang="en-US"/>
              <a:t>A probability near one indicates an event is almost certain to occur.</a:t>
            </a:r>
          </a:p>
        </p:txBody>
      </p:sp>
    </p:spTree>
    <p:extLst>
      <p:ext uri="{BB962C8B-B14F-4D97-AF65-F5344CB8AC3E}">
        <p14:creationId xmlns:p14="http://schemas.microsoft.com/office/powerpoint/2010/main" val="361518743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Probability as a Numerical Measure</a:t>
            </a:r>
            <a:br>
              <a:rPr lang="en-US"/>
            </a:br>
            <a:r>
              <a:rPr lang="en-US"/>
              <a:t>of the Likelihood of Occurrence</a:t>
            </a:r>
          </a:p>
        </p:txBody>
      </p:sp>
      <p:pic>
        <p:nvPicPr>
          <p:cNvPr id="17" name="Content Placeholder 7" descr="A number line showing the probability and an increasing likelihood of occurrence from 0 to 1. Close to zero, the event is very unlikely to occur. At .5, The occurrence of the event is just as likely as it is unlikely. Around 1, the event is almost certain to occur. ">
            <a:extLst>
              <a:ext uri="{FF2B5EF4-FFF2-40B4-BE49-F238E27FC236}">
                <a16:creationId xmlns:a16="http://schemas.microsoft.com/office/drawing/2014/main" id="{0092A492-7569-4E19-88BE-B85B93A13859}"/>
              </a:ext>
            </a:extLst>
          </p:cNvPr>
          <p:cNvPicPr>
            <a:picLocks noGrp="1" noChangeAspect="1"/>
          </p:cNvPicPr>
          <p:nvPr>
            <p:ph sz="half" idx="2"/>
          </p:nvPr>
        </p:nvPicPr>
        <p:blipFill>
          <a:blip r:embed="rId2"/>
          <a:stretch>
            <a:fillRect/>
          </a:stretch>
        </p:blipFill>
        <p:spPr>
          <a:xfrm>
            <a:off x="1781286" y="2326341"/>
            <a:ext cx="8629428" cy="3186953"/>
          </a:xfrm>
          <a:prstGeom prst="rect">
            <a:avLst/>
          </a:prstGeom>
        </p:spPr>
      </p:pic>
    </p:spTree>
    <p:extLst>
      <p:ext uri="{BB962C8B-B14F-4D97-AF65-F5344CB8AC3E}">
        <p14:creationId xmlns:p14="http://schemas.microsoft.com/office/powerpoint/2010/main" val="4138460139"/>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A142-7A53-4625-83D1-F85D5209BA2E}"/>
              </a:ext>
              <a:ext uri="{C183D7F6-B498-43B3-948B-1728B52AA6E4}">
                <adec:decorative xmlns:adec="http://schemas.microsoft.com/office/drawing/2017/decorative" val="0"/>
              </a:ext>
            </a:extLst>
          </p:cNvPr>
          <p:cNvSpPr>
            <a:spLocks noGrp="1"/>
          </p:cNvSpPr>
          <p:nvPr>
            <p:ph type="title"/>
          </p:nvPr>
        </p:nvSpPr>
        <p:spPr/>
        <p:txBody>
          <a:bodyPr/>
          <a:lstStyle/>
          <a:p>
            <a:r>
              <a:rPr lang="en-US"/>
              <a:t>Assigning Probabilities (1 of 3)</a:t>
            </a:r>
            <a:endParaRPr lang="en-IN"/>
          </a:p>
        </p:txBody>
      </p:sp>
      <p:sp>
        <p:nvSpPr>
          <p:cNvPr id="3" name="Content Placeholder 2">
            <a:extLst>
              <a:ext uri="{FF2B5EF4-FFF2-40B4-BE49-F238E27FC236}">
                <a16:creationId xmlns:a16="http://schemas.microsoft.com/office/drawing/2014/main" id="{48E24636-1992-4581-9684-51FCF0E8CC0B}"/>
              </a:ext>
              <a:ext uri="{C183D7F6-B498-43B3-948B-1728B52AA6E4}">
                <adec:decorative xmlns:adec="http://schemas.microsoft.com/office/drawing/2017/decorative" val="0"/>
              </a:ext>
            </a:extLst>
          </p:cNvPr>
          <p:cNvSpPr>
            <a:spLocks noGrp="1"/>
          </p:cNvSpPr>
          <p:nvPr>
            <p:ph idx="1"/>
          </p:nvPr>
        </p:nvSpPr>
        <p:spPr>
          <a:xfrm>
            <a:off x="476844" y="1838359"/>
            <a:ext cx="11237976" cy="1371600"/>
          </a:xfrm>
        </p:spPr>
        <p:txBody>
          <a:bodyPr/>
          <a:lstStyle/>
          <a:p>
            <a:pPr marL="228600" lvl="0" indent="-228600" algn="l">
              <a:buClr>
                <a:srgbClr val="003865"/>
              </a:buClr>
              <a:buFont typeface="Arial" pitchFamily="34" charset="0"/>
              <a:buChar char="•"/>
            </a:pPr>
            <a:r>
              <a:rPr lang="en-US">
                <a:solidFill>
                  <a:srgbClr val="003865"/>
                </a:solidFill>
              </a:rPr>
              <a:t>Basic Requirements for Assigning Probabilities</a:t>
            </a:r>
          </a:p>
          <a:p>
            <a:pPr marL="1371600" lvl="0" indent="-457200" algn="l">
              <a:buClr>
                <a:srgbClr val="003865"/>
              </a:buClr>
              <a:buFont typeface="+mj-lt"/>
              <a:buAutoNum type="arabicPeriod"/>
            </a:pPr>
            <a:r>
              <a:rPr lang="en-US">
                <a:solidFill>
                  <a:srgbClr val="003865"/>
                </a:solidFill>
              </a:rPr>
              <a:t>The probability assigned to each experimental outcome must be between 0 and 1, inclusively.</a:t>
            </a:r>
          </a:p>
        </p:txBody>
      </p:sp>
      <p:graphicFrame>
        <p:nvGraphicFramePr>
          <p:cNvPr id="12" name="Object 3" descr="Begin equation. 0 less than or equal to P of E subscript i baseline less than or equal to 1 for all i. End equation.">
            <a:extLst>
              <a:ext uri="{FF2B5EF4-FFF2-40B4-BE49-F238E27FC236}">
                <a16:creationId xmlns:a16="http://schemas.microsoft.com/office/drawing/2014/main" id="{A1CB1DD0-9897-4E74-89AF-C4276D259BA1}"/>
              </a:ext>
              <a:ext uri="{C183D7F6-B498-43B3-948B-1728B52AA6E4}">
                <adec:decorative xmlns:adec="http://schemas.microsoft.com/office/drawing/2017/decorative" val="0"/>
              </a:ext>
            </a:extLst>
          </p:cNvPr>
          <p:cNvGraphicFramePr>
            <a:graphicFrameLocks noGrp="1" noChangeAspect="1"/>
          </p:cNvGraphicFramePr>
          <p:nvPr>
            <p:ph idx="11"/>
            <p:extLst>
              <p:ext uri="{D42A27DB-BD31-4B8C-83A1-F6EECF244321}">
                <p14:modId xmlns:p14="http://schemas.microsoft.com/office/powerpoint/2010/main" val="3271667652"/>
              </p:ext>
            </p:extLst>
          </p:nvPr>
        </p:nvGraphicFramePr>
        <p:xfrm>
          <a:off x="4421187" y="3392885"/>
          <a:ext cx="2576513" cy="366316"/>
        </p:xfrm>
        <a:graphic>
          <a:graphicData uri="http://schemas.openxmlformats.org/presentationml/2006/ole">
            <mc:AlternateContent xmlns:mc="http://schemas.openxmlformats.org/markup-compatibility/2006">
              <mc:Choice xmlns:v="urn:schemas-microsoft-com:vml" Requires="v">
                <p:oleObj spid="_x0000_s35844" name="Equation" r:id="rId3" imgW="2679480" imgH="380880" progId="Equation.DSMT4">
                  <p:embed/>
                </p:oleObj>
              </mc:Choice>
              <mc:Fallback>
                <p:oleObj name="Equation" r:id="rId3" imgW="2679480" imgH="380880" progId="Equation.DSMT4">
                  <p:embed/>
                  <p:pic>
                    <p:nvPicPr>
                      <p:cNvPr id="0" name="OLE substitute image"/>
                      <p:cNvPicPr/>
                      <p:nvPr/>
                    </p:nvPicPr>
                    <p:blipFill>
                      <a:blip r:embed="rId4"/>
                      <a:stretch>
                        <a:fillRect/>
                      </a:stretch>
                    </p:blipFill>
                    <p:spPr>
                      <a:xfrm>
                        <a:off x="4421187" y="3392885"/>
                        <a:ext cx="2576513" cy="366316"/>
                      </a:xfrm>
                      <a:prstGeom prst="rect">
                        <a:avLst/>
                      </a:prstGeom>
                    </p:spPr>
                  </p:pic>
                </p:oleObj>
              </mc:Fallback>
            </mc:AlternateContent>
          </a:graphicData>
        </a:graphic>
      </p:graphicFrame>
      <p:graphicFrame>
        <p:nvGraphicFramePr>
          <p:cNvPr id="14" name="Object 6" descr="where E subscript i baseline is the ith experimental outcome">
            <a:extLst>
              <a:ext uri="{FF2B5EF4-FFF2-40B4-BE49-F238E27FC236}">
                <a16:creationId xmlns:a16="http://schemas.microsoft.com/office/drawing/2014/main" id="{F436246D-43B2-4B71-A68C-1EABF83DD780}"/>
              </a:ext>
              <a:ext uri="{C183D7F6-B498-43B3-948B-1728B52AA6E4}">
                <adec:decorative xmlns:adec="http://schemas.microsoft.com/office/drawing/2017/decorative" val="0"/>
              </a:ext>
            </a:extLst>
          </p:cNvPr>
          <p:cNvGraphicFramePr>
            <a:graphicFrameLocks noGrp="1" noChangeAspect="1"/>
          </p:cNvGraphicFramePr>
          <p:nvPr>
            <p:ph idx="10"/>
            <p:extLst>
              <p:ext uri="{D42A27DB-BD31-4B8C-83A1-F6EECF244321}">
                <p14:modId xmlns:p14="http://schemas.microsoft.com/office/powerpoint/2010/main" val="508848427"/>
              </p:ext>
            </p:extLst>
          </p:nvPr>
        </p:nvGraphicFramePr>
        <p:xfrm>
          <a:off x="1930400" y="3937364"/>
          <a:ext cx="5626080" cy="380880"/>
        </p:xfrm>
        <a:graphic>
          <a:graphicData uri="http://schemas.openxmlformats.org/presentationml/2006/ole">
            <mc:AlternateContent xmlns:mc="http://schemas.openxmlformats.org/markup-compatibility/2006">
              <mc:Choice xmlns:v="urn:schemas-microsoft-com:vml" Requires="v">
                <p:oleObj spid="_x0000_s35845" name="Equation" r:id="rId5" imgW="5626080" imgH="380880" progId="Equation.DSMT4">
                  <p:embed/>
                </p:oleObj>
              </mc:Choice>
              <mc:Fallback>
                <p:oleObj name="Equation" r:id="rId5" imgW="5626080" imgH="380880" progId="Equation.DSMT4">
                  <p:embed/>
                  <p:pic>
                    <p:nvPicPr>
                      <p:cNvPr id="0" name="OLE substitute image"/>
                      <p:cNvPicPr/>
                      <p:nvPr/>
                    </p:nvPicPr>
                    <p:blipFill>
                      <a:blip r:embed="rId6"/>
                      <a:stretch>
                        <a:fillRect/>
                      </a:stretch>
                    </p:blipFill>
                    <p:spPr>
                      <a:xfrm>
                        <a:off x="1930400" y="3937364"/>
                        <a:ext cx="5626080" cy="380880"/>
                      </a:xfrm>
                      <a:prstGeom prst="rect">
                        <a:avLst/>
                      </a:prstGeom>
                    </p:spPr>
                  </p:pic>
                </p:oleObj>
              </mc:Fallback>
            </mc:AlternateContent>
          </a:graphicData>
        </a:graphic>
      </p:graphicFrame>
      <p:graphicFrame>
        <p:nvGraphicFramePr>
          <p:cNvPr id="17" name="Object 8" descr="P of E subscript i baseline is its probability">
            <a:extLst>
              <a:ext uri="{FF2B5EF4-FFF2-40B4-BE49-F238E27FC236}">
                <a16:creationId xmlns:a16="http://schemas.microsoft.com/office/drawing/2014/main" id="{BBD53015-DF89-4581-A592-8C65DFE72EF3}"/>
              </a:ext>
              <a:ext uri="{C183D7F6-B498-43B3-948B-1728B52AA6E4}">
                <adec:decorative xmlns:adec="http://schemas.microsoft.com/office/drawing/2017/decorative" val="0"/>
              </a:ext>
            </a:extLst>
          </p:cNvPr>
          <p:cNvGraphicFramePr>
            <a:graphicFrameLocks noGrp="1" noChangeAspect="1"/>
          </p:cNvGraphicFramePr>
          <p:nvPr>
            <p:ph idx="14"/>
            <p:extLst>
              <p:ext uri="{D42A27DB-BD31-4B8C-83A1-F6EECF244321}">
                <p14:modId xmlns:p14="http://schemas.microsoft.com/office/powerpoint/2010/main" val="707198984"/>
              </p:ext>
            </p:extLst>
          </p:nvPr>
        </p:nvGraphicFramePr>
        <p:xfrm>
          <a:off x="4421186" y="4486606"/>
          <a:ext cx="2945458" cy="380880"/>
        </p:xfrm>
        <a:graphic>
          <a:graphicData uri="http://schemas.openxmlformats.org/presentationml/2006/ole">
            <mc:AlternateContent xmlns:mc="http://schemas.openxmlformats.org/markup-compatibility/2006">
              <mc:Choice xmlns:v="urn:schemas-microsoft-com:vml" Requires="v">
                <p:oleObj spid="_x0000_s35846" name="Equation" r:id="rId7" imgW="2946240" imgH="380880" progId="Equation.DSMT4">
                  <p:embed/>
                </p:oleObj>
              </mc:Choice>
              <mc:Fallback>
                <p:oleObj name="Equation" r:id="rId7" imgW="2946240" imgH="380880" progId="Equation.DSMT4">
                  <p:embed/>
                  <p:pic>
                    <p:nvPicPr>
                      <p:cNvPr id="0" name="OLE substitute image"/>
                      <p:cNvPicPr/>
                      <p:nvPr/>
                    </p:nvPicPr>
                    <p:blipFill>
                      <a:blip r:embed="rId8"/>
                      <a:stretch>
                        <a:fillRect/>
                      </a:stretch>
                    </p:blipFill>
                    <p:spPr>
                      <a:xfrm>
                        <a:off x="4421186" y="4486606"/>
                        <a:ext cx="2945458" cy="380880"/>
                      </a:xfrm>
                      <a:prstGeom prst="rect">
                        <a:avLst/>
                      </a:prstGeom>
                    </p:spPr>
                  </p:pic>
                </p:oleObj>
              </mc:Fallback>
            </mc:AlternateContent>
          </a:graphicData>
        </a:graphic>
      </p:graphicFrame>
    </p:spTree>
    <p:extLst>
      <p:ext uri="{BB962C8B-B14F-4D97-AF65-F5344CB8AC3E}">
        <p14:creationId xmlns:p14="http://schemas.microsoft.com/office/powerpoint/2010/main" val="378948919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EF88B5-A59F-4304-A2C3-389729CA4731}"/>
              </a:ext>
            </a:extLst>
          </p:cNvPr>
          <p:cNvSpPr>
            <a:spLocks noGrp="1"/>
          </p:cNvSpPr>
          <p:nvPr>
            <p:ph type="title"/>
          </p:nvPr>
        </p:nvSpPr>
        <p:spPr/>
        <p:txBody>
          <a:bodyPr/>
          <a:lstStyle/>
          <a:p>
            <a:r>
              <a:rPr lang="en-US"/>
              <a:t>Assigning Probabilities (2 of 3)</a:t>
            </a:r>
            <a:endParaRPr lang="en-IN"/>
          </a:p>
        </p:txBody>
      </p:sp>
      <p:sp>
        <p:nvSpPr>
          <p:cNvPr id="2" name="Content Placeholder 2">
            <a:extLst>
              <a:ext uri="{FF2B5EF4-FFF2-40B4-BE49-F238E27FC236}">
                <a16:creationId xmlns:a16="http://schemas.microsoft.com/office/drawing/2014/main" id="{136F9B46-FD5B-4E15-A759-8AE3B25AA56F}"/>
              </a:ext>
            </a:extLst>
          </p:cNvPr>
          <p:cNvSpPr>
            <a:spLocks noGrp="1"/>
          </p:cNvSpPr>
          <p:nvPr>
            <p:ph sz="half" idx="2"/>
          </p:nvPr>
        </p:nvSpPr>
        <p:spPr>
          <a:xfrm>
            <a:off x="476843" y="1828800"/>
            <a:ext cx="11241915" cy="1097280"/>
          </a:xfrm>
        </p:spPr>
        <p:txBody>
          <a:bodyPr/>
          <a:lstStyle/>
          <a:p>
            <a:r>
              <a:rPr lang="en-US"/>
              <a:t>Basic Requirements for Assigning Probabilities</a:t>
            </a:r>
          </a:p>
          <a:p>
            <a:pPr marL="1097280" indent="-457200">
              <a:buFont typeface="+mj-lt"/>
              <a:buAutoNum type="arabicPeriod" startAt="2"/>
            </a:pPr>
            <a:r>
              <a:rPr lang="en-US"/>
              <a:t>The sum of the probabilities for all experimental outcomes must equal 1.</a:t>
            </a:r>
          </a:p>
        </p:txBody>
      </p:sp>
      <p:graphicFrame>
        <p:nvGraphicFramePr>
          <p:cNvPr id="8" name="Object 3" descr="Begin equation. P of E subscript 1 baseline plus P of E subscript 2 baseline plus ellipsis plus P of E subscript n baseline equals 1. End equation. ">
            <a:extLst>
              <a:ext uri="{FF2B5EF4-FFF2-40B4-BE49-F238E27FC236}">
                <a16:creationId xmlns:a16="http://schemas.microsoft.com/office/drawing/2014/main" id="{3EF5A785-8489-4605-8C6B-3F52AC7E1559}"/>
              </a:ext>
            </a:extLst>
          </p:cNvPr>
          <p:cNvGraphicFramePr>
            <a:graphicFrameLocks noGrp="1" noChangeAspect="1"/>
          </p:cNvGraphicFramePr>
          <p:nvPr>
            <p:ph idx="10"/>
            <p:extLst>
              <p:ext uri="{D42A27DB-BD31-4B8C-83A1-F6EECF244321}">
                <p14:modId xmlns:p14="http://schemas.microsoft.com/office/powerpoint/2010/main" val="2129900925"/>
              </p:ext>
            </p:extLst>
          </p:nvPr>
        </p:nvGraphicFramePr>
        <p:xfrm>
          <a:off x="4171950" y="3174368"/>
          <a:ext cx="3848100" cy="381000"/>
        </p:xfrm>
        <a:graphic>
          <a:graphicData uri="http://schemas.openxmlformats.org/presentationml/2006/ole">
            <mc:AlternateContent xmlns:mc="http://schemas.openxmlformats.org/markup-compatibility/2006">
              <mc:Choice xmlns:v="urn:schemas-microsoft-com:vml" Requires="v">
                <p:oleObj spid="_x0000_s36866" name="Equation" r:id="rId3" imgW="3848040" imgH="380880" progId="Equation.DSMT4">
                  <p:embed/>
                </p:oleObj>
              </mc:Choice>
              <mc:Fallback>
                <p:oleObj name="Equation" r:id="rId3" imgW="3848040" imgH="380880" progId="Equation.DSMT4">
                  <p:embed/>
                  <p:pic>
                    <p:nvPicPr>
                      <p:cNvPr id="0" name="OLE substitute image"/>
                      <p:cNvPicPr/>
                      <p:nvPr/>
                    </p:nvPicPr>
                    <p:blipFill>
                      <a:blip r:embed="rId4"/>
                      <a:stretch>
                        <a:fillRect/>
                      </a:stretch>
                    </p:blipFill>
                    <p:spPr>
                      <a:xfrm>
                        <a:off x="4171950" y="3174368"/>
                        <a:ext cx="38481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AF36DA34-3033-45D2-A2C1-2FDA678093B3}"/>
              </a:ext>
            </a:extLst>
          </p:cNvPr>
          <p:cNvSpPr>
            <a:spLocks noGrp="1"/>
          </p:cNvSpPr>
          <p:nvPr>
            <p:ph idx="11"/>
          </p:nvPr>
        </p:nvSpPr>
        <p:spPr>
          <a:xfrm>
            <a:off x="1671163" y="3803656"/>
            <a:ext cx="7056912" cy="457200"/>
          </a:xfrm>
        </p:spPr>
        <p:txBody>
          <a:bodyPr/>
          <a:lstStyle/>
          <a:p>
            <a:pPr algn="l"/>
            <a:r>
              <a:rPr lang="en-US"/>
              <a:t>where: </a:t>
            </a:r>
            <a:r>
              <a:rPr lang="en-US" i="1"/>
              <a:t>n</a:t>
            </a:r>
            <a:r>
              <a:rPr lang="en-US"/>
              <a:t> is the number of experimental outcomes</a:t>
            </a:r>
            <a:endParaRPr lang="en-IN"/>
          </a:p>
        </p:txBody>
      </p:sp>
    </p:spTree>
    <p:extLst>
      <p:ext uri="{BB962C8B-B14F-4D97-AF65-F5344CB8AC3E}">
        <p14:creationId xmlns:p14="http://schemas.microsoft.com/office/powerpoint/2010/main" val="4285492845"/>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Assigning Probabilities (3 of 3)</a:t>
            </a:r>
            <a:endParaRPr lang="en-IN"/>
          </a:p>
        </p:txBody>
      </p:sp>
      <p:sp>
        <p:nvSpPr>
          <p:cNvPr id="3" name="Content Placeholder 2"/>
          <p:cNvSpPr>
            <a:spLocks noGrp="1"/>
          </p:cNvSpPr>
          <p:nvPr>
            <p:ph idx="1"/>
          </p:nvPr>
        </p:nvSpPr>
        <p:spPr/>
        <p:txBody>
          <a:bodyPr/>
          <a:lstStyle/>
          <a:p>
            <a:r>
              <a:rPr lang="en-US"/>
              <a:t>Classical Method</a:t>
            </a:r>
          </a:p>
          <a:p>
            <a:pPr marL="914400" indent="0">
              <a:buNone/>
            </a:pPr>
            <a:r>
              <a:rPr lang="en-US"/>
              <a:t>Assigning probabilities based on the assumption of </a:t>
            </a:r>
            <a:r>
              <a:rPr lang="en-US" u="sng"/>
              <a:t>equally likely outcomes</a:t>
            </a:r>
            <a:r>
              <a:rPr lang="en-US"/>
              <a:t>. </a:t>
            </a:r>
          </a:p>
          <a:p>
            <a:r>
              <a:rPr lang="en-US"/>
              <a:t>Relative Frequency Method</a:t>
            </a:r>
          </a:p>
          <a:p>
            <a:pPr marL="914400" indent="0">
              <a:buNone/>
            </a:pPr>
            <a:r>
              <a:rPr lang="en-US"/>
              <a:t>Assigning probabilities based on </a:t>
            </a:r>
            <a:r>
              <a:rPr lang="en-US" u="sng"/>
              <a:t>experimentation or historical data</a:t>
            </a:r>
            <a:r>
              <a:rPr lang="en-US"/>
              <a:t>.</a:t>
            </a:r>
          </a:p>
          <a:p>
            <a:r>
              <a:rPr lang="en-US"/>
              <a:t>Subjective Method</a:t>
            </a:r>
          </a:p>
          <a:p>
            <a:pPr marL="914400" indent="0">
              <a:buNone/>
            </a:pPr>
            <a:r>
              <a:rPr lang="en-US"/>
              <a:t>Assigning probabilities based on </a:t>
            </a:r>
            <a:r>
              <a:rPr lang="en-US" u="sng"/>
              <a:t>judgment</a:t>
            </a:r>
            <a:r>
              <a:rPr lang="en-US"/>
              <a:t>.</a:t>
            </a:r>
          </a:p>
        </p:txBody>
      </p:sp>
    </p:spTree>
    <p:extLst>
      <p:ext uri="{BB962C8B-B14F-4D97-AF65-F5344CB8AC3E}">
        <p14:creationId xmlns:p14="http://schemas.microsoft.com/office/powerpoint/2010/main" val="401153187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8DF4-B519-4326-AAC1-C53A812992B5}"/>
              </a:ext>
            </a:extLst>
          </p:cNvPr>
          <p:cNvSpPr>
            <a:spLocks noGrp="1"/>
          </p:cNvSpPr>
          <p:nvPr>
            <p:ph type="title"/>
          </p:nvPr>
        </p:nvSpPr>
        <p:spPr/>
        <p:txBody>
          <a:bodyPr/>
          <a:lstStyle/>
          <a:p>
            <a:r>
              <a:rPr lang="en-US"/>
              <a:t>Classical Method</a:t>
            </a:r>
            <a:endParaRPr lang="en-IN"/>
          </a:p>
        </p:txBody>
      </p:sp>
      <p:sp>
        <p:nvSpPr>
          <p:cNvPr id="3" name="Content Placeholder 2">
            <a:extLst>
              <a:ext uri="{FF2B5EF4-FFF2-40B4-BE49-F238E27FC236}">
                <a16:creationId xmlns:a16="http://schemas.microsoft.com/office/drawing/2014/main" id="{B0B0B165-2591-4A84-8150-D63B284223B7}"/>
              </a:ext>
            </a:extLst>
          </p:cNvPr>
          <p:cNvSpPr>
            <a:spLocks noGrp="1"/>
          </p:cNvSpPr>
          <p:nvPr>
            <p:ph idx="1"/>
          </p:nvPr>
        </p:nvSpPr>
        <p:spPr>
          <a:xfrm>
            <a:off x="476844" y="1838359"/>
            <a:ext cx="11237976" cy="1371600"/>
          </a:xfrm>
        </p:spPr>
        <p:txBody>
          <a:bodyPr/>
          <a:lstStyle/>
          <a:p>
            <a:pPr lvl="0" algn="l">
              <a:buClr>
                <a:srgbClr val="003865"/>
              </a:buClr>
            </a:pPr>
            <a:r>
              <a:rPr lang="en-US" b="1" u="sng">
                <a:solidFill>
                  <a:srgbClr val="003865"/>
                </a:solidFill>
              </a:rPr>
              <a:t>Example:</a:t>
            </a:r>
            <a:r>
              <a:rPr lang="en-US" b="1">
                <a:solidFill>
                  <a:srgbClr val="003865"/>
                </a:solidFill>
              </a:rPr>
              <a:t>  </a:t>
            </a:r>
            <a:r>
              <a:rPr lang="en-US">
                <a:solidFill>
                  <a:srgbClr val="003865"/>
                </a:solidFill>
              </a:rPr>
              <a:t>Rolling a Die</a:t>
            </a:r>
          </a:p>
          <a:p>
            <a:pPr lvl="0" algn="l">
              <a:buClr>
                <a:srgbClr val="003865"/>
              </a:buClr>
            </a:pPr>
            <a:r>
              <a:rPr lang="en-US">
                <a:solidFill>
                  <a:srgbClr val="003865"/>
                </a:solidFill>
              </a:rPr>
              <a:t>If an experiment has </a:t>
            </a:r>
            <a:r>
              <a:rPr lang="en-US" i="1">
                <a:solidFill>
                  <a:srgbClr val="003865"/>
                </a:solidFill>
              </a:rPr>
              <a:t>n</a:t>
            </a:r>
            <a:r>
              <a:rPr lang="en-US">
                <a:solidFill>
                  <a:srgbClr val="003865"/>
                </a:solidFill>
              </a:rPr>
              <a:t> possible outcomes, the classical method would assign a probability of</a:t>
            </a:r>
          </a:p>
        </p:txBody>
      </p:sp>
      <p:graphicFrame>
        <p:nvGraphicFramePr>
          <p:cNvPr id="12" name="Object 3" descr="1 divided by n">
            <a:extLst>
              <a:ext uri="{FF2B5EF4-FFF2-40B4-BE49-F238E27FC236}">
                <a16:creationId xmlns:a16="http://schemas.microsoft.com/office/drawing/2014/main" id="{0D496A4B-61D3-4AD4-B2A4-44B020270F32}"/>
              </a:ext>
            </a:extLst>
          </p:cNvPr>
          <p:cNvGraphicFramePr>
            <a:graphicFrameLocks noGrp="1" noChangeAspect="1"/>
          </p:cNvGraphicFramePr>
          <p:nvPr>
            <p:ph idx="11"/>
            <p:extLst>
              <p:ext uri="{D42A27DB-BD31-4B8C-83A1-F6EECF244321}">
                <p14:modId xmlns:p14="http://schemas.microsoft.com/office/powerpoint/2010/main" val="2676610324"/>
              </p:ext>
            </p:extLst>
          </p:nvPr>
        </p:nvGraphicFramePr>
        <p:xfrm>
          <a:off x="2396331" y="2876793"/>
          <a:ext cx="431800" cy="368300"/>
        </p:xfrm>
        <a:graphic>
          <a:graphicData uri="http://schemas.openxmlformats.org/presentationml/2006/ole">
            <mc:AlternateContent xmlns:mc="http://schemas.openxmlformats.org/markup-compatibility/2006">
              <mc:Choice xmlns:v="urn:schemas-microsoft-com:vml" Requires="v">
                <p:oleObj spid="_x0000_s37890" name="Equation" r:id="rId3" imgW="431640" imgH="368280" progId="Equation.DSMT4">
                  <p:embed/>
                </p:oleObj>
              </mc:Choice>
              <mc:Fallback>
                <p:oleObj name="Equation" r:id="rId3" imgW="431640" imgH="368280" progId="Equation.DSMT4">
                  <p:embed/>
                  <p:pic>
                    <p:nvPicPr>
                      <p:cNvPr id="0" name="OLE substitute image"/>
                      <p:cNvPicPr/>
                      <p:nvPr/>
                    </p:nvPicPr>
                    <p:blipFill>
                      <a:blip r:embed="rId4"/>
                      <a:stretch>
                        <a:fillRect/>
                      </a:stretch>
                    </p:blipFill>
                    <p:spPr>
                      <a:xfrm>
                        <a:off x="2396331" y="2876793"/>
                        <a:ext cx="4318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9859FB2-F5DC-41EE-835F-C456CB137781}"/>
              </a:ext>
            </a:extLst>
          </p:cNvPr>
          <p:cNvSpPr>
            <a:spLocks noGrp="1"/>
          </p:cNvSpPr>
          <p:nvPr>
            <p:ph idx="13"/>
          </p:nvPr>
        </p:nvSpPr>
        <p:spPr>
          <a:xfrm>
            <a:off x="2798921" y="2800593"/>
            <a:ext cx="2563240" cy="457200"/>
          </a:xfrm>
        </p:spPr>
        <p:txBody>
          <a:bodyPr/>
          <a:lstStyle/>
          <a:p>
            <a:pPr algn="l"/>
            <a:r>
              <a:rPr lang="en-US">
                <a:solidFill>
                  <a:srgbClr val="003865"/>
                </a:solidFill>
              </a:rPr>
              <a:t>to each outcome.</a:t>
            </a:r>
            <a:endParaRPr lang="en-IN"/>
          </a:p>
        </p:txBody>
      </p:sp>
      <p:sp>
        <p:nvSpPr>
          <p:cNvPr id="6" name="Content Placeholder 5">
            <a:extLst>
              <a:ext uri="{FF2B5EF4-FFF2-40B4-BE49-F238E27FC236}">
                <a16:creationId xmlns:a16="http://schemas.microsoft.com/office/drawing/2014/main" id="{B100B655-EA2F-419B-9C68-BB0BFD9521FA}"/>
              </a:ext>
            </a:extLst>
          </p:cNvPr>
          <p:cNvSpPr>
            <a:spLocks noGrp="1"/>
          </p:cNvSpPr>
          <p:nvPr>
            <p:ph idx="15"/>
          </p:nvPr>
        </p:nvSpPr>
        <p:spPr>
          <a:xfrm>
            <a:off x="476843" y="3390073"/>
            <a:ext cx="11034799" cy="1900384"/>
          </a:xfrm>
        </p:spPr>
        <p:txBody>
          <a:bodyPr/>
          <a:lstStyle/>
          <a:p>
            <a:pPr algn="l"/>
            <a:r>
              <a:rPr lang="en-US">
                <a:solidFill>
                  <a:srgbClr val="003865"/>
                </a:solidFill>
              </a:rPr>
              <a:t>Experiment: Rolling a die</a:t>
            </a:r>
          </a:p>
          <a:p>
            <a:pPr algn="l"/>
            <a:r>
              <a:rPr lang="en-US">
                <a:solidFill>
                  <a:srgbClr val="003865"/>
                </a:solidFill>
              </a:rPr>
              <a:t>Sample Space: S = {1, 2, 3, 4, 5, 6}</a:t>
            </a:r>
          </a:p>
          <a:p>
            <a:pPr algn="l"/>
            <a:r>
              <a:rPr lang="en-US">
                <a:solidFill>
                  <a:srgbClr val="003865"/>
                </a:solidFill>
              </a:rPr>
              <a:t>Probabilities: Each sample point has a 1 in 6 chance of occurring</a:t>
            </a:r>
            <a:endParaRPr lang="en-IN"/>
          </a:p>
          <a:p>
            <a:pPr algn="l"/>
            <a:endParaRPr lang="en-IN"/>
          </a:p>
          <a:p>
            <a:pPr algn="l"/>
            <a:endParaRPr lang="en-US">
              <a:solidFill>
                <a:srgbClr val="003865"/>
              </a:solidFill>
            </a:endParaRPr>
          </a:p>
        </p:txBody>
      </p:sp>
    </p:spTree>
    <p:extLst>
      <p:ext uri="{BB962C8B-B14F-4D97-AF65-F5344CB8AC3E}">
        <p14:creationId xmlns:p14="http://schemas.microsoft.com/office/powerpoint/2010/main" val="3416922228"/>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Frequency Method (1 of 2)</a:t>
            </a:r>
          </a:p>
        </p:txBody>
      </p:sp>
      <p:sp>
        <p:nvSpPr>
          <p:cNvPr id="6" name="Content Placeholder 2">
            <a:extLst>
              <a:ext uri="{FF2B5EF4-FFF2-40B4-BE49-F238E27FC236}">
                <a16:creationId xmlns:a16="http://schemas.microsoft.com/office/drawing/2014/main" id="{053FB4D1-DE79-4FAE-B4F8-E2A788622180}"/>
              </a:ext>
            </a:extLst>
          </p:cNvPr>
          <p:cNvSpPr>
            <a:spLocks noGrp="1"/>
          </p:cNvSpPr>
          <p:nvPr>
            <p:ph sz="half" idx="1"/>
          </p:nvPr>
        </p:nvSpPr>
        <p:spPr>
          <a:xfrm>
            <a:off x="476842" y="1825625"/>
            <a:ext cx="11237976" cy="1851707"/>
          </a:xfrm>
        </p:spPr>
        <p:txBody>
          <a:bodyPr/>
          <a:lstStyle/>
          <a:p>
            <a:pPr marL="0" indent="0">
              <a:buNone/>
            </a:pPr>
            <a:r>
              <a:rPr lang="en-US" b="1" u="sng"/>
              <a:t>Example:</a:t>
            </a:r>
            <a:r>
              <a:rPr lang="en-US"/>
              <a:t> Waiting time in the X-ray department for a local hospital</a:t>
            </a:r>
          </a:p>
          <a:p>
            <a:pPr marL="0" indent="0">
              <a:buNone/>
            </a:pPr>
            <a:r>
              <a:rPr lang="en-US"/>
              <a:t>Consider a study of waiting times in the X-ray department for a local hospital. A clerk recorded the number of patients waiting for service at 9:00 A.M on 20 successive days and obtained the following results: </a:t>
            </a:r>
          </a:p>
          <a:p>
            <a:pPr marL="0" indent="0">
              <a:buNone/>
            </a:pPr>
            <a:endParaRPr lang="en-US"/>
          </a:p>
        </p:txBody>
      </p:sp>
      <p:graphicFrame>
        <p:nvGraphicFramePr>
          <p:cNvPr id="8" name="Table 3">
            <a:extLst>
              <a:ext uri="{FF2B5EF4-FFF2-40B4-BE49-F238E27FC236}">
                <a16:creationId xmlns:a16="http://schemas.microsoft.com/office/drawing/2014/main" id="{D164826A-E760-4BDD-8589-433C71FAFFC3}"/>
              </a:ext>
            </a:extLst>
          </p:cNvPr>
          <p:cNvGraphicFramePr>
            <a:graphicFrameLocks noGrp="1"/>
          </p:cNvGraphicFramePr>
          <p:nvPr>
            <p:ph sz="half" idx="2"/>
            <p:extLst>
              <p:ext uri="{D42A27DB-BD31-4B8C-83A1-F6EECF244321}">
                <p14:modId xmlns:p14="http://schemas.microsoft.com/office/powerpoint/2010/main" val="581365241"/>
              </p:ext>
            </p:extLst>
          </p:nvPr>
        </p:nvGraphicFramePr>
        <p:xfrm>
          <a:off x="2369820" y="3746344"/>
          <a:ext cx="7452360" cy="2560320"/>
        </p:xfrm>
        <a:graphic>
          <a:graphicData uri="http://schemas.openxmlformats.org/drawingml/2006/table">
            <a:tbl>
              <a:tblPr firstRow="1" bandRow="1">
                <a:tableStyleId>{073A0DAA-6AF3-43AB-8588-CEC1D06C72B9}</a:tableStyleId>
              </a:tblPr>
              <a:tblGrid>
                <a:gridCol w="3429000">
                  <a:extLst>
                    <a:ext uri="{9D8B030D-6E8A-4147-A177-3AD203B41FA5}">
                      <a16:colId xmlns:a16="http://schemas.microsoft.com/office/drawing/2014/main" val="379066276"/>
                    </a:ext>
                  </a:extLst>
                </a:gridCol>
                <a:gridCol w="4023360">
                  <a:extLst>
                    <a:ext uri="{9D8B030D-6E8A-4147-A177-3AD203B41FA5}">
                      <a16:colId xmlns:a16="http://schemas.microsoft.com/office/drawing/2014/main" val="3379998368"/>
                    </a:ext>
                  </a:extLst>
                </a:gridCol>
              </a:tblGrid>
              <a:tr h="352697">
                <a:tc>
                  <a:txBody>
                    <a:bodyPr/>
                    <a:lstStyle/>
                    <a:p>
                      <a:pPr algn="ctr"/>
                      <a:r>
                        <a:rPr lang="en-IN"/>
                        <a:t>Number waiting </a:t>
                      </a:r>
                    </a:p>
                  </a:txBody>
                  <a:tcPr>
                    <a:solidFill>
                      <a:srgbClr val="000000"/>
                    </a:solidFill>
                  </a:tcPr>
                </a:tc>
                <a:tc>
                  <a:txBody>
                    <a:bodyPr/>
                    <a:lstStyle/>
                    <a:p>
                      <a:pPr algn="ctr"/>
                      <a:r>
                        <a:rPr lang="en-IN"/>
                        <a:t>Number of days outcome occurred</a:t>
                      </a:r>
                    </a:p>
                  </a:txBody>
                  <a:tcPr>
                    <a:solidFill>
                      <a:srgbClr val="000000"/>
                    </a:solidFill>
                  </a:tcPr>
                </a:tc>
                <a:extLst>
                  <a:ext uri="{0D108BD9-81ED-4DB2-BD59-A6C34878D82A}">
                    <a16:rowId xmlns:a16="http://schemas.microsoft.com/office/drawing/2014/main" val="1096921525"/>
                  </a:ext>
                </a:extLst>
              </a:tr>
              <a:tr h="352697">
                <a:tc>
                  <a:txBody>
                    <a:bodyPr/>
                    <a:lstStyle/>
                    <a:p>
                      <a:pPr algn="ctr"/>
                      <a:r>
                        <a:rPr lang="en-IN">
                          <a:solidFill>
                            <a:srgbClr val="000000"/>
                          </a:solidFill>
                        </a:rPr>
                        <a:t>0</a:t>
                      </a:r>
                    </a:p>
                  </a:txBody>
                  <a:tcPr/>
                </a:tc>
                <a:tc>
                  <a:txBody>
                    <a:bodyPr/>
                    <a:lstStyle/>
                    <a:p>
                      <a:pPr algn="ctr"/>
                      <a:r>
                        <a:rPr lang="en-IN">
                          <a:solidFill>
                            <a:srgbClr val="000000"/>
                          </a:solidFill>
                        </a:rPr>
                        <a:t>2</a:t>
                      </a:r>
                    </a:p>
                  </a:txBody>
                  <a:tcPr/>
                </a:tc>
                <a:extLst>
                  <a:ext uri="{0D108BD9-81ED-4DB2-BD59-A6C34878D82A}">
                    <a16:rowId xmlns:a16="http://schemas.microsoft.com/office/drawing/2014/main" val="2114347107"/>
                  </a:ext>
                </a:extLst>
              </a:tr>
              <a:tr h="352697">
                <a:tc>
                  <a:txBody>
                    <a:bodyPr/>
                    <a:lstStyle/>
                    <a:p>
                      <a:pPr algn="ctr"/>
                      <a:r>
                        <a:rPr lang="en-IN">
                          <a:solidFill>
                            <a:srgbClr val="000000"/>
                          </a:solidFill>
                        </a:rPr>
                        <a:t>1</a:t>
                      </a:r>
                    </a:p>
                  </a:txBody>
                  <a:tcPr/>
                </a:tc>
                <a:tc>
                  <a:txBody>
                    <a:bodyPr/>
                    <a:lstStyle/>
                    <a:p>
                      <a:pPr algn="ctr"/>
                      <a:r>
                        <a:rPr lang="en-IN">
                          <a:solidFill>
                            <a:srgbClr val="000000"/>
                          </a:solidFill>
                        </a:rPr>
                        <a:t>5</a:t>
                      </a:r>
                    </a:p>
                  </a:txBody>
                  <a:tcPr/>
                </a:tc>
                <a:extLst>
                  <a:ext uri="{0D108BD9-81ED-4DB2-BD59-A6C34878D82A}">
                    <a16:rowId xmlns:a16="http://schemas.microsoft.com/office/drawing/2014/main" val="1173001859"/>
                  </a:ext>
                </a:extLst>
              </a:tr>
              <a:tr h="352697">
                <a:tc>
                  <a:txBody>
                    <a:bodyPr/>
                    <a:lstStyle/>
                    <a:p>
                      <a:pPr algn="ctr"/>
                      <a:r>
                        <a:rPr lang="en-IN">
                          <a:solidFill>
                            <a:srgbClr val="000000"/>
                          </a:solidFill>
                        </a:rPr>
                        <a:t>2</a:t>
                      </a:r>
                    </a:p>
                  </a:txBody>
                  <a:tcPr/>
                </a:tc>
                <a:tc>
                  <a:txBody>
                    <a:bodyPr/>
                    <a:lstStyle/>
                    <a:p>
                      <a:pPr algn="ctr"/>
                      <a:r>
                        <a:rPr lang="en-IN">
                          <a:solidFill>
                            <a:srgbClr val="000000"/>
                          </a:solidFill>
                        </a:rPr>
                        <a:t>6</a:t>
                      </a:r>
                    </a:p>
                  </a:txBody>
                  <a:tcPr/>
                </a:tc>
                <a:extLst>
                  <a:ext uri="{0D108BD9-81ED-4DB2-BD59-A6C34878D82A}">
                    <a16:rowId xmlns:a16="http://schemas.microsoft.com/office/drawing/2014/main" val="2656134993"/>
                  </a:ext>
                </a:extLst>
              </a:tr>
              <a:tr h="352697">
                <a:tc>
                  <a:txBody>
                    <a:bodyPr/>
                    <a:lstStyle/>
                    <a:p>
                      <a:pPr algn="ctr"/>
                      <a:r>
                        <a:rPr lang="en-IN">
                          <a:solidFill>
                            <a:srgbClr val="000000"/>
                          </a:solidFill>
                        </a:rPr>
                        <a:t>3</a:t>
                      </a:r>
                    </a:p>
                  </a:txBody>
                  <a:tcPr/>
                </a:tc>
                <a:tc>
                  <a:txBody>
                    <a:bodyPr/>
                    <a:lstStyle/>
                    <a:p>
                      <a:pPr algn="ctr"/>
                      <a:r>
                        <a:rPr lang="en-IN">
                          <a:solidFill>
                            <a:srgbClr val="000000"/>
                          </a:solidFill>
                        </a:rPr>
                        <a:t>4</a:t>
                      </a:r>
                    </a:p>
                  </a:txBody>
                  <a:tcPr/>
                </a:tc>
                <a:extLst>
                  <a:ext uri="{0D108BD9-81ED-4DB2-BD59-A6C34878D82A}">
                    <a16:rowId xmlns:a16="http://schemas.microsoft.com/office/drawing/2014/main" val="2088509579"/>
                  </a:ext>
                </a:extLst>
              </a:tr>
              <a:tr h="352697">
                <a:tc>
                  <a:txBody>
                    <a:bodyPr/>
                    <a:lstStyle/>
                    <a:p>
                      <a:pPr algn="ctr"/>
                      <a:r>
                        <a:rPr lang="en-IN">
                          <a:solidFill>
                            <a:srgbClr val="000000"/>
                          </a:solidFill>
                        </a:rPr>
                        <a:t>4</a:t>
                      </a:r>
                    </a:p>
                  </a:txBody>
                  <a:tcPr/>
                </a:tc>
                <a:tc>
                  <a:txBody>
                    <a:bodyPr/>
                    <a:lstStyle/>
                    <a:p>
                      <a:pPr algn="ctr"/>
                      <a:r>
                        <a:rPr lang="en-IN">
                          <a:solidFill>
                            <a:srgbClr val="000000"/>
                          </a:solidFill>
                        </a:rPr>
                        <a:t>3</a:t>
                      </a:r>
                    </a:p>
                  </a:txBody>
                  <a:tcPr/>
                </a:tc>
                <a:extLst>
                  <a:ext uri="{0D108BD9-81ED-4DB2-BD59-A6C34878D82A}">
                    <a16:rowId xmlns:a16="http://schemas.microsoft.com/office/drawing/2014/main" val="626777771"/>
                  </a:ext>
                </a:extLst>
              </a:tr>
              <a:tr h="352697">
                <a:tc>
                  <a:txBody>
                    <a:bodyPr/>
                    <a:lstStyle/>
                    <a:p>
                      <a:pPr algn="ctr"/>
                      <a:r>
                        <a:rPr lang="en-IN" b="1">
                          <a:solidFill>
                            <a:srgbClr val="000000"/>
                          </a:solidFill>
                        </a:rPr>
                        <a:t>Total</a:t>
                      </a:r>
                    </a:p>
                  </a:txBody>
                  <a:tcPr/>
                </a:tc>
                <a:tc>
                  <a:txBody>
                    <a:bodyPr/>
                    <a:lstStyle/>
                    <a:p>
                      <a:pPr algn="ctr"/>
                      <a:r>
                        <a:rPr lang="en-IN" b="1">
                          <a:solidFill>
                            <a:srgbClr val="000000"/>
                          </a:solidFill>
                        </a:rPr>
                        <a:t>20</a:t>
                      </a:r>
                    </a:p>
                  </a:txBody>
                  <a:tcPr/>
                </a:tc>
                <a:extLst>
                  <a:ext uri="{0D108BD9-81ED-4DB2-BD59-A6C34878D82A}">
                    <a16:rowId xmlns:a16="http://schemas.microsoft.com/office/drawing/2014/main" val="2324289589"/>
                  </a:ext>
                </a:extLst>
              </a:tr>
            </a:tbl>
          </a:graphicData>
        </a:graphic>
      </p:graphicFrame>
    </p:spTree>
    <p:extLst>
      <p:ext uri="{BB962C8B-B14F-4D97-AF65-F5344CB8AC3E}">
        <p14:creationId xmlns:p14="http://schemas.microsoft.com/office/powerpoint/2010/main" val="255220044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Frequency Method (2 of 2)</a:t>
            </a:r>
          </a:p>
        </p:txBody>
      </p:sp>
      <p:sp>
        <p:nvSpPr>
          <p:cNvPr id="6" name="Content Placeholder 2">
            <a:extLst>
              <a:ext uri="{FF2B5EF4-FFF2-40B4-BE49-F238E27FC236}">
                <a16:creationId xmlns:a16="http://schemas.microsoft.com/office/drawing/2014/main" id="{053FB4D1-DE79-4FAE-B4F8-E2A788622180}"/>
              </a:ext>
            </a:extLst>
          </p:cNvPr>
          <p:cNvSpPr>
            <a:spLocks noGrp="1"/>
          </p:cNvSpPr>
          <p:nvPr>
            <p:ph sz="half" idx="1"/>
          </p:nvPr>
        </p:nvSpPr>
        <p:spPr>
          <a:xfrm>
            <a:off x="476842" y="1825625"/>
            <a:ext cx="11237976" cy="1500960"/>
          </a:xfrm>
        </p:spPr>
        <p:txBody>
          <a:bodyPr/>
          <a:lstStyle/>
          <a:p>
            <a:pPr marL="0" indent="0">
              <a:buNone/>
            </a:pPr>
            <a:r>
              <a:rPr lang="en-US" b="1" u="sng"/>
              <a:t>Example:</a:t>
            </a:r>
            <a:r>
              <a:rPr lang="en-US"/>
              <a:t> Waiting time in the X-ray department for a local hospital</a:t>
            </a:r>
          </a:p>
          <a:p>
            <a:pPr marL="0" indent="0">
              <a:buNone/>
            </a:pPr>
            <a:r>
              <a:rPr lang="en-US"/>
              <a:t>Each probability assignment is given by dividing the frequency (number of days) by the total frequency (total number of days).</a:t>
            </a:r>
          </a:p>
          <a:p>
            <a:pPr marL="0" indent="0">
              <a:buNone/>
            </a:pPr>
            <a:endParaRPr lang="en-US"/>
          </a:p>
        </p:txBody>
      </p:sp>
      <p:graphicFrame>
        <p:nvGraphicFramePr>
          <p:cNvPr id="7" name="Table 3">
            <a:extLst>
              <a:ext uri="{FF2B5EF4-FFF2-40B4-BE49-F238E27FC236}">
                <a16:creationId xmlns:a16="http://schemas.microsoft.com/office/drawing/2014/main" id="{905AADEB-8DD5-4385-9A64-374F50DD0018}"/>
              </a:ext>
            </a:extLst>
          </p:cNvPr>
          <p:cNvGraphicFramePr>
            <a:graphicFrameLocks noGrp="1"/>
          </p:cNvGraphicFramePr>
          <p:nvPr>
            <p:ph sz="half" idx="2"/>
            <p:extLst>
              <p:ext uri="{D42A27DB-BD31-4B8C-83A1-F6EECF244321}">
                <p14:modId xmlns:p14="http://schemas.microsoft.com/office/powerpoint/2010/main" val="284584338"/>
              </p:ext>
            </p:extLst>
          </p:nvPr>
        </p:nvGraphicFramePr>
        <p:xfrm>
          <a:off x="1844040" y="3514162"/>
          <a:ext cx="8503920" cy="2560320"/>
        </p:xfrm>
        <a:graphic>
          <a:graphicData uri="http://schemas.openxmlformats.org/drawingml/2006/table">
            <a:tbl>
              <a:tblPr firstRow="1" bandRow="1">
                <a:tableStyleId>{073A0DAA-6AF3-43AB-8588-CEC1D06C72B9}</a:tableStyleId>
              </a:tblPr>
              <a:tblGrid>
                <a:gridCol w="2194560">
                  <a:extLst>
                    <a:ext uri="{9D8B030D-6E8A-4147-A177-3AD203B41FA5}">
                      <a16:colId xmlns:a16="http://schemas.microsoft.com/office/drawing/2014/main" val="379066276"/>
                    </a:ext>
                  </a:extLst>
                </a:gridCol>
                <a:gridCol w="4114800">
                  <a:extLst>
                    <a:ext uri="{9D8B030D-6E8A-4147-A177-3AD203B41FA5}">
                      <a16:colId xmlns:a16="http://schemas.microsoft.com/office/drawing/2014/main" val="3379998368"/>
                    </a:ext>
                  </a:extLst>
                </a:gridCol>
                <a:gridCol w="2194560">
                  <a:extLst>
                    <a:ext uri="{9D8B030D-6E8A-4147-A177-3AD203B41FA5}">
                      <a16:colId xmlns:a16="http://schemas.microsoft.com/office/drawing/2014/main" val="115208508"/>
                    </a:ext>
                  </a:extLst>
                </a:gridCol>
              </a:tblGrid>
              <a:tr h="352697">
                <a:tc>
                  <a:txBody>
                    <a:bodyPr/>
                    <a:lstStyle/>
                    <a:p>
                      <a:pPr algn="ctr"/>
                      <a:r>
                        <a:rPr lang="en-IN"/>
                        <a:t>Number waiting </a:t>
                      </a:r>
                    </a:p>
                  </a:txBody>
                  <a:tcPr>
                    <a:solidFill>
                      <a:srgbClr val="000000"/>
                    </a:solidFill>
                  </a:tcPr>
                </a:tc>
                <a:tc>
                  <a:txBody>
                    <a:bodyPr/>
                    <a:lstStyle/>
                    <a:p>
                      <a:pPr algn="ctr"/>
                      <a:r>
                        <a:rPr lang="en-IN"/>
                        <a:t>Number of days outcome occurred</a:t>
                      </a:r>
                    </a:p>
                  </a:txBody>
                  <a:tcPr>
                    <a:solidFill>
                      <a:srgbClr val="000000"/>
                    </a:solidFill>
                  </a:tcPr>
                </a:tc>
                <a:tc>
                  <a:txBody>
                    <a:bodyPr/>
                    <a:lstStyle/>
                    <a:p>
                      <a:pPr algn="ctr"/>
                      <a:r>
                        <a:rPr lang="en-IN"/>
                        <a:t>Probability</a:t>
                      </a:r>
                    </a:p>
                  </a:txBody>
                  <a:tcPr>
                    <a:solidFill>
                      <a:srgbClr val="000000"/>
                    </a:solidFill>
                  </a:tcPr>
                </a:tc>
                <a:extLst>
                  <a:ext uri="{0D108BD9-81ED-4DB2-BD59-A6C34878D82A}">
                    <a16:rowId xmlns:a16="http://schemas.microsoft.com/office/drawing/2014/main" val="1096921525"/>
                  </a:ext>
                </a:extLst>
              </a:tr>
              <a:tr h="352697">
                <a:tc>
                  <a:txBody>
                    <a:bodyPr/>
                    <a:lstStyle/>
                    <a:p>
                      <a:pPr algn="ctr"/>
                      <a:r>
                        <a:rPr lang="en-IN">
                          <a:solidFill>
                            <a:srgbClr val="000000"/>
                          </a:solidFill>
                        </a:rPr>
                        <a:t>0</a:t>
                      </a:r>
                    </a:p>
                  </a:txBody>
                  <a:tcPr/>
                </a:tc>
                <a:tc>
                  <a:txBody>
                    <a:bodyPr/>
                    <a:lstStyle/>
                    <a:p>
                      <a:pPr algn="ctr"/>
                      <a:r>
                        <a:rPr lang="en-IN">
                          <a:solidFill>
                            <a:srgbClr val="000000"/>
                          </a:solidFill>
                        </a:rPr>
                        <a:t>2</a:t>
                      </a:r>
                    </a:p>
                  </a:txBody>
                  <a:tcPr/>
                </a:tc>
                <a:tc>
                  <a:txBody>
                    <a:bodyPr/>
                    <a:lstStyle/>
                    <a:p>
                      <a:pPr algn="ctr"/>
                      <a:r>
                        <a:rPr lang="en-IN">
                          <a:solidFill>
                            <a:srgbClr val="000000"/>
                          </a:solidFill>
                        </a:rPr>
                        <a:t>2/20 = 0.1</a:t>
                      </a:r>
                    </a:p>
                  </a:txBody>
                  <a:tcPr/>
                </a:tc>
                <a:extLst>
                  <a:ext uri="{0D108BD9-81ED-4DB2-BD59-A6C34878D82A}">
                    <a16:rowId xmlns:a16="http://schemas.microsoft.com/office/drawing/2014/main" val="2114347107"/>
                  </a:ext>
                </a:extLst>
              </a:tr>
              <a:tr h="352697">
                <a:tc>
                  <a:txBody>
                    <a:bodyPr/>
                    <a:lstStyle/>
                    <a:p>
                      <a:pPr algn="ctr"/>
                      <a:r>
                        <a:rPr lang="en-IN">
                          <a:solidFill>
                            <a:srgbClr val="000000"/>
                          </a:solidFill>
                        </a:rPr>
                        <a:t>1</a:t>
                      </a:r>
                    </a:p>
                  </a:txBody>
                  <a:tcPr/>
                </a:tc>
                <a:tc>
                  <a:txBody>
                    <a:bodyPr/>
                    <a:lstStyle/>
                    <a:p>
                      <a:pPr algn="ctr"/>
                      <a:r>
                        <a:rPr lang="en-IN">
                          <a:solidFill>
                            <a:srgbClr val="000000"/>
                          </a:solidFill>
                        </a:rPr>
                        <a:t>5</a:t>
                      </a:r>
                    </a:p>
                  </a:txBody>
                  <a:tcPr/>
                </a:tc>
                <a:tc>
                  <a:txBody>
                    <a:bodyPr/>
                    <a:lstStyle/>
                    <a:p>
                      <a:pPr algn="ctr"/>
                      <a:r>
                        <a:rPr lang="en-IN">
                          <a:solidFill>
                            <a:srgbClr val="000000"/>
                          </a:solidFill>
                        </a:rPr>
                        <a:t>0.25</a:t>
                      </a:r>
                    </a:p>
                  </a:txBody>
                  <a:tcPr/>
                </a:tc>
                <a:extLst>
                  <a:ext uri="{0D108BD9-81ED-4DB2-BD59-A6C34878D82A}">
                    <a16:rowId xmlns:a16="http://schemas.microsoft.com/office/drawing/2014/main" val="1173001859"/>
                  </a:ext>
                </a:extLst>
              </a:tr>
              <a:tr h="352697">
                <a:tc>
                  <a:txBody>
                    <a:bodyPr/>
                    <a:lstStyle/>
                    <a:p>
                      <a:pPr algn="ctr"/>
                      <a:r>
                        <a:rPr lang="en-IN">
                          <a:solidFill>
                            <a:srgbClr val="000000"/>
                          </a:solidFill>
                        </a:rPr>
                        <a:t>2</a:t>
                      </a:r>
                    </a:p>
                  </a:txBody>
                  <a:tcPr/>
                </a:tc>
                <a:tc>
                  <a:txBody>
                    <a:bodyPr/>
                    <a:lstStyle/>
                    <a:p>
                      <a:pPr algn="ctr"/>
                      <a:r>
                        <a:rPr lang="en-IN">
                          <a:solidFill>
                            <a:srgbClr val="000000"/>
                          </a:solidFill>
                        </a:rPr>
                        <a:t>6</a:t>
                      </a:r>
                    </a:p>
                  </a:txBody>
                  <a:tcPr/>
                </a:tc>
                <a:tc>
                  <a:txBody>
                    <a:bodyPr/>
                    <a:lstStyle/>
                    <a:p>
                      <a:pPr algn="ctr"/>
                      <a:r>
                        <a:rPr lang="en-IN">
                          <a:solidFill>
                            <a:srgbClr val="000000"/>
                          </a:solidFill>
                        </a:rPr>
                        <a:t>0.30</a:t>
                      </a:r>
                    </a:p>
                  </a:txBody>
                  <a:tcPr/>
                </a:tc>
                <a:extLst>
                  <a:ext uri="{0D108BD9-81ED-4DB2-BD59-A6C34878D82A}">
                    <a16:rowId xmlns:a16="http://schemas.microsoft.com/office/drawing/2014/main" val="2656134993"/>
                  </a:ext>
                </a:extLst>
              </a:tr>
              <a:tr h="352697">
                <a:tc>
                  <a:txBody>
                    <a:bodyPr/>
                    <a:lstStyle/>
                    <a:p>
                      <a:pPr algn="ctr"/>
                      <a:r>
                        <a:rPr lang="en-IN">
                          <a:solidFill>
                            <a:srgbClr val="000000"/>
                          </a:solidFill>
                        </a:rPr>
                        <a:t>3</a:t>
                      </a:r>
                    </a:p>
                  </a:txBody>
                  <a:tcPr/>
                </a:tc>
                <a:tc>
                  <a:txBody>
                    <a:bodyPr/>
                    <a:lstStyle/>
                    <a:p>
                      <a:pPr algn="ctr"/>
                      <a:r>
                        <a:rPr lang="en-IN">
                          <a:solidFill>
                            <a:srgbClr val="000000"/>
                          </a:solidFill>
                        </a:rPr>
                        <a:t>4</a:t>
                      </a:r>
                    </a:p>
                  </a:txBody>
                  <a:tcPr/>
                </a:tc>
                <a:tc>
                  <a:txBody>
                    <a:bodyPr/>
                    <a:lstStyle/>
                    <a:p>
                      <a:pPr algn="ctr"/>
                      <a:r>
                        <a:rPr lang="en-IN">
                          <a:solidFill>
                            <a:srgbClr val="000000"/>
                          </a:solidFill>
                        </a:rPr>
                        <a:t>0.20</a:t>
                      </a:r>
                    </a:p>
                  </a:txBody>
                  <a:tcPr/>
                </a:tc>
                <a:extLst>
                  <a:ext uri="{0D108BD9-81ED-4DB2-BD59-A6C34878D82A}">
                    <a16:rowId xmlns:a16="http://schemas.microsoft.com/office/drawing/2014/main" val="2088509579"/>
                  </a:ext>
                </a:extLst>
              </a:tr>
              <a:tr h="352697">
                <a:tc>
                  <a:txBody>
                    <a:bodyPr/>
                    <a:lstStyle/>
                    <a:p>
                      <a:pPr algn="ctr"/>
                      <a:r>
                        <a:rPr lang="en-IN">
                          <a:solidFill>
                            <a:srgbClr val="000000"/>
                          </a:solidFill>
                        </a:rPr>
                        <a:t>4</a:t>
                      </a:r>
                    </a:p>
                  </a:txBody>
                  <a:tcPr/>
                </a:tc>
                <a:tc>
                  <a:txBody>
                    <a:bodyPr/>
                    <a:lstStyle/>
                    <a:p>
                      <a:pPr algn="ctr"/>
                      <a:r>
                        <a:rPr lang="en-IN">
                          <a:solidFill>
                            <a:srgbClr val="000000"/>
                          </a:solidFill>
                        </a:rPr>
                        <a:t>3</a:t>
                      </a:r>
                    </a:p>
                  </a:txBody>
                  <a:tcPr/>
                </a:tc>
                <a:tc>
                  <a:txBody>
                    <a:bodyPr/>
                    <a:lstStyle/>
                    <a:p>
                      <a:pPr algn="ctr"/>
                      <a:r>
                        <a:rPr lang="en-IN">
                          <a:solidFill>
                            <a:srgbClr val="000000"/>
                          </a:solidFill>
                        </a:rPr>
                        <a:t>0.15</a:t>
                      </a:r>
                    </a:p>
                  </a:txBody>
                  <a:tcPr/>
                </a:tc>
                <a:extLst>
                  <a:ext uri="{0D108BD9-81ED-4DB2-BD59-A6C34878D82A}">
                    <a16:rowId xmlns:a16="http://schemas.microsoft.com/office/drawing/2014/main" val="626777771"/>
                  </a:ext>
                </a:extLst>
              </a:tr>
              <a:tr h="352697">
                <a:tc>
                  <a:txBody>
                    <a:bodyPr/>
                    <a:lstStyle/>
                    <a:p>
                      <a:pPr algn="ctr"/>
                      <a:r>
                        <a:rPr lang="en-IN" b="1">
                          <a:solidFill>
                            <a:srgbClr val="000000"/>
                          </a:solidFill>
                        </a:rPr>
                        <a:t>Total</a:t>
                      </a:r>
                    </a:p>
                  </a:txBody>
                  <a:tcPr/>
                </a:tc>
                <a:tc>
                  <a:txBody>
                    <a:bodyPr/>
                    <a:lstStyle/>
                    <a:p>
                      <a:pPr algn="ctr"/>
                      <a:r>
                        <a:rPr lang="en-IN" b="1">
                          <a:solidFill>
                            <a:srgbClr val="000000"/>
                          </a:solidFill>
                        </a:rPr>
                        <a:t>20</a:t>
                      </a:r>
                    </a:p>
                  </a:txBody>
                  <a:tcPr/>
                </a:tc>
                <a:tc>
                  <a:txBody>
                    <a:bodyPr/>
                    <a:lstStyle/>
                    <a:p>
                      <a:pPr algn="ctr"/>
                      <a:r>
                        <a:rPr lang="en-IN" b="1">
                          <a:solidFill>
                            <a:srgbClr val="000000"/>
                          </a:solidFill>
                        </a:rPr>
                        <a:t>1.00</a:t>
                      </a:r>
                    </a:p>
                  </a:txBody>
                  <a:tcPr/>
                </a:tc>
                <a:extLst>
                  <a:ext uri="{0D108BD9-81ED-4DB2-BD59-A6C34878D82A}">
                    <a16:rowId xmlns:a16="http://schemas.microsoft.com/office/drawing/2014/main" val="1510132662"/>
                  </a:ext>
                </a:extLst>
              </a:tr>
            </a:tbl>
          </a:graphicData>
        </a:graphic>
      </p:graphicFrame>
    </p:spTree>
    <p:extLst>
      <p:ext uri="{BB962C8B-B14F-4D97-AF65-F5344CB8AC3E}">
        <p14:creationId xmlns:p14="http://schemas.microsoft.com/office/powerpoint/2010/main" val="215644656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Data</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u="sng"/>
              <a:t>Labels or names</a:t>
            </a:r>
            <a:r>
              <a:rPr lang="en-US"/>
              <a:t> used to identify an attribute of each element</a:t>
            </a:r>
          </a:p>
          <a:p>
            <a:pPr>
              <a:spcBef>
                <a:spcPts val="1200"/>
              </a:spcBef>
              <a:spcAft>
                <a:spcPts val="1200"/>
              </a:spcAft>
            </a:pPr>
            <a:r>
              <a:rPr lang="en-US"/>
              <a:t>Often referred to as </a:t>
            </a:r>
            <a:r>
              <a:rPr lang="en-US" u="sng"/>
              <a:t>qualitative data</a:t>
            </a:r>
          </a:p>
          <a:p>
            <a:pPr>
              <a:spcBef>
                <a:spcPts val="1200"/>
              </a:spcBef>
              <a:spcAft>
                <a:spcPts val="1200"/>
              </a:spcAft>
            </a:pPr>
            <a:r>
              <a:rPr lang="en-US"/>
              <a:t>Use either the nominal or ordinal scale of measurement</a:t>
            </a:r>
          </a:p>
          <a:p>
            <a:pPr>
              <a:spcBef>
                <a:spcPts val="1200"/>
              </a:spcBef>
              <a:spcAft>
                <a:spcPts val="1200"/>
              </a:spcAft>
            </a:pPr>
            <a:r>
              <a:rPr lang="en-US"/>
              <a:t>Can be either numeric or nonnumeric</a:t>
            </a:r>
          </a:p>
          <a:p>
            <a:pPr>
              <a:spcBef>
                <a:spcPts val="1200"/>
              </a:spcBef>
              <a:spcAft>
                <a:spcPts val="1200"/>
              </a:spcAft>
            </a:pPr>
            <a:r>
              <a:rPr lang="en-US"/>
              <a:t>Appropriate statistical analysis is rather limited</a:t>
            </a:r>
          </a:p>
        </p:txBody>
      </p:sp>
    </p:spTree>
    <p:extLst>
      <p:ext uri="{BB962C8B-B14F-4D97-AF65-F5344CB8AC3E}">
        <p14:creationId xmlns:p14="http://schemas.microsoft.com/office/powerpoint/2010/main" val="494423711"/>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Subjective Method (1 of 3)</a:t>
            </a:r>
          </a:p>
        </p:txBody>
      </p:sp>
      <p:sp>
        <p:nvSpPr>
          <p:cNvPr id="3" name="Content Placeholder 2"/>
          <p:cNvSpPr>
            <a:spLocks noGrp="1"/>
          </p:cNvSpPr>
          <p:nvPr>
            <p:ph idx="1"/>
          </p:nvPr>
        </p:nvSpPr>
        <p:spPr/>
        <p:txBody>
          <a:bodyPr/>
          <a:lstStyle/>
          <a:p>
            <a:r>
              <a:rPr lang="en-US"/>
              <a:t>When economic conditions or a company’s circumstances change rapidly it might be inappropriate to assign probabilities based solely on historical data.</a:t>
            </a:r>
          </a:p>
          <a:p>
            <a:r>
              <a:rPr lang="en-US"/>
              <a:t>We can use any data available as well as our experience and intuition, but ultimately a probability value should express our </a:t>
            </a:r>
            <a:r>
              <a:rPr lang="en-US" u="sng"/>
              <a:t>degree of belief</a:t>
            </a:r>
            <a:r>
              <a:rPr lang="en-US"/>
              <a:t> that the experimental outcome will occur.</a:t>
            </a:r>
          </a:p>
          <a:p>
            <a:r>
              <a:rPr lang="en-US"/>
              <a:t>The best probability estimates often are obtained by combining the estimates from the classical or relative frequency approach with the subjective estimate.</a:t>
            </a:r>
          </a:p>
        </p:txBody>
      </p:sp>
    </p:spTree>
    <p:extLst>
      <p:ext uri="{BB962C8B-B14F-4D97-AF65-F5344CB8AC3E}">
        <p14:creationId xmlns:p14="http://schemas.microsoft.com/office/powerpoint/2010/main" val="215212417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953F-BFD4-4E58-AD50-D5474D25D215}"/>
              </a:ext>
            </a:extLst>
          </p:cNvPr>
          <p:cNvSpPr>
            <a:spLocks noGrp="1"/>
          </p:cNvSpPr>
          <p:nvPr>
            <p:ph type="title"/>
          </p:nvPr>
        </p:nvSpPr>
        <p:spPr/>
        <p:txBody>
          <a:bodyPr/>
          <a:lstStyle/>
          <a:p>
            <a:r>
              <a:rPr lang="en-US"/>
              <a:t>Subjective Method (2 of 3)</a:t>
            </a:r>
            <a:endParaRPr lang="en-IN"/>
          </a:p>
        </p:txBody>
      </p:sp>
      <p:sp>
        <p:nvSpPr>
          <p:cNvPr id="3" name="Content Placeholder 2">
            <a:extLst>
              <a:ext uri="{FF2B5EF4-FFF2-40B4-BE49-F238E27FC236}">
                <a16:creationId xmlns:a16="http://schemas.microsoft.com/office/drawing/2014/main" id="{56664988-13D6-4D58-ABD4-27EF7C5A1D37}"/>
              </a:ext>
            </a:extLst>
          </p:cNvPr>
          <p:cNvSpPr>
            <a:spLocks noGrp="1"/>
          </p:cNvSpPr>
          <p:nvPr>
            <p:ph sz="quarter" idx="17"/>
          </p:nvPr>
        </p:nvSpPr>
        <p:spPr>
          <a:xfrm>
            <a:off x="476843" y="1828800"/>
            <a:ext cx="11237976" cy="1092200"/>
          </a:xfrm>
        </p:spPr>
        <p:txBody>
          <a:bodyPr/>
          <a:lstStyle/>
          <a:p>
            <a:pPr marL="0" indent="0">
              <a:buNone/>
            </a:pPr>
            <a:r>
              <a:rPr lang="en-US" b="1" u="sng"/>
              <a:t>Example: </a:t>
            </a:r>
          </a:p>
          <a:p>
            <a:pPr marL="0" indent="0">
              <a:buNone/>
            </a:pPr>
            <a:r>
              <a:rPr lang="en-US"/>
              <a:t>Tom and Judy make an offer to purchase a house.</a:t>
            </a:r>
          </a:p>
        </p:txBody>
      </p:sp>
      <p:sp>
        <p:nvSpPr>
          <p:cNvPr id="4" name="Content Placeholder 3">
            <a:extLst>
              <a:ext uri="{FF2B5EF4-FFF2-40B4-BE49-F238E27FC236}">
                <a16:creationId xmlns:a16="http://schemas.microsoft.com/office/drawing/2014/main" id="{4E63C03F-142D-4247-9D19-24564FC2EC8F}"/>
              </a:ext>
            </a:extLst>
          </p:cNvPr>
          <p:cNvSpPr>
            <a:spLocks noGrp="1"/>
          </p:cNvSpPr>
          <p:nvPr>
            <p:ph sz="quarter" idx="18"/>
          </p:nvPr>
        </p:nvSpPr>
        <p:spPr>
          <a:xfrm>
            <a:off x="476843" y="3065781"/>
            <a:ext cx="2926080" cy="457200"/>
          </a:xfrm>
        </p:spPr>
        <p:txBody>
          <a:bodyPr/>
          <a:lstStyle/>
          <a:p>
            <a:pPr marL="0" indent="0">
              <a:buNone/>
            </a:pPr>
            <a:r>
              <a:rPr lang="en-US"/>
              <a:t>Possible outcomes:</a:t>
            </a:r>
            <a:endParaRPr lang="en-IN"/>
          </a:p>
        </p:txBody>
      </p:sp>
      <p:graphicFrame>
        <p:nvGraphicFramePr>
          <p:cNvPr id="22" name="Object 4" descr="Begin equation. E subscript 1 baseline equals offer is accepted. End equation.">
            <a:extLst>
              <a:ext uri="{FF2B5EF4-FFF2-40B4-BE49-F238E27FC236}">
                <a16:creationId xmlns:a16="http://schemas.microsoft.com/office/drawing/2014/main" id="{343EB820-9A65-42E9-BC6D-DA7C1A353E3A}"/>
              </a:ext>
            </a:extLst>
          </p:cNvPr>
          <p:cNvGraphicFramePr>
            <a:graphicFrameLocks noGrp="1" noChangeAspect="1"/>
          </p:cNvGraphicFramePr>
          <p:nvPr>
            <p:ph sz="quarter" idx="19"/>
            <p:extLst>
              <p:ext uri="{D42A27DB-BD31-4B8C-83A1-F6EECF244321}">
                <p14:modId xmlns:p14="http://schemas.microsoft.com/office/powerpoint/2010/main" val="3511419124"/>
              </p:ext>
            </p:extLst>
          </p:nvPr>
        </p:nvGraphicFramePr>
        <p:xfrm>
          <a:off x="3540125" y="3141981"/>
          <a:ext cx="2895600" cy="381000"/>
        </p:xfrm>
        <a:graphic>
          <a:graphicData uri="http://schemas.openxmlformats.org/presentationml/2006/ole">
            <mc:AlternateContent xmlns:mc="http://schemas.openxmlformats.org/markup-compatibility/2006">
              <mc:Choice xmlns:v="urn:schemas-microsoft-com:vml" Requires="v">
                <p:oleObj spid="_x0000_s38919" name="Equation" r:id="rId3" imgW="2895480" imgH="380880" progId="Equation.DSMT4">
                  <p:embed/>
                </p:oleObj>
              </mc:Choice>
              <mc:Fallback>
                <p:oleObj name="Equation" r:id="rId3" imgW="2895480" imgH="380880" progId="Equation.DSMT4">
                  <p:embed/>
                  <p:pic>
                    <p:nvPicPr>
                      <p:cNvPr id="0" name="OLE substitute image"/>
                      <p:cNvPicPr/>
                      <p:nvPr/>
                    </p:nvPicPr>
                    <p:blipFill>
                      <a:blip r:embed="rId4"/>
                      <a:stretch>
                        <a:fillRect/>
                      </a:stretch>
                    </p:blipFill>
                    <p:spPr>
                      <a:xfrm>
                        <a:off x="3540125" y="3141981"/>
                        <a:ext cx="2895600" cy="381000"/>
                      </a:xfrm>
                      <a:prstGeom prst="rect">
                        <a:avLst/>
                      </a:prstGeom>
                    </p:spPr>
                  </p:pic>
                </p:oleObj>
              </mc:Fallback>
            </mc:AlternateContent>
          </a:graphicData>
        </a:graphic>
      </p:graphicFrame>
      <p:graphicFrame>
        <p:nvGraphicFramePr>
          <p:cNvPr id="24" name="Object 5" descr="Begin equation. E subscript 2 baseline equals offer is rejected. End equation.">
            <a:extLst>
              <a:ext uri="{FF2B5EF4-FFF2-40B4-BE49-F238E27FC236}">
                <a16:creationId xmlns:a16="http://schemas.microsoft.com/office/drawing/2014/main" id="{B2C688AA-0C13-4288-A4DF-7766FF93D05E}"/>
              </a:ext>
            </a:extLst>
          </p:cNvPr>
          <p:cNvGraphicFramePr>
            <a:graphicFrameLocks noGrp="1" noChangeAspect="1"/>
          </p:cNvGraphicFramePr>
          <p:nvPr>
            <p:ph sz="quarter" idx="20"/>
            <p:extLst>
              <p:ext uri="{D42A27DB-BD31-4B8C-83A1-F6EECF244321}">
                <p14:modId xmlns:p14="http://schemas.microsoft.com/office/powerpoint/2010/main" val="1562365607"/>
              </p:ext>
            </p:extLst>
          </p:nvPr>
        </p:nvGraphicFramePr>
        <p:xfrm>
          <a:off x="3540125" y="3574761"/>
          <a:ext cx="2781300" cy="381000"/>
        </p:xfrm>
        <a:graphic>
          <a:graphicData uri="http://schemas.openxmlformats.org/presentationml/2006/ole">
            <mc:AlternateContent xmlns:mc="http://schemas.openxmlformats.org/markup-compatibility/2006">
              <mc:Choice xmlns:v="urn:schemas-microsoft-com:vml" Requires="v">
                <p:oleObj spid="_x0000_s38920" name="Equation" r:id="rId5" imgW="2781000" imgH="380880" progId="Equation.DSMT4">
                  <p:embed/>
                </p:oleObj>
              </mc:Choice>
              <mc:Fallback>
                <p:oleObj name="Equation" r:id="rId5" imgW="2781000" imgH="380880" progId="Equation.DSMT4">
                  <p:embed/>
                  <p:pic>
                    <p:nvPicPr>
                      <p:cNvPr id="0" name="OLE substitute image"/>
                      <p:cNvPicPr/>
                      <p:nvPr/>
                    </p:nvPicPr>
                    <p:blipFill>
                      <a:blip r:embed="rId6"/>
                      <a:stretch>
                        <a:fillRect/>
                      </a:stretch>
                    </p:blipFill>
                    <p:spPr>
                      <a:xfrm>
                        <a:off x="3540125" y="3574761"/>
                        <a:ext cx="2781300" cy="3810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7B577ED3-FCD1-4106-800E-DCC15AEF1691}"/>
              </a:ext>
            </a:extLst>
          </p:cNvPr>
          <p:cNvSpPr>
            <a:spLocks noGrp="1"/>
          </p:cNvSpPr>
          <p:nvPr>
            <p:ph sz="quarter" idx="21"/>
          </p:nvPr>
        </p:nvSpPr>
        <p:spPr>
          <a:xfrm>
            <a:off x="974724" y="4398804"/>
            <a:ext cx="4023360" cy="457200"/>
          </a:xfrm>
        </p:spPr>
        <p:txBody>
          <a:bodyPr/>
          <a:lstStyle/>
          <a:p>
            <a:pPr marL="0" indent="0" algn="ctr">
              <a:buNone/>
            </a:pPr>
            <a:r>
              <a:rPr lang="en-US"/>
              <a:t>Judy’s Probability estimates </a:t>
            </a:r>
            <a:endParaRPr lang="en-IN"/>
          </a:p>
        </p:txBody>
      </p:sp>
      <p:graphicFrame>
        <p:nvGraphicFramePr>
          <p:cNvPr id="26" name="Object 7" descr="Begin equation. P of E subscript 1 baseline  equals 0.8. End equation.">
            <a:extLst>
              <a:ext uri="{FF2B5EF4-FFF2-40B4-BE49-F238E27FC236}">
                <a16:creationId xmlns:a16="http://schemas.microsoft.com/office/drawing/2014/main" id="{B4829184-EA0B-482B-9865-A016E13429FE}"/>
              </a:ext>
            </a:extLst>
          </p:cNvPr>
          <p:cNvGraphicFramePr>
            <a:graphicFrameLocks noGrp="1" noChangeAspect="1"/>
          </p:cNvGraphicFramePr>
          <p:nvPr>
            <p:ph sz="quarter" idx="22"/>
            <p:extLst>
              <p:ext uri="{D42A27DB-BD31-4B8C-83A1-F6EECF244321}">
                <p14:modId xmlns:p14="http://schemas.microsoft.com/office/powerpoint/2010/main" val="654184507"/>
              </p:ext>
            </p:extLst>
          </p:nvPr>
        </p:nvGraphicFramePr>
        <p:xfrm>
          <a:off x="2230754" y="5025828"/>
          <a:ext cx="1511300" cy="381000"/>
        </p:xfrm>
        <a:graphic>
          <a:graphicData uri="http://schemas.openxmlformats.org/presentationml/2006/ole">
            <mc:AlternateContent xmlns:mc="http://schemas.openxmlformats.org/markup-compatibility/2006">
              <mc:Choice xmlns:v="urn:schemas-microsoft-com:vml" Requires="v">
                <p:oleObj spid="_x0000_s38921" name="Equation" r:id="rId7" imgW="1511280" imgH="380880" progId="Equation.DSMT4">
                  <p:embed/>
                </p:oleObj>
              </mc:Choice>
              <mc:Fallback>
                <p:oleObj name="Equation" r:id="rId7" imgW="1511280" imgH="380880" progId="Equation.DSMT4">
                  <p:embed/>
                  <p:pic>
                    <p:nvPicPr>
                      <p:cNvPr id="0" name="OLE substitute image"/>
                      <p:cNvPicPr/>
                      <p:nvPr/>
                    </p:nvPicPr>
                    <p:blipFill>
                      <a:blip r:embed="rId8"/>
                      <a:stretch>
                        <a:fillRect/>
                      </a:stretch>
                    </p:blipFill>
                    <p:spPr>
                      <a:xfrm>
                        <a:off x="2230754" y="5025828"/>
                        <a:ext cx="1511300" cy="381000"/>
                      </a:xfrm>
                      <a:prstGeom prst="rect">
                        <a:avLst/>
                      </a:prstGeom>
                    </p:spPr>
                  </p:pic>
                </p:oleObj>
              </mc:Fallback>
            </mc:AlternateContent>
          </a:graphicData>
        </a:graphic>
      </p:graphicFrame>
      <p:graphicFrame>
        <p:nvGraphicFramePr>
          <p:cNvPr id="28" name="Object 8" descr="Begin equation. P of E subscript 2 baseline  equals 0.2. End equation.">
            <a:extLst>
              <a:ext uri="{FF2B5EF4-FFF2-40B4-BE49-F238E27FC236}">
                <a16:creationId xmlns:a16="http://schemas.microsoft.com/office/drawing/2014/main" id="{BE8395D7-CBFD-4567-B32E-A5904B16E426}"/>
              </a:ext>
            </a:extLst>
          </p:cNvPr>
          <p:cNvGraphicFramePr>
            <a:graphicFrameLocks noGrp="1" noChangeAspect="1"/>
          </p:cNvGraphicFramePr>
          <p:nvPr>
            <p:ph sz="quarter" idx="23"/>
            <p:extLst>
              <p:ext uri="{D42A27DB-BD31-4B8C-83A1-F6EECF244321}">
                <p14:modId xmlns:p14="http://schemas.microsoft.com/office/powerpoint/2010/main" val="2117840206"/>
              </p:ext>
            </p:extLst>
          </p:nvPr>
        </p:nvGraphicFramePr>
        <p:xfrm>
          <a:off x="2218054" y="5592127"/>
          <a:ext cx="1536700" cy="381000"/>
        </p:xfrm>
        <a:graphic>
          <a:graphicData uri="http://schemas.openxmlformats.org/presentationml/2006/ole">
            <mc:AlternateContent xmlns:mc="http://schemas.openxmlformats.org/markup-compatibility/2006">
              <mc:Choice xmlns:v="urn:schemas-microsoft-com:vml" Requires="v">
                <p:oleObj spid="_x0000_s38922" name="Equation" r:id="rId9" imgW="1536480" imgH="380880" progId="Equation.DSMT4">
                  <p:embed/>
                </p:oleObj>
              </mc:Choice>
              <mc:Fallback>
                <p:oleObj name="Equation" r:id="rId9" imgW="1536480" imgH="380880" progId="Equation.DSMT4">
                  <p:embed/>
                  <p:pic>
                    <p:nvPicPr>
                      <p:cNvPr id="0" name="OLE substitute image"/>
                      <p:cNvPicPr/>
                      <p:nvPr/>
                    </p:nvPicPr>
                    <p:blipFill>
                      <a:blip r:embed="rId10"/>
                      <a:stretch>
                        <a:fillRect/>
                      </a:stretch>
                    </p:blipFill>
                    <p:spPr>
                      <a:xfrm>
                        <a:off x="2218054" y="5592127"/>
                        <a:ext cx="1536700" cy="3810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62DFBA6-2AE9-4E81-B94C-61AA3C9C537A}"/>
              </a:ext>
            </a:extLst>
          </p:cNvPr>
          <p:cNvSpPr>
            <a:spLocks noGrp="1"/>
          </p:cNvSpPr>
          <p:nvPr>
            <p:ph sz="quarter" idx="24"/>
          </p:nvPr>
        </p:nvSpPr>
        <p:spPr>
          <a:xfrm>
            <a:off x="6361638" y="4398804"/>
            <a:ext cx="3888999" cy="457200"/>
          </a:xfrm>
        </p:spPr>
        <p:txBody>
          <a:bodyPr/>
          <a:lstStyle/>
          <a:p>
            <a:pPr marL="0" indent="0" algn="ctr">
              <a:buNone/>
            </a:pPr>
            <a:r>
              <a:rPr lang="en-US"/>
              <a:t>Tom’s probability estimates</a:t>
            </a:r>
            <a:endParaRPr lang="en-IN"/>
          </a:p>
        </p:txBody>
      </p:sp>
      <p:graphicFrame>
        <p:nvGraphicFramePr>
          <p:cNvPr id="29" name="Object 10" descr="Begin equation. P of E subscript 1 baseline  equals 0.6. End equation.">
            <a:extLst>
              <a:ext uri="{FF2B5EF4-FFF2-40B4-BE49-F238E27FC236}">
                <a16:creationId xmlns:a16="http://schemas.microsoft.com/office/drawing/2014/main" id="{FF5305FD-71DF-4989-B9DF-4A146CEAFF9A}"/>
              </a:ext>
            </a:extLst>
          </p:cNvPr>
          <p:cNvGraphicFramePr>
            <a:graphicFrameLocks noGrp="1" noChangeAspect="1"/>
          </p:cNvGraphicFramePr>
          <p:nvPr>
            <p:ph sz="quarter" idx="25"/>
            <p:extLst>
              <p:ext uri="{D42A27DB-BD31-4B8C-83A1-F6EECF244321}">
                <p14:modId xmlns:p14="http://schemas.microsoft.com/office/powerpoint/2010/main" val="916466482"/>
              </p:ext>
            </p:extLst>
          </p:nvPr>
        </p:nvGraphicFramePr>
        <p:xfrm>
          <a:off x="7550487" y="5025828"/>
          <a:ext cx="1511300" cy="381000"/>
        </p:xfrm>
        <a:graphic>
          <a:graphicData uri="http://schemas.openxmlformats.org/presentationml/2006/ole">
            <mc:AlternateContent xmlns:mc="http://schemas.openxmlformats.org/markup-compatibility/2006">
              <mc:Choice xmlns:v="urn:schemas-microsoft-com:vml" Requires="v">
                <p:oleObj spid="_x0000_s38923" name="Equation" r:id="rId11" imgW="1511280" imgH="380880" progId="Equation.DSMT4">
                  <p:embed/>
                </p:oleObj>
              </mc:Choice>
              <mc:Fallback>
                <p:oleObj name="Equation" r:id="rId11" imgW="1511280" imgH="380880" progId="Equation.DSMT4">
                  <p:embed/>
                  <p:pic>
                    <p:nvPicPr>
                      <p:cNvPr id="0" name="OLE substitute image"/>
                      <p:cNvPicPr/>
                      <p:nvPr/>
                    </p:nvPicPr>
                    <p:blipFill>
                      <a:blip r:embed="rId12"/>
                      <a:stretch>
                        <a:fillRect/>
                      </a:stretch>
                    </p:blipFill>
                    <p:spPr>
                      <a:xfrm>
                        <a:off x="7550487" y="5025828"/>
                        <a:ext cx="1511300" cy="381000"/>
                      </a:xfrm>
                      <a:prstGeom prst="rect">
                        <a:avLst/>
                      </a:prstGeom>
                    </p:spPr>
                  </p:pic>
                </p:oleObj>
              </mc:Fallback>
            </mc:AlternateContent>
          </a:graphicData>
        </a:graphic>
      </p:graphicFrame>
      <p:graphicFrame>
        <p:nvGraphicFramePr>
          <p:cNvPr id="30" name="Object 11" descr="Begin equation. P of E subscript 2 baseline equals 0.4. End equation.">
            <a:extLst>
              <a:ext uri="{FF2B5EF4-FFF2-40B4-BE49-F238E27FC236}">
                <a16:creationId xmlns:a16="http://schemas.microsoft.com/office/drawing/2014/main" id="{A63E145C-13AC-4ABE-A56D-B705C620BB4C}"/>
              </a:ext>
            </a:extLst>
          </p:cNvPr>
          <p:cNvGraphicFramePr>
            <a:graphicFrameLocks noGrp="1" noChangeAspect="1"/>
          </p:cNvGraphicFramePr>
          <p:nvPr>
            <p:ph sz="quarter" idx="26"/>
            <p:extLst>
              <p:ext uri="{D42A27DB-BD31-4B8C-83A1-F6EECF244321}">
                <p14:modId xmlns:p14="http://schemas.microsoft.com/office/powerpoint/2010/main" val="571711393"/>
              </p:ext>
            </p:extLst>
          </p:nvPr>
        </p:nvGraphicFramePr>
        <p:xfrm>
          <a:off x="7537787" y="5592127"/>
          <a:ext cx="1536700" cy="381000"/>
        </p:xfrm>
        <a:graphic>
          <a:graphicData uri="http://schemas.openxmlformats.org/presentationml/2006/ole">
            <mc:AlternateContent xmlns:mc="http://schemas.openxmlformats.org/markup-compatibility/2006">
              <mc:Choice xmlns:v="urn:schemas-microsoft-com:vml" Requires="v">
                <p:oleObj spid="_x0000_s38924" name="Equation" r:id="rId13" imgW="1536480" imgH="380880" progId="Equation.DSMT4">
                  <p:embed/>
                </p:oleObj>
              </mc:Choice>
              <mc:Fallback>
                <p:oleObj name="Equation" r:id="rId13" imgW="1536480" imgH="380880" progId="Equation.DSMT4">
                  <p:embed/>
                  <p:pic>
                    <p:nvPicPr>
                      <p:cNvPr id="0" name="OLE substitute image"/>
                      <p:cNvPicPr/>
                      <p:nvPr/>
                    </p:nvPicPr>
                    <p:blipFill>
                      <a:blip r:embed="rId14"/>
                      <a:stretch>
                        <a:fillRect/>
                      </a:stretch>
                    </p:blipFill>
                    <p:spPr>
                      <a:xfrm>
                        <a:off x="7537787" y="5592127"/>
                        <a:ext cx="1536700" cy="381000"/>
                      </a:xfrm>
                      <a:prstGeom prst="rect">
                        <a:avLst/>
                      </a:prstGeom>
                    </p:spPr>
                  </p:pic>
                </p:oleObj>
              </mc:Fallback>
            </mc:AlternateContent>
          </a:graphicData>
        </a:graphic>
      </p:graphicFrame>
    </p:spTree>
    <p:extLst>
      <p:ext uri="{BB962C8B-B14F-4D97-AF65-F5344CB8AC3E}">
        <p14:creationId xmlns:p14="http://schemas.microsoft.com/office/powerpoint/2010/main" val="409799553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Subjective Method (3 of 3)</a:t>
            </a:r>
          </a:p>
        </p:txBody>
      </p:sp>
      <p:sp>
        <p:nvSpPr>
          <p:cNvPr id="3" name="Content Placeholder 2"/>
          <p:cNvSpPr>
            <a:spLocks noGrp="1"/>
          </p:cNvSpPr>
          <p:nvPr>
            <p:ph idx="1"/>
          </p:nvPr>
        </p:nvSpPr>
        <p:spPr/>
        <p:txBody>
          <a:bodyPr/>
          <a:lstStyle/>
          <a:p>
            <a:pPr marL="0" indent="0">
              <a:buNone/>
            </a:pPr>
            <a:r>
              <a:rPr lang="en-US" b="1" u="sng"/>
              <a:t>Example: </a:t>
            </a:r>
          </a:p>
          <a:p>
            <a:r>
              <a:rPr lang="en-US"/>
              <a:t>The assigned probabilities satisfy the two basic requirements.</a:t>
            </a:r>
          </a:p>
          <a:p>
            <a:r>
              <a:rPr lang="en-US"/>
              <a:t>The different probability estimates emphasize the personal nature of the subjective method. </a:t>
            </a:r>
          </a:p>
        </p:txBody>
      </p:sp>
    </p:spTree>
    <p:extLst>
      <p:ext uri="{BB962C8B-B14F-4D97-AF65-F5344CB8AC3E}">
        <p14:creationId xmlns:p14="http://schemas.microsoft.com/office/powerpoint/2010/main" val="340686951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Events and Their Probabilities (1 of 4)</a:t>
            </a:r>
          </a:p>
        </p:txBody>
      </p:sp>
      <p:sp>
        <p:nvSpPr>
          <p:cNvPr id="3" name="Content Placeholder 2"/>
          <p:cNvSpPr>
            <a:spLocks noGrp="1"/>
          </p:cNvSpPr>
          <p:nvPr>
            <p:ph idx="1"/>
          </p:nvPr>
        </p:nvSpPr>
        <p:spPr/>
        <p:txBody>
          <a:bodyPr/>
          <a:lstStyle/>
          <a:p>
            <a:r>
              <a:rPr lang="en-US"/>
              <a:t>An </a:t>
            </a:r>
            <a:r>
              <a:rPr lang="en-US" u="sng"/>
              <a:t>event</a:t>
            </a:r>
            <a:r>
              <a:rPr lang="en-US"/>
              <a:t> is a collection of sample points.</a:t>
            </a:r>
          </a:p>
          <a:p>
            <a:r>
              <a:rPr lang="en-US"/>
              <a:t>The </a:t>
            </a:r>
            <a:r>
              <a:rPr lang="en-US" u="sng"/>
              <a:t>probability of any event</a:t>
            </a:r>
            <a:r>
              <a:rPr lang="en-US"/>
              <a:t> is equal to the sum of the probabilities of the sample points in the event.</a:t>
            </a:r>
          </a:p>
          <a:p>
            <a:r>
              <a:rPr lang="en-US"/>
              <a:t>If we can identify all the sample points of an experiment and assign a probability to each, we can compute the probability of an event.</a:t>
            </a:r>
          </a:p>
        </p:txBody>
      </p:sp>
    </p:spTree>
    <p:extLst>
      <p:ext uri="{BB962C8B-B14F-4D97-AF65-F5344CB8AC3E}">
        <p14:creationId xmlns:p14="http://schemas.microsoft.com/office/powerpoint/2010/main" val="413507622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3EBE-7EC7-45C5-80D6-3EB13D3929F7}"/>
              </a:ext>
            </a:extLst>
          </p:cNvPr>
          <p:cNvSpPr>
            <a:spLocks noGrp="1"/>
          </p:cNvSpPr>
          <p:nvPr>
            <p:ph type="title"/>
          </p:nvPr>
        </p:nvSpPr>
        <p:spPr/>
        <p:txBody>
          <a:bodyPr/>
          <a:lstStyle/>
          <a:p>
            <a:r>
              <a:rPr lang="en-US"/>
              <a:t>Events and Their Probabilities (2 of 4)</a:t>
            </a:r>
            <a:endParaRPr lang="en-IN"/>
          </a:p>
        </p:txBody>
      </p:sp>
      <p:sp>
        <p:nvSpPr>
          <p:cNvPr id="3" name="Content Placeholder 2">
            <a:extLst>
              <a:ext uri="{FF2B5EF4-FFF2-40B4-BE49-F238E27FC236}">
                <a16:creationId xmlns:a16="http://schemas.microsoft.com/office/drawing/2014/main" id="{1A085515-D089-4868-8601-EFD439B8DDF2}"/>
              </a:ext>
            </a:extLst>
          </p:cNvPr>
          <p:cNvSpPr>
            <a:spLocks noGrp="1"/>
          </p:cNvSpPr>
          <p:nvPr>
            <p:ph sz="half" idx="1"/>
          </p:nvPr>
        </p:nvSpPr>
        <p:spPr>
          <a:xfrm>
            <a:off x="476844" y="1825625"/>
            <a:ext cx="2560320" cy="4351338"/>
          </a:xfrm>
        </p:spPr>
        <p:txBody>
          <a:bodyPr/>
          <a:lstStyle/>
          <a:p>
            <a:pPr marL="0" indent="0">
              <a:buNone/>
            </a:pPr>
            <a:r>
              <a:rPr lang="en-US" b="1" u="sng"/>
              <a:t>Example: </a:t>
            </a:r>
          </a:p>
          <a:p>
            <a:pPr marL="0" indent="0">
              <a:buNone/>
            </a:pPr>
            <a:r>
              <a:rPr lang="en-US"/>
              <a:t>Kentucky Power and Light Company (KP&amp;L)</a:t>
            </a:r>
          </a:p>
          <a:p>
            <a:pPr marL="0" indent="0">
              <a:buNone/>
            </a:pPr>
            <a:r>
              <a:rPr lang="en-US"/>
              <a:t>We have completion results for 40 KP&amp;L projects.</a:t>
            </a:r>
          </a:p>
        </p:txBody>
      </p:sp>
      <p:sp>
        <p:nvSpPr>
          <p:cNvPr id="5" name="Content Placeholder 3">
            <a:extLst>
              <a:ext uri="{FF2B5EF4-FFF2-40B4-BE49-F238E27FC236}">
                <a16:creationId xmlns:a16="http://schemas.microsoft.com/office/drawing/2014/main" id="{102E6064-966A-406F-A897-C95AD4E86C96}"/>
              </a:ext>
            </a:extLst>
          </p:cNvPr>
          <p:cNvSpPr>
            <a:spLocks noGrp="1"/>
          </p:cNvSpPr>
          <p:nvPr>
            <p:ph sz="half" idx="2"/>
          </p:nvPr>
        </p:nvSpPr>
        <p:spPr>
          <a:xfrm>
            <a:off x="3324227" y="1547330"/>
            <a:ext cx="8229600" cy="457200"/>
          </a:xfrm>
          <a:solidFill>
            <a:srgbClr val="000000"/>
          </a:solidFill>
        </p:spPr>
        <p:txBody>
          <a:bodyPr/>
          <a:lstStyle/>
          <a:p>
            <a:pPr marL="0" indent="0">
              <a:buNone/>
            </a:pPr>
            <a:r>
              <a:rPr lang="en-IN" sz="1800" b="1">
                <a:solidFill>
                  <a:schemeClr val="bg1"/>
                </a:solidFill>
              </a:rPr>
              <a:t>Completion time in months</a:t>
            </a:r>
          </a:p>
        </p:txBody>
      </p:sp>
      <p:graphicFrame>
        <p:nvGraphicFramePr>
          <p:cNvPr id="6" name="Table 4">
            <a:extLst>
              <a:ext uri="{FF2B5EF4-FFF2-40B4-BE49-F238E27FC236}">
                <a16:creationId xmlns:a16="http://schemas.microsoft.com/office/drawing/2014/main" id="{2D6AE73D-B465-4639-9EEF-7D893B0E72FE}"/>
              </a:ext>
            </a:extLst>
          </p:cNvPr>
          <p:cNvGraphicFramePr>
            <a:graphicFrameLocks noGrp="1"/>
          </p:cNvGraphicFramePr>
          <p:nvPr>
            <p:ph sz="half" idx="10"/>
            <p:extLst>
              <p:ext uri="{D42A27DB-BD31-4B8C-83A1-F6EECF244321}">
                <p14:modId xmlns:p14="http://schemas.microsoft.com/office/powerpoint/2010/main" val="2747279350"/>
              </p:ext>
            </p:extLst>
          </p:nvPr>
        </p:nvGraphicFramePr>
        <p:xfrm>
          <a:off x="3324227" y="2027707"/>
          <a:ext cx="8229600" cy="4206240"/>
        </p:xfrm>
        <a:graphic>
          <a:graphicData uri="http://schemas.openxmlformats.org/drawingml/2006/table">
            <a:tbl>
              <a:tblPr firstRow="1" bandRow="1">
                <a:tableStyleId>{073A0DAA-6AF3-43AB-8588-CEC1D06C72B9}</a:tableStyleId>
              </a:tblPr>
              <a:tblGrid>
                <a:gridCol w="1463040">
                  <a:extLst>
                    <a:ext uri="{9D8B030D-6E8A-4147-A177-3AD203B41FA5}">
                      <a16:colId xmlns:a16="http://schemas.microsoft.com/office/drawing/2014/main" val="3473977243"/>
                    </a:ext>
                  </a:extLst>
                </a:gridCol>
                <a:gridCol w="1645920">
                  <a:extLst>
                    <a:ext uri="{9D8B030D-6E8A-4147-A177-3AD203B41FA5}">
                      <a16:colId xmlns:a16="http://schemas.microsoft.com/office/drawing/2014/main" val="4063586254"/>
                    </a:ext>
                  </a:extLst>
                </a:gridCol>
                <a:gridCol w="1463040">
                  <a:extLst>
                    <a:ext uri="{9D8B030D-6E8A-4147-A177-3AD203B41FA5}">
                      <a16:colId xmlns:a16="http://schemas.microsoft.com/office/drawing/2014/main" val="3300584126"/>
                    </a:ext>
                  </a:extLst>
                </a:gridCol>
                <a:gridCol w="1920240">
                  <a:extLst>
                    <a:ext uri="{9D8B030D-6E8A-4147-A177-3AD203B41FA5}">
                      <a16:colId xmlns:a16="http://schemas.microsoft.com/office/drawing/2014/main" val="815555708"/>
                    </a:ext>
                  </a:extLst>
                </a:gridCol>
                <a:gridCol w="1737360">
                  <a:extLst>
                    <a:ext uri="{9D8B030D-6E8A-4147-A177-3AD203B41FA5}">
                      <a16:colId xmlns:a16="http://schemas.microsoft.com/office/drawing/2014/main" val="4244418134"/>
                    </a:ext>
                  </a:extLst>
                </a:gridCol>
              </a:tblGrid>
              <a:tr h="789403">
                <a:tc>
                  <a:txBody>
                    <a:bodyPr/>
                    <a:lstStyle/>
                    <a:p>
                      <a:pPr algn="ctr"/>
                      <a:r>
                        <a:rPr lang="en-IN" sz="1800" b="0">
                          <a:solidFill>
                            <a:srgbClr val="000000"/>
                          </a:solidFill>
                        </a:rPr>
                        <a:t>Design</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b="0">
                          <a:solidFill>
                            <a:srgbClr val="000000"/>
                          </a:solidFill>
                        </a:rPr>
                        <a:t>Construction</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b="0">
                          <a:solidFill>
                            <a:srgbClr val="000000"/>
                          </a:solidFill>
                        </a:rPr>
                        <a:t>Sample Point </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b="0">
                          <a:solidFill>
                            <a:srgbClr val="000000"/>
                          </a:solidFill>
                        </a:rPr>
                        <a:t>Number of past projects with this completion time</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b="0">
                          <a:solidFill>
                            <a:srgbClr val="000000"/>
                          </a:solidFill>
                        </a:rPr>
                        <a:t>Probability</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1853230937"/>
                  </a:ext>
                </a:extLst>
              </a:tr>
              <a:tr h="315761">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0.15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357128650"/>
                  </a:ext>
                </a:extLst>
              </a:tr>
              <a:tr h="315761">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(2,7)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0.15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1452198126"/>
                  </a:ext>
                </a:extLst>
              </a:tr>
              <a:tr h="315761">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0.05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376734202"/>
                  </a:ext>
                </a:extLst>
              </a:tr>
              <a:tr h="315761">
                <a:tc>
                  <a:txBody>
                    <a:bodyPr/>
                    <a:lstStyle/>
                    <a:p>
                      <a:pPr algn="ctr"/>
                      <a:r>
                        <a:rPr lang="en-IN" sz="1800">
                          <a:solidFill>
                            <a:srgbClr val="000000"/>
                          </a:solidFill>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(2,6)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0.10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1089219758"/>
                  </a:ext>
                </a:extLst>
              </a:tr>
              <a:tr h="315761">
                <a:tc>
                  <a:txBody>
                    <a:bodyPr/>
                    <a:lstStyle/>
                    <a:p>
                      <a:pPr algn="ctr"/>
                      <a:r>
                        <a:rPr lang="en-IN" sz="1800">
                          <a:solidFill>
                            <a:srgbClr val="000000"/>
                          </a:solidFill>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1793040086"/>
                  </a:ext>
                </a:extLst>
              </a:tr>
              <a:tr h="315761">
                <a:tc>
                  <a:txBody>
                    <a:bodyPr/>
                    <a:lstStyle/>
                    <a:p>
                      <a:pPr algn="ctr"/>
                      <a:r>
                        <a:rPr lang="en-IN" sz="1800">
                          <a:solidFill>
                            <a:srgbClr val="000000"/>
                          </a:solidFill>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0.05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2519972805"/>
                  </a:ext>
                </a:extLst>
              </a:tr>
              <a:tr h="315761">
                <a:tc>
                  <a:txBody>
                    <a:bodyPr/>
                    <a:lstStyle/>
                    <a:p>
                      <a:pPr algn="ctr"/>
                      <a:r>
                        <a:rPr lang="en-IN" sz="1800">
                          <a:solidFill>
                            <a:srgbClr val="000000"/>
                          </a:solidFill>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0.05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1151449307"/>
                  </a:ext>
                </a:extLst>
              </a:tr>
              <a:tr h="315761">
                <a:tc>
                  <a:txBody>
                    <a:bodyPr/>
                    <a:lstStyle/>
                    <a:p>
                      <a:pPr algn="ctr"/>
                      <a:r>
                        <a:rPr lang="en-IN" sz="1800">
                          <a:solidFill>
                            <a:srgbClr val="000000"/>
                          </a:solidFill>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(2,7)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1800">
                          <a:solidFill>
                            <a:srgbClr val="000000"/>
                          </a:solidFill>
                        </a:rPr>
                        <a:t>0.10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1228048721"/>
                  </a:ext>
                </a:extLst>
              </a:tr>
              <a:tr h="315761">
                <a:tc>
                  <a:txBody>
                    <a:bodyPr/>
                    <a:lstStyle/>
                    <a:p>
                      <a:pPr algn="ctr"/>
                      <a:r>
                        <a:rPr lang="en-IN" sz="1800">
                          <a:solidFill>
                            <a:srgbClr val="000000"/>
                          </a:solidFill>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1800">
                          <a:solidFill>
                            <a:srgbClr val="000000"/>
                          </a:solidFill>
                        </a:rPr>
                        <a:t>0.15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3841105960"/>
                  </a:ext>
                </a:extLst>
              </a:tr>
            </a:tbl>
          </a:graphicData>
        </a:graphic>
      </p:graphicFrame>
    </p:spTree>
    <p:extLst>
      <p:ext uri="{BB962C8B-B14F-4D97-AF65-F5344CB8AC3E}">
        <p14:creationId xmlns:p14="http://schemas.microsoft.com/office/powerpoint/2010/main" val="2642171989"/>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EEEB-45EB-46C1-A86C-27336531EC30}"/>
              </a:ext>
            </a:extLst>
          </p:cNvPr>
          <p:cNvSpPr>
            <a:spLocks noGrp="1"/>
          </p:cNvSpPr>
          <p:nvPr>
            <p:ph type="title"/>
          </p:nvPr>
        </p:nvSpPr>
        <p:spPr/>
        <p:txBody>
          <a:bodyPr/>
          <a:lstStyle/>
          <a:p>
            <a:r>
              <a:rPr lang="en-US"/>
              <a:t>Events and Their Probabilities (3 of 4)</a:t>
            </a:r>
            <a:endParaRPr lang="en-IN"/>
          </a:p>
        </p:txBody>
      </p:sp>
      <p:sp>
        <p:nvSpPr>
          <p:cNvPr id="3" name="Content Placeholder 2">
            <a:extLst>
              <a:ext uri="{FF2B5EF4-FFF2-40B4-BE49-F238E27FC236}">
                <a16:creationId xmlns:a16="http://schemas.microsoft.com/office/drawing/2014/main" id="{DC4AADB4-BDE4-4FF8-8A1F-287E75776FF0}"/>
              </a:ext>
            </a:extLst>
          </p:cNvPr>
          <p:cNvSpPr>
            <a:spLocks noGrp="1"/>
          </p:cNvSpPr>
          <p:nvPr>
            <p:ph sz="half" idx="1"/>
          </p:nvPr>
        </p:nvSpPr>
        <p:spPr>
          <a:xfrm>
            <a:off x="476842" y="1825625"/>
            <a:ext cx="11237976" cy="548640"/>
          </a:xfrm>
        </p:spPr>
        <p:txBody>
          <a:bodyPr/>
          <a:lstStyle/>
          <a:p>
            <a:pPr marL="0" indent="0">
              <a:buNone/>
            </a:pPr>
            <a:r>
              <a:rPr lang="en-US" b="1" u="sng"/>
              <a:t>Example:</a:t>
            </a:r>
            <a:r>
              <a:rPr lang="en-US" b="1"/>
              <a:t> </a:t>
            </a:r>
            <a:r>
              <a:rPr lang="en-US"/>
              <a:t>Kentucky Power and Light Company (KP&amp;L)</a:t>
            </a:r>
          </a:p>
        </p:txBody>
      </p:sp>
      <p:graphicFrame>
        <p:nvGraphicFramePr>
          <p:cNvPr id="6" name="Object 3" descr="A multi-line equation. Begin equation line 1. Event C equals Project will take 10 months or less to complete. End equation line 1. Begin equation line 2. C equals left curly bracket left parenthesis 2 comma 6 right parenthesis comma space left parenthesis 2 comma 7 right parenthesis comma space left parenthesis 2 comma 8 right parenthesis comma space left parenthesis 3 comma 6 right parenthesis comma space left parenthesis 3 comma 7 right parenthesis comma space left parenthesis 4 comma 6 right parenthesis right curly bracket. End equation line 2. Begin equation line 3. P of C equals left curly bracket P left parenthesis 2 comma 6 right parenthesis plus P left parenthesis 2 comma 7 right parenthesis plus P left parenthesis 2 comma 8 right parenthesis plus P left parenthesis 3 comma 6 right parenthesis plus P left parenthesis 3 comma 7 right parenthesis plus P left parenthesis 4 comma 6 right parenthesis right curly bracket. End equation line 3. Begin equation line 4. P of C right parenthesis equals 0.15 plus 0.15 plus 0.05 plus 0.10 plus 0.20 plus 0.05 equals 0.7. End equation line 4. End equation.">
            <a:extLst>
              <a:ext uri="{FF2B5EF4-FFF2-40B4-BE49-F238E27FC236}">
                <a16:creationId xmlns:a16="http://schemas.microsoft.com/office/drawing/2014/main" id="{7416D637-3794-4AC5-898F-7B3DD02D0521}"/>
              </a:ext>
            </a:extLst>
          </p:cNvPr>
          <p:cNvGraphicFramePr>
            <a:graphicFrameLocks noGrp="1" noChangeAspect="1"/>
          </p:cNvGraphicFramePr>
          <p:nvPr>
            <p:ph sz="half" idx="2"/>
            <p:extLst>
              <p:ext uri="{D42A27DB-BD31-4B8C-83A1-F6EECF244321}">
                <p14:modId xmlns:p14="http://schemas.microsoft.com/office/powerpoint/2010/main" val="918146900"/>
              </p:ext>
            </p:extLst>
          </p:nvPr>
        </p:nvGraphicFramePr>
        <p:xfrm>
          <a:off x="1336675" y="2636044"/>
          <a:ext cx="8966200" cy="2400300"/>
        </p:xfrm>
        <a:graphic>
          <a:graphicData uri="http://schemas.openxmlformats.org/presentationml/2006/ole">
            <mc:AlternateContent xmlns:mc="http://schemas.openxmlformats.org/markup-compatibility/2006">
              <mc:Choice xmlns:v="urn:schemas-microsoft-com:vml" Requires="v">
                <p:oleObj spid="_x0000_s39938" name="Equation" r:id="rId3" imgW="8966160" imgH="2400120" progId="Equation.DSMT4">
                  <p:embed/>
                </p:oleObj>
              </mc:Choice>
              <mc:Fallback>
                <p:oleObj name="Equation" r:id="rId3" imgW="8966160" imgH="2400120" progId="Equation.DSMT4">
                  <p:embed/>
                  <p:pic>
                    <p:nvPicPr>
                      <p:cNvPr id="0" name="OLE substitute image"/>
                      <p:cNvPicPr/>
                      <p:nvPr/>
                    </p:nvPicPr>
                    <p:blipFill>
                      <a:blip r:embed="rId4"/>
                      <a:stretch>
                        <a:fillRect/>
                      </a:stretch>
                    </p:blipFill>
                    <p:spPr>
                      <a:xfrm>
                        <a:off x="1336675" y="2636044"/>
                        <a:ext cx="8966200" cy="2400300"/>
                      </a:xfrm>
                      <a:prstGeom prst="rect">
                        <a:avLst/>
                      </a:prstGeom>
                    </p:spPr>
                  </p:pic>
                </p:oleObj>
              </mc:Fallback>
            </mc:AlternateContent>
          </a:graphicData>
        </a:graphic>
      </p:graphicFrame>
    </p:spTree>
    <p:extLst>
      <p:ext uri="{BB962C8B-B14F-4D97-AF65-F5344CB8AC3E}">
        <p14:creationId xmlns:p14="http://schemas.microsoft.com/office/powerpoint/2010/main" val="227431269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0C5A-FB26-4C67-8151-6A5A11011BBC}"/>
              </a:ext>
            </a:extLst>
          </p:cNvPr>
          <p:cNvSpPr>
            <a:spLocks noGrp="1"/>
          </p:cNvSpPr>
          <p:nvPr>
            <p:ph type="title"/>
          </p:nvPr>
        </p:nvSpPr>
        <p:spPr/>
        <p:txBody>
          <a:bodyPr/>
          <a:lstStyle/>
          <a:p>
            <a:r>
              <a:rPr lang="en-US"/>
              <a:t>Events and Their Probabilities (4 of 4)</a:t>
            </a:r>
            <a:endParaRPr lang="en-IN"/>
          </a:p>
        </p:txBody>
      </p:sp>
      <p:sp>
        <p:nvSpPr>
          <p:cNvPr id="3" name="Content Placeholder 2">
            <a:extLst>
              <a:ext uri="{FF2B5EF4-FFF2-40B4-BE49-F238E27FC236}">
                <a16:creationId xmlns:a16="http://schemas.microsoft.com/office/drawing/2014/main" id="{07DEB32A-649B-4716-8F21-68ED1F290BCF}"/>
              </a:ext>
            </a:extLst>
          </p:cNvPr>
          <p:cNvSpPr>
            <a:spLocks noGrp="1"/>
          </p:cNvSpPr>
          <p:nvPr>
            <p:ph sz="half" idx="1"/>
          </p:nvPr>
        </p:nvSpPr>
        <p:spPr>
          <a:xfrm>
            <a:off x="476842" y="1825625"/>
            <a:ext cx="11237976" cy="548640"/>
          </a:xfrm>
        </p:spPr>
        <p:txBody>
          <a:bodyPr/>
          <a:lstStyle/>
          <a:p>
            <a:pPr marL="0" lvl="0" indent="0">
              <a:buClr>
                <a:srgbClr val="003865"/>
              </a:buClr>
              <a:buNone/>
            </a:pPr>
            <a:r>
              <a:rPr lang="en-US" b="1" u="sng">
                <a:solidFill>
                  <a:srgbClr val="003865"/>
                </a:solidFill>
              </a:rPr>
              <a:t>Example:</a:t>
            </a:r>
            <a:r>
              <a:rPr lang="en-US">
                <a:solidFill>
                  <a:srgbClr val="003865"/>
                </a:solidFill>
              </a:rPr>
              <a:t> Kentucky Power and Light Company (KP&amp;L)</a:t>
            </a:r>
          </a:p>
        </p:txBody>
      </p:sp>
      <p:graphicFrame>
        <p:nvGraphicFramePr>
          <p:cNvPr id="6" name="Object 3" descr="A multi-line equation. Begin equation line 1. Event L equals Project will take less than 10 months to complete. End equation line 1. Begin equation line 2. C equals left curly bracket left parenthesis 2 comma 6 right parenthesis comma space left parenthesis 2 comma 7 right parenthesis comma space left parenthesis 3 comma 6 right parenthesis right curly bracket. End equation line 2. Begin equation line 3. P of C equals left curly bracket P left parenthesis 2 comma 6 right parenthesis plus P left parenthesis 2 comma 7 right parenthesis plus P left parenthesis 3 comma 6 right parenthesis right curly bracket. End equation line 3. Begin equation line 4. P of C equals 0.15 plus 0.15 plus 0.10 equals 0.4. End equation line 4. End equation.">
            <a:extLst>
              <a:ext uri="{FF2B5EF4-FFF2-40B4-BE49-F238E27FC236}">
                <a16:creationId xmlns:a16="http://schemas.microsoft.com/office/drawing/2014/main" id="{7875AC71-7325-4AAA-B40D-722DC1CF767C}"/>
              </a:ext>
            </a:extLst>
          </p:cNvPr>
          <p:cNvGraphicFramePr>
            <a:graphicFrameLocks noGrp="1" noChangeAspect="1"/>
          </p:cNvGraphicFramePr>
          <p:nvPr>
            <p:ph sz="half" idx="2"/>
            <p:extLst>
              <p:ext uri="{D42A27DB-BD31-4B8C-83A1-F6EECF244321}">
                <p14:modId xmlns:p14="http://schemas.microsoft.com/office/powerpoint/2010/main" val="3876551468"/>
              </p:ext>
            </p:extLst>
          </p:nvPr>
        </p:nvGraphicFramePr>
        <p:xfrm>
          <a:off x="1130369" y="2604294"/>
          <a:ext cx="8039100" cy="2387600"/>
        </p:xfrm>
        <a:graphic>
          <a:graphicData uri="http://schemas.openxmlformats.org/presentationml/2006/ole">
            <mc:AlternateContent xmlns:mc="http://schemas.openxmlformats.org/markup-compatibility/2006">
              <mc:Choice xmlns:v="urn:schemas-microsoft-com:vml" Requires="v">
                <p:oleObj spid="_x0000_s40962" name="Equation" r:id="rId3" imgW="8038800" imgH="2387520" progId="Equation.DSMT4">
                  <p:embed/>
                </p:oleObj>
              </mc:Choice>
              <mc:Fallback>
                <p:oleObj name="Equation" r:id="rId3" imgW="8038800" imgH="2387520" progId="Equation.DSMT4">
                  <p:embed/>
                  <p:pic>
                    <p:nvPicPr>
                      <p:cNvPr id="0" name="OLE substitute image"/>
                      <p:cNvPicPr/>
                      <p:nvPr/>
                    </p:nvPicPr>
                    <p:blipFill>
                      <a:blip r:embed="rId4"/>
                      <a:stretch>
                        <a:fillRect/>
                      </a:stretch>
                    </p:blipFill>
                    <p:spPr>
                      <a:xfrm>
                        <a:off x="1130369" y="2604294"/>
                        <a:ext cx="8039100" cy="2387600"/>
                      </a:xfrm>
                      <a:prstGeom prst="rect">
                        <a:avLst/>
                      </a:prstGeom>
                    </p:spPr>
                  </p:pic>
                </p:oleObj>
              </mc:Fallback>
            </mc:AlternateContent>
          </a:graphicData>
        </a:graphic>
      </p:graphicFrame>
    </p:spTree>
    <p:extLst>
      <p:ext uri="{BB962C8B-B14F-4D97-AF65-F5344CB8AC3E}">
        <p14:creationId xmlns:p14="http://schemas.microsoft.com/office/powerpoint/2010/main" val="629067355"/>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Basic Relationships of Probability</a:t>
            </a:r>
          </a:p>
        </p:txBody>
      </p:sp>
      <p:sp>
        <p:nvSpPr>
          <p:cNvPr id="3" name="Content Placeholder 2"/>
          <p:cNvSpPr>
            <a:spLocks noGrp="1"/>
          </p:cNvSpPr>
          <p:nvPr>
            <p:ph idx="1"/>
          </p:nvPr>
        </p:nvSpPr>
        <p:spPr/>
        <p:txBody>
          <a:bodyPr/>
          <a:lstStyle/>
          <a:p>
            <a:pPr marL="0" indent="0">
              <a:buNone/>
            </a:pPr>
            <a:r>
              <a:rPr lang="en-US"/>
              <a:t>There are some </a:t>
            </a:r>
            <a:r>
              <a:rPr lang="en-US" u="sng"/>
              <a:t>basic probability relationships</a:t>
            </a:r>
            <a:r>
              <a:rPr lang="en-US"/>
              <a:t> that can be used to compute the probability of an event without knowledge of all the sample point probabilities.</a:t>
            </a:r>
          </a:p>
          <a:p>
            <a:r>
              <a:rPr lang="en-US"/>
              <a:t>Complement of an Event</a:t>
            </a:r>
          </a:p>
          <a:p>
            <a:r>
              <a:rPr lang="en-US"/>
              <a:t>Union of Two Events</a:t>
            </a:r>
          </a:p>
          <a:p>
            <a:r>
              <a:rPr lang="en-US"/>
              <a:t> Intersection of Two Events</a:t>
            </a:r>
          </a:p>
          <a:p>
            <a:r>
              <a:rPr lang="en-US"/>
              <a:t> Mutually Exclusive Events</a:t>
            </a:r>
          </a:p>
        </p:txBody>
      </p:sp>
    </p:spTree>
    <p:extLst>
      <p:ext uri="{BB962C8B-B14F-4D97-AF65-F5344CB8AC3E}">
        <p14:creationId xmlns:p14="http://schemas.microsoft.com/office/powerpoint/2010/main" val="355046674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72F3539-2E4C-4C2B-808A-CFC70DA5DE45}"/>
              </a:ext>
            </a:extLst>
          </p:cNvPr>
          <p:cNvSpPr>
            <a:spLocks noGrp="1"/>
          </p:cNvSpPr>
          <p:nvPr>
            <p:ph type="title"/>
          </p:nvPr>
        </p:nvSpPr>
        <p:spPr/>
        <p:txBody>
          <a:bodyPr/>
          <a:lstStyle/>
          <a:p>
            <a:r>
              <a:rPr lang="en-US"/>
              <a:t>Complement of an Event</a:t>
            </a:r>
            <a:endParaRPr lang="en-IN"/>
          </a:p>
        </p:txBody>
      </p:sp>
      <p:sp>
        <p:nvSpPr>
          <p:cNvPr id="2" name="Content Placeholder 2">
            <a:extLst>
              <a:ext uri="{FF2B5EF4-FFF2-40B4-BE49-F238E27FC236}">
                <a16:creationId xmlns:a16="http://schemas.microsoft.com/office/drawing/2014/main" id="{E3715FC8-5BFD-4228-AE9B-7D7F80F9187F}"/>
              </a:ext>
            </a:extLst>
          </p:cNvPr>
          <p:cNvSpPr>
            <a:spLocks noGrp="1"/>
          </p:cNvSpPr>
          <p:nvPr>
            <p:ph sz="half" idx="2"/>
          </p:nvPr>
        </p:nvSpPr>
        <p:spPr>
          <a:xfrm>
            <a:off x="476843" y="1828800"/>
            <a:ext cx="11241915" cy="1463040"/>
          </a:xfrm>
        </p:spPr>
        <p:txBody>
          <a:bodyPr/>
          <a:lstStyle/>
          <a:p>
            <a:r>
              <a:rPr lang="en-US"/>
              <a:t>The </a:t>
            </a:r>
            <a:r>
              <a:rPr lang="en-US" u="sng"/>
              <a:t>complement</a:t>
            </a:r>
            <a:r>
              <a:rPr lang="en-US"/>
              <a:t> of event </a:t>
            </a:r>
            <a:r>
              <a:rPr lang="en-US" i="1"/>
              <a:t>A</a:t>
            </a:r>
            <a:r>
              <a:rPr lang="en-US"/>
              <a:t> is defined to be the event consisting of all sample points that are </a:t>
            </a:r>
            <a:r>
              <a:rPr lang="en-US" i="1"/>
              <a:t>not</a:t>
            </a:r>
            <a:r>
              <a:rPr lang="en-US"/>
              <a:t> in </a:t>
            </a:r>
            <a:r>
              <a:rPr lang="en-US" i="1"/>
              <a:t>A</a:t>
            </a:r>
            <a:r>
              <a:rPr lang="en-US"/>
              <a:t>.</a:t>
            </a:r>
          </a:p>
          <a:p>
            <a:r>
              <a:rPr lang="en-US"/>
              <a:t>The complement of </a:t>
            </a:r>
            <a:r>
              <a:rPr lang="en-US" i="1"/>
              <a:t>A</a:t>
            </a:r>
            <a:r>
              <a:rPr lang="en-US"/>
              <a:t> is denoted by</a:t>
            </a:r>
          </a:p>
        </p:txBody>
      </p:sp>
      <p:graphicFrame>
        <p:nvGraphicFramePr>
          <p:cNvPr id="9" name="Object 3" descr="A superscript c baseline">
            <a:extLst>
              <a:ext uri="{FF2B5EF4-FFF2-40B4-BE49-F238E27FC236}">
                <a16:creationId xmlns:a16="http://schemas.microsoft.com/office/drawing/2014/main" id="{A96701E3-3E30-476D-BA17-E1B04D8397CF}"/>
              </a:ext>
            </a:extLst>
          </p:cNvPr>
          <p:cNvGraphicFramePr>
            <a:graphicFrameLocks noGrp="1" noChangeAspect="1"/>
          </p:cNvGraphicFramePr>
          <p:nvPr>
            <p:ph idx="10"/>
            <p:extLst>
              <p:ext uri="{D42A27DB-BD31-4B8C-83A1-F6EECF244321}">
                <p14:modId xmlns:p14="http://schemas.microsoft.com/office/powerpoint/2010/main" val="3784420496"/>
              </p:ext>
            </p:extLst>
          </p:nvPr>
        </p:nvGraphicFramePr>
        <p:xfrm>
          <a:off x="5649913" y="2842419"/>
          <a:ext cx="419100" cy="311150"/>
        </p:xfrm>
        <a:graphic>
          <a:graphicData uri="http://schemas.openxmlformats.org/presentationml/2006/ole">
            <mc:AlternateContent xmlns:mc="http://schemas.openxmlformats.org/markup-compatibility/2006">
              <mc:Choice xmlns:v="urn:schemas-microsoft-com:vml" Requires="v">
                <p:oleObj spid="_x0000_s41987" name="Equation" r:id="rId3" imgW="444240" imgH="330120" progId="Equation.DSMT4">
                  <p:embed/>
                </p:oleObj>
              </mc:Choice>
              <mc:Fallback>
                <p:oleObj name="Equation" r:id="rId3" imgW="444240" imgH="330120" progId="Equation.DSMT4">
                  <p:embed/>
                  <p:pic>
                    <p:nvPicPr>
                      <p:cNvPr id="0" name="OLE substitute image"/>
                      <p:cNvPicPr/>
                      <p:nvPr/>
                    </p:nvPicPr>
                    <p:blipFill>
                      <a:blip r:embed="rId4"/>
                      <a:stretch>
                        <a:fillRect/>
                      </a:stretch>
                    </p:blipFill>
                    <p:spPr>
                      <a:xfrm>
                        <a:off x="5649913" y="2842419"/>
                        <a:ext cx="419100" cy="311150"/>
                      </a:xfrm>
                      <a:prstGeom prst="rect">
                        <a:avLst/>
                      </a:prstGeom>
                    </p:spPr>
                  </p:pic>
                </p:oleObj>
              </mc:Fallback>
            </mc:AlternateContent>
          </a:graphicData>
        </a:graphic>
      </p:graphicFrame>
      <p:graphicFrame>
        <p:nvGraphicFramePr>
          <p:cNvPr id="10" name="Object 4" descr="Begin equation. P of A plus P of A superscript c baseline equals 1. End equation.">
            <a:extLst>
              <a:ext uri="{FF2B5EF4-FFF2-40B4-BE49-F238E27FC236}">
                <a16:creationId xmlns:a16="http://schemas.microsoft.com/office/drawing/2014/main" id="{CDD8357F-C404-4F78-B869-96BDDBDAB61C}"/>
              </a:ext>
            </a:extLst>
          </p:cNvPr>
          <p:cNvGraphicFramePr>
            <a:graphicFrameLocks noGrp="1" noChangeAspect="1"/>
          </p:cNvGraphicFramePr>
          <p:nvPr>
            <p:ph idx="11"/>
            <p:extLst>
              <p:ext uri="{D42A27DB-BD31-4B8C-83A1-F6EECF244321}">
                <p14:modId xmlns:p14="http://schemas.microsoft.com/office/powerpoint/2010/main" val="1120771968"/>
              </p:ext>
            </p:extLst>
          </p:nvPr>
        </p:nvGraphicFramePr>
        <p:xfrm>
          <a:off x="1033124" y="3845265"/>
          <a:ext cx="2514600" cy="457200"/>
        </p:xfrm>
        <a:graphic>
          <a:graphicData uri="http://schemas.openxmlformats.org/presentationml/2006/ole">
            <mc:AlternateContent xmlns:mc="http://schemas.openxmlformats.org/markup-compatibility/2006">
              <mc:Choice xmlns:v="urn:schemas-microsoft-com:vml" Requires="v">
                <p:oleObj spid="_x0000_s41988" name="Equation" r:id="rId5" imgW="2514600" imgH="457200" progId="Equation.DSMT4">
                  <p:embed/>
                </p:oleObj>
              </mc:Choice>
              <mc:Fallback>
                <p:oleObj name="Equation" r:id="rId5" imgW="2514600" imgH="457200" progId="Equation.DSMT4">
                  <p:embed/>
                  <p:pic>
                    <p:nvPicPr>
                      <p:cNvPr id="0" name="OLE substitute image"/>
                      <p:cNvPicPr/>
                      <p:nvPr/>
                    </p:nvPicPr>
                    <p:blipFill>
                      <a:blip r:embed="rId6"/>
                      <a:stretch>
                        <a:fillRect/>
                      </a:stretch>
                    </p:blipFill>
                    <p:spPr>
                      <a:xfrm>
                        <a:off x="1033124" y="3845265"/>
                        <a:ext cx="2514600" cy="457200"/>
                      </a:xfrm>
                      <a:prstGeom prst="rect">
                        <a:avLst/>
                      </a:prstGeom>
                    </p:spPr>
                  </p:pic>
                </p:oleObj>
              </mc:Fallback>
            </mc:AlternateContent>
          </a:graphicData>
        </a:graphic>
      </p:graphicFrame>
      <p:pic>
        <p:nvPicPr>
          <p:cNvPr id="11" name="Picture 5" descr="An illustration shows a circle, labeled event A, within a rectangle labeled A superscript C. The rectangle is sample space S, and the inner area of the rectangle, not including the circle, is complement of event A. ">
            <a:extLst>
              <a:ext uri="{FF2B5EF4-FFF2-40B4-BE49-F238E27FC236}">
                <a16:creationId xmlns:a16="http://schemas.microsoft.com/office/drawing/2014/main" id="{9F72F33F-644D-4533-B29F-B18C0B19AFF3}"/>
              </a:ext>
            </a:extLst>
          </p:cNvPr>
          <p:cNvPicPr>
            <a:picLocks noGrp="1" noChangeAspect="1"/>
          </p:cNvPicPr>
          <p:nvPr>
            <p:ph idx="13"/>
          </p:nvPr>
        </p:nvPicPr>
        <p:blipFill>
          <a:blip r:embed="rId7"/>
          <a:stretch>
            <a:fillRect/>
          </a:stretch>
        </p:blipFill>
        <p:spPr>
          <a:xfrm>
            <a:off x="4432178" y="3354636"/>
            <a:ext cx="7031836" cy="2468880"/>
          </a:xfrm>
          <a:prstGeom prst="rect">
            <a:avLst/>
          </a:prstGeom>
        </p:spPr>
      </p:pic>
      <p:sp>
        <p:nvSpPr>
          <p:cNvPr id="6" name="Content Placeholder 6">
            <a:extLst>
              <a:ext uri="{FF2B5EF4-FFF2-40B4-BE49-F238E27FC236}">
                <a16:creationId xmlns:a16="http://schemas.microsoft.com/office/drawing/2014/main" id="{B9F66C48-CA7F-4ABE-965D-6F12CC47BC03}"/>
              </a:ext>
            </a:extLst>
          </p:cNvPr>
          <p:cNvSpPr>
            <a:spLocks noGrp="1"/>
          </p:cNvSpPr>
          <p:nvPr>
            <p:ph idx="15"/>
          </p:nvPr>
        </p:nvSpPr>
        <p:spPr>
          <a:xfrm>
            <a:off x="476843" y="5863164"/>
            <a:ext cx="4846320" cy="457200"/>
          </a:xfrm>
        </p:spPr>
        <p:txBody>
          <a:bodyPr/>
          <a:lstStyle/>
          <a:p>
            <a:pPr algn="l"/>
            <a:r>
              <a:rPr lang="en-US"/>
              <a:t>Complement of event A is shaded.</a:t>
            </a:r>
          </a:p>
        </p:txBody>
      </p:sp>
    </p:spTree>
    <p:extLst>
      <p:ext uri="{BB962C8B-B14F-4D97-AF65-F5344CB8AC3E}">
        <p14:creationId xmlns:p14="http://schemas.microsoft.com/office/powerpoint/2010/main" val="2895876171"/>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58F2-C62F-4FDA-81D2-D3CF4E3C569A}"/>
              </a:ext>
            </a:extLst>
          </p:cNvPr>
          <p:cNvSpPr>
            <a:spLocks noGrp="1"/>
          </p:cNvSpPr>
          <p:nvPr>
            <p:ph type="title"/>
          </p:nvPr>
        </p:nvSpPr>
        <p:spPr/>
        <p:txBody>
          <a:bodyPr/>
          <a:lstStyle/>
          <a:p>
            <a:r>
              <a:rPr lang="en-US"/>
              <a:t>Union of Two Events</a:t>
            </a:r>
            <a:endParaRPr lang="en-IN"/>
          </a:p>
        </p:txBody>
      </p:sp>
      <p:sp>
        <p:nvSpPr>
          <p:cNvPr id="3" name="Content Placeholder 2">
            <a:extLst>
              <a:ext uri="{FF2B5EF4-FFF2-40B4-BE49-F238E27FC236}">
                <a16:creationId xmlns:a16="http://schemas.microsoft.com/office/drawing/2014/main" id="{6A1457B9-1F28-475D-B93C-DF89BF27BDFF}"/>
              </a:ext>
            </a:extLst>
          </p:cNvPr>
          <p:cNvSpPr>
            <a:spLocks noGrp="1"/>
          </p:cNvSpPr>
          <p:nvPr>
            <p:ph sz="half" idx="1"/>
          </p:nvPr>
        </p:nvSpPr>
        <p:spPr>
          <a:xfrm>
            <a:off x="476844" y="1825625"/>
            <a:ext cx="11237976" cy="1463040"/>
          </a:xfrm>
        </p:spPr>
        <p:txBody>
          <a:bodyPr/>
          <a:lstStyle/>
          <a:p>
            <a:r>
              <a:rPr lang="en-US"/>
              <a:t>The </a:t>
            </a:r>
            <a:r>
              <a:rPr lang="en-US" u="sng"/>
              <a:t>union</a:t>
            </a:r>
            <a:r>
              <a:rPr lang="en-US"/>
              <a:t> of events </a:t>
            </a:r>
            <a:r>
              <a:rPr lang="en-US" i="1"/>
              <a:t>A</a:t>
            </a:r>
            <a:r>
              <a:rPr lang="en-US"/>
              <a:t> and </a:t>
            </a:r>
            <a:r>
              <a:rPr lang="en-US" i="1"/>
              <a:t>B</a:t>
            </a:r>
            <a:r>
              <a:rPr lang="en-US"/>
              <a:t> is the event containing all sample points that are in </a:t>
            </a:r>
            <a:r>
              <a:rPr lang="en-US" i="1"/>
              <a:t>A</a:t>
            </a:r>
            <a:r>
              <a:rPr lang="en-US"/>
              <a:t> or </a:t>
            </a:r>
            <a:r>
              <a:rPr lang="en-US" i="1"/>
              <a:t>B</a:t>
            </a:r>
            <a:r>
              <a:rPr lang="en-US"/>
              <a:t> or both.</a:t>
            </a:r>
          </a:p>
          <a:p>
            <a:r>
              <a:rPr lang="en-US"/>
              <a:t>The union of events </a:t>
            </a:r>
            <a:r>
              <a:rPr lang="en-US" i="1"/>
              <a:t>A</a:t>
            </a:r>
            <a:r>
              <a:rPr lang="en-US"/>
              <a:t> and </a:t>
            </a:r>
            <a:r>
              <a:rPr lang="en-US" i="1"/>
              <a:t>B</a:t>
            </a:r>
            <a:r>
              <a:rPr lang="en-US"/>
              <a:t> is denoted by</a:t>
            </a:r>
          </a:p>
        </p:txBody>
      </p:sp>
      <p:graphicFrame>
        <p:nvGraphicFramePr>
          <p:cNvPr id="7" name="Object 3" descr="A union B">
            <a:extLst>
              <a:ext uri="{FF2B5EF4-FFF2-40B4-BE49-F238E27FC236}">
                <a16:creationId xmlns:a16="http://schemas.microsoft.com/office/drawing/2014/main" id="{5CE11D38-0B42-4BA0-AE26-40D333C6780A}"/>
              </a:ext>
            </a:extLst>
          </p:cNvPr>
          <p:cNvGraphicFramePr>
            <a:graphicFrameLocks noGrp="1" noChangeAspect="1"/>
          </p:cNvGraphicFramePr>
          <p:nvPr>
            <p:ph sz="half" idx="2"/>
            <p:extLst>
              <p:ext uri="{D42A27DB-BD31-4B8C-83A1-F6EECF244321}">
                <p14:modId xmlns:p14="http://schemas.microsoft.com/office/powerpoint/2010/main" val="512729561"/>
              </p:ext>
            </p:extLst>
          </p:nvPr>
        </p:nvGraphicFramePr>
        <p:xfrm>
          <a:off x="6599238" y="2895600"/>
          <a:ext cx="825500" cy="279400"/>
        </p:xfrm>
        <a:graphic>
          <a:graphicData uri="http://schemas.openxmlformats.org/presentationml/2006/ole">
            <mc:AlternateContent xmlns:mc="http://schemas.openxmlformats.org/markup-compatibility/2006">
              <mc:Choice xmlns:v="urn:schemas-microsoft-com:vml" Requires="v">
                <p:oleObj spid="_x0000_s43010" name="Equation" r:id="rId3" imgW="863280" imgH="291960" progId="Equation.DSMT4">
                  <p:embed/>
                </p:oleObj>
              </mc:Choice>
              <mc:Fallback>
                <p:oleObj name="Equation" r:id="rId3" imgW="863280" imgH="291960" progId="Equation.DSMT4">
                  <p:embed/>
                  <p:pic>
                    <p:nvPicPr>
                      <p:cNvPr id="0" name="OLE substitute image"/>
                      <p:cNvPicPr/>
                      <p:nvPr/>
                    </p:nvPicPr>
                    <p:blipFill>
                      <a:blip r:embed="rId4"/>
                      <a:stretch>
                        <a:fillRect/>
                      </a:stretch>
                    </p:blipFill>
                    <p:spPr>
                      <a:xfrm>
                        <a:off x="6599238" y="2895600"/>
                        <a:ext cx="825500" cy="279400"/>
                      </a:xfrm>
                      <a:prstGeom prst="rect">
                        <a:avLst/>
                      </a:prstGeom>
                    </p:spPr>
                  </p:pic>
                </p:oleObj>
              </mc:Fallback>
            </mc:AlternateContent>
          </a:graphicData>
        </a:graphic>
      </p:graphicFrame>
      <p:pic>
        <p:nvPicPr>
          <p:cNvPr id="8" name="Picture 4" descr="An illustration shows two intersecting circles, events A and B, in a rectangular sample space S. The circles are shaded. ">
            <a:extLst>
              <a:ext uri="{FF2B5EF4-FFF2-40B4-BE49-F238E27FC236}">
                <a16:creationId xmlns:a16="http://schemas.microsoft.com/office/drawing/2014/main" id="{139418FE-59B3-43AD-A2BC-DB6B83FDAD38}"/>
              </a:ext>
            </a:extLst>
          </p:cNvPr>
          <p:cNvPicPr>
            <a:picLocks noGrp="1" noChangeAspect="1"/>
          </p:cNvPicPr>
          <p:nvPr>
            <p:ph sz="half" idx="10"/>
          </p:nvPr>
        </p:nvPicPr>
        <p:blipFill>
          <a:blip r:embed="rId5"/>
          <a:stretch>
            <a:fillRect/>
          </a:stretch>
        </p:blipFill>
        <p:spPr>
          <a:xfrm>
            <a:off x="2062163" y="3382382"/>
            <a:ext cx="8067675" cy="2981325"/>
          </a:xfrm>
          <a:prstGeom prst="rect">
            <a:avLst/>
          </a:prstGeom>
        </p:spPr>
      </p:pic>
    </p:spTree>
    <p:extLst>
      <p:ext uri="{BB962C8B-B14F-4D97-AF65-F5344CB8AC3E}">
        <p14:creationId xmlns:p14="http://schemas.microsoft.com/office/powerpoint/2010/main" val="8938930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Quantitative Data</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Quantitative data indicate </a:t>
            </a:r>
            <a:r>
              <a:rPr lang="en-US" u="sng"/>
              <a:t>how many or how much</a:t>
            </a:r>
            <a:r>
              <a:rPr lang="en-US"/>
              <a:t>:</a:t>
            </a:r>
          </a:p>
          <a:p>
            <a:pPr marL="685800">
              <a:spcBef>
                <a:spcPts val="1200"/>
              </a:spcBef>
              <a:spcAft>
                <a:spcPts val="1200"/>
              </a:spcAft>
            </a:pPr>
            <a:r>
              <a:rPr lang="en-US" u="sng"/>
              <a:t>discrete</a:t>
            </a:r>
            <a:r>
              <a:rPr lang="en-US"/>
              <a:t>, if measuring how many</a:t>
            </a:r>
          </a:p>
          <a:p>
            <a:pPr marL="685800">
              <a:spcBef>
                <a:spcPts val="1200"/>
              </a:spcBef>
              <a:spcAft>
                <a:spcPts val="1200"/>
              </a:spcAft>
            </a:pPr>
            <a:r>
              <a:rPr lang="en-US" u="sng"/>
              <a:t>continuous</a:t>
            </a:r>
            <a:r>
              <a:rPr lang="en-US"/>
              <a:t>, if measuring how much</a:t>
            </a:r>
          </a:p>
          <a:p>
            <a:pPr>
              <a:spcBef>
                <a:spcPts val="1200"/>
              </a:spcBef>
              <a:spcAft>
                <a:spcPts val="1200"/>
              </a:spcAft>
            </a:pPr>
            <a:r>
              <a:rPr lang="en-US"/>
              <a:t>Quantitative data are </a:t>
            </a:r>
            <a:r>
              <a:rPr lang="en-US" u="sng"/>
              <a:t>always numeric</a:t>
            </a:r>
            <a:r>
              <a:rPr lang="en-US"/>
              <a:t>.</a:t>
            </a:r>
          </a:p>
          <a:p>
            <a:pPr>
              <a:spcBef>
                <a:spcPts val="1200"/>
              </a:spcBef>
              <a:spcAft>
                <a:spcPts val="1200"/>
              </a:spcAft>
            </a:pPr>
            <a:r>
              <a:rPr lang="en-US"/>
              <a:t>Ordinary arithmetic operations are meaningful for quantitative data.</a:t>
            </a:r>
          </a:p>
        </p:txBody>
      </p:sp>
    </p:spTree>
    <p:extLst>
      <p:ext uri="{BB962C8B-B14F-4D97-AF65-F5344CB8AC3E}">
        <p14:creationId xmlns:p14="http://schemas.microsoft.com/office/powerpoint/2010/main" val="543863254"/>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A1DCB02-8007-41BD-AE71-837EC1BBE89D}"/>
              </a:ext>
            </a:extLst>
          </p:cNvPr>
          <p:cNvSpPr>
            <a:spLocks noGrp="1"/>
          </p:cNvSpPr>
          <p:nvPr>
            <p:ph type="title"/>
          </p:nvPr>
        </p:nvSpPr>
        <p:spPr/>
        <p:txBody>
          <a:bodyPr/>
          <a:lstStyle/>
          <a:p>
            <a:r>
              <a:rPr lang="en-US"/>
              <a:t>Intersection of Two Events</a:t>
            </a:r>
            <a:endParaRPr lang="en-IN"/>
          </a:p>
        </p:txBody>
      </p:sp>
      <p:sp>
        <p:nvSpPr>
          <p:cNvPr id="2" name="Content Placeholder 2">
            <a:extLst>
              <a:ext uri="{FF2B5EF4-FFF2-40B4-BE49-F238E27FC236}">
                <a16:creationId xmlns:a16="http://schemas.microsoft.com/office/drawing/2014/main" id="{57A6DADA-0166-4D68-A611-3B8807383917}"/>
              </a:ext>
            </a:extLst>
          </p:cNvPr>
          <p:cNvSpPr>
            <a:spLocks noGrp="1"/>
          </p:cNvSpPr>
          <p:nvPr>
            <p:ph sz="half" idx="2"/>
          </p:nvPr>
        </p:nvSpPr>
        <p:spPr>
          <a:xfrm>
            <a:off x="476843" y="1828800"/>
            <a:ext cx="11241915" cy="1463040"/>
          </a:xfrm>
        </p:spPr>
        <p:txBody>
          <a:bodyPr/>
          <a:lstStyle/>
          <a:p>
            <a:r>
              <a:rPr lang="en-US"/>
              <a:t>The </a:t>
            </a:r>
            <a:r>
              <a:rPr lang="en-US" u="sng"/>
              <a:t>intersection</a:t>
            </a:r>
            <a:r>
              <a:rPr lang="en-US"/>
              <a:t> of events </a:t>
            </a:r>
            <a:r>
              <a:rPr lang="en-US" i="1"/>
              <a:t>A</a:t>
            </a:r>
            <a:r>
              <a:rPr lang="en-US"/>
              <a:t> and </a:t>
            </a:r>
            <a:r>
              <a:rPr lang="en-US" i="1"/>
              <a:t>B</a:t>
            </a:r>
            <a:r>
              <a:rPr lang="en-US"/>
              <a:t> is the set of all sample points that are in both </a:t>
            </a:r>
            <a:r>
              <a:rPr lang="en-US" i="1"/>
              <a:t>A</a:t>
            </a:r>
            <a:r>
              <a:rPr lang="en-US"/>
              <a:t> and </a:t>
            </a:r>
            <a:r>
              <a:rPr lang="en-US" i="1"/>
              <a:t>B</a:t>
            </a:r>
            <a:r>
              <a:rPr lang="en-US"/>
              <a:t>.</a:t>
            </a:r>
          </a:p>
          <a:p>
            <a:r>
              <a:rPr lang="en-US"/>
              <a:t>The intersection of events </a:t>
            </a:r>
            <a:r>
              <a:rPr lang="en-US" i="1"/>
              <a:t>A</a:t>
            </a:r>
            <a:r>
              <a:rPr lang="en-US"/>
              <a:t> and </a:t>
            </a:r>
            <a:r>
              <a:rPr lang="en-US" i="1"/>
              <a:t>B</a:t>
            </a:r>
            <a:r>
              <a:rPr lang="en-US"/>
              <a:t> is denoted by</a:t>
            </a:r>
            <a:endParaRPr lang="en-US" i="1"/>
          </a:p>
        </p:txBody>
      </p:sp>
      <p:graphicFrame>
        <p:nvGraphicFramePr>
          <p:cNvPr id="9" name="Object 3" descr="A intersection B">
            <a:extLst>
              <a:ext uri="{FF2B5EF4-FFF2-40B4-BE49-F238E27FC236}">
                <a16:creationId xmlns:a16="http://schemas.microsoft.com/office/drawing/2014/main" id="{405B696C-0D39-4156-8BB2-D043BDCDE808}"/>
              </a:ext>
            </a:extLst>
          </p:cNvPr>
          <p:cNvGraphicFramePr>
            <a:graphicFrameLocks noGrp="1" noChangeAspect="1"/>
          </p:cNvGraphicFramePr>
          <p:nvPr>
            <p:ph idx="10"/>
            <p:extLst>
              <p:ext uri="{D42A27DB-BD31-4B8C-83A1-F6EECF244321}">
                <p14:modId xmlns:p14="http://schemas.microsoft.com/office/powerpoint/2010/main" val="2073751399"/>
              </p:ext>
            </p:extLst>
          </p:nvPr>
        </p:nvGraphicFramePr>
        <p:xfrm>
          <a:off x="7411018" y="2881630"/>
          <a:ext cx="863600" cy="279400"/>
        </p:xfrm>
        <a:graphic>
          <a:graphicData uri="http://schemas.openxmlformats.org/presentationml/2006/ole">
            <mc:AlternateContent xmlns:mc="http://schemas.openxmlformats.org/markup-compatibility/2006">
              <mc:Choice xmlns:v="urn:schemas-microsoft-com:vml" Requires="v">
                <p:oleObj spid="_x0000_s44034" name="Equation" r:id="rId3" imgW="863280" imgH="279360" progId="Equation.DSMT4">
                  <p:embed/>
                </p:oleObj>
              </mc:Choice>
              <mc:Fallback>
                <p:oleObj name="Equation" r:id="rId3" imgW="863280" imgH="279360" progId="Equation.DSMT4">
                  <p:embed/>
                  <p:pic>
                    <p:nvPicPr>
                      <p:cNvPr id="0" name="OLE substitute image"/>
                      <p:cNvPicPr/>
                      <p:nvPr/>
                    </p:nvPicPr>
                    <p:blipFill>
                      <a:blip r:embed="rId4"/>
                      <a:stretch>
                        <a:fillRect/>
                      </a:stretch>
                    </p:blipFill>
                    <p:spPr>
                      <a:xfrm>
                        <a:off x="7411018" y="2881630"/>
                        <a:ext cx="863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A099D68-743D-4F11-9655-E5B2ACBDE6D7}"/>
              </a:ext>
            </a:extLst>
          </p:cNvPr>
          <p:cNvSpPr>
            <a:spLocks noGrp="1"/>
          </p:cNvSpPr>
          <p:nvPr>
            <p:ph idx="11"/>
          </p:nvPr>
        </p:nvSpPr>
        <p:spPr>
          <a:xfrm>
            <a:off x="4453494" y="3380423"/>
            <a:ext cx="3285012" cy="457200"/>
          </a:xfrm>
        </p:spPr>
        <p:txBody>
          <a:bodyPr/>
          <a:lstStyle/>
          <a:p>
            <a:r>
              <a:rPr lang="en-US"/>
              <a:t>Intersection of </a:t>
            </a:r>
            <a:r>
              <a:rPr lang="en-US" i="1"/>
              <a:t>A</a:t>
            </a:r>
            <a:r>
              <a:rPr lang="en-US"/>
              <a:t> and </a:t>
            </a:r>
            <a:r>
              <a:rPr lang="en-US" i="1"/>
              <a:t>B</a:t>
            </a:r>
            <a:endParaRPr lang="en-IN"/>
          </a:p>
        </p:txBody>
      </p:sp>
      <p:pic>
        <p:nvPicPr>
          <p:cNvPr id="10" name="Picture 5" descr="An illustration shows two intersecting circles, events A and B, in a rectangular sample space S. The intersecting region of the circles is shaded.">
            <a:extLst>
              <a:ext uri="{FF2B5EF4-FFF2-40B4-BE49-F238E27FC236}">
                <a16:creationId xmlns:a16="http://schemas.microsoft.com/office/drawing/2014/main" id="{1D07CF4E-CA1E-4D3C-B08C-6FB6A25F8593}"/>
              </a:ext>
            </a:extLst>
          </p:cNvPr>
          <p:cNvPicPr>
            <a:picLocks noGrp="1" noChangeAspect="1"/>
          </p:cNvPicPr>
          <p:nvPr>
            <p:ph idx="13"/>
          </p:nvPr>
        </p:nvPicPr>
        <p:blipFill>
          <a:blip r:embed="rId5"/>
          <a:stretch>
            <a:fillRect/>
          </a:stretch>
        </p:blipFill>
        <p:spPr>
          <a:xfrm>
            <a:off x="2437807" y="3895679"/>
            <a:ext cx="7316386" cy="2560320"/>
          </a:xfrm>
          <a:prstGeom prst="rect">
            <a:avLst/>
          </a:prstGeom>
        </p:spPr>
      </p:pic>
    </p:spTree>
    <p:extLst>
      <p:ext uri="{BB962C8B-B14F-4D97-AF65-F5344CB8AC3E}">
        <p14:creationId xmlns:p14="http://schemas.microsoft.com/office/powerpoint/2010/main" val="3785171470"/>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Addition Law (1 of 4)</a:t>
            </a:r>
            <a:endParaRPr lang="en-IN"/>
          </a:p>
        </p:txBody>
      </p:sp>
      <p:sp>
        <p:nvSpPr>
          <p:cNvPr id="4" name="Content Placeholder 2"/>
          <p:cNvSpPr>
            <a:spLocks noGrp="1"/>
          </p:cNvSpPr>
          <p:nvPr>
            <p:ph sz="half" idx="1"/>
          </p:nvPr>
        </p:nvSpPr>
        <p:spPr>
          <a:xfrm>
            <a:off x="476842" y="1825625"/>
            <a:ext cx="11237976" cy="1424781"/>
          </a:xfrm>
        </p:spPr>
        <p:txBody>
          <a:bodyPr/>
          <a:lstStyle/>
          <a:p>
            <a:r>
              <a:rPr lang="en-US"/>
              <a:t>The addition law provides a way to compute the probability of event </a:t>
            </a:r>
            <a:r>
              <a:rPr lang="en-US" i="1"/>
              <a:t>A</a:t>
            </a:r>
            <a:r>
              <a:rPr lang="en-US"/>
              <a:t>, or </a:t>
            </a:r>
            <a:r>
              <a:rPr lang="en-US" i="1"/>
              <a:t>B</a:t>
            </a:r>
            <a:r>
              <a:rPr lang="en-US"/>
              <a:t>, or both </a:t>
            </a:r>
            <a:r>
              <a:rPr lang="en-US" i="1"/>
              <a:t>A</a:t>
            </a:r>
            <a:r>
              <a:rPr lang="en-US"/>
              <a:t> and </a:t>
            </a:r>
            <a:r>
              <a:rPr lang="en-US" i="1"/>
              <a:t>B</a:t>
            </a:r>
            <a:r>
              <a:rPr lang="en-US"/>
              <a:t> occurring.</a:t>
            </a:r>
          </a:p>
          <a:p>
            <a:r>
              <a:rPr lang="en-US"/>
              <a:t>The law is written as:</a:t>
            </a:r>
          </a:p>
        </p:txBody>
      </p:sp>
      <p:graphicFrame>
        <p:nvGraphicFramePr>
          <p:cNvPr id="6" name="Object 3" descr="Begin equation. P of A union B equals P of A plus P of B minus P of A intersection B. End equation.">
            <a:extLst>
              <a:ext uri="{FF2B5EF4-FFF2-40B4-BE49-F238E27FC236}">
                <a16:creationId xmlns:a16="http://schemas.microsoft.com/office/drawing/2014/main" id="{801B3C0E-9FC5-4610-A6F4-B20D35061B97}"/>
              </a:ext>
            </a:extLst>
          </p:cNvPr>
          <p:cNvGraphicFramePr>
            <a:graphicFrameLocks noGrp="1" noChangeAspect="1"/>
          </p:cNvGraphicFramePr>
          <p:nvPr>
            <p:ph sz="half" idx="2"/>
            <p:extLst>
              <p:ext uri="{D42A27DB-BD31-4B8C-83A1-F6EECF244321}">
                <p14:modId xmlns:p14="http://schemas.microsoft.com/office/powerpoint/2010/main" val="1148800773"/>
              </p:ext>
            </p:extLst>
          </p:nvPr>
        </p:nvGraphicFramePr>
        <p:xfrm>
          <a:off x="2343564" y="3607594"/>
          <a:ext cx="5372100" cy="393700"/>
        </p:xfrm>
        <a:graphic>
          <a:graphicData uri="http://schemas.openxmlformats.org/presentationml/2006/ole">
            <mc:AlternateContent xmlns:mc="http://schemas.openxmlformats.org/markup-compatibility/2006">
              <mc:Choice xmlns:v="urn:schemas-microsoft-com:vml" Requires="v">
                <p:oleObj spid="_x0000_s45058" name="Equation" r:id="rId3" imgW="5371920" imgH="393480" progId="Equation.DSMT4">
                  <p:embed/>
                </p:oleObj>
              </mc:Choice>
              <mc:Fallback>
                <p:oleObj name="Equation" r:id="rId3" imgW="5371920" imgH="393480" progId="Equation.DSMT4">
                  <p:embed/>
                  <p:pic>
                    <p:nvPicPr>
                      <p:cNvPr id="0" name="OLE substitute image"/>
                      <p:cNvPicPr/>
                      <p:nvPr/>
                    </p:nvPicPr>
                    <p:blipFill>
                      <a:blip r:embed="rId4"/>
                      <a:stretch>
                        <a:fillRect/>
                      </a:stretch>
                    </p:blipFill>
                    <p:spPr>
                      <a:xfrm>
                        <a:off x="2343564" y="3607594"/>
                        <a:ext cx="5372100" cy="393700"/>
                      </a:xfrm>
                      <a:prstGeom prst="rect">
                        <a:avLst/>
                      </a:prstGeom>
                    </p:spPr>
                  </p:pic>
                </p:oleObj>
              </mc:Fallback>
            </mc:AlternateContent>
          </a:graphicData>
        </a:graphic>
      </p:graphicFrame>
    </p:spTree>
    <p:extLst>
      <p:ext uri="{BB962C8B-B14F-4D97-AF65-F5344CB8AC3E}">
        <p14:creationId xmlns:p14="http://schemas.microsoft.com/office/powerpoint/2010/main" val="863368365"/>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Addition Law (2 of 4)</a:t>
            </a:r>
            <a:endParaRPr lang="en-IN"/>
          </a:p>
        </p:txBody>
      </p:sp>
      <p:sp>
        <p:nvSpPr>
          <p:cNvPr id="4" name="Content Placeholder 2"/>
          <p:cNvSpPr>
            <a:spLocks noGrp="1"/>
          </p:cNvSpPr>
          <p:nvPr>
            <p:ph sz="half" idx="1"/>
          </p:nvPr>
        </p:nvSpPr>
        <p:spPr>
          <a:xfrm>
            <a:off x="476842" y="1825625"/>
            <a:ext cx="11237976" cy="2172494"/>
          </a:xfrm>
        </p:spPr>
        <p:txBody>
          <a:bodyPr/>
          <a:lstStyle/>
          <a:p>
            <a:pPr marL="0" indent="0">
              <a:buNone/>
            </a:pPr>
            <a:r>
              <a:rPr lang="en-IN" b="1" u="sng"/>
              <a:t>Example</a:t>
            </a:r>
            <a:endParaRPr lang="en-IN" u="sng"/>
          </a:p>
          <a:p>
            <a:pPr marL="0" indent="0">
              <a:buNone/>
            </a:pPr>
            <a:r>
              <a:rPr lang="en-IN"/>
              <a:t>A small assembly plant with 50 employees is carrying out performance evaluations. Each worker is expected to complete work assignments on time and in such a way that the assembled product will pass a final inspection. The results were as follows: </a:t>
            </a:r>
          </a:p>
        </p:txBody>
      </p:sp>
      <p:graphicFrame>
        <p:nvGraphicFramePr>
          <p:cNvPr id="5" name="Table 3">
            <a:extLst>
              <a:ext uri="{FF2B5EF4-FFF2-40B4-BE49-F238E27FC236}">
                <a16:creationId xmlns:a16="http://schemas.microsoft.com/office/drawing/2014/main" id="{CA655045-1585-4234-A080-73304EE96D10}"/>
              </a:ext>
            </a:extLst>
          </p:cNvPr>
          <p:cNvGraphicFramePr>
            <a:graphicFrameLocks noGrp="1"/>
          </p:cNvGraphicFramePr>
          <p:nvPr>
            <p:ph sz="half" idx="2"/>
            <p:extLst>
              <p:ext uri="{D42A27DB-BD31-4B8C-83A1-F6EECF244321}">
                <p14:modId xmlns:p14="http://schemas.microsoft.com/office/powerpoint/2010/main" val="2447823407"/>
              </p:ext>
            </p:extLst>
          </p:nvPr>
        </p:nvGraphicFramePr>
        <p:xfrm>
          <a:off x="1432560" y="4146897"/>
          <a:ext cx="9326880" cy="1950720"/>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1987972080"/>
                    </a:ext>
                  </a:extLst>
                </a:gridCol>
                <a:gridCol w="2926080">
                  <a:extLst>
                    <a:ext uri="{9D8B030D-6E8A-4147-A177-3AD203B41FA5}">
                      <a16:colId xmlns:a16="http://schemas.microsoft.com/office/drawing/2014/main" val="2486156189"/>
                    </a:ext>
                  </a:extLst>
                </a:gridCol>
                <a:gridCol w="2743200">
                  <a:extLst>
                    <a:ext uri="{9D8B030D-6E8A-4147-A177-3AD203B41FA5}">
                      <a16:colId xmlns:a16="http://schemas.microsoft.com/office/drawing/2014/main" val="3932312344"/>
                    </a:ext>
                  </a:extLst>
                </a:gridCol>
              </a:tblGrid>
              <a:tr h="457200">
                <a:tc>
                  <a:txBody>
                    <a:bodyPr/>
                    <a:lstStyle/>
                    <a:p>
                      <a:pPr algn="ctr"/>
                      <a:r>
                        <a:rPr lang="en-IN" sz="2000"/>
                        <a:t>Result</a:t>
                      </a:r>
                    </a:p>
                  </a:txBody>
                  <a:tcPr>
                    <a:solidFill>
                      <a:srgbClr val="000000"/>
                    </a:solidFill>
                  </a:tcPr>
                </a:tc>
                <a:tc>
                  <a:txBody>
                    <a:bodyPr/>
                    <a:lstStyle/>
                    <a:p>
                      <a:pPr algn="ctr"/>
                      <a:r>
                        <a:rPr lang="en-IN" sz="2000"/>
                        <a:t>Number of Employees</a:t>
                      </a:r>
                    </a:p>
                  </a:txBody>
                  <a:tcPr>
                    <a:solidFill>
                      <a:srgbClr val="000000"/>
                    </a:solidFill>
                  </a:tcPr>
                </a:tc>
                <a:tc>
                  <a:txBody>
                    <a:bodyPr/>
                    <a:lstStyle/>
                    <a:p>
                      <a:pPr algn="ctr"/>
                      <a:r>
                        <a:rPr lang="en-IN" sz="2000"/>
                        <a:t>Relative Frequency</a:t>
                      </a:r>
                    </a:p>
                  </a:txBody>
                  <a:tcPr>
                    <a:solidFill>
                      <a:srgbClr val="000000"/>
                    </a:solidFill>
                  </a:tcPr>
                </a:tc>
                <a:extLst>
                  <a:ext uri="{0D108BD9-81ED-4DB2-BD59-A6C34878D82A}">
                    <a16:rowId xmlns:a16="http://schemas.microsoft.com/office/drawing/2014/main" val="1422356976"/>
                  </a:ext>
                </a:extLst>
              </a:tr>
              <a:tr h="269507">
                <a:tc>
                  <a:txBody>
                    <a:bodyPr/>
                    <a:lstStyle/>
                    <a:p>
                      <a:r>
                        <a:rPr lang="en-IN" sz="2000">
                          <a:solidFill>
                            <a:srgbClr val="000000"/>
                          </a:solidFill>
                        </a:rPr>
                        <a:t>Late completion of work</a:t>
                      </a:r>
                    </a:p>
                  </a:txBody>
                  <a:tcPr/>
                </a:tc>
                <a:tc>
                  <a:txBody>
                    <a:bodyPr/>
                    <a:lstStyle/>
                    <a:p>
                      <a:pPr algn="ctr"/>
                      <a:r>
                        <a:rPr lang="en-IN" sz="2000">
                          <a:solidFill>
                            <a:srgbClr val="000000"/>
                          </a:solidFill>
                        </a:rPr>
                        <a:t>5</a:t>
                      </a:r>
                    </a:p>
                  </a:txBody>
                  <a:tcPr/>
                </a:tc>
                <a:tc>
                  <a:txBody>
                    <a:bodyPr/>
                    <a:lstStyle/>
                    <a:p>
                      <a:pPr algn="ctr"/>
                      <a:r>
                        <a:rPr lang="en-IN" sz="2000">
                          <a:solidFill>
                            <a:srgbClr val="000000"/>
                          </a:solidFill>
                        </a:rPr>
                        <a:t>5/50 = 0.1</a:t>
                      </a:r>
                    </a:p>
                  </a:txBody>
                  <a:tcPr/>
                </a:tc>
                <a:extLst>
                  <a:ext uri="{0D108BD9-81ED-4DB2-BD59-A6C34878D82A}">
                    <a16:rowId xmlns:a16="http://schemas.microsoft.com/office/drawing/2014/main" val="54368518"/>
                  </a:ext>
                </a:extLst>
              </a:tr>
              <a:tr h="269507">
                <a:tc>
                  <a:txBody>
                    <a:bodyPr/>
                    <a:lstStyle/>
                    <a:p>
                      <a:r>
                        <a:rPr lang="en-IN" sz="2000">
                          <a:solidFill>
                            <a:srgbClr val="000000"/>
                          </a:solidFill>
                        </a:rPr>
                        <a:t>Assembled a defective work</a:t>
                      </a:r>
                    </a:p>
                  </a:txBody>
                  <a:tcPr/>
                </a:tc>
                <a:tc>
                  <a:txBody>
                    <a:bodyPr/>
                    <a:lstStyle/>
                    <a:p>
                      <a:pPr algn="ctr"/>
                      <a:r>
                        <a:rPr lang="en-IN" sz="2000">
                          <a:solidFill>
                            <a:srgbClr val="000000"/>
                          </a:solidFill>
                        </a:rPr>
                        <a:t>6</a:t>
                      </a:r>
                    </a:p>
                  </a:txBody>
                  <a:tcPr/>
                </a:tc>
                <a:tc>
                  <a:txBody>
                    <a:bodyPr/>
                    <a:lstStyle/>
                    <a:p>
                      <a:pPr algn="ctr"/>
                      <a:r>
                        <a:rPr lang="en-IN" sz="2000">
                          <a:solidFill>
                            <a:srgbClr val="000000"/>
                          </a:solidFill>
                        </a:rPr>
                        <a:t>0.12</a:t>
                      </a:r>
                    </a:p>
                  </a:txBody>
                  <a:tcPr/>
                </a:tc>
                <a:extLst>
                  <a:ext uri="{0D108BD9-81ED-4DB2-BD59-A6C34878D82A}">
                    <a16:rowId xmlns:a16="http://schemas.microsoft.com/office/drawing/2014/main" val="2402691460"/>
                  </a:ext>
                </a:extLst>
              </a:tr>
              <a:tr h="471638">
                <a:tc>
                  <a:txBody>
                    <a:bodyPr/>
                    <a:lstStyle/>
                    <a:p>
                      <a:r>
                        <a:rPr lang="en-IN" sz="2000">
                          <a:solidFill>
                            <a:srgbClr val="000000"/>
                          </a:solidFill>
                        </a:rPr>
                        <a:t>Completed work late and assembled defective work</a:t>
                      </a:r>
                    </a:p>
                  </a:txBody>
                  <a:tcPr/>
                </a:tc>
                <a:tc>
                  <a:txBody>
                    <a:bodyPr/>
                    <a:lstStyle/>
                    <a:p>
                      <a:pPr algn="ctr"/>
                      <a:r>
                        <a:rPr lang="en-IN" sz="2000">
                          <a:solidFill>
                            <a:srgbClr val="000000"/>
                          </a:solidFill>
                        </a:rPr>
                        <a:t>2</a:t>
                      </a:r>
                    </a:p>
                  </a:txBody>
                  <a:tcPr/>
                </a:tc>
                <a:tc>
                  <a:txBody>
                    <a:bodyPr/>
                    <a:lstStyle/>
                    <a:p>
                      <a:pPr algn="ctr"/>
                      <a:r>
                        <a:rPr lang="en-IN" sz="2000">
                          <a:solidFill>
                            <a:srgbClr val="000000"/>
                          </a:solidFill>
                        </a:rPr>
                        <a:t>0.04</a:t>
                      </a:r>
                    </a:p>
                  </a:txBody>
                  <a:tcPr/>
                </a:tc>
                <a:extLst>
                  <a:ext uri="{0D108BD9-81ED-4DB2-BD59-A6C34878D82A}">
                    <a16:rowId xmlns:a16="http://schemas.microsoft.com/office/drawing/2014/main" val="3437891849"/>
                  </a:ext>
                </a:extLst>
              </a:tr>
            </a:tbl>
          </a:graphicData>
        </a:graphic>
      </p:graphicFrame>
    </p:spTree>
    <p:extLst>
      <p:ext uri="{BB962C8B-B14F-4D97-AF65-F5344CB8AC3E}">
        <p14:creationId xmlns:p14="http://schemas.microsoft.com/office/powerpoint/2010/main" val="121492949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Addition Law (3 of 4)</a:t>
            </a:r>
            <a:endParaRPr lang="en-IN"/>
          </a:p>
        </p:txBody>
      </p:sp>
      <p:sp>
        <p:nvSpPr>
          <p:cNvPr id="4" name="Content Placeholder 2"/>
          <p:cNvSpPr>
            <a:spLocks noGrp="1"/>
          </p:cNvSpPr>
          <p:nvPr>
            <p:ph idx="1"/>
          </p:nvPr>
        </p:nvSpPr>
        <p:spPr/>
        <p:txBody>
          <a:bodyPr/>
          <a:lstStyle/>
          <a:p>
            <a:pPr marL="0" indent="0">
              <a:buNone/>
            </a:pPr>
            <a:r>
              <a:rPr lang="en-US" b="1" u="sng"/>
              <a:t>Example</a:t>
            </a:r>
          </a:p>
          <a:p>
            <a:pPr marL="914400" indent="0">
              <a:buNone/>
            </a:pPr>
            <a:r>
              <a:rPr lang="en-US"/>
              <a:t>Event </a:t>
            </a:r>
            <a:r>
              <a:rPr lang="en-US" i="1"/>
              <a:t>L</a:t>
            </a:r>
            <a:r>
              <a:rPr lang="en-US"/>
              <a:t> = the event that the work is completed late</a:t>
            </a:r>
          </a:p>
          <a:p>
            <a:pPr marL="914400" indent="0">
              <a:buNone/>
            </a:pPr>
            <a:r>
              <a:rPr lang="en-US"/>
              <a:t>Event </a:t>
            </a:r>
            <a:r>
              <a:rPr lang="en-US" i="1"/>
              <a:t>D</a:t>
            </a:r>
            <a:r>
              <a:rPr lang="en-US"/>
              <a:t> = the event that the assembled product is defective</a:t>
            </a:r>
          </a:p>
          <a:p>
            <a:pPr marL="0" indent="0">
              <a:buNone/>
            </a:pPr>
            <a:r>
              <a:rPr lang="en-US"/>
              <a:t>The production manager decided to assign poor performance ratings to any employee whose work is either late or defective.</a:t>
            </a:r>
          </a:p>
        </p:txBody>
      </p:sp>
    </p:spTree>
    <p:extLst>
      <p:ext uri="{BB962C8B-B14F-4D97-AF65-F5344CB8AC3E}">
        <p14:creationId xmlns:p14="http://schemas.microsoft.com/office/powerpoint/2010/main" val="406346561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Addition Law (4 of 4)</a:t>
            </a:r>
            <a:endParaRPr lang="en-IN"/>
          </a:p>
        </p:txBody>
      </p:sp>
      <p:graphicFrame>
        <p:nvGraphicFramePr>
          <p:cNvPr id="11" name="Object 2" descr="Begin equation. L union D equals Event that the production manager assigned an employee a poor performance rating. End equation">
            <a:extLst>
              <a:ext uri="{FF2B5EF4-FFF2-40B4-BE49-F238E27FC236}">
                <a16:creationId xmlns:a16="http://schemas.microsoft.com/office/drawing/2014/main" id="{D1B5D629-7F61-4217-8059-CBEBDDA856DC}"/>
              </a:ext>
            </a:extLst>
          </p:cNvPr>
          <p:cNvGraphicFramePr>
            <a:graphicFrameLocks noGrp="1" noChangeAspect="1"/>
          </p:cNvGraphicFramePr>
          <p:nvPr>
            <p:ph sz="half" idx="1"/>
            <p:extLst>
              <p:ext uri="{D42A27DB-BD31-4B8C-83A1-F6EECF244321}">
                <p14:modId xmlns:p14="http://schemas.microsoft.com/office/powerpoint/2010/main" val="3379340965"/>
              </p:ext>
            </p:extLst>
          </p:nvPr>
        </p:nvGraphicFramePr>
        <p:xfrm>
          <a:off x="1703870" y="1830390"/>
          <a:ext cx="8915400" cy="927100"/>
        </p:xfrm>
        <a:graphic>
          <a:graphicData uri="http://schemas.openxmlformats.org/presentationml/2006/ole">
            <mc:AlternateContent xmlns:mc="http://schemas.openxmlformats.org/markup-compatibility/2006">
              <mc:Choice xmlns:v="urn:schemas-microsoft-com:vml" Requires="v">
                <p:oleObj spid="_x0000_s46083" name="Equation" r:id="rId3" imgW="8915400" imgH="927000" progId="Equation.DSMT4">
                  <p:embed/>
                </p:oleObj>
              </mc:Choice>
              <mc:Fallback>
                <p:oleObj name="Equation" r:id="rId3" imgW="8915400" imgH="927000" progId="Equation.DSMT4">
                  <p:embed/>
                  <p:pic>
                    <p:nvPicPr>
                      <p:cNvPr id="0" name="OLE substitute image"/>
                      <p:cNvPicPr/>
                      <p:nvPr/>
                    </p:nvPicPr>
                    <p:blipFill>
                      <a:blip r:embed="rId4"/>
                      <a:stretch>
                        <a:fillRect/>
                      </a:stretch>
                    </p:blipFill>
                    <p:spPr>
                      <a:xfrm>
                        <a:off x="1703870" y="1830390"/>
                        <a:ext cx="8915400" cy="927100"/>
                      </a:xfrm>
                      <a:prstGeom prst="rect">
                        <a:avLst/>
                      </a:prstGeom>
                    </p:spPr>
                  </p:pic>
                </p:oleObj>
              </mc:Fallback>
            </mc:AlternateContent>
          </a:graphicData>
        </a:graphic>
      </p:graphicFrame>
      <p:graphicFrame>
        <p:nvGraphicFramePr>
          <p:cNvPr id="12" name="Object 3" descr="A multi-line equation. Begin equation line 1. P of L union D equals P of L plus P of D minus P of L intersection D. End equation line 1. Begin equation line 2. P of L union D equals 0.10 plus 0.12 minus 0.4 equals 0.18. End equation line 2. End equation.">
            <a:extLst>
              <a:ext uri="{FF2B5EF4-FFF2-40B4-BE49-F238E27FC236}">
                <a16:creationId xmlns:a16="http://schemas.microsoft.com/office/drawing/2014/main" id="{A88A1B75-A856-4A3C-857D-BFC58EA3A715}"/>
              </a:ext>
            </a:extLst>
          </p:cNvPr>
          <p:cNvGraphicFramePr>
            <a:graphicFrameLocks noGrp="1" noChangeAspect="1"/>
          </p:cNvGraphicFramePr>
          <p:nvPr>
            <p:ph sz="half" idx="2"/>
            <p:extLst>
              <p:ext uri="{D42A27DB-BD31-4B8C-83A1-F6EECF244321}">
                <p14:modId xmlns:p14="http://schemas.microsoft.com/office/powerpoint/2010/main" val="2912296575"/>
              </p:ext>
            </p:extLst>
          </p:nvPr>
        </p:nvGraphicFramePr>
        <p:xfrm>
          <a:off x="2984030" y="3359944"/>
          <a:ext cx="5588000" cy="1282700"/>
        </p:xfrm>
        <a:graphic>
          <a:graphicData uri="http://schemas.openxmlformats.org/presentationml/2006/ole">
            <mc:AlternateContent xmlns:mc="http://schemas.openxmlformats.org/markup-compatibility/2006">
              <mc:Choice xmlns:v="urn:schemas-microsoft-com:vml" Requires="v">
                <p:oleObj spid="_x0000_s46084" name="Equation" r:id="rId5" imgW="5587920" imgH="1282680" progId="Equation.DSMT4">
                  <p:embed/>
                </p:oleObj>
              </mc:Choice>
              <mc:Fallback>
                <p:oleObj name="Equation" r:id="rId5" imgW="5587920" imgH="1282680" progId="Equation.DSMT4">
                  <p:embed/>
                  <p:pic>
                    <p:nvPicPr>
                      <p:cNvPr id="0" name="OLE substitute image"/>
                      <p:cNvPicPr/>
                      <p:nvPr/>
                    </p:nvPicPr>
                    <p:blipFill>
                      <a:blip r:embed="rId6"/>
                      <a:stretch>
                        <a:fillRect/>
                      </a:stretch>
                    </p:blipFill>
                    <p:spPr>
                      <a:xfrm>
                        <a:off x="2984030" y="3359944"/>
                        <a:ext cx="5588000" cy="1282700"/>
                      </a:xfrm>
                      <a:prstGeom prst="rect">
                        <a:avLst/>
                      </a:prstGeom>
                    </p:spPr>
                  </p:pic>
                </p:oleObj>
              </mc:Fallback>
            </mc:AlternateContent>
          </a:graphicData>
        </a:graphic>
      </p:graphicFrame>
    </p:spTree>
    <p:extLst>
      <p:ext uri="{BB962C8B-B14F-4D97-AF65-F5344CB8AC3E}">
        <p14:creationId xmlns:p14="http://schemas.microsoft.com/office/powerpoint/2010/main" val="265566411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Mutually Exclusive Events (1 of 2)</a:t>
            </a:r>
            <a:endParaRPr lang="en-IN"/>
          </a:p>
        </p:txBody>
      </p:sp>
      <p:sp>
        <p:nvSpPr>
          <p:cNvPr id="3" name="Content Placeholder 2"/>
          <p:cNvSpPr>
            <a:spLocks noGrp="1"/>
          </p:cNvSpPr>
          <p:nvPr>
            <p:ph sz="half" idx="1"/>
          </p:nvPr>
        </p:nvSpPr>
        <p:spPr>
          <a:xfrm>
            <a:off x="476842" y="1825625"/>
            <a:ext cx="11237976" cy="1603375"/>
          </a:xfrm>
        </p:spPr>
        <p:txBody>
          <a:bodyPr/>
          <a:lstStyle/>
          <a:p>
            <a:pPr>
              <a:spcBef>
                <a:spcPct val="0"/>
              </a:spcBef>
              <a:spcAft>
                <a:spcPts val="600"/>
              </a:spcAft>
            </a:pPr>
            <a:r>
              <a:rPr lang="en-US"/>
              <a:t>Two events are said to be </a:t>
            </a:r>
            <a:r>
              <a:rPr lang="en-US" u="sng"/>
              <a:t>mutually exclusive</a:t>
            </a:r>
            <a:r>
              <a:rPr lang="en-US"/>
              <a:t> if the events have no sample points in common.</a:t>
            </a:r>
          </a:p>
          <a:p>
            <a:pPr>
              <a:spcBef>
                <a:spcPct val="0"/>
              </a:spcBef>
              <a:spcAft>
                <a:spcPts val="600"/>
              </a:spcAft>
            </a:pPr>
            <a:r>
              <a:rPr lang="en-US"/>
              <a:t>Two events are mutually exclusive if, when one event occurs, the other cannot occur.</a:t>
            </a:r>
          </a:p>
        </p:txBody>
      </p:sp>
      <p:pic>
        <p:nvPicPr>
          <p:cNvPr id="5" name="Picture 3" descr="An illustration shows two non-intersecting circles, events A and B, in a rectangular sample space S. The circles are shaded.">
            <a:extLst>
              <a:ext uri="{FF2B5EF4-FFF2-40B4-BE49-F238E27FC236}">
                <a16:creationId xmlns:a16="http://schemas.microsoft.com/office/drawing/2014/main" id="{CB77816D-4AF5-43B5-81E4-3CB757458634}"/>
              </a:ext>
            </a:extLst>
          </p:cNvPr>
          <p:cNvPicPr>
            <a:picLocks noGrp="1" noChangeAspect="1"/>
          </p:cNvPicPr>
          <p:nvPr>
            <p:ph sz="half" idx="2"/>
          </p:nvPr>
        </p:nvPicPr>
        <p:blipFill>
          <a:blip r:embed="rId2"/>
          <a:stretch>
            <a:fillRect/>
          </a:stretch>
        </p:blipFill>
        <p:spPr>
          <a:xfrm>
            <a:off x="2355595" y="3588590"/>
            <a:ext cx="7480810" cy="2560320"/>
          </a:xfrm>
          <a:prstGeom prst="rect">
            <a:avLst/>
          </a:prstGeom>
        </p:spPr>
      </p:pic>
    </p:spTree>
    <p:extLst>
      <p:ext uri="{BB962C8B-B14F-4D97-AF65-F5344CB8AC3E}">
        <p14:creationId xmlns:p14="http://schemas.microsoft.com/office/powerpoint/2010/main" val="145436776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4D6D-88EF-4CA0-802F-737173133B42}"/>
              </a:ext>
            </a:extLst>
          </p:cNvPr>
          <p:cNvSpPr>
            <a:spLocks noGrp="1"/>
          </p:cNvSpPr>
          <p:nvPr>
            <p:ph type="title"/>
          </p:nvPr>
        </p:nvSpPr>
        <p:spPr/>
        <p:txBody>
          <a:bodyPr/>
          <a:lstStyle/>
          <a:p>
            <a:r>
              <a:rPr lang="en-US"/>
              <a:t>Mutually Exclusive Events (2 of 2)</a:t>
            </a:r>
            <a:endParaRPr lang="en-IN"/>
          </a:p>
        </p:txBody>
      </p:sp>
      <p:sp>
        <p:nvSpPr>
          <p:cNvPr id="6" name="Content Placeholder 2">
            <a:extLst>
              <a:ext uri="{FF2B5EF4-FFF2-40B4-BE49-F238E27FC236}">
                <a16:creationId xmlns:a16="http://schemas.microsoft.com/office/drawing/2014/main" id="{9A120115-3560-49B7-991D-529E1BCF5970}"/>
              </a:ext>
            </a:extLst>
          </p:cNvPr>
          <p:cNvSpPr>
            <a:spLocks noGrp="1"/>
          </p:cNvSpPr>
          <p:nvPr>
            <p:ph idx="1"/>
          </p:nvPr>
        </p:nvSpPr>
        <p:spPr>
          <a:xfrm>
            <a:off x="476844" y="1825107"/>
            <a:ext cx="6217920" cy="457200"/>
          </a:xfrm>
        </p:spPr>
        <p:txBody>
          <a:bodyPr/>
          <a:lstStyle/>
          <a:p>
            <a:pPr marL="228600" indent="-228600" algn="l">
              <a:buFont typeface="Arial" pitchFamily="34" charset="0"/>
              <a:buChar char="•"/>
            </a:pPr>
            <a:r>
              <a:rPr lang="en-US"/>
              <a:t>If events </a:t>
            </a:r>
            <a:r>
              <a:rPr lang="en-US" i="1"/>
              <a:t>A</a:t>
            </a:r>
            <a:r>
              <a:rPr lang="en-US"/>
              <a:t> and </a:t>
            </a:r>
            <a:r>
              <a:rPr lang="en-US" i="1"/>
              <a:t>B</a:t>
            </a:r>
            <a:r>
              <a:rPr lang="en-US"/>
              <a:t> are mutually exclusive,</a:t>
            </a:r>
            <a:endParaRPr lang="en-IN" i="1"/>
          </a:p>
        </p:txBody>
      </p:sp>
      <p:graphicFrame>
        <p:nvGraphicFramePr>
          <p:cNvPr id="22" name="Object 3" descr="Begin equation. P of A intersection B  equals 0. End equation.">
            <a:extLst>
              <a:ext uri="{FF2B5EF4-FFF2-40B4-BE49-F238E27FC236}">
                <a16:creationId xmlns:a16="http://schemas.microsoft.com/office/drawing/2014/main" id="{842523DC-C59B-42B0-9A32-0714B6873FEB}"/>
              </a:ext>
            </a:extLst>
          </p:cNvPr>
          <p:cNvGraphicFramePr>
            <a:graphicFrameLocks noGrp="1" noChangeAspect="1"/>
          </p:cNvGraphicFramePr>
          <p:nvPr>
            <p:ph idx="11"/>
            <p:extLst>
              <p:ext uri="{D42A27DB-BD31-4B8C-83A1-F6EECF244321}">
                <p14:modId xmlns:p14="http://schemas.microsoft.com/office/powerpoint/2010/main" val="624190380"/>
              </p:ext>
            </p:extLst>
          </p:nvPr>
        </p:nvGraphicFramePr>
        <p:xfrm>
          <a:off x="6357015" y="1912760"/>
          <a:ext cx="1790700" cy="342900"/>
        </p:xfrm>
        <a:graphic>
          <a:graphicData uri="http://schemas.openxmlformats.org/presentationml/2006/ole">
            <mc:AlternateContent xmlns:mc="http://schemas.openxmlformats.org/markup-compatibility/2006">
              <mc:Choice xmlns:v="urn:schemas-microsoft-com:vml" Requires="v">
                <p:oleObj spid="_x0000_s47108" name="Equation" r:id="rId3" imgW="1790640" imgH="342720" progId="Equation.DSMT4">
                  <p:embed/>
                </p:oleObj>
              </mc:Choice>
              <mc:Fallback>
                <p:oleObj name="Equation" r:id="rId3" imgW="1790640" imgH="342720" progId="Equation.DSMT4">
                  <p:embed/>
                  <p:pic>
                    <p:nvPicPr>
                      <p:cNvPr id="0" name="OLE substitute image"/>
                      <p:cNvPicPr/>
                      <p:nvPr/>
                    </p:nvPicPr>
                    <p:blipFill>
                      <a:blip r:embed="rId4"/>
                      <a:stretch>
                        <a:fillRect/>
                      </a:stretch>
                    </p:blipFill>
                    <p:spPr>
                      <a:xfrm>
                        <a:off x="6357015" y="1912760"/>
                        <a:ext cx="1790700" cy="342900"/>
                      </a:xfrm>
                      <a:prstGeom prst="rect">
                        <a:avLst/>
                      </a:prstGeom>
                    </p:spPr>
                  </p:pic>
                </p:oleObj>
              </mc:Fallback>
            </mc:AlternateContent>
          </a:graphicData>
        </a:graphic>
      </p:graphicFrame>
      <p:sp>
        <p:nvSpPr>
          <p:cNvPr id="17" name="Content Placeholder 4">
            <a:extLst>
              <a:ext uri="{FF2B5EF4-FFF2-40B4-BE49-F238E27FC236}">
                <a16:creationId xmlns:a16="http://schemas.microsoft.com/office/drawing/2014/main" id="{E4404DBE-AF5F-493E-9D3A-36F160363B46}"/>
              </a:ext>
            </a:extLst>
          </p:cNvPr>
          <p:cNvSpPr>
            <a:spLocks noGrp="1"/>
          </p:cNvSpPr>
          <p:nvPr>
            <p:ph idx="13"/>
          </p:nvPr>
        </p:nvSpPr>
        <p:spPr>
          <a:xfrm>
            <a:off x="476844" y="2363198"/>
            <a:ext cx="7040880" cy="457200"/>
          </a:xfrm>
        </p:spPr>
        <p:txBody>
          <a:bodyPr/>
          <a:lstStyle/>
          <a:p>
            <a:pPr marL="228600" indent="-228600" algn="l">
              <a:buFont typeface="Arial" pitchFamily="34" charset="0"/>
              <a:buChar char="•"/>
            </a:pPr>
            <a:r>
              <a:rPr lang="en-US"/>
              <a:t>The addition law for mutually exclusive events is:</a:t>
            </a:r>
          </a:p>
        </p:txBody>
      </p:sp>
      <p:graphicFrame>
        <p:nvGraphicFramePr>
          <p:cNvPr id="23" name="Object 5" descr="Begin equation. P of A union B equals P of A plus P of B. End equation.">
            <a:extLst>
              <a:ext uri="{FF2B5EF4-FFF2-40B4-BE49-F238E27FC236}">
                <a16:creationId xmlns:a16="http://schemas.microsoft.com/office/drawing/2014/main" id="{7BFDF147-5E79-4A9F-9483-1C6712B07D5C}"/>
              </a:ext>
            </a:extLst>
          </p:cNvPr>
          <p:cNvGraphicFramePr>
            <a:graphicFrameLocks noGrp="1" noChangeAspect="1"/>
          </p:cNvGraphicFramePr>
          <p:nvPr>
            <p:ph idx="15"/>
            <p:extLst>
              <p:ext uri="{D42A27DB-BD31-4B8C-83A1-F6EECF244321}">
                <p14:modId xmlns:p14="http://schemas.microsoft.com/office/powerpoint/2010/main" val="1875268427"/>
              </p:ext>
            </p:extLst>
          </p:nvPr>
        </p:nvGraphicFramePr>
        <p:xfrm>
          <a:off x="4533959" y="3062361"/>
          <a:ext cx="3124080" cy="342720"/>
        </p:xfrm>
        <a:graphic>
          <a:graphicData uri="http://schemas.openxmlformats.org/presentationml/2006/ole">
            <mc:AlternateContent xmlns:mc="http://schemas.openxmlformats.org/markup-compatibility/2006">
              <mc:Choice xmlns:v="urn:schemas-microsoft-com:vml" Requires="v">
                <p:oleObj spid="_x0000_s47109" name="Equation" r:id="rId5" imgW="3124080" imgH="342720" progId="Equation.DSMT4">
                  <p:embed/>
                </p:oleObj>
              </mc:Choice>
              <mc:Fallback>
                <p:oleObj name="Equation" r:id="rId5" imgW="3124080" imgH="342720" progId="Equation.DSMT4">
                  <p:embed/>
                  <p:pic>
                    <p:nvPicPr>
                      <p:cNvPr id="0" name="OLE substitute image"/>
                      <p:cNvPicPr/>
                      <p:nvPr/>
                    </p:nvPicPr>
                    <p:blipFill>
                      <a:blip r:embed="rId6"/>
                      <a:stretch>
                        <a:fillRect/>
                      </a:stretch>
                    </p:blipFill>
                    <p:spPr>
                      <a:xfrm>
                        <a:off x="4533959" y="3062361"/>
                        <a:ext cx="3124080" cy="342720"/>
                      </a:xfrm>
                      <a:prstGeom prst="rect">
                        <a:avLst/>
                      </a:prstGeom>
                    </p:spPr>
                  </p:pic>
                </p:oleObj>
              </mc:Fallback>
            </mc:AlternateContent>
          </a:graphicData>
        </a:graphic>
      </p:graphicFrame>
      <p:sp>
        <p:nvSpPr>
          <p:cNvPr id="14" name="Content Placeholder 6">
            <a:extLst>
              <a:ext uri="{FF2B5EF4-FFF2-40B4-BE49-F238E27FC236}">
                <a16:creationId xmlns:a16="http://schemas.microsoft.com/office/drawing/2014/main" id="{128AA3AE-CA77-49C2-A37B-955ACFEB68DB}"/>
              </a:ext>
            </a:extLst>
          </p:cNvPr>
          <p:cNvSpPr>
            <a:spLocks noGrp="1"/>
          </p:cNvSpPr>
          <p:nvPr>
            <p:ph idx="10"/>
          </p:nvPr>
        </p:nvSpPr>
        <p:spPr>
          <a:xfrm>
            <a:off x="2002287" y="3577015"/>
            <a:ext cx="5063345" cy="457200"/>
          </a:xfrm>
        </p:spPr>
        <p:txBody>
          <a:bodyPr/>
          <a:lstStyle/>
          <a:p>
            <a:pPr algn="l"/>
            <a:r>
              <a:rPr lang="en-US"/>
              <a:t>Note: There is no need to include</a:t>
            </a:r>
            <a:endParaRPr lang="en-IN" i="1"/>
          </a:p>
        </p:txBody>
      </p:sp>
      <p:graphicFrame>
        <p:nvGraphicFramePr>
          <p:cNvPr id="25" name="Object 7" descr="Begin equation. Negative P of A intersection B. End equation.">
            <a:extLst>
              <a:ext uri="{FF2B5EF4-FFF2-40B4-BE49-F238E27FC236}">
                <a16:creationId xmlns:a16="http://schemas.microsoft.com/office/drawing/2014/main" id="{B46CA7B4-81FB-46B0-BB96-8813395EFCE6}"/>
              </a:ext>
            </a:extLst>
          </p:cNvPr>
          <p:cNvGraphicFramePr>
            <a:graphicFrameLocks noGrp="1" noChangeAspect="1"/>
          </p:cNvGraphicFramePr>
          <p:nvPr>
            <p:ph idx="12"/>
            <p:extLst>
              <p:ext uri="{D42A27DB-BD31-4B8C-83A1-F6EECF244321}">
                <p14:modId xmlns:p14="http://schemas.microsoft.com/office/powerpoint/2010/main" val="2763555417"/>
              </p:ext>
            </p:extLst>
          </p:nvPr>
        </p:nvGraphicFramePr>
        <p:xfrm>
          <a:off x="6651625" y="3624944"/>
          <a:ext cx="1757296" cy="373970"/>
        </p:xfrm>
        <a:graphic>
          <a:graphicData uri="http://schemas.openxmlformats.org/presentationml/2006/ole">
            <mc:AlternateContent xmlns:mc="http://schemas.openxmlformats.org/markup-compatibility/2006">
              <mc:Choice xmlns:v="urn:schemas-microsoft-com:vml" Requires="v">
                <p:oleObj spid="_x0000_s47110" name="Equation" r:id="rId7" imgW="1612800" imgH="342720" progId="Equation.DSMT4">
                  <p:embed/>
                </p:oleObj>
              </mc:Choice>
              <mc:Fallback>
                <p:oleObj name="Equation" r:id="rId7" imgW="1612800" imgH="342720" progId="Equation.DSMT4">
                  <p:embed/>
                  <p:pic>
                    <p:nvPicPr>
                      <p:cNvPr id="0" name="OLE substitute image"/>
                      <p:cNvPicPr/>
                      <p:nvPr/>
                    </p:nvPicPr>
                    <p:blipFill>
                      <a:blip r:embed="rId8"/>
                      <a:stretch>
                        <a:fillRect/>
                      </a:stretch>
                    </p:blipFill>
                    <p:spPr>
                      <a:xfrm>
                        <a:off x="6651625" y="3624944"/>
                        <a:ext cx="1757296" cy="373970"/>
                      </a:xfrm>
                      <a:prstGeom prst="rect">
                        <a:avLst/>
                      </a:prstGeom>
                    </p:spPr>
                  </p:pic>
                </p:oleObj>
              </mc:Fallback>
            </mc:AlternateContent>
          </a:graphicData>
        </a:graphic>
      </p:graphicFrame>
    </p:spTree>
    <p:extLst>
      <p:ext uri="{BB962C8B-B14F-4D97-AF65-F5344CB8AC3E}">
        <p14:creationId xmlns:p14="http://schemas.microsoft.com/office/powerpoint/2010/main" val="663512359"/>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F3863-F823-4AE0-8B01-2CA4945431F0}"/>
              </a:ext>
              <a:ext uri="{C183D7F6-B498-43B3-948B-1728B52AA6E4}">
                <adec:decorative xmlns:adec="http://schemas.microsoft.com/office/drawing/2017/decorative" val="0"/>
              </a:ext>
            </a:extLst>
          </p:cNvPr>
          <p:cNvSpPr>
            <a:spLocks noGrp="1"/>
          </p:cNvSpPr>
          <p:nvPr>
            <p:ph type="title"/>
          </p:nvPr>
        </p:nvSpPr>
        <p:spPr/>
        <p:txBody>
          <a:bodyPr/>
          <a:lstStyle/>
          <a:p>
            <a:r>
              <a:rPr lang="en-US"/>
              <a:t>Conditional Probability (1 of 4)</a:t>
            </a:r>
            <a:endParaRPr lang="en-IN"/>
          </a:p>
        </p:txBody>
      </p:sp>
      <p:sp>
        <p:nvSpPr>
          <p:cNvPr id="2" name="Content Placeholder 2">
            <a:extLst>
              <a:ext uri="{FF2B5EF4-FFF2-40B4-BE49-F238E27FC236}">
                <a16:creationId xmlns:a16="http://schemas.microsoft.com/office/drawing/2014/main" id="{9D05E930-53C2-4A92-B107-04FFA72249A5}"/>
              </a:ext>
              <a:ext uri="{C183D7F6-B498-43B3-948B-1728B52AA6E4}">
                <adec:decorative xmlns:adec="http://schemas.microsoft.com/office/drawing/2017/decorative" val="0"/>
              </a:ext>
            </a:extLst>
          </p:cNvPr>
          <p:cNvSpPr>
            <a:spLocks noGrp="1"/>
          </p:cNvSpPr>
          <p:nvPr>
            <p:ph sz="half" idx="2"/>
          </p:nvPr>
        </p:nvSpPr>
        <p:spPr>
          <a:xfrm>
            <a:off x="476843" y="1828800"/>
            <a:ext cx="11241915" cy="1280160"/>
          </a:xfrm>
        </p:spPr>
        <p:txBody>
          <a:bodyPr/>
          <a:lstStyle/>
          <a:p>
            <a:pPr>
              <a:spcBef>
                <a:spcPct val="0"/>
              </a:spcBef>
              <a:spcAft>
                <a:spcPts val="600"/>
              </a:spcAft>
            </a:pPr>
            <a:r>
              <a:rPr lang="en-US"/>
              <a:t>The probability of an event given that another event has occurred is called a </a:t>
            </a:r>
            <a:r>
              <a:rPr lang="en-US" u="sng"/>
              <a:t>conditional probability</a:t>
            </a:r>
            <a:r>
              <a:rPr lang="en-US"/>
              <a:t>.</a:t>
            </a:r>
          </a:p>
          <a:p>
            <a:pPr>
              <a:spcBef>
                <a:spcPct val="0"/>
              </a:spcBef>
              <a:spcAft>
                <a:spcPts val="600"/>
              </a:spcAft>
            </a:pPr>
            <a:r>
              <a:rPr lang="en-US"/>
              <a:t>The conditional probability of </a:t>
            </a:r>
            <a:r>
              <a:rPr lang="en-US" i="1" u="sng"/>
              <a:t>A</a:t>
            </a:r>
            <a:r>
              <a:rPr lang="en-US" u="sng"/>
              <a:t> given </a:t>
            </a:r>
            <a:r>
              <a:rPr lang="en-US" i="1" u="sng"/>
              <a:t>B</a:t>
            </a:r>
            <a:r>
              <a:rPr lang="en-US"/>
              <a:t> is denoted by</a:t>
            </a:r>
          </a:p>
        </p:txBody>
      </p:sp>
      <p:graphicFrame>
        <p:nvGraphicFramePr>
          <p:cNvPr id="11" name="Object 3" descr="P of A given B">
            <a:extLst>
              <a:ext uri="{FF2B5EF4-FFF2-40B4-BE49-F238E27FC236}">
                <a16:creationId xmlns:a16="http://schemas.microsoft.com/office/drawing/2014/main" id="{F606CD7A-86EE-469D-BCBC-682D35D8ADC8}"/>
              </a:ext>
              <a:ext uri="{C183D7F6-B498-43B3-948B-1728B52AA6E4}">
                <adec:decorative xmlns:adec="http://schemas.microsoft.com/office/drawing/2017/decorative" val="0"/>
              </a:ext>
            </a:extLst>
          </p:cNvPr>
          <p:cNvGraphicFramePr>
            <a:graphicFrameLocks noGrp="1" noChangeAspect="1"/>
          </p:cNvGraphicFramePr>
          <p:nvPr>
            <p:ph idx="10"/>
            <p:extLst>
              <p:ext uri="{D42A27DB-BD31-4B8C-83A1-F6EECF244321}">
                <p14:modId xmlns:p14="http://schemas.microsoft.com/office/powerpoint/2010/main" val="2585295647"/>
              </p:ext>
            </p:extLst>
          </p:nvPr>
        </p:nvGraphicFramePr>
        <p:xfrm>
          <a:off x="5599113" y="3368675"/>
          <a:ext cx="1106487" cy="519113"/>
        </p:xfrm>
        <a:graphic>
          <a:graphicData uri="http://schemas.openxmlformats.org/presentationml/2006/ole">
            <mc:AlternateContent xmlns:mc="http://schemas.openxmlformats.org/markup-compatibility/2006">
              <mc:Choice xmlns:v="urn:schemas-microsoft-com:vml" Requires="v">
                <p:oleObj spid="_x0000_s48131" name="Equation" r:id="rId3" imgW="1028520" imgH="482400" progId="Equation.DSMT4">
                  <p:embed/>
                </p:oleObj>
              </mc:Choice>
              <mc:Fallback>
                <p:oleObj name="Equation" r:id="rId3" imgW="1028520" imgH="482400" progId="Equation.DSMT4">
                  <p:embed/>
                  <p:pic>
                    <p:nvPicPr>
                      <p:cNvPr id="0" name="OLE substitute image"/>
                      <p:cNvPicPr/>
                      <p:nvPr/>
                    </p:nvPicPr>
                    <p:blipFill>
                      <a:blip r:embed="rId4"/>
                      <a:stretch>
                        <a:fillRect/>
                      </a:stretch>
                    </p:blipFill>
                    <p:spPr>
                      <a:xfrm>
                        <a:off x="5599113" y="3368675"/>
                        <a:ext cx="1106487" cy="519113"/>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FF092A8-F950-40F0-916D-08CB4ABB0EBA}"/>
              </a:ext>
              <a:ext uri="{C183D7F6-B498-43B3-948B-1728B52AA6E4}">
                <adec:decorative xmlns:adec="http://schemas.microsoft.com/office/drawing/2017/decorative" val="0"/>
              </a:ext>
            </a:extLst>
          </p:cNvPr>
          <p:cNvSpPr>
            <a:spLocks noGrp="1"/>
          </p:cNvSpPr>
          <p:nvPr>
            <p:ph idx="11"/>
          </p:nvPr>
        </p:nvSpPr>
        <p:spPr>
          <a:xfrm>
            <a:off x="476843" y="4251960"/>
            <a:ext cx="7130457" cy="457200"/>
          </a:xfrm>
        </p:spPr>
        <p:txBody>
          <a:bodyPr/>
          <a:lstStyle/>
          <a:p>
            <a:pPr marL="228600" lvl="0" indent="-228600" algn="l">
              <a:spcBef>
                <a:spcPct val="0"/>
              </a:spcBef>
              <a:spcAft>
                <a:spcPts val="600"/>
              </a:spcAft>
              <a:buClr>
                <a:srgbClr val="003865"/>
              </a:buClr>
              <a:buFont typeface="Arial" pitchFamily="34" charset="0"/>
              <a:buChar char="•"/>
            </a:pPr>
            <a:r>
              <a:rPr lang="en-US">
                <a:solidFill>
                  <a:srgbClr val="003865"/>
                </a:solidFill>
              </a:rPr>
              <a:t>A conditional probability is computed as follows:</a:t>
            </a:r>
          </a:p>
        </p:txBody>
      </p:sp>
      <p:graphicFrame>
        <p:nvGraphicFramePr>
          <p:cNvPr id="12" name="Object 5" descr="Begin equation. P of A given B equals begin P of A intersection B divided by P of B. End equation.">
            <a:extLst>
              <a:ext uri="{FF2B5EF4-FFF2-40B4-BE49-F238E27FC236}">
                <a16:creationId xmlns:a16="http://schemas.microsoft.com/office/drawing/2014/main" id="{CBB238E8-77C2-4264-B9C6-5B68ED06A835}"/>
              </a:ext>
              <a:ext uri="{C183D7F6-B498-43B3-948B-1728B52AA6E4}">
                <adec:decorative xmlns:adec="http://schemas.microsoft.com/office/drawing/2017/decorative" val="0"/>
              </a:ext>
            </a:extLst>
          </p:cNvPr>
          <p:cNvGraphicFramePr>
            <a:graphicFrameLocks noGrp="1" noChangeAspect="1"/>
          </p:cNvGraphicFramePr>
          <p:nvPr>
            <p:ph idx="13"/>
            <p:extLst>
              <p:ext uri="{D42A27DB-BD31-4B8C-83A1-F6EECF244321}">
                <p14:modId xmlns:p14="http://schemas.microsoft.com/office/powerpoint/2010/main" val="532112346"/>
              </p:ext>
            </p:extLst>
          </p:nvPr>
        </p:nvGraphicFramePr>
        <p:xfrm>
          <a:off x="4622801" y="4968235"/>
          <a:ext cx="2946400" cy="901700"/>
        </p:xfrm>
        <a:graphic>
          <a:graphicData uri="http://schemas.openxmlformats.org/presentationml/2006/ole">
            <mc:AlternateContent xmlns:mc="http://schemas.openxmlformats.org/markup-compatibility/2006">
              <mc:Choice xmlns:v="urn:schemas-microsoft-com:vml" Requires="v">
                <p:oleObj spid="_x0000_s48132" name="Equation" r:id="rId5" imgW="2946240" imgH="901440" progId="Equation.DSMT4">
                  <p:embed/>
                </p:oleObj>
              </mc:Choice>
              <mc:Fallback>
                <p:oleObj name="Equation" r:id="rId5" imgW="2946240" imgH="901440" progId="Equation.DSMT4">
                  <p:embed/>
                  <p:pic>
                    <p:nvPicPr>
                      <p:cNvPr id="0" name="OLE substitute image"/>
                      <p:cNvPicPr/>
                      <p:nvPr/>
                    </p:nvPicPr>
                    <p:blipFill>
                      <a:blip r:embed="rId6"/>
                      <a:stretch>
                        <a:fillRect/>
                      </a:stretch>
                    </p:blipFill>
                    <p:spPr>
                      <a:xfrm>
                        <a:off x="4622801" y="4968235"/>
                        <a:ext cx="2946400" cy="901700"/>
                      </a:xfrm>
                      <a:prstGeom prst="rect">
                        <a:avLst/>
                      </a:prstGeom>
                    </p:spPr>
                  </p:pic>
                </p:oleObj>
              </mc:Fallback>
            </mc:AlternateContent>
          </a:graphicData>
        </a:graphic>
      </p:graphicFrame>
    </p:spTree>
    <p:extLst>
      <p:ext uri="{BB962C8B-B14F-4D97-AF65-F5344CB8AC3E}">
        <p14:creationId xmlns:p14="http://schemas.microsoft.com/office/powerpoint/2010/main" val="2338981947"/>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Conditional Probability (2 of 4)</a:t>
            </a:r>
            <a:endParaRPr lang="en-IN"/>
          </a:p>
        </p:txBody>
      </p:sp>
      <p:sp>
        <p:nvSpPr>
          <p:cNvPr id="3" name="Content Placeholder 2"/>
          <p:cNvSpPr>
            <a:spLocks noGrp="1"/>
          </p:cNvSpPr>
          <p:nvPr>
            <p:ph sz="half" idx="1"/>
          </p:nvPr>
        </p:nvSpPr>
        <p:spPr>
          <a:xfrm>
            <a:off x="476842" y="1825626"/>
            <a:ext cx="11237976" cy="488949"/>
          </a:xfrm>
        </p:spPr>
        <p:txBody>
          <a:bodyPr/>
          <a:lstStyle/>
          <a:p>
            <a:pPr marL="0" indent="0">
              <a:spcBef>
                <a:spcPct val="0"/>
              </a:spcBef>
              <a:spcAft>
                <a:spcPts val="600"/>
              </a:spcAft>
              <a:buNone/>
            </a:pPr>
            <a:r>
              <a:rPr lang="en-US" b="1" u="sng"/>
              <a:t>Example:</a:t>
            </a:r>
            <a:r>
              <a:rPr lang="en-US" b="1"/>
              <a:t> </a:t>
            </a:r>
            <a:r>
              <a:rPr lang="en-US"/>
              <a:t>Promotion status of police officers over the past two years</a:t>
            </a:r>
          </a:p>
        </p:txBody>
      </p:sp>
      <p:graphicFrame>
        <p:nvGraphicFramePr>
          <p:cNvPr id="7" name="Table 3">
            <a:extLst>
              <a:ext uri="{FF2B5EF4-FFF2-40B4-BE49-F238E27FC236}">
                <a16:creationId xmlns:a16="http://schemas.microsoft.com/office/drawing/2014/main" id="{11B6989C-7286-425A-94FF-C6D251294D7F}"/>
              </a:ext>
            </a:extLst>
          </p:cNvPr>
          <p:cNvGraphicFramePr>
            <a:graphicFrameLocks noGrp="1"/>
          </p:cNvGraphicFramePr>
          <p:nvPr>
            <p:ph sz="half" idx="2"/>
            <p:extLst>
              <p:ext uri="{D42A27DB-BD31-4B8C-83A1-F6EECF244321}">
                <p14:modId xmlns:p14="http://schemas.microsoft.com/office/powerpoint/2010/main" val="2134682236"/>
              </p:ext>
            </p:extLst>
          </p:nvPr>
        </p:nvGraphicFramePr>
        <p:xfrm>
          <a:off x="1889760" y="2826289"/>
          <a:ext cx="8412480" cy="219456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1041126042"/>
                    </a:ext>
                  </a:extLst>
                </a:gridCol>
                <a:gridCol w="2103120">
                  <a:extLst>
                    <a:ext uri="{9D8B030D-6E8A-4147-A177-3AD203B41FA5}">
                      <a16:colId xmlns:a16="http://schemas.microsoft.com/office/drawing/2014/main" val="3044940332"/>
                    </a:ext>
                  </a:extLst>
                </a:gridCol>
                <a:gridCol w="2103120">
                  <a:extLst>
                    <a:ext uri="{9D8B030D-6E8A-4147-A177-3AD203B41FA5}">
                      <a16:colId xmlns:a16="http://schemas.microsoft.com/office/drawing/2014/main" val="1681201607"/>
                    </a:ext>
                  </a:extLst>
                </a:gridCol>
                <a:gridCol w="2103120">
                  <a:extLst>
                    <a:ext uri="{9D8B030D-6E8A-4147-A177-3AD203B41FA5}">
                      <a16:colId xmlns:a16="http://schemas.microsoft.com/office/drawing/2014/main" val="505445199"/>
                    </a:ext>
                  </a:extLst>
                </a:gridCol>
              </a:tblGrid>
              <a:tr h="548640">
                <a:tc>
                  <a:txBody>
                    <a:bodyPr/>
                    <a:lstStyle/>
                    <a:p>
                      <a:pPr algn="ctr"/>
                      <a:endParaRPr lang="en-IN" sz="2400"/>
                    </a:p>
                  </a:txBody>
                  <a:tcPr anchor="ctr">
                    <a:solidFill>
                      <a:srgbClr val="000000"/>
                    </a:solidFill>
                  </a:tcPr>
                </a:tc>
                <a:tc>
                  <a:txBody>
                    <a:bodyPr/>
                    <a:lstStyle/>
                    <a:p>
                      <a:pPr algn="ctr"/>
                      <a:r>
                        <a:rPr lang="en-IN" sz="2400"/>
                        <a:t>Men </a:t>
                      </a:r>
                    </a:p>
                  </a:txBody>
                  <a:tcPr anchor="ctr">
                    <a:solidFill>
                      <a:srgbClr val="000000"/>
                    </a:solidFill>
                  </a:tcPr>
                </a:tc>
                <a:tc>
                  <a:txBody>
                    <a:bodyPr/>
                    <a:lstStyle/>
                    <a:p>
                      <a:pPr algn="ctr"/>
                      <a:r>
                        <a:rPr lang="en-IN" sz="2400"/>
                        <a:t>Women</a:t>
                      </a:r>
                    </a:p>
                  </a:txBody>
                  <a:tcPr anchor="ctr">
                    <a:solidFill>
                      <a:srgbClr val="000000"/>
                    </a:solidFill>
                  </a:tcPr>
                </a:tc>
                <a:tc>
                  <a:txBody>
                    <a:bodyPr/>
                    <a:lstStyle/>
                    <a:p>
                      <a:pPr algn="ctr"/>
                      <a:r>
                        <a:rPr lang="en-IN" sz="2400"/>
                        <a:t>Total</a:t>
                      </a:r>
                    </a:p>
                  </a:txBody>
                  <a:tcPr anchor="ctr">
                    <a:solidFill>
                      <a:srgbClr val="000000"/>
                    </a:solidFill>
                  </a:tcPr>
                </a:tc>
                <a:extLst>
                  <a:ext uri="{0D108BD9-81ED-4DB2-BD59-A6C34878D82A}">
                    <a16:rowId xmlns:a16="http://schemas.microsoft.com/office/drawing/2014/main" val="2882107776"/>
                  </a:ext>
                </a:extLst>
              </a:tr>
              <a:tr h="548640">
                <a:tc>
                  <a:txBody>
                    <a:bodyPr/>
                    <a:lstStyle/>
                    <a:p>
                      <a:pPr algn="ctr"/>
                      <a:r>
                        <a:rPr lang="en-IN" sz="2400">
                          <a:solidFill>
                            <a:srgbClr val="000000"/>
                          </a:solidFill>
                        </a:rPr>
                        <a:t>Promoted</a:t>
                      </a:r>
                    </a:p>
                  </a:txBody>
                  <a:tcPr anchor="ctr"/>
                </a:tc>
                <a:tc>
                  <a:txBody>
                    <a:bodyPr/>
                    <a:lstStyle/>
                    <a:p>
                      <a:pPr algn="ctr"/>
                      <a:r>
                        <a:rPr lang="en-IN" sz="2400">
                          <a:solidFill>
                            <a:srgbClr val="000000"/>
                          </a:solidFill>
                        </a:rPr>
                        <a:t>288</a:t>
                      </a:r>
                    </a:p>
                  </a:txBody>
                  <a:tcPr anchor="ctr"/>
                </a:tc>
                <a:tc>
                  <a:txBody>
                    <a:bodyPr/>
                    <a:lstStyle/>
                    <a:p>
                      <a:pPr algn="ctr"/>
                      <a:r>
                        <a:rPr lang="en-IN" sz="2400">
                          <a:solidFill>
                            <a:srgbClr val="000000"/>
                          </a:solidFill>
                        </a:rPr>
                        <a:t>36</a:t>
                      </a:r>
                    </a:p>
                  </a:txBody>
                  <a:tcPr anchor="ctr"/>
                </a:tc>
                <a:tc>
                  <a:txBody>
                    <a:bodyPr/>
                    <a:lstStyle/>
                    <a:p>
                      <a:pPr algn="ctr"/>
                      <a:r>
                        <a:rPr lang="en-IN" sz="2400" b="1">
                          <a:solidFill>
                            <a:srgbClr val="000000"/>
                          </a:solidFill>
                        </a:rPr>
                        <a:t>324</a:t>
                      </a:r>
                    </a:p>
                  </a:txBody>
                  <a:tcPr anchor="ctr"/>
                </a:tc>
                <a:extLst>
                  <a:ext uri="{0D108BD9-81ED-4DB2-BD59-A6C34878D82A}">
                    <a16:rowId xmlns:a16="http://schemas.microsoft.com/office/drawing/2014/main" val="1384819758"/>
                  </a:ext>
                </a:extLst>
              </a:tr>
              <a:tr h="548640">
                <a:tc>
                  <a:txBody>
                    <a:bodyPr/>
                    <a:lstStyle/>
                    <a:p>
                      <a:pPr algn="ctr"/>
                      <a:r>
                        <a:rPr lang="en-IN" sz="2400">
                          <a:solidFill>
                            <a:srgbClr val="000000"/>
                          </a:solidFill>
                        </a:rPr>
                        <a:t>Not Promoted</a:t>
                      </a:r>
                    </a:p>
                  </a:txBody>
                  <a:tcPr anchor="ctr"/>
                </a:tc>
                <a:tc>
                  <a:txBody>
                    <a:bodyPr/>
                    <a:lstStyle/>
                    <a:p>
                      <a:pPr algn="ctr"/>
                      <a:r>
                        <a:rPr lang="en-IN" sz="2400">
                          <a:solidFill>
                            <a:srgbClr val="000000"/>
                          </a:solidFill>
                        </a:rPr>
                        <a:t>672</a:t>
                      </a:r>
                    </a:p>
                  </a:txBody>
                  <a:tcPr anchor="ctr"/>
                </a:tc>
                <a:tc>
                  <a:txBody>
                    <a:bodyPr/>
                    <a:lstStyle/>
                    <a:p>
                      <a:pPr algn="ctr"/>
                      <a:r>
                        <a:rPr lang="en-IN" sz="2400">
                          <a:solidFill>
                            <a:srgbClr val="000000"/>
                          </a:solidFill>
                        </a:rPr>
                        <a:t>204</a:t>
                      </a:r>
                    </a:p>
                  </a:txBody>
                  <a:tcPr anchor="ctr"/>
                </a:tc>
                <a:tc>
                  <a:txBody>
                    <a:bodyPr/>
                    <a:lstStyle/>
                    <a:p>
                      <a:pPr algn="ctr"/>
                      <a:r>
                        <a:rPr lang="en-IN" sz="2400" b="1">
                          <a:solidFill>
                            <a:srgbClr val="000000"/>
                          </a:solidFill>
                        </a:rPr>
                        <a:t>876</a:t>
                      </a:r>
                    </a:p>
                  </a:txBody>
                  <a:tcPr anchor="ctr"/>
                </a:tc>
                <a:extLst>
                  <a:ext uri="{0D108BD9-81ED-4DB2-BD59-A6C34878D82A}">
                    <a16:rowId xmlns:a16="http://schemas.microsoft.com/office/drawing/2014/main" val="3137469033"/>
                  </a:ext>
                </a:extLst>
              </a:tr>
              <a:tr h="548640">
                <a:tc>
                  <a:txBody>
                    <a:bodyPr/>
                    <a:lstStyle/>
                    <a:p>
                      <a:pPr algn="ctr"/>
                      <a:r>
                        <a:rPr lang="en-IN" sz="2400" b="1">
                          <a:solidFill>
                            <a:srgbClr val="000000"/>
                          </a:solidFill>
                        </a:rPr>
                        <a:t>Total</a:t>
                      </a:r>
                    </a:p>
                  </a:txBody>
                  <a:tcPr anchor="ctr"/>
                </a:tc>
                <a:tc>
                  <a:txBody>
                    <a:bodyPr/>
                    <a:lstStyle/>
                    <a:p>
                      <a:pPr algn="ctr"/>
                      <a:r>
                        <a:rPr lang="en-IN" sz="2400" b="1">
                          <a:solidFill>
                            <a:srgbClr val="000000"/>
                          </a:solidFill>
                        </a:rPr>
                        <a:t>960</a:t>
                      </a:r>
                    </a:p>
                  </a:txBody>
                  <a:tcPr anchor="ctr"/>
                </a:tc>
                <a:tc>
                  <a:txBody>
                    <a:bodyPr/>
                    <a:lstStyle/>
                    <a:p>
                      <a:pPr algn="ctr"/>
                      <a:r>
                        <a:rPr lang="en-IN" sz="2400" b="1">
                          <a:solidFill>
                            <a:srgbClr val="000000"/>
                          </a:solidFill>
                        </a:rPr>
                        <a:t>240</a:t>
                      </a:r>
                    </a:p>
                  </a:txBody>
                  <a:tcPr anchor="ctr"/>
                </a:tc>
                <a:tc>
                  <a:txBody>
                    <a:bodyPr/>
                    <a:lstStyle/>
                    <a:p>
                      <a:pPr algn="ctr"/>
                      <a:r>
                        <a:rPr lang="en-IN" sz="2400" b="1">
                          <a:solidFill>
                            <a:srgbClr val="000000"/>
                          </a:solidFill>
                        </a:rPr>
                        <a:t>1200</a:t>
                      </a:r>
                    </a:p>
                  </a:txBody>
                  <a:tcPr anchor="ctr"/>
                </a:tc>
                <a:extLst>
                  <a:ext uri="{0D108BD9-81ED-4DB2-BD59-A6C34878D82A}">
                    <a16:rowId xmlns:a16="http://schemas.microsoft.com/office/drawing/2014/main" val="2879182650"/>
                  </a:ext>
                </a:extLst>
              </a:tr>
            </a:tbl>
          </a:graphicData>
        </a:graphic>
      </p:graphicFrame>
    </p:spTree>
    <p:extLst>
      <p:ext uri="{BB962C8B-B14F-4D97-AF65-F5344CB8AC3E}">
        <p14:creationId xmlns:p14="http://schemas.microsoft.com/office/powerpoint/2010/main" val="29806188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63267E-24B4-4BA5-B819-D72025F5CA6C}"/>
              </a:ext>
            </a:extLst>
          </p:cNvPr>
          <p:cNvSpPr>
            <a:spLocks noGrp="1"/>
          </p:cNvSpPr>
          <p:nvPr>
            <p:ph type="title"/>
          </p:nvPr>
        </p:nvSpPr>
        <p:spPr/>
        <p:txBody>
          <a:bodyPr/>
          <a:lstStyle/>
          <a:p>
            <a:r>
              <a:rPr lang="en-US"/>
              <a:t>Conditional Probability (3 of 4)</a:t>
            </a:r>
            <a:endParaRPr lang="en-IN"/>
          </a:p>
        </p:txBody>
      </p:sp>
      <p:sp>
        <p:nvSpPr>
          <p:cNvPr id="2" name="Content Placeholder 2">
            <a:extLst>
              <a:ext uri="{FF2B5EF4-FFF2-40B4-BE49-F238E27FC236}">
                <a16:creationId xmlns:a16="http://schemas.microsoft.com/office/drawing/2014/main" id="{175023AB-C234-412E-86EE-D151AC4289D0}"/>
              </a:ext>
            </a:extLst>
          </p:cNvPr>
          <p:cNvSpPr>
            <a:spLocks noGrp="1"/>
          </p:cNvSpPr>
          <p:nvPr>
            <p:ph sz="half" idx="2"/>
          </p:nvPr>
        </p:nvSpPr>
        <p:spPr>
          <a:xfrm>
            <a:off x="476843" y="1828800"/>
            <a:ext cx="11241915" cy="457200"/>
          </a:xfrm>
        </p:spPr>
        <p:txBody>
          <a:bodyPr/>
          <a:lstStyle/>
          <a:p>
            <a:pPr marL="0" indent="0">
              <a:spcBef>
                <a:spcPct val="0"/>
              </a:spcBef>
              <a:spcAft>
                <a:spcPts val="600"/>
              </a:spcAft>
              <a:buNone/>
            </a:pPr>
            <a:r>
              <a:rPr lang="en-US" b="1" u="sng"/>
              <a:t>Example:</a:t>
            </a:r>
            <a:r>
              <a:rPr lang="en-US" b="1"/>
              <a:t> </a:t>
            </a:r>
            <a:r>
              <a:rPr lang="en-US"/>
              <a:t>Promotion status of police officers over the past two years </a:t>
            </a:r>
          </a:p>
          <a:p>
            <a:pPr marL="0" indent="0" algn="ctr">
              <a:spcBef>
                <a:spcPct val="0"/>
              </a:spcBef>
              <a:spcAft>
                <a:spcPts val="600"/>
              </a:spcAft>
              <a:buNone/>
            </a:pPr>
            <a:r>
              <a:rPr lang="en-US" b="1"/>
              <a:t>Probability Table</a:t>
            </a:r>
          </a:p>
        </p:txBody>
      </p:sp>
      <p:pic>
        <p:nvPicPr>
          <p:cNvPr id="5" name="Content Placeholder 4" descr="A probability table containing promotion status data. The table has three columns. The first column shows the promotion status of men. The second column shows the promotion status of women. The third column totals the first and second columns. Data is as follows:&#10;Promoted (A) men: 288 divided by 1200 equals 0.24. Promoted (A) woemen equals 0.03. Total of men and women promoted is 0.27. Not promoted (A superscript c baseline) men equals 0.56. Not promoted (A superscript c baseline) women equals 0.17. Total of men and women not promoted is 0.73. Total men is 0.80. Total women is 0.20. Total of both men and women is 1.00.">
            <a:extLst>
              <a:ext uri="{FF2B5EF4-FFF2-40B4-BE49-F238E27FC236}">
                <a16:creationId xmlns:a16="http://schemas.microsoft.com/office/drawing/2014/main" id="{CDA896B5-04A5-4AED-BF0D-E8F3FB08FBF4}"/>
              </a:ext>
            </a:extLst>
          </p:cNvPr>
          <p:cNvPicPr>
            <a:picLocks noGrp="1" noChangeAspect="1"/>
          </p:cNvPicPr>
          <p:nvPr>
            <p:ph idx="11"/>
          </p:nvPr>
        </p:nvPicPr>
        <p:blipFill>
          <a:blip r:embed="rId2"/>
          <a:stretch>
            <a:fillRect/>
          </a:stretch>
        </p:blipFill>
        <p:spPr>
          <a:xfrm>
            <a:off x="1114184" y="2939541"/>
            <a:ext cx="9963632" cy="2372291"/>
          </a:xfrm>
          <a:prstGeom prst="rect">
            <a:avLst/>
          </a:prstGeom>
        </p:spPr>
      </p:pic>
    </p:spTree>
    <p:extLst>
      <p:ext uri="{BB962C8B-B14F-4D97-AF65-F5344CB8AC3E}">
        <p14:creationId xmlns:p14="http://schemas.microsoft.com/office/powerpoint/2010/main" val="14022307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Statistics?</a:t>
            </a:r>
            <a:endParaRPr lang="en-IN"/>
          </a:p>
        </p:txBody>
      </p:sp>
      <p:sp>
        <p:nvSpPr>
          <p:cNvPr id="3" name="Content Placeholder 2"/>
          <p:cNvSpPr>
            <a:spLocks noGrp="1"/>
          </p:cNvSpPr>
          <p:nvPr>
            <p:ph idx="1"/>
          </p:nvPr>
        </p:nvSpPr>
        <p:spPr/>
        <p:txBody>
          <a:bodyPr/>
          <a:lstStyle/>
          <a:p>
            <a:pPr>
              <a:spcBef>
                <a:spcPts val="1200"/>
              </a:spcBef>
            </a:pPr>
            <a:r>
              <a:rPr lang="en-US"/>
              <a:t>The term “statistics” can refer to numerical facts such as averages, medians, percentages, and maximums that help us understand a variety of business and economic situations.</a:t>
            </a:r>
          </a:p>
          <a:p>
            <a:pPr>
              <a:spcBef>
                <a:spcPts val="1200"/>
              </a:spcBef>
            </a:pPr>
            <a:r>
              <a:rPr lang="en-US"/>
              <a:t>Statistics can also refer to the art and science of collecting, analyzing, presenting, and interpreting data.</a:t>
            </a:r>
          </a:p>
        </p:txBody>
      </p:sp>
    </p:spTree>
    <p:extLst>
      <p:ext uri="{BB962C8B-B14F-4D97-AF65-F5344CB8AC3E}">
        <p14:creationId xmlns:p14="http://schemas.microsoft.com/office/powerpoint/2010/main" val="26454789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(10 of 10)</a:t>
            </a:r>
            <a:endParaRPr lang="en-IN"/>
          </a:p>
        </p:txBody>
      </p:sp>
      <p:pic>
        <p:nvPicPr>
          <p:cNvPr id="6" name="Picture 2" descr="A chart showing the scales of measurement. There are two types of data: categorical and quantitative. Categorical data includes numeric, which can include nominal or ordinal data, and non-numeric, which can also include nominal and ordinal. Quantitative data is numeric. The two types of numeric data are interval and ratio.">
            <a:extLst>
              <a:ext uri="{FF2B5EF4-FFF2-40B4-BE49-F238E27FC236}">
                <a16:creationId xmlns:a16="http://schemas.microsoft.com/office/drawing/2014/main" id="{CE0BC9E9-2439-4647-AE0F-7E341F236F25}"/>
              </a:ext>
            </a:extLst>
          </p:cNvPr>
          <p:cNvPicPr>
            <a:picLocks noGrp="1" noChangeAspect="1"/>
          </p:cNvPicPr>
          <p:nvPr>
            <p:ph idx="1"/>
          </p:nvPr>
        </p:nvPicPr>
        <p:blipFill>
          <a:blip r:embed="rId2"/>
          <a:stretch>
            <a:fillRect/>
          </a:stretch>
        </p:blipFill>
        <p:spPr>
          <a:xfrm>
            <a:off x="685800" y="1957783"/>
            <a:ext cx="10820400" cy="3895725"/>
          </a:xfrm>
          <a:prstGeom prst="rect">
            <a:avLst/>
          </a:prstGeom>
        </p:spPr>
      </p:pic>
    </p:spTree>
    <p:extLst>
      <p:ext uri="{BB962C8B-B14F-4D97-AF65-F5344CB8AC3E}">
        <p14:creationId xmlns:p14="http://schemas.microsoft.com/office/powerpoint/2010/main" val="3944989602"/>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A1A438-D7B1-49A9-BD37-BAF1EAF8CA38}"/>
              </a:ext>
            </a:extLst>
          </p:cNvPr>
          <p:cNvSpPr>
            <a:spLocks noGrp="1"/>
          </p:cNvSpPr>
          <p:nvPr>
            <p:ph type="title"/>
          </p:nvPr>
        </p:nvSpPr>
        <p:spPr/>
        <p:txBody>
          <a:bodyPr/>
          <a:lstStyle/>
          <a:p>
            <a:r>
              <a:rPr lang="en-US"/>
              <a:t>Joint Probability</a:t>
            </a:r>
            <a:endParaRPr lang="en-IN"/>
          </a:p>
        </p:txBody>
      </p:sp>
      <p:sp>
        <p:nvSpPr>
          <p:cNvPr id="2" name="Content Placeholder 2">
            <a:extLst>
              <a:ext uri="{FF2B5EF4-FFF2-40B4-BE49-F238E27FC236}">
                <a16:creationId xmlns:a16="http://schemas.microsoft.com/office/drawing/2014/main" id="{396E3268-37C3-432F-B0B7-E0D0E1192139}"/>
              </a:ext>
            </a:extLst>
          </p:cNvPr>
          <p:cNvSpPr>
            <a:spLocks noGrp="1"/>
          </p:cNvSpPr>
          <p:nvPr>
            <p:ph sz="half" idx="2"/>
          </p:nvPr>
        </p:nvSpPr>
        <p:spPr>
          <a:xfrm>
            <a:off x="476843" y="1828800"/>
            <a:ext cx="11241915" cy="457200"/>
          </a:xfrm>
        </p:spPr>
        <p:txBody>
          <a:bodyPr/>
          <a:lstStyle/>
          <a:p>
            <a:pPr marL="0" indent="0" algn="ctr">
              <a:buNone/>
            </a:pPr>
            <a:r>
              <a:rPr lang="en-US" b="1"/>
              <a:t>Joint probability table</a:t>
            </a:r>
          </a:p>
        </p:txBody>
      </p:sp>
      <p:pic>
        <p:nvPicPr>
          <p:cNvPr id="14" name="Content Placeholder 13" descr="A probability table containing promotion status data. The table has three columns. The first column shows the promotion status of men. The second column shows the promotion status of women. The third column totals the first and second columns. Data is as follows:&#10;Promoted (A) men: 288 divided by 1200 equals 0.24. Promoted (A) woemen equals 0.03. Total of men and women promoted is 0.27. Not promoted (A superscript c baseline) men equals 0.56. Not promoted (A superscript c baseline) women equals 0.17. Total of men and women not promoted is 0.73. Total men is 0.80. Total women is 0.20. Total of both men and women is 1.00.">
            <a:extLst>
              <a:ext uri="{FF2B5EF4-FFF2-40B4-BE49-F238E27FC236}">
                <a16:creationId xmlns:a16="http://schemas.microsoft.com/office/drawing/2014/main" id="{1DDD6135-7653-41FA-8E19-403552255538}"/>
              </a:ext>
            </a:extLst>
          </p:cNvPr>
          <p:cNvPicPr>
            <a:picLocks noGrp="1" noChangeAspect="1"/>
          </p:cNvPicPr>
          <p:nvPr>
            <p:ph idx="13"/>
          </p:nvPr>
        </p:nvPicPr>
        <p:blipFill>
          <a:blip r:embed="rId2"/>
          <a:stretch>
            <a:fillRect/>
          </a:stretch>
        </p:blipFill>
        <p:spPr>
          <a:xfrm>
            <a:off x="1302596" y="2424108"/>
            <a:ext cx="9586807" cy="2229283"/>
          </a:xfrm>
          <a:prstGeom prst="rect">
            <a:avLst/>
          </a:prstGeom>
        </p:spPr>
      </p:pic>
      <p:sp>
        <p:nvSpPr>
          <p:cNvPr id="6" name="Content Placeholder 6">
            <a:extLst>
              <a:ext uri="{FF2B5EF4-FFF2-40B4-BE49-F238E27FC236}">
                <a16:creationId xmlns:a16="http://schemas.microsoft.com/office/drawing/2014/main" id="{CF39CCB7-5308-491A-9D46-2F289BAC3566}"/>
              </a:ext>
            </a:extLst>
          </p:cNvPr>
          <p:cNvSpPr>
            <a:spLocks noGrp="1"/>
          </p:cNvSpPr>
          <p:nvPr>
            <p:ph idx="15"/>
          </p:nvPr>
        </p:nvSpPr>
        <p:spPr>
          <a:xfrm>
            <a:off x="476843" y="5106691"/>
            <a:ext cx="11237976" cy="1097280"/>
          </a:xfrm>
        </p:spPr>
        <p:txBody>
          <a:bodyPr/>
          <a:lstStyle/>
          <a:p>
            <a:pPr marL="228600" lvl="0" indent="-228600" algn="l">
              <a:buClr>
                <a:srgbClr val="003865"/>
              </a:buClr>
              <a:buFont typeface="Arial" pitchFamily="34" charset="0"/>
              <a:buChar char="•"/>
            </a:pPr>
            <a:r>
              <a:rPr lang="en-US">
                <a:solidFill>
                  <a:srgbClr val="003865"/>
                </a:solidFill>
              </a:rPr>
              <a:t>Joint probabilities appear in the center of the table.</a:t>
            </a:r>
          </a:p>
          <a:p>
            <a:pPr marL="228600" lvl="0" indent="-228600" algn="l">
              <a:buClr>
                <a:srgbClr val="003865"/>
              </a:buClr>
              <a:buFont typeface="Arial" pitchFamily="34" charset="0"/>
              <a:buChar char="•"/>
            </a:pPr>
            <a:r>
              <a:rPr lang="en-US">
                <a:solidFill>
                  <a:srgbClr val="003865"/>
                </a:solidFill>
              </a:rPr>
              <a:t>Marginal probabilities appear in the margins of the table.</a:t>
            </a:r>
          </a:p>
        </p:txBody>
      </p:sp>
    </p:spTree>
    <p:extLst>
      <p:ext uri="{BB962C8B-B14F-4D97-AF65-F5344CB8AC3E}">
        <p14:creationId xmlns:p14="http://schemas.microsoft.com/office/powerpoint/2010/main" val="3097043778"/>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5C1787-DFE9-4A78-9437-B0F51E6AE0CA}"/>
              </a:ext>
            </a:extLst>
          </p:cNvPr>
          <p:cNvSpPr>
            <a:spLocks noGrp="1"/>
          </p:cNvSpPr>
          <p:nvPr>
            <p:ph type="title"/>
          </p:nvPr>
        </p:nvSpPr>
        <p:spPr/>
        <p:txBody>
          <a:bodyPr/>
          <a:lstStyle/>
          <a:p>
            <a:r>
              <a:rPr lang="en-US"/>
              <a:t>Conditional Probability (4 of 4)</a:t>
            </a:r>
            <a:endParaRPr lang="en-IN"/>
          </a:p>
        </p:txBody>
      </p:sp>
      <p:sp>
        <p:nvSpPr>
          <p:cNvPr id="2" name="Content Placeholder 2">
            <a:extLst>
              <a:ext uri="{FF2B5EF4-FFF2-40B4-BE49-F238E27FC236}">
                <a16:creationId xmlns:a16="http://schemas.microsoft.com/office/drawing/2014/main" id="{832E6E75-E228-4851-83FF-AD4E672C70C4}"/>
              </a:ext>
            </a:extLst>
          </p:cNvPr>
          <p:cNvSpPr>
            <a:spLocks noGrp="1"/>
          </p:cNvSpPr>
          <p:nvPr>
            <p:ph sz="half" idx="2"/>
          </p:nvPr>
        </p:nvSpPr>
        <p:spPr>
          <a:xfrm>
            <a:off x="476843" y="1828800"/>
            <a:ext cx="11241915" cy="457200"/>
          </a:xfrm>
        </p:spPr>
        <p:txBody>
          <a:bodyPr/>
          <a:lstStyle/>
          <a:p>
            <a:pPr marL="0" indent="0">
              <a:spcBef>
                <a:spcPts val="600"/>
              </a:spcBef>
              <a:spcAft>
                <a:spcPts val="600"/>
              </a:spcAft>
              <a:buNone/>
            </a:pPr>
            <a:r>
              <a:rPr lang="en-US" b="1" u="sng"/>
              <a:t>Example:</a:t>
            </a:r>
            <a:r>
              <a:rPr lang="en-US" b="1"/>
              <a:t> </a:t>
            </a:r>
            <a:r>
              <a:rPr lang="en-US"/>
              <a:t>Promotion status of police officers over the past two years</a:t>
            </a:r>
          </a:p>
        </p:txBody>
      </p:sp>
      <p:graphicFrame>
        <p:nvGraphicFramePr>
          <p:cNvPr id="9" name="Object 3" descr="A multi-line equation. Begin equation line 1. Event A equals An officer is promoted. End equation line 1. Begin equation line 2. Event M equals the promoted officer is a man. End equation line 2. Begin equation line 3. P of A given M equals An officer is promoted given that the officer is a man. End Equation line 3. End equation.">
            <a:extLst>
              <a:ext uri="{FF2B5EF4-FFF2-40B4-BE49-F238E27FC236}">
                <a16:creationId xmlns:a16="http://schemas.microsoft.com/office/drawing/2014/main" id="{7D69B7E1-7E3F-4697-B18F-03A93B5172C9}"/>
              </a:ext>
            </a:extLst>
          </p:cNvPr>
          <p:cNvGraphicFramePr>
            <a:graphicFrameLocks noGrp="1" noChangeAspect="1"/>
          </p:cNvGraphicFramePr>
          <p:nvPr>
            <p:ph idx="10"/>
            <p:extLst>
              <p:ext uri="{D42A27DB-BD31-4B8C-83A1-F6EECF244321}">
                <p14:modId xmlns:p14="http://schemas.microsoft.com/office/powerpoint/2010/main" val="4198810036"/>
              </p:ext>
            </p:extLst>
          </p:nvPr>
        </p:nvGraphicFramePr>
        <p:xfrm>
          <a:off x="1476370" y="2439983"/>
          <a:ext cx="8470900" cy="1320800"/>
        </p:xfrm>
        <a:graphic>
          <a:graphicData uri="http://schemas.openxmlformats.org/presentationml/2006/ole">
            <mc:AlternateContent xmlns:mc="http://schemas.openxmlformats.org/markup-compatibility/2006">
              <mc:Choice xmlns:v="urn:schemas-microsoft-com:vml" Requires="v">
                <p:oleObj spid="_x0000_s49156" name="Equation" r:id="rId3" imgW="8470800" imgH="1320480" progId="Equation.DSMT4">
                  <p:embed/>
                </p:oleObj>
              </mc:Choice>
              <mc:Fallback>
                <p:oleObj name="Equation" r:id="rId3" imgW="8470800" imgH="1320480" progId="Equation.DSMT4">
                  <p:embed/>
                  <p:pic>
                    <p:nvPicPr>
                      <p:cNvPr id="0" name="OLE substitute image"/>
                      <p:cNvPicPr/>
                      <p:nvPr/>
                    </p:nvPicPr>
                    <p:blipFill>
                      <a:blip r:embed="rId4"/>
                      <a:stretch>
                        <a:fillRect/>
                      </a:stretch>
                    </p:blipFill>
                    <p:spPr>
                      <a:xfrm>
                        <a:off x="1476370" y="2439983"/>
                        <a:ext cx="8470900" cy="1320800"/>
                      </a:xfrm>
                      <a:prstGeom prst="rect">
                        <a:avLst/>
                      </a:prstGeom>
                    </p:spPr>
                  </p:pic>
                </p:oleObj>
              </mc:Fallback>
            </mc:AlternateContent>
          </a:graphicData>
        </a:graphic>
      </p:graphicFrame>
      <p:graphicFrame>
        <p:nvGraphicFramePr>
          <p:cNvPr id="10" name="Object 4" descr="Begin equation. P of A given M equals P of A intersection M divided by P of M. End equation.">
            <a:extLst>
              <a:ext uri="{FF2B5EF4-FFF2-40B4-BE49-F238E27FC236}">
                <a16:creationId xmlns:a16="http://schemas.microsoft.com/office/drawing/2014/main" id="{098D6003-25DA-41D6-8E6F-73C4C4CA41DE}"/>
              </a:ext>
            </a:extLst>
          </p:cNvPr>
          <p:cNvGraphicFramePr>
            <a:graphicFrameLocks noGrp="1" noChangeAspect="1"/>
          </p:cNvGraphicFramePr>
          <p:nvPr>
            <p:ph idx="11"/>
            <p:extLst>
              <p:ext uri="{D42A27DB-BD31-4B8C-83A1-F6EECF244321}">
                <p14:modId xmlns:p14="http://schemas.microsoft.com/office/powerpoint/2010/main" val="4206099665"/>
              </p:ext>
            </p:extLst>
          </p:nvPr>
        </p:nvGraphicFramePr>
        <p:xfrm>
          <a:off x="4762500" y="3908831"/>
          <a:ext cx="2667000" cy="800100"/>
        </p:xfrm>
        <a:graphic>
          <a:graphicData uri="http://schemas.openxmlformats.org/presentationml/2006/ole">
            <mc:AlternateContent xmlns:mc="http://schemas.openxmlformats.org/markup-compatibility/2006">
              <mc:Choice xmlns:v="urn:schemas-microsoft-com:vml" Requires="v">
                <p:oleObj spid="_x0000_s49157" name="Equation" r:id="rId5" imgW="2666880" imgH="799920" progId="Equation.DSMT4">
                  <p:embed/>
                </p:oleObj>
              </mc:Choice>
              <mc:Fallback>
                <p:oleObj name="Equation" r:id="rId5" imgW="2666880" imgH="799920" progId="Equation.DSMT4">
                  <p:embed/>
                  <p:pic>
                    <p:nvPicPr>
                      <p:cNvPr id="0" name="OLE substitute image"/>
                      <p:cNvPicPr/>
                      <p:nvPr/>
                    </p:nvPicPr>
                    <p:blipFill>
                      <a:blip r:embed="rId6"/>
                      <a:stretch>
                        <a:fillRect/>
                      </a:stretch>
                    </p:blipFill>
                    <p:spPr>
                      <a:xfrm>
                        <a:off x="4762500" y="3908831"/>
                        <a:ext cx="2667000" cy="8001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F0AD1FBD-7903-4638-B4BC-5D4D45453120}"/>
              </a:ext>
            </a:extLst>
          </p:cNvPr>
          <p:cNvSpPr>
            <a:spLocks noGrp="1"/>
          </p:cNvSpPr>
          <p:nvPr>
            <p:ph idx="13"/>
          </p:nvPr>
        </p:nvSpPr>
        <p:spPr>
          <a:xfrm>
            <a:off x="476843" y="4888331"/>
            <a:ext cx="3657600" cy="480000"/>
          </a:xfrm>
        </p:spPr>
        <p:txBody>
          <a:bodyPr/>
          <a:lstStyle/>
          <a:p>
            <a:pPr algn="l"/>
            <a:r>
              <a:rPr lang="en-US"/>
              <a:t>From the table we know:</a:t>
            </a:r>
            <a:endParaRPr lang="en-IN"/>
          </a:p>
        </p:txBody>
      </p:sp>
      <p:graphicFrame>
        <p:nvGraphicFramePr>
          <p:cNvPr id="11" name="Object 6" descr="Begin equation line 1. P of A intersection M equals 0.24. End equation line 1. Begin equation line 2. P of M equals 0.8. End equation line 2. Begin equation line 3. P of A given M equals  0.24 divided by 0.8 equals 0.3. End equation line 3. End equation.">
            <a:extLst>
              <a:ext uri="{FF2B5EF4-FFF2-40B4-BE49-F238E27FC236}">
                <a16:creationId xmlns:a16="http://schemas.microsoft.com/office/drawing/2014/main" id="{5FEEB8C0-D6A7-4AA5-92B7-F1DBF6B726BA}"/>
              </a:ext>
            </a:extLst>
          </p:cNvPr>
          <p:cNvGraphicFramePr>
            <a:graphicFrameLocks noGrp="1" noChangeAspect="1"/>
          </p:cNvGraphicFramePr>
          <p:nvPr>
            <p:ph idx="15"/>
            <p:extLst>
              <p:ext uri="{D42A27DB-BD31-4B8C-83A1-F6EECF244321}">
                <p14:modId xmlns:p14="http://schemas.microsoft.com/office/powerpoint/2010/main" val="673041509"/>
              </p:ext>
            </p:extLst>
          </p:nvPr>
        </p:nvGraphicFramePr>
        <p:xfrm>
          <a:off x="4026852" y="4992107"/>
          <a:ext cx="3238500" cy="1320800"/>
        </p:xfrm>
        <a:graphic>
          <a:graphicData uri="http://schemas.openxmlformats.org/presentationml/2006/ole">
            <mc:AlternateContent xmlns:mc="http://schemas.openxmlformats.org/markup-compatibility/2006">
              <mc:Choice xmlns:v="urn:schemas-microsoft-com:vml" Requires="v">
                <p:oleObj spid="_x0000_s49158" name="Equation" r:id="rId7" imgW="3238200" imgH="1320480" progId="Equation.DSMT4">
                  <p:embed/>
                </p:oleObj>
              </mc:Choice>
              <mc:Fallback>
                <p:oleObj name="Equation" r:id="rId7" imgW="3238200" imgH="1320480" progId="Equation.DSMT4">
                  <p:embed/>
                  <p:pic>
                    <p:nvPicPr>
                      <p:cNvPr id="0" name="OLE substitute image"/>
                      <p:cNvPicPr/>
                      <p:nvPr/>
                    </p:nvPicPr>
                    <p:blipFill>
                      <a:blip r:embed="rId8"/>
                      <a:stretch>
                        <a:fillRect/>
                      </a:stretch>
                    </p:blipFill>
                    <p:spPr>
                      <a:xfrm>
                        <a:off x="4026852" y="4992107"/>
                        <a:ext cx="3238500" cy="1320800"/>
                      </a:xfrm>
                      <a:prstGeom prst="rect">
                        <a:avLst/>
                      </a:prstGeom>
                    </p:spPr>
                  </p:pic>
                </p:oleObj>
              </mc:Fallback>
            </mc:AlternateContent>
          </a:graphicData>
        </a:graphic>
      </p:graphicFrame>
    </p:spTree>
    <p:extLst>
      <p:ext uri="{BB962C8B-B14F-4D97-AF65-F5344CB8AC3E}">
        <p14:creationId xmlns:p14="http://schemas.microsoft.com/office/powerpoint/2010/main" val="3875452103"/>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Multiplication Law (1 of 3)</a:t>
            </a:r>
            <a:endParaRPr lang="en-IN"/>
          </a:p>
        </p:txBody>
      </p:sp>
      <p:sp>
        <p:nvSpPr>
          <p:cNvPr id="3" name="Content Placeholder 2"/>
          <p:cNvSpPr>
            <a:spLocks noGrp="1"/>
          </p:cNvSpPr>
          <p:nvPr>
            <p:ph sz="half" idx="1"/>
          </p:nvPr>
        </p:nvSpPr>
        <p:spPr>
          <a:xfrm>
            <a:off x="476842" y="1825625"/>
            <a:ext cx="11237976" cy="1460914"/>
          </a:xfrm>
        </p:spPr>
        <p:txBody>
          <a:bodyPr/>
          <a:lstStyle/>
          <a:p>
            <a:pPr>
              <a:spcBef>
                <a:spcPts val="600"/>
              </a:spcBef>
            </a:pPr>
            <a:r>
              <a:rPr lang="en-US"/>
              <a:t>The </a:t>
            </a:r>
            <a:r>
              <a:rPr lang="en-US" u="sng"/>
              <a:t>multiplication law</a:t>
            </a:r>
            <a:r>
              <a:rPr lang="en-US"/>
              <a:t> provides a way to compute the probability of the intersection of two events.</a:t>
            </a:r>
          </a:p>
          <a:p>
            <a:pPr>
              <a:spcBef>
                <a:spcPts val="600"/>
              </a:spcBef>
            </a:pPr>
            <a:r>
              <a:rPr lang="en-US"/>
              <a:t>The law is written as:</a:t>
            </a:r>
          </a:p>
        </p:txBody>
      </p:sp>
      <p:graphicFrame>
        <p:nvGraphicFramePr>
          <p:cNvPr id="6" name="Object 3" descr="Begin equation. P of A intersection B equals P of B, P of A given B. End equation.">
            <a:extLst>
              <a:ext uri="{FF2B5EF4-FFF2-40B4-BE49-F238E27FC236}">
                <a16:creationId xmlns:a16="http://schemas.microsoft.com/office/drawing/2014/main" id="{333DF0CC-0EA1-4206-A75B-A92744E6A5FA}"/>
              </a:ext>
            </a:extLst>
          </p:cNvPr>
          <p:cNvGraphicFramePr>
            <a:graphicFrameLocks noGrp="1" noChangeAspect="1"/>
          </p:cNvGraphicFramePr>
          <p:nvPr>
            <p:ph sz="half" idx="2"/>
            <p:extLst>
              <p:ext uri="{D42A27DB-BD31-4B8C-83A1-F6EECF244321}">
                <p14:modId xmlns:p14="http://schemas.microsoft.com/office/powerpoint/2010/main" val="3097241895"/>
              </p:ext>
            </p:extLst>
          </p:nvPr>
        </p:nvGraphicFramePr>
        <p:xfrm>
          <a:off x="4279730" y="3421472"/>
          <a:ext cx="3632200" cy="495300"/>
        </p:xfrm>
        <a:graphic>
          <a:graphicData uri="http://schemas.openxmlformats.org/presentationml/2006/ole">
            <mc:AlternateContent xmlns:mc="http://schemas.openxmlformats.org/markup-compatibility/2006">
              <mc:Choice xmlns:v="urn:schemas-microsoft-com:vml" Requires="v">
                <p:oleObj spid="_x0000_s50178" name="Equation" r:id="rId3" imgW="3632040" imgH="495000" progId="Equation.DSMT4">
                  <p:embed/>
                </p:oleObj>
              </mc:Choice>
              <mc:Fallback>
                <p:oleObj name="Equation" r:id="rId3" imgW="3632040" imgH="495000" progId="Equation.DSMT4">
                  <p:embed/>
                  <p:pic>
                    <p:nvPicPr>
                      <p:cNvPr id="0" name="OLE substitute image"/>
                      <p:cNvPicPr/>
                      <p:nvPr/>
                    </p:nvPicPr>
                    <p:blipFill>
                      <a:blip r:embed="rId4"/>
                      <a:stretch>
                        <a:fillRect/>
                      </a:stretch>
                    </p:blipFill>
                    <p:spPr>
                      <a:xfrm>
                        <a:off x="4279730" y="3421472"/>
                        <a:ext cx="3632200" cy="495300"/>
                      </a:xfrm>
                      <a:prstGeom prst="rect">
                        <a:avLst/>
                      </a:prstGeom>
                    </p:spPr>
                  </p:pic>
                </p:oleObj>
              </mc:Fallback>
            </mc:AlternateContent>
          </a:graphicData>
        </a:graphic>
      </p:graphicFrame>
    </p:spTree>
    <p:extLst>
      <p:ext uri="{BB962C8B-B14F-4D97-AF65-F5344CB8AC3E}">
        <p14:creationId xmlns:p14="http://schemas.microsoft.com/office/powerpoint/2010/main" val="130316213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EA210A-9F21-4E6E-B36C-04B62C65DD20}"/>
              </a:ext>
            </a:extLst>
          </p:cNvPr>
          <p:cNvSpPr>
            <a:spLocks noGrp="1"/>
          </p:cNvSpPr>
          <p:nvPr>
            <p:ph type="title"/>
          </p:nvPr>
        </p:nvSpPr>
        <p:spPr/>
        <p:txBody>
          <a:bodyPr/>
          <a:lstStyle/>
          <a:p>
            <a:r>
              <a:rPr lang="en-US"/>
              <a:t>Multiplication Law (2 of 3)</a:t>
            </a:r>
            <a:endParaRPr lang="en-IN"/>
          </a:p>
        </p:txBody>
      </p:sp>
      <p:sp>
        <p:nvSpPr>
          <p:cNvPr id="2" name="Content Placeholder 2">
            <a:extLst>
              <a:ext uri="{FF2B5EF4-FFF2-40B4-BE49-F238E27FC236}">
                <a16:creationId xmlns:a16="http://schemas.microsoft.com/office/drawing/2014/main" id="{98AF6518-FAC6-48E0-BFA9-9C08636F1F56}"/>
              </a:ext>
            </a:extLst>
          </p:cNvPr>
          <p:cNvSpPr>
            <a:spLocks noGrp="1"/>
          </p:cNvSpPr>
          <p:nvPr>
            <p:ph sz="half" idx="2"/>
          </p:nvPr>
        </p:nvSpPr>
        <p:spPr>
          <a:xfrm>
            <a:off x="476843" y="1828800"/>
            <a:ext cx="11241915" cy="457200"/>
          </a:xfrm>
        </p:spPr>
        <p:txBody>
          <a:bodyPr/>
          <a:lstStyle/>
          <a:p>
            <a:pPr marL="0" indent="0">
              <a:spcBef>
                <a:spcPts val="600"/>
              </a:spcBef>
              <a:buNone/>
            </a:pPr>
            <a:r>
              <a:rPr lang="en-US" b="1" u="sng"/>
              <a:t>Example:</a:t>
            </a:r>
            <a:r>
              <a:rPr lang="en-US" b="1"/>
              <a:t> </a:t>
            </a:r>
            <a:r>
              <a:rPr lang="en-US"/>
              <a:t>Newspaper circulation department</a:t>
            </a:r>
          </a:p>
          <a:p>
            <a:pPr marL="1371600" indent="0">
              <a:spcBef>
                <a:spcPts val="600"/>
              </a:spcBef>
              <a:buNone/>
            </a:pPr>
            <a:r>
              <a:rPr lang="en-US"/>
              <a:t>Event D = A household subscribes to the daily edition.</a:t>
            </a:r>
          </a:p>
          <a:p>
            <a:pPr marL="1371600" indent="0">
              <a:spcBef>
                <a:spcPts val="600"/>
              </a:spcBef>
              <a:buNone/>
            </a:pPr>
            <a:r>
              <a:rPr lang="en-US"/>
              <a:t>Event S = The household already holds a subscription to the Sunday edition.</a:t>
            </a:r>
          </a:p>
          <a:p>
            <a:pPr marL="1371600" indent="0">
              <a:spcBef>
                <a:spcPts val="600"/>
              </a:spcBef>
              <a:buNone/>
            </a:pPr>
            <a:r>
              <a:rPr lang="en-US"/>
              <a:t>Given:</a:t>
            </a:r>
          </a:p>
        </p:txBody>
      </p:sp>
      <p:graphicFrame>
        <p:nvGraphicFramePr>
          <p:cNvPr id="11" name="Object 5" descr="A multi-line equation. Begin equation 1. P of D equals 0.84. End equation line 1. Begin equation line 2. P of S given D equals 0.75. End equation line 2. End equation.">
            <a:extLst>
              <a:ext uri="{FF2B5EF4-FFF2-40B4-BE49-F238E27FC236}">
                <a16:creationId xmlns:a16="http://schemas.microsoft.com/office/drawing/2014/main" id="{0762391D-F257-418E-B23B-F2ADC98E42AD}"/>
              </a:ext>
            </a:extLst>
          </p:cNvPr>
          <p:cNvGraphicFramePr>
            <a:graphicFrameLocks noGrp="1" noChangeAspect="1"/>
          </p:cNvGraphicFramePr>
          <p:nvPr>
            <p:ph idx="13"/>
            <p:extLst>
              <p:ext uri="{D42A27DB-BD31-4B8C-83A1-F6EECF244321}">
                <p14:modId xmlns:p14="http://schemas.microsoft.com/office/powerpoint/2010/main" val="1447153212"/>
              </p:ext>
            </p:extLst>
          </p:nvPr>
        </p:nvGraphicFramePr>
        <p:xfrm>
          <a:off x="5149850" y="4526029"/>
          <a:ext cx="1892300" cy="863600"/>
        </p:xfrm>
        <a:graphic>
          <a:graphicData uri="http://schemas.openxmlformats.org/presentationml/2006/ole">
            <mc:AlternateContent xmlns:mc="http://schemas.openxmlformats.org/markup-compatibility/2006">
              <mc:Choice xmlns:v="urn:schemas-microsoft-com:vml" Requires="v">
                <p:oleObj spid="_x0000_s51202" name="Equation" r:id="rId3" imgW="1892160" imgH="863280" progId="Equation.DSMT4">
                  <p:embed/>
                </p:oleObj>
              </mc:Choice>
              <mc:Fallback>
                <p:oleObj name="Equation" r:id="rId3" imgW="1892160" imgH="863280" progId="Equation.DSMT4">
                  <p:embed/>
                  <p:pic>
                    <p:nvPicPr>
                      <p:cNvPr id="0" name="OLE substitute image"/>
                      <p:cNvPicPr/>
                      <p:nvPr/>
                    </p:nvPicPr>
                    <p:blipFill>
                      <a:blip r:embed="rId4"/>
                      <a:stretch>
                        <a:fillRect/>
                      </a:stretch>
                    </p:blipFill>
                    <p:spPr>
                      <a:xfrm>
                        <a:off x="5149850" y="4526029"/>
                        <a:ext cx="1892300" cy="863600"/>
                      </a:xfrm>
                      <a:prstGeom prst="rect">
                        <a:avLst/>
                      </a:prstGeom>
                    </p:spPr>
                  </p:pic>
                </p:oleObj>
              </mc:Fallback>
            </mc:AlternateContent>
          </a:graphicData>
        </a:graphic>
      </p:graphicFrame>
    </p:spTree>
    <p:extLst>
      <p:ext uri="{BB962C8B-B14F-4D97-AF65-F5344CB8AC3E}">
        <p14:creationId xmlns:p14="http://schemas.microsoft.com/office/powerpoint/2010/main" val="120264892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Multiplication Law (3 of 3)</a:t>
            </a:r>
            <a:endParaRPr lang="en-IN"/>
          </a:p>
        </p:txBody>
      </p:sp>
      <p:sp>
        <p:nvSpPr>
          <p:cNvPr id="3" name="Content Placeholder 2"/>
          <p:cNvSpPr>
            <a:spLocks noGrp="1"/>
          </p:cNvSpPr>
          <p:nvPr>
            <p:ph sz="half" idx="1"/>
          </p:nvPr>
        </p:nvSpPr>
        <p:spPr>
          <a:xfrm>
            <a:off x="476842" y="1825624"/>
            <a:ext cx="11237976" cy="1603375"/>
          </a:xfrm>
        </p:spPr>
        <p:txBody>
          <a:bodyPr/>
          <a:lstStyle/>
          <a:p>
            <a:pPr marL="0" indent="0">
              <a:spcBef>
                <a:spcPts val="2400"/>
              </a:spcBef>
              <a:buNone/>
            </a:pPr>
            <a:r>
              <a:rPr lang="en-US" b="1" u="sng"/>
              <a:t>Example:</a:t>
            </a:r>
            <a:r>
              <a:rPr lang="en-US" b="1"/>
              <a:t> </a:t>
            </a:r>
            <a:r>
              <a:rPr lang="en-US"/>
              <a:t>Newspaper circulation department </a:t>
            </a:r>
          </a:p>
          <a:p>
            <a:pPr marL="0" indent="0">
              <a:spcBef>
                <a:spcPts val="2400"/>
              </a:spcBef>
              <a:buNone/>
            </a:pPr>
            <a:r>
              <a:rPr lang="en-US"/>
              <a:t>What is the probability that the household subscribes to both the Sunday and daily editions of the newspaper? </a:t>
            </a:r>
          </a:p>
        </p:txBody>
      </p:sp>
      <p:graphicFrame>
        <p:nvGraphicFramePr>
          <p:cNvPr id="6" name="Object 3" descr="Begin equation. P of S intersection D equals P of D P of S given D equals 0.84 times 0.75 equals 0.63. End equation.">
            <a:extLst>
              <a:ext uri="{FF2B5EF4-FFF2-40B4-BE49-F238E27FC236}">
                <a16:creationId xmlns:a16="http://schemas.microsoft.com/office/drawing/2014/main" id="{D24C7EB7-DB08-4ED2-ACFB-75B5E16B05C6}"/>
              </a:ext>
            </a:extLst>
          </p:cNvPr>
          <p:cNvGraphicFramePr>
            <a:graphicFrameLocks noGrp="1" noChangeAspect="1"/>
          </p:cNvGraphicFramePr>
          <p:nvPr>
            <p:ph sz="half" idx="2"/>
            <p:extLst>
              <p:ext uri="{D42A27DB-BD31-4B8C-83A1-F6EECF244321}">
                <p14:modId xmlns:p14="http://schemas.microsoft.com/office/powerpoint/2010/main" val="1018350312"/>
              </p:ext>
            </p:extLst>
          </p:nvPr>
        </p:nvGraphicFramePr>
        <p:xfrm>
          <a:off x="4254500" y="3788604"/>
          <a:ext cx="3683000" cy="1485900"/>
        </p:xfrm>
        <a:graphic>
          <a:graphicData uri="http://schemas.openxmlformats.org/presentationml/2006/ole">
            <mc:AlternateContent xmlns:mc="http://schemas.openxmlformats.org/markup-compatibility/2006">
              <mc:Choice xmlns:v="urn:schemas-microsoft-com:vml" Requires="v">
                <p:oleObj spid="_x0000_s52226" name="Equation" r:id="rId3" imgW="3682800" imgH="1485720" progId="Equation.DSMT4">
                  <p:embed/>
                </p:oleObj>
              </mc:Choice>
              <mc:Fallback>
                <p:oleObj name="Equation" r:id="rId3" imgW="3682800" imgH="1485720" progId="Equation.DSMT4">
                  <p:embed/>
                  <p:pic>
                    <p:nvPicPr>
                      <p:cNvPr id="0" name="OLE substitute image"/>
                      <p:cNvPicPr/>
                      <p:nvPr/>
                    </p:nvPicPr>
                    <p:blipFill>
                      <a:blip r:embed="rId4"/>
                      <a:stretch>
                        <a:fillRect/>
                      </a:stretch>
                    </p:blipFill>
                    <p:spPr>
                      <a:xfrm>
                        <a:off x="4254500" y="3788604"/>
                        <a:ext cx="3683000" cy="1485900"/>
                      </a:xfrm>
                      <a:prstGeom prst="rect">
                        <a:avLst/>
                      </a:prstGeom>
                    </p:spPr>
                  </p:pic>
                </p:oleObj>
              </mc:Fallback>
            </mc:AlternateContent>
          </a:graphicData>
        </a:graphic>
      </p:graphicFrame>
    </p:spTree>
    <p:extLst>
      <p:ext uri="{BB962C8B-B14F-4D97-AF65-F5344CB8AC3E}">
        <p14:creationId xmlns:p14="http://schemas.microsoft.com/office/powerpoint/2010/main" val="3948492570"/>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Independent Events</a:t>
            </a:r>
            <a:endParaRPr lang="en-IN"/>
          </a:p>
        </p:txBody>
      </p:sp>
      <p:sp>
        <p:nvSpPr>
          <p:cNvPr id="3" name="Content Placeholder 2"/>
          <p:cNvSpPr>
            <a:spLocks noGrp="1"/>
          </p:cNvSpPr>
          <p:nvPr>
            <p:ph sz="half" idx="1"/>
          </p:nvPr>
        </p:nvSpPr>
        <p:spPr>
          <a:xfrm>
            <a:off x="476842" y="1825624"/>
            <a:ext cx="11237976" cy="1603375"/>
          </a:xfrm>
        </p:spPr>
        <p:txBody>
          <a:bodyPr/>
          <a:lstStyle/>
          <a:p>
            <a:pPr>
              <a:spcBef>
                <a:spcPts val="600"/>
              </a:spcBef>
            </a:pPr>
            <a:r>
              <a:rPr lang="en-US"/>
              <a:t>If the probability of event </a:t>
            </a:r>
            <a:r>
              <a:rPr lang="en-US" i="1"/>
              <a:t>A</a:t>
            </a:r>
            <a:r>
              <a:rPr lang="en-US"/>
              <a:t> is not changed by the existence of event </a:t>
            </a:r>
            <a:r>
              <a:rPr lang="en-US" i="1"/>
              <a:t>B</a:t>
            </a:r>
            <a:r>
              <a:rPr lang="en-US"/>
              <a:t>, we would say that events </a:t>
            </a:r>
            <a:r>
              <a:rPr lang="en-US" i="1"/>
              <a:t>A</a:t>
            </a:r>
            <a:r>
              <a:rPr lang="en-US"/>
              <a:t> and </a:t>
            </a:r>
            <a:r>
              <a:rPr lang="en-US" i="1"/>
              <a:t>B</a:t>
            </a:r>
            <a:r>
              <a:rPr lang="en-US"/>
              <a:t> are </a:t>
            </a:r>
            <a:r>
              <a:rPr lang="en-US" u="sng"/>
              <a:t>independent</a:t>
            </a:r>
            <a:r>
              <a:rPr lang="en-US"/>
              <a:t>.</a:t>
            </a:r>
          </a:p>
          <a:p>
            <a:pPr>
              <a:spcBef>
                <a:spcPts val="600"/>
              </a:spcBef>
            </a:pPr>
            <a:r>
              <a:rPr lang="en-US"/>
              <a:t>Two events </a:t>
            </a:r>
            <a:r>
              <a:rPr lang="en-US" i="1"/>
              <a:t>A</a:t>
            </a:r>
            <a:r>
              <a:rPr lang="en-US"/>
              <a:t> and </a:t>
            </a:r>
            <a:r>
              <a:rPr lang="en-US" i="1"/>
              <a:t>B</a:t>
            </a:r>
            <a:r>
              <a:rPr lang="en-US"/>
              <a:t> are independent if:</a:t>
            </a:r>
          </a:p>
        </p:txBody>
      </p:sp>
      <p:graphicFrame>
        <p:nvGraphicFramePr>
          <p:cNvPr id="6" name="Object 3" descr="Begin equation. P of A given B equals P of A or P of B given A equals P of B. End equation.">
            <a:extLst>
              <a:ext uri="{FF2B5EF4-FFF2-40B4-BE49-F238E27FC236}">
                <a16:creationId xmlns:a16="http://schemas.microsoft.com/office/drawing/2014/main" id="{D24C7EB7-DB08-4ED2-ACFB-75B5E16B05C6}"/>
              </a:ext>
            </a:extLst>
          </p:cNvPr>
          <p:cNvGraphicFramePr>
            <a:graphicFrameLocks noGrp="1" noChangeAspect="1"/>
          </p:cNvGraphicFramePr>
          <p:nvPr>
            <p:ph sz="half" idx="2"/>
            <p:extLst>
              <p:ext uri="{D42A27DB-BD31-4B8C-83A1-F6EECF244321}">
                <p14:modId xmlns:p14="http://schemas.microsoft.com/office/powerpoint/2010/main" val="2735379876"/>
              </p:ext>
            </p:extLst>
          </p:nvPr>
        </p:nvGraphicFramePr>
        <p:xfrm>
          <a:off x="5068888" y="3510923"/>
          <a:ext cx="2054225" cy="1485900"/>
        </p:xfrm>
        <a:graphic>
          <a:graphicData uri="http://schemas.openxmlformats.org/presentationml/2006/ole">
            <mc:AlternateContent xmlns:mc="http://schemas.openxmlformats.org/markup-compatibility/2006">
              <mc:Choice xmlns:v="urn:schemas-microsoft-com:vml" Requires="v">
                <p:oleObj spid="_x0000_s53250" name="Equation" r:id="rId3" imgW="2247840" imgH="1625400" progId="Equation.DSMT4">
                  <p:embed/>
                </p:oleObj>
              </mc:Choice>
              <mc:Fallback>
                <p:oleObj name="Equation" r:id="rId3" imgW="2247840" imgH="1625400" progId="Equation.DSMT4">
                  <p:embed/>
                  <p:pic>
                    <p:nvPicPr>
                      <p:cNvPr id="0" name="OLE substitute image"/>
                      <p:cNvPicPr/>
                      <p:nvPr/>
                    </p:nvPicPr>
                    <p:blipFill>
                      <a:blip r:embed="rId4"/>
                      <a:stretch>
                        <a:fillRect/>
                      </a:stretch>
                    </p:blipFill>
                    <p:spPr>
                      <a:xfrm>
                        <a:off x="5068888" y="3510923"/>
                        <a:ext cx="2054225" cy="1485900"/>
                      </a:xfrm>
                      <a:prstGeom prst="rect">
                        <a:avLst/>
                      </a:prstGeom>
                    </p:spPr>
                  </p:pic>
                </p:oleObj>
              </mc:Fallback>
            </mc:AlternateContent>
          </a:graphicData>
        </a:graphic>
      </p:graphicFrame>
    </p:spTree>
    <p:extLst>
      <p:ext uri="{BB962C8B-B14F-4D97-AF65-F5344CB8AC3E}">
        <p14:creationId xmlns:p14="http://schemas.microsoft.com/office/powerpoint/2010/main" val="121243850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Multiplication Law for Independent </a:t>
            </a:r>
            <a:br>
              <a:rPr lang="en-US"/>
            </a:br>
            <a:r>
              <a:rPr lang="en-US"/>
              <a:t>Events (1 of 3)</a:t>
            </a:r>
            <a:endParaRPr lang="en-IN"/>
          </a:p>
        </p:txBody>
      </p:sp>
      <p:sp>
        <p:nvSpPr>
          <p:cNvPr id="3" name="Content Placeholder 2"/>
          <p:cNvSpPr>
            <a:spLocks noGrp="1"/>
          </p:cNvSpPr>
          <p:nvPr>
            <p:ph sz="half" idx="1"/>
          </p:nvPr>
        </p:nvSpPr>
        <p:spPr>
          <a:xfrm>
            <a:off x="476842" y="1825624"/>
            <a:ext cx="11237976" cy="1603375"/>
          </a:xfrm>
        </p:spPr>
        <p:txBody>
          <a:bodyPr/>
          <a:lstStyle/>
          <a:p>
            <a:pPr>
              <a:spcBef>
                <a:spcPts val="600"/>
              </a:spcBef>
            </a:pPr>
            <a:r>
              <a:rPr lang="en-US"/>
              <a:t>The multiplication law also can be used as a test to see if two events are independent.</a:t>
            </a:r>
          </a:p>
          <a:p>
            <a:pPr>
              <a:spcBef>
                <a:spcPts val="600"/>
              </a:spcBef>
            </a:pPr>
            <a:r>
              <a:rPr lang="en-US"/>
              <a:t>The law is written as:</a:t>
            </a:r>
          </a:p>
        </p:txBody>
      </p:sp>
      <p:graphicFrame>
        <p:nvGraphicFramePr>
          <p:cNvPr id="6" name="Object 3" descr="Begin equation. P of A intersection B equals P of A P of B. End equation.">
            <a:extLst>
              <a:ext uri="{FF2B5EF4-FFF2-40B4-BE49-F238E27FC236}">
                <a16:creationId xmlns:a16="http://schemas.microsoft.com/office/drawing/2014/main" id="{D24C7EB7-DB08-4ED2-ACFB-75B5E16B05C6}"/>
              </a:ext>
            </a:extLst>
          </p:cNvPr>
          <p:cNvGraphicFramePr>
            <a:graphicFrameLocks noGrp="1" noChangeAspect="1"/>
          </p:cNvGraphicFramePr>
          <p:nvPr>
            <p:ph sz="half" idx="2"/>
            <p:extLst>
              <p:ext uri="{D42A27DB-BD31-4B8C-83A1-F6EECF244321}">
                <p14:modId xmlns:p14="http://schemas.microsoft.com/office/powerpoint/2010/main" val="1234472374"/>
              </p:ext>
            </p:extLst>
          </p:nvPr>
        </p:nvGraphicFramePr>
        <p:xfrm>
          <a:off x="4451520" y="3472152"/>
          <a:ext cx="3288960" cy="393480"/>
        </p:xfrm>
        <a:graphic>
          <a:graphicData uri="http://schemas.openxmlformats.org/presentationml/2006/ole">
            <mc:AlternateContent xmlns:mc="http://schemas.openxmlformats.org/markup-compatibility/2006">
              <mc:Choice xmlns:v="urn:schemas-microsoft-com:vml" Requires="v">
                <p:oleObj spid="_x0000_s54274" name="Equation" r:id="rId3" imgW="3288960" imgH="393480" progId="Equation.DSMT4">
                  <p:embed/>
                </p:oleObj>
              </mc:Choice>
              <mc:Fallback>
                <p:oleObj name="Equation" r:id="rId3" imgW="3288960" imgH="393480" progId="Equation.DSMT4">
                  <p:embed/>
                  <p:pic>
                    <p:nvPicPr>
                      <p:cNvPr id="0" name="OLE substitute image"/>
                      <p:cNvPicPr/>
                      <p:nvPr/>
                    </p:nvPicPr>
                    <p:blipFill>
                      <a:blip r:embed="rId4"/>
                      <a:stretch>
                        <a:fillRect/>
                      </a:stretch>
                    </p:blipFill>
                    <p:spPr>
                      <a:xfrm>
                        <a:off x="4451520" y="3472152"/>
                        <a:ext cx="3288960" cy="393480"/>
                      </a:xfrm>
                      <a:prstGeom prst="rect">
                        <a:avLst/>
                      </a:prstGeom>
                    </p:spPr>
                  </p:pic>
                </p:oleObj>
              </mc:Fallback>
            </mc:AlternateContent>
          </a:graphicData>
        </a:graphic>
      </p:graphicFrame>
    </p:spTree>
    <p:extLst>
      <p:ext uri="{BB962C8B-B14F-4D97-AF65-F5344CB8AC3E}">
        <p14:creationId xmlns:p14="http://schemas.microsoft.com/office/powerpoint/2010/main" val="513974314"/>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Multiplication Law for Independent </a:t>
            </a:r>
            <a:br>
              <a:rPr lang="en-US"/>
            </a:br>
            <a:r>
              <a:rPr lang="en-US"/>
              <a:t>Events (2 of 3)</a:t>
            </a:r>
            <a:endParaRPr lang="en-IN"/>
          </a:p>
        </p:txBody>
      </p:sp>
      <p:sp>
        <p:nvSpPr>
          <p:cNvPr id="3" name="Content Placeholder 2"/>
          <p:cNvSpPr>
            <a:spLocks noGrp="1"/>
          </p:cNvSpPr>
          <p:nvPr>
            <p:ph idx="1"/>
          </p:nvPr>
        </p:nvSpPr>
        <p:spPr/>
        <p:txBody>
          <a:bodyPr/>
          <a:lstStyle/>
          <a:p>
            <a:pPr marL="0" indent="0">
              <a:spcBef>
                <a:spcPts val="2400"/>
              </a:spcBef>
              <a:buNone/>
            </a:pPr>
            <a:r>
              <a:rPr lang="en-US" b="1" u="sng"/>
              <a:t>Example</a:t>
            </a:r>
            <a:r>
              <a:rPr lang="en-US"/>
              <a:t> </a:t>
            </a:r>
            <a:r>
              <a:rPr lang="en-US" b="1"/>
              <a:t>:</a:t>
            </a:r>
            <a:r>
              <a:rPr lang="en-US"/>
              <a:t> Use of credit card for purchase of gasoline</a:t>
            </a:r>
          </a:p>
          <a:p>
            <a:pPr marL="0" indent="0">
              <a:spcBef>
                <a:spcPts val="2400"/>
              </a:spcBef>
              <a:buNone/>
            </a:pPr>
            <a:r>
              <a:rPr lang="en-US"/>
              <a:t>From past experience, it is known that 80% of customers use credit cards for the purchase of gasoline. The service station manger wants to determine the probability that the next two customers purchasing gasoline will each use a credit card.</a:t>
            </a:r>
          </a:p>
        </p:txBody>
      </p:sp>
    </p:spTree>
    <p:extLst>
      <p:ext uri="{BB962C8B-B14F-4D97-AF65-F5344CB8AC3E}">
        <p14:creationId xmlns:p14="http://schemas.microsoft.com/office/powerpoint/2010/main" val="2121065894"/>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Multiplication Law for Independent </a:t>
            </a:r>
            <a:br>
              <a:rPr lang="en-US"/>
            </a:br>
            <a:r>
              <a:rPr lang="en-US"/>
              <a:t>Events (3 of 3)</a:t>
            </a:r>
            <a:endParaRPr lang="en-IN"/>
          </a:p>
        </p:txBody>
      </p:sp>
      <p:sp>
        <p:nvSpPr>
          <p:cNvPr id="3" name="Content Placeholder 2"/>
          <p:cNvSpPr>
            <a:spLocks noGrp="1"/>
          </p:cNvSpPr>
          <p:nvPr>
            <p:ph sz="half" idx="1"/>
          </p:nvPr>
        </p:nvSpPr>
        <p:spPr>
          <a:xfrm>
            <a:off x="476842" y="1825624"/>
            <a:ext cx="11237976" cy="1805472"/>
          </a:xfrm>
        </p:spPr>
        <p:txBody>
          <a:bodyPr/>
          <a:lstStyle/>
          <a:p>
            <a:pPr marL="0" indent="0">
              <a:spcBef>
                <a:spcPts val="600"/>
              </a:spcBef>
              <a:buNone/>
            </a:pPr>
            <a:r>
              <a:rPr lang="en-US" b="1" u="sng"/>
              <a:t>Example</a:t>
            </a:r>
            <a:r>
              <a:rPr lang="en-US" b="1"/>
              <a:t> :</a:t>
            </a:r>
            <a:r>
              <a:rPr lang="en-US"/>
              <a:t> Use of a credit card for purchase of gasoline</a:t>
            </a:r>
          </a:p>
          <a:p>
            <a:pPr marL="914400" indent="0">
              <a:spcBef>
                <a:spcPts val="2400"/>
              </a:spcBef>
              <a:buNone/>
            </a:pPr>
            <a:r>
              <a:rPr lang="en-US"/>
              <a:t>Event </a:t>
            </a:r>
            <a:r>
              <a:rPr lang="en-US" i="1"/>
              <a:t>A</a:t>
            </a:r>
            <a:r>
              <a:rPr lang="en-US"/>
              <a:t>: First customer uses a credit card</a:t>
            </a:r>
          </a:p>
          <a:p>
            <a:pPr marL="914400" indent="0">
              <a:spcBef>
                <a:spcPts val="600"/>
              </a:spcBef>
              <a:buNone/>
            </a:pPr>
            <a:r>
              <a:rPr lang="en-US"/>
              <a:t>Event </a:t>
            </a:r>
            <a:r>
              <a:rPr lang="en-US" i="1"/>
              <a:t>B</a:t>
            </a:r>
            <a:r>
              <a:rPr lang="en-US"/>
              <a:t>: The second customer uses a credit card</a:t>
            </a:r>
          </a:p>
        </p:txBody>
      </p:sp>
      <p:graphicFrame>
        <p:nvGraphicFramePr>
          <p:cNvPr id="6" name="Object 3" descr="Begin equation. P of A intersection B equals P of A P of B equals 0.8 times 0.8 equals 0.64. End equation.">
            <a:extLst>
              <a:ext uri="{FF2B5EF4-FFF2-40B4-BE49-F238E27FC236}">
                <a16:creationId xmlns:a16="http://schemas.microsoft.com/office/drawing/2014/main" id="{D24C7EB7-DB08-4ED2-ACFB-75B5E16B05C6}"/>
              </a:ext>
            </a:extLst>
          </p:cNvPr>
          <p:cNvGraphicFramePr>
            <a:graphicFrameLocks noGrp="1" noChangeAspect="1"/>
          </p:cNvGraphicFramePr>
          <p:nvPr>
            <p:ph sz="half" idx="2"/>
            <p:extLst>
              <p:ext uri="{D42A27DB-BD31-4B8C-83A1-F6EECF244321}">
                <p14:modId xmlns:p14="http://schemas.microsoft.com/office/powerpoint/2010/main" val="3883511992"/>
              </p:ext>
            </p:extLst>
          </p:nvPr>
        </p:nvGraphicFramePr>
        <p:xfrm>
          <a:off x="4451520" y="4001250"/>
          <a:ext cx="3288960" cy="1396800"/>
        </p:xfrm>
        <a:graphic>
          <a:graphicData uri="http://schemas.openxmlformats.org/presentationml/2006/ole">
            <mc:AlternateContent xmlns:mc="http://schemas.openxmlformats.org/markup-compatibility/2006">
              <mc:Choice xmlns:v="urn:schemas-microsoft-com:vml" Requires="v">
                <p:oleObj spid="_x0000_s55298" name="Equation" r:id="rId3" imgW="3288960" imgH="1396800" progId="Equation.DSMT4">
                  <p:embed/>
                </p:oleObj>
              </mc:Choice>
              <mc:Fallback>
                <p:oleObj name="Equation" r:id="rId3" imgW="3288960" imgH="1396800" progId="Equation.DSMT4">
                  <p:embed/>
                  <p:pic>
                    <p:nvPicPr>
                      <p:cNvPr id="0" name="OLE substitute image"/>
                      <p:cNvPicPr/>
                      <p:nvPr/>
                    </p:nvPicPr>
                    <p:blipFill>
                      <a:blip r:embed="rId4"/>
                      <a:stretch>
                        <a:fillRect/>
                      </a:stretch>
                    </p:blipFill>
                    <p:spPr>
                      <a:xfrm>
                        <a:off x="4451520" y="4001250"/>
                        <a:ext cx="3288960" cy="1396800"/>
                      </a:xfrm>
                      <a:prstGeom prst="rect">
                        <a:avLst/>
                      </a:prstGeom>
                    </p:spPr>
                  </p:pic>
                </p:oleObj>
              </mc:Fallback>
            </mc:AlternateContent>
          </a:graphicData>
        </a:graphic>
      </p:graphicFrame>
    </p:spTree>
    <p:extLst>
      <p:ext uri="{BB962C8B-B14F-4D97-AF65-F5344CB8AC3E}">
        <p14:creationId xmlns:p14="http://schemas.microsoft.com/office/powerpoint/2010/main" val="3754362695"/>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Mutual Exclusiveness and Independence</a:t>
            </a:r>
            <a:endParaRPr lang="en-IN"/>
          </a:p>
        </p:txBody>
      </p:sp>
      <p:sp>
        <p:nvSpPr>
          <p:cNvPr id="3" name="Content Placeholder 2"/>
          <p:cNvSpPr>
            <a:spLocks noGrp="1"/>
          </p:cNvSpPr>
          <p:nvPr>
            <p:ph idx="1"/>
          </p:nvPr>
        </p:nvSpPr>
        <p:spPr/>
        <p:txBody>
          <a:bodyPr/>
          <a:lstStyle/>
          <a:p>
            <a:pPr>
              <a:spcBef>
                <a:spcPts val="600"/>
              </a:spcBef>
            </a:pPr>
            <a:r>
              <a:rPr lang="en-US"/>
              <a:t>Do not confuse the notion of mutually exclusive events with that of independent events.</a:t>
            </a:r>
          </a:p>
          <a:p>
            <a:pPr>
              <a:spcBef>
                <a:spcPts val="600"/>
              </a:spcBef>
            </a:pPr>
            <a:r>
              <a:rPr lang="en-US"/>
              <a:t>Two events with nonzero probabilities cannot be both mutually exclusive and independent.</a:t>
            </a:r>
          </a:p>
          <a:p>
            <a:pPr>
              <a:spcBef>
                <a:spcPts val="600"/>
              </a:spcBef>
            </a:pPr>
            <a:r>
              <a:rPr lang="en-US"/>
              <a:t>If one mutually exclusive event is known to occur, the other cannot occur; thus, the probability of the other event occurring is reduced to zero (and they are therefore dependent).</a:t>
            </a:r>
          </a:p>
          <a:p>
            <a:pPr>
              <a:spcBef>
                <a:spcPts val="600"/>
              </a:spcBef>
            </a:pPr>
            <a:r>
              <a:rPr lang="en-US"/>
              <a:t>Two events that are not mutually exclusive might or might not be independent.</a:t>
            </a:r>
          </a:p>
        </p:txBody>
      </p:sp>
    </p:spTree>
    <p:extLst>
      <p:ext uri="{BB962C8B-B14F-4D97-AF65-F5344CB8AC3E}">
        <p14:creationId xmlns:p14="http://schemas.microsoft.com/office/powerpoint/2010/main" val="25964408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Cross-Sectional Data</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a:spcAft>
                <a:spcPts val="1200"/>
              </a:spcAft>
            </a:pPr>
            <a:r>
              <a:rPr lang="en-US"/>
              <a:t>Cross-sectional data are collected at the same or approximately the same point in time.</a:t>
            </a:r>
          </a:p>
          <a:p>
            <a:pPr indent="0">
              <a:spcAft>
                <a:spcPts val="1200"/>
              </a:spcAft>
              <a:buNone/>
            </a:pPr>
            <a:r>
              <a:rPr lang="en-US" b="1"/>
              <a:t>Example:</a:t>
            </a:r>
            <a:r>
              <a:rPr lang="en-US"/>
              <a:t> </a:t>
            </a:r>
          </a:p>
          <a:p>
            <a:pPr indent="0">
              <a:spcAft>
                <a:spcPts val="1200"/>
              </a:spcAft>
              <a:buNone/>
            </a:pPr>
            <a:r>
              <a:rPr lang="en-US"/>
              <a:t>Data detailing different variables like status, Per capita GDP, Fitch rating for 60 different WTO nations at the same point in time.</a:t>
            </a:r>
          </a:p>
        </p:txBody>
      </p:sp>
    </p:spTree>
    <p:extLst>
      <p:ext uri="{BB962C8B-B14F-4D97-AF65-F5344CB8AC3E}">
        <p14:creationId xmlns:p14="http://schemas.microsoft.com/office/powerpoint/2010/main" val="2111603249"/>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5</a:t>
            </a:r>
            <a:br>
              <a:rPr lang="en-US"/>
            </a:br>
            <a:r>
              <a:rPr lang="en-US"/>
              <a:t>Discrete Probability Distributions</a:t>
            </a:r>
            <a:endParaRPr lang="en-IN"/>
          </a:p>
        </p:txBody>
      </p:sp>
      <p:sp>
        <p:nvSpPr>
          <p:cNvPr id="3" name="Content Placeholder 2"/>
          <p:cNvSpPr>
            <a:spLocks noGrp="1"/>
          </p:cNvSpPr>
          <p:nvPr>
            <p:ph idx="1"/>
          </p:nvPr>
        </p:nvSpPr>
        <p:spPr/>
        <p:txBody>
          <a:bodyPr/>
          <a:lstStyle/>
          <a:p>
            <a:pPr>
              <a:spcBef>
                <a:spcPts val="600"/>
              </a:spcBef>
            </a:pPr>
            <a:r>
              <a:rPr lang="en-US" dirty="0"/>
              <a:t>Random Variables</a:t>
            </a:r>
          </a:p>
          <a:p>
            <a:pPr>
              <a:spcBef>
                <a:spcPts val="600"/>
              </a:spcBef>
            </a:pPr>
            <a:r>
              <a:rPr lang="en-US" dirty="0"/>
              <a:t>Developing Discrete Probability Distributions</a:t>
            </a:r>
          </a:p>
          <a:p>
            <a:pPr>
              <a:spcBef>
                <a:spcPts val="600"/>
              </a:spcBef>
            </a:pPr>
            <a:r>
              <a:rPr lang="en-US" dirty="0"/>
              <a:t>Expected Value and Variance</a:t>
            </a:r>
          </a:p>
          <a:p>
            <a:pPr>
              <a:spcBef>
                <a:spcPts val="600"/>
              </a:spcBef>
            </a:pPr>
            <a:r>
              <a:rPr lang="en-US" dirty="0"/>
              <a:t>Bivariate distributions and Covariance </a:t>
            </a:r>
          </a:p>
          <a:p>
            <a:pPr>
              <a:spcBef>
                <a:spcPts val="600"/>
              </a:spcBef>
            </a:pPr>
            <a:r>
              <a:rPr lang="en-US" dirty="0"/>
              <a:t>Financial Portfolios</a:t>
            </a:r>
          </a:p>
          <a:p>
            <a:pPr>
              <a:spcBef>
                <a:spcPts val="600"/>
              </a:spcBef>
            </a:pPr>
            <a:r>
              <a:rPr lang="en-US" dirty="0"/>
              <a:t>Binomial Probability Distribution</a:t>
            </a:r>
          </a:p>
          <a:p>
            <a:pPr>
              <a:spcBef>
                <a:spcPts val="600"/>
              </a:spcBef>
            </a:pPr>
            <a:r>
              <a:rPr lang="en-US" dirty="0"/>
              <a:t>Poisson Probability Distribution</a:t>
            </a:r>
          </a:p>
          <a:p>
            <a:pPr>
              <a:spcBef>
                <a:spcPts val="600"/>
              </a:spcBef>
            </a:pPr>
            <a:r>
              <a:rPr lang="en-US" dirty="0"/>
              <a:t>Hypergeometric Probability Distribution</a:t>
            </a:r>
          </a:p>
        </p:txBody>
      </p:sp>
    </p:spTree>
    <p:extLst>
      <p:ext uri="{BB962C8B-B14F-4D97-AF65-F5344CB8AC3E}">
        <p14:creationId xmlns:p14="http://schemas.microsoft.com/office/powerpoint/2010/main" val="4277751760"/>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Random Variables (1 of 2)</a:t>
            </a:r>
            <a:endParaRPr lang="en-IN"/>
          </a:p>
        </p:txBody>
      </p:sp>
      <p:sp>
        <p:nvSpPr>
          <p:cNvPr id="3" name="Content Placeholder 2"/>
          <p:cNvSpPr>
            <a:spLocks noGrp="1"/>
          </p:cNvSpPr>
          <p:nvPr>
            <p:ph idx="1"/>
          </p:nvPr>
        </p:nvSpPr>
        <p:spPr/>
        <p:txBody>
          <a:bodyPr/>
          <a:lstStyle/>
          <a:p>
            <a:pPr>
              <a:spcBef>
                <a:spcPts val="1200"/>
              </a:spcBef>
            </a:pPr>
            <a:r>
              <a:rPr lang="en-US"/>
              <a:t>A </a:t>
            </a:r>
            <a:r>
              <a:rPr lang="en-US" u="sng"/>
              <a:t>random variable</a:t>
            </a:r>
            <a:r>
              <a:rPr lang="en-US"/>
              <a:t> is a numerical description of the outcome of an experiment.</a:t>
            </a:r>
          </a:p>
          <a:p>
            <a:pPr marL="685800">
              <a:spcBef>
                <a:spcPts val="1200"/>
              </a:spcBef>
            </a:pPr>
            <a:r>
              <a:rPr lang="en-US"/>
              <a:t>A </a:t>
            </a:r>
            <a:r>
              <a:rPr lang="en-US" u="sng"/>
              <a:t>discrete random variable</a:t>
            </a:r>
            <a:r>
              <a:rPr lang="en-US"/>
              <a:t> may assume either a finite number of values or an infinite sequence of values. </a:t>
            </a:r>
          </a:p>
          <a:p>
            <a:pPr marL="685800">
              <a:spcBef>
                <a:spcPts val="1200"/>
              </a:spcBef>
            </a:pPr>
            <a:r>
              <a:rPr lang="en-US"/>
              <a:t>A </a:t>
            </a:r>
            <a:r>
              <a:rPr lang="en-US" u="sng"/>
              <a:t>continuous random variable</a:t>
            </a:r>
            <a:r>
              <a:rPr lang="en-US"/>
              <a:t> may assume any numerical value in an interval or collection of intervals.</a:t>
            </a:r>
          </a:p>
        </p:txBody>
      </p:sp>
    </p:spTree>
    <p:extLst>
      <p:ext uri="{BB962C8B-B14F-4D97-AF65-F5344CB8AC3E}">
        <p14:creationId xmlns:p14="http://schemas.microsoft.com/office/powerpoint/2010/main" val="264547891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Random Variable with a Finite Number of Values</a:t>
            </a:r>
            <a:endParaRPr lang="en-IN"/>
          </a:p>
        </p:txBody>
      </p:sp>
      <p:sp>
        <p:nvSpPr>
          <p:cNvPr id="3" name="Content Placeholder 2"/>
          <p:cNvSpPr>
            <a:spLocks noGrp="1"/>
          </p:cNvSpPr>
          <p:nvPr>
            <p:ph idx="1"/>
          </p:nvPr>
        </p:nvSpPr>
        <p:spPr/>
        <p:txBody>
          <a:bodyPr/>
          <a:lstStyle/>
          <a:p>
            <a:pPr marL="0" indent="0">
              <a:spcBef>
                <a:spcPts val="600"/>
              </a:spcBef>
              <a:buNone/>
            </a:pPr>
            <a:r>
              <a:rPr lang="en-US" b="1" u="sng"/>
              <a:t>Example:</a:t>
            </a:r>
            <a:r>
              <a:rPr lang="en-US" b="1"/>
              <a:t> </a:t>
            </a:r>
            <a:r>
              <a:rPr lang="en-US"/>
              <a:t>An accountant taking CPA examination</a:t>
            </a:r>
          </a:p>
          <a:p>
            <a:pPr marL="0" indent="0">
              <a:spcBef>
                <a:spcPts val="600"/>
              </a:spcBef>
              <a:buNone/>
            </a:pPr>
            <a:r>
              <a:rPr lang="en-US"/>
              <a:t>The examination has four parts. </a:t>
            </a:r>
          </a:p>
          <a:p>
            <a:pPr marL="4206240" indent="-3291840">
              <a:spcBef>
                <a:spcPts val="600"/>
              </a:spcBef>
              <a:buNone/>
            </a:pPr>
            <a:r>
              <a:rPr lang="en-US"/>
              <a:t>Let random variable </a:t>
            </a:r>
            <a:r>
              <a:rPr lang="en-US" i="1"/>
              <a:t>x</a:t>
            </a:r>
            <a:r>
              <a:rPr lang="en-US"/>
              <a:t> = the number of parts of the CPA examination passed</a:t>
            </a:r>
          </a:p>
          <a:p>
            <a:pPr marL="914400" indent="0">
              <a:spcBef>
                <a:spcPts val="600"/>
              </a:spcBef>
              <a:buNone/>
            </a:pPr>
            <a:r>
              <a:rPr lang="en-US" i="1"/>
              <a:t>x</a:t>
            </a:r>
            <a:r>
              <a:rPr lang="en-US"/>
              <a:t> may assume the finite number of values 0,1,2,3 or 4. </a:t>
            </a:r>
          </a:p>
        </p:txBody>
      </p:sp>
    </p:spTree>
    <p:extLst>
      <p:ext uri="{BB962C8B-B14F-4D97-AF65-F5344CB8AC3E}">
        <p14:creationId xmlns:p14="http://schemas.microsoft.com/office/powerpoint/2010/main" val="631919006"/>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Random Variable with an Infinite Number of Values</a:t>
            </a:r>
            <a:endParaRPr lang="en-IN"/>
          </a:p>
        </p:txBody>
      </p:sp>
      <p:sp>
        <p:nvSpPr>
          <p:cNvPr id="3" name="Content Placeholder 2"/>
          <p:cNvSpPr>
            <a:spLocks noGrp="1"/>
          </p:cNvSpPr>
          <p:nvPr>
            <p:ph idx="1"/>
          </p:nvPr>
        </p:nvSpPr>
        <p:spPr/>
        <p:txBody>
          <a:bodyPr/>
          <a:lstStyle/>
          <a:p>
            <a:pPr marL="0" indent="0">
              <a:spcBef>
                <a:spcPts val="600"/>
              </a:spcBef>
              <a:buNone/>
            </a:pPr>
            <a:r>
              <a:rPr lang="en-US" b="1" u="sng"/>
              <a:t>Example:</a:t>
            </a:r>
            <a:r>
              <a:rPr lang="en-US" b="1"/>
              <a:t> </a:t>
            </a:r>
            <a:r>
              <a:rPr lang="en-US"/>
              <a:t>Cars arriving at a toll booth</a:t>
            </a:r>
          </a:p>
          <a:p>
            <a:pPr marL="914400" indent="0">
              <a:spcBef>
                <a:spcPts val="600"/>
              </a:spcBef>
              <a:buNone/>
            </a:pPr>
            <a:r>
              <a:rPr lang="en-US"/>
              <a:t>Let </a:t>
            </a:r>
            <a:r>
              <a:rPr lang="en-US" i="1"/>
              <a:t>x</a:t>
            </a:r>
            <a:r>
              <a:rPr lang="en-US"/>
              <a:t> = number of cars arriving in one day,</a:t>
            </a:r>
          </a:p>
          <a:p>
            <a:pPr marL="914400" indent="0">
              <a:spcBef>
                <a:spcPts val="600"/>
              </a:spcBef>
              <a:buNone/>
            </a:pPr>
            <a:r>
              <a:rPr lang="en-US"/>
              <a:t>where </a:t>
            </a:r>
            <a:r>
              <a:rPr lang="en-US" i="1"/>
              <a:t>x</a:t>
            </a:r>
            <a:r>
              <a:rPr lang="en-US"/>
              <a:t> can take on the values 0, 1, 2, . . .</a:t>
            </a:r>
          </a:p>
          <a:p>
            <a:pPr marL="0" indent="0">
              <a:spcBef>
                <a:spcPts val="600"/>
              </a:spcBef>
              <a:buNone/>
            </a:pPr>
            <a:r>
              <a:rPr lang="en-US"/>
              <a:t>We can count the customers arriving, but there is no finite upper limit on the number that might arrive.</a:t>
            </a:r>
          </a:p>
        </p:txBody>
      </p:sp>
    </p:spTree>
    <p:extLst>
      <p:ext uri="{BB962C8B-B14F-4D97-AF65-F5344CB8AC3E}">
        <p14:creationId xmlns:p14="http://schemas.microsoft.com/office/powerpoint/2010/main" val="290512633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Random Variables (2 of 2)</a:t>
            </a:r>
            <a:endParaRPr lang="en-IN"/>
          </a:p>
        </p:txBody>
      </p:sp>
      <p:graphicFrame>
        <p:nvGraphicFramePr>
          <p:cNvPr id="6" name="Table 2">
            <a:extLst>
              <a:ext uri="{FF2B5EF4-FFF2-40B4-BE49-F238E27FC236}">
                <a16:creationId xmlns:a16="http://schemas.microsoft.com/office/drawing/2014/main" id="{EA43A43A-BB6B-436D-AAC7-A8A18A0FFA59}"/>
              </a:ext>
            </a:extLst>
          </p:cNvPr>
          <p:cNvGraphicFramePr>
            <a:graphicFrameLocks noGrp="1"/>
          </p:cNvGraphicFramePr>
          <p:nvPr>
            <p:ph idx="1"/>
            <p:extLst>
              <p:ext uri="{D42A27DB-BD31-4B8C-83A1-F6EECF244321}">
                <p14:modId xmlns:p14="http://schemas.microsoft.com/office/powerpoint/2010/main" val="2227180925"/>
              </p:ext>
            </p:extLst>
          </p:nvPr>
        </p:nvGraphicFramePr>
        <p:xfrm>
          <a:off x="476843" y="1748748"/>
          <a:ext cx="11064240" cy="4118125"/>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4219919259"/>
                    </a:ext>
                  </a:extLst>
                </a:gridCol>
                <a:gridCol w="3749040">
                  <a:extLst>
                    <a:ext uri="{9D8B030D-6E8A-4147-A177-3AD203B41FA5}">
                      <a16:colId xmlns:a16="http://schemas.microsoft.com/office/drawing/2014/main" val="1624476629"/>
                    </a:ext>
                  </a:extLst>
                </a:gridCol>
                <a:gridCol w="3657600">
                  <a:extLst>
                    <a:ext uri="{9D8B030D-6E8A-4147-A177-3AD203B41FA5}">
                      <a16:colId xmlns:a16="http://schemas.microsoft.com/office/drawing/2014/main" val="1553808613"/>
                    </a:ext>
                  </a:extLst>
                </a:gridCol>
              </a:tblGrid>
              <a:tr h="701203">
                <a:tc>
                  <a:txBody>
                    <a:bodyPr/>
                    <a:lstStyle/>
                    <a:p>
                      <a:pPr algn="ctr"/>
                      <a:r>
                        <a:rPr lang="en-IN" sz="2000"/>
                        <a:t>Random Experiment</a:t>
                      </a:r>
                    </a:p>
                  </a:txBody>
                  <a:tcPr anchor="b">
                    <a:solidFill>
                      <a:srgbClr val="000000"/>
                    </a:solidFill>
                  </a:tcPr>
                </a:tc>
                <a:tc>
                  <a:txBody>
                    <a:bodyPr/>
                    <a:lstStyle/>
                    <a:p>
                      <a:pPr algn="ctr"/>
                      <a:r>
                        <a:rPr lang="en-IN" sz="2000"/>
                        <a:t>Random Variable  (</a:t>
                      </a:r>
                      <a:r>
                        <a:rPr lang="en-IN" sz="2000" i="1"/>
                        <a:t>x</a:t>
                      </a:r>
                      <a:r>
                        <a:rPr lang="en-IN" sz="2000"/>
                        <a:t>)</a:t>
                      </a:r>
                    </a:p>
                  </a:txBody>
                  <a:tcPr anchor="b">
                    <a:solidFill>
                      <a:srgbClr val="000000"/>
                    </a:solidFill>
                  </a:tcPr>
                </a:tc>
                <a:tc>
                  <a:txBody>
                    <a:bodyPr/>
                    <a:lstStyle/>
                    <a:p>
                      <a:pPr algn="ctr"/>
                      <a:r>
                        <a:rPr lang="en-IN" sz="2000"/>
                        <a:t>Possible Values for the Random Variable</a:t>
                      </a:r>
                    </a:p>
                  </a:txBody>
                  <a:tcPr anchor="b">
                    <a:solidFill>
                      <a:srgbClr val="000000"/>
                    </a:solidFill>
                  </a:tcPr>
                </a:tc>
                <a:extLst>
                  <a:ext uri="{0D108BD9-81ED-4DB2-BD59-A6C34878D82A}">
                    <a16:rowId xmlns:a16="http://schemas.microsoft.com/office/drawing/2014/main" val="3807734557"/>
                  </a:ext>
                </a:extLst>
              </a:tr>
              <a:tr h="490842">
                <a:tc>
                  <a:txBody>
                    <a:bodyPr/>
                    <a:lstStyle/>
                    <a:p>
                      <a:r>
                        <a:rPr lang="en-IN" sz="2000">
                          <a:solidFill>
                            <a:srgbClr val="000000"/>
                          </a:solidFill>
                        </a:rPr>
                        <a:t>Flip a coin</a:t>
                      </a:r>
                    </a:p>
                  </a:txBody>
                  <a:tcPr/>
                </a:tc>
                <a:tc>
                  <a:txBody>
                    <a:bodyPr/>
                    <a:lstStyle/>
                    <a:p>
                      <a:r>
                        <a:rPr lang="en-IN" sz="2000">
                          <a:solidFill>
                            <a:srgbClr val="000000"/>
                          </a:solidFill>
                        </a:rPr>
                        <a:t>Face of coin showing</a:t>
                      </a:r>
                    </a:p>
                  </a:txBody>
                  <a:tcPr/>
                </a:tc>
                <a:tc>
                  <a:txBody>
                    <a:bodyPr/>
                    <a:lstStyle/>
                    <a:p>
                      <a:r>
                        <a:rPr lang="en-IN" sz="2000">
                          <a:solidFill>
                            <a:srgbClr val="000000"/>
                          </a:solidFill>
                        </a:rPr>
                        <a:t>1 if heads; 0 if tails</a:t>
                      </a:r>
                    </a:p>
                  </a:txBody>
                  <a:tcPr/>
                </a:tc>
                <a:extLst>
                  <a:ext uri="{0D108BD9-81ED-4DB2-BD59-A6C34878D82A}">
                    <a16:rowId xmlns:a16="http://schemas.microsoft.com/office/drawing/2014/main" val="3227675307"/>
                  </a:ext>
                </a:extLst>
              </a:tr>
              <a:tr h="731520">
                <a:tc>
                  <a:txBody>
                    <a:bodyPr/>
                    <a:lstStyle/>
                    <a:p>
                      <a:r>
                        <a:rPr lang="en-IN" sz="2000">
                          <a:solidFill>
                            <a:srgbClr val="000000"/>
                          </a:solidFill>
                        </a:rPr>
                        <a:t>Roll a die</a:t>
                      </a:r>
                    </a:p>
                  </a:txBody>
                  <a:tcPr/>
                </a:tc>
                <a:tc>
                  <a:txBody>
                    <a:bodyPr/>
                    <a:lstStyle/>
                    <a:p>
                      <a:r>
                        <a:rPr lang="en-IN" sz="2000">
                          <a:solidFill>
                            <a:srgbClr val="000000"/>
                          </a:solidFill>
                        </a:rPr>
                        <a:t>Number of dots showing on top of die</a:t>
                      </a:r>
                    </a:p>
                  </a:txBody>
                  <a:tcPr/>
                </a:tc>
                <a:tc>
                  <a:txBody>
                    <a:bodyPr/>
                    <a:lstStyle/>
                    <a:p>
                      <a:r>
                        <a:rPr lang="en-IN" sz="2000">
                          <a:solidFill>
                            <a:srgbClr val="000000"/>
                          </a:solidFill>
                        </a:rPr>
                        <a:t>1, 2, 3, 4, 5, 6</a:t>
                      </a:r>
                    </a:p>
                  </a:txBody>
                  <a:tcPr/>
                </a:tc>
                <a:extLst>
                  <a:ext uri="{0D108BD9-81ED-4DB2-BD59-A6C34878D82A}">
                    <a16:rowId xmlns:a16="http://schemas.microsoft.com/office/drawing/2014/main" val="1793215676"/>
                  </a:ext>
                </a:extLst>
              </a:tr>
              <a:tr h="731520">
                <a:tc>
                  <a:txBody>
                    <a:bodyPr/>
                    <a:lstStyle/>
                    <a:p>
                      <a:r>
                        <a:rPr lang="en-IN" sz="2000">
                          <a:solidFill>
                            <a:srgbClr val="000000"/>
                          </a:solidFill>
                        </a:rPr>
                        <a:t>Contact five customers</a:t>
                      </a:r>
                    </a:p>
                  </a:txBody>
                  <a:tcPr/>
                </a:tc>
                <a:tc>
                  <a:txBody>
                    <a:bodyPr/>
                    <a:lstStyle/>
                    <a:p>
                      <a:r>
                        <a:rPr lang="en-IN" sz="2000">
                          <a:solidFill>
                            <a:srgbClr val="000000"/>
                          </a:solidFill>
                        </a:rPr>
                        <a:t>Number of customers who place an order</a:t>
                      </a:r>
                    </a:p>
                  </a:txBody>
                  <a:tcPr/>
                </a:tc>
                <a:tc>
                  <a:txBody>
                    <a:bodyPr/>
                    <a:lstStyle/>
                    <a:p>
                      <a:r>
                        <a:rPr lang="en-IN" sz="2000">
                          <a:solidFill>
                            <a:srgbClr val="000000"/>
                          </a:solidFill>
                        </a:rPr>
                        <a:t>0, 1, 2, 3, 4, 5</a:t>
                      </a:r>
                      <a:endParaRPr lang="en-IN" sz="2000" i="0">
                        <a:solidFill>
                          <a:srgbClr val="000000"/>
                        </a:solidFill>
                      </a:endParaRPr>
                    </a:p>
                  </a:txBody>
                  <a:tcPr/>
                </a:tc>
                <a:extLst>
                  <a:ext uri="{0D108BD9-81ED-4DB2-BD59-A6C34878D82A}">
                    <a16:rowId xmlns:a16="http://schemas.microsoft.com/office/drawing/2014/main" val="602582797"/>
                  </a:ext>
                </a:extLst>
              </a:tr>
              <a:tr h="731520">
                <a:tc>
                  <a:txBody>
                    <a:bodyPr/>
                    <a:lstStyle/>
                    <a:p>
                      <a:r>
                        <a:rPr lang="en-IN" sz="2000">
                          <a:solidFill>
                            <a:srgbClr val="000000"/>
                          </a:solidFill>
                        </a:rPr>
                        <a:t>Operate a health care clinic for one day</a:t>
                      </a:r>
                    </a:p>
                  </a:txBody>
                  <a:tcPr/>
                </a:tc>
                <a:tc>
                  <a:txBody>
                    <a:bodyPr/>
                    <a:lstStyle/>
                    <a:p>
                      <a:r>
                        <a:rPr lang="en-IN" sz="2000">
                          <a:solidFill>
                            <a:srgbClr val="000000"/>
                          </a:solidFill>
                        </a:rPr>
                        <a:t>Number of patients who arrive</a:t>
                      </a:r>
                    </a:p>
                  </a:txBody>
                  <a:tcPr/>
                </a:tc>
                <a:tc>
                  <a:txBody>
                    <a:bodyPr/>
                    <a:lstStyle/>
                    <a:p>
                      <a:r>
                        <a:rPr lang="en-IN" sz="2000" i="0">
                          <a:solidFill>
                            <a:srgbClr val="000000"/>
                          </a:solidFill>
                        </a:rPr>
                        <a:t>0, 1, 2, 3, ...</a:t>
                      </a:r>
                    </a:p>
                  </a:txBody>
                  <a:tcPr/>
                </a:tc>
                <a:extLst>
                  <a:ext uri="{0D108BD9-81ED-4DB2-BD59-A6C34878D82A}">
                    <a16:rowId xmlns:a16="http://schemas.microsoft.com/office/drawing/2014/main" val="2063084883"/>
                  </a:ext>
                </a:extLst>
              </a:tr>
              <a:tr h="731520">
                <a:tc>
                  <a:txBody>
                    <a:bodyPr/>
                    <a:lstStyle/>
                    <a:p>
                      <a:r>
                        <a:rPr lang="en-IN" sz="2000">
                          <a:solidFill>
                            <a:srgbClr val="000000"/>
                          </a:solidFill>
                        </a:rPr>
                        <a:t>Offer a customer the choice of two products</a:t>
                      </a:r>
                    </a:p>
                  </a:txBody>
                  <a:tcPr/>
                </a:tc>
                <a:tc>
                  <a:txBody>
                    <a:bodyPr/>
                    <a:lstStyle/>
                    <a:p>
                      <a:r>
                        <a:rPr lang="en-IN" sz="2000">
                          <a:solidFill>
                            <a:srgbClr val="000000"/>
                          </a:solidFill>
                        </a:rPr>
                        <a:t>Product chosen by customer</a:t>
                      </a:r>
                    </a:p>
                  </a:txBody>
                  <a:tcPr/>
                </a:tc>
                <a:tc>
                  <a:txBody>
                    <a:bodyPr/>
                    <a:lstStyle/>
                    <a:p>
                      <a:r>
                        <a:rPr lang="en-IN" sz="2000">
                          <a:solidFill>
                            <a:srgbClr val="000000"/>
                          </a:solidFill>
                        </a:rPr>
                        <a:t>0 if none; 1 if choose product A; 2 if choose product B</a:t>
                      </a:r>
                    </a:p>
                  </a:txBody>
                  <a:tcPr/>
                </a:tc>
                <a:extLst>
                  <a:ext uri="{0D108BD9-81ED-4DB2-BD59-A6C34878D82A}">
                    <a16:rowId xmlns:a16="http://schemas.microsoft.com/office/drawing/2014/main" val="3179792373"/>
                  </a:ext>
                </a:extLst>
              </a:tr>
            </a:tbl>
          </a:graphicData>
        </a:graphic>
      </p:graphicFrame>
    </p:spTree>
    <p:extLst>
      <p:ext uri="{BB962C8B-B14F-4D97-AF65-F5344CB8AC3E}">
        <p14:creationId xmlns:p14="http://schemas.microsoft.com/office/powerpoint/2010/main" val="75096705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(1 of 8)</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The </a:t>
            </a:r>
            <a:r>
              <a:rPr lang="en-US" u="sng"/>
              <a:t>probability distribution</a:t>
            </a:r>
            <a:r>
              <a:rPr lang="en-US"/>
              <a:t> for a random variable describes how probabilities are distributed over the values of the random variable.</a:t>
            </a:r>
          </a:p>
          <a:p>
            <a:pPr>
              <a:spcBef>
                <a:spcPts val="1200"/>
              </a:spcBef>
              <a:spcAft>
                <a:spcPts val="1200"/>
              </a:spcAft>
            </a:pPr>
            <a:r>
              <a:rPr lang="en-US"/>
              <a:t>We can describe a discrete probability distribution with a table, graph, or formula.</a:t>
            </a:r>
          </a:p>
        </p:txBody>
      </p:sp>
    </p:spTree>
    <p:extLst>
      <p:ext uri="{BB962C8B-B14F-4D97-AF65-F5344CB8AC3E}">
        <p14:creationId xmlns:p14="http://schemas.microsoft.com/office/powerpoint/2010/main" val="2589556186"/>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(2 of 8)</a:t>
            </a:r>
            <a:endParaRPr lang="en-IN"/>
          </a:p>
        </p:txBody>
      </p:sp>
      <p:sp>
        <p:nvSpPr>
          <p:cNvPr id="3" name="Content Placeholder 2"/>
          <p:cNvSpPr>
            <a:spLocks noGrp="1"/>
          </p:cNvSpPr>
          <p:nvPr>
            <p:ph idx="1"/>
          </p:nvPr>
        </p:nvSpPr>
        <p:spPr/>
        <p:txBody>
          <a:bodyPr/>
          <a:lstStyle/>
          <a:p>
            <a:pPr marL="0" indent="0">
              <a:spcBef>
                <a:spcPts val="600"/>
              </a:spcBef>
              <a:spcAft>
                <a:spcPts val="1200"/>
              </a:spcAft>
              <a:buNone/>
            </a:pPr>
            <a:r>
              <a:rPr lang="en-US"/>
              <a:t>Two types of </a:t>
            </a:r>
            <a:r>
              <a:rPr lang="en-US" u="sng"/>
              <a:t>discrete probability distributions</a:t>
            </a:r>
            <a:r>
              <a:rPr lang="en-US"/>
              <a:t>: </a:t>
            </a:r>
          </a:p>
          <a:p>
            <a:pPr marL="685800">
              <a:spcBef>
                <a:spcPts val="600"/>
              </a:spcBef>
              <a:spcAft>
                <a:spcPts val="1200"/>
              </a:spcAft>
            </a:pPr>
            <a:r>
              <a:rPr lang="en-US"/>
              <a:t>First type: uses the rules of assigning probabilities to experimental outcomes to determine probabilities for each value of the random variable.</a:t>
            </a:r>
          </a:p>
          <a:p>
            <a:pPr marL="685800">
              <a:spcBef>
                <a:spcPts val="600"/>
              </a:spcBef>
              <a:spcAft>
                <a:spcPts val="1200"/>
              </a:spcAft>
            </a:pPr>
            <a:r>
              <a:rPr lang="en-US"/>
              <a:t>Second type: uses a special mathematical formula to compute the probabilities for each value of the random variable.</a:t>
            </a:r>
          </a:p>
        </p:txBody>
      </p:sp>
    </p:spTree>
    <p:extLst>
      <p:ext uri="{BB962C8B-B14F-4D97-AF65-F5344CB8AC3E}">
        <p14:creationId xmlns:p14="http://schemas.microsoft.com/office/powerpoint/2010/main" val="360793041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(3 of 8)</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1"/>
          </p:nvPr>
        </p:nvSpPr>
        <p:spPr>
          <a:xfrm>
            <a:off x="476843" y="1825625"/>
            <a:ext cx="11241915" cy="1463265"/>
          </a:xfrm>
        </p:spPr>
        <p:txBody>
          <a:bodyPr/>
          <a:lstStyle/>
          <a:p>
            <a:r>
              <a:rPr lang="en-US"/>
              <a:t>The probability distribution is defined by a </a:t>
            </a:r>
            <a:r>
              <a:rPr lang="en-US" u="sng"/>
              <a:t>probability function</a:t>
            </a:r>
            <a:r>
              <a:rPr lang="en-US"/>
              <a:t>, denoted by </a:t>
            </a:r>
            <a:r>
              <a:rPr lang="en-US" i="1"/>
              <a:t>f(x), </a:t>
            </a:r>
            <a:r>
              <a:rPr lang="en-US"/>
              <a:t>that provides the probability for each value of the random variable.</a:t>
            </a:r>
          </a:p>
          <a:p>
            <a:r>
              <a:rPr lang="en-US"/>
              <a:t>The required conditions for a discrete probability function are:</a:t>
            </a:r>
          </a:p>
        </p:txBody>
      </p:sp>
      <p:graphicFrame>
        <p:nvGraphicFramePr>
          <p:cNvPr id="9" name="Object 3" descr="F of x is greater than or equal to 0 and sigma F of x equals 1.">
            <a:extLst>
              <a:ext uri="{FF2B5EF4-FFF2-40B4-BE49-F238E27FC236}">
                <a16:creationId xmlns:a16="http://schemas.microsoft.com/office/drawing/2014/main" id="{AFEED0D7-56D6-4D24-B234-8A0B4FE7BA8A}"/>
              </a:ext>
            </a:extLst>
          </p:cNvPr>
          <p:cNvGraphicFramePr>
            <a:graphicFrameLocks noGrp="1" noChangeAspect="1"/>
          </p:cNvGraphicFramePr>
          <p:nvPr>
            <p:ph sz="half" idx="2"/>
            <p:extLst>
              <p:ext uri="{D42A27DB-BD31-4B8C-83A1-F6EECF244321}">
                <p14:modId xmlns:p14="http://schemas.microsoft.com/office/powerpoint/2010/main" val="2472650920"/>
              </p:ext>
            </p:extLst>
          </p:nvPr>
        </p:nvGraphicFramePr>
        <p:xfrm>
          <a:off x="3875088" y="3597275"/>
          <a:ext cx="3403440" cy="419040"/>
        </p:xfrm>
        <a:graphic>
          <a:graphicData uri="http://schemas.openxmlformats.org/presentationml/2006/ole">
            <mc:AlternateContent xmlns:mc="http://schemas.openxmlformats.org/markup-compatibility/2006">
              <mc:Choice xmlns:v="urn:schemas-microsoft-com:vml" Requires="v">
                <p:oleObj spid="_x0000_s56322" name="Equation" r:id="rId3" imgW="3403440" imgH="419040" progId="Equation.DSMT4">
                  <p:embed/>
                </p:oleObj>
              </mc:Choice>
              <mc:Fallback>
                <p:oleObj name="Equation" r:id="rId3" imgW="3403440" imgH="419040" progId="Equation.DSMT4">
                  <p:embed/>
                  <p:pic>
                    <p:nvPicPr>
                      <p:cNvPr id="0" name="OLE substitute image"/>
                      <p:cNvPicPr/>
                      <p:nvPr/>
                    </p:nvPicPr>
                    <p:blipFill>
                      <a:blip r:embed="rId4"/>
                      <a:stretch>
                        <a:fillRect/>
                      </a:stretch>
                    </p:blipFill>
                    <p:spPr>
                      <a:xfrm>
                        <a:off x="3875088" y="3597275"/>
                        <a:ext cx="3403440" cy="419040"/>
                      </a:xfrm>
                      <a:prstGeom prst="rect">
                        <a:avLst/>
                      </a:prstGeom>
                    </p:spPr>
                  </p:pic>
                </p:oleObj>
              </mc:Fallback>
            </mc:AlternateContent>
          </a:graphicData>
        </a:graphic>
      </p:graphicFrame>
    </p:spTree>
    <p:extLst>
      <p:ext uri="{BB962C8B-B14F-4D97-AF65-F5344CB8AC3E}">
        <p14:creationId xmlns:p14="http://schemas.microsoft.com/office/powerpoint/2010/main" val="154814888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(4 of 8)</a:t>
            </a:r>
            <a:endParaRPr lang="en-IN"/>
          </a:p>
        </p:txBody>
      </p:sp>
      <p:sp>
        <p:nvSpPr>
          <p:cNvPr id="3" name="Content Placeholder 2"/>
          <p:cNvSpPr>
            <a:spLocks noGrp="1"/>
          </p:cNvSpPr>
          <p:nvPr>
            <p:ph idx="1"/>
          </p:nvPr>
        </p:nvSpPr>
        <p:spPr/>
        <p:txBody>
          <a:bodyPr/>
          <a:lstStyle/>
          <a:p>
            <a:pPr>
              <a:spcBef>
                <a:spcPts val="600"/>
              </a:spcBef>
              <a:spcAft>
                <a:spcPts val="1200"/>
              </a:spcAft>
            </a:pPr>
            <a:r>
              <a:rPr lang="en-US"/>
              <a:t>There are three methods for assigning probabilities to random variables:</a:t>
            </a:r>
          </a:p>
          <a:p>
            <a:pPr marL="1257300" indent="-342900">
              <a:spcBef>
                <a:spcPts val="600"/>
              </a:spcBef>
              <a:spcAft>
                <a:spcPts val="1200"/>
              </a:spcAft>
            </a:pPr>
            <a:r>
              <a:rPr lang="en-US"/>
              <a:t>Classical method</a:t>
            </a:r>
          </a:p>
          <a:p>
            <a:pPr marL="1257300" indent="-342900">
              <a:spcBef>
                <a:spcPts val="600"/>
              </a:spcBef>
              <a:spcAft>
                <a:spcPts val="1200"/>
              </a:spcAft>
            </a:pPr>
            <a:r>
              <a:rPr lang="en-US"/>
              <a:t>Subjective method</a:t>
            </a:r>
          </a:p>
          <a:p>
            <a:pPr marL="1257300" indent="-342900">
              <a:spcBef>
                <a:spcPts val="600"/>
              </a:spcBef>
              <a:spcAft>
                <a:spcPts val="1200"/>
              </a:spcAft>
            </a:pPr>
            <a:r>
              <a:rPr lang="en-US"/>
              <a:t>Relative frequency</a:t>
            </a:r>
          </a:p>
          <a:p>
            <a:pPr>
              <a:spcBef>
                <a:spcPts val="600"/>
              </a:spcBef>
              <a:spcAft>
                <a:spcPts val="1200"/>
              </a:spcAft>
            </a:pPr>
            <a:r>
              <a:rPr lang="en-US"/>
              <a:t>The use of the relative frequency method to develop discrete probability distributions leads to what is called an </a:t>
            </a:r>
            <a:r>
              <a:rPr lang="en-US" u="sng"/>
              <a:t>empirical discrete distribution</a:t>
            </a:r>
            <a:r>
              <a:rPr lang="en-US"/>
              <a:t>.</a:t>
            </a:r>
          </a:p>
        </p:txBody>
      </p:sp>
    </p:spTree>
    <p:extLst>
      <p:ext uri="{BB962C8B-B14F-4D97-AF65-F5344CB8AC3E}">
        <p14:creationId xmlns:p14="http://schemas.microsoft.com/office/powerpoint/2010/main" val="62896193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(5 of 8)</a:t>
            </a:r>
            <a:endParaRPr lang="en-IN"/>
          </a:p>
        </p:txBody>
      </p:sp>
      <p:sp>
        <p:nvSpPr>
          <p:cNvPr id="6" name="Content Placeholder 2">
            <a:extLst>
              <a:ext uri="{FF2B5EF4-FFF2-40B4-BE49-F238E27FC236}">
                <a16:creationId xmlns:a16="http://schemas.microsoft.com/office/drawing/2014/main" id="{165F60FE-7BA3-433C-BA07-E1FFEF988A98}"/>
              </a:ext>
            </a:extLst>
          </p:cNvPr>
          <p:cNvSpPr>
            <a:spLocks noGrp="1"/>
          </p:cNvSpPr>
          <p:nvPr>
            <p:ph sz="half" idx="1"/>
          </p:nvPr>
        </p:nvSpPr>
        <p:spPr>
          <a:xfrm>
            <a:off x="476843" y="1825625"/>
            <a:ext cx="11241915" cy="1217447"/>
          </a:xfrm>
        </p:spPr>
        <p:txBody>
          <a:bodyPr/>
          <a:lstStyle/>
          <a:p>
            <a:pPr marL="0" indent="0">
              <a:spcBef>
                <a:spcPts val="200"/>
              </a:spcBef>
              <a:spcAft>
                <a:spcPts val="200"/>
              </a:spcAft>
              <a:buNone/>
            </a:pPr>
            <a:r>
              <a:rPr lang="en-US" b="1" u="sng"/>
              <a:t>Example:</a:t>
            </a:r>
            <a:r>
              <a:rPr lang="en-US"/>
              <a:t> DiCarlo Motors</a:t>
            </a:r>
          </a:p>
          <a:p>
            <a:pPr marL="685800" indent="0">
              <a:spcBef>
                <a:spcPts val="200"/>
              </a:spcBef>
              <a:spcAft>
                <a:spcPts val="200"/>
              </a:spcAft>
              <a:buNone/>
            </a:pPr>
            <a:r>
              <a:rPr lang="en-US"/>
              <a:t>Using past data on daily car sales for 300 days, a </a:t>
            </a:r>
            <a:r>
              <a:rPr lang="en-US" u="sng"/>
              <a:t>tabular representation</a:t>
            </a:r>
            <a:r>
              <a:rPr lang="en-US"/>
              <a:t> of the probability distribution for sales was developed.</a:t>
            </a:r>
          </a:p>
        </p:txBody>
      </p:sp>
      <p:graphicFrame>
        <p:nvGraphicFramePr>
          <p:cNvPr id="8" name="Table 3">
            <a:extLst>
              <a:ext uri="{FF2B5EF4-FFF2-40B4-BE49-F238E27FC236}">
                <a16:creationId xmlns:a16="http://schemas.microsoft.com/office/drawing/2014/main" id="{6DE07A4C-8A6F-4DAE-BD21-DAC347BE70D3}"/>
              </a:ext>
            </a:extLst>
          </p:cNvPr>
          <p:cNvGraphicFramePr>
            <a:graphicFrameLocks noGrp="1"/>
          </p:cNvGraphicFramePr>
          <p:nvPr>
            <p:ph sz="half" idx="2"/>
            <p:extLst>
              <p:ext uri="{D42A27DB-BD31-4B8C-83A1-F6EECF244321}">
                <p14:modId xmlns:p14="http://schemas.microsoft.com/office/powerpoint/2010/main" val="563432402"/>
              </p:ext>
            </p:extLst>
          </p:nvPr>
        </p:nvGraphicFramePr>
        <p:xfrm>
          <a:off x="1981200" y="3123125"/>
          <a:ext cx="8229600" cy="323088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3610872774"/>
                    </a:ext>
                  </a:extLst>
                </a:gridCol>
                <a:gridCol w="2286000">
                  <a:extLst>
                    <a:ext uri="{9D8B030D-6E8A-4147-A177-3AD203B41FA5}">
                      <a16:colId xmlns:a16="http://schemas.microsoft.com/office/drawing/2014/main" val="1408112279"/>
                    </a:ext>
                  </a:extLst>
                </a:gridCol>
                <a:gridCol w="1600200">
                  <a:extLst>
                    <a:ext uri="{9D8B030D-6E8A-4147-A177-3AD203B41FA5}">
                      <a16:colId xmlns:a16="http://schemas.microsoft.com/office/drawing/2014/main" val="187445843"/>
                    </a:ext>
                  </a:extLst>
                </a:gridCol>
                <a:gridCol w="1600200">
                  <a:extLst>
                    <a:ext uri="{9D8B030D-6E8A-4147-A177-3AD203B41FA5}">
                      <a16:colId xmlns:a16="http://schemas.microsoft.com/office/drawing/2014/main" val="1818595472"/>
                    </a:ext>
                  </a:extLst>
                </a:gridCol>
              </a:tblGrid>
              <a:tr h="457200">
                <a:tc>
                  <a:txBody>
                    <a:bodyPr/>
                    <a:lstStyle/>
                    <a:p>
                      <a:pPr algn="ctr"/>
                      <a:r>
                        <a:rPr lang="en-IN" sz="2000"/>
                        <a:t>Number of cars sold</a:t>
                      </a:r>
                    </a:p>
                  </a:txBody>
                  <a:tcPr anchor="b">
                    <a:solidFill>
                      <a:srgbClr val="000000"/>
                    </a:solidFill>
                  </a:tcPr>
                </a:tc>
                <a:tc>
                  <a:txBody>
                    <a:bodyPr/>
                    <a:lstStyle/>
                    <a:p>
                      <a:pPr algn="ctr"/>
                      <a:r>
                        <a:rPr lang="en-IN" sz="2000"/>
                        <a:t>Number of days</a:t>
                      </a:r>
                    </a:p>
                  </a:txBody>
                  <a:tcPr anchor="b">
                    <a:solidFill>
                      <a:srgbClr val="000000"/>
                    </a:solidFill>
                  </a:tcPr>
                </a:tc>
                <a:tc>
                  <a:txBody>
                    <a:bodyPr/>
                    <a:lstStyle/>
                    <a:p>
                      <a:pPr algn="ctr"/>
                      <a:r>
                        <a:rPr lang="en-IN" sz="2000" i="1"/>
                        <a:t>x</a:t>
                      </a:r>
                    </a:p>
                  </a:txBody>
                  <a:tcPr anchor="b">
                    <a:solidFill>
                      <a:srgbClr val="000000"/>
                    </a:solidFill>
                  </a:tcPr>
                </a:tc>
                <a:tc>
                  <a:txBody>
                    <a:bodyPr/>
                    <a:lstStyle/>
                    <a:p>
                      <a:pPr algn="ctr"/>
                      <a:r>
                        <a:rPr lang="en-IN" sz="2000" i="1"/>
                        <a:t>f(x)</a:t>
                      </a:r>
                    </a:p>
                  </a:txBody>
                  <a:tcPr anchor="b">
                    <a:solidFill>
                      <a:srgbClr val="000000"/>
                    </a:solidFill>
                  </a:tcPr>
                </a:tc>
                <a:extLst>
                  <a:ext uri="{0D108BD9-81ED-4DB2-BD59-A6C34878D82A}">
                    <a16:rowId xmlns:a16="http://schemas.microsoft.com/office/drawing/2014/main" val="1112584232"/>
                  </a:ext>
                </a:extLst>
              </a:tr>
              <a:tr h="320529">
                <a:tc>
                  <a:txBody>
                    <a:bodyPr/>
                    <a:lstStyle/>
                    <a:p>
                      <a:pPr algn="ctr"/>
                      <a:r>
                        <a:rPr lang="en-IN" sz="2000">
                          <a:solidFill>
                            <a:srgbClr val="000000"/>
                          </a:solidFill>
                        </a:rPr>
                        <a:t>0</a:t>
                      </a:r>
                    </a:p>
                  </a:txBody>
                  <a:tcPr/>
                </a:tc>
                <a:tc>
                  <a:txBody>
                    <a:bodyPr/>
                    <a:lstStyle/>
                    <a:p>
                      <a:pPr algn="ctr"/>
                      <a:r>
                        <a:rPr lang="en-IN" sz="2000">
                          <a:solidFill>
                            <a:srgbClr val="000000"/>
                          </a:solidFill>
                        </a:rPr>
                        <a:t>54</a:t>
                      </a:r>
                    </a:p>
                  </a:txBody>
                  <a:tcPr/>
                </a:tc>
                <a:tc>
                  <a:txBody>
                    <a:bodyPr/>
                    <a:lstStyle/>
                    <a:p>
                      <a:pPr algn="ctr"/>
                      <a:r>
                        <a:rPr lang="en-IN" sz="2000">
                          <a:solidFill>
                            <a:srgbClr val="000000"/>
                          </a:solidFill>
                        </a:rPr>
                        <a:t>0</a:t>
                      </a:r>
                    </a:p>
                  </a:txBody>
                  <a:tcPr/>
                </a:tc>
                <a:tc>
                  <a:txBody>
                    <a:bodyPr/>
                    <a:lstStyle/>
                    <a:p>
                      <a:pPr algn="ctr"/>
                      <a:r>
                        <a:rPr lang="en-IN" sz="2000">
                          <a:solidFill>
                            <a:srgbClr val="000000"/>
                          </a:solidFill>
                        </a:rPr>
                        <a:t>.18</a:t>
                      </a:r>
                    </a:p>
                  </a:txBody>
                  <a:tcPr/>
                </a:tc>
                <a:extLst>
                  <a:ext uri="{0D108BD9-81ED-4DB2-BD59-A6C34878D82A}">
                    <a16:rowId xmlns:a16="http://schemas.microsoft.com/office/drawing/2014/main" val="577865265"/>
                  </a:ext>
                </a:extLst>
              </a:tr>
              <a:tr h="320529">
                <a:tc>
                  <a:txBody>
                    <a:bodyPr/>
                    <a:lstStyle/>
                    <a:p>
                      <a:pPr algn="ctr"/>
                      <a:r>
                        <a:rPr lang="en-IN" sz="2000">
                          <a:solidFill>
                            <a:srgbClr val="000000"/>
                          </a:solidFill>
                        </a:rPr>
                        <a:t>1</a:t>
                      </a:r>
                    </a:p>
                  </a:txBody>
                  <a:tcPr/>
                </a:tc>
                <a:tc>
                  <a:txBody>
                    <a:bodyPr/>
                    <a:lstStyle/>
                    <a:p>
                      <a:pPr algn="ctr"/>
                      <a:r>
                        <a:rPr lang="en-IN" sz="2000">
                          <a:solidFill>
                            <a:srgbClr val="000000"/>
                          </a:solidFill>
                        </a:rPr>
                        <a:t>117</a:t>
                      </a:r>
                    </a:p>
                  </a:txBody>
                  <a:tcPr/>
                </a:tc>
                <a:tc>
                  <a:txBody>
                    <a:bodyPr/>
                    <a:lstStyle/>
                    <a:p>
                      <a:pPr algn="ctr"/>
                      <a:r>
                        <a:rPr lang="en-IN" sz="2000">
                          <a:solidFill>
                            <a:srgbClr val="000000"/>
                          </a:solidFill>
                        </a:rPr>
                        <a:t>1</a:t>
                      </a:r>
                    </a:p>
                  </a:txBody>
                  <a:tcPr/>
                </a:tc>
                <a:tc>
                  <a:txBody>
                    <a:bodyPr/>
                    <a:lstStyle/>
                    <a:p>
                      <a:pPr algn="ctr"/>
                      <a:r>
                        <a:rPr lang="en-IN" sz="2000">
                          <a:solidFill>
                            <a:srgbClr val="000000"/>
                          </a:solidFill>
                        </a:rPr>
                        <a:t>.39</a:t>
                      </a:r>
                    </a:p>
                  </a:txBody>
                  <a:tcPr/>
                </a:tc>
                <a:extLst>
                  <a:ext uri="{0D108BD9-81ED-4DB2-BD59-A6C34878D82A}">
                    <a16:rowId xmlns:a16="http://schemas.microsoft.com/office/drawing/2014/main" val="3023674"/>
                  </a:ext>
                </a:extLst>
              </a:tr>
              <a:tr h="320529">
                <a:tc>
                  <a:txBody>
                    <a:bodyPr/>
                    <a:lstStyle/>
                    <a:p>
                      <a:pPr algn="ctr"/>
                      <a:r>
                        <a:rPr lang="en-IN" sz="2000">
                          <a:solidFill>
                            <a:srgbClr val="000000"/>
                          </a:solidFill>
                        </a:rPr>
                        <a:t>2</a:t>
                      </a:r>
                    </a:p>
                  </a:txBody>
                  <a:tcPr/>
                </a:tc>
                <a:tc>
                  <a:txBody>
                    <a:bodyPr/>
                    <a:lstStyle/>
                    <a:p>
                      <a:pPr algn="ctr"/>
                      <a:r>
                        <a:rPr lang="en-IN" sz="2000">
                          <a:solidFill>
                            <a:srgbClr val="000000"/>
                          </a:solidFill>
                        </a:rPr>
                        <a:t>72</a:t>
                      </a:r>
                    </a:p>
                  </a:txBody>
                  <a:tcPr/>
                </a:tc>
                <a:tc>
                  <a:txBody>
                    <a:bodyPr/>
                    <a:lstStyle/>
                    <a:p>
                      <a:pPr algn="ctr"/>
                      <a:r>
                        <a:rPr lang="en-IN" sz="2000">
                          <a:solidFill>
                            <a:srgbClr val="000000"/>
                          </a:solidFill>
                        </a:rPr>
                        <a:t>2</a:t>
                      </a:r>
                    </a:p>
                  </a:txBody>
                  <a:tcPr/>
                </a:tc>
                <a:tc>
                  <a:txBody>
                    <a:bodyPr/>
                    <a:lstStyle/>
                    <a:p>
                      <a:pPr algn="ctr"/>
                      <a:r>
                        <a:rPr lang="en-IN" sz="2000">
                          <a:solidFill>
                            <a:srgbClr val="000000"/>
                          </a:solidFill>
                        </a:rPr>
                        <a:t>.24</a:t>
                      </a:r>
                    </a:p>
                  </a:txBody>
                  <a:tcPr/>
                </a:tc>
                <a:extLst>
                  <a:ext uri="{0D108BD9-81ED-4DB2-BD59-A6C34878D82A}">
                    <a16:rowId xmlns:a16="http://schemas.microsoft.com/office/drawing/2014/main" val="3750641280"/>
                  </a:ext>
                </a:extLst>
              </a:tr>
              <a:tr h="320529">
                <a:tc>
                  <a:txBody>
                    <a:bodyPr/>
                    <a:lstStyle/>
                    <a:p>
                      <a:pPr algn="ctr"/>
                      <a:r>
                        <a:rPr lang="en-IN" sz="2000">
                          <a:solidFill>
                            <a:srgbClr val="000000"/>
                          </a:solidFill>
                        </a:rPr>
                        <a:t>3</a:t>
                      </a:r>
                    </a:p>
                  </a:txBody>
                  <a:tcPr/>
                </a:tc>
                <a:tc>
                  <a:txBody>
                    <a:bodyPr/>
                    <a:lstStyle/>
                    <a:p>
                      <a:pPr algn="ctr"/>
                      <a:r>
                        <a:rPr lang="en-IN" sz="2000">
                          <a:solidFill>
                            <a:srgbClr val="000000"/>
                          </a:solidFill>
                        </a:rPr>
                        <a:t>42</a:t>
                      </a:r>
                    </a:p>
                  </a:txBody>
                  <a:tcPr/>
                </a:tc>
                <a:tc>
                  <a:txBody>
                    <a:bodyPr/>
                    <a:lstStyle/>
                    <a:p>
                      <a:pPr algn="ctr"/>
                      <a:r>
                        <a:rPr lang="en-IN" sz="2000">
                          <a:solidFill>
                            <a:srgbClr val="000000"/>
                          </a:solidFill>
                        </a:rPr>
                        <a:t>3</a:t>
                      </a:r>
                    </a:p>
                  </a:txBody>
                  <a:tcPr/>
                </a:tc>
                <a:tc>
                  <a:txBody>
                    <a:bodyPr/>
                    <a:lstStyle/>
                    <a:p>
                      <a:pPr algn="ctr"/>
                      <a:r>
                        <a:rPr lang="en-IN" sz="2000">
                          <a:solidFill>
                            <a:srgbClr val="000000"/>
                          </a:solidFill>
                        </a:rPr>
                        <a:t>.14</a:t>
                      </a:r>
                    </a:p>
                  </a:txBody>
                  <a:tcPr/>
                </a:tc>
                <a:extLst>
                  <a:ext uri="{0D108BD9-81ED-4DB2-BD59-A6C34878D82A}">
                    <a16:rowId xmlns:a16="http://schemas.microsoft.com/office/drawing/2014/main" val="2972419116"/>
                  </a:ext>
                </a:extLst>
              </a:tr>
              <a:tr h="320529">
                <a:tc>
                  <a:txBody>
                    <a:bodyPr/>
                    <a:lstStyle/>
                    <a:p>
                      <a:pPr algn="ctr"/>
                      <a:r>
                        <a:rPr lang="en-IN" sz="2000">
                          <a:solidFill>
                            <a:srgbClr val="000000"/>
                          </a:solidFill>
                        </a:rPr>
                        <a:t>4</a:t>
                      </a:r>
                    </a:p>
                  </a:txBody>
                  <a:tcPr/>
                </a:tc>
                <a:tc>
                  <a:txBody>
                    <a:bodyPr/>
                    <a:lstStyle/>
                    <a:p>
                      <a:pPr algn="ctr"/>
                      <a:r>
                        <a:rPr lang="en-IN" sz="2000">
                          <a:solidFill>
                            <a:srgbClr val="000000"/>
                          </a:solidFill>
                        </a:rPr>
                        <a:t>12</a:t>
                      </a:r>
                    </a:p>
                  </a:txBody>
                  <a:tcPr/>
                </a:tc>
                <a:tc>
                  <a:txBody>
                    <a:bodyPr/>
                    <a:lstStyle/>
                    <a:p>
                      <a:pPr algn="ctr"/>
                      <a:r>
                        <a:rPr lang="en-IN" sz="2000">
                          <a:solidFill>
                            <a:srgbClr val="000000"/>
                          </a:solidFill>
                        </a:rPr>
                        <a:t>4</a:t>
                      </a:r>
                    </a:p>
                  </a:txBody>
                  <a:tcPr/>
                </a:tc>
                <a:tc>
                  <a:txBody>
                    <a:bodyPr/>
                    <a:lstStyle/>
                    <a:p>
                      <a:pPr algn="ctr"/>
                      <a:r>
                        <a:rPr lang="en-IN" sz="2000">
                          <a:solidFill>
                            <a:srgbClr val="000000"/>
                          </a:solidFill>
                        </a:rPr>
                        <a:t>.04</a:t>
                      </a:r>
                    </a:p>
                  </a:txBody>
                  <a:tcPr/>
                </a:tc>
                <a:extLst>
                  <a:ext uri="{0D108BD9-81ED-4DB2-BD59-A6C34878D82A}">
                    <a16:rowId xmlns:a16="http://schemas.microsoft.com/office/drawing/2014/main" val="1051485276"/>
                  </a:ext>
                </a:extLst>
              </a:tr>
              <a:tr h="320529">
                <a:tc>
                  <a:txBody>
                    <a:bodyPr/>
                    <a:lstStyle/>
                    <a:p>
                      <a:pPr algn="ctr"/>
                      <a:r>
                        <a:rPr lang="en-IN" sz="2000">
                          <a:solidFill>
                            <a:srgbClr val="000000"/>
                          </a:solidFill>
                        </a:rPr>
                        <a:t>5</a:t>
                      </a:r>
                    </a:p>
                  </a:txBody>
                  <a:tcPr/>
                </a:tc>
                <a:tc>
                  <a:txBody>
                    <a:bodyPr/>
                    <a:lstStyle/>
                    <a:p>
                      <a:pPr algn="ctr"/>
                      <a:r>
                        <a:rPr lang="en-IN" sz="2000">
                          <a:solidFill>
                            <a:srgbClr val="000000"/>
                          </a:solidFill>
                        </a:rPr>
                        <a:t>3</a:t>
                      </a:r>
                    </a:p>
                  </a:txBody>
                  <a:tcPr/>
                </a:tc>
                <a:tc>
                  <a:txBody>
                    <a:bodyPr/>
                    <a:lstStyle/>
                    <a:p>
                      <a:pPr algn="ctr"/>
                      <a:r>
                        <a:rPr lang="en-IN" sz="2000">
                          <a:solidFill>
                            <a:srgbClr val="000000"/>
                          </a:solidFill>
                        </a:rPr>
                        <a:t>5</a:t>
                      </a:r>
                    </a:p>
                  </a:txBody>
                  <a:tcPr/>
                </a:tc>
                <a:tc>
                  <a:txBody>
                    <a:bodyPr/>
                    <a:lstStyle/>
                    <a:p>
                      <a:pPr algn="ctr"/>
                      <a:r>
                        <a:rPr lang="en-IN" sz="2000">
                          <a:solidFill>
                            <a:srgbClr val="000000"/>
                          </a:solidFill>
                        </a:rPr>
                        <a:t>.01</a:t>
                      </a:r>
                    </a:p>
                  </a:txBody>
                  <a:tcPr/>
                </a:tc>
                <a:extLst>
                  <a:ext uri="{0D108BD9-81ED-4DB2-BD59-A6C34878D82A}">
                    <a16:rowId xmlns:a16="http://schemas.microsoft.com/office/drawing/2014/main" val="3227172274"/>
                  </a:ext>
                </a:extLst>
              </a:tr>
              <a:tr h="320529">
                <a:tc>
                  <a:txBody>
                    <a:bodyPr/>
                    <a:lstStyle/>
                    <a:p>
                      <a:pPr algn="ctr"/>
                      <a:r>
                        <a:rPr lang="en-IN" sz="2000" b="1">
                          <a:solidFill>
                            <a:srgbClr val="000000"/>
                          </a:solidFill>
                        </a:rPr>
                        <a:t>Total</a:t>
                      </a:r>
                    </a:p>
                  </a:txBody>
                  <a:tcPr/>
                </a:tc>
                <a:tc>
                  <a:txBody>
                    <a:bodyPr/>
                    <a:lstStyle/>
                    <a:p>
                      <a:pPr algn="ctr"/>
                      <a:r>
                        <a:rPr lang="en-IN" sz="2000" b="1">
                          <a:solidFill>
                            <a:srgbClr val="000000"/>
                          </a:solidFill>
                        </a:rPr>
                        <a:t>300</a:t>
                      </a:r>
                    </a:p>
                  </a:txBody>
                  <a:tcPr/>
                </a:tc>
                <a:tc>
                  <a:txBody>
                    <a:bodyPr/>
                    <a:lstStyle/>
                    <a:p>
                      <a:pPr algn="ctr"/>
                      <a:endParaRPr lang="en-IN" sz="2000" b="1">
                        <a:solidFill>
                          <a:srgbClr val="000000"/>
                        </a:solidFill>
                      </a:endParaRPr>
                    </a:p>
                  </a:txBody>
                  <a:tcPr/>
                </a:tc>
                <a:tc>
                  <a:txBody>
                    <a:bodyPr/>
                    <a:lstStyle/>
                    <a:p>
                      <a:pPr algn="ctr"/>
                      <a:r>
                        <a:rPr lang="en-IN" sz="2000" b="1">
                          <a:solidFill>
                            <a:srgbClr val="000000"/>
                          </a:solidFill>
                        </a:rPr>
                        <a:t>1.00</a:t>
                      </a:r>
                    </a:p>
                  </a:txBody>
                  <a:tcPr/>
                </a:tc>
                <a:extLst>
                  <a:ext uri="{0D108BD9-81ED-4DB2-BD59-A6C34878D82A}">
                    <a16:rowId xmlns:a16="http://schemas.microsoft.com/office/drawing/2014/main" val="1628991333"/>
                  </a:ext>
                </a:extLst>
              </a:tr>
            </a:tbl>
          </a:graphicData>
        </a:graphic>
      </p:graphicFrame>
    </p:spTree>
    <p:extLst>
      <p:ext uri="{BB962C8B-B14F-4D97-AF65-F5344CB8AC3E}">
        <p14:creationId xmlns:p14="http://schemas.microsoft.com/office/powerpoint/2010/main" val="20331934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Series Data (1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a:spcAft>
                <a:spcPts val="600"/>
              </a:spcAft>
            </a:pPr>
            <a:r>
              <a:rPr lang="en-US" u="sng"/>
              <a:t>Time series data</a:t>
            </a:r>
            <a:r>
              <a:rPr lang="en-US"/>
              <a:t> are collected over several time periods.</a:t>
            </a:r>
          </a:p>
          <a:p>
            <a:pPr indent="0">
              <a:spcAft>
                <a:spcPts val="600"/>
              </a:spcAft>
              <a:buNone/>
            </a:pPr>
            <a:r>
              <a:rPr lang="en-US" b="1"/>
              <a:t>Example: </a:t>
            </a:r>
          </a:p>
          <a:p>
            <a:pPr indent="0">
              <a:spcAft>
                <a:spcPts val="600"/>
              </a:spcAft>
              <a:buNone/>
            </a:pPr>
            <a:r>
              <a:rPr lang="en-US"/>
              <a:t>U.S average price per gallon of conventional regular gasoline between 2012 and 2018</a:t>
            </a:r>
          </a:p>
          <a:p>
            <a:pPr indent="0">
              <a:spcAft>
                <a:spcPts val="600"/>
              </a:spcAft>
              <a:buNone/>
            </a:pPr>
            <a:r>
              <a:rPr lang="en-US"/>
              <a:t>Graphs of time series help analysts understand:</a:t>
            </a:r>
          </a:p>
          <a:p>
            <a:pPr marL="685800">
              <a:spcAft>
                <a:spcPts val="600"/>
              </a:spcAft>
            </a:pPr>
            <a:r>
              <a:rPr lang="en-US"/>
              <a:t>what happened in the past,</a:t>
            </a:r>
          </a:p>
          <a:p>
            <a:pPr marL="685800">
              <a:spcAft>
                <a:spcPts val="600"/>
              </a:spcAft>
            </a:pPr>
            <a:r>
              <a:rPr lang="en-US"/>
              <a:t>identify any trends over time, and</a:t>
            </a:r>
          </a:p>
          <a:p>
            <a:pPr marL="685800">
              <a:spcAft>
                <a:spcPts val="600"/>
              </a:spcAft>
            </a:pPr>
            <a:r>
              <a:rPr lang="en-US"/>
              <a:t>project future values for the time series.</a:t>
            </a:r>
          </a:p>
        </p:txBody>
      </p:sp>
    </p:spTree>
    <p:extLst>
      <p:ext uri="{BB962C8B-B14F-4D97-AF65-F5344CB8AC3E}">
        <p14:creationId xmlns:p14="http://schemas.microsoft.com/office/powerpoint/2010/main" val="2497603643"/>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(6 of 8)</a:t>
            </a:r>
            <a:endParaRPr lang="en-IN"/>
          </a:p>
        </p:txBody>
      </p:sp>
      <p:sp>
        <p:nvSpPr>
          <p:cNvPr id="7" name="Content Placeholder 2">
            <a:extLst>
              <a:ext uri="{FF2B5EF4-FFF2-40B4-BE49-F238E27FC236}">
                <a16:creationId xmlns:a16="http://schemas.microsoft.com/office/drawing/2014/main" id="{0C2BCF0E-E3D0-4F49-B37F-3653C343CC15}"/>
              </a:ext>
            </a:extLst>
          </p:cNvPr>
          <p:cNvSpPr>
            <a:spLocks noGrp="1"/>
          </p:cNvSpPr>
          <p:nvPr>
            <p:ph sz="half" idx="1"/>
          </p:nvPr>
        </p:nvSpPr>
        <p:spPr>
          <a:xfrm>
            <a:off x="476844" y="1825625"/>
            <a:ext cx="4434370" cy="1448517"/>
          </a:xfrm>
        </p:spPr>
        <p:txBody>
          <a:bodyPr/>
          <a:lstStyle/>
          <a:p>
            <a:pPr marL="0" indent="0">
              <a:buNone/>
            </a:pPr>
            <a:r>
              <a:rPr lang="en-US" b="1" u="sng"/>
              <a:t>Example:</a:t>
            </a:r>
            <a:r>
              <a:rPr lang="en-US" b="1"/>
              <a:t> </a:t>
            </a:r>
            <a:r>
              <a:rPr lang="en-US"/>
              <a:t>DiCarlo Motors</a:t>
            </a:r>
          </a:p>
          <a:p>
            <a:pPr marL="0" indent="0">
              <a:buNone/>
            </a:pPr>
            <a:r>
              <a:rPr lang="en-US"/>
              <a:t>Graphical representation of the probability distribution</a:t>
            </a:r>
          </a:p>
        </p:txBody>
      </p:sp>
      <p:pic>
        <p:nvPicPr>
          <p:cNvPr id="9" name="Picture 3" descr="A bar graph shows the probability of number of automobiles sold during a day at Dicarlo Motors. Data from the graph, presented in the format, number of automobiles: probability, are as follows: &#10;Number of automobiles sold during a day 0: Probability 0.18;&#10;Number of automobiles sold during a day 1: Probability 0.39; &#10;Number of automobiles sold during a day 2: Probability 0.24; &#10;Number of automobiles sold during a day 3: Probability 0.14;&#10;Number of automobiles sold during a day 4: Probability 0.04;&#10;Number of automobiles sold during a day 5: Probability 0.01.">
            <a:extLst>
              <a:ext uri="{FF2B5EF4-FFF2-40B4-BE49-F238E27FC236}">
                <a16:creationId xmlns:a16="http://schemas.microsoft.com/office/drawing/2014/main" id="{29BC0C88-EF79-47F9-9791-BFFC85A43706}"/>
              </a:ext>
            </a:extLst>
          </p:cNvPr>
          <p:cNvPicPr>
            <a:picLocks noGrp="1" noChangeAspect="1"/>
          </p:cNvPicPr>
          <p:nvPr>
            <p:ph sz="half" idx="2"/>
          </p:nvPr>
        </p:nvPicPr>
        <p:blipFill>
          <a:blip r:embed="rId2"/>
          <a:stretch>
            <a:fillRect/>
          </a:stretch>
        </p:blipFill>
        <p:spPr>
          <a:xfrm>
            <a:off x="5184056" y="1810877"/>
            <a:ext cx="6079253" cy="4572000"/>
          </a:xfrm>
          <a:prstGeom prst="rect">
            <a:avLst/>
          </a:prstGeom>
        </p:spPr>
      </p:pic>
    </p:spTree>
    <p:extLst>
      <p:ext uri="{BB962C8B-B14F-4D97-AF65-F5344CB8AC3E}">
        <p14:creationId xmlns:p14="http://schemas.microsoft.com/office/powerpoint/2010/main" val="3703836927"/>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(7 of 8)</a:t>
            </a:r>
            <a:endParaRPr lang="en-IN"/>
          </a:p>
        </p:txBody>
      </p:sp>
      <p:sp>
        <p:nvSpPr>
          <p:cNvPr id="8" name="Content Placeholder 2">
            <a:extLst>
              <a:ext uri="{FF2B5EF4-FFF2-40B4-BE49-F238E27FC236}">
                <a16:creationId xmlns:a16="http://schemas.microsoft.com/office/drawing/2014/main" id="{200F5414-5D2B-440B-B863-4F4AA2D9E421}"/>
              </a:ext>
            </a:extLst>
          </p:cNvPr>
          <p:cNvSpPr>
            <a:spLocks noGrp="1"/>
          </p:cNvSpPr>
          <p:nvPr>
            <p:ph idx="1"/>
          </p:nvPr>
        </p:nvSpPr>
        <p:spPr/>
        <p:txBody>
          <a:bodyPr/>
          <a:lstStyle/>
          <a:p>
            <a:pPr>
              <a:spcBef>
                <a:spcPts val="600"/>
              </a:spcBef>
            </a:pPr>
            <a:r>
              <a:rPr lang="en-US"/>
              <a:t>In addition to tables and graphs, a formula that gives the probability function, </a:t>
            </a:r>
            <a:r>
              <a:rPr lang="en-US" i="1"/>
              <a:t>f(x)</a:t>
            </a:r>
            <a:r>
              <a:rPr lang="en-US"/>
              <a:t>, for every value of </a:t>
            </a:r>
            <a:r>
              <a:rPr lang="en-US" i="1"/>
              <a:t>x </a:t>
            </a:r>
            <a:r>
              <a:rPr lang="en-US"/>
              <a:t>is often used to describe the probability distributions.</a:t>
            </a:r>
          </a:p>
          <a:p>
            <a:pPr>
              <a:spcBef>
                <a:spcPts val="600"/>
              </a:spcBef>
            </a:pPr>
            <a:r>
              <a:rPr lang="en-US"/>
              <a:t>Some of the discrete probability distributions specified by formulas are </a:t>
            </a:r>
          </a:p>
          <a:p>
            <a:pPr marL="1257300" indent="-342900">
              <a:spcBef>
                <a:spcPts val="600"/>
              </a:spcBef>
            </a:pPr>
            <a:r>
              <a:rPr lang="en-US"/>
              <a:t>Discrete—uniform distribution</a:t>
            </a:r>
          </a:p>
          <a:p>
            <a:pPr marL="1257300" indent="-342900">
              <a:spcBef>
                <a:spcPts val="600"/>
              </a:spcBef>
            </a:pPr>
            <a:r>
              <a:rPr lang="en-US"/>
              <a:t>Binomial distribution</a:t>
            </a:r>
          </a:p>
          <a:p>
            <a:pPr marL="1257300" indent="-342900">
              <a:spcBef>
                <a:spcPts val="600"/>
              </a:spcBef>
            </a:pPr>
            <a:r>
              <a:rPr lang="en-US"/>
              <a:t>Poisson distribution</a:t>
            </a:r>
          </a:p>
          <a:p>
            <a:pPr marL="1257300" indent="-342900">
              <a:spcBef>
                <a:spcPts val="600"/>
              </a:spcBef>
            </a:pPr>
            <a:r>
              <a:rPr lang="en-US"/>
              <a:t>Hypergeometric distribution</a:t>
            </a:r>
          </a:p>
        </p:txBody>
      </p:sp>
    </p:spTree>
    <p:extLst>
      <p:ext uri="{BB962C8B-B14F-4D97-AF65-F5344CB8AC3E}">
        <p14:creationId xmlns:p14="http://schemas.microsoft.com/office/powerpoint/2010/main" val="1465598760"/>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Probability Distributions (8 of 8)</a:t>
            </a:r>
            <a:endParaRPr lang="en-IN"/>
          </a:p>
        </p:txBody>
      </p:sp>
      <p:sp>
        <p:nvSpPr>
          <p:cNvPr id="5" name="Content Placeholder 2">
            <a:extLst>
              <a:ext uri="{FF2B5EF4-FFF2-40B4-BE49-F238E27FC236}">
                <a16:creationId xmlns:a16="http://schemas.microsoft.com/office/drawing/2014/main" id="{D712D2C6-C0B0-481A-801D-06124DDD4E20}"/>
              </a:ext>
            </a:extLst>
          </p:cNvPr>
          <p:cNvSpPr>
            <a:spLocks noGrp="1"/>
          </p:cNvSpPr>
          <p:nvPr>
            <p:ph sz="half" idx="1"/>
          </p:nvPr>
        </p:nvSpPr>
        <p:spPr>
          <a:xfrm>
            <a:off x="476844" y="1825626"/>
            <a:ext cx="11241914" cy="1507510"/>
          </a:xfrm>
        </p:spPr>
        <p:txBody>
          <a:bodyPr/>
          <a:lstStyle/>
          <a:p>
            <a:r>
              <a:rPr lang="en-US"/>
              <a:t>The </a:t>
            </a:r>
            <a:r>
              <a:rPr lang="en-US" u="sng"/>
              <a:t>discrete uniform probability distribution</a:t>
            </a:r>
            <a:r>
              <a:rPr lang="en-US"/>
              <a:t> is the simplest example of a discrete probability distribution given by a formula.</a:t>
            </a:r>
          </a:p>
          <a:p>
            <a:r>
              <a:rPr lang="en-US"/>
              <a:t>The </a:t>
            </a:r>
            <a:r>
              <a:rPr lang="en-US" u="sng"/>
              <a:t>discrete uniform probability function</a:t>
            </a:r>
            <a:r>
              <a:rPr lang="en-US"/>
              <a:t> is</a:t>
            </a:r>
          </a:p>
        </p:txBody>
      </p:sp>
      <p:graphicFrame>
        <p:nvGraphicFramePr>
          <p:cNvPr id="10" name="Object 3" descr="Begin equation. F of x equals 1 divided by n. End equation.">
            <a:extLst>
              <a:ext uri="{FF2B5EF4-FFF2-40B4-BE49-F238E27FC236}">
                <a16:creationId xmlns:a16="http://schemas.microsoft.com/office/drawing/2014/main" id="{5EA0FC83-C969-4696-B0A3-C6065F338977}"/>
              </a:ext>
            </a:extLst>
          </p:cNvPr>
          <p:cNvGraphicFramePr>
            <a:graphicFrameLocks noGrp="1" noChangeAspect="1"/>
          </p:cNvGraphicFramePr>
          <p:nvPr>
            <p:ph sz="half" idx="2"/>
            <p:extLst>
              <p:ext uri="{D42A27DB-BD31-4B8C-83A1-F6EECF244321}">
                <p14:modId xmlns:p14="http://schemas.microsoft.com/office/powerpoint/2010/main" val="3130834127"/>
              </p:ext>
            </p:extLst>
          </p:nvPr>
        </p:nvGraphicFramePr>
        <p:xfrm>
          <a:off x="4784212" y="3583857"/>
          <a:ext cx="1473200" cy="419100"/>
        </p:xfrm>
        <a:graphic>
          <a:graphicData uri="http://schemas.openxmlformats.org/presentationml/2006/ole">
            <mc:AlternateContent xmlns:mc="http://schemas.openxmlformats.org/markup-compatibility/2006">
              <mc:Choice xmlns:v="urn:schemas-microsoft-com:vml" Requires="v">
                <p:oleObj spid="_x0000_s57346" name="Equation" r:id="rId3" imgW="1473120" imgH="419040" progId="Equation.DSMT4">
                  <p:embed/>
                </p:oleObj>
              </mc:Choice>
              <mc:Fallback>
                <p:oleObj name="Equation" r:id="rId3" imgW="1473120" imgH="419040" progId="Equation.DSMT4">
                  <p:embed/>
                  <p:pic>
                    <p:nvPicPr>
                      <p:cNvPr id="0" name="OLE substitute image"/>
                      <p:cNvPicPr/>
                      <p:nvPr/>
                    </p:nvPicPr>
                    <p:blipFill>
                      <a:blip r:embed="rId4"/>
                      <a:stretch>
                        <a:fillRect/>
                      </a:stretch>
                    </p:blipFill>
                    <p:spPr>
                      <a:xfrm>
                        <a:off x="4784212" y="3583857"/>
                        <a:ext cx="1473200" cy="41910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1A510863-3978-4BAE-9D0F-F2FBD5425A22}"/>
              </a:ext>
            </a:extLst>
          </p:cNvPr>
          <p:cNvSpPr>
            <a:spLocks noGrp="1"/>
          </p:cNvSpPr>
          <p:nvPr>
            <p:ph sz="half" idx="10"/>
          </p:nvPr>
        </p:nvSpPr>
        <p:spPr>
          <a:xfrm>
            <a:off x="476844" y="4188540"/>
            <a:ext cx="11241914" cy="1106130"/>
          </a:xfrm>
        </p:spPr>
        <p:txBody>
          <a:bodyPr/>
          <a:lstStyle/>
          <a:p>
            <a:pPr marL="0" indent="0">
              <a:buNone/>
            </a:pPr>
            <a:r>
              <a:rPr lang="en-US"/>
              <a:t>where: </a:t>
            </a:r>
            <a:r>
              <a:rPr lang="en-US" i="1"/>
              <a:t>n</a:t>
            </a:r>
            <a:r>
              <a:rPr lang="en-US"/>
              <a:t> = the number of values the random variable may assume</a:t>
            </a:r>
          </a:p>
          <a:p>
            <a:pPr marL="914400" indent="0">
              <a:buNone/>
            </a:pPr>
            <a:r>
              <a:rPr lang="en-US"/>
              <a:t>The values of the random variable are </a:t>
            </a:r>
            <a:r>
              <a:rPr lang="en-US" u="sng"/>
              <a:t>equally likely</a:t>
            </a:r>
            <a:r>
              <a:rPr lang="en-US"/>
              <a:t>.</a:t>
            </a:r>
          </a:p>
        </p:txBody>
      </p:sp>
    </p:spTree>
    <p:extLst>
      <p:ext uri="{BB962C8B-B14F-4D97-AF65-F5344CB8AC3E}">
        <p14:creationId xmlns:p14="http://schemas.microsoft.com/office/powerpoint/2010/main" val="4240776081"/>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Expected Value</a:t>
            </a:r>
            <a:endParaRPr lang="en-IN"/>
          </a:p>
        </p:txBody>
      </p:sp>
      <p:sp>
        <p:nvSpPr>
          <p:cNvPr id="5" name="Content Placeholder 2">
            <a:extLst>
              <a:ext uri="{FF2B5EF4-FFF2-40B4-BE49-F238E27FC236}">
                <a16:creationId xmlns:a16="http://schemas.microsoft.com/office/drawing/2014/main" id="{D712D2C6-C0B0-481A-801D-06124DDD4E20}"/>
              </a:ext>
            </a:extLst>
          </p:cNvPr>
          <p:cNvSpPr>
            <a:spLocks noGrp="1"/>
          </p:cNvSpPr>
          <p:nvPr>
            <p:ph sz="half" idx="1"/>
          </p:nvPr>
        </p:nvSpPr>
        <p:spPr>
          <a:xfrm>
            <a:off x="476844" y="1825626"/>
            <a:ext cx="11241914" cy="843834"/>
          </a:xfrm>
        </p:spPr>
        <p:txBody>
          <a:bodyPr/>
          <a:lstStyle/>
          <a:p>
            <a:r>
              <a:rPr lang="en-US"/>
              <a:t>The </a:t>
            </a:r>
            <a:r>
              <a:rPr lang="en-US" u="sng"/>
              <a:t>expected value</a:t>
            </a:r>
            <a:r>
              <a:rPr lang="en-US"/>
              <a:t>, or mean, of a random variable is a measure of its central location.</a:t>
            </a:r>
          </a:p>
        </p:txBody>
      </p:sp>
      <p:graphicFrame>
        <p:nvGraphicFramePr>
          <p:cNvPr id="10" name="Object 3" descr="Begin Equation. E of x equals mean equals sigma x f of x. End equation.">
            <a:extLst>
              <a:ext uri="{FF2B5EF4-FFF2-40B4-BE49-F238E27FC236}">
                <a16:creationId xmlns:a16="http://schemas.microsoft.com/office/drawing/2014/main" id="{5EA0FC83-C969-4696-B0A3-C6065F338977}"/>
              </a:ext>
            </a:extLst>
          </p:cNvPr>
          <p:cNvGraphicFramePr>
            <a:graphicFrameLocks noGrp="1" noChangeAspect="1"/>
          </p:cNvGraphicFramePr>
          <p:nvPr>
            <p:ph sz="half" idx="2"/>
            <p:extLst>
              <p:ext uri="{D42A27DB-BD31-4B8C-83A1-F6EECF244321}">
                <p14:modId xmlns:p14="http://schemas.microsoft.com/office/powerpoint/2010/main" val="1476027576"/>
              </p:ext>
            </p:extLst>
          </p:nvPr>
        </p:nvGraphicFramePr>
        <p:xfrm>
          <a:off x="4616450" y="2905125"/>
          <a:ext cx="2959100" cy="438150"/>
        </p:xfrm>
        <a:graphic>
          <a:graphicData uri="http://schemas.openxmlformats.org/presentationml/2006/ole">
            <mc:AlternateContent xmlns:mc="http://schemas.openxmlformats.org/markup-compatibility/2006">
              <mc:Choice xmlns:v="urn:schemas-microsoft-com:vml" Requires="v">
                <p:oleObj spid="_x0000_s58370" name="Equation" r:id="rId3" imgW="2831760" imgH="419040" progId="Equation.DSMT4">
                  <p:embed/>
                </p:oleObj>
              </mc:Choice>
              <mc:Fallback>
                <p:oleObj name="Equation" r:id="rId3" imgW="2831760" imgH="419040" progId="Equation.DSMT4">
                  <p:embed/>
                  <p:pic>
                    <p:nvPicPr>
                      <p:cNvPr id="0" name="OLE substitute image"/>
                      <p:cNvPicPr/>
                      <p:nvPr/>
                    </p:nvPicPr>
                    <p:blipFill>
                      <a:blip r:embed="rId4"/>
                      <a:stretch>
                        <a:fillRect/>
                      </a:stretch>
                    </p:blipFill>
                    <p:spPr>
                      <a:xfrm>
                        <a:off x="4616450" y="2905125"/>
                        <a:ext cx="2959100" cy="43815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1A510863-3978-4BAE-9D0F-F2FBD5425A22}"/>
              </a:ext>
            </a:extLst>
          </p:cNvPr>
          <p:cNvSpPr>
            <a:spLocks noGrp="1"/>
          </p:cNvSpPr>
          <p:nvPr>
            <p:ph sz="half" idx="10"/>
          </p:nvPr>
        </p:nvSpPr>
        <p:spPr>
          <a:xfrm>
            <a:off x="476844" y="3642851"/>
            <a:ext cx="11241914" cy="1799303"/>
          </a:xfrm>
        </p:spPr>
        <p:txBody>
          <a:bodyPr/>
          <a:lstStyle/>
          <a:p>
            <a:r>
              <a:rPr lang="en-US"/>
              <a:t>The expected value is a weighted average of the values the random variable may assume. The weights are the probabilities.</a:t>
            </a:r>
          </a:p>
          <a:p>
            <a:r>
              <a:rPr lang="en-US"/>
              <a:t>The expected value does not have to be a value the random variable can assume.</a:t>
            </a:r>
          </a:p>
        </p:txBody>
      </p:sp>
    </p:spTree>
    <p:extLst>
      <p:ext uri="{BB962C8B-B14F-4D97-AF65-F5344CB8AC3E}">
        <p14:creationId xmlns:p14="http://schemas.microsoft.com/office/powerpoint/2010/main" val="942467806"/>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Variance and Standard Deviation</a:t>
            </a:r>
            <a:endParaRPr lang="en-IN"/>
          </a:p>
        </p:txBody>
      </p:sp>
      <p:sp>
        <p:nvSpPr>
          <p:cNvPr id="5" name="Content Placeholder 2">
            <a:extLst>
              <a:ext uri="{FF2B5EF4-FFF2-40B4-BE49-F238E27FC236}">
                <a16:creationId xmlns:a16="http://schemas.microsoft.com/office/drawing/2014/main" id="{D712D2C6-C0B0-481A-801D-06124DDD4E20}"/>
              </a:ext>
            </a:extLst>
          </p:cNvPr>
          <p:cNvSpPr>
            <a:spLocks noGrp="1"/>
          </p:cNvSpPr>
          <p:nvPr>
            <p:ph sz="half" idx="1"/>
          </p:nvPr>
        </p:nvSpPr>
        <p:spPr>
          <a:xfrm>
            <a:off x="476844" y="1825626"/>
            <a:ext cx="11241914" cy="520560"/>
          </a:xfrm>
        </p:spPr>
        <p:txBody>
          <a:bodyPr/>
          <a:lstStyle/>
          <a:p>
            <a:r>
              <a:rPr lang="en-US"/>
              <a:t>The </a:t>
            </a:r>
            <a:r>
              <a:rPr lang="en-US" u="sng"/>
              <a:t>variance</a:t>
            </a:r>
            <a:r>
              <a:rPr lang="en-US"/>
              <a:t> summarizes the variability in the values of a random variable.</a:t>
            </a:r>
          </a:p>
        </p:txBody>
      </p:sp>
      <p:graphicFrame>
        <p:nvGraphicFramePr>
          <p:cNvPr id="10" name="Object 3" descr="Begin equation. Var of x equals sigma squared equals upper sigma of x minus mu squared baseline f of x. End equation.">
            <a:extLst>
              <a:ext uri="{FF2B5EF4-FFF2-40B4-BE49-F238E27FC236}">
                <a16:creationId xmlns:a16="http://schemas.microsoft.com/office/drawing/2014/main" id="{5EA0FC83-C969-4696-B0A3-C6065F338977}"/>
              </a:ext>
            </a:extLst>
          </p:cNvPr>
          <p:cNvGraphicFramePr>
            <a:graphicFrameLocks noGrp="1" noChangeAspect="1"/>
          </p:cNvGraphicFramePr>
          <p:nvPr>
            <p:ph sz="half" idx="2"/>
            <p:extLst>
              <p:ext uri="{D42A27DB-BD31-4B8C-83A1-F6EECF244321}">
                <p14:modId xmlns:p14="http://schemas.microsoft.com/office/powerpoint/2010/main" val="879834161"/>
              </p:ext>
            </p:extLst>
          </p:nvPr>
        </p:nvGraphicFramePr>
        <p:xfrm>
          <a:off x="3892550" y="2586038"/>
          <a:ext cx="4406900" cy="488950"/>
        </p:xfrm>
        <a:graphic>
          <a:graphicData uri="http://schemas.openxmlformats.org/presentationml/2006/ole">
            <mc:AlternateContent xmlns:mc="http://schemas.openxmlformats.org/markup-compatibility/2006">
              <mc:Choice xmlns:v="urn:schemas-microsoft-com:vml" Requires="v">
                <p:oleObj spid="_x0000_s59394" name="Equation" r:id="rId3" imgW="4241520" imgH="469800" progId="Equation.DSMT4">
                  <p:embed/>
                </p:oleObj>
              </mc:Choice>
              <mc:Fallback>
                <p:oleObj name="Equation" r:id="rId3" imgW="4241520" imgH="469800" progId="Equation.DSMT4">
                  <p:embed/>
                  <p:pic>
                    <p:nvPicPr>
                      <p:cNvPr id="0" name="OLE substitute image"/>
                      <p:cNvPicPr/>
                      <p:nvPr/>
                    </p:nvPicPr>
                    <p:blipFill>
                      <a:blip r:embed="rId4"/>
                      <a:stretch>
                        <a:fillRect/>
                      </a:stretch>
                    </p:blipFill>
                    <p:spPr>
                      <a:xfrm>
                        <a:off x="3892550" y="2586038"/>
                        <a:ext cx="4406900" cy="48895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1A510863-3978-4BAE-9D0F-F2FBD5425A22}"/>
              </a:ext>
            </a:extLst>
          </p:cNvPr>
          <p:cNvSpPr>
            <a:spLocks noGrp="1"/>
          </p:cNvSpPr>
          <p:nvPr>
            <p:ph sz="half" idx="10"/>
          </p:nvPr>
        </p:nvSpPr>
        <p:spPr>
          <a:xfrm>
            <a:off x="476844" y="3284095"/>
            <a:ext cx="11241914" cy="1479630"/>
          </a:xfrm>
        </p:spPr>
        <p:txBody>
          <a:bodyPr/>
          <a:lstStyle/>
          <a:p>
            <a:r>
              <a:rPr lang="en-US"/>
              <a:t>The variance is a weighted average of the squared deviations of a random variable from its mean. The weights are the probabilities.</a:t>
            </a:r>
          </a:p>
          <a:p>
            <a:r>
              <a:rPr lang="en-US"/>
              <a:t>The </a:t>
            </a:r>
            <a:r>
              <a:rPr lang="en-US" u="sng"/>
              <a:t>standard deviation</a:t>
            </a:r>
            <a:r>
              <a:rPr lang="en-US"/>
              <a:t>, </a:t>
            </a:r>
            <a:r>
              <a:rPr lang="el-GR" i="1"/>
              <a:t>σ</a:t>
            </a:r>
            <a:r>
              <a:rPr lang="en-US"/>
              <a:t>, is defined as the positive square root of the variance.</a:t>
            </a:r>
          </a:p>
        </p:txBody>
      </p:sp>
    </p:spTree>
    <p:extLst>
      <p:ext uri="{BB962C8B-B14F-4D97-AF65-F5344CB8AC3E}">
        <p14:creationId xmlns:p14="http://schemas.microsoft.com/office/powerpoint/2010/main" val="144019274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4193EC4-293D-4B65-AF56-734566B74A3F}"/>
              </a:ext>
            </a:extLst>
          </p:cNvPr>
          <p:cNvSpPr>
            <a:spLocks noGrp="1"/>
          </p:cNvSpPr>
          <p:nvPr>
            <p:ph type="title"/>
          </p:nvPr>
        </p:nvSpPr>
        <p:spPr/>
        <p:txBody>
          <a:bodyPr/>
          <a:lstStyle/>
          <a:p>
            <a:r>
              <a:rPr lang="en-US"/>
              <a:t>Discrete Probability Distributions (1 of 2)</a:t>
            </a:r>
            <a:endParaRPr lang="en-IN"/>
          </a:p>
        </p:txBody>
      </p:sp>
      <p:sp>
        <p:nvSpPr>
          <p:cNvPr id="2" name="Content Placeholder 2">
            <a:extLst>
              <a:ext uri="{FF2B5EF4-FFF2-40B4-BE49-F238E27FC236}">
                <a16:creationId xmlns:a16="http://schemas.microsoft.com/office/drawing/2014/main" id="{C64E69F8-604B-440C-B054-93673150847B}"/>
              </a:ext>
            </a:extLst>
          </p:cNvPr>
          <p:cNvSpPr>
            <a:spLocks noGrp="1"/>
          </p:cNvSpPr>
          <p:nvPr>
            <p:ph sz="half" idx="2"/>
          </p:nvPr>
        </p:nvSpPr>
        <p:spPr>
          <a:xfrm>
            <a:off x="476843" y="1828800"/>
            <a:ext cx="11241915" cy="457200"/>
          </a:xfrm>
        </p:spPr>
        <p:txBody>
          <a:bodyPr/>
          <a:lstStyle/>
          <a:p>
            <a:pPr marL="0" lvl="0" indent="0">
              <a:buClr>
                <a:srgbClr val="003865"/>
              </a:buClr>
              <a:buNone/>
            </a:pPr>
            <a:r>
              <a:rPr lang="en-IN" b="1" u="sng">
                <a:solidFill>
                  <a:srgbClr val="003865"/>
                </a:solidFill>
              </a:rPr>
              <a:t>Example:</a:t>
            </a:r>
            <a:r>
              <a:rPr lang="en-IN">
                <a:solidFill>
                  <a:srgbClr val="003865"/>
                </a:solidFill>
              </a:rPr>
              <a:t> DiCarlo Motors</a:t>
            </a:r>
          </a:p>
        </p:txBody>
      </p:sp>
      <p:graphicFrame>
        <p:nvGraphicFramePr>
          <p:cNvPr id="8" name="Table 3">
            <a:extLst>
              <a:ext uri="{FF2B5EF4-FFF2-40B4-BE49-F238E27FC236}">
                <a16:creationId xmlns:a16="http://schemas.microsoft.com/office/drawing/2014/main" id="{63E697B5-2E20-4572-AC9D-6BEB61A92C55}"/>
              </a:ext>
            </a:extLst>
          </p:cNvPr>
          <p:cNvGraphicFramePr>
            <a:graphicFrameLocks noGrp="1"/>
          </p:cNvGraphicFramePr>
          <p:nvPr>
            <p:ph idx="10"/>
            <p:extLst>
              <p:ext uri="{D42A27DB-BD31-4B8C-83A1-F6EECF244321}">
                <p14:modId xmlns:p14="http://schemas.microsoft.com/office/powerpoint/2010/main" val="4006760085"/>
              </p:ext>
            </p:extLst>
          </p:nvPr>
        </p:nvGraphicFramePr>
        <p:xfrm>
          <a:off x="3718560" y="2424335"/>
          <a:ext cx="4754880" cy="3058009"/>
        </p:xfrm>
        <a:graphic>
          <a:graphicData uri="http://schemas.openxmlformats.org/drawingml/2006/table">
            <a:tbl>
              <a:tblPr firstRow="1" bandRow="1">
                <a:tableStyleId>{073A0DAA-6AF3-43AB-8588-CEC1D06C72B9}</a:tableStyleId>
              </a:tblPr>
              <a:tblGrid>
                <a:gridCol w="1584960">
                  <a:extLst>
                    <a:ext uri="{9D8B030D-6E8A-4147-A177-3AD203B41FA5}">
                      <a16:colId xmlns:a16="http://schemas.microsoft.com/office/drawing/2014/main" val="187445843"/>
                    </a:ext>
                  </a:extLst>
                </a:gridCol>
                <a:gridCol w="1584960">
                  <a:extLst>
                    <a:ext uri="{9D8B030D-6E8A-4147-A177-3AD203B41FA5}">
                      <a16:colId xmlns:a16="http://schemas.microsoft.com/office/drawing/2014/main" val="1818595472"/>
                    </a:ext>
                  </a:extLst>
                </a:gridCol>
                <a:gridCol w="1584960">
                  <a:extLst>
                    <a:ext uri="{9D8B030D-6E8A-4147-A177-3AD203B41FA5}">
                      <a16:colId xmlns:a16="http://schemas.microsoft.com/office/drawing/2014/main" val="932943820"/>
                    </a:ext>
                  </a:extLst>
                </a:gridCol>
              </a:tblGrid>
              <a:tr h="365760">
                <a:tc>
                  <a:txBody>
                    <a:bodyPr/>
                    <a:lstStyle/>
                    <a:p>
                      <a:pPr algn="ctr"/>
                      <a:r>
                        <a:rPr lang="en-IN" i="1"/>
                        <a:t>x</a:t>
                      </a:r>
                    </a:p>
                  </a:txBody>
                  <a:tcPr>
                    <a:solidFill>
                      <a:srgbClr val="000000"/>
                    </a:solidFill>
                  </a:tcPr>
                </a:tc>
                <a:tc>
                  <a:txBody>
                    <a:bodyPr/>
                    <a:lstStyle/>
                    <a:p>
                      <a:pPr algn="ctr"/>
                      <a:r>
                        <a:rPr lang="en-IN" i="1"/>
                        <a:t>f(x)</a:t>
                      </a:r>
                    </a:p>
                  </a:txBody>
                  <a:tcPr>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i="1" err="1"/>
                        <a:t>xf(x)</a:t>
                      </a:r>
                    </a:p>
                  </a:txBody>
                  <a:tcPr>
                    <a:solidFill>
                      <a:srgbClr val="000000"/>
                    </a:solidFill>
                  </a:tcPr>
                </a:tc>
                <a:extLst>
                  <a:ext uri="{0D108BD9-81ED-4DB2-BD59-A6C34878D82A}">
                    <a16:rowId xmlns:a16="http://schemas.microsoft.com/office/drawing/2014/main" val="1112584232"/>
                  </a:ext>
                </a:extLst>
              </a:tr>
              <a:tr h="384607">
                <a:tc>
                  <a:txBody>
                    <a:bodyPr/>
                    <a:lstStyle/>
                    <a:p>
                      <a:pPr algn="ctr"/>
                      <a:r>
                        <a:rPr lang="en-IN">
                          <a:solidFill>
                            <a:srgbClr val="000000"/>
                          </a:solidFill>
                        </a:rPr>
                        <a:t>0</a:t>
                      </a:r>
                    </a:p>
                  </a:txBody>
                  <a:tcPr/>
                </a:tc>
                <a:tc>
                  <a:txBody>
                    <a:bodyPr/>
                    <a:lstStyle/>
                    <a:p>
                      <a:pPr algn="ctr"/>
                      <a:r>
                        <a:rPr lang="en-IN">
                          <a:solidFill>
                            <a:srgbClr val="000000"/>
                          </a:solidFill>
                        </a:rPr>
                        <a:t>.18</a:t>
                      </a:r>
                    </a:p>
                  </a:txBody>
                  <a:tcPr/>
                </a:tc>
                <a:tc>
                  <a:txBody>
                    <a:bodyPr/>
                    <a:lstStyle/>
                    <a:p>
                      <a:pPr algn="ctr"/>
                      <a:r>
                        <a:rPr lang="en-IN">
                          <a:solidFill>
                            <a:srgbClr val="000000"/>
                          </a:solidFill>
                        </a:rPr>
                        <a:t>.00</a:t>
                      </a:r>
                    </a:p>
                  </a:txBody>
                  <a:tcPr/>
                </a:tc>
                <a:extLst>
                  <a:ext uri="{0D108BD9-81ED-4DB2-BD59-A6C34878D82A}">
                    <a16:rowId xmlns:a16="http://schemas.microsoft.com/office/drawing/2014/main" val="577865265"/>
                  </a:ext>
                </a:extLst>
              </a:tr>
              <a:tr h="384607">
                <a:tc>
                  <a:txBody>
                    <a:bodyPr/>
                    <a:lstStyle/>
                    <a:p>
                      <a:pPr algn="ctr"/>
                      <a:r>
                        <a:rPr lang="en-IN">
                          <a:solidFill>
                            <a:srgbClr val="000000"/>
                          </a:solidFill>
                        </a:rPr>
                        <a:t>1</a:t>
                      </a:r>
                    </a:p>
                  </a:txBody>
                  <a:tcPr/>
                </a:tc>
                <a:tc>
                  <a:txBody>
                    <a:bodyPr/>
                    <a:lstStyle/>
                    <a:p>
                      <a:pPr algn="ctr"/>
                      <a:r>
                        <a:rPr lang="en-IN">
                          <a:solidFill>
                            <a:srgbClr val="000000"/>
                          </a:solidFill>
                        </a:rPr>
                        <a:t>.39</a:t>
                      </a:r>
                    </a:p>
                  </a:txBody>
                  <a:tcPr/>
                </a:tc>
                <a:tc>
                  <a:txBody>
                    <a:bodyPr/>
                    <a:lstStyle/>
                    <a:p>
                      <a:pPr algn="ctr"/>
                      <a:r>
                        <a:rPr lang="en-IN">
                          <a:solidFill>
                            <a:srgbClr val="000000"/>
                          </a:solidFill>
                        </a:rPr>
                        <a:t>.39</a:t>
                      </a:r>
                    </a:p>
                  </a:txBody>
                  <a:tcPr/>
                </a:tc>
                <a:extLst>
                  <a:ext uri="{0D108BD9-81ED-4DB2-BD59-A6C34878D82A}">
                    <a16:rowId xmlns:a16="http://schemas.microsoft.com/office/drawing/2014/main" val="3023674"/>
                  </a:ext>
                </a:extLst>
              </a:tr>
              <a:tr h="384607">
                <a:tc>
                  <a:txBody>
                    <a:bodyPr/>
                    <a:lstStyle/>
                    <a:p>
                      <a:pPr algn="ctr"/>
                      <a:r>
                        <a:rPr lang="en-IN">
                          <a:solidFill>
                            <a:srgbClr val="000000"/>
                          </a:solidFill>
                        </a:rPr>
                        <a:t>2</a:t>
                      </a:r>
                    </a:p>
                  </a:txBody>
                  <a:tcPr/>
                </a:tc>
                <a:tc>
                  <a:txBody>
                    <a:bodyPr/>
                    <a:lstStyle/>
                    <a:p>
                      <a:pPr algn="ctr"/>
                      <a:r>
                        <a:rPr lang="en-IN">
                          <a:solidFill>
                            <a:srgbClr val="000000"/>
                          </a:solidFill>
                        </a:rPr>
                        <a:t>.24</a:t>
                      </a:r>
                    </a:p>
                  </a:txBody>
                  <a:tcPr/>
                </a:tc>
                <a:tc>
                  <a:txBody>
                    <a:bodyPr/>
                    <a:lstStyle/>
                    <a:p>
                      <a:pPr algn="ctr"/>
                      <a:r>
                        <a:rPr lang="en-IN">
                          <a:solidFill>
                            <a:srgbClr val="000000"/>
                          </a:solidFill>
                        </a:rPr>
                        <a:t>.48</a:t>
                      </a:r>
                    </a:p>
                  </a:txBody>
                  <a:tcPr/>
                </a:tc>
                <a:extLst>
                  <a:ext uri="{0D108BD9-81ED-4DB2-BD59-A6C34878D82A}">
                    <a16:rowId xmlns:a16="http://schemas.microsoft.com/office/drawing/2014/main" val="3750641280"/>
                  </a:ext>
                </a:extLst>
              </a:tr>
              <a:tr h="384607">
                <a:tc>
                  <a:txBody>
                    <a:bodyPr/>
                    <a:lstStyle/>
                    <a:p>
                      <a:pPr algn="ctr"/>
                      <a:r>
                        <a:rPr lang="en-IN">
                          <a:solidFill>
                            <a:srgbClr val="000000"/>
                          </a:solidFill>
                        </a:rPr>
                        <a:t>3</a:t>
                      </a:r>
                    </a:p>
                  </a:txBody>
                  <a:tcPr/>
                </a:tc>
                <a:tc>
                  <a:txBody>
                    <a:bodyPr/>
                    <a:lstStyle/>
                    <a:p>
                      <a:pPr algn="ctr"/>
                      <a:r>
                        <a:rPr lang="en-IN">
                          <a:solidFill>
                            <a:srgbClr val="000000"/>
                          </a:solidFill>
                        </a:rPr>
                        <a:t>.14</a:t>
                      </a:r>
                    </a:p>
                  </a:txBody>
                  <a:tcPr/>
                </a:tc>
                <a:tc>
                  <a:txBody>
                    <a:bodyPr/>
                    <a:lstStyle/>
                    <a:p>
                      <a:pPr algn="ctr"/>
                      <a:r>
                        <a:rPr lang="en-IN">
                          <a:solidFill>
                            <a:srgbClr val="000000"/>
                          </a:solidFill>
                        </a:rPr>
                        <a:t>.42</a:t>
                      </a:r>
                    </a:p>
                  </a:txBody>
                  <a:tcPr/>
                </a:tc>
                <a:extLst>
                  <a:ext uri="{0D108BD9-81ED-4DB2-BD59-A6C34878D82A}">
                    <a16:rowId xmlns:a16="http://schemas.microsoft.com/office/drawing/2014/main" val="2972419116"/>
                  </a:ext>
                </a:extLst>
              </a:tr>
              <a:tr h="384607">
                <a:tc>
                  <a:txBody>
                    <a:bodyPr/>
                    <a:lstStyle/>
                    <a:p>
                      <a:pPr algn="ctr"/>
                      <a:r>
                        <a:rPr lang="en-IN">
                          <a:solidFill>
                            <a:srgbClr val="000000"/>
                          </a:solidFill>
                        </a:rPr>
                        <a:t>4</a:t>
                      </a:r>
                    </a:p>
                  </a:txBody>
                  <a:tcPr/>
                </a:tc>
                <a:tc>
                  <a:txBody>
                    <a:bodyPr/>
                    <a:lstStyle/>
                    <a:p>
                      <a:pPr algn="ctr"/>
                      <a:r>
                        <a:rPr lang="en-IN">
                          <a:solidFill>
                            <a:srgbClr val="000000"/>
                          </a:solidFill>
                        </a:rPr>
                        <a:t>.04</a:t>
                      </a:r>
                    </a:p>
                  </a:txBody>
                  <a:tcPr/>
                </a:tc>
                <a:tc>
                  <a:txBody>
                    <a:bodyPr/>
                    <a:lstStyle/>
                    <a:p>
                      <a:pPr algn="ctr"/>
                      <a:r>
                        <a:rPr lang="en-IN">
                          <a:solidFill>
                            <a:srgbClr val="000000"/>
                          </a:solidFill>
                        </a:rPr>
                        <a:t>.16</a:t>
                      </a:r>
                    </a:p>
                  </a:txBody>
                  <a:tcPr/>
                </a:tc>
                <a:extLst>
                  <a:ext uri="{0D108BD9-81ED-4DB2-BD59-A6C34878D82A}">
                    <a16:rowId xmlns:a16="http://schemas.microsoft.com/office/drawing/2014/main" val="1051485276"/>
                  </a:ext>
                </a:extLst>
              </a:tr>
              <a:tr h="384607">
                <a:tc>
                  <a:txBody>
                    <a:bodyPr/>
                    <a:lstStyle/>
                    <a:p>
                      <a:pPr algn="ctr"/>
                      <a:r>
                        <a:rPr lang="en-IN">
                          <a:solidFill>
                            <a:srgbClr val="000000"/>
                          </a:solidFill>
                        </a:rPr>
                        <a:t>5</a:t>
                      </a:r>
                    </a:p>
                  </a:txBody>
                  <a:tcPr/>
                </a:tc>
                <a:tc>
                  <a:txBody>
                    <a:bodyPr/>
                    <a:lstStyle/>
                    <a:p>
                      <a:pPr algn="ctr"/>
                      <a:r>
                        <a:rPr lang="en-IN">
                          <a:solidFill>
                            <a:srgbClr val="000000"/>
                          </a:solidFill>
                        </a:rPr>
                        <a:t>.01</a:t>
                      </a:r>
                    </a:p>
                  </a:txBody>
                  <a:tcPr/>
                </a:tc>
                <a:tc>
                  <a:txBody>
                    <a:bodyPr/>
                    <a:lstStyle/>
                    <a:p>
                      <a:pPr algn="ctr"/>
                      <a:r>
                        <a:rPr lang="en-IN">
                          <a:solidFill>
                            <a:srgbClr val="000000"/>
                          </a:solidFill>
                        </a:rPr>
                        <a:t>.05</a:t>
                      </a:r>
                    </a:p>
                  </a:txBody>
                  <a:tcPr/>
                </a:tc>
                <a:extLst>
                  <a:ext uri="{0D108BD9-81ED-4DB2-BD59-A6C34878D82A}">
                    <a16:rowId xmlns:a16="http://schemas.microsoft.com/office/drawing/2014/main" val="3227172274"/>
                  </a:ext>
                </a:extLst>
              </a:tr>
              <a:tr h="384607">
                <a:tc>
                  <a:txBody>
                    <a:bodyPr/>
                    <a:lstStyle/>
                    <a:p>
                      <a:pPr algn="ctr"/>
                      <a:endParaRPr lang="en-IN" b="1">
                        <a:solidFill>
                          <a:srgbClr val="000000"/>
                        </a:solidFill>
                      </a:endParaRPr>
                    </a:p>
                  </a:txBody>
                  <a:tcPr/>
                </a:tc>
                <a:tc>
                  <a:txBody>
                    <a:bodyPr/>
                    <a:lstStyle/>
                    <a:p>
                      <a:pPr algn="ctr"/>
                      <a:r>
                        <a:rPr lang="en-IN" b="1">
                          <a:solidFill>
                            <a:srgbClr val="000000"/>
                          </a:solidFill>
                        </a:rPr>
                        <a:t>1.00</a:t>
                      </a:r>
                    </a:p>
                  </a:txBody>
                  <a:tcPr/>
                </a:tc>
                <a:tc>
                  <a:txBody>
                    <a:bodyPr/>
                    <a:lstStyle/>
                    <a:p>
                      <a:pPr algn="ctr"/>
                      <a:r>
                        <a:rPr lang="en-IN" b="1">
                          <a:solidFill>
                            <a:srgbClr val="000000"/>
                          </a:solidFill>
                          <a:effectLst>
                            <a:glow rad="254000">
                              <a:schemeClr val="accent3">
                                <a:satMod val="175000"/>
                                <a:alpha val="25000"/>
                              </a:schemeClr>
                            </a:glow>
                          </a:effectLst>
                        </a:rPr>
                        <a:t>1.50</a:t>
                      </a:r>
                    </a:p>
                  </a:txBody>
                  <a:tcPr/>
                </a:tc>
                <a:extLst>
                  <a:ext uri="{0D108BD9-81ED-4DB2-BD59-A6C34878D82A}">
                    <a16:rowId xmlns:a16="http://schemas.microsoft.com/office/drawing/2014/main" val="1628991333"/>
                  </a:ext>
                </a:extLst>
              </a:tr>
            </a:tbl>
          </a:graphicData>
        </a:graphic>
      </p:graphicFrame>
      <p:graphicFrame>
        <p:nvGraphicFramePr>
          <p:cNvPr id="13" name="Object 6" descr="Begin equation. E of x equals 1.50 equals expected number of cars sold in a day. End equation.">
            <a:extLst>
              <a:ext uri="{FF2B5EF4-FFF2-40B4-BE49-F238E27FC236}">
                <a16:creationId xmlns:a16="http://schemas.microsoft.com/office/drawing/2014/main" id="{38D1CE05-19D7-4A68-8569-9EC5FE736AC1}"/>
              </a:ext>
            </a:extLst>
          </p:cNvPr>
          <p:cNvGraphicFramePr>
            <a:graphicFrameLocks noGrp="1" noChangeAspect="1"/>
          </p:cNvGraphicFramePr>
          <p:nvPr>
            <p:ph idx="15"/>
            <p:extLst>
              <p:ext uri="{D42A27DB-BD31-4B8C-83A1-F6EECF244321}">
                <p14:modId xmlns:p14="http://schemas.microsoft.com/office/powerpoint/2010/main" val="3490390119"/>
              </p:ext>
            </p:extLst>
          </p:nvPr>
        </p:nvGraphicFramePr>
        <p:xfrm>
          <a:off x="476843" y="5801519"/>
          <a:ext cx="7073900" cy="355600"/>
        </p:xfrm>
        <a:graphic>
          <a:graphicData uri="http://schemas.openxmlformats.org/presentationml/2006/ole">
            <mc:AlternateContent xmlns:mc="http://schemas.openxmlformats.org/markup-compatibility/2006">
              <mc:Choice xmlns:v="urn:schemas-microsoft-com:vml" Requires="v">
                <p:oleObj spid="_x0000_s60418" name="Equation" r:id="rId3" imgW="7073640" imgH="355320" progId="Equation.DSMT4">
                  <p:embed/>
                </p:oleObj>
              </mc:Choice>
              <mc:Fallback>
                <p:oleObj name="Equation" r:id="rId3" imgW="7073640" imgH="355320" progId="Equation.DSMT4">
                  <p:embed/>
                  <p:pic>
                    <p:nvPicPr>
                      <p:cNvPr id="0" name="OLE substitute image"/>
                      <p:cNvPicPr/>
                      <p:nvPr/>
                    </p:nvPicPr>
                    <p:blipFill>
                      <a:blip r:embed="rId4"/>
                      <a:stretch>
                        <a:fillRect/>
                      </a:stretch>
                    </p:blipFill>
                    <p:spPr>
                      <a:xfrm>
                        <a:off x="476843" y="5801519"/>
                        <a:ext cx="7073900" cy="355600"/>
                      </a:xfrm>
                      <a:prstGeom prst="rect">
                        <a:avLst/>
                      </a:prstGeom>
                    </p:spPr>
                  </p:pic>
                </p:oleObj>
              </mc:Fallback>
            </mc:AlternateContent>
          </a:graphicData>
        </a:graphic>
      </p:graphicFrame>
    </p:spTree>
    <p:extLst>
      <p:ext uri="{BB962C8B-B14F-4D97-AF65-F5344CB8AC3E}">
        <p14:creationId xmlns:p14="http://schemas.microsoft.com/office/powerpoint/2010/main" val="1697839612"/>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914C-A665-423A-82FE-172110104948}"/>
              </a:ext>
              <a:ext uri="{C183D7F6-B498-43B3-948B-1728B52AA6E4}">
                <adec:decorative xmlns:adec="http://schemas.microsoft.com/office/drawing/2017/decorative" val="1"/>
              </a:ext>
            </a:extLst>
          </p:cNvPr>
          <p:cNvSpPr>
            <a:spLocks noGrp="1"/>
          </p:cNvSpPr>
          <p:nvPr>
            <p:ph type="title"/>
          </p:nvPr>
        </p:nvSpPr>
        <p:spPr/>
        <p:txBody>
          <a:bodyPr/>
          <a:lstStyle/>
          <a:p>
            <a:r>
              <a:rPr lang="en-US"/>
              <a:t>Discrete Probability Distributions (2 of 2)</a:t>
            </a:r>
            <a:endParaRPr lang="en-IN"/>
          </a:p>
        </p:txBody>
      </p:sp>
      <p:sp>
        <p:nvSpPr>
          <p:cNvPr id="3" name="Content Placeholder 2">
            <a:extLst>
              <a:ext uri="{FF2B5EF4-FFF2-40B4-BE49-F238E27FC236}">
                <a16:creationId xmlns:a16="http://schemas.microsoft.com/office/drawing/2014/main" id="{3EF59433-31B1-4420-A369-DA3572B75D35}"/>
              </a:ext>
              <a:ext uri="{C183D7F6-B498-43B3-948B-1728B52AA6E4}">
                <adec:decorative xmlns:adec="http://schemas.microsoft.com/office/drawing/2017/decorative" val="1"/>
              </a:ext>
            </a:extLst>
          </p:cNvPr>
          <p:cNvSpPr>
            <a:spLocks noGrp="1"/>
          </p:cNvSpPr>
          <p:nvPr>
            <p:ph sz="quarter" idx="17"/>
          </p:nvPr>
        </p:nvSpPr>
        <p:spPr>
          <a:xfrm>
            <a:off x="476843" y="1828800"/>
            <a:ext cx="3749040" cy="548640"/>
          </a:xfrm>
        </p:spPr>
        <p:txBody>
          <a:bodyPr/>
          <a:lstStyle/>
          <a:p>
            <a:pPr marL="0" lvl="0" indent="0">
              <a:buClr>
                <a:srgbClr val="003865"/>
              </a:buClr>
              <a:buNone/>
            </a:pPr>
            <a:r>
              <a:rPr lang="en-IN" b="1" u="sng">
                <a:solidFill>
                  <a:srgbClr val="003865"/>
                </a:solidFill>
              </a:rPr>
              <a:t>Example:</a:t>
            </a:r>
            <a:r>
              <a:rPr lang="en-IN">
                <a:solidFill>
                  <a:srgbClr val="003865"/>
                </a:solidFill>
              </a:rPr>
              <a:t> DiCarlo Motors</a:t>
            </a:r>
          </a:p>
        </p:txBody>
      </p:sp>
      <p:pic>
        <p:nvPicPr>
          <p:cNvPr id="20" name="Content Placeholder 19" descr="A table illustrating discrete probability distributions. Column 1 is labeled x; column 2 is labeled x minus mu; column 3 is labeled left parenthesis x minus mu right parenthesis squared; column 4 is labeled f of x; and column 5 is labeled left parenthesis x minus mu right parenthesis squared f of x. Data for row 1 is as follows: column 1 is 0; column 2 is 0 minus 1.5 equals negative 1.5; column 3 is 2.25; column 4 is .18; and column 5 is 2.25 times .18 equals .4050. Data for row 2 is as follows: column 1 is 1; column 2 is 1 minus 1.5 equals negative .5; column 3 is .25; column 4 is .39; and column 5 is .0975. Data for row 3 is as follows: column 1 is 2; column 2 is 2 minus 1.5 equals .5; column 3 is .25; column 4 is .24; and column 5 is .0600. Data for row 4 is as follows: column 1 is 3; column 2 is 3 minus 1.5 equals 1.5; column 3 is 2.25; column 4 is .14; and column 5 is .3150. Data for row 5 is as follows: column 1 is 4; column 2 is 4 minus 1.5 equals 2.5; column 3 is 6.25; column 4 is .04; and column 5 is .2500. Data for row 6 is as follows: column 1 is 5; column 2 is 5 minus 1.5 equals 3.5; column 3 is 12.25; column 4 is .01; and column 5 is .1225. The total of column 4 is 1.00. The total of column 5 is 1.2500.">
            <a:extLst>
              <a:ext uri="{FF2B5EF4-FFF2-40B4-BE49-F238E27FC236}">
                <a16:creationId xmlns:a16="http://schemas.microsoft.com/office/drawing/2014/main" id="{879415F6-3815-4F19-AD16-436EEEC372CA}"/>
              </a:ext>
              <a:ext uri="{C183D7F6-B498-43B3-948B-1728B52AA6E4}">
                <adec:decorative xmlns:adec="http://schemas.microsoft.com/office/drawing/2017/decorative" val="0"/>
              </a:ext>
            </a:extLst>
          </p:cNvPr>
          <p:cNvPicPr>
            <a:picLocks noGrp="1" noChangeAspect="1"/>
          </p:cNvPicPr>
          <p:nvPr>
            <p:ph sz="quarter" idx="18"/>
          </p:nvPr>
        </p:nvPicPr>
        <p:blipFill>
          <a:blip r:embed="rId3"/>
          <a:stretch>
            <a:fillRect/>
          </a:stretch>
        </p:blipFill>
        <p:spPr>
          <a:xfrm>
            <a:off x="532249" y="2515548"/>
            <a:ext cx="6173462" cy="3420533"/>
          </a:xfrm>
          <a:prstGeom prst="rect">
            <a:avLst/>
          </a:prstGeom>
        </p:spPr>
      </p:pic>
      <p:graphicFrame>
        <p:nvGraphicFramePr>
          <p:cNvPr id="43" name="Object 14" descr="An equation. Begin equation. Variance of daily sales equals sigma squared equals 1.25. End equation.">
            <a:extLst>
              <a:ext uri="{FF2B5EF4-FFF2-40B4-BE49-F238E27FC236}">
                <a16:creationId xmlns:a16="http://schemas.microsoft.com/office/drawing/2014/main" id="{5A26C952-95A4-45A8-9A3A-9F100CADA5CB}"/>
              </a:ext>
              <a:ext uri="{C183D7F6-B498-43B3-948B-1728B52AA6E4}">
                <adec:decorative xmlns:adec="http://schemas.microsoft.com/office/drawing/2017/decorative" val="0"/>
              </a:ext>
            </a:extLst>
          </p:cNvPr>
          <p:cNvGraphicFramePr>
            <a:graphicFrameLocks noGrp="1" noChangeAspect="1"/>
          </p:cNvGraphicFramePr>
          <p:nvPr>
            <p:ph sz="quarter" idx="29"/>
            <p:extLst>
              <p:ext uri="{D42A27DB-BD31-4B8C-83A1-F6EECF244321}">
                <p14:modId xmlns:p14="http://schemas.microsoft.com/office/powerpoint/2010/main" val="2814290478"/>
              </p:ext>
            </p:extLst>
          </p:nvPr>
        </p:nvGraphicFramePr>
        <p:xfrm>
          <a:off x="6982195" y="2632186"/>
          <a:ext cx="3685806" cy="320997"/>
        </p:xfrm>
        <a:graphic>
          <a:graphicData uri="http://schemas.openxmlformats.org/presentationml/2006/ole">
            <mc:AlternateContent xmlns:mc="http://schemas.openxmlformats.org/markup-compatibility/2006">
              <mc:Choice xmlns:v="urn:schemas-microsoft-com:vml" Requires="v">
                <p:oleObj spid="_x0000_s61442" name="Equation" r:id="rId4" imgW="4673520" imgH="406080" progId="Equation.DSMT4">
                  <p:embed/>
                </p:oleObj>
              </mc:Choice>
              <mc:Fallback>
                <p:oleObj name="Equation" r:id="rId4" imgW="4673520" imgH="406080" progId="Equation.DSMT4">
                  <p:embed/>
                  <p:pic>
                    <p:nvPicPr>
                      <p:cNvPr id="0" name="OLE substitute image"/>
                      <p:cNvPicPr/>
                      <p:nvPr/>
                    </p:nvPicPr>
                    <p:blipFill>
                      <a:blip r:embed="rId5"/>
                      <a:stretch>
                        <a:fillRect/>
                      </a:stretch>
                    </p:blipFill>
                    <p:spPr>
                      <a:xfrm>
                        <a:off x="6982195" y="2632186"/>
                        <a:ext cx="3685806" cy="320997"/>
                      </a:xfrm>
                      <a:prstGeom prst="rect">
                        <a:avLst/>
                      </a:prstGeom>
                    </p:spPr>
                  </p:pic>
                </p:oleObj>
              </mc:Fallback>
            </mc:AlternateContent>
          </a:graphicData>
        </a:graphic>
      </p:graphicFrame>
      <p:sp>
        <p:nvSpPr>
          <p:cNvPr id="44" name="Content Placeholder 43">
            <a:extLst>
              <a:ext uri="{FF2B5EF4-FFF2-40B4-BE49-F238E27FC236}">
                <a16:creationId xmlns:a16="http://schemas.microsoft.com/office/drawing/2014/main" id="{6AEA3594-5A8D-40CA-AA36-B7BEDB9E7187}"/>
              </a:ext>
              <a:ext uri="{C183D7F6-B498-43B3-948B-1728B52AA6E4}">
                <adec:decorative xmlns:adec="http://schemas.microsoft.com/office/drawing/2017/decorative" val="0"/>
              </a:ext>
            </a:extLst>
          </p:cNvPr>
          <p:cNvSpPr>
            <a:spLocks noGrp="1"/>
          </p:cNvSpPr>
          <p:nvPr>
            <p:ph sz="quarter" idx="30"/>
          </p:nvPr>
        </p:nvSpPr>
        <p:spPr>
          <a:xfrm>
            <a:off x="6895109" y="3154680"/>
            <a:ext cx="4823650" cy="548640"/>
          </a:xfrm>
        </p:spPr>
        <p:txBody>
          <a:bodyPr/>
          <a:lstStyle/>
          <a:p>
            <a:pPr marL="0" indent="0">
              <a:buNone/>
            </a:pPr>
            <a:r>
              <a:rPr lang="en-US" sz="1800"/>
              <a:t>Standard deviation of daily sales = 1.118 cars</a:t>
            </a:r>
          </a:p>
        </p:txBody>
      </p:sp>
    </p:spTree>
    <p:extLst>
      <p:ext uri="{BB962C8B-B14F-4D97-AF65-F5344CB8AC3E}">
        <p14:creationId xmlns:p14="http://schemas.microsoft.com/office/powerpoint/2010/main" val="180881874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Bivariate Distributions</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A probability distribution involving two random variables is called a </a:t>
            </a:r>
            <a:r>
              <a:rPr lang="en-US" u="sng"/>
              <a:t>bivariate probability distribution</a:t>
            </a:r>
            <a:r>
              <a:rPr lang="en-US"/>
              <a:t>. </a:t>
            </a:r>
          </a:p>
          <a:p>
            <a:pPr>
              <a:spcBef>
                <a:spcPts val="1200"/>
              </a:spcBef>
              <a:spcAft>
                <a:spcPts val="1200"/>
              </a:spcAft>
            </a:pPr>
            <a:r>
              <a:rPr lang="en-US"/>
              <a:t>Each outcome of a bivariate experiment consists of two values, one for each random variable. </a:t>
            </a:r>
          </a:p>
          <a:p>
            <a:pPr marL="914400" indent="0">
              <a:spcBef>
                <a:spcPts val="1200"/>
              </a:spcBef>
              <a:spcAft>
                <a:spcPts val="1200"/>
              </a:spcAft>
              <a:buNone/>
            </a:pPr>
            <a:r>
              <a:rPr lang="en-US" b="1" u="sng"/>
              <a:t>Example</a:t>
            </a:r>
            <a:r>
              <a:rPr lang="en-US" b="1"/>
              <a:t>:</a:t>
            </a:r>
            <a:r>
              <a:rPr lang="en-US"/>
              <a:t> Rolling a pair of dice</a:t>
            </a:r>
          </a:p>
          <a:p>
            <a:pPr>
              <a:spcBef>
                <a:spcPts val="1200"/>
              </a:spcBef>
              <a:spcAft>
                <a:spcPts val="1200"/>
              </a:spcAft>
            </a:pPr>
            <a:r>
              <a:rPr lang="en-US"/>
              <a:t>When dealing with bivariate probability distributions, we are often interested in the relationship between the random variables.</a:t>
            </a:r>
          </a:p>
        </p:txBody>
      </p:sp>
    </p:spTree>
    <p:extLst>
      <p:ext uri="{BB962C8B-B14F-4D97-AF65-F5344CB8AC3E}">
        <p14:creationId xmlns:p14="http://schemas.microsoft.com/office/powerpoint/2010/main" val="449483536"/>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 Bivariate Discrete Probability Distribution </a:t>
            </a:r>
            <a:br>
              <a:rPr lang="it-IT"/>
            </a:br>
            <a:r>
              <a:rPr lang="it-IT"/>
              <a:t>(1 of 6)</a:t>
            </a:r>
            <a:endParaRPr lang="en-IN"/>
          </a:p>
        </p:txBody>
      </p:sp>
      <p:sp>
        <p:nvSpPr>
          <p:cNvPr id="6" name="Content Placeholder 2">
            <a:extLst>
              <a:ext uri="{FF2B5EF4-FFF2-40B4-BE49-F238E27FC236}">
                <a16:creationId xmlns:a16="http://schemas.microsoft.com/office/drawing/2014/main" id="{A589B8D8-4EF3-42FF-9623-68ABA48E2902}"/>
              </a:ext>
            </a:extLst>
          </p:cNvPr>
          <p:cNvSpPr>
            <a:spLocks noGrp="1"/>
          </p:cNvSpPr>
          <p:nvPr>
            <p:ph sz="half" idx="1"/>
          </p:nvPr>
        </p:nvSpPr>
        <p:spPr>
          <a:xfrm>
            <a:off x="476843" y="1825626"/>
            <a:ext cx="11241915" cy="1371600"/>
          </a:xfrm>
        </p:spPr>
        <p:txBody>
          <a:bodyPr/>
          <a:lstStyle/>
          <a:p>
            <a:pPr marL="0" indent="0">
              <a:spcBef>
                <a:spcPts val="600"/>
              </a:spcBef>
              <a:spcAft>
                <a:spcPts val="600"/>
              </a:spcAft>
              <a:buNone/>
            </a:pPr>
            <a:r>
              <a:rPr lang="en-US" b="1" u="sng"/>
              <a:t>Example:</a:t>
            </a:r>
            <a:r>
              <a:rPr lang="en-US" b="1"/>
              <a:t> </a:t>
            </a:r>
            <a:r>
              <a:rPr lang="en-US"/>
              <a:t>DiCarlo Motors</a:t>
            </a:r>
          </a:p>
          <a:p>
            <a:pPr marL="0" indent="0">
              <a:spcBef>
                <a:spcPts val="600"/>
              </a:spcBef>
              <a:spcAft>
                <a:spcPts val="600"/>
              </a:spcAft>
              <a:buNone/>
            </a:pPr>
            <a:r>
              <a:rPr lang="en-US"/>
              <a:t>The crosstabulation of daily car sales for 300 days at DiCarlo’s Saratoga and Geneva dealership is given below: </a:t>
            </a:r>
          </a:p>
        </p:txBody>
      </p:sp>
      <p:graphicFrame>
        <p:nvGraphicFramePr>
          <p:cNvPr id="8" name="Table 3">
            <a:extLst>
              <a:ext uri="{FF2B5EF4-FFF2-40B4-BE49-F238E27FC236}">
                <a16:creationId xmlns:a16="http://schemas.microsoft.com/office/drawing/2014/main" id="{DAEE0E0F-3AD8-4662-8427-6DBBD075048A}"/>
              </a:ext>
            </a:extLst>
          </p:cNvPr>
          <p:cNvGraphicFramePr>
            <a:graphicFrameLocks noGrp="1"/>
          </p:cNvGraphicFramePr>
          <p:nvPr>
            <p:ph sz="half" idx="2"/>
            <p:extLst>
              <p:ext uri="{D42A27DB-BD31-4B8C-83A1-F6EECF244321}">
                <p14:modId xmlns:p14="http://schemas.microsoft.com/office/powerpoint/2010/main" val="8742555"/>
              </p:ext>
            </p:extLst>
          </p:nvPr>
        </p:nvGraphicFramePr>
        <p:xfrm>
          <a:off x="1067984" y="3304888"/>
          <a:ext cx="10056032" cy="2926080"/>
        </p:xfrm>
        <a:graphic>
          <a:graphicData uri="http://schemas.openxmlformats.org/drawingml/2006/table">
            <a:tbl>
              <a:tblPr firstRow="1" bandRow="1">
                <a:tableStyleId>{073A0DAA-6AF3-43AB-8588-CEC1D06C72B9}</a:tableStyleId>
              </a:tblPr>
              <a:tblGrid>
                <a:gridCol w="1463040">
                  <a:extLst>
                    <a:ext uri="{9D8B030D-6E8A-4147-A177-3AD203B41FA5}">
                      <a16:colId xmlns:a16="http://schemas.microsoft.com/office/drawing/2014/main" val="3842498059"/>
                    </a:ext>
                  </a:extLst>
                </a:gridCol>
                <a:gridCol w="2560320">
                  <a:extLst>
                    <a:ext uri="{9D8B030D-6E8A-4147-A177-3AD203B41FA5}">
                      <a16:colId xmlns:a16="http://schemas.microsoft.com/office/drawing/2014/main" val="2093465857"/>
                    </a:ext>
                  </a:extLst>
                </a:gridCol>
                <a:gridCol w="1005840">
                  <a:extLst>
                    <a:ext uri="{9D8B030D-6E8A-4147-A177-3AD203B41FA5}">
                      <a16:colId xmlns:a16="http://schemas.microsoft.com/office/drawing/2014/main" val="2905695067"/>
                    </a:ext>
                  </a:extLst>
                </a:gridCol>
                <a:gridCol w="1005840">
                  <a:extLst>
                    <a:ext uri="{9D8B030D-6E8A-4147-A177-3AD203B41FA5}">
                      <a16:colId xmlns:a16="http://schemas.microsoft.com/office/drawing/2014/main" val="3962609920"/>
                    </a:ext>
                  </a:extLst>
                </a:gridCol>
                <a:gridCol w="1005840">
                  <a:extLst>
                    <a:ext uri="{9D8B030D-6E8A-4147-A177-3AD203B41FA5}">
                      <a16:colId xmlns:a16="http://schemas.microsoft.com/office/drawing/2014/main" val="3710547694"/>
                    </a:ext>
                  </a:extLst>
                </a:gridCol>
                <a:gridCol w="1005840">
                  <a:extLst>
                    <a:ext uri="{9D8B030D-6E8A-4147-A177-3AD203B41FA5}">
                      <a16:colId xmlns:a16="http://schemas.microsoft.com/office/drawing/2014/main" val="460965730"/>
                    </a:ext>
                  </a:extLst>
                </a:gridCol>
                <a:gridCol w="1005840">
                  <a:extLst>
                    <a:ext uri="{9D8B030D-6E8A-4147-A177-3AD203B41FA5}">
                      <a16:colId xmlns:a16="http://schemas.microsoft.com/office/drawing/2014/main" val="1653963484"/>
                    </a:ext>
                  </a:extLst>
                </a:gridCol>
                <a:gridCol w="1003472">
                  <a:extLst>
                    <a:ext uri="{9D8B030D-6E8A-4147-A177-3AD203B41FA5}">
                      <a16:colId xmlns:a16="http://schemas.microsoft.com/office/drawing/2014/main" val="3192033081"/>
                    </a:ext>
                  </a:extLst>
                </a:gridCol>
              </a:tblGrid>
              <a:tr h="386423">
                <a:tc>
                  <a:txBody>
                    <a:bodyPr/>
                    <a:lstStyle/>
                    <a:p>
                      <a:pPr algn="l"/>
                      <a:r>
                        <a:rPr lang="en-IN"/>
                        <a:t>Geneva </a:t>
                      </a:r>
                    </a:p>
                    <a:p>
                      <a:pPr algn="l"/>
                      <a:r>
                        <a:rPr lang="en-IN"/>
                        <a:t>Dealership</a:t>
                      </a:r>
                    </a:p>
                  </a:txBody>
                  <a:tcPr anchor="b">
                    <a:lnR w="12700" cap="flat" cmpd="sng" algn="ctr">
                      <a:solidFill>
                        <a:schemeClr val="bg1"/>
                      </a:solidFill>
                      <a:prstDash val="solid"/>
                      <a:round/>
                      <a:headEnd type="none" w="med" len="med"/>
                      <a:tailEnd type="none" w="med" len="med"/>
                    </a:lnR>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t>Saratoga Dealership</a:t>
                      </a:r>
                    </a:p>
                    <a:p>
                      <a:pPr algn="ctr"/>
                      <a:r>
                        <a:rPr lang="en-US"/>
                        <a:t>0</a:t>
                      </a:r>
                      <a:endParaRPr lang="en-IN"/>
                    </a:p>
                  </a:txBody>
                  <a:tcPr anchor="b">
                    <a:lnL w="127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a:t>1</a:t>
                      </a:r>
                      <a:endParaRPr lang="en-IN"/>
                    </a:p>
                  </a:txBody>
                  <a:tcPr anchor="b">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a:t>2</a:t>
                      </a:r>
                      <a:endParaRPr lang="en-IN"/>
                    </a:p>
                  </a:txBody>
                  <a:tcPr anchor="b">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a:t>3</a:t>
                      </a:r>
                      <a:endParaRPr lang="en-IN"/>
                    </a:p>
                  </a:txBody>
                  <a:tcPr anchor="b">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a:t>4</a:t>
                      </a:r>
                      <a:endParaRPr lang="en-IN"/>
                    </a:p>
                  </a:txBody>
                  <a:tcPr anchor="b">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a:t>5</a:t>
                      </a:r>
                      <a:endParaRPr lang="en-IN"/>
                    </a:p>
                  </a:txBody>
                  <a:tcPr anchor="b">
                    <a:lnL w="12700" cmpd="sng">
                      <a:noFill/>
                    </a:lnL>
                    <a:lnR w="127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b="1"/>
                        <a:t>Total</a:t>
                      </a:r>
                      <a:endParaRPr lang="en-IN" b="1"/>
                    </a:p>
                  </a:txBody>
                  <a:tcPr anchor="b">
                    <a:lnL w="12700" cap="flat" cmpd="sng" algn="ctr">
                      <a:solidFill>
                        <a:schemeClr val="bg1"/>
                      </a:solidFill>
                      <a:prstDash val="solid"/>
                      <a:round/>
                      <a:headEnd type="none" w="med" len="med"/>
                      <a:tailEnd type="none" w="med" len="med"/>
                    </a:lnL>
                    <a:solidFill>
                      <a:srgbClr val="000000"/>
                    </a:solidFill>
                  </a:tcPr>
                </a:tc>
                <a:extLst>
                  <a:ext uri="{0D108BD9-81ED-4DB2-BD59-A6C34878D82A}">
                    <a16:rowId xmlns:a16="http://schemas.microsoft.com/office/drawing/2014/main" val="147756000"/>
                  </a:ext>
                </a:extLst>
              </a:tr>
              <a:tr h="457200">
                <a:tc>
                  <a:txBody>
                    <a:bodyPr/>
                    <a:lstStyle/>
                    <a:p>
                      <a:pPr algn="ctr"/>
                      <a:r>
                        <a:rPr lang="en-IN">
                          <a:solidFill>
                            <a:srgbClr val="000000"/>
                          </a:solidFill>
                        </a:rPr>
                        <a:t>0</a:t>
                      </a:r>
                    </a:p>
                  </a:txBody>
                  <a:tcPr anchor="ctr"/>
                </a:tc>
                <a:tc>
                  <a:txBody>
                    <a:bodyPr/>
                    <a:lstStyle/>
                    <a:p>
                      <a:pPr algn="ctr"/>
                      <a:r>
                        <a:rPr lang="en-IN">
                          <a:solidFill>
                            <a:srgbClr val="000000"/>
                          </a:solidFill>
                        </a:rPr>
                        <a:t>21</a:t>
                      </a:r>
                    </a:p>
                  </a:txBody>
                  <a:tcPr anchor="ctr">
                    <a:lnT w="38100" cap="flat" cmpd="sng" algn="ctr">
                      <a:solidFill>
                        <a:schemeClr val="bg1"/>
                      </a:solidFill>
                      <a:prstDash val="solid"/>
                      <a:round/>
                      <a:headEnd type="none" w="med" len="med"/>
                      <a:tailEnd type="none" w="med" len="med"/>
                    </a:lnT>
                  </a:tcPr>
                </a:tc>
                <a:tc>
                  <a:txBody>
                    <a:bodyPr/>
                    <a:lstStyle/>
                    <a:p>
                      <a:pPr algn="ctr"/>
                      <a:r>
                        <a:rPr lang="en-IN">
                          <a:solidFill>
                            <a:srgbClr val="000000"/>
                          </a:solidFill>
                        </a:rPr>
                        <a:t>30</a:t>
                      </a:r>
                    </a:p>
                  </a:txBody>
                  <a:tcPr anchor="ctr">
                    <a:lnT w="38100" cap="flat" cmpd="sng" algn="ctr">
                      <a:solidFill>
                        <a:schemeClr val="bg1"/>
                      </a:solidFill>
                      <a:prstDash val="solid"/>
                      <a:round/>
                      <a:headEnd type="none" w="med" len="med"/>
                      <a:tailEnd type="none" w="med" len="med"/>
                    </a:lnT>
                  </a:tcPr>
                </a:tc>
                <a:tc>
                  <a:txBody>
                    <a:bodyPr/>
                    <a:lstStyle/>
                    <a:p>
                      <a:pPr algn="ctr"/>
                      <a:r>
                        <a:rPr lang="en-IN">
                          <a:solidFill>
                            <a:srgbClr val="000000"/>
                          </a:solidFill>
                        </a:rPr>
                        <a:t>24</a:t>
                      </a:r>
                    </a:p>
                  </a:txBody>
                  <a:tcPr anchor="ctr">
                    <a:lnT w="38100" cap="flat" cmpd="sng" algn="ctr">
                      <a:solidFill>
                        <a:schemeClr val="bg1"/>
                      </a:solidFill>
                      <a:prstDash val="solid"/>
                      <a:round/>
                      <a:headEnd type="none" w="med" len="med"/>
                      <a:tailEnd type="none" w="med" len="med"/>
                    </a:lnT>
                  </a:tcPr>
                </a:tc>
                <a:tc>
                  <a:txBody>
                    <a:bodyPr/>
                    <a:lstStyle/>
                    <a:p>
                      <a:pPr algn="ctr"/>
                      <a:r>
                        <a:rPr lang="en-IN">
                          <a:solidFill>
                            <a:srgbClr val="000000"/>
                          </a:solidFill>
                        </a:rPr>
                        <a:t>9</a:t>
                      </a:r>
                    </a:p>
                  </a:txBody>
                  <a:tcPr anchor="ctr">
                    <a:lnT w="38100" cap="flat" cmpd="sng" algn="ctr">
                      <a:solidFill>
                        <a:schemeClr val="bg1"/>
                      </a:solidFill>
                      <a:prstDash val="solid"/>
                      <a:round/>
                      <a:headEnd type="none" w="med" len="med"/>
                      <a:tailEnd type="none" w="med" len="med"/>
                    </a:lnT>
                  </a:tcPr>
                </a:tc>
                <a:tc>
                  <a:txBody>
                    <a:bodyPr/>
                    <a:lstStyle/>
                    <a:p>
                      <a:pPr algn="ctr"/>
                      <a:r>
                        <a:rPr lang="en-IN">
                          <a:solidFill>
                            <a:srgbClr val="000000"/>
                          </a:solidFill>
                        </a:rPr>
                        <a:t>2</a:t>
                      </a:r>
                    </a:p>
                  </a:txBody>
                  <a:tcPr anchor="ctr">
                    <a:lnT w="38100" cap="flat" cmpd="sng" algn="ctr">
                      <a:solidFill>
                        <a:schemeClr val="bg1"/>
                      </a:solidFill>
                      <a:prstDash val="solid"/>
                      <a:round/>
                      <a:headEnd type="none" w="med" len="med"/>
                      <a:tailEnd type="none" w="med" len="med"/>
                    </a:lnT>
                  </a:tcPr>
                </a:tc>
                <a:tc>
                  <a:txBody>
                    <a:bodyPr/>
                    <a:lstStyle/>
                    <a:p>
                      <a:pPr algn="ctr"/>
                      <a:r>
                        <a:rPr lang="en-IN">
                          <a:solidFill>
                            <a:srgbClr val="000000"/>
                          </a:solidFill>
                        </a:rPr>
                        <a:t>0</a:t>
                      </a:r>
                    </a:p>
                  </a:txBody>
                  <a:tcPr anchor="ctr">
                    <a:lnT w="38100" cap="flat" cmpd="sng" algn="ctr">
                      <a:solidFill>
                        <a:schemeClr val="bg1"/>
                      </a:solidFill>
                      <a:prstDash val="solid"/>
                      <a:round/>
                      <a:headEnd type="none" w="med" len="med"/>
                      <a:tailEnd type="none" w="med" len="med"/>
                    </a:lnT>
                  </a:tcPr>
                </a:tc>
                <a:tc>
                  <a:txBody>
                    <a:bodyPr/>
                    <a:lstStyle/>
                    <a:p>
                      <a:pPr algn="ctr"/>
                      <a:r>
                        <a:rPr lang="en-IN" b="1">
                          <a:solidFill>
                            <a:srgbClr val="000000"/>
                          </a:solidFill>
                        </a:rPr>
                        <a:t>86</a:t>
                      </a:r>
                    </a:p>
                  </a:txBody>
                  <a:tcPr anchor="ctr"/>
                </a:tc>
                <a:extLst>
                  <a:ext uri="{0D108BD9-81ED-4DB2-BD59-A6C34878D82A}">
                    <a16:rowId xmlns:a16="http://schemas.microsoft.com/office/drawing/2014/main" val="3672619940"/>
                  </a:ext>
                </a:extLst>
              </a:tr>
              <a:tr h="457200">
                <a:tc>
                  <a:txBody>
                    <a:bodyPr/>
                    <a:lstStyle/>
                    <a:p>
                      <a:pPr algn="ctr"/>
                      <a:r>
                        <a:rPr lang="en-IN">
                          <a:solidFill>
                            <a:srgbClr val="000000"/>
                          </a:solidFill>
                        </a:rPr>
                        <a:t>1</a:t>
                      </a:r>
                    </a:p>
                  </a:txBody>
                  <a:tcPr anchor="ctr"/>
                </a:tc>
                <a:tc>
                  <a:txBody>
                    <a:bodyPr/>
                    <a:lstStyle/>
                    <a:p>
                      <a:pPr algn="ctr"/>
                      <a:r>
                        <a:rPr lang="en-IN">
                          <a:solidFill>
                            <a:srgbClr val="000000"/>
                          </a:solidFill>
                        </a:rPr>
                        <a:t>21</a:t>
                      </a:r>
                    </a:p>
                  </a:txBody>
                  <a:tcPr anchor="ctr"/>
                </a:tc>
                <a:tc>
                  <a:txBody>
                    <a:bodyPr/>
                    <a:lstStyle/>
                    <a:p>
                      <a:pPr algn="ctr"/>
                      <a:r>
                        <a:rPr lang="en-IN">
                          <a:solidFill>
                            <a:srgbClr val="000000"/>
                          </a:solidFill>
                        </a:rPr>
                        <a:t>36</a:t>
                      </a:r>
                    </a:p>
                  </a:txBody>
                  <a:tcPr anchor="ctr"/>
                </a:tc>
                <a:tc>
                  <a:txBody>
                    <a:bodyPr/>
                    <a:lstStyle/>
                    <a:p>
                      <a:pPr algn="ctr"/>
                      <a:r>
                        <a:rPr lang="en-IN">
                          <a:solidFill>
                            <a:srgbClr val="000000"/>
                          </a:solidFill>
                        </a:rPr>
                        <a:t>33</a:t>
                      </a:r>
                    </a:p>
                  </a:txBody>
                  <a:tcPr anchor="ctr"/>
                </a:tc>
                <a:tc>
                  <a:txBody>
                    <a:bodyPr/>
                    <a:lstStyle/>
                    <a:p>
                      <a:pPr algn="ctr"/>
                      <a:r>
                        <a:rPr lang="en-IN">
                          <a:solidFill>
                            <a:srgbClr val="000000"/>
                          </a:solidFill>
                        </a:rPr>
                        <a:t>18</a:t>
                      </a:r>
                    </a:p>
                  </a:txBody>
                  <a:tcPr anchor="ctr"/>
                </a:tc>
                <a:tc>
                  <a:txBody>
                    <a:bodyPr/>
                    <a:lstStyle/>
                    <a:p>
                      <a:pPr algn="ctr"/>
                      <a:r>
                        <a:rPr lang="en-IN">
                          <a:solidFill>
                            <a:srgbClr val="000000"/>
                          </a:solidFill>
                        </a:rPr>
                        <a:t>2</a:t>
                      </a:r>
                    </a:p>
                  </a:txBody>
                  <a:tcPr anchor="ctr"/>
                </a:tc>
                <a:tc>
                  <a:txBody>
                    <a:bodyPr/>
                    <a:lstStyle/>
                    <a:p>
                      <a:pPr algn="ctr"/>
                      <a:r>
                        <a:rPr lang="en-IN">
                          <a:solidFill>
                            <a:srgbClr val="000000"/>
                          </a:solidFill>
                        </a:rPr>
                        <a:t>1</a:t>
                      </a:r>
                    </a:p>
                  </a:txBody>
                  <a:tcPr anchor="ctr"/>
                </a:tc>
                <a:tc>
                  <a:txBody>
                    <a:bodyPr/>
                    <a:lstStyle/>
                    <a:p>
                      <a:pPr algn="ctr"/>
                      <a:r>
                        <a:rPr lang="en-IN" b="1">
                          <a:solidFill>
                            <a:srgbClr val="000000"/>
                          </a:solidFill>
                        </a:rPr>
                        <a:t>111</a:t>
                      </a:r>
                    </a:p>
                  </a:txBody>
                  <a:tcPr anchor="ctr"/>
                </a:tc>
                <a:extLst>
                  <a:ext uri="{0D108BD9-81ED-4DB2-BD59-A6C34878D82A}">
                    <a16:rowId xmlns:a16="http://schemas.microsoft.com/office/drawing/2014/main" val="506512896"/>
                  </a:ext>
                </a:extLst>
              </a:tr>
              <a:tr h="457200">
                <a:tc>
                  <a:txBody>
                    <a:bodyPr/>
                    <a:lstStyle/>
                    <a:p>
                      <a:pPr algn="ctr"/>
                      <a:r>
                        <a:rPr lang="en-IN">
                          <a:solidFill>
                            <a:srgbClr val="000000"/>
                          </a:solidFill>
                        </a:rPr>
                        <a:t>2</a:t>
                      </a:r>
                    </a:p>
                  </a:txBody>
                  <a:tcPr anchor="ctr"/>
                </a:tc>
                <a:tc>
                  <a:txBody>
                    <a:bodyPr/>
                    <a:lstStyle/>
                    <a:p>
                      <a:pPr algn="ctr"/>
                      <a:r>
                        <a:rPr lang="en-IN">
                          <a:solidFill>
                            <a:srgbClr val="000000"/>
                          </a:solidFill>
                        </a:rPr>
                        <a:t>9</a:t>
                      </a:r>
                    </a:p>
                  </a:txBody>
                  <a:tcPr anchor="ctr"/>
                </a:tc>
                <a:tc>
                  <a:txBody>
                    <a:bodyPr/>
                    <a:lstStyle/>
                    <a:p>
                      <a:pPr algn="ctr"/>
                      <a:r>
                        <a:rPr lang="en-IN">
                          <a:solidFill>
                            <a:srgbClr val="000000"/>
                          </a:solidFill>
                        </a:rPr>
                        <a:t>42</a:t>
                      </a:r>
                    </a:p>
                  </a:txBody>
                  <a:tcPr anchor="ctr"/>
                </a:tc>
                <a:tc>
                  <a:txBody>
                    <a:bodyPr/>
                    <a:lstStyle/>
                    <a:p>
                      <a:pPr algn="ctr"/>
                      <a:r>
                        <a:rPr lang="en-IN">
                          <a:solidFill>
                            <a:srgbClr val="000000"/>
                          </a:solidFill>
                        </a:rPr>
                        <a:t>9</a:t>
                      </a:r>
                    </a:p>
                  </a:txBody>
                  <a:tcPr anchor="ctr"/>
                </a:tc>
                <a:tc>
                  <a:txBody>
                    <a:bodyPr/>
                    <a:lstStyle/>
                    <a:p>
                      <a:pPr algn="ctr"/>
                      <a:r>
                        <a:rPr lang="en-IN">
                          <a:solidFill>
                            <a:srgbClr val="000000"/>
                          </a:solidFill>
                        </a:rPr>
                        <a:t>12</a:t>
                      </a:r>
                    </a:p>
                  </a:txBody>
                  <a:tcPr anchor="ctr"/>
                </a:tc>
                <a:tc>
                  <a:txBody>
                    <a:bodyPr/>
                    <a:lstStyle/>
                    <a:p>
                      <a:pPr algn="ctr"/>
                      <a:r>
                        <a:rPr lang="en-IN">
                          <a:solidFill>
                            <a:srgbClr val="000000"/>
                          </a:solidFill>
                        </a:rPr>
                        <a:t>3</a:t>
                      </a:r>
                    </a:p>
                  </a:txBody>
                  <a:tcPr anchor="ctr"/>
                </a:tc>
                <a:tc>
                  <a:txBody>
                    <a:bodyPr/>
                    <a:lstStyle/>
                    <a:p>
                      <a:pPr algn="ctr"/>
                      <a:r>
                        <a:rPr lang="en-IN">
                          <a:solidFill>
                            <a:srgbClr val="000000"/>
                          </a:solidFill>
                        </a:rPr>
                        <a:t>2</a:t>
                      </a:r>
                    </a:p>
                  </a:txBody>
                  <a:tcPr anchor="ctr"/>
                </a:tc>
                <a:tc>
                  <a:txBody>
                    <a:bodyPr/>
                    <a:lstStyle/>
                    <a:p>
                      <a:pPr algn="ctr"/>
                      <a:r>
                        <a:rPr lang="en-IN" b="1">
                          <a:solidFill>
                            <a:srgbClr val="000000"/>
                          </a:solidFill>
                        </a:rPr>
                        <a:t>77</a:t>
                      </a:r>
                    </a:p>
                  </a:txBody>
                  <a:tcPr anchor="ctr"/>
                </a:tc>
                <a:extLst>
                  <a:ext uri="{0D108BD9-81ED-4DB2-BD59-A6C34878D82A}">
                    <a16:rowId xmlns:a16="http://schemas.microsoft.com/office/drawing/2014/main" val="2694119608"/>
                  </a:ext>
                </a:extLst>
              </a:tr>
              <a:tr h="457200">
                <a:tc>
                  <a:txBody>
                    <a:bodyPr/>
                    <a:lstStyle/>
                    <a:p>
                      <a:pPr algn="ctr"/>
                      <a:r>
                        <a:rPr lang="en-IN">
                          <a:solidFill>
                            <a:srgbClr val="000000"/>
                          </a:solidFill>
                        </a:rPr>
                        <a:t>3</a:t>
                      </a:r>
                    </a:p>
                  </a:txBody>
                  <a:tcPr anchor="ctr"/>
                </a:tc>
                <a:tc>
                  <a:txBody>
                    <a:bodyPr/>
                    <a:lstStyle/>
                    <a:p>
                      <a:pPr algn="ctr"/>
                      <a:r>
                        <a:rPr lang="en-IN">
                          <a:solidFill>
                            <a:srgbClr val="000000"/>
                          </a:solidFill>
                        </a:rPr>
                        <a:t>3</a:t>
                      </a:r>
                    </a:p>
                  </a:txBody>
                  <a:tcPr anchor="ctr"/>
                </a:tc>
                <a:tc>
                  <a:txBody>
                    <a:bodyPr/>
                    <a:lstStyle/>
                    <a:p>
                      <a:pPr algn="ctr"/>
                      <a:r>
                        <a:rPr lang="en-IN">
                          <a:solidFill>
                            <a:srgbClr val="000000"/>
                          </a:solidFill>
                        </a:rPr>
                        <a:t>9</a:t>
                      </a:r>
                    </a:p>
                  </a:txBody>
                  <a:tcPr anchor="ctr"/>
                </a:tc>
                <a:tc>
                  <a:txBody>
                    <a:bodyPr/>
                    <a:lstStyle/>
                    <a:p>
                      <a:pPr algn="ctr"/>
                      <a:r>
                        <a:rPr lang="en-IN">
                          <a:solidFill>
                            <a:srgbClr val="000000"/>
                          </a:solidFill>
                        </a:rPr>
                        <a:t>6</a:t>
                      </a:r>
                    </a:p>
                  </a:txBody>
                  <a:tcPr anchor="ctr"/>
                </a:tc>
                <a:tc>
                  <a:txBody>
                    <a:bodyPr/>
                    <a:lstStyle/>
                    <a:p>
                      <a:pPr algn="ctr"/>
                      <a:r>
                        <a:rPr lang="en-IN">
                          <a:solidFill>
                            <a:srgbClr val="000000"/>
                          </a:solidFill>
                        </a:rPr>
                        <a:t>3</a:t>
                      </a:r>
                    </a:p>
                  </a:txBody>
                  <a:tcPr anchor="ctr"/>
                </a:tc>
                <a:tc>
                  <a:txBody>
                    <a:bodyPr/>
                    <a:lstStyle/>
                    <a:p>
                      <a:pPr algn="ctr"/>
                      <a:r>
                        <a:rPr lang="en-IN">
                          <a:solidFill>
                            <a:srgbClr val="000000"/>
                          </a:solidFill>
                        </a:rPr>
                        <a:t>5</a:t>
                      </a:r>
                    </a:p>
                  </a:txBody>
                  <a:tcPr anchor="ctr"/>
                </a:tc>
                <a:tc>
                  <a:txBody>
                    <a:bodyPr/>
                    <a:lstStyle/>
                    <a:p>
                      <a:pPr algn="ctr"/>
                      <a:r>
                        <a:rPr lang="en-IN">
                          <a:solidFill>
                            <a:srgbClr val="000000"/>
                          </a:solidFill>
                        </a:rPr>
                        <a:t>0</a:t>
                      </a:r>
                    </a:p>
                  </a:txBody>
                  <a:tcPr anchor="ctr"/>
                </a:tc>
                <a:tc>
                  <a:txBody>
                    <a:bodyPr/>
                    <a:lstStyle/>
                    <a:p>
                      <a:pPr algn="ctr"/>
                      <a:r>
                        <a:rPr lang="en-IN" b="1">
                          <a:solidFill>
                            <a:srgbClr val="000000"/>
                          </a:solidFill>
                        </a:rPr>
                        <a:t>26</a:t>
                      </a:r>
                    </a:p>
                  </a:txBody>
                  <a:tcPr anchor="ctr"/>
                </a:tc>
                <a:extLst>
                  <a:ext uri="{0D108BD9-81ED-4DB2-BD59-A6C34878D82A}">
                    <a16:rowId xmlns:a16="http://schemas.microsoft.com/office/drawing/2014/main" val="976584786"/>
                  </a:ext>
                </a:extLst>
              </a:tr>
              <a:tr h="457200">
                <a:tc>
                  <a:txBody>
                    <a:bodyPr/>
                    <a:lstStyle/>
                    <a:p>
                      <a:pPr algn="ctr"/>
                      <a:r>
                        <a:rPr lang="en-IN" b="1">
                          <a:solidFill>
                            <a:srgbClr val="000000"/>
                          </a:solidFill>
                        </a:rPr>
                        <a:t>Total</a:t>
                      </a:r>
                    </a:p>
                  </a:txBody>
                  <a:tcPr anchor="ctr"/>
                </a:tc>
                <a:tc>
                  <a:txBody>
                    <a:bodyPr/>
                    <a:lstStyle/>
                    <a:p>
                      <a:pPr algn="ctr"/>
                      <a:r>
                        <a:rPr lang="en-IN" b="1">
                          <a:solidFill>
                            <a:srgbClr val="000000"/>
                          </a:solidFill>
                        </a:rPr>
                        <a:t>54</a:t>
                      </a:r>
                    </a:p>
                  </a:txBody>
                  <a:tcPr anchor="ctr"/>
                </a:tc>
                <a:tc>
                  <a:txBody>
                    <a:bodyPr/>
                    <a:lstStyle/>
                    <a:p>
                      <a:pPr algn="ctr"/>
                      <a:r>
                        <a:rPr lang="en-IN" b="1">
                          <a:solidFill>
                            <a:srgbClr val="000000"/>
                          </a:solidFill>
                        </a:rPr>
                        <a:t>117</a:t>
                      </a:r>
                    </a:p>
                  </a:txBody>
                  <a:tcPr anchor="ctr"/>
                </a:tc>
                <a:tc>
                  <a:txBody>
                    <a:bodyPr/>
                    <a:lstStyle/>
                    <a:p>
                      <a:pPr algn="ctr"/>
                      <a:r>
                        <a:rPr lang="en-IN" b="1">
                          <a:solidFill>
                            <a:srgbClr val="000000"/>
                          </a:solidFill>
                        </a:rPr>
                        <a:t>72</a:t>
                      </a:r>
                    </a:p>
                  </a:txBody>
                  <a:tcPr anchor="ctr"/>
                </a:tc>
                <a:tc>
                  <a:txBody>
                    <a:bodyPr/>
                    <a:lstStyle/>
                    <a:p>
                      <a:pPr algn="ctr"/>
                      <a:r>
                        <a:rPr lang="en-IN" b="1">
                          <a:solidFill>
                            <a:srgbClr val="000000"/>
                          </a:solidFill>
                        </a:rPr>
                        <a:t>42</a:t>
                      </a:r>
                    </a:p>
                  </a:txBody>
                  <a:tcPr anchor="ctr"/>
                </a:tc>
                <a:tc>
                  <a:txBody>
                    <a:bodyPr/>
                    <a:lstStyle/>
                    <a:p>
                      <a:pPr algn="ctr"/>
                      <a:r>
                        <a:rPr lang="en-IN" b="1">
                          <a:solidFill>
                            <a:srgbClr val="000000"/>
                          </a:solidFill>
                        </a:rPr>
                        <a:t>12</a:t>
                      </a:r>
                    </a:p>
                  </a:txBody>
                  <a:tcPr anchor="ctr"/>
                </a:tc>
                <a:tc>
                  <a:txBody>
                    <a:bodyPr/>
                    <a:lstStyle/>
                    <a:p>
                      <a:pPr algn="ctr"/>
                      <a:r>
                        <a:rPr lang="en-IN" b="1">
                          <a:solidFill>
                            <a:srgbClr val="000000"/>
                          </a:solidFill>
                        </a:rPr>
                        <a:t>3</a:t>
                      </a:r>
                    </a:p>
                  </a:txBody>
                  <a:tcPr anchor="ctr"/>
                </a:tc>
                <a:tc>
                  <a:txBody>
                    <a:bodyPr/>
                    <a:lstStyle/>
                    <a:p>
                      <a:pPr algn="ctr"/>
                      <a:r>
                        <a:rPr lang="en-IN" b="1">
                          <a:solidFill>
                            <a:srgbClr val="000000"/>
                          </a:solidFill>
                        </a:rPr>
                        <a:t>300</a:t>
                      </a:r>
                    </a:p>
                  </a:txBody>
                  <a:tcPr anchor="ctr"/>
                </a:tc>
                <a:extLst>
                  <a:ext uri="{0D108BD9-81ED-4DB2-BD59-A6C34878D82A}">
                    <a16:rowId xmlns:a16="http://schemas.microsoft.com/office/drawing/2014/main" val="306096065"/>
                  </a:ext>
                </a:extLst>
              </a:tr>
            </a:tbl>
          </a:graphicData>
        </a:graphic>
      </p:graphicFrame>
    </p:spTree>
    <p:extLst>
      <p:ext uri="{BB962C8B-B14F-4D97-AF65-F5344CB8AC3E}">
        <p14:creationId xmlns:p14="http://schemas.microsoft.com/office/powerpoint/2010/main" val="1329564162"/>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 Bivariate Discrete Probability Distribution </a:t>
            </a:r>
            <a:br>
              <a:rPr lang="it-IT"/>
            </a:br>
            <a:r>
              <a:rPr lang="it-IT"/>
              <a:t>(2 of 6)</a:t>
            </a:r>
            <a:endParaRPr lang="en-IN"/>
          </a:p>
        </p:txBody>
      </p:sp>
      <p:sp>
        <p:nvSpPr>
          <p:cNvPr id="6" name="Content Placeholder 2">
            <a:extLst>
              <a:ext uri="{FF2B5EF4-FFF2-40B4-BE49-F238E27FC236}">
                <a16:creationId xmlns:a16="http://schemas.microsoft.com/office/drawing/2014/main" id="{A589B8D8-4EF3-42FF-9623-68ABA48E2902}"/>
              </a:ext>
            </a:extLst>
          </p:cNvPr>
          <p:cNvSpPr>
            <a:spLocks noGrp="1"/>
          </p:cNvSpPr>
          <p:nvPr>
            <p:ph sz="half" idx="1"/>
          </p:nvPr>
        </p:nvSpPr>
        <p:spPr>
          <a:xfrm>
            <a:off x="476843" y="1825626"/>
            <a:ext cx="11241915" cy="1371600"/>
          </a:xfrm>
        </p:spPr>
        <p:txBody>
          <a:bodyPr/>
          <a:lstStyle/>
          <a:p>
            <a:pPr marL="0" indent="0">
              <a:spcBef>
                <a:spcPts val="600"/>
              </a:spcBef>
              <a:spcAft>
                <a:spcPts val="600"/>
              </a:spcAft>
              <a:buNone/>
            </a:pPr>
            <a:r>
              <a:rPr lang="en-US" b="1" u="sng"/>
              <a:t>Example:</a:t>
            </a:r>
            <a:r>
              <a:rPr lang="en-US" b="1"/>
              <a:t> </a:t>
            </a:r>
            <a:r>
              <a:rPr lang="en-US"/>
              <a:t>DiCarlo Motors</a:t>
            </a:r>
          </a:p>
          <a:p>
            <a:pPr marL="0" indent="0">
              <a:spcBef>
                <a:spcPts val="600"/>
              </a:spcBef>
              <a:spcAft>
                <a:spcPts val="600"/>
              </a:spcAft>
              <a:buNone/>
            </a:pPr>
            <a:r>
              <a:rPr lang="en-US"/>
              <a:t>Bivariate empirical discrete probability distribution for daily sales at DiCarlo dealerships in Saratoga and Geneva is shown below.</a:t>
            </a:r>
          </a:p>
        </p:txBody>
      </p:sp>
      <p:graphicFrame>
        <p:nvGraphicFramePr>
          <p:cNvPr id="7" name="Table 3">
            <a:extLst>
              <a:ext uri="{FF2B5EF4-FFF2-40B4-BE49-F238E27FC236}">
                <a16:creationId xmlns:a16="http://schemas.microsoft.com/office/drawing/2014/main" id="{D8C5A3A7-C3E9-4E1F-B4FE-45C0F7AA6138}"/>
              </a:ext>
            </a:extLst>
          </p:cNvPr>
          <p:cNvGraphicFramePr>
            <a:graphicFrameLocks noGrp="1"/>
          </p:cNvGraphicFramePr>
          <p:nvPr>
            <p:ph sz="half" idx="2"/>
            <p:extLst>
              <p:ext uri="{D42A27DB-BD31-4B8C-83A1-F6EECF244321}">
                <p14:modId xmlns:p14="http://schemas.microsoft.com/office/powerpoint/2010/main" val="2331742696"/>
              </p:ext>
            </p:extLst>
          </p:nvPr>
        </p:nvGraphicFramePr>
        <p:xfrm>
          <a:off x="1070352" y="3294536"/>
          <a:ext cx="10051296" cy="2926080"/>
        </p:xfrm>
        <a:graphic>
          <a:graphicData uri="http://schemas.openxmlformats.org/drawingml/2006/table">
            <a:tbl>
              <a:tblPr firstRow="1" bandRow="1">
                <a:tableStyleId>{073A0DAA-6AF3-43AB-8588-CEC1D06C72B9}</a:tableStyleId>
              </a:tblPr>
              <a:tblGrid>
                <a:gridCol w="1463040">
                  <a:extLst>
                    <a:ext uri="{9D8B030D-6E8A-4147-A177-3AD203B41FA5}">
                      <a16:colId xmlns:a16="http://schemas.microsoft.com/office/drawing/2014/main" val="3842498059"/>
                    </a:ext>
                  </a:extLst>
                </a:gridCol>
                <a:gridCol w="2560320">
                  <a:extLst>
                    <a:ext uri="{9D8B030D-6E8A-4147-A177-3AD203B41FA5}">
                      <a16:colId xmlns:a16="http://schemas.microsoft.com/office/drawing/2014/main" val="2093465857"/>
                    </a:ext>
                  </a:extLst>
                </a:gridCol>
                <a:gridCol w="1005840">
                  <a:extLst>
                    <a:ext uri="{9D8B030D-6E8A-4147-A177-3AD203B41FA5}">
                      <a16:colId xmlns:a16="http://schemas.microsoft.com/office/drawing/2014/main" val="2905695067"/>
                    </a:ext>
                  </a:extLst>
                </a:gridCol>
                <a:gridCol w="1005840">
                  <a:extLst>
                    <a:ext uri="{9D8B030D-6E8A-4147-A177-3AD203B41FA5}">
                      <a16:colId xmlns:a16="http://schemas.microsoft.com/office/drawing/2014/main" val="3962609920"/>
                    </a:ext>
                  </a:extLst>
                </a:gridCol>
                <a:gridCol w="1005840">
                  <a:extLst>
                    <a:ext uri="{9D8B030D-6E8A-4147-A177-3AD203B41FA5}">
                      <a16:colId xmlns:a16="http://schemas.microsoft.com/office/drawing/2014/main" val="3710547694"/>
                    </a:ext>
                  </a:extLst>
                </a:gridCol>
                <a:gridCol w="1003472">
                  <a:extLst>
                    <a:ext uri="{9D8B030D-6E8A-4147-A177-3AD203B41FA5}">
                      <a16:colId xmlns:a16="http://schemas.microsoft.com/office/drawing/2014/main" val="460965730"/>
                    </a:ext>
                  </a:extLst>
                </a:gridCol>
                <a:gridCol w="1003472">
                  <a:extLst>
                    <a:ext uri="{9D8B030D-6E8A-4147-A177-3AD203B41FA5}">
                      <a16:colId xmlns:a16="http://schemas.microsoft.com/office/drawing/2014/main" val="1653963484"/>
                    </a:ext>
                  </a:extLst>
                </a:gridCol>
                <a:gridCol w="1003472">
                  <a:extLst>
                    <a:ext uri="{9D8B030D-6E8A-4147-A177-3AD203B41FA5}">
                      <a16:colId xmlns:a16="http://schemas.microsoft.com/office/drawing/2014/main" val="3192033081"/>
                    </a:ext>
                  </a:extLst>
                </a:gridCol>
              </a:tblGrid>
              <a:tr h="636032">
                <a:tc>
                  <a:txBody>
                    <a:bodyPr/>
                    <a:lstStyle/>
                    <a:p>
                      <a:pPr algn="l"/>
                      <a:r>
                        <a:rPr lang="en-IN"/>
                        <a:t>Geneva </a:t>
                      </a:r>
                    </a:p>
                    <a:p>
                      <a:pPr algn="l"/>
                      <a:r>
                        <a:rPr lang="en-IN"/>
                        <a:t>Dealership</a:t>
                      </a:r>
                    </a:p>
                  </a:txBody>
                  <a:tcPr anchor="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a:t>Saratoga Dealership</a:t>
                      </a:r>
                    </a:p>
                    <a:p>
                      <a:pPr algn="ctr"/>
                      <a:r>
                        <a:rPr lang="en-US"/>
                        <a:t>0</a:t>
                      </a:r>
                      <a:endParaRPr lang="en-IN"/>
                    </a:p>
                  </a:txBody>
                  <a:tcPr anchor="b">
                    <a:lnR w="12700" cap="flat" cmpd="sng" algn="ctr">
                      <a:noFill/>
                      <a:prstDash val="solid"/>
                      <a:round/>
                      <a:headEnd type="none" w="med" len="med"/>
                      <a:tailEnd type="none" w="med" len="med"/>
                    </a:lnR>
                    <a:solidFill>
                      <a:srgbClr val="000000"/>
                    </a:solidFill>
                  </a:tcPr>
                </a:tc>
                <a:tc>
                  <a:txBody>
                    <a:bodyPr/>
                    <a:lstStyle/>
                    <a:p>
                      <a:pPr algn="ctr"/>
                      <a:r>
                        <a:rPr lang="en-US"/>
                        <a:t>1</a:t>
                      </a:r>
                      <a:endParaRPr lang="en-IN"/>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000000"/>
                    </a:solidFill>
                  </a:tcPr>
                </a:tc>
                <a:tc>
                  <a:txBody>
                    <a:bodyPr/>
                    <a:lstStyle/>
                    <a:p>
                      <a:pPr algn="ctr"/>
                      <a:r>
                        <a:rPr lang="en-US"/>
                        <a:t>2</a:t>
                      </a:r>
                      <a:endParaRPr lang="en-IN"/>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000000"/>
                    </a:solidFill>
                  </a:tcPr>
                </a:tc>
                <a:tc>
                  <a:txBody>
                    <a:bodyPr/>
                    <a:lstStyle/>
                    <a:p>
                      <a:pPr algn="l"/>
                      <a:endParaRPr lang="en-US"/>
                    </a:p>
                    <a:p>
                      <a:pPr algn="ctr"/>
                      <a:r>
                        <a:rPr lang="en-US"/>
                        <a:t>3</a:t>
                      </a:r>
                      <a:endParaRPr lang="en-IN"/>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000000"/>
                    </a:solidFill>
                  </a:tcPr>
                </a:tc>
                <a:tc>
                  <a:txBody>
                    <a:bodyPr/>
                    <a:lstStyle/>
                    <a:p>
                      <a:pPr algn="ctr"/>
                      <a:r>
                        <a:rPr lang="en-US"/>
                        <a:t>4</a:t>
                      </a:r>
                      <a:endParaRPr lang="en-IN"/>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000000"/>
                    </a:solidFill>
                  </a:tcPr>
                </a:tc>
                <a:tc>
                  <a:txBody>
                    <a:bodyPr/>
                    <a:lstStyle/>
                    <a:p>
                      <a:pPr algn="ctr"/>
                      <a:r>
                        <a:rPr lang="en-US"/>
                        <a:t>5</a:t>
                      </a:r>
                      <a:endParaRPr lang="en-IN"/>
                    </a:p>
                  </a:txBody>
                  <a:tcPr anchor="b">
                    <a:lnL w="12700" cap="flat" cmpd="sng" algn="ctr">
                      <a:noFill/>
                      <a:prstDash val="solid"/>
                      <a:round/>
                      <a:headEnd type="none" w="med" len="med"/>
                      <a:tailEnd type="none" w="med" len="med"/>
                    </a:lnL>
                    <a:solidFill>
                      <a:srgbClr val="000000"/>
                    </a:solidFill>
                  </a:tcPr>
                </a:tc>
                <a:tc>
                  <a:txBody>
                    <a:bodyPr/>
                    <a:lstStyle/>
                    <a:p>
                      <a:pPr algn="ctr"/>
                      <a:r>
                        <a:rPr lang="en-US" b="1"/>
                        <a:t>Total</a:t>
                      </a:r>
                      <a:endParaRPr lang="en-IN" b="1"/>
                    </a:p>
                  </a:txBody>
                  <a:tcPr anchor="b">
                    <a:solidFill>
                      <a:srgbClr val="000000"/>
                    </a:solidFill>
                  </a:tcPr>
                </a:tc>
                <a:extLst>
                  <a:ext uri="{0D108BD9-81ED-4DB2-BD59-A6C34878D82A}">
                    <a16:rowId xmlns:a16="http://schemas.microsoft.com/office/drawing/2014/main" val="3933596937"/>
                  </a:ext>
                </a:extLst>
              </a:tr>
              <a:tr h="457200">
                <a:tc>
                  <a:txBody>
                    <a:bodyPr/>
                    <a:lstStyle/>
                    <a:p>
                      <a:pPr algn="ctr"/>
                      <a:r>
                        <a:rPr lang="en-IN">
                          <a:solidFill>
                            <a:srgbClr val="000000"/>
                          </a:solidFill>
                        </a:rPr>
                        <a:t>0</a:t>
                      </a:r>
                    </a:p>
                  </a:txBody>
                  <a:tcPr anchor="ctr"/>
                </a:tc>
                <a:tc>
                  <a:txBody>
                    <a:bodyPr/>
                    <a:lstStyle/>
                    <a:p>
                      <a:pPr algn="ctr"/>
                      <a:r>
                        <a:rPr lang="en-IN">
                          <a:solidFill>
                            <a:srgbClr val="000000"/>
                          </a:solidFill>
                        </a:rPr>
                        <a:t>.0700</a:t>
                      </a:r>
                    </a:p>
                  </a:txBody>
                  <a:tcPr anchor="ctr"/>
                </a:tc>
                <a:tc>
                  <a:txBody>
                    <a:bodyPr/>
                    <a:lstStyle/>
                    <a:p>
                      <a:pPr algn="ctr"/>
                      <a:r>
                        <a:rPr lang="en-IN">
                          <a:solidFill>
                            <a:srgbClr val="000000"/>
                          </a:solidFill>
                        </a:rPr>
                        <a:t>.1000</a:t>
                      </a:r>
                    </a:p>
                  </a:txBody>
                  <a:tcPr anchor="ctr"/>
                </a:tc>
                <a:tc>
                  <a:txBody>
                    <a:bodyPr/>
                    <a:lstStyle/>
                    <a:p>
                      <a:pPr algn="ctr"/>
                      <a:r>
                        <a:rPr lang="en-IN">
                          <a:solidFill>
                            <a:srgbClr val="000000"/>
                          </a:solidFill>
                        </a:rPr>
                        <a:t>.0800</a:t>
                      </a:r>
                    </a:p>
                  </a:txBody>
                  <a:tcPr anchor="ctr"/>
                </a:tc>
                <a:tc>
                  <a:txBody>
                    <a:bodyPr/>
                    <a:lstStyle/>
                    <a:p>
                      <a:pPr algn="ctr"/>
                      <a:r>
                        <a:rPr lang="en-IN">
                          <a:solidFill>
                            <a:srgbClr val="000000"/>
                          </a:solidFill>
                        </a:rPr>
                        <a:t>.0300</a:t>
                      </a:r>
                    </a:p>
                  </a:txBody>
                  <a:tcPr anchor="ctr"/>
                </a:tc>
                <a:tc>
                  <a:txBody>
                    <a:bodyPr/>
                    <a:lstStyle/>
                    <a:p>
                      <a:pPr algn="ctr"/>
                      <a:r>
                        <a:rPr lang="en-IN">
                          <a:solidFill>
                            <a:srgbClr val="000000"/>
                          </a:solidFill>
                        </a:rPr>
                        <a:t>.0067</a:t>
                      </a:r>
                    </a:p>
                  </a:txBody>
                  <a:tcPr anchor="ctr"/>
                </a:tc>
                <a:tc>
                  <a:txBody>
                    <a:bodyPr/>
                    <a:lstStyle/>
                    <a:p>
                      <a:pPr algn="ctr"/>
                      <a:r>
                        <a:rPr lang="en-IN">
                          <a:solidFill>
                            <a:srgbClr val="000000"/>
                          </a:solidFill>
                        </a:rPr>
                        <a:t>.0000</a:t>
                      </a:r>
                    </a:p>
                  </a:txBody>
                  <a:tcPr anchor="ctr"/>
                </a:tc>
                <a:tc>
                  <a:txBody>
                    <a:bodyPr/>
                    <a:lstStyle/>
                    <a:p>
                      <a:pPr algn="ctr"/>
                      <a:r>
                        <a:rPr lang="en-IN" b="1">
                          <a:solidFill>
                            <a:srgbClr val="000000"/>
                          </a:solidFill>
                        </a:rPr>
                        <a:t>.2867</a:t>
                      </a:r>
                    </a:p>
                  </a:txBody>
                  <a:tcPr anchor="ctr"/>
                </a:tc>
                <a:extLst>
                  <a:ext uri="{0D108BD9-81ED-4DB2-BD59-A6C34878D82A}">
                    <a16:rowId xmlns:a16="http://schemas.microsoft.com/office/drawing/2014/main" val="3672619940"/>
                  </a:ext>
                </a:extLst>
              </a:tr>
              <a:tr h="457200">
                <a:tc>
                  <a:txBody>
                    <a:bodyPr/>
                    <a:lstStyle/>
                    <a:p>
                      <a:pPr algn="ctr"/>
                      <a:r>
                        <a:rPr lang="en-IN">
                          <a:solidFill>
                            <a:srgbClr val="000000"/>
                          </a:solidFill>
                        </a:rPr>
                        <a:t>1</a:t>
                      </a:r>
                    </a:p>
                  </a:txBody>
                  <a:tcPr anchor="ctr"/>
                </a:tc>
                <a:tc>
                  <a:txBody>
                    <a:bodyPr/>
                    <a:lstStyle/>
                    <a:p>
                      <a:pPr algn="ctr"/>
                      <a:r>
                        <a:rPr lang="en-IN">
                          <a:solidFill>
                            <a:srgbClr val="000000"/>
                          </a:solidFill>
                        </a:rPr>
                        <a:t>.0700</a:t>
                      </a:r>
                    </a:p>
                  </a:txBody>
                  <a:tcPr anchor="ctr"/>
                </a:tc>
                <a:tc>
                  <a:txBody>
                    <a:bodyPr/>
                    <a:lstStyle/>
                    <a:p>
                      <a:pPr algn="ctr"/>
                      <a:r>
                        <a:rPr lang="en-IN">
                          <a:solidFill>
                            <a:srgbClr val="000000"/>
                          </a:solidFill>
                        </a:rPr>
                        <a:t>.1200</a:t>
                      </a:r>
                    </a:p>
                  </a:txBody>
                  <a:tcPr anchor="ctr"/>
                </a:tc>
                <a:tc>
                  <a:txBody>
                    <a:bodyPr/>
                    <a:lstStyle/>
                    <a:p>
                      <a:pPr algn="ctr"/>
                      <a:r>
                        <a:rPr lang="en-IN">
                          <a:solidFill>
                            <a:srgbClr val="000000"/>
                          </a:solidFill>
                        </a:rPr>
                        <a:t>.1100</a:t>
                      </a:r>
                    </a:p>
                  </a:txBody>
                  <a:tcPr anchor="ctr"/>
                </a:tc>
                <a:tc>
                  <a:txBody>
                    <a:bodyPr/>
                    <a:lstStyle/>
                    <a:p>
                      <a:pPr algn="ctr"/>
                      <a:r>
                        <a:rPr lang="en-IN">
                          <a:solidFill>
                            <a:srgbClr val="000000"/>
                          </a:solidFill>
                        </a:rPr>
                        <a:t>.0600</a:t>
                      </a:r>
                    </a:p>
                  </a:txBody>
                  <a:tcPr anchor="ctr"/>
                </a:tc>
                <a:tc>
                  <a:txBody>
                    <a:bodyPr/>
                    <a:lstStyle/>
                    <a:p>
                      <a:pPr algn="ctr"/>
                      <a:r>
                        <a:rPr lang="en-IN">
                          <a:solidFill>
                            <a:srgbClr val="000000"/>
                          </a:solidFill>
                        </a:rPr>
                        <a:t>.0067</a:t>
                      </a:r>
                    </a:p>
                  </a:txBody>
                  <a:tcPr anchor="ctr"/>
                </a:tc>
                <a:tc>
                  <a:txBody>
                    <a:bodyPr/>
                    <a:lstStyle/>
                    <a:p>
                      <a:pPr algn="ctr"/>
                      <a:r>
                        <a:rPr lang="en-IN">
                          <a:solidFill>
                            <a:srgbClr val="000000"/>
                          </a:solidFill>
                        </a:rPr>
                        <a:t>.0033</a:t>
                      </a:r>
                    </a:p>
                  </a:txBody>
                  <a:tcPr anchor="ctr"/>
                </a:tc>
                <a:tc>
                  <a:txBody>
                    <a:bodyPr/>
                    <a:lstStyle/>
                    <a:p>
                      <a:pPr algn="ctr"/>
                      <a:r>
                        <a:rPr lang="en-IN" b="1">
                          <a:solidFill>
                            <a:srgbClr val="000000"/>
                          </a:solidFill>
                        </a:rPr>
                        <a:t>.3700</a:t>
                      </a:r>
                    </a:p>
                  </a:txBody>
                  <a:tcPr anchor="ctr"/>
                </a:tc>
                <a:extLst>
                  <a:ext uri="{0D108BD9-81ED-4DB2-BD59-A6C34878D82A}">
                    <a16:rowId xmlns:a16="http://schemas.microsoft.com/office/drawing/2014/main" val="506512896"/>
                  </a:ext>
                </a:extLst>
              </a:tr>
              <a:tr h="457200">
                <a:tc>
                  <a:txBody>
                    <a:bodyPr/>
                    <a:lstStyle/>
                    <a:p>
                      <a:pPr algn="ctr"/>
                      <a:r>
                        <a:rPr lang="en-IN">
                          <a:solidFill>
                            <a:srgbClr val="000000"/>
                          </a:solidFill>
                        </a:rPr>
                        <a:t>2</a:t>
                      </a:r>
                    </a:p>
                  </a:txBody>
                  <a:tcPr anchor="ctr"/>
                </a:tc>
                <a:tc>
                  <a:txBody>
                    <a:bodyPr/>
                    <a:lstStyle/>
                    <a:p>
                      <a:pPr algn="ctr"/>
                      <a:r>
                        <a:rPr lang="en-IN">
                          <a:solidFill>
                            <a:srgbClr val="000000"/>
                          </a:solidFill>
                        </a:rPr>
                        <a:t>.0300</a:t>
                      </a:r>
                    </a:p>
                  </a:txBody>
                  <a:tcPr anchor="ctr"/>
                </a:tc>
                <a:tc>
                  <a:txBody>
                    <a:bodyPr/>
                    <a:lstStyle/>
                    <a:p>
                      <a:pPr algn="ctr"/>
                      <a:r>
                        <a:rPr lang="en-IN">
                          <a:solidFill>
                            <a:srgbClr val="000000"/>
                          </a:solidFill>
                        </a:rPr>
                        <a:t>.1400</a:t>
                      </a:r>
                    </a:p>
                  </a:txBody>
                  <a:tcPr anchor="ctr"/>
                </a:tc>
                <a:tc>
                  <a:txBody>
                    <a:bodyPr/>
                    <a:lstStyle/>
                    <a:p>
                      <a:pPr algn="ctr"/>
                      <a:r>
                        <a:rPr lang="en-IN">
                          <a:solidFill>
                            <a:srgbClr val="000000"/>
                          </a:solidFill>
                        </a:rPr>
                        <a:t>.0300</a:t>
                      </a:r>
                    </a:p>
                  </a:txBody>
                  <a:tcPr anchor="ctr"/>
                </a:tc>
                <a:tc>
                  <a:txBody>
                    <a:bodyPr/>
                    <a:lstStyle/>
                    <a:p>
                      <a:pPr algn="ctr"/>
                      <a:r>
                        <a:rPr lang="en-IN">
                          <a:solidFill>
                            <a:srgbClr val="000000"/>
                          </a:solidFill>
                        </a:rPr>
                        <a:t>.0400</a:t>
                      </a:r>
                    </a:p>
                  </a:txBody>
                  <a:tcPr anchor="ctr"/>
                </a:tc>
                <a:tc>
                  <a:txBody>
                    <a:bodyPr/>
                    <a:lstStyle/>
                    <a:p>
                      <a:pPr algn="ctr"/>
                      <a:r>
                        <a:rPr lang="en-IN">
                          <a:solidFill>
                            <a:srgbClr val="000000"/>
                          </a:solidFill>
                        </a:rPr>
                        <a:t>.0100</a:t>
                      </a:r>
                    </a:p>
                  </a:txBody>
                  <a:tcPr anchor="ctr"/>
                </a:tc>
                <a:tc>
                  <a:txBody>
                    <a:bodyPr/>
                    <a:lstStyle/>
                    <a:p>
                      <a:pPr algn="ctr"/>
                      <a:r>
                        <a:rPr lang="en-IN">
                          <a:solidFill>
                            <a:srgbClr val="000000"/>
                          </a:solidFill>
                        </a:rPr>
                        <a:t>.0067</a:t>
                      </a:r>
                    </a:p>
                  </a:txBody>
                  <a:tcPr anchor="ctr"/>
                </a:tc>
                <a:tc>
                  <a:txBody>
                    <a:bodyPr/>
                    <a:lstStyle/>
                    <a:p>
                      <a:pPr algn="ctr"/>
                      <a:r>
                        <a:rPr lang="en-IN" b="1">
                          <a:solidFill>
                            <a:srgbClr val="000000"/>
                          </a:solidFill>
                        </a:rPr>
                        <a:t>.2567</a:t>
                      </a:r>
                    </a:p>
                  </a:txBody>
                  <a:tcPr anchor="ctr"/>
                </a:tc>
                <a:extLst>
                  <a:ext uri="{0D108BD9-81ED-4DB2-BD59-A6C34878D82A}">
                    <a16:rowId xmlns:a16="http://schemas.microsoft.com/office/drawing/2014/main" val="2694119608"/>
                  </a:ext>
                </a:extLst>
              </a:tr>
              <a:tr h="457200">
                <a:tc>
                  <a:txBody>
                    <a:bodyPr/>
                    <a:lstStyle/>
                    <a:p>
                      <a:pPr algn="ctr"/>
                      <a:r>
                        <a:rPr lang="en-IN">
                          <a:solidFill>
                            <a:srgbClr val="000000"/>
                          </a:solidFill>
                        </a:rPr>
                        <a:t>3</a:t>
                      </a:r>
                    </a:p>
                  </a:txBody>
                  <a:tcPr anchor="ctr"/>
                </a:tc>
                <a:tc>
                  <a:txBody>
                    <a:bodyPr/>
                    <a:lstStyle/>
                    <a:p>
                      <a:pPr algn="ctr"/>
                      <a:r>
                        <a:rPr lang="en-IN">
                          <a:solidFill>
                            <a:srgbClr val="000000"/>
                          </a:solidFill>
                        </a:rPr>
                        <a:t>.0100</a:t>
                      </a:r>
                    </a:p>
                  </a:txBody>
                  <a:tcPr anchor="ctr"/>
                </a:tc>
                <a:tc>
                  <a:txBody>
                    <a:bodyPr/>
                    <a:lstStyle/>
                    <a:p>
                      <a:pPr algn="ctr"/>
                      <a:r>
                        <a:rPr lang="en-IN">
                          <a:solidFill>
                            <a:srgbClr val="000000"/>
                          </a:solidFill>
                        </a:rPr>
                        <a:t>.0300</a:t>
                      </a:r>
                    </a:p>
                  </a:txBody>
                  <a:tcPr anchor="ctr"/>
                </a:tc>
                <a:tc>
                  <a:txBody>
                    <a:bodyPr/>
                    <a:lstStyle/>
                    <a:p>
                      <a:pPr algn="ctr"/>
                      <a:r>
                        <a:rPr lang="en-IN">
                          <a:solidFill>
                            <a:srgbClr val="000000"/>
                          </a:solidFill>
                        </a:rPr>
                        <a:t>.0200</a:t>
                      </a:r>
                    </a:p>
                  </a:txBody>
                  <a:tcPr anchor="ctr"/>
                </a:tc>
                <a:tc>
                  <a:txBody>
                    <a:bodyPr/>
                    <a:lstStyle/>
                    <a:p>
                      <a:pPr algn="ctr"/>
                      <a:r>
                        <a:rPr lang="en-IN">
                          <a:solidFill>
                            <a:srgbClr val="000000"/>
                          </a:solidFill>
                        </a:rPr>
                        <a:t>.0100</a:t>
                      </a:r>
                    </a:p>
                  </a:txBody>
                  <a:tcPr anchor="ctr"/>
                </a:tc>
                <a:tc>
                  <a:txBody>
                    <a:bodyPr/>
                    <a:lstStyle/>
                    <a:p>
                      <a:pPr algn="ctr"/>
                      <a:r>
                        <a:rPr lang="en-IN">
                          <a:solidFill>
                            <a:srgbClr val="000000"/>
                          </a:solidFill>
                        </a:rPr>
                        <a:t>.0167</a:t>
                      </a:r>
                    </a:p>
                  </a:txBody>
                  <a:tcPr anchor="ctr"/>
                </a:tc>
                <a:tc>
                  <a:txBody>
                    <a:bodyPr/>
                    <a:lstStyle/>
                    <a:p>
                      <a:pPr algn="ctr"/>
                      <a:r>
                        <a:rPr lang="en-IN">
                          <a:solidFill>
                            <a:srgbClr val="000000"/>
                          </a:solidFill>
                        </a:rPr>
                        <a:t>.0000</a:t>
                      </a:r>
                    </a:p>
                  </a:txBody>
                  <a:tcPr anchor="ctr"/>
                </a:tc>
                <a:tc>
                  <a:txBody>
                    <a:bodyPr/>
                    <a:lstStyle/>
                    <a:p>
                      <a:pPr algn="ctr"/>
                      <a:r>
                        <a:rPr lang="en-IN" b="1">
                          <a:solidFill>
                            <a:srgbClr val="000000"/>
                          </a:solidFill>
                        </a:rPr>
                        <a:t>.0867</a:t>
                      </a:r>
                    </a:p>
                  </a:txBody>
                  <a:tcPr anchor="ctr"/>
                </a:tc>
                <a:extLst>
                  <a:ext uri="{0D108BD9-81ED-4DB2-BD59-A6C34878D82A}">
                    <a16:rowId xmlns:a16="http://schemas.microsoft.com/office/drawing/2014/main" val="976584786"/>
                  </a:ext>
                </a:extLst>
              </a:tr>
              <a:tr h="457200">
                <a:tc>
                  <a:txBody>
                    <a:bodyPr/>
                    <a:lstStyle/>
                    <a:p>
                      <a:pPr algn="ctr"/>
                      <a:r>
                        <a:rPr lang="en-IN" b="1">
                          <a:solidFill>
                            <a:srgbClr val="000000"/>
                          </a:solidFill>
                        </a:rPr>
                        <a:t>Total</a:t>
                      </a:r>
                    </a:p>
                  </a:txBody>
                  <a:tcPr anchor="ctr"/>
                </a:tc>
                <a:tc>
                  <a:txBody>
                    <a:bodyPr/>
                    <a:lstStyle/>
                    <a:p>
                      <a:pPr algn="ctr"/>
                      <a:r>
                        <a:rPr lang="en-IN" b="1">
                          <a:solidFill>
                            <a:srgbClr val="000000"/>
                          </a:solidFill>
                        </a:rPr>
                        <a:t>.18</a:t>
                      </a:r>
                    </a:p>
                  </a:txBody>
                  <a:tcPr anchor="ctr"/>
                </a:tc>
                <a:tc>
                  <a:txBody>
                    <a:bodyPr/>
                    <a:lstStyle/>
                    <a:p>
                      <a:pPr algn="ctr"/>
                      <a:r>
                        <a:rPr lang="en-IN" b="1">
                          <a:solidFill>
                            <a:srgbClr val="000000"/>
                          </a:solidFill>
                        </a:rPr>
                        <a:t>.39</a:t>
                      </a:r>
                    </a:p>
                  </a:txBody>
                  <a:tcPr anchor="ctr"/>
                </a:tc>
                <a:tc>
                  <a:txBody>
                    <a:bodyPr/>
                    <a:lstStyle/>
                    <a:p>
                      <a:pPr algn="ctr"/>
                      <a:r>
                        <a:rPr lang="en-IN" b="1">
                          <a:solidFill>
                            <a:srgbClr val="000000"/>
                          </a:solidFill>
                        </a:rPr>
                        <a:t>.24</a:t>
                      </a:r>
                    </a:p>
                  </a:txBody>
                  <a:tcPr anchor="ctr"/>
                </a:tc>
                <a:tc>
                  <a:txBody>
                    <a:bodyPr/>
                    <a:lstStyle/>
                    <a:p>
                      <a:pPr algn="ctr"/>
                      <a:r>
                        <a:rPr lang="en-IN" b="1">
                          <a:solidFill>
                            <a:srgbClr val="000000"/>
                          </a:solidFill>
                        </a:rPr>
                        <a:t>.14</a:t>
                      </a:r>
                    </a:p>
                  </a:txBody>
                  <a:tcPr anchor="ctr"/>
                </a:tc>
                <a:tc>
                  <a:txBody>
                    <a:bodyPr/>
                    <a:lstStyle/>
                    <a:p>
                      <a:pPr algn="ctr"/>
                      <a:r>
                        <a:rPr lang="en-IN" b="1">
                          <a:solidFill>
                            <a:srgbClr val="000000"/>
                          </a:solidFill>
                        </a:rPr>
                        <a:t>.04</a:t>
                      </a:r>
                    </a:p>
                  </a:txBody>
                  <a:tcPr anchor="ctr"/>
                </a:tc>
                <a:tc>
                  <a:txBody>
                    <a:bodyPr/>
                    <a:lstStyle/>
                    <a:p>
                      <a:pPr algn="ctr"/>
                      <a:r>
                        <a:rPr lang="en-IN" b="1">
                          <a:solidFill>
                            <a:srgbClr val="000000"/>
                          </a:solidFill>
                        </a:rPr>
                        <a:t>.01</a:t>
                      </a:r>
                    </a:p>
                  </a:txBody>
                  <a:tcPr anchor="ctr"/>
                </a:tc>
                <a:tc>
                  <a:txBody>
                    <a:bodyPr/>
                    <a:lstStyle/>
                    <a:p>
                      <a:pPr algn="ctr"/>
                      <a:r>
                        <a:rPr lang="en-IN" b="1">
                          <a:solidFill>
                            <a:srgbClr val="000000"/>
                          </a:solidFill>
                        </a:rPr>
                        <a:t>1.0000</a:t>
                      </a:r>
                    </a:p>
                  </a:txBody>
                  <a:tcPr anchor="ctr"/>
                </a:tc>
                <a:extLst>
                  <a:ext uri="{0D108BD9-81ED-4DB2-BD59-A6C34878D82A}">
                    <a16:rowId xmlns:a16="http://schemas.microsoft.com/office/drawing/2014/main" val="306096065"/>
                  </a:ext>
                </a:extLst>
              </a:tr>
            </a:tbl>
          </a:graphicData>
        </a:graphic>
      </p:graphicFrame>
    </p:spTree>
    <p:extLst>
      <p:ext uri="{BB962C8B-B14F-4D97-AF65-F5344CB8AC3E}">
        <p14:creationId xmlns:p14="http://schemas.microsoft.com/office/powerpoint/2010/main" val="7586711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Series Data (2 of 2)</a:t>
            </a:r>
            <a:endParaRPr lang="en-IN"/>
          </a:p>
        </p:txBody>
      </p:sp>
      <p:sp>
        <p:nvSpPr>
          <p:cNvPr id="6" name="Content Placeholder 2">
            <a:extLst>
              <a:ext uri="{FF2B5EF4-FFF2-40B4-BE49-F238E27FC236}">
                <a16:creationId xmlns:a16="http://schemas.microsoft.com/office/drawing/2014/main" id="{D499B8A7-A8C5-451C-B976-106E8A34F005}"/>
              </a:ext>
            </a:extLst>
          </p:cNvPr>
          <p:cNvSpPr>
            <a:spLocks noGrp="1"/>
          </p:cNvSpPr>
          <p:nvPr>
            <p:ph sz="half" idx="1"/>
          </p:nvPr>
        </p:nvSpPr>
        <p:spPr>
          <a:xfrm>
            <a:off x="476843" y="1825625"/>
            <a:ext cx="2266357" cy="870278"/>
          </a:xfrm>
        </p:spPr>
        <p:txBody>
          <a:bodyPr/>
          <a:lstStyle/>
          <a:p>
            <a:pPr marL="0" indent="0">
              <a:buNone/>
            </a:pPr>
            <a:r>
              <a:rPr lang="en-US" b="1"/>
              <a:t>Graph of Time Series Data</a:t>
            </a:r>
          </a:p>
        </p:txBody>
      </p:sp>
      <p:pic>
        <p:nvPicPr>
          <p:cNvPr id="8" name="Picture 3" descr="A dot-and-line graph shows the U.S. Average Price per Gallon for Conventional Regular Gasoline between January 2012 and January 2018. The horizontal axis shows the months January and July of each year from 2012 to 2018. The vertical axis shows the average price per gallon, ranging from $0 to $4.50 in increments of $0.50. All data are approximate. The graph begins at $3.19 during January 2012 and at $2.50 during January 2018. The highest rate $3.84 was plotted between January and July of 2012. The lowest rate $1.68 was plotted between January to July 2016.">
            <a:extLst>
              <a:ext uri="{FF2B5EF4-FFF2-40B4-BE49-F238E27FC236}">
                <a16:creationId xmlns:a16="http://schemas.microsoft.com/office/drawing/2014/main" id="{F4DE0EFD-B95C-4FB0-B48D-9EF64FAC7A34}"/>
              </a:ext>
            </a:extLst>
          </p:cNvPr>
          <p:cNvPicPr>
            <a:picLocks noGrp="1" noChangeAspect="1"/>
          </p:cNvPicPr>
          <p:nvPr>
            <p:ph sz="half" idx="2"/>
          </p:nvPr>
        </p:nvPicPr>
        <p:blipFill>
          <a:blip r:embed="rId2"/>
          <a:stretch>
            <a:fillRect/>
          </a:stretch>
        </p:blipFill>
        <p:spPr>
          <a:xfrm>
            <a:off x="3165019" y="1690692"/>
            <a:ext cx="7731917" cy="4663440"/>
          </a:xfrm>
          <a:prstGeom prst="rect">
            <a:avLst/>
          </a:prstGeom>
        </p:spPr>
      </p:pic>
    </p:spTree>
    <p:extLst>
      <p:ext uri="{BB962C8B-B14F-4D97-AF65-F5344CB8AC3E}">
        <p14:creationId xmlns:p14="http://schemas.microsoft.com/office/powerpoint/2010/main" val="3386179229"/>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D740-C3AA-40A3-AE61-FD15249152F6}"/>
              </a:ext>
            </a:extLst>
          </p:cNvPr>
          <p:cNvSpPr>
            <a:spLocks noGrp="1"/>
          </p:cNvSpPr>
          <p:nvPr>
            <p:ph type="title"/>
          </p:nvPr>
        </p:nvSpPr>
        <p:spPr/>
        <p:txBody>
          <a:bodyPr/>
          <a:lstStyle/>
          <a:p>
            <a:r>
              <a:rPr lang="it-IT"/>
              <a:t>A Bivariate Discrete Probability Distribution </a:t>
            </a:r>
            <a:br>
              <a:rPr lang="it-IT"/>
            </a:br>
            <a:r>
              <a:rPr lang="it-IT"/>
              <a:t>(3 of 6)</a:t>
            </a:r>
            <a:endParaRPr lang="en-IN"/>
          </a:p>
        </p:txBody>
      </p:sp>
      <p:sp>
        <p:nvSpPr>
          <p:cNvPr id="3" name="Content Placeholder 2">
            <a:extLst>
              <a:ext uri="{FF2B5EF4-FFF2-40B4-BE49-F238E27FC236}">
                <a16:creationId xmlns:a16="http://schemas.microsoft.com/office/drawing/2014/main" id="{EBFD6810-EEE6-4D6B-89A5-3304405E5EA6}"/>
              </a:ext>
            </a:extLst>
          </p:cNvPr>
          <p:cNvSpPr>
            <a:spLocks noGrp="1"/>
          </p:cNvSpPr>
          <p:nvPr>
            <p:ph sz="quarter" idx="17"/>
          </p:nvPr>
        </p:nvSpPr>
        <p:spPr>
          <a:xfrm>
            <a:off x="476843" y="1828800"/>
            <a:ext cx="11237976" cy="1005840"/>
          </a:xfrm>
        </p:spPr>
        <p:txBody>
          <a:bodyPr/>
          <a:lstStyle/>
          <a:p>
            <a:pPr lvl="0">
              <a:spcBef>
                <a:spcPts val="600"/>
              </a:spcBef>
              <a:spcAft>
                <a:spcPts val="600"/>
              </a:spcAft>
              <a:buClr>
                <a:srgbClr val="003865"/>
              </a:buClr>
            </a:pPr>
            <a:r>
              <a:rPr lang="en-US" b="1" u="sng">
                <a:solidFill>
                  <a:srgbClr val="003865"/>
                </a:solidFill>
              </a:rPr>
              <a:t>Example:</a:t>
            </a:r>
            <a:r>
              <a:rPr lang="en-US">
                <a:solidFill>
                  <a:srgbClr val="003865"/>
                </a:solidFill>
              </a:rPr>
              <a:t> DiCarlo Motors</a:t>
            </a:r>
          </a:p>
          <a:p>
            <a:pPr lvl="0" indent="0">
              <a:spcBef>
                <a:spcPts val="600"/>
              </a:spcBef>
              <a:spcAft>
                <a:spcPts val="600"/>
              </a:spcAft>
              <a:buClr>
                <a:srgbClr val="003865"/>
              </a:buClr>
              <a:buNone/>
            </a:pPr>
            <a:r>
              <a:rPr lang="en-US">
                <a:solidFill>
                  <a:srgbClr val="003865"/>
                </a:solidFill>
              </a:rPr>
              <a:t>Expected value and variance for daily car sales at Geneva dealership.</a:t>
            </a:r>
          </a:p>
        </p:txBody>
      </p:sp>
      <p:pic>
        <p:nvPicPr>
          <p:cNvPr id="20" name="Content Placeholder 19" descr="A table illustrating bivariate discrete probability distribution. Column 1 is labeled x; column 2 is labeled f of x; column 3 is xf of x; column 4 is labeled x minus E of x; column 5 is labeled left parenthesis x minus E of x right parenthesis squared; column 6 is labeled left parenthesis s minus E of x right parenthesis squared f of x. Data for row 1 is as follows: column 1 is 0; column 2 is .2867; column 3 is .0000; column 4 is negative 1.1435; column 5 is 1.3076; column 6 is .3749. Data for row 2 is as follows: column 1 is 1; column 2 is .3700; column 3 is .3700; column 4 is negative .1435; column 5 is 0.0206; column 6 is .0076. Data for row 3 is as follows: column 1 is 2; column 2 is .2567; column 3 is .5134; column 4 is negative .8565; column 5 is 0.8565; column 6 is .1883. Data for row 4 is as follows: column 1 is 3; column 2 is .0867; column 3 is .2601; column 4 is negative 1.8565; column 5 is 1.8565; column 6 is .2988. Total for column 3 is E of x equals 1.1435. Total for column 6 is Var of x equals .8696.">
            <a:extLst>
              <a:ext uri="{FF2B5EF4-FFF2-40B4-BE49-F238E27FC236}">
                <a16:creationId xmlns:a16="http://schemas.microsoft.com/office/drawing/2014/main" id="{ADF9AE8C-6150-4F0F-B9F9-45C7C53BEEA2}"/>
              </a:ext>
            </a:extLst>
          </p:cNvPr>
          <p:cNvPicPr>
            <a:picLocks noGrp="1" noChangeAspect="1"/>
          </p:cNvPicPr>
          <p:nvPr>
            <p:ph sz="quarter" idx="18"/>
          </p:nvPr>
        </p:nvPicPr>
        <p:blipFill>
          <a:blip r:embed="rId2"/>
          <a:stretch>
            <a:fillRect/>
          </a:stretch>
        </p:blipFill>
        <p:spPr>
          <a:xfrm>
            <a:off x="1477930" y="2972748"/>
            <a:ext cx="8894504" cy="2905538"/>
          </a:xfrm>
          <a:prstGeom prst="rect">
            <a:avLst/>
          </a:prstGeom>
        </p:spPr>
      </p:pic>
    </p:spTree>
    <p:extLst>
      <p:ext uri="{BB962C8B-B14F-4D97-AF65-F5344CB8AC3E}">
        <p14:creationId xmlns:p14="http://schemas.microsoft.com/office/powerpoint/2010/main" val="1236350795"/>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C577-1D2F-4C67-8000-C6DC11298F8A}"/>
              </a:ext>
            </a:extLst>
          </p:cNvPr>
          <p:cNvSpPr>
            <a:spLocks noGrp="1"/>
          </p:cNvSpPr>
          <p:nvPr>
            <p:ph type="title"/>
          </p:nvPr>
        </p:nvSpPr>
        <p:spPr/>
        <p:txBody>
          <a:bodyPr/>
          <a:lstStyle/>
          <a:p>
            <a:r>
              <a:rPr lang="it-IT"/>
              <a:t>A Bivariate Discrete Probability Distribution </a:t>
            </a:r>
            <a:br>
              <a:rPr lang="it-IT"/>
            </a:br>
            <a:r>
              <a:rPr lang="it-IT"/>
              <a:t>(4 of 6)</a:t>
            </a:r>
            <a:endParaRPr lang="en-IN"/>
          </a:p>
        </p:txBody>
      </p:sp>
      <p:sp>
        <p:nvSpPr>
          <p:cNvPr id="3" name="Content Placeholder 2">
            <a:extLst>
              <a:ext uri="{FF2B5EF4-FFF2-40B4-BE49-F238E27FC236}">
                <a16:creationId xmlns:a16="http://schemas.microsoft.com/office/drawing/2014/main" id="{891624D4-5335-42C5-9813-CEBA30DC8D4F}"/>
              </a:ext>
            </a:extLst>
          </p:cNvPr>
          <p:cNvSpPr>
            <a:spLocks noGrp="1"/>
          </p:cNvSpPr>
          <p:nvPr>
            <p:ph sz="quarter" idx="17"/>
          </p:nvPr>
        </p:nvSpPr>
        <p:spPr>
          <a:xfrm>
            <a:off x="476843" y="1828800"/>
            <a:ext cx="4023360" cy="548640"/>
          </a:xfrm>
        </p:spPr>
        <p:txBody>
          <a:bodyPr/>
          <a:lstStyle/>
          <a:p>
            <a:r>
              <a:rPr lang="en-US" b="1" u="sng"/>
              <a:t>Example:</a:t>
            </a:r>
            <a:r>
              <a:rPr lang="en-US"/>
              <a:t> DiCarlo Motors</a:t>
            </a:r>
          </a:p>
        </p:txBody>
      </p:sp>
      <p:sp>
        <p:nvSpPr>
          <p:cNvPr id="4" name="Content Placeholder 3">
            <a:extLst>
              <a:ext uri="{FF2B5EF4-FFF2-40B4-BE49-F238E27FC236}">
                <a16:creationId xmlns:a16="http://schemas.microsoft.com/office/drawing/2014/main" id="{2DA1ED8E-B2B4-4B3D-885B-A556260EFA9A}"/>
              </a:ext>
            </a:extLst>
          </p:cNvPr>
          <p:cNvSpPr>
            <a:spLocks noGrp="1"/>
          </p:cNvSpPr>
          <p:nvPr>
            <p:ph sz="quarter" idx="18"/>
          </p:nvPr>
        </p:nvSpPr>
        <p:spPr>
          <a:xfrm>
            <a:off x="705442" y="2497666"/>
            <a:ext cx="2975542" cy="1188720"/>
          </a:xfrm>
        </p:spPr>
        <p:txBody>
          <a:bodyPr/>
          <a:lstStyle/>
          <a:p>
            <a:pPr marL="0" indent="0">
              <a:buNone/>
            </a:pPr>
            <a:r>
              <a:rPr lang="en-US"/>
              <a:t>Expected value and variance for total daily car sales data.</a:t>
            </a:r>
          </a:p>
        </p:txBody>
      </p:sp>
      <p:pic>
        <p:nvPicPr>
          <p:cNvPr id="45" name="Content Placeholder 44" descr="A table illustrating bivariate discrete probability distribution. Column 1 is labeled s; column 2 is labeled f of s; column 3 is sf of x; column 4 is labeled s minus E of s; column 5 is labeled left parenthesis s minus E of s right parenthesis squared; column 6 is labeled left parenthesis s minus E of s right parenthesis squared f of s. Data for row 1 is as follows: column 1 is 0; column 2 is .0700; column 3 is .0000; column 4 is negative 2.6433; column 5 is 6.9872; column 6 is .4891. Data for row 2 is as follows: column 1 is 1; column 2 is .1700; column 3 is .1700; column 4 is negative 1.6433; column 5 is 2.7005; column 6 is .4591. Data for row 3 is as follows: column 1 is 2; column 2 is .2300; column 3 is .4600; column 4 is negative 0.6433; column 5 is 0.4139; column 6 is .0952. Data for row 4 is as follows: column 1 is 3; column 2 is .2900; column 3 is .8700; column 4 is 0.3567; column 5 is 0.1272; column 6 is .0369. Data for row 5 is as follows: column 1 is 4; column 2 is .1267; column 3 is .5067; column 4 is 1.3567; column 5 is 1.8405; column 6 is .2331. Data for row 6 is as follows: column 1 is 5; column 2 is .0667; column 3 is .3333; column 4 is 2.3567; column 5 is 5.5539; column 6 is .3703. Data for row 7 is as follows: column 1 is 6; column 2 is .0233; column 3 is .1400; column 4 is 3.3567; column 5 is 11.2672; column 6 is .2629. Data for row 8 is as follows: column 1 is 7; column 2 is .0233; column 3 is .1633; column 4 is 4.3567; column 5 is 18.9805; column 6 is .4429. Data for row 9 is as follows: column 1 is 8; column 2 is .0000; column 3 is .0000; column 4 is 5.3567; column 5 is 28.6939; column 6 is .0000. Total for column 3 is E of s equals 2.6433. Total for column 6 is Var of s equals 2.3895.">
            <a:extLst>
              <a:ext uri="{FF2B5EF4-FFF2-40B4-BE49-F238E27FC236}">
                <a16:creationId xmlns:a16="http://schemas.microsoft.com/office/drawing/2014/main" id="{C202F9CA-BCEA-4CB8-9341-912AB0603AFC}"/>
              </a:ext>
            </a:extLst>
          </p:cNvPr>
          <p:cNvPicPr>
            <a:picLocks noGrp="1" noChangeAspect="1"/>
          </p:cNvPicPr>
          <p:nvPr>
            <p:ph sz="quarter" idx="20"/>
          </p:nvPr>
        </p:nvPicPr>
        <p:blipFill>
          <a:blip r:embed="rId2"/>
          <a:stretch>
            <a:fillRect/>
          </a:stretch>
        </p:blipFill>
        <p:spPr>
          <a:xfrm>
            <a:off x="4320411" y="1854620"/>
            <a:ext cx="7320313" cy="3893037"/>
          </a:xfrm>
          <a:prstGeom prst="rect">
            <a:avLst/>
          </a:prstGeom>
        </p:spPr>
      </p:pic>
    </p:spTree>
    <p:extLst>
      <p:ext uri="{BB962C8B-B14F-4D97-AF65-F5344CB8AC3E}">
        <p14:creationId xmlns:p14="http://schemas.microsoft.com/office/powerpoint/2010/main" val="363062948"/>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 Bivariate Discrete Probability Distribution </a:t>
            </a:r>
            <a:br>
              <a:rPr lang="it-IT"/>
            </a:br>
            <a:r>
              <a:rPr lang="it-IT"/>
              <a:t>(5 of 6)</a:t>
            </a:r>
            <a:endParaRPr lang="en-IN"/>
          </a:p>
        </p:txBody>
      </p:sp>
      <p:sp>
        <p:nvSpPr>
          <p:cNvPr id="8" name="Content Placeholder 2">
            <a:extLst>
              <a:ext uri="{FF2B5EF4-FFF2-40B4-BE49-F238E27FC236}">
                <a16:creationId xmlns:a16="http://schemas.microsoft.com/office/drawing/2014/main" id="{F904D894-9403-4319-901F-446616ECA52A}"/>
              </a:ext>
            </a:extLst>
          </p:cNvPr>
          <p:cNvSpPr>
            <a:spLocks noGrp="1"/>
          </p:cNvSpPr>
          <p:nvPr>
            <p:ph sz="half" idx="1"/>
          </p:nvPr>
        </p:nvSpPr>
        <p:spPr>
          <a:xfrm>
            <a:off x="476842" y="1825625"/>
            <a:ext cx="11237976" cy="708569"/>
          </a:xfrm>
        </p:spPr>
        <p:txBody>
          <a:bodyPr/>
          <a:lstStyle/>
          <a:p>
            <a:pPr marL="0" indent="0">
              <a:buNone/>
            </a:pPr>
            <a:r>
              <a:rPr lang="en-IN" u="sng"/>
              <a:t>Covariance</a:t>
            </a:r>
            <a:r>
              <a:rPr lang="en-IN"/>
              <a:t> for random variables </a:t>
            </a:r>
            <a:r>
              <a:rPr lang="en-IN" i="1"/>
              <a:t>x</a:t>
            </a:r>
            <a:r>
              <a:rPr lang="en-IN"/>
              <a:t> and </a:t>
            </a:r>
            <a:r>
              <a:rPr lang="en-IN" i="1"/>
              <a:t>y</a:t>
            </a:r>
            <a:r>
              <a:rPr lang="en-IN"/>
              <a:t>.</a:t>
            </a:r>
          </a:p>
        </p:txBody>
      </p:sp>
      <p:graphicFrame>
        <p:nvGraphicFramePr>
          <p:cNvPr id="6" name="Object 3" descr="A multi-line equation. Begin equation line 1. Var subscript x y baseline equals begin dividend left bracket Var of x plus y minus Var of x minus Var of y right bracket end dividend divided by 2. End fraction. End equation line 1. Begin equation line 2. Begin dividend. Left parenthesis 2.3895 minus .8696 minus 1.25 right parenthesis end dividend divided by 2 equals .1350. End equation  line 2. ">
            <a:extLst>
              <a:ext uri="{FF2B5EF4-FFF2-40B4-BE49-F238E27FC236}">
                <a16:creationId xmlns:a16="http://schemas.microsoft.com/office/drawing/2014/main" id="{3C2F2C71-029E-4417-AF97-1E6F1A9154A3}"/>
              </a:ext>
            </a:extLst>
          </p:cNvPr>
          <p:cNvGraphicFramePr>
            <a:graphicFrameLocks noGrp="1" noChangeAspect="1"/>
          </p:cNvGraphicFramePr>
          <p:nvPr>
            <p:ph sz="half" idx="2"/>
            <p:extLst>
              <p:ext uri="{D42A27DB-BD31-4B8C-83A1-F6EECF244321}">
                <p14:modId xmlns:p14="http://schemas.microsoft.com/office/powerpoint/2010/main" val="1724192651"/>
              </p:ext>
            </p:extLst>
          </p:nvPr>
        </p:nvGraphicFramePr>
        <p:xfrm>
          <a:off x="3067140" y="2692400"/>
          <a:ext cx="6057720" cy="2184120"/>
        </p:xfrm>
        <a:graphic>
          <a:graphicData uri="http://schemas.openxmlformats.org/presentationml/2006/ole">
            <mc:AlternateContent xmlns:mc="http://schemas.openxmlformats.org/markup-compatibility/2006">
              <mc:Choice xmlns:v="urn:schemas-microsoft-com:vml" Requires="v">
                <p:oleObj spid="_x0000_s62466" name="Equation" r:id="rId3" imgW="6057720" imgH="2184120" progId="Equation.DSMT4">
                  <p:embed/>
                </p:oleObj>
              </mc:Choice>
              <mc:Fallback>
                <p:oleObj name="Equation" r:id="rId3" imgW="6057720" imgH="2184120" progId="Equation.DSMT4">
                  <p:embed/>
                  <p:pic>
                    <p:nvPicPr>
                      <p:cNvPr id="0" name="OLE substitute image"/>
                      <p:cNvPicPr/>
                      <p:nvPr/>
                    </p:nvPicPr>
                    <p:blipFill>
                      <a:blip r:embed="rId4"/>
                      <a:stretch>
                        <a:fillRect/>
                      </a:stretch>
                    </p:blipFill>
                    <p:spPr>
                      <a:xfrm>
                        <a:off x="3067140" y="2692400"/>
                        <a:ext cx="6057720" cy="2184120"/>
                      </a:xfrm>
                      <a:prstGeom prst="rect">
                        <a:avLst/>
                      </a:prstGeom>
                    </p:spPr>
                  </p:pic>
                </p:oleObj>
              </mc:Fallback>
            </mc:AlternateContent>
          </a:graphicData>
        </a:graphic>
      </p:graphicFrame>
    </p:spTree>
    <p:extLst>
      <p:ext uri="{BB962C8B-B14F-4D97-AF65-F5344CB8AC3E}">
        <p14:creationId xmlns:p14="http://schemas.microsoft.com/office/powerpoint/2010/main" val="668111313"/>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A Bivariate Discrete Probability Distribution </a:t>
            </a:r>
            <a:br>
              <a:rPr lang="it-IT"/>
            </a:br>
            <a:r>
              <a:rPr lang="it-IT"/>
              <a:t>(6 of 6)</a:t>
            </a:r>
            <a:endParaRPr lang="en-IN"/>
          </a:p>
        </p:txBody>
      </p:sp>
      <p:sp>
        <p:nvSpPr>
          <p:cNvPr id="5" name="Content Placeholder 2">
            <a:extLst>
              <a:ext uri="{FF2B5EF4-FFF2-40B4-BE49-F238E27FC236}">
                <a16:creationId xmlns:a16="http://schemas.microsoft.com/office/drawing/2014/main" id="{9180A7CE-9B20-4E24-9D19-407F9353EDCC}"/>
              </a:ext>
            </a:extLst>
          </p:cNvPr>
          <p:cNvSpPr>
            <a:spLocks noGrp="1"/>
          </p:cNvSpPr>
          <p:nvPr>
            <p:ph sz="half" idx="2"/>
          </p:nvPr>
        </p:nvSpPr>
        <p:spPr>
          <a:xfrm>
            <a:off x="476843" y="1828800"/>
            <a:ext cx="11241915" cy="516194"/>
          </a:xfrm>
        </p:spPr>
        <p:txBody>
          <a:bodyPr/>
          <a:lstStyle/>
          <a:p>
            <a:pPr marL="0" indent="0">
              <a:buNone/>
            </a:pPr>
            <a:r>
              <a:rPr lang="en-US" u="sng"/>
              <a:t>Correlation</a:t>
            </a:r>
            <a:r>
              <a:rPr lang="en-US"/>
              <a:t> between random variables </a:t>
            </a:r>
            <a:r>
              <a:rPr lang="en-US" i="1"/>
              <a:t>x</a:t>
            </a:r>
            <a:r>
              <a:rPr lang="en-US"/>
              <a:t> and </a:t>
            </a:r>
            <a:r>
              <a:rPr lang="en-US" i="1"/>
              <a:t>y</a:t>
            </a:r>
          </a:p>
        </p:txBody>
      </p:sp>
      <p:graphicFrame>
        <p:nvGraphicFramePr>
          <p:cNvPr id="12" name="Object 3" descr="Begin equation. Rho subscript x y baseline equals sigma subscript x y baseline divided by sigma subscript x baseline sigma subscript y baseline. End equation.&#10;Begin equation. Rho sub x y equals start fraction 0.1350 over left parenthesis 0.9325 right parenthesis left parenthesis 1.1180 right parenthesis end fraction equals 0.1295. End equation.&#10;">
            <a:extLst>
              <a:ext uri="{FF2B5EF4-FFF2-40B4-BE49-F238E27FC236}">
                <a16:creationId xmlns:a16="http://schemas.microsoft.com/office/drawing/2014/main" id="{FEB1FD03-58BE-40D4-AD3A-45D5F39F8B27}"/>
              </a:ext>
            </a:extLst>
          </p:cNvPr>
          <p:cNvGraphicFramePr>
            <a:graphicFrameLocks noGrp="1" noChangeAspect="1"/>
          </p:cNvGraphicFramePr>
          <p:nvPr>
            <p:ph idx="10"/>
            <p:extLst>
              <p:ext uri="{D42A27DB-BD31-4B8C-83A1-F6EECF244321}">
                <p14:modId xmlns:p14="http://schemas.microsoft.com/office/powerpoint/2010/main" val="3545155919"/>
              </p:ext>
            </p:extLst>
          </p:nvPr>
        </p:nvGraphicFramePr>
        <p:xfrm>
          <a:off x="5251450" y="2483102"/>
          <a:ext cx="1689100" cy="1028700"/>
        </p:xfrm>
        <a:graphic>
          <a:graphicData uri="http://schemas.openxmlformats.org/presentationml/2006/ole">
            <mc:AlternateContent xmlns:mc="http://schemas.openxmlformats.org/markup-compatibility/2006">
              <mc:Choice xmlns:v="urn:schemas-microsoft-com:vml" Requires="v">
                <p:oleObj spid="_x0000_s63493" name="Equation" r:id="rId3" imgW="1688760" imgH="1028520" progId="Equation.DSMT4">
                  <p:embed/>
                </p:oleObj>
              </mc:Choice>
              <mc:Fallback>
                <p:oleObj name="Equation" r:id="rId3" imgW="1688760" imgH="1028520" progId="Equation.DSMT4">
                  <p:embed/>
                  <p:pic>
                    <p:nvPicPr>
                      <p:cNvPr id="0" name="OLE substitute image"/>
                      <p:cNvPicPr/>
                      <p:nvPr/>
                    </p:nvPicPr>
                    <p:blipFill>
                      <a:blip r:embed="rId4"/>
                      <a:stretch>
                        <a:fillRect/>
                      </a:stretch>
                    </p:blipFill>
                    <p:spPr>
                      <a:xfrm>
                        <a:off x="5251450" y="2483102"/>
                        <a:ext cx="1689100" cy="1028700"/>
                      </a:xfrm>
                      <a:prstGeom prst="rect">
                        <a:avLst/>
                      </a:prstGeom>
                    </p:spPr>
                  </p:pic>
                </p:oleObj>
              </mc:Fallback>
            </mc:AlternateContent>
          </a:graphicData>
        </a:graphic>
      </p:graphicFrame>
      <p:graphicFrame>
        <p:nvGraphicFramePr>
          <p:cNvPr id="14" name="Object 4" descr="Begin equation. sigma subscript x baseline equals start root .8696 end root equals .9325. End equation.">
            <a:extLst>
              <a:ext uri="{FF2B5EF4-FFF2-40B4-BE49-F238E27FC236}">
                <a16:creationId xmlns:a16="http://schemas.microsoft.com/office/drawing/2014/main" id="{B066AEE8-30E8-463F-BECB-07570087353B}"/>
              </a:ext>
            </a:extLst>
          </p:cNvPr>
          <p:cNvGraphicFramePr>
            <a:graphicFrameLocks noGrp="1" noChangeAspect="1"/>
          </p:cNvGraphicFramePr>
          <p:nvPr>
            <p:ph idx="11"/>
            <p:extLst>
              <p:ext uri="{D42A27DB-BD31-4B8C-83A1-F6EECF244321}">
                <p14:modId xmlns:p14="http://schemas.microsoft.com/office/powerpoint/2010/main" val="3110694617"/>
              </p:ext>
            </p:extLst>
          </p:nvPr>
        </p:nvGraphicFramePr>
        <p:xfrm>
          <a:off x="4495800" y="3768770"/>
          <a:ext cx="3200400" cy="507960"/>
        </p:xfrm>
        <a:graphic>
          <a:graphicData uri="http://schemas.openxmlformats.org/presentationml/2006/ole">
            <mc:AlternateContent xmlns:mc="http://schemas.openxmlformats.org/markup-compatibility/2006">
              <mc:Choice xmlns:v="urn:schemas-microsoft-com:vml" Requires="v">
                <p:oleObj spid="_x0000_s63494" name="Equation" r:id="rId5" imgW="3200400" imgH="507960" progId="Equation.DSMT4">
                  <p:embed/>
                </p:oleObj>
              </mc:Choice>
              <mc:Fallback>
                <p:oleObj name="Equation" r:id="rId5" imgW="3200400" imgH="507960" progId="Equation.DSMT4">
                  <p:embed/>
                  <p:pic>
                    <p:nvPicPr>
                      <p:cNvPr id="0" name="OLE substitute image"/>
                      <p:cNvPicPr/>
                      <p:nvPr/>
                    </p:nvPicPr>
                    <p:blipFill>
                      <a:blip r:embed="rId6"/>
                      <a:stretch>
                        <a:fillRect/>
                      </a:stretch>
                    </p:blipFill>
                    <p:spPr>
                      <a:xfrm>
                        <a:off x="4495800" y="3768770"/>
                        <a:ext cx="3200400" cy="507960"/>
                      </a:xfrm>
                      <a:prstGeom prst="rect">
                        <a:avLst/>
                      </a:prstGeom>
                    </p:spPr>
                  </p:pic>
                </p:oleObj>
              </mc:Fallback>
            </mc:AlternateContent>
          </a:graphicData>
        </a:graphic>
      </p:graphicFrame>
      <p:graphicFrame>
        <p:nvGraphicFramePr>
          <p:cNvPr id="16" name="Object 5" descr="Begin equation. sigma subscript y baseline equals start root 1.25 end root equals 1.1180. End equation.">
            <a:extLst>
              <a:ext uri="{FF2B5EF4-FFF2-40B4-BE49-F238E27FC236}">
                <a16:creationId xmlns:a16="http://schemas.microsoft.com/office/drawing/2014/main" id="{50078461-AB3D-43C7-8487-37F2DE080AEF}"/>
              </a:ext>
            </a:extLst>
          </p:cNvPr>
          <p:cNvGraphicFramePr>
            <a:graphicFrameLocks noGrp="1" noChangeAspect="1"/>
          </p:cNvGraphicFramePr>
          <p:nvPr>
            <p:ph idx="13"/>
            <p:extLst>
              <p:ext uri="{D42A27DB-BD31-4B8C-83A1-F6EECF244321}">
                <p14:modId xmlns:p14="http://schemas.microsoft.com/office/powerpoint/2010/main" val="2762181313"/>
              </p:ext>
            </p:extLst>
          </p:nvPr>
        </p:nvGraphicFramePr>
        <p:xfrm>
          <a:off x="4502280" y="4553206"/>
          <a:ext cx="3187440" cy="545760"/>
        </p:xfrm>
        <a:graphic>
          <a:graphicData uri="http://schemas.openxmlformats.org/presentationml/2006/ole">
            <mc:AlternateContent xmlns:mc="http://schemas.openxmlformats.org/markup-compatibility/2006">
              <mc:Choice xmlns:v="urn:schemas-microsoft-com:vml" Requires="v">
                <p:oleObj spid="_x0000_s63495" name="Equation" r:id="rId7" imgW="3187440" imgH="545760" progId="Equation.DSMT4">
                  <p:embed/>
                </p:oleObj>
              </mc:Choice>
              <mc:Fallback>
                <p:oleObj name="Equation" r:id="rId7" imgW="3187440" imgH="545760" progId="Equation.DSMT4">
                  <p:embed/>
                  <p:pic>
                    <p:nvPicPr>
                      <p:cNvPr id="0" name="OLE substitute image"/>
                      <p:cNvPicPr/>
                      <p:nvPr/>
                    </p:nvPicPr>
                    <p:blipFill>
                      <a:blip r:embed="rId8"/>
                      <a:stretch>
                        <a:fillRect/>
                      </a:stretch>
                    </p:blipFill>
                    <p:spPr>
                      <a:xfrm>
                        <a:off x="4502280" y="4553206"/>
                        <a:ext cx="3187440" cy="545760"/>
                      </a:xfrm>
                      <a:prstGeom prst="rect">
                        <a:avLst/>
                      </a:prstGeom>
                    </p:spPr>
                  </p:pic>
                </p:oleObj>
              </mc:Fallback>
            </mc:AlternateContent>
          </a:graphicData>
        </a:graphic>
      </p:graphicFrame>
      <p:graphicFrame>
        <p:nvGraphicFramePr>
          <p:cNvPr id="18" name="Object 6" descr="Begin equation. Rho subscript x y baseline equals .1350 divided by .9325 times 1.1180 equals .1295">
            <a:extLst>
              <a:ext uri="{FF2B5EF4-FFF2-40B4-BE49-F238E27FC236}">
                <a16:creationId xmlns:a16="http://schemas.microsoft.com/office/drawing/2014/main" id="{93A05919-928B-4F09-8C81-1399ABDEB21B}"/>
              </a:ext>
            </a:extLst>
          </p:cNvPr>
          <p:cNvGraphicFramePr>
            <a:graphicFrameLocks noGrp="1" noChangeAspect="1"/>
          </p:cNvGraphicFramePr>
          <p:nvPr>
            <p:ph idx="15"/>
            <p:extLst>
              <p:ext uri="{D42A27DB-BD31-4B8C-83A1-F6EECF244321}">
                <p14:modId xmlns:p14="http://schemas.microsoft.com/office/powerpoint/2010/main" val="358351253"/>
              </p:ext>
            </p:extLst>
          </p:nvPr>
        </p:nvGraphicFramePr>
        <p:xfrm>
          <a:off x="3778320" y="5328581"/>
          <a:ext cx="4635360" cy="901440"/>
        </p:xfrm>
        <a:graphic>
          <a:graphicData uri="http://schemas.openxmlformats.org/presentationml/2006/ole">
            <mc:AlternateContent xmlns:mc="http://schemas.openxmlformats.org/markup-compatibility/2006">
              <mc:Choice xmlns:v="urn:schemas-microsoft-com:vml" Requires="v">
                <p:oleObj spid="_x0000_s63496" name="Equation" r:id="rId9" imgW="4635360" imgH="901440" progId="Equation.DSMT4">
                  <p:embed/>
                </p:oleObj>
              </mc:Choice>
              <mc:Fallback>
                <p:oleObj name="Equation" r:id="rId9" imgW="4635360" imgH="901440" progId="Equation.DSMT4">
                  <p:embed/>
                  <p:pic>
                    <p:nvPicPr>
                      <p:cNvPr id="0" name="OLE substitute image"/>
                      <p:cNvPicPr/>
                      <p:nvPr/>
                    </p:nvPicPr>
                    <p:blipFill>
                      <a:blip r:embed="rId10"/>
                      <a:stretch>
                        <a:fillRect/>
                      </a:stretch>
                    </p:blipFill>
                    <p:spPr>
                      <a:xfrm>
                        <a:off x="3778320" y="5328581"/>
                        <a:ext cx="4635360" cy="901440"/>
                      </a:xfrm>
                      <a:prstGeom prst="rect">
                        <a:avLst/>
                      </a:prstGeom>
                    </p:spPr>
                  </p:pic>
                </p:oleObj>
              </mc:Fallback>
            </mc:AlternateContent>
          </a:graphicData>
        </a:graphic>
      </p:graphicFrame>
    </p:spTree>
    <p:extLst>
      <p:ext uri="{BB962C8B-B14F-4D97-AF65-F5344CB8AC3E}">
        <p14:creationId xmlns:p14="http://schemas.microsoft.com/office/powerpoint/2010/main" val="354453991"/>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Probability Distribution (1 of 9)</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a:t>Four Properties of a Binomial Experiment</a:t>
            </a:r>
          </a:p>
          <a:p>
            <a:pPr marL="1143000" indent="-457200">
              <a:spcBef>
                <a:spcPts val="1200"/>
              </a:spcBef>
              <a:spcAft>
                <a:spcPts val="1200"/>
              </a:spcAft>
              <a:buFont typeface="+mj-lt"/>
              <a:buAutoNum type="arabicPeriod"/>
            </a:pPr>
            <a:r>
              <a:rPr lang="en-US"/>
              <a:t>The experiment consists of a sequence of </a:t>
            </a:r>
            <a:r>
              <a:rPr lang="en-US" i="1"/>
              <a:t>n</a:t>
            </a:r>
            <a:r>
              <a:rPr lang="en-US"/>
              <a:t> identical trials.</a:t>
            </a:r>
          </a:p>
          <a:p>
            <a:pPr marL="1143000" indent="-457200">
              <a:spcBef>
                <a:spcPts val="1200"/>
              </a:spcBef>
              <a:spcAft>
                <a:spcPts val="1200"/>
              </a:spcAft>
              <a:buFont typeface="+mj-lt"/>
              <a:buAutoNum type="arabicPeriod"/>
            </a:pPr>
            <a:r>
              <a:rPr lang="en-US"/>
              <a:t>Two outcomes, </a:t>
            </a:r>
            <a:r>
              <a:rPr lang="en-US" u="sng"/>
              <a:t>success</a:t>
            </a:r>
            <a:r>
              <a:rPr lang="en-US"/>
              <a:t> and </a:t>
            </a:r>
            <a:r>
              <a:rPr lang="en-US" u="sng"/>
              <a:t>failure</a:t>
            </a:r>
            <a:r>
              <a:rPr lang="en-US"/>
              <a:t>, are possible on each trial.</a:t>
            </a:r>
          </a:p>
          <a:p>
            <a:pPr marL="1143000" indent="-457200">
              <a:spcBef>
                <a:spcPts val="1200"/>
              </a:spcBef>
              <a:spcAft>
                <a:spcPts val="1200"/>
              </a:spcAft>
              <a:buFont typeface="+mj-lt"/>
              <a:buAutoNum type="arabicPeriod"/>
            </a:pPr>
            <a:r>
              <a:rPr lang="en-US"/>
              <a:t>The probability of a success, denoted by </a:t>
            </a:r>
            <a:r>
              <a:rPr lang="en-US" i="1"/>
              <a:t>p</a:t>
            </a:r>
            <a:r>
              <a:rPr lang="en-US"/>
              <a:t>, and failure denoted by </a:t>
            </a:r>
            <a:r>
              <a:rPr lang="en-US" i="1"/>
              <a:t>1</a:t>
            </a:r>
            <a:r>
              <a:rPr lang="en-US"/>
              <a:t>−</a:t>
            </a:r>
            <a:r>
              <a:rPr lang="en-US" i="1"/>
              <a:t>p</a:t>
            </a:r>
            <a:r>
              <a:rPr lang="en-US"/>
              <a:t> does not change from trial to trial. (This referred to as the stationarity assumption.)</a:t>
            </a:r>
          </a:p>
          <a:p>
            <a:pPr marL="1143000" indent="-457200">
              <a:spcBef>
                <a:spcPts val="1200"/>
              </a:spcBef>
              <a:spcAft>
                <a:spcPts val="1200"/>
              </a:spcAft>
              <a:buFont typeface="+mj-lt"/>
              <a:buAutoNum type="arabicPeriod"/>
            </a:pPr>
            <a:r>
              <a:rPr lang="en-US"/>
              <a:t>The trials are independent.</a:t>
            </a:r>
          </a:p>
        </p:txBody>
      </p:sp>
    </p:spTree>
    <p:extLst>
      <p:ext uri="{BB962C8B-B14F-4D97-AF65-F5344CB8AC3E}">
        <p14:creationId xmlns:p14="http://schemas.microsoft.com/office/powerpoint/2010/main" val="329976109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Probability Distribution (2 of 9)</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Our interest is in the </a:t>
            </a:r>
            <a:r>
              <a:rPr lang="en-US" u="sng"/>
              <a:t>number of successes</a:t>
            </a:r>
            <a:r>
              <a:rPr lang="en-US"/>
              <a:t> occurring in the </a:t>
            </a:r>
            <a:r>
              <a:rPr lang="en-US" i="1"/>
              <a:t>n</a:t>
            </a:r>
            <a:r>
              <a:rPr lang="en-US"/>
              <a:t> trials.</a:t>
            </a:r>
          </a:p>
          <a:p>
            <a:pPr>
              <a:spcBef>
                <a:spcPts val="1200"/>
              </a:spcBef>
              <a:spcAft>
                <a:spcPts val="1200"/>
              </a:spcAft>
            </a:pPr>
            <a:r>
              <a:rPr lang="en-US"/>
              <a:t>We let </a:t>
            </a:r>
            <a:r>
              <a:rPr lang="en-US" i="1"/>
              <a:t>x</a:t>
            </a:r>
            <a:r>
              <a:rPr lang="en-US"/>
              <a:t> denote the number of successes occurring in the </a:t>
            </a:r>
            <a:r>
              <a:rPr lang="en-US" i="1"/>
              <a:t>n</a:t>
            </a:r>
            <a:r>
              <a:rPr lang="en-US"/>
              <a:t> trials.</a:t>
            </a:r>
          </a:p>
        </p:txBody>
      </p:sp>
    </p:spTree>
    <p:extLst>
      <p:ext uri="{BB962C8B-B14F-4D97-AF65-F5344CB8AC3E}">
        <p14:creationId xmlns:p14="http://schemas.microsoft.com/office/powerpoint/2010/main" val="87324994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1B88BA3-6F3C-41FF-9E8D-1D46934549DB}"/>
              </a:ext>
            </a:extLst>
          </p:cNvPr>
          <p:cNvSpPr>
            <a:spLocks noGrp="1"/>
          </p:cNvSpPr>
          <p:nvPr>
            <p:ph type="title"/>
          </p:nvPr>
        </p:nvSpPr>
        <p:spPr/>
        <p:txBody>
          <a:bodyPr/>
          <a:lstStyle/>
          <a:p>
            <a:r>
              <a:rPr lang="en-US"/>
              <a:t>Binomial Probability Distribution (3 of 9)</a:t>
            </a:r>
            <a:endParaRPr lang="en-IN"/>
          </a:p>
        </p:txBody>
      </p:sp>
      <p:sp>
        <p:nvSpPr>
          <p:cNvPr id="2" name="Content Placeholder 2">
            <a:extLst>
              <a:ext uri="{FF2B5EF4-FFF2-40B4-BE49-F238E27FC236}">
                <a16:creationId xmlns:a16="http://schemas.microsoft.com/office/drawing/2014/main" id="{11662AC4-3466-4DDE-B16A-1556552FCF65}"/>
              </a:ext>
            </a:extLst>
          </p:cNvPr>
          <p:cNvSpPr>
            <a:spLocks noGrp="1"/>
          </p:cNvSpPr>
          <p:nvPr>
            <p:ph sz="half" idx="2"/>
          </p:nvPr>
        </p:nvSpPr>
        <p:spPr>
          <a:xfrm>
            <a:off x="476843" y="1828800"/>
            <a:ext cx="11241915" cy="548640"/>
          </a:xfrm>
        </p:spPr>
        <p:txBody>
          <a:bodyPr/>
          <a:lstStyle/>
          <a:p>
            <a:pPr marL="0" lvl="0" indent="0">
              <a:buClr>
                <a:srgbClr val="003865"/>
              </a:buClr>
              <a:buNone/>
            </a:pPr>
            <a:r>
              <a:rPr lang="en-IN">
                <a:solidFill>
                  <a:srgbClr val="003865"/>
                </a:solidFill>
              </a:rPr>
              <a:t>Binomial Probability Function</a:t>
            </a:r>
          </a:p>
        </p:txBody>
      </p:sp>
      <p:graphicFrame>
        <p:nvGraphicFramePr>
          <p:cNvPr id="8" name="Object 3" descr="Begin equation. F of x equals n factorial divided by begin divisor x factorial left parenthesis n minus x right parenthesis factorial end divisor p superscript x baseline left parenthesis 1 minus p right parenthesis superscript left parenthesis n minus x right parenthesis. End equation. ">
            <a:extLst>
              <a:ext uri="{FF2B5EF4-FFF2-40B4-BE49-F238E27FC236}">
                <a16:creationId xmlns:a16="http://schemas.microsoft.com/office/drawing/2014/main" id="{E8C7BB5A-1CD6-41F0-A3B2-322476C63573}"/>
              </a:ext>
            </a:extLst>
          </p:cNvPr>
          <p:cNvGraphicFramePr>
            <a:graphicFrameLocks noGrp="1" noChangeAspect="1"/>
          </p:cNvGraphicFramePr>
          <p:nvPr>
            <p:ph idx="10"/>
            <p:extLst>
              <p:ext uri="{D42A27DB-BD31-4B8C-83A1-F6EECF244321}">
                <p14:modId xmlns:p14="http://schemas.microsoft.com/office/powerpoint/2010/main" val="4234359948"/>
              </p:ext>
            </p:extLst>
          </p:nvPr>
        </p:nvGraphicFramePr>
        <p:xfrm>
          <a:off x="3892550" y="2538709"/>
          <a:ext cx="4406900" cy="901700"/>
        </p:xfrm>
        <a:graphic>
          <a:graphicData uri="http://schemas.openxmlformats.org/presentationml/2006/ole">
            <mc:AlternateContent xmlns:mc="http://schemas.openxmlformats.org/markup-compatibility/2006">
              <mc:Choice xmlns:v="urn:schemas-microsoft-com:vml" Requires="v">
                <p:oleObj spid="_x0000_s64515" name="Equation" r:id="rId3" imgW="4406760" imgH="901440" progId="Equation.DSMT4">
                  <p:embed/>
                </p:oleObj>
              </mc:Choice>
              <mc:Fallback>
                <p:oleObj name="Equation" r:id="rId3" imgW="4406760" imgH="901440" progId="Equation.DSMT4">
                  <p:embed/>
                  <p:pic>
                    <p:nvPicPr>
                      <p:cNvPr id="0" name="OLE substitute image"/>
                      <p:cNvPicPr/>
                      <p:nvPr/>
                    </p:nvPicPr>
                    <p:blipFill>
                      <a:blip r:embed="rId4"/>
                      <a:stretch>
                        <a:fillRect/>
                      </a:stretch>
                    </p:blipFill>
                    <p:spPr>
                      <a:xfrm>
                        <a:off x="3892550" y="2538709"/>
                        <a:ext cx="4406900" cy="901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C9E7DAD-3FD7-4E7E-A4D4-7E255F9843DB}"/>
              </a:ext>
            </a:extLst>
          </p:cNvPr>
          <p:cNvSpPr>
            <a:spLocks noGrp="1"/>
          </p:cNvSpPr>
          <p:nvPr>
            <p:ph idx="11"/>
          </p:nvPr>
        </p:nvSpPr>
        <p:spPr>
          <a:xfrm>
            <a:off x="476843" y="3679467"/>
            <a:ext cx="1280160" cy="457200"/>
          </a:xfrm>
        </p:spPr>
        <p:txBody>
          <a:bodyPr/>
          <a:lstStyle/>
          <a:p>
            <a:pPr algn="l"/>
            <a:r>
              <a:rPr lang="en-US"/>
              <a:t>where:</a:t>
            </a:r>
          </a:p>
        </p:txBody>
      </p:sp>
      <p:graphicFrame>
        <p:nvGraphicFramePr>
          <p:cNvPr id="9" name="Object 5" descr="x equals the number of successes&#10;p equals the probability of a success on one trial&#10;n equals the number of trials&#10;f of x equals the probability of x successes in n trials.&#10;n exclamation point equals n left parenthesis n minus 1 right parenthesis left parenthesis n minus 2 right parenthesis ellipsis left parenthesis 2 right parenthesis left parenthesis 1 right parenthesis. End equation.">
            <a:extLst>
              <a:ext uri="{FF2B5EF4-FFF2-40B4-BE49-F238E27FC236}">
                <a16:creationId xmlns:a16="http://schemas.microsoft.com/office/drawing/2014/main" id="{3BDECDB2-0F0E-439D-AF53-BDBBD577A31E}"/>
              </a:ext>
            </a:extLst>
          </p:cNvPr>
          <p:cNvGraphicFramePr>
            <a:graphicFrameLocks noGrp="1" noChangeAspect="1"/>
          </p:cNvGraphicFramePr>
          <p:nvPr>
            <p:ph idx="13"/>
            <p:extLst>
              <p:ext uri="{D42A27DB-BD31-4B8C-83A1-F6EECF244321}">
                <p14:modId xmlns:p14="http://schemas.microsoft.com/office/powerpoint/2010/main" val="3466606315"/>
              </p:ext>
            </p:extLst>
          </p:nvPr>
        </p:nvGraphicFramePr>
        <p:xfrm>
          <a:off x="1466850" y="4017169"/>
          <a:ext cx="6235700" cy="2171700"/>
        </p:xfrm>
        <a:graphic>
          <a:graphicData uri="http://schemas.openxmlformats.org/presentationml/2006/ole">
            <mc:AlternateContent xmlns:mc="http://schemas.openxmlformats.org/markup-compatibility/2006">
              <mc:Choice xmlns:v="urn:schemas-microsoft-com:vml" Requires="v">
                <p:oleObj spid="_x0000_s64516" name="Equation" r:id="rId5" imgW="6235560" imgH="2171520" progId="Equation.DSMT4">
                  <p:embed/>
                </p:oleObj>
              </mc:Choice>
              <mc:Fallback>
                <p:oleObj name="Equation" r:id="rId5" imgW="6235560" imgH="2171520" progId="Equation.DSMT4">
                  <p:embed/>
                  <p:pic>
                    <p:nvPicPr>
                      <p:cNvPr id="0" name="OLE substitute image"/>
                      <p:cNvPicPr/>
                      <p:nvPr/>
                    </p:nvPicPr>
                    <p:blipFill>
                      <a:blip r:embed="rId6"/>
                      <a:stretch>
                        <a:fillRect/>
                      </a:stretch>
                    </p:blipFill>
                    <p:spPr>
                      <a:xfrm>
                        <a:off x="1466850" y="4017169"/>
                        <a:ext cx="6235700" cy="2171700"/>
                      </a:xfrm>
                      <a:prstGeom prst="rect">
                        <a:avLst/>
                      </a:prstGeom>
                    </p:spPr>
                  </p:pic>
                </p:oleObj>
              </mc:Fallback>
            </mc:AlternateContent>
          </a:graphicData>
        </a:graphic>
      </p:graphicFrame>
    </p:spTree>
    <p:extLst>
      <p:ext uri="{BB962C8B-B14F-4D97-AF65-F5344CB8AC3E}">
        <p14:creationId xmlns:p14="http://schemas.microsoft.com/office/powerpoint/2010/main" val="2120290053"/>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D4EF-FEFE-4926-81A1-183FBAB1DCB4}"/>
              </a:ext>
            </a:extLst>
          </p:cNvPr>
          <p:cNvSpPr>
            <a:spLocks noGrp="1"/>
          </p:cNvSpPr>
          <p:nvPr>
            <p:ph type="title"/>
          </p:nvPr>
        </p:nvSpPr>
        <p:spPr/>
        <p:txBody>
          <a:bodyPr/>
          <a:lstStyle/>
          <a:p>
            <a:r>
              <a:rPr lang="en-US"/>
              <a:t>Binomial Probability Distribution (4 of 9)</a:t>
            </a:r>
            <a:endParaRPr lang="en-IN"/>
          </a:p>
        </p:txBody>
      </p:sp>
      <p:sp>
        <p:nvSpPr>
          <p:cNvPr id="3" name="Content Placeholder 2">
            <a:extLst>
              <a:ext uri="{FF2B5EF4-FFF2-40B4-BE49-F238E27FC236}">
                <a16:creationId xmlns:a16="http://schemas.microsoft.com/office/drawing/2014/main" id="{1FEDD0FC-BC63-4C4C-9B1E-B034EB28C4B7}"/>
              </a:ext>
            </a:extLst>
          </p:cNvPr>
          <p:cNvSpPr>
            <a:spLocks noGrp="1"/>
          </p:cNvSpPr>
          <p:nvPr>
            <p:ph sz="half" idx="1"/>
          </p:nvPr>
        </p:nvSpPr>
        <p:spPr/>
        <p:txBody>
          <a:bodyPr/>
          <a:lstStyle/>
          <a:p>
            <a:pPr marL="228600" indent="-228600" algn="l">
              <a:buFont typeface="Arial" pitchFamily="34" charset="0"/>
              <a:buChar char="•"/>
            </a:pPr>
            <a:r>
              <a:rPr lang="en-IN"/>
              <a:t>Binomial Probability Function</a:t>
            </a:r>
          </a:p>
        </p:txBody>
      </p:sp>
      <p:pic>
        <p:nvPicPr>
          <p:cNvPr id="7" name="Content Placeholder 6" descr="The number of experimental outcomes providing exactly x successes in n trials is begin equation n factorial divided by begin divisor x factorial left parenthesis n minus x right parenthesis factorial end divisor. End equation. Probability of a particular sequence of trial outcomes with x successes in n trials is begin equation p superscript x baseline times left parenthesis 1 minus p right parenthesis superscript left parenthesis n minus x right parenthesis baseline. End equation">
            <a:extLst>
              <a:ext uri="{FF2B5EF4-FFF2-40B4-BE49-F238E27FC236}">
                <a16:creationId xmlns:a16="http://schemas.microsoft.com/office/drawing/2014/main" id="{0193F156-988D-4719-B72D-D6408201B276}"/>
              </a:ext>
            </a:extLst>
          </p:cNvPr>
          <p:cNvPicPr>
            <a:picLocks noGrp="1" noChangeAspect="1"/>
          </p:cNvPicPr>
          <p:nvPr>
            <p:ph sz="half" idx="2"/>
          </p:nvPr>
        </p:nvPicPr>
        <p:blipFill>
          <a:blip r:embed="rId2"/>
          <a:stretch>
            <a:fillRect/>
          </a:stretch>
        </p:blipFill>
        <p:spPr>
          <a:xfrm>
            <a:off x="1757364" y="2546451"/>
            <a:ext cx="8829675" cy="3178055"/>
          </a:xfrm>
          <a:prstGeom prst="rect">
            <a:avLst/>
          </a:prstGeom>
        </p:spPr>
      </p:pic>
    </p:spTree>
    <p:extLst>
      <p:ext uri="{BB962C8B-B14F-4D97-AF65-F5344CB8AC3E}">
        <p14:creationId xmlns:p14="http://schemas.microsoft.com/office/powerpoint/2010/main" val="4027981011"/>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Probability Distribution (5 of 9)</a:t>
            </a:r>
            <a:endParaRPr lang="en-IN"/>
          </a:p>
        </p:txBody>
      </p:sp>
      <p:sp>
        <p:nvSpPr>
          <p:cNvPr id="18" name="Content Placeholder 2">
            <a:extLst>
              <a:ext uri="{FF2B5EF4-FFF2-40B4-BE49-F238E27FC236}">
                <a16:creationId xmlns:a16="http://schemas.microsoft.com/office/drawing/2014/main" id="{3B626DD8-FFDD-4C1C-839E-9588F12F5A23}"/>
              </a:ext>
            </a:extLst>
          </p:cNvPr>
          <p:cNvSpPr>
            <a:spLocks noGrp="1"/>
          </p:cNvSpPr>
          <p:nvPr>
            <p:ph idx="1"/>
          </p:nvPr>
        </p:nvSpPr>
        <p:spPr>
          <a:xfrm>
            <a:off x="476843" y="1825625"/>
            <a:ext cx="11155680" cy="4351338"/>
          </a:xfrm>
        </p:spPr>
        <p:txBody>
          <a:bodyPr/>
          <a:lstStyle/>
          <a:p>
            <a:pPr marL="0" indent="0">
              <a:buNone/>
            </a:pPr>
            <a:r>
              <a:rPr lang="en-US" b="1" u="sng"/>
              <a:t>Example:</a:t>
            </a:r>
            <a:r>
              <a:rPr lang="en-US"/>
              <a:t> Martin Clothing store</a:t>
            </a:r>
          </a:p>
          <a:p>
            <a:pPr marL="0" indent="0">
              <a:buNone/>
            </a:pPr>
            <a:r>
              <a:rPr lang="en-US"/>
              <a:t>The store manager wants to determine the purchase decisions of next three customers who enter the clothing store. On the basis of past experience, the store manager estimates the probability that any one customer will make a purchase is .30.</a:t>
            </a:r>
          </a:p>
          <a:p>
            <a:pPr marL="0" indent="0">
              <a:buNone/>
            </a:pPr>
            <a:r>
              <a:rPr lang="en-US"/>
              <a:t>What is the probability that two of the next three customers will make a purchase? </a:t>
            </a:r>
          </a:p>
        </p:txBody>
      </p:sp>
    </p:spTree>
    <p:extLst>
      <p:ext uri="{BB962C8B-B14F-4D97-AF65-F5344CB8AC3E}">
        <p14:creationId xmlns:p14="http://schemas.microsoft.com/office/powerpoint/2010/main" val="24673274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16A6989-2372-48A2-A5E6-53445A9CDBBB}"/>
              </a:ext>
            </a:extLst>
          </p:cNvPr>
          <p:cNvSpPr>
            <a:spLocks noGrp="1"/>
          </p:cNvSpPr>
          <p:nvPr>
            <p:ph type="title"/>
          </p:nvPr>
        </p:nvSpPr>
        <p:spPr/>
        <p:txBody>
          <a:bodyPr/>
          <a:lstStyle/>
          <a:p>
            <a:r>
              <a:rPr lang="en-US"/>
              <a:t>Binomial Probability Distribution (6 of 9)</a:t>
            </a:r>
            <a:endParaRPr lang="en-IN"/>
          </a:p>
        </p:txBody>
      </p:sp>
      <p:sp>
        <p:nvSpPr>
          <p:cNvPr id="2" name="Content Placeholder 2">
            <a:extLst>
              <a:ext uri="{FF2B5EF4-FFF2-40B4-BE49-F238E27FC236}">
                <a16:creationId xmlns:a16="http://schemas.microsoft.com/office/drawing/2014/main" id="{FE9DF3C4-BBC2-456B-A0FE-D4E9799252E1}"/>
              </a:ext>
            </a:extLst>
          </p:cNvPr>
          <p:cNvSpPr>
            <a:spLocks noGrp="1"/>
          </p:cNvSpPr>
          <p:nvPr>
            <p:ph sz="half" idx="2"/>
          </p:nvPr>
        </p:nvSpPr>
        <p:spPr>
          <a:xfrm>
            <a:off x="476843" y="1828800"/>
            <a:ext cx="10881360" cy="2560320"/>
          </a:xfrm>
        </p:spPr>
        <p:txBody>
          <a:bodyPr/>
          <a:lstStyle/>
          <a:p>
            <a:pPr marL="0" indent="0">
              <a:spcBef>
                <a:spcPts val="600"/>
              </a:spcBef>
              <a:spcAft>
                <a:spcPts val="600"/>
              </a:spcAft>
              <a:buNone/>
            </a:pPr>
            <a:r>
              <a:rPr lang="en-US" b="1" u="sng"/>
              <a:t>Example:</a:t>
            </a:r>
            <a:r>
              <a:rPr lang="en-US"/>
              <a:t> Martin Clothing store</a:t>
            </a:r>
          </a:p>
          <a:p>
            <a:pPr marL="0" indent="0">
              <a:spcBef>
                <a:spcPts val="600"/>
              </a:spcBef>
              <a:spcAft>
                <a:spcPts val="600"/>
              </a:spcAft>
              <a:buNone/>
            </a:pPr>
            <a:r>
              <a:rPr lang="en-US"/>
              <a:t>Using </a:t>
            </a:r>
            <a:r>
              <a:rPr lang="en-US" i="1"/>
              <a:t>S</a:t>
            </a:r>
            <a:r>
              <a:rPr lang="en-US"/>
              <a:t> to denote success (a purchase) and </a:t>
            </a:r>
            <a:r>
              <a:rPr lang="en-US" i="1"/>
              <a:t>F</a:t>
            </a:r>
            <a:r>
              <a:rPr lang="en-US"/>
              <a:t> to denote failure (no purchase), we are interested in experimental outcomes involving two successes in the three trials. </a:t>
            </a:r>
          </a:p>
          <a:p>
            <a:pPr>
              <a:spcBef>
                <a:spcPts val="600"/>
              </a:spcBef>
              <a:spcAft>
                <a:spcPts val="600"/>
              </a:spcAft>
            </a:pPr>
            <a:r>
              <a:rPr lang="en-US"/>
              <a:t>The probability of the first two customers buying and the third customer not buying denoted by (</a:t>
            </a:r>
            <a:r>
              <a:rPr lang="en-US" i="1"/>
              <a:t>S, S, F</a:t>
            </a:r>
            <a:r>
              <a:rPr lang="en-US"/>
              <a:t>), is given by</a:t>
            </a:r>
          </a:p>
        </p:txBody>
      </p:sp>
      <p:graphicFrame>
        <p:nvGraphicFramePr>
          <p:cNvPr id="8" name="Object 3" descr="Begin equation. p times p times 1 minus p. End equation.">
            <a:extLst>
              <a:ext uri="{FF2B5EF4-FFF2-40B4-BE49-F238E27FC236}">
                <a16:creationId xmlns:a16="http://schemas.microsoft.com/office/drawing/2014/main" id="{AB33B1DF-98DD-44D7-A4FB-BAB7C2E51C72}"/>
              </a:ext>
            </a:extLst>
          </p:cNvPr>
          <p:cNvGraphicFramePr>
            <a:graphicFrameLocks noGrp="1" noChangeAspect="1"/>
          </p:cNvGraphicFramePr>
          <p:nvPr>
            <p:ph idx="10"/>
            <p:extLst>
              <p:ext uri="{D42A27DB-BD31-4B8C-83A1-F6EECF244321}">
                <p14:modId xmlns:p14="http://schemas.microsoft.com/office/powerpoint/2010/main" val="1726498669"/>
              </p:ext>
            </p:extLst>
          </p:nvPr>
        </p:nvGraphicFramePr>
        <p:xfrm>
          <a:off x="5149850" y="4528344"/>
          <a:ext cx="1892300" cy="393700"/>
        </p:xfrm>
        <a:graphic>
          <a:graphicData uri="http://schemas.openxmlformats.org/presentationml/2006/ole">
            <mc:AlternateContent xmlns:mc="http://schemas.openxmlformats.org/markup-compatibility/2006">
              <mc:Choice xmlns:v="urn:schemas-microsoft-com:vml" Requires="v">
                <p:oleObj spid="_x0000_s65539" name="Equation" r:id="rId3" imgW="1892160" imgH="393480" progId="Equation.DSMT4">
                  <p:embed/>
                </p:oleObj>
              </mc:Choice>
              <mc:Fallback>
                <p:oleObj name="Equation" r:id="rId3" imgW="1892160" imgH="393480" progId="Equation.DSMT4">
                  <p:embed/>
                  <p:pic>
                    <p:nvPicPr>
                      <p:cNvPr id="0" name="OLE substitute image"/>
                      <p:cNvPicPr/>
                      <p:nvPr/>
                    </p:nvPicPr>
                    <p:blipFill>
                      <a:blip r:embed="rId4"/>
                      <a:stretch>
                        <a:fillRect/>
                      </a:stretch>
                    </p:blipFill>
                    <p:spPr>
                      <a:xfrm>
                        <a:off x="5149850" y="4528344"/>
                        <a:ext cx="1892300" cy="393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389030B3-F150-4345-B88B-083035489A6F}"/>
              </a:ext>
            </a:extLst>
          </p:cNvPr>
          <p:cNvSpPr>
            <a:spLocks noGrp="1"/>
          </p:cNvSpPr>
          <p:nvPr>
            <p:ph idx="11"/>
          </p:nvPr>
        </p:nvSpPr>
        <p:spPr>
          <a:xfrm>
            <a:off x="476843" y="5046985"/>
            <a:ext cx="10881360" cy="822960"/>
          </a:xfrm>
        </p:spPr>
        <p:txBody>
          <a:bodyPr/>
          <a:lstStyle/>
          <a:p>
            <a:pPr marL="228600" lvl="0" indent="-228600" algn="l">
              <a:buClr>
                <a:srgbClr val="003865"/>
              </a:buClr>
              <a:buFont typeface="Arial" pitchFamily="34" charset="0"/>
              <a:buChar char="•"/>
            </a:pPr>
            <a:r>
              <a:rPr lang="en-US">
                <a:solidFill>
                  <a:srgbClr val="003865"/>
                </a:solidFill>
              </a:rPr>
              <a:t>With a .30 probability of a customer buying on any one trial, the probability of the first two customers buying and the third customer not buying is</a:t>
            </a:r>
          </a:p>
        </p:txBody>
      </p:sp>
      <p:graphicFrame>
        <p:nvGraphicFramePr>
          <p:cNvPr id="10" name="Object 5" descr="Begin equation. 0.3 time 0.3 times 1 minus 0.3 equals .063. End equation.">
            <a:extLst>
              <a:ext uri="{FF2B5EF4-FFF2-40B4-BE49-F238E27FC236}">
                <a16:creationId xmlns:a16="http://schemas.microsoft.com/office/drawing/2014/main" id="{30291808-695F-4339-B530-9847F6AA813F}"/>
              </a:ext>
            </a:extLst>
          </p:cNvPr>
          <p:cNvGraphicFramePr>
            <a:graphicFrameLocks noGrp="1" noChangeAspect="1"/>
          </p:cNvGraphicFramePr>
          <p:nvPr>
            <p:ph idx="13"/>
            <p:extLst>
              <p:ext uri="{D42A27DB-BD31-4B8C-83A1-F6EECF244321}">
                <p14:modId xmlns:p14="http://schemas.microsoft.com/office/powerpoint/2010/main" val="818499480"/>
              </p:ext>
            </p:extLst>
          </p:nvPr>
        </p:nvGraphicFramePr>
        <p:xfrm>
          <a:off x="792957" y="5865348"/>
          <a:ext cx="3302000" cy="342900"/>
        </p:xfrm>
        <a:graphic>
          <a:graphicData uri="http://schemas.openxmlformats.org/presentationml/2006/ole">
            <mc:AlternateContent xmlns:mc="http://schemas.openxmlformats.org/markup-compatibility/2006">
              <mc:Choice xmlns:v="urn:schemas-microsoft-com:vml" Requires="v">
                <p:oleObj spid="_x0000_s65540" name="Equation" r:id="rId5" imgW="3301920" imgH="342720" progId="Equation.DSMT4">
                  <p:embed/>
                </p:oleObj>
              </mc:Choice>
              <mc:Fallback>
                <p:oleObj name="Equation" r:id="rId5" imgW="3301920" imgH="342720" progId="Equation.DSMT4">
                  <p:embed/>
                  <p:pic>
                    <p:nvPicPr>
                      <p:cNvPr id="0" name="OLE substitute image"/>
                      <p:cNvPicPr/>
                      <p:nvPr/>
                    </p:nvPicPr>
                    <p:blipFill>
                      <a:blip r:embed="rId6"/>
                      <a:stretch>
                        <a:fillRect/>
                      </a:stretch>
                    </p:blipFill>
                    <p:spPr>
                      <a:xfrm>
                        <a:off x="792957" y="5865348"/>
                        <a:ext cx="3302000" cy="342900"/>
                      </a:xfrm>
                      <a:prstGeom prst="rect">
                        <a:avLst/>
                      </a:prstGeom>
                    </p:spPr>
                  </p:pic>
                </p:oleObj>
              </mc:Fallback>
            </mc:AlternateContent>
          </a:graphicData>
        </a:graphic>
      </p:graphicFrame>
    </p:spTree>
    <p:extLst>
      <p:ext uri="{BB962C8B-B14F-4D97-AF65-F5344CB8AC3E}">
        <p14:creationId xmlns:p14="http://schemas.microsoft.com/office/powerpoint/2010/main" val="40508502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Sources (1 of 5)</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r>
              <a:rPr lang="en-US"/>
              <a:t>Existing Sources</a:t>
            </a:r>
          </a:p>
          <a:p>
            <a:pPr lvl="1">
              <a:spcBef>
                <a:spcPts val="1000"/>
              </a:spcBef>
            </a:pPr>
            <a:r>
              <a:rPr lang="en-US"/>
              <a:t>Internal company records—almost any department</a:t>
            </a:r>
          </a:p>
          <a:p>
            <a:pPr lvl="1">
              <a:spcBef>
                <a:spcPts val="1000"/>
              </a:spcBef>
            </a:pPr>
            <a:r>
              <a:rPr lang="en-US"/>
              <a:t>Business database services—Dow Jones &amp; Co.</a:t>
            </a:r>
          </a:p>
          <a:p>
            <a:pPr lvl="1">
              <a:spcBef>
                <a:spcPts val="1000"/>
              </a:spcBef>
            </a:pPr>
            <a:r>
              <a:rPr lang="en-US"/>
              <a:t>Government agencies—U.S. Department of Labor </a:t>
            </a:r>
          </a:p>
          <a:p>
            <a:pPr lvl="1">
              <a:spcBef>
                <a:spcPts val="1000"/>
              </a:spcBef>
            </a:pPr>
            <a:r>
              <a:rPr lang="en-US"/>
              <a:t>Industry associations—U.S. Travel Association</a:t>
            </a:r>
          </a:p>
          <a:p>
            <a:pPr lvl="1">
              <a:spcBef>
                <a:spcPts val="1000"/>
              </a:spcBef>
            </a:pPr>
            <a:r>
              <a:rPr lang="en-US"/>
              <a:t>Special-interest organizations—Graduate Management Admission Council (GMAT)</a:t>
            </a:r>
          </a:p>
          <a:p>
            <a:pPr lvl="1">
              <a:spcBef>
                <a:spcPts val="1000"/>
              </a:spcBef>
            </a:pPr>
            <a:r>
              <a:rPr lang="en-US"/>
              <a:t>Internet—more and more firms</a:t>
            </a:r>
          </a:p>
        </p:txBody>
      </p:sp>
    </p:spTree>
    <p:extLst>
      <p:ext uri="{BB962C8B-B14F-4D97-AF65-F5344CB8AC3E}">
        <p14:creationId xmlns:p14="http://schemas.microsoft.com/office/powerpoint/2010/main" val="4213535978"/>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Probability Distribution (7 of 9)</a:t>
            </a:r>
            <a:endParaRPr lang="en-IN"/>
          </a:p>
        </p:txBody>
      </p:sp>
      <p:sp>
        <p:nvSpPr>
          <p:cNvPr id="5" name="Content Placeholder 2">
            <a:extLst>
              <a:ext uri="{FF2B5EF4-FFF2-40B4-BE49-F238E27FC236}">
                <a16:creationId xmlns:a16="http://schemas.microsoft.com/office/drawing/2014/main" id="{69339808-C5B7-4C97-BADB-63904DDCB05A}"/>
              </a:ext>
            </a:extLst>
          </p:cNvPr>
          <p:cNvSpPr>
            <a:spLocks noGrp="1"/>
          </p:cNvSpPr>
          <p:nvPr>
            <p:ph sz="half" idx="1"/>
          </p:nvPr>
        </p:nvSpPr>
        <p:spPr>
          <a:xfrm>
            <a:off x="476843" y="1825625"/>
            <a:ext cx="11241915" cy="1483360"/>
          </a:xfrm>
        </p:spPr>
        <p:txBody>
          <a:bodyPr/>
          <a:lstStyle/>
          <a:p>
            <a:pPr marL="0" indent="0">
              <a:buNone/>
            </a:pPr>
            <a:r>
              <a:rPr lang="en-US" b="1" u="sng"/>
              <a:t>Example:</a:t>
            </a:r>
            <a:r>
              <a:rPr lang="en-US"/>
              <a:t> Martin Clothing store</a:t>
            </a:r>
          </a:p>
          <a:p>
            <a:pPr marL="0" indent="0">
              <a:buNone/>
            </a:pPr>
            <a:r>
              <a:rPr lang="en-US"/>
              <a:t>Two other experimental outcomes result in two successes and one failure. The probabilities for all three experimental outcomes involving two successes follow: </a:t>
            </a:r>
          </a:p>
        </p:txBody>
      </p:sp>
      <p:graphicFrame>
        <p:nvGraphicFramePr>
          <p:cNvPr id="7" name="Table 3">
            <a:extLst>
              <a:ext uri="{FF2B5EF4-FFF2-40B4-BE49-F238E27FC236}">
                <a16:creationId xmlns:a16="http://schemas.microsoft.com/office/drawing/2014/main" id="{823149BA-7080-45DE-A4B9-142084B84215}"/>
              </a:ext>
            </a:extLst>
          </p:cNvPr>
          <p:cNvGraphicFramePr>
            <a:graphicFrameLocks noGrp="1"/>
          </p:cNvGraphicFramePr>
          <p:nvPr>
            <p:ph sz="half" idx="2"/>
            <p:extLst>
              <p:ext uri="{D42A27DB-BD31-4B8C-83A1-F6EECF244321}">
                <p14:modId xmlns:p14="http://schemas.microsoft.com/office/powerpoint/2010/main" val="1318388460"/>
              </p:ext>
            </p:extLst>
          </p:nvPr>
        </p:nvGraphicFramePr>
        <p:xfrm>
          <a:off x="2804160" y="3549016"/>
          <a:ext cx="6583680" cy="1828800"/>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89607011"/>
                    </a:ext>
                  </a:extLst>
                </a:gridCol>
                <a:gridCol w="3017520">
                  <a:extLst>
                    <a:ext uri="{9D8B030D-6E8A-4147-A177-3AD203B41FA5}">
                      <a16:colId xmlns:a16="http://schemas.microsoft.com/office/drawing/2014/main" val="1287859942"/>
                    </a:ext>
                  </a:extLst>
                </a:gridCol>
              </a:tblGrid>
              <a:tr h="370840">
                <a:tc>
                  <a:txBody>
                    <a:bodyPr/>
                    <a:lstStyle/>
                    <a:p>
                      <a:pPr algn="ctr"/>
                      <a:r>
                        <a:rPr lang="en-IN" sz="2400" b="0" u="sng">
                          <a:solidFill>
                            <a:schemeClr val="accent1"/>
                          </a:solidFill>
                        </a:rPr>
                        <a:t>Experimental outcome</a:t>
                      </a:r>
                    </a:p>
                  </a:txBody>
                  <a:tcPr anchor="ctr">
                    <a:noFill/>
                  </a:tcPr>
                </a:tc>
                <a:tc>
                  <a:txBody>
                    <a:bodyPr/>
                    <a:lstStyle/>
                    <a:p>
                      <a:pPr algn="ctr"/>
                      <a:r>
                        <a:rPr lang="en-IN" sz="2400" b="0" u="sng">
                          <a:solidFill>
                            <a:schemeClr val="accent1"/>
                          </a:solidFill>
                        </a:rPr>
                        <a:t>Probability</a:t>
                      </a:r>
                    </a:p>
                  </a:txBody>
                  <a:tcPr anchor="ctr">
                    <a:noFill/>
                  </a:tcPr>
                </a:tc>
                <a:extLst>
                  <a:ext uri="{0D108BD9-81ED-4DB2-BD59-A6C34878D82A}">
                    <a16:rowId xmlns:a16="http://schemas.microsoft.com/office/drawing/2014/main" val="3148828336"/>
                  </a:ext>
                </a:extLst>
              </a:tr>
              <a:tr h="370840">
                <a:tc>
                  <a:txBody>
                    <a:bodyPr/>
                    <a:lstStyle/>
                    <a:p>
                      <a:pPr algn="ctr"/>
                      <a:r>
                        <a:rPr lang="en-IN" sz="2400">
                          <a:solidFill>
                            <a:schemeClr val="accent1"/>
                          </a:solidFill>
                        </a:rPr>
                        <a:t>(</a:t>
                      </a:r>
                      <a:r>
                        <a:rPr lang="en-IN" sz="2400" i="1">
                          <a:solidFill>
                            <a:schemeClr val="accent1"/>
                          </a:solidFill>
                        </a:rPr>
                        <a:t>S, S, F</a:t>
                      </a:r>
                      <a:r>
                        <a:rPr lang="en-IN" sz="2400">
                          <a:solidFill>
                            <a:schemeClr val="accent1"/>
                          </a:solidFill>
                        </a:rPr>
                        <a:t>)</a:t>
                      </a:r>
                    </a:p>
                  </a:txBody>
                  <a:tcPr anchor="ctr">
                    <a:noFill/>
                  </a:tcPr>
                </a:tc>
                <a:tc>
                  <a:txBody>
                    <a:bodyPr/>
                    <a:lstStyle/>
                    <a:p>
                      <a:pPr algn="ctr"/>
                      <a:r>
                        <a:rPr lang="en-US" sz="2400">
                          <a:solidFill>
                            <a:schemeClr val="accent1"/>
                          </a:solidFill>
                        </a:rPr>
                        <a:t>.063</a:t>
                      </a:r>
                      <a:endParaRPr lang="en-IN" sz="2400">
                        <a:solidFill>
                          <a:schemeClr val="accent1"/>
                        </a:solidFill>
                      </a:endParaRPr>
                    </a:p>
                  </a:txBody>
                  <a:tcPr anchor="ctr">
                    <a:noFill/>
                  </a:tcPr>
                </a:tc>
                <a:extLst>
                  <a:ext uri="{0D108BD9-81ED-4DB2-BD59-A6C34878D82A}">
                    <a16:rowId xmlns:a16="http://schemas.microsoft.com/office/drawing/2014/main" val="4143273374"/>
                  </a:ext>
                </a:extLst>
              </a:tr>
              <a:tr h="370840">
                <a:tc>
                  <a:txBody>
                    <a:bodyPr/>
                    <a:lstStyle/>
                    <a:p>
                      <a:pPr algn="ctr"/>
                      <a:r>
                        <a:rPr lang="en-IN" sz="2400">
                          <a:solidFill>
                            <a:schemeClr val="accent1"/>
                          </a:solidFill>
                        </a:rPr>
                        <a:t>(</a:t>
                      </a:r>
                      <a:r>
                        <a:rPr lang="en-IN" sz="2400" i="1">
                          <a:solidFill>
                            <a:schemeClr val="accent1"/>
                          </a:solidFill>
                        </a:rPr>
                        <a:t>S, F, S</a:t>
                      </a:r>
                      <a:r>
                        <a:rPr lang="en-IN" sz="2400">
                          <a:solidFill>
                            <a:schemeClr val="accent1"/>
                          </a:solidFill>
                        </a:rPr>
                        <a:t>)</a:t>
                      </a:r>
                    </a:p>
                  </a:txBody>
                  <a:tcPr anchor="ctr">
                    <a:noFill/>
                  </a:tcPr>
                </a:tc>
                <a:tc>
                  <a:txBody>
                    <a:bodyPr/>
                    <a:lstStyle/>
                    <a:p>
                      <a:pPr algn="ctr"/>
                      <a:r>
                        <a:rPr lang="en-US" sz="2400">
                          <a:solidFill>
                            <a:schemeClr val="accent1"/>
                          </a:solidFill>
                        </a:rPr>
                        <a:t>.063</a:t>
                      </a:r>
                      <a:endParaRPr lang="en-IN" sz="2400">
                        <a:solidFill>
                          <a:schemeClr val="accent1"/>
                        </a:solidFill>
                      </a:endParaRPr>
                    </a:p>
                  </a:txBody>
                  <a:tcPr anchor="ctr">
                    <a:noFill/>
                  </a:tcPr>
                </a:tc>
                <a:extLst>
                  <a:ext uri="{0D108BD9-81ED-4DB2-BD59-A6C34878D82A}">
                    <a16:rowId xmlns:a16="http://schemas.microsoft.com/office/drawing/2014/main" val="4112368800"/>
                  </a:ext>
                </a:extLst>
              </a:tr>
              <a:tr h="370840">
                <a:tc>
                  <a:txBody>
                    <a:bodyPr/>
                    <a:lstStyle/>
                    <a:p>
                      <a:pPr algn="ctr"/>
                      <a:r>
                        <a:rPr lang="en-IN" sz="2400">
                          <a:solidFill>
                            <a:schemeClr val="accent1"/>
                          </a:solidFill>
                        </a:rPr>
                        <a:t>(</a:t>
                      </a:r>
                      <a:r>
                        <a:rPr lang="en-IN" sz="2400" i="1">
                          <a:solidFill>
                            <a:schemeClr val="accent1"/>
                          </a:solidFill>
                        </a:rPr>
                        <a:t>F, S, S</a:t>
                      </a:r>
                      <a:r>
                        <a:rPr lang="en-IN" sz="2400">
                          <a:solidFill>
                            <a:schemeClr val="accent1"/>
                          </a:solidFill>
                        </a:rPr>
                        <a:t>)</a:t>
                      </a:r>
                    </a:p>
                  </a:txBody>
                  <a:tcPr anchor="ctr">
                    <a:noFill/>
                  </a:tcPr>
                </a:tc>
                <a:tc>
                  <a:txBody>
                    <a:bodyPr/>
                    <a:lstStyle/>
                    <a:p>
                      <a:pPr algn="ctr"/>
                      <a:r>
                        <a:rPr lang="en-US" sz="2400">
                          <a:solidFill>
                            <a:schemeClr val="accent1"/>
                          </a:solidFill>
                        </a:rPr>
                        <a:t>.063</a:t>
                      </a:r>
                      <a:endParaRPr lang="en-IN" sz="2400">
                        <a:solidFill>
                          <a:schemeClr val="accent1"/>
                        </a:solidFill>
                      </a:endParaRPr>
                    </a:p>
                  </a:txBody>
                  <a:tcPr anchor="ctr">
                    <a:noFill/>
                  </a:tcPr>
                </a:tc>
                <a:extLst>
                  <a:ext uri="{0D108BD9-81ED-4DB2-BD59-A6C34878D82A}">
                    <a16:rowId xmlns:a16="http://schemas.microsoft.com/office/drawing/2014/main" val="3301225059"/>
                  </a:ext>
                </a:extLst>
              </a:tr>
            </a:tbl>
          </a:graphicData>
        </a:graphic>
      </p:graphicFrame>
    </p:spTree>
    <p:extLst>
      <p:ext uri="{BB962C8B-B14F-4D97-AF65-F5344CB8AC3E}">
        <p14:creationId xmlns:p14="http://schemas.microsoft.com/office/powerpoint/2010/main" val="1632473709"/>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0A02-1A1F-4801-AEBE-337EEE420961}"/>
              </a:ext>
            </a:extLst>
          </p:cNvPr>
          <p:cNvSpPr>
            <a:spLocks noGrp="1"/>
          </p:cNvSpPr>
          <p:nvPr>
            <p:ph type="title"/>
          </p:nvPr>
        </p:nvSpPr>
        <p:spPr/>
        <p:txBody>
          <a:bodyPr/>
          <a:lstStyle/>
          <a:p>
            <a:r>
              <a:rPr lang="en-US"/>
              <a:t>Binomial Probability Distribution (8 of 9)</a:t>
            </a:r>
            <a:endParaRPr lang="en-IN"/>
          </a:p>
        </p:txBody>
      </p:sp>
      <p:sp>
        <p:nvSpPr>
          <p:cNvPr id="3" name="Content Placeholder 2">
            <a:extLst>
              <a:ext uri="{FF2B5EF4-FFF2-40B4-BE49-F238E27FC236}">
                <a16:creationId xmlns:a16="http://schemas.microsoft.com/office/drawing/2014/main" id="{9EEE4EB7-C144-44A9-A5DB-074E5CF79B5E}"/>
              </a:ext>
            </a:extLst>
          </p:cNvPr>
          <p:cNvSpPr>
            <a:spLocks noGrp="1"/>
          </p:cNvSpPr>
          <p:nvPr>
            <p:ph sz="half" idx="1"/>
          </p:nvPr>
        </p:nvSpPr>
        <p:spPr>
          <a:xfrm>
            <a:off x="476844" y="1825625"/>
            <a:ext cx="11241914" cy="1603375"/>
          </a:xfrm>
        </p:spPr>
        <p:txBody>
          <a:bodyPr/>
          <a:lstStyle/>
          <a:p>
            <a:pPr marL="0" lvl="0" indent="0">
              <a:spcBef>
                <a:spcPts val="600"/>
              </a:spcBef>
              <a:buClr>
                <a:srgbClr val="003865"/>
              </a:buClr>
              <a:buNone/>
            </a:pPr>
            <a:r>
              <a:rPr lang="en-US" b="1" u="sng">
                <a:solidFill>
                  <a:srgbClr val="003865"/>
                </a:solidFill>
              </a:rPr>
              <a:t>Example:</a:t>
            </a:r>
            <a:r>
              <a:rPr lang="en-US">
                <a:solidFill>
                  <a:srgbClr val="003865"/>
                </a:solidFill>
              </a:rPr>
              <a:t> Martin Clothing store</a:t>
            </a:r>
          </a:p>
          <a:p>
            <a:pPr marL="0" lvl="0" indent="0">
              <a:spcBef>
                <a:spcPts val="600"/>
              </a:spcBef>
              <a:buClr>
                <a:srgbClr val="003865"/>
              </a:buClr>
              <a:buNone/>
            </a:pPr>
            <a:r>
              <a:rPr lang="en-US">
                <a:solidFill>
                  <a:srgbClr val="003865"/>
                </a:solidFill>
              </a:rPr>
              <a:t>Using the probability function:</a:t>
            </a:r>
          </a:p>
          <a:p>
            <a:pPr marL="0" lvl="0" indent="0">
              <a:spcBef>
                <a:spcPts val="600"/>
              </a:spcBef>
              <a:buClr>
                <a:srgbClr val="003865"/>
              </a:buClr>
              <a:buNone/>
            </a:pPr>
            <a:r>
              <a:rPr lang="en-US">
                <a:solidFill>
                  <a:srgbClr val="003865"/>
                </a:solidFill>
              </a:rPr>
              <a:t>Let:</a:t>
            </a:r>
          </a:p>
        </p:txBody>
      </p:sp>
      <p:graphicFrame>
        <p:nvGraphicFramePr>
          <p:cNvPr id="7" name="Object 3" descr="Begin equation. p equals .30, n equals 3, and x equals 2. End equation.">
            <a:extLst>
              <a:ext uri="{FF2B5EF4-FFF2-40B4-BE49-F238E27FC236}">
                <a16:creationId xmlns:a16="http://schemas.microsoft.com/office/drawing/2014/main" id="{21D2C966-F3D7-42BF-AB4F-FE025CA09BAF}"/>
              </a:ext>
            </a:extLst>
          </p:cNvPr>
          <p:cNvGraphicFramePr>
            <a:graphicFrameLocks noGrp="1" noChangeAspect="1"/>
          </p:cNvGraphicFramePr>
          <p:nvPr>
            <p:ph sz="half" idx="2"/>
            <p:extLst>
              <p:ext uri="{D42A27DB-BD31-4B8C-83A1-F6EECF244321}">
                <p14:modId xmlns:p14="http://schemas.microsoft.com/office/powerpoint/2010/main" val="729566408"/>
              </p:ext>
            </p:extLst>
          </p:nvPr>
        </p:nvGraphicFramePr>
        <p:xfrm>
          <a:off x="1098386" y="2994349"/>
          <a:ext cx="2711614" cy="353689"/>
        </p:xfrm>
        <a:graphic>
          <a:graphicData uri="http://schemas.openxmlformats.org/presentationml/2006/ole">
            <mc:AlternateContent xmlns:mc="http://schemas.openxmlformats.org/markup-compatibility/2006">
              <mc:Choice xmlns:v="urn:schemas-microsoft-com:vml" Requires="v">
                <p:oleObj spid="_x0000_s66563" name="Equation" r:id="rId3" imgW="2628720" imgH="342720" progId="Equation.DSMT4">
                  <p:embed/>
                </p:oleObj>
              </mc:Choice>
              <mc:Fallback>
                <p:oleObj name="Equation" r:id="rId3" imgW="2628720" imgH="342720" progId="Equation.DSMT4">
                  <p:embed/>
                  <p:pic>
                    <p:nvPicPr>
                      <p:cNvPr id="0" name="OLE substitute image"/>
                      <p:cNvPicPr/>
                      <p:nvPr/>
                    </p:nvPicPr>
                    <p:blipFill>
                      <a:blip r:embed="rId4"/>
                      <a:stretch>
                        <a:fillRect/>
                      </a:stretch>
                    </p:blipFill>
                    <p:spPr>
                      <a:xfrm>
                        <a:off x="1098386" y="2994349"/>
                        <a:ext cx="2711614" cy="353689"/>
                      </a:xfrm>
                      <a:prstGeom prst="rect">
                        <a:avLst/>
                      </a:prstGeom>
                    </p:spPr>
                  </p:pic>
                </p:oleObj>
              </mc:Fallback>
            </mc:AlternateContent>
          </a:graphicData>
        </a:graphic>
      </p:graphicFrame>
      <p:graphicFrame>
        <p:nvGraphicFramePr>
          <p:cNvPr id="8" name="Object 4" descr="Begin equation. F of x equals n factorial divided by begin divisor x factorial left parenthesis n minus x right parenthesis factorial end divisor times p superscript x baseline times left parenthesis 1 minus p right parenthesis superscript left parenthesis n minus x right parenthesis baseline. End equation. Begin equation. F of 1 equals 3 factorial divided by begin divisor 2 factorial left parenthesis 3 minus 2 right parenthesis factorial end divisor 0.3 squared times 0.7 to the first power equals .189. End equation. ">
            <a:extLst>
              <a:ext uri="{FF2B5EF4-FFF2-40B4-BE49-F238E27FC236}">
                <a16:creationId xmlns:a16="http://schemas.microsoft.com/office/drawing/2014/main" id="{42F6006E-67DC-4EED-AFB4-1744FA8064FE}"/>
              </a:ext>
            </a:extLst>
          </p:cNvPr>
          <p:cNvGraphicFramePr>
            <a:graphicFrameLocks noGrp="1" noChangeAspect="1"/>
          </p:cNvGraphicFramePr>
          <p:nvPr>
            <p:ph sz="half" idx="10"/>
            <p:extLst>
              <p:ext uri="{D42A27DB-BD31-4B8C-83A1-F6EECF244321}">
                <p14:modId xmlns:p14="http://schemas.microsoft.com/office/powerpoint/2010/main" val="521679915"/>
              </p:ext>
            </p:extLst>
          </p:nvPr>
        </p:nvGraphicFramePr>
        <p:xfrm>
          <a:off x="3460750" y="3563933"/>
          <a:ext cx="5270500" cy="2298700"/>
        </p:xfrm>
        <a:graphic>
          <a:graphicData uri="http://schemas.openxmlformats.org/presentationml/2006/ole">
            <mc:AlternateContent xmlns:mc="http://schemas.openxmlformats.org/markup-compatibility/2006">
              <mc:Choice xmlns:v="urn:schemas-microsoft-com:vml" Requires="v">
                <p:oleObj spid="_x0000_s66564" name="Equation" r:id="rId5" imgW="5270400" imgH="2298600" progId="Equation.DSMT4">
                  <p:embed/>
                </p:oleObj>
              </mc:Choice>
              <mc:Fallback>
                <p:oleObj name="Equation" r:id="rId5" imgW="5270400" imgH="2298600" progId="Equation.DSMT4">
                  <p:embed/>
                  <p:pic>
                    <p:nvPicPr>
                      <p:cNvPr id="0" name="OLE substitute image"/>
                      <p:cNvPicPr/>
                      <p:nvPr/>
                    </p:nvPicPr>
                    <p:blipFill>
                      <a:blip r:embed="rId6"/>
                      <a:stretch>
                        <a:fillRect/>
                      </a:stretch>
                    </p:blipFill>
                    <p:spPr>
                      <a:xfrm>
                        <a:off x="3460750" y="3563933"/>
                        <a:ext cx="5270500" cy="2298700"/>
                      </a:xfrm>
                      <a:prstGeom prst="rect">
                        <a:avLst/>
                      </a:prstGeom>
                    </p:spPr>
                  </p:pic>
                </p:oleObj>
              </mc:Fallback>
            </mc:AlternateContent>
          </a:graphicData>
        </a:graphic>
      </p:graphicFrame>
    </p:spTree>
    <p:extLst>
      <p:ext uri="{BB962C8B-B14F-4D97-AF65-F5344CB8AC3E}">
        <p14:creationId xmlns:p14="http://schemas.microsoft.com/office/powerpoint/2010/main" val="348236506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Probability Distribution (9 of 9)</a:t>
            </a:r>
            <a:endParaRPr lang="en-IN"/>
          </a:p>
        </p:txBody>
      </p:sp>
      <p:sp>
        <p:nvSpPr>
          <p:cNvPr id="10" name="Content Placeholder 2">
            <a:extLst>
              <a:ext uri="{FF2B5EF4-FFF2-40B4-BE49-F238E27FC236}">
                <a16:creationId xmlns:a16="http://schemas.microsoft.com/office/drawing/2014/main" id="{066027EB-394D-4D69-BFB7-EA862B3A42C6}"/>
              </a:ext>
            </a:extLst>
          </p:cNvPr>
          <p:cNvSpPr>
            <a:spLocks noGrp="1"/>
          </p:cNvSpPr>
          <p:nvPr>
            <p:ph sz="half" idx="1"/>
          </p:nvPr>
        </p:nvSpPr>
        <p:spPr>
          <a:xfrm>
            <a:off x="476843" y="1825625"/>
            <a:ext cx="11241915" cy="467409"/>
          </a:xfrm>
        </p:spPr>
        <p:txBody>
          <a:bodyPr/>
          <a:lstStyle/>
          <a:p>
            <a:pPr marL="0" indent="0">
              <a:buNone/>
            </a:pPr>
            <a:r>
              <a:rPr lang="en-IN" b="1" u="sng"/>
              <a:t>Example:</a:t>
            </a:r>
            <a:r>
              <a:rPr lang="en-IN"/>
              <a:t> Martin Clothing store</a:t>
            </a:r>
          </a:p>
        </p:txBody>
      </p:sp>
      <p:pic>
        <p:nvPicPr>
          <p:cNvPr id="14" name="Picture 3" descr="A tree diagram illustrates Martin Clothing Store problem. There are three customers and two possible outcomes, purchase and no purchase. There are two outcomes for the first customer. For each outcome of the first customer, the second customer has two outcomes. For each outcome of the second customer, the third customer has two outcomes. The experimental outcome and the corresponding value of x, which is the number of customers making a purchase, are as follows. (S, S, S): 3, (S, S, F): 2, (S, F, S): 2, (S, F, F): 1, (F, S, S): 2, (F, S, F): 1, (F, F, S): 1, and (F, F, F): 0. ">
            <a:extLst>
              <a:ext uri="{FF2B5EF4-FFF2-40B4-BE49-F238E27FC236}">
                <a16:creationId xmlns:a16="http://schemas.microsoft.com/office/drawing/2014/main" id="{7D3D4244-1924-48B3-85C6-BD7127790224}"/>
              </a:ext>
            </a:extLst>
          </p:cNvPr>
          <p:cNvPicPr>
            <a:picLocks noGrp="1" noChangeAspect="1"/>
          </p:cNvPicPr>
          <p:nvPr>
            <p:ph sz="half" idx="2"/>
          </p:nvPr>
        </p:nvPicPr>
        <p:blipFill>
          <a:blip r:embed="rId2"/>
          <a:stretch>
            <a:fillRect/>
          </a:stretch>
        </p:blipFill>
        <p:spPr>
          <a:xfrm>
            <a:off x="5292991" y="1373867"/>
            <a:ext cx="5952803" cy="5029200"/>
          </a:xfrm>
          <a:prstGeom prst="rect">
            <a:avLst/>
          </a:prstGeom>
        </p:spPr>
      </p:pic>
    </p:spTree>
    <p:extLst>
      <p:ext uri="{BB962C8B-B14F-4D97-AF65-F5344CB8AC3E}">
        <p14:creationId xmlns:p14="http://schemas.microsoft.com/office/powerpoint/2010/main" val="2384819694"/>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Probabilities and Cumulative Probabilities</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Statisticians have developed tables that give probabilities and cumulative probabilities for a binomial random variable.</a:t>
            </a:r>
          </a:p>
          <a:p>
            <a:pPr>
              <a:spcBef>
                <a:spcPts val="1200"/>
              </a:spcBef>
              <a:spcAft>
                <a:spcPts val="1200"/>
              </a:spcAft>
            </a:pPr>
            <a:r>
              <a:rPr lang="en-US"/>
              <a:t>These tables can be found in some statistics textbooks.</a:t>
            </a:r>
          </a:p>
          <a:p>
            <a:pPr>
              <a:spcBef>
                <a:spcPts val="1200"/>
              </a:spcBef>
              <a:spcAft>
                <a:spcPts val="1200"/>
              </a:spcAft>
            </a:pPr>
            <a:r>
              <a:rPr lang="en-US"/>
              <a:t>With modern calculators and the capability of statistical software packages, such tables are almost unnecessary.</a:t>
            </a:r>
          </a:p>
        </p:txBody>
      </p:sp>
    </p:spTree>
    <p:extLst>
      <p:ext uri="{BB962C8B-B14F-4D97-AF65-F5344CB8AC3E}">
        <p14:creationId xmlns:p14="http://schemas.microsoft.com/office/powerpoint/2010/main" val="365143338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A332-6688-405A-B724-19FE1B5043AA}"/>
              </a:ext>
            </a:extLst>
          </p:cNvPr>
          <p:cNvSpPr>
            <a:spLocks noGrp="1"/>
          </p:cNvSpPr>
          <p:nvPr>
            <p:ph type="title"/>
          </p:nvPr>
        </p:nvSpPr>
        <p:spPr/>
        <p:txBody>
          <a:bodyPr/>
          <a:lstStyle/>
          <a:p>
            <a:r>
              <a:rPr lang="en-US"/>
              <a:t>Expected Value and Variance for Binomial Distribution (1 of 2)</a:t>
            </a:r>
            <a:endParaRPr lang="en-IN"/>
          </a:p>
        </p:txBody>
      </p:sp>
      <p:sp>
        <p:nvSpPr>
          <p:cNvPr id="3" name="Content Placeholder 2">
            <a:extLst>
              <a:ext uri="{FF2B5EF4-FFF2-40B4-BE49-F238E27FC236}">
                <a16:creationId xmlns:a16="http://schemas.microsoft.com/office/drawing/2014/main" id="{5717299D-6F40-4744-9372-C68A8E0EB366}"/>
              </a:ext>
            </a:extLst>
          </p:cNvPr>
          <p:cNvSpPr>
            <a:spLocks noGrp="1"/>
          </p:cNvSpPr>
          <p:nvPr>
            <p:ph idx="1"/>
          </p:nvPr>
        </p:nvSpPr>
        <p:spPr>
          <a:xfrm>
            <a:off x="476844" y="1830075"/>
            <a:ext cx="2560320" cy="457200"/>
          </a:xfrm>
        </p:spPr>
        <p:txBody>
          <a:bodyPr/>
          <a:lstStyle/>
          <a:p>
            <a:pPr marL="228600" indent="-228600" algn="l">
              <a:spcBef>
                <a:spcPts val="2400"/>
              </a:spcBef>
              <a:buFont typeface="Arial" pitchFamily="34" charset="0"/>
              <a:buChar char="•"/>
            </a:pPr>
            <a:r>
              <a:rPr lang="en-US"/>
              <a:t>Expected Value</a:t>
            </a:r>
            <a:endParaRPr lang="en-IN"/>
          </a:p>
        </p:txBody>
      </p:sp>
      <p:graphicFrame>
        <p:nvGraphicFramePr>
          <p:cNvPr id="12" name="Object 3" descr="Begin equation. E of x equals mu equals n p. End equation.">
            <a:extLst>
              <a:ext uri="{FF2B5EF4-FFF2-40B4-BE49-F238E27FC236}">
                <a16:creationId xmlns:a16="http://schemas.microsoft.com/office/drawing/2014/main" id="{7DCE2A3E-A730-475A-87F0-01904FE6B13E}"/>
              </a:ext>
            </a:extLst>
          </p:cNvPr>
          <p:cNvGraphicFramePr>
            <a:graphicFrameLocks noGrp="1" noChangeAspect="1"/>
          </p:cNvGraphicFramePr>
          <p:nvPr>
            <p:ph idx="11"/>
            <p:extLst>
              <p:ext uri="{D42A27DB-BD31-4B8C-83A1-F6EECF244321}">
                <p14:modId xmlns:p14="http://schemas.microsoft.com/office/powerpoint/2010/main" val="1973693884"/>
              </p:ext>
            </p:extLst>
          </p:nvPr>
        </p:nvGraphicFramePr>
        <p:xfrm>
          <a:off x="2981970" y="1902998"/>
          <a:ext cx="1828800" cy="355600"/>
        </p:xfrm>
        <a:graphic>
          <a:graphicData uri="http://schemas.openxmlformats.org/presentationml/2006/ole">
            <mc:AlternateContent xmlns:mc="http://schemas.openxmlformats.org/markup-compatibility/2006">
              <mc:Choice xmlns:v="urn:schemas-microsoft-com:vml" Requires="v">
                <p:oleObj spid="_x0000_s67588" name="Equation" r:id="rId3" imgW="1828800" imgH="355320" progId="Equation.DSMT4">
                  <p:embed/>
                </p:oleObj>
              </mc:Choice>
              <mc:Fallback>
                <p:oleObj name="Equation" r:id="rId3" imgW="1828800" imgH="355320" progId="Equation.DSMT4">
                  <p:embed/>
                  <p:pic>
                    <p:nvPicPr>
                      <p:cNvPr id="0" name="OLE substitute image"/>
                      <p:cNvPicPr/>
                      <p:nvPr/>
                    </p:nvPicPr>
                    <p:blipFill>
                      <a:blip r:embed="rId4"/>
                      <a:stretch>
                        <a:fillRect/>
                      </a:stretch>
                    </p:blipFill>
                    <p:spPr>
                      <a:xfrm>
                        <a:off x="2981970" y="1902998"/>
                        <a:ext cx="1828800" cy="3556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C6787BE-12A5-46E5-AAD4-052402C3D615}"/>
              </a:ext>
            </a:extLst>
          </p:cNvPr>
          <p:cNvSpPr>
            <a:spLocks noGrp="1"/>
          </p:cNvSpPr>
          <p:nvPr>
            <p:ph idx="13"/>
          </p:nvPr>
        </p:nvSpPr>
        <p:spPr>
          <a:xfrm>
            <a:off x="476844" y="2611803"/>
            <a:ext cx="2563240" cy="453034"/>
          </a:xfrm>
        </p:spPr>
        <p:txBody>
          <a:bodyPr/>
          <a:lstStyle/>
          <a:p>
            <a:pPr marL="228600" indent="-228600" algn="l">
              <a:buFont typeface="Arial" pitchFamily="34" charset="0"/>
              <a:buChar char="•"/>
            </a:pPr>
            <a:r>
              <a:rPr lang="en-US"/>
              <a:t>Variance</a:t>
            </a:r>
            <a:endParaRPr lang="en-IN"/>
          </a:p>
        </p:txBody>
      </p:sp>
      <p:graphicFrame>
        <p:nvGraphicFramePr>
          <p:cNvPr id="14" name="Object 5" descr="Var of x equals sigma squared equals n p times 1 minus p. End equation.">
            <a:extLst>
              <a:ext uri="{FF2B5EF4-FFF2-40B4-BE49-F238E27FC236}">
                <a16:creationId xmlns:a16="http://schemas.microsoft.com/office/drawing/2014/main" id="{17F742D1-2FA8-4016-9F64-24F99741F68B}"/>
              </a:ext>
            </a:extLst>
          </p:cNvPr>
          <p:cNvGraphicFramePr>
            <a:graphicFrameLocks noGrp="1" noChangeAspect="1"/>
          </p:cNvGraphicFramePr>
          <p:nvPr>
            <p:ph idx="15"/>
            <p:extLst>
              <p:ext uri="{D42A27DB-BD31-4B8C-83A1-F6EECF244321}">
                <p14:modId xmlns:p14="http://schemas.microsoft.com/office/powerpoint/2010/main" val="630984829"/>
              </p:ext>
            </p:extLst>
          </p:nvPr>
        </p:nvGraphicFramePr>
        <p:xfrm>
          <a:off x="2086997" y="2643737"/>
          <a:ext cx="3022600" cy="393700"/>
        </p:xfrm>
        <a:graphic>
          <a:graphicData uri="http://schemas.openxmlformats.org/presentationml/2006/ole">
            <mc:AlternateContent xmlns:mc="http://schemas.openxmlformats.org/markup-compatibility/2006">
              <mc:Choice xmlns:v="urn:schemas-microsoft-com:vml" Requires="v">
                <p:oleObj spid="_x0000_s67589" name="Equation" r:id="rId5" imgW="3022560" imgH="393480" progId="Equation.DSMT4">
                  <p:embed/>
                </p:oleObj>
              </mc:Choice>
              <mc:Fallback>
                <p:oleObj name="Equation" r:id="rId5" imgW="3022560" imgH="393480" progId="Equation.DSMT4">
                  <p:embed/>
                  <p:pic>
                    <p:nvPicPr>
                      <p:cNvPr id="0" name="OLE substitute image"/>
                      <p:cNvPicPr/>
                      <p:nvPr/>
                    </p:nvPicPr>
                    <p:blipFill>
                      <a:blip r:embed="rId6"/>
                      <a:stretch>
                        <a:fillRect/>
                      </a:stretch>
                    </p:blipFill>
                    <p:spPr>
                      <a:xfrm>
                        <a:off x="2086997" y="2643737"/>
                        <a:ext cx="3022600" cy="3937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D166440-DFDE-48DE-A64C-00BE8727D7D9}"/>
              </a:ext>
            </a:extLst>
          </p:cNvPr>
          <p:cNvSpPr>
            <a:spLocks noGrp="1"/>
          </p:cNvSpPr>
          <p:nvPr>
            <p:ph idx="10"/>
          </p:nvPr>
        </p:nvSpPr>
        <p:spPr>
          <a:xfrm>
            <a:off x="476843" y="3370417"/>
            <a:ext cx="3233008" cy="457200"/>
          </a:xfrm>
        </p:spPr>
        <p:txBody>
          <a:bodyPr/>
          <a:lstStyle/>
          <a:p>
            <a:pPr marL="228600" indent="-228600" algn="l">
              <a:buFont typeface="Arial" pitchFamily="34" charset="0"/>
              <a:buChar char="•"/>
            </a:pPr>
            <a:r>
              <a:rPr lang="en-IN"/>
              <a:t>Standard Deviation</a:t>
            </a:r>
          </a:p>
        </p:txBody>
      </p:sp>
      <p:graphicFrame>
        <p:nvGraphicFramePr>
          <p:cNvPr id="15" name="Object 7" descr="Begin equation. sigma equals begin root n p times 1 minus p end root. End equation.">
            <a:extLst>
              <a:ext uri="{FF2B5EF4-FFF2-40B4-BE49-F238E27FC236}">
                <a16:creationId xmlns:a16="http://schemas.microsoft.com/office/drawing/2014/main" id="{CC9B983D-7979-41AC-87B5-860185D632A5}"/>
              </a:ext>
            </a:extLst>
          </p:cNvPr>
          <p:cNvGraphicFramePr>
            <a:graphicFrameLocks noGrp="1" noChangeAspect="1"/>
          </p:cNvGraphicFramePr>
          <p:nvPr>
            <p:ph idx="12"/>
            <p:extLst>
              <p:ext uri="{D42A27DB-BD31-4B8C-83A1-F6EECF244321}">
                <p14:modId xmlns:p14="http://schemas.microsoft.com/office/powerpoint/2010/main" val="775282693"/>
              </p:ext>
            </p:extLst>
          </p:nvPr>
        </p:nvGraphicFramePr>
        <p:xfrm>
          <a:off x="3453606" y="3383377"/>
          <a:ext cx="1917360" cy="444240"/>
        </p:xfrm>
        <a:graphic>
          <a:graphicData uri="http://schemas.openxmlformats.org/presentationml/2006/ole">
            <mc:AlternateContent xmlns:mc="http://schemas.openxmlformats.org/markup-compatibility/2006">
              <mc:Choice xmlns:v="urn:schemas-microsoft-com:vml" Requires="v">
                <p:oleObj spid="_x0000_s67590" name="Equation" r:id="rId7" imgW="1917360" imgH="444240" progId="Equation.DSMT4">
                  <p:embed/>
                </p:oleObj>
              </mc:Choice>
              <mc:Fallback>
                <p:oleObj name="Equation" r:id="rId7" imgW="1917360" imgH="444240" progId="Equation.DSMT4">
                  <p:embed/>
                  <p:pic>
                    <p:nvPicPr>
                      <p:cNvPr id="0" name="OLE substitute image"/>
                      <p:cNvPicPr/>
                      <p:nvPr/>
                    </p:nvPicPr>
                    <p:blipFill>
                      <a:blip r:embed="rId8"/>
                      <a:stretch>
                        <a:fillRect/>
                      </a:stretch>
                    </p:blipFill>
                    <p:spPr>
                      <a:xfrm>
                        <a:off x="3453606" y="3383377"/>
                        <a:ext cx="1917360" cy="444240"/>
                      </a:xfrm>
                      <a:prstGeom prst="rect">
                        <a:avLst/>
                      </a:prstGeom>
                    </p:spPr>
                  </p:pic>
                </p:oleObj>
              </mc:Fallback>
            </mc:AlternateContent>
          </a:graphicData>
        </a:graphic>
      </p:graphicFrame>
    </p:spTree>
    <p:extLst>
      <p:ext uri="{BB962C8B-B14F-4D97-AF65-F5344CB8AC3E}">
        <p14:creationId xmlns:p14="http://schemas.microsoft.com/office/powerpoint/2010/main" val="2925180847"/>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Expected Value and Variance for Binomial Distribution (2 of 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6"/>
            <a:ext cx="11238313" cy="630192"/>
          </a:xfrm>
        </p:spPr>
        <p:txBody>
          <a:bodyPr/>
          <a:lstStyle/>
          <a:p>
            <a:pPr marL="0" indent="0">
              <a:spcBef>
                <a:spcPts val="1200"/>
              </a:spcBef>
              <a:spcAft>
                <a:spcPts val="1200"/>
              </a:spcAft>
              <a:buNone/>
            </a:pPr>
            <a:r>
              <a:rPr lang="en-US" b="1" u="sng"/>
              <a:t>Example:</a:t>
            </a:r>
            <a:r>
              <a:rPr lang="en-US"/>
              <a:t> Martin Clothing store</a:t>
            </a:r>
          </a:p>
        </p:txBody>
      </p:sp>
      <p:graphicFrame>
        <p:nvGraphicFramePr>
          <p:cNvPr id="6" name="Object 3" descr="Three equations.&#10;Begin equation 1. Expected value E of x equals n p equals 3 times 0.3 equals .9. End equation 1. &#10;Begin equation 2. Var of x equals n p times 1 minus p equals 3 times 0.3 times 1 minus .3 equals .63. End equation 2. Begin equation 3. Standard deviation equals sigma equals start root n p times 1 minus p end root equals sigma equals begin root 0.63 end root equals .79. End equation 3.">
            <a:extLst>
              <a:ext uri="{FF2B5EF4-FFF2-40B4-BE49-F238E27FC236}">
                <a16:creationId xmlns:a16="http://schemas.microsoft.com/office/drawing/2014/main" id="{4E320DAC-7954-4DB2-B9C4-37D78F472E1C}"/>
              </a:ext>
            </a:extLst>
          </p:cNvPr>
          <p:cNvGraphicFramePr>
            <a:graphicFrameLocks noGrp="1" noChangeAspect="1"/>
          </p:cNvGraphicFramePr>
          <p:nvPr>
            <p:ph sz="half" idx="2"/>
            <p:extLst>
              <p:ext uri="{D42A27DB-BD31-4B8C-83A1-F6EECF244321}">
                <p14:modId xmlns:p14="http://schemas.microsoft.com/office/powerpoint/2010/main" val="4244830329"/>
              </p:ext>
            </p:extLst>
          </p:nvPr>
        </p:nvGraphicFramePr>
        <p:xfrm>
          <a:off x="580752" y="2713843"/>
          <a:ext cx="7248798" cy="2013555"/>
        </p:xfrm>
        <a:graphic>
          <a:graphicData uri="http://schemas.openxmlformats.org/presentationml/2006/ole">
            <mc:AlternateContent xmlns:mc="http://schemas.openxmlformats.org/markup-compatibility/2006">
              <mc:Choice xmlns:v="urn:schemas-microsoft-com:vml" Requires="v">
                <p:oleObj spid="_x0000_s68610" name="Equation" r:id="rId3" imgW="8229600" imgH="2286000" progId="Equation.DSMT4">
                  <p:embed/>
                </p:oleObj>
              </mc:Choice>
              <mc:Fallback>
                <p:oleObj name="Equation" r:id="rId3" imgW="8229600" imgH="2286000" progId="Equation.DSMT4">
                  <p:embed/>
                  <p:pic>
                    <p:nvPicPr>
                      <p:cNvPr id="0" name="OLE substitute image"/>
                      <p:cNvPicPr/>
                      <p:nvPr/>
                    </p:nvPicPr>
                    <p:blipFill>
                      <a:blip r:embed="rId4"/>
                      <a:stretch>
                        <a:fillRect/>
                      </a:stretch>
                    </p:blipFill>
                    <p:spPr>
                      <a:xfrm>
                        <a:off x="580752" y="2713843"/>
                        <a:ext cx="7248798" cy="2013555"/>
                      </a:xfrm>
                      <a:prstGeom prst="rect">
                        <a:avLst/>
                      </a:prstGeom>
                    </p:spPr>
                  </p:pic>
                </p:oleObj>
              </mc:Fallback>
            </mc:AlternateContent>
          </a:graphicData>
        </a:graphic>
      </p:graphicFrame>
    </p:spTree>
    <p:extLst>
      <p:ext uri="{BB962C8B-B14F-4D97-AF65-F5344CB8AC3E}">
        <p14:creationId xmlns:p14="http://schemas.microsoft.com/office/powerpoint/2010/main" val="50283625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(1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A Poisson distributed random variable is often useful in estimating the number of occurrences over a </a:t>
            </a:r>
            <a:r>
              <a:rPr lang="en-US" u="sng"/>
              <a:t>specified interval of time or space</a:t>
            </a:r>
            <a:r>
              <a:rPr lang="en-US"/>
              <a:t>.</a:t>
            </a:r>
          </a:p>
          <a:p>
            <a:pPr>
              <a:spcBef>
                <a:spcPts val="1200"/>
              </a:spcBef>
              <a:spcAft>
                <a:spcPts val="1200"/>
              </a:spcAft>
            </a:pPr>
            <a:r>
              <a:rPr lang="en-US"/>
              <a:t>It is a discrete random variable that may assume an </a:t>
            </a:r>
            <a:r>
              <a:rPr lang="en-US" u="sng"/>
              <a:t>infinite sequence of values</a:t>
            </a:r>
            <a:r>
              <a:rPr lang="en-US"/>
              <a:t> (</a:t>
            </a:r>
            <a:r>
              <a:rPr lang="en-US" i="1"/>
              <a:t>x</a:t>
            </a:r>
            <a:r>
              <a:rPr lang="en-US"/>
              <a:t> = 0, 1, 2, . . . ).</a:t>
            </a:r>
          </a:p>
        </p:txBody>
      </p:sp>
    </p:spTree>
    <p:extLst>
      <p:ext uri="{BB962C8B-B14F-4D97-AF65-F5344CB8AC3E}">
        <p14:creationId xmlns:p14="http://schemas.microsoft.com/office/powerpoint/2010/main" val="391948347"/>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(2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600"/>
              </a:spcBef>
              <a:spcAft>
                <a:spcPts val="1200"/>
              </a:spcAft>
              <a:buNone/>
            </a:pPr>
            <a:r>
              <a:rPr lang="en-US" b="1" u="sng"/>
              <a:t>Examples</a:t>
            </a:r>
            <a:r>
              <a:rPr lang="en-US" b="1"/>
              <a:t> </a:t>
            </a:r>
          </a:p>
          <a:p>
            <a:pPr>
              <a:spcBef>
                <a:spcPts val="600"/>
              </a:spcBef>
              <a:spcAft>
                <a:spcPts val="1200"/>
              </a:spcAft>
            </a:pPr>
            <a:r>
              <a:rPr lang="en-US"/>
              <a:t>Number of knotholes in 14 linear feet of pine board</a:t>
            </a:r>
          </a:p>
          <a:p>
            <a:pPr>
              <a:spcBef>
                <a:spcPts val="600"/>
              </a:spcBef>
              <a:spcAft>
                <a:spcPts val="1200"/>
              </a:spcAft>
            </a:pPr>
            <a:r>
              <a:rPr lang="en-US"/>
              <a:t>Number of vehicles arriving at a toll booth in one hour</a:t>
            </a:r>
          </a:p>
          <a:p>
            <a:pPr>
              <a:spcBef>
                <a:spcPts val="600"/>
              </a:spcBef>
              <a:spcAft>
                <a:spcPts val="1200"/>
              </a:spcAft>
            </a:pPr>
            <a:r>
              <a:rPr lang="en-US"/>
              <a:t>Number of leaks in 100 miles of pipeline</a:t>
            </a:r>
          </a:p>
          <a:p>
            <a:pPr marL="685800" indent="-457200">
              <a:spcBef>
                <a:spcPts val="2400"/>
              </a:spcBef>
              <a:spcAft>
                <a:spcPts val="1200"/>
              </a:spcAft>
              <a:buNone/>
            </a:pPr>
            <a:r>
              <a:rPr lang="en-US"/>
              <a:t>Bell Labs used the Poisson distribution to model the arrival of phone calls.</a:t>
            </a:r>
          </a:p>
        </p:txBody>
      </p:sp>
    </p:spTree>
    <p:extLst>
      <p:ext uri="{BB962C8B-B14F-4D97-AF65-F5344CB8AC3E}">
        <p14:creationId xmlns:p14="http://schemas.microsoft.com/office/powerpoint/2010/main" val="157252862"/>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(3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lgn="ctr">
              <a:spcBef>
                <a:spcPts val="600"/>
              </a:spcBef>
              <a:spcAft>
                <a:spcPts val="1200"/>
              </a:spcAft>
              <a:buNone/>
            </a:pPr>
            <a:r>
              <a:rPr lang="en-US"/>
              <a:t>Properties of a Poisson Experiment</a:t>
            </a:r>
          </a:p>
          <a:p>
            <a:pPr marL="457200" indent="-457200">
              <a:spcBef>
                <a:spcPts val="600"/>
              </a:spcBef>
              <a:spcAft>
                <a:spcPts val="1200"/>
              </a:spcAft>
              <a:buFont typeface="+mj-lt"/>
              <a:buAutoNum type="arabicPeriod"/>
            </a:pPr>
            <a:r>
              <a:rPr lang="en-US"/>
              <a:t>The probability of an occurrence is the same for any two intervals of equal length.</a:t>
            </a:r>
          </a:p>
          <a:p>
            <a:pPr marL="457200" indent="-457200">
              <a:spcBef>
                <a:spcPts val="600"/>
              </a:spcBef>
              <a:spcAft>
                <a:spcPts val="1200"/>
              </a:spcAft>
              <a:buFont typeface="+mj-lt"/>
              <a:buAutoNum type="arabicPeriod"/>
            </a:pPr>
            <a:r>
              <a:rPr lang="en-US"/>
              <a:t>The occurrence or nonoccurrence in any interval is independent of the occurrence or nonoccurrence in any other interval.</a:t>
            </a:r>
          </a:p>
        </p:txBody>
      </p:sp>
    </p:spTree>
    <p:extLst>
      <p:ext uri="{BB962C8B-B14F-4D97-AF65-F5344CB8AC3E}">
        <p14:creationId xmlns:p14="http://schemas.microsoft.com/office/powerpoint/2010/main" val="391122411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FA190E-2981-4287-93AD-A807D174198F}"/>
              </a:ext>
            </a:extLst>
          </p:cNvPr>
          <p:cNvSpPr>
            <a:spLocks noGrp="1"/>
          </p:cNvSpPr>
          <p:nvPr>
            <p:ph type="title"/>
          </p:nvPr>
        </p:nvSpPr>
        <p:spPr/>
        <p:txBody>
          <a:bodyPr/>
          <a:lstStyle/>
          <a:p>
            <a:r>
              <a:rPr lang="en-US"/>
              <a:t>Poisson Probability Distribution (4 of 7)</a:t>
            </a:r>
            <a:endParaRPr lang="en-IN"/>
          </a:p>
        </p:txBody>
      </p:sp>
      <p:sp>
        <p:nvSpPr>
          <p:cNvPr id="2" name="Content Placeholder 2">
            <a:extLst>
              <a:ext uri="{FF2B5EF4-FFF2-40B4-BE49-F238E27FC236}">
                <a16:creationId xmlns:a16="http://schemas.microsoft.com/office/drawing/2014/main" id="{E8B3DF3E-BA7F-4581-B9E1-9264C60102AD}"/>
              </a:ext>
            </a:extLst>
          </p:cNvPr>
          <p:cNvSpPr>
            <a:spLocks noGrp="1"/>
          </p:cNvSpPr>
          <p:nvPr>
            <p:ph sz="half" idx="2"/>
          </p:nvPr>
        </p:nvSpPr>
        <p:spPr>
          <a:xfrm>
            <a:off x="476843" y="1828800"/>
            <a:ext cx="11241915" cy="548640"/>
          </a:xfrm>
        </p:spPr>
        <p:txBody>
          <a:bodyPr/>
          <a:lstStyle/>
          <a:p>
            <a:pPr marL="0" lvl="0" indent="0">
              <a:buClr>
                <a:srgbClr val="003865"/>
              </a:buClr>
              <a:buNone/>
            </a:pPr>
            <a:r>
              <a:rPr lang="en-IN">
                <a:solidFill>
                  <a:srgbClr val="003865"/>
                </a:solidFill>
              </a:rPr>
              <a:t>Poisson </a:t>
            </a:r>
            <a:r>
              <a:rPr lang="en-IN" u="sng">
                <a:solidFill>
                  <a:srgbClr val="003865"/>
                </a:solidFill>
              </a:rPr>
              <a:t>Probability Function</a:t>
            </a:r>
          </a:p>
        </p:txBody>
      </p:sp>
      <p:graphicFrame>
        <p:nvGraphicFramePr>
          <p:cNvPr id="8" name="Object 3" descr="Begin equation. F of x equals begin dividend mu superscript x baseline base e superscript negative mu baseline end dividend divided by x factorial. End equation.">
            <a:extLst>
              <a:ext uri="{FF2B5EF4-FFF2-40B4-BE49-F238E27FC236}">
                <a16:creationId xmlns:a16="http://schemas.microsoft.com/office/drawing/2014/main" id="{46C20591-9D1B-4D58-8FCE-703D10BE4C58}"/>
              </a:ext>
            </a:extLst>
          </p:cNvPr>
          <p:cNvGraphicFramePr>
            <a:graphicFrameLocks noGrp="1" noChangeAspect="1"/>
          </p:cNvGraphicFramePr>
          <p:nvPr>
            <p:ph idx="10"/>
            <p:extLst>
              <p:ext uri="{D42A27DB-BD31-4B8C-83A1-F6EECF244321}">
                <p14:modId xmlns:p14="http://schemas.microsoft.com/office/powerpoint/2010/main" val="1911069544"/>
              </p:ext>
            </p:extLst>
          </p:nvPr>
        </p:nvGraphicFramePr>
        <p:xfrm>
          <a:off x="5124450" y="2377440"/>
          <a:ext cx="1943100" cy="889000"/>
        </p:xfrm>
        <a:graphic>
          <a:graphicData uri="http://schemas.openxmlformats.org/presentationml/2006/ole">
            <mc:AlternateContent xmlns:mc="http://schemas.openxmlformats.org/markup-compatibility/2006">
              <mc:Choice xmlns:v="urn:schemas-microsoft-com:vml" Requires="v">
                <p:oleObj spid="_x0000_s69635" name="Equation" r:id="rId3" imgW="1942920" imgH="888840" progId="Equation.DSMT4">
                  <p:embed/>
                </p:oleObj>
              </mc:Choice>
              <mc:Fallback>
                <p:oleObj name="Equation" r:id="rId3" imgW="1942920" imgH="888840" progId="Equation.DSMT4">
                  <p:embed/>
                  <p:pic>
                    <p:nvPicPr>
                      <p:cNvPr id="0" name="OLE substitute image"/>
                      <p:cNvPicPr/>
                      <p:nvPr/>
                    </p:nvPicPr>
                    <p:blipFill>
                      <a:blip r:embed="rId4"/>
                      <a:stretch>
                        <a:fillRect/>
                      </a:stretch>
                    </p:blipFill>
                    <p:spPr>
                      <a:xfrm>
                        <a:off x="5124450" y="2377440"/>
                        <a:ext cx="1943100" cy="889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584E8AB3-89B5-40A7-B645-7934CE26B4CF}"/>
              </a:ext>
            </a:extLst>
          </p:cNvPr>
          <p:cNvSpPr>
            <a:spLocks noGrp="1"/>
          </p:cNvSpPr>
          <p:nvPr>
            <p:ph idx="11"/>
          </p:nvPr>
        </p:nvSpPr>
        <p:spPr>
          <a:xfrm>
            <a:off x="476843" y="3395980"/>
            <a:ext cx="1208266" cy="457200"/>
          </a:xfrm>
        </p:spPr>
        <p:txBody>
          <a:bodyPr/>
          <a:lstStyle/>
          <a:p>
            <a:pPr algn="l"/>
            <a:r>
              <a:rPr lang="en-US"/>
              <a:t>where:</a:t>
            </a:r>
          </a:p>
        </p:txBody>
      </p:sp>
      <p:graphicFrame>
        <p:nvGraphicFramePr>
          <p:cNvPr id="9" name="Object 5" descr="x equals the number of occurrences in an interval&#10;f of x equals the probability of x occurrences in an interval&#10;mu equals the mean number of occurrences in an interval&#10;e equals 2.71828&#10;x factorial equals x times x minus 1 times x minus 2 ellipsis times 2 times 1. End equation.">
            <a:extLst>
              <a:ext uri="{FF2B5EF4-FFF2-40B4-BE49-F238E27FC236}">
                <a16:creationId xmlns:a16="http://schemas.microsoft.com/office/drawing/2014/main" id="{67A5E25E-82A7-4BBE-BE9C-BE15E1D3ACF1}"/>
              </a:ext>
            </a:extLst>
          </p:cNvPr>
          <p:cNvGraphicFramePr>
            <a:graphicFrameLocks noGrp="1" noChangeAspect="1"/>
          </p:cNvGraphicFramePr>
          <p:nvPr>
            <p:ph idx="13"/>
            <p:extLst>
              <p:ext uri="{D42A27DB-BD31-4B8C-83A1-F6EECF244321}">
                <p14:modId xmlns:p14="http://schemas.microsoft.com/office/powerpoint/2010/main" val="3766309113"/>
              </p:ext>
            </p:extLst>
          </p:nvPr>
        </p:nvGraphicFramePr>
        <p:xfrm>
          <a:off x="1003343" y="3931563"/>
          <a:ext cx="6972300" cy="2171700"/>
        </p:xfrm>
        <a:graphic>
          <a:graphicData uri="http://schemas.openxmlformats.org/presentationml/2006/ole">
            <mc:AlternateContent xmlns:mc="http://schemas.openxmlformats.org/markup-compatibility/2006">
              <mc:Choice xmlns:v="urn:schemas-microsoft-com:vml" Requires="v">
                <p:oleObj spid="_x0000_s69636" name="Equation" r:id="rId5" imgW="6972120" imgH="2171520" progId="Equation.DSMT4">
                  <p:embed/>
                </p:oleObj>
              </mc:Choice>
              <mc:Fallback>
                <p:oleObj name="Equation" r:id="rId5" imgW="6972120" imgH="2171520" progId="Equation.DSMT4">
                  <p:embed/>
                  <p:pic>
                    <p:nvPicPr>
                      <p:cNvPr id="0" name="OLE substitute image"/>
                      <p:cNvPicPr/>
                      <p:nvPr/>
                    </p:nvPicPr>
                    <p:blipFill>
                      <a:blip r:embed="rId6"/>
                      <a:stretch>
                        <a:fillRect/>
                      </a:stretch>
                    </p:blipFill>
                    <p:spPr>
                      <a:xfrm>
                        <a:off x="1003343" y="3931563"/>
                        <a:ext cx="6972300" cy="2171700"/>
                      </a:xfrm>
                      <a:prstGeom prst="rect">
                        <a:avLst/>
                      </a:prstGeom>
                    </p:spPr>
                  </p:pic>
                </p:oleObj>
              </mc:Fallback>
            </mc:AlternateContent>
          </a:graphicData>
        </a:graphic>
      </p:graphicFrame>
    </p:spTree>
    <p:extLst>
      <p:ext uri="{BB962C8B-B14F-4D97-AF65-F5344CB8AC3E}">
        <p14:creationId xmlns:p14="http://schemas.microsoft.com/office/powerpoint/2010/main" val="38849881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Sources (2 of 5)</a:t>
            </a:r>
            <a:endParaRPr lang="en-IN"/>
          </a:p>
        </p:txBody>
      </p:sp>
      <p:sp>
        <p:nvSpPr>
          <p:cNvPr id="6" name="Content Placeholder 2">
            <a:extLst>
              <a:ext uri="{FF2B5EF4-FFF2-40B4-BE49-F238E27FC236}">
                <a16:creationId xmlns:a16="http://schemas.microsoft.com/office/drawing/2014/main" id="{F031AAA2-4BA1-43E2-AAF3-ED1B548E3C87}"/>
              </a:ext>
            </a:extLst>
          </p:cNvPr>
          <p:cNvSpPr>
            <a:spLocks noGrp="1"/>
          </p:cNvSpPr>
          <p:nvPr>
            <p:ph sz="half" idx="1"/>
          </p:nvPr>
        </p:nvSpPr>
        <p:spPr>
          <a:xfrm>
            <a:off x="476843" y="1825625"/>
            <a:ext cx="11238313" cy="507672"/>
          </a:xfrm>
        </p:spPr>
        <p:txBody>
          <a:bodyPr/>
          <a:lstStyle/>
          <a:p>
            <a:r>
              <a:rPr lang="en-US"/>
              <a:t>Data Available from Internal Company Records</a:t>
            </a:r>
          </a:p>
        </p:txBody>
      </p:sp>
      <p:graphicFrame>
        <p:nvGraphicFramePr>
          <p:cNvPr id="8" name="Table 3">
            <a:extLst>
              <a:ext uri="{FF2B5EF4-FFF2-40B4-BE49-F238E27FC236}">
                <a16:creationId xmlns:a16="http://schemas.microsoft.com/office/drawing/2014/main" id="{F24829F4-0C24-40E4-9584-90EEA30A9A99}"/>
              </a:ext>
            </a:extLst>
          </p:cNvPr>
          <p:cNvGraphicFramePr>
            <a:graphicFrameLocks noGrp="1"/>
          </p:cNvGraphicFramePr>
          <p:nvPr>
            <p:ph sz="half" idx="2"/>
            <p:extLst>
              <p:ext uri="{D42A27DB-BD31-4B8C-83A1-F6EECF244321}">
                <p14:modId xmlns:p14="http://schemas.microsoft.com/office/powerpoint/2010/main" val="1106775219"/>
              </p:ext>
            </p:extLst>
          </p:nvPr>
        </p:nvGraphicFramePr>
        <p:xfrm>
          <a:off x="786406" y="2689287"/>
          <a:ext cx="10619188" cy="3200400"/>
        </p:xfrm>
        <a:graphic>
          <a:graphicData uri="http://schemas.openxmlformats.org/drawingml/2006/table">
            <a:tbl>
              <a:tblPr firstRow="1" bandRow="1">
                <a:tableStyleId>{073A0DAA-6AF3-43AB-8588-CEC1D06C72B9}</a:tableStyleId>
              </a:tblPr>
              <a:tblGrid>
                <a:gridCol w="2663908">
                  <a:extLst>
                    <a:ext uri="{9D8B030D-6E8A-4147-A177-3AD203B41FA5}">
                      <a16:colId xmlns:a16="http://schemas.microsoft.com/office/drawing/2014/main" val="20000"/>
                    </a:ext>
                  </a:extLst>
                </a:gridCol>
                <a:gridCol w="7955280">
                  <a:extLst>
                    <a:ext uri="{9D8B030D-6E8A-4147-A177-3AD203B41FA5}">
                      <a16:colId xmlns:a16="http://schemas.microsoft.com/office/drawing/2014/main" val="20001"/>
                    </a:ext>
                  </a:extLst>
                </a:gridCol>
              </a:tblGrid>
              <a:tr h="457200">
                <a:tc>
                  <a:txBody>
                    <a:bodyPr/>
                    <a:lstStyle/>
                    <a:p>
                      <a:pPr algn="l"/>
                      <a:r>
                        <a:rPr lang="en-US" sz="2000"/>
                        <a:t>Record</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solidFill>
                      <a:srgbClr val="000000"/>
                    </a:solidFill>
                  </a:tcPr>
                </a:tc>
                <a:tc>
                  <a:txBody>
                    <a:bodyPr/>
                    <a:lstStyle/>
                    <a:p>
                      <a:pPr algn="l"/>
                      <a:r>
                        <a:rPr lang="en-US" sz="2000"/>
                        <a:t>Some of the Data Available</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0"/>
                  </a:ext>
                </a:extLst>
              </a:tr>
              <a:tr h="457200">
                <a:tc>
                  <a:txBody>
                    <a:bodyPr/>
                    <a:lstStyle/>
                    <a:p>
                      <a:r>
                        <a:rPr lang="en-US" sz="2000">
                          <a:solidFill>
                            <a:srgbClr val="000000"/>
                          </a:solidFill>
                        </a:rPr>
                        <a:t>Employee records</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Name, address, social security number</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457200">
                <a:tc>
                  <a:txBody>
                    <a:bodyPr/>
                    <a:lstStyle/>
                    <a:p>
                      <a:r>
                        <a:rPr lang="en-US" sz="2000">
                          <a:solidFill>
                            <a:srgbClr val="000000"/>
                          </a:solidFill>
                        </a:rPr>
                        <a:t>Production records</a:t>
                      </a:r>
                    </a:p>
                  </a:txBody>
                  <a:tcPr>
                    <a:lnL w="12700" cap="flat" cmpd="sng" algn="ctr">
                      <a:solidFill>
                        <a:srgbClr val="000000"/>
                      </a:solidFill>
                      <a:prstDash val="solid"/>
                      <a:round/>
                      <a:headEnd type="none" w="med" len="med"/>
                      <a:tailEnd type="none" w="med" len="med"/>
                    </a:lnL>
                  </a:tcPr>
                </a:tc>
                <a:tc>
                  <a:txBody>
                    <a:bodyPr/>
                    <a:lstStyle/>
                    <a:p>
                      <a:r>
                        <a:rPr lang="en-US" sz="2000">
                          <a:solidFill>
                            <a:srgbClr val="000000"/>
                          </a:solidFill>
                        </a:rPr>
                        <a:t>Part number, quantity produced, direct labor cost, material cost</a:t>
                      </a:r>
                    </a:p>
                  </a:txBody>
                  <a:tcPr>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2"/>
                  </a:ext>
                </a:extLst>
              </a:tr>
              <a:tr h="457200">
                <a:tc>
                  <a:txBody>
                    <a:bodyPr/>
                    <a:lstStyle/>
                    <a:p>
                      <a:r>
                        <a:rPr lang="en-US" sz="2000">
                          <a:solidFill>
                            <a:srgbClr val="000000"/>
                          </a:solidFill>
                        </a:rPr>
                        <a:t>Inventory records</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Part number, quantity in stock,</a:t>
                      </a:r>
                      <a:r>
                        <a:rPr lang="en-US" sz="2000" baseline="0">
                          <a:solidFill>
                            <a:srgbClr val="000000"/>
                          </a:solidFill>
                        </a:rPr>
                        <a:t> </a:t>
                      </a:r>
                      <a:r>
                        <a:rPr lang="en-US" sz="2000">
                          <a:solidFill>
                            <a:srgbClr val="000000"/>
                          </a:solidFill>
                        </a:rPr>
                        <a:t>reorder level, economic order quantity</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457200">
                <a:tc>
                  <a:txBody>
                    <a:bodyPr/>
                    <a:lstStyle/>
                    <a:p>
                      <a:r>
                        <a:rPr lang="en-US" sz="2000">
                          <a:solidFill>
                            <a:srgbClr val="000000"/>
                          </a:solidFill>
                        </a:rPr>
                        <a:t>Sales records</a:t>
                      </a:r>
                    </a:p>
                  </a:txBody>
                  <a:tcPr>
                    <a:lnL w="12700" cap="flat" cmpd="sng" algn="ctr">
                      <a:solidFill>
                        <a:srgbClr val="000000"/>
                      </a:solidFill>
                      <a:prstDash val="solid"/>
                      <a:round/>
                      <a:headEnd type="none" w="med" len="med"/>
                      <a:tailEnd type="none" w="med" len="med"/>
                    </a:lnL>
                  </a:tcPr>
                </a:tc>
                <a:tc>
                  <a:txBody>
                    <a:bodyPr/>
                    <a:lstStyle/>
                    <a:p>
                      <a:r>
                        <a:rPr lang="en-US" sz="2000">
                          <a:solidFill>
                            <a:srgbClr val="000000"/>
                          </a:solidFill>
                        </a:rPr>
                        <a:t>Product number, sales volume, sales</a:t>
                      </a:r>
                      <a:r>
                        <a:rPr lang="en-US" sz="2000" baseline="0">
                          <a:solidFill>
                            <a:srgbClr val="000000"/>
                          </a:solidFill>
                        </a:rPr>
                        <a:t> </a:t>
                      </a:r>
                      <a:r>
                        <a:rPr lang="en-US" sz="2000">
                          <a:solidFill>
                            <a:srgbClr val="000000"/>
                          </a:solidFill>
                        </a:rPr>
                        <a:t>volume by region</a:t>
                      </a:r>
                    </a:p>
                  </a:txBody>
                  <a:tcPr>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4"/>
                  </a:ext>
                </a:extLst>
              </a:tr>
              <a:tr h="457200">
                <a:tc>
                  <a:txBody>
                    <a:bodyPr/>
                    <a:lstStyle/>
                    <a:p>
                      <a:r>
                        <a:rPr lang="en-US" sz="2000">
                          <a:solidFill>
                            <a:srgbClr val="000000"/>
                          </a:solidFill>
                        </a:rPr>
                        <a:t>Credit records</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Customer name, credit limit, accounts</a:t>
                      </a:r>
                      <a:r>
                        <a:rPr lang="en-US" sz="2000" baseline="0">
                          <a:solidFill>
                            <a:srgbClr val="000000"/>
                          </a:solidFill>
                        </a:rPr>
                        <a:t> </a:t>
                      </a:r>
                      <a:r>
                        <a:rPr lang="en-US" sz="2000">
                          <a:solidFill>
                            <a:srgbClr val="000000"/>
                          </a:solidFill>
                        </a:rPr>
                        <a:t>receivable balance</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57200">
                <a:tc>
                  <a:txBody>
                    <a:bodyPr/>
                    <a:lstStyle/>
                    <a:p>
                      <a:r>
                        <a:rPr lang="en-US" sz="2000">
                          <a:solidFill>
                            <a:srgbClr val="000000"/>
                          </a:solidFill>
                        </a:rPr>
                        <a:t>Customer profile</a:t>
                      </a:r>
                    </a:p>
                  </a:txBody>
                  <a:tcP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tcPr>
                </a:tc>
                <a:tc>
                  <a:txBody>
                    <a:bodyPr/>
                    <a:lstStyle/>
                    <a:p>
                      <a:r>
                        <a:rPr lang="en-US" sz="2000">
                          <a:solidFill>
                            <a:srgbClr val="000000"/>
                          </a:solidFill>
                        </a:rPr>
                        <a:t>Age, gender, income, household size</a:t>
                      </a:r>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8673680"/>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(5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a:t>Poisson Probability Function</a:t>
            </a:r>
          </a:p>
          <a:p>
            <a:pPr marL="685800">
              <a:spcBef>
                <a:spcPts val="1200"/>
              </a:spcBef>
              <a:spcAft>
                <a:spcPts val="1200"/>
              </a:spcAft>
            </a:pPr>
            <a:r>
              <a:rPr lang="en-US"/>
              <a:t>Since there is no stated upper limit for the number of occurrences, the probability function </a:t>
            </a:r>
            <a:r>
              <a:rPr lang="en-US" i="1"/>
              <a:t>f</a:t>
            </a:r>
            <a:r>
              <a:rPr lang="en-US"/>
              <a:t>(</a:t>
            </a:r>
            <a:r>
              <a:rPr lang="en-US" i="1"/>
              <a:t>x</a:t>
            </a:r>
            <a:r>
              <a:rPr lang="en-US"/>
              <a:t>) is applicable for values </a:t>
            </a:r>
            <a:r>
              <a:rPr lang="en-US" i="1"/>
              <a:t>x </a:t>
            </a:r>
            <a:r>
              <a:rPr lang="en-US"/>
              <a:t>= 0, 1, 2, … without limit.</a:t>
            </a:r>
          </a:p>
          <a:p>
            <a:pPr marL="685800">
              <a:spcBef>
                <a:spcPts val="1200"/>
              </a:spcBef>
              <a:spcAft>
                <a:spcPts val="1200"/>
              </a:spcAft>
            </a:pPr>
            <a:r>
              <a:rPr lang="en-US"/>
              <a:t>In practical applications, </a:t>
            </a:r>
            <a:r>
              <a:rPr lang="en-US" i="1"/>
              <a:t>x</a:t>
            </a:r>
            <a:r>
              <a:rPr lang="en-US"/>
              <a:t> will eventually become large enough so that </a:t>
            </a:r>
            <a:r>
              <a:rPr lang="en-US" i="1"/>
              <a:t>f</a:t>
            </a:r>
            <a:r>
              <a:rPr lang="en-US"/>
              <a:t>(</a:t>
            </a:r>
            <a:r>
              <a:rPr lang="en-US" i="1"/>
              <a:t>x</a:t>
            </a:r>
            <a:r>
              <a:rPr lang="en-US"/>
              <a:t>) is approximately zero and the probability of any larger values of </a:t>
            </a:r>
            <a:r>
              <a:rPr lang="en-US" i="1"/>
              <a:t>x </a:t>
            </a:r>
            <a:r>
              <a:rPr lang="en-US"/>
              <a:t>becomes negligible.</a:t>
            </a:r>
          </a:p>
        </p:txBody>
      </p:sp>
    </p:spTree>
    <p:extLst>
      <p:ext uri="{BB962C8B-B14F-4D97-AF65-F5344CB8AC3E}">
        <p14:creationId xmlns:p14="http://schemas.microsoft.com/office/powerpoint/2010/main" val="494423711"/>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(6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b="1" u="sng"/>
              <a:t>Example:</a:t>
            </a:r>
            <a:r>
              <a:rPr lang="en-US"/>
              <a:t> Arrivals at the emergency room</a:t>
            </a:r>
          </a:p>
          <a:p>
            <a:pPr marL="0" indent="0">
              <a:spcBef>
                <a:spcPts val="1200"/>
              </a:spcBef>
              <a:spcAft>
                <a:spcPts val="1200"/>
              </a:spcAft>
              <a:buNone/>
            </a:pPr>
            <a:r>
              <a:rPr lang="en-US"/>
              <a:t>The average number of patients arriving at the emergency room at a large hospital in a 15-minute period of time on weekday mornings is 10. </a:t>
            </a:r>
          </a:p>
          <a:p>
            <a:pPr marL="0" indent="0">
              <a:spcBef>
                <a:spcPts val="1200"/>
              </a:spcBef>
              <a:spcAft>
                <a:spcPts val="1200"/>
              </a:spcAft>
              <a:buNone/>
            </a:pPr>
            <a:r>
              <a:rPr lang="en-US"/>
              <a:t>What is the probability of 5 arrivals in a 15-minute period of time on a weekday morning?</a:t>
            </a:r>
          </a:p>
        </p:txBody>
      </p:sp>
    </p:spTree>
    <p:extLst>
      <p:ext uri="{BB962C8B-B14F-4D97-AF65-F5344CB8AC3E}">
        <p14:creationId xmlns:p14="http://schemas.microsoft.com/office/powerpoint/2010/main" val="74303254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(7 of 7)</a:t>
            </a:r>
            <a:endParaRPr lang="en-IN"/>
          </a:p>
        </p:txBody>
      </p:sp>
      <p:sp>
        <p:nvSpPr>
          <p:cNvPr id="6" name="Content Placeholder 2">
            <a:extLst>
              <a:ext uri="{FF2B5EF4-FFF2-40B4-BE49-F238E27FC236}">
                <a16:creationId xmlns:a16="http://schemas.microsoft.com/office/drawing/2014/main" id="{F746395E-FBC5-4F31-A829-D238117EF3F9}"/>
              </a:ext>
            </a:extLst>
          </p:cNvPr>
          <p:cNvSpPr>
            <a:spLocks noGrp="1"/>
          </p:cNvSpPr>
          <p:nvPr>
            <p:ph sz="half" idx="1"/>
          </p:nvPr>
        </p:nvSpPr>
        <p:spPr>
          <a:xfrm>
            <a:off x="476843" y="1825625"/>
            <a:ext cx="11241915" cy="1113518"/>
          </a:xfrm>
        </p:spPr>
        <p:txBody>
          <a:bodyPr/>
          <a:lstStyle/>
          <a:p>
            <a:pPr marL="0" indent="0">
              <a:buNone/>
            </a:pPr>
            <a:r>
              <a:rPr lang="en-US" b="1" u="sng"/>
              <a:t>Example:</a:t>
            </a:r>
            <a:r>
              <a:rPr lang="en-US"/>
              <a:t> Arrivals at the emergency room</a:t>
            </a:r>
          </a:p>
          <a:p>
            <a:pPr marL="0" indent="0">
              <a:buNone/>
            </a:pPr>
            <a:r>
              <a:rPr lang="en-US"/>
              <a:t>Using the probability function:</a:t>
            </a:r>
          </a:p>
        </p:txBody>
      </p:sp>
      <p:graphicFrame>
        <p:nvGraphicFramePr>
          <p:cNvPr id="10" name="Object 3" descr="Begin equation. mu equals 10, x equals 5. f of 5 equals begin dividend 10 to the fifth power times 2.71828 to the negative tenth power end dividend divided by 5 factorial equals .0378. End equation.">
            <a:extLst>
              <a:ext uri="{FF2B5EF4-FFF2-40B4-BE49-F238E27FC236}">
                <a16:creationId xmlns:a16="http://schemas.microsoft.com/office/drawing/2014/main" id="{C5373C92-6983-46B5-A937-FE84EF667142}"/>
              </a:ext>
            </a:extLst>
          </p:cNvPr>
          <p:cNvGraphicFramePr>
            <a:graphicFrameLocks noGrp="1" noChangeAspect="1"/>
          </p:cNvGraphicFramePr>
          <p:nvPr>
            <p:ph sz="half" idx="2"/>
            <p:extLst>
              <p:ext uri="{D42A27DB-BD31-4B8C-83A1-F6EECF244321}">
                <p14:modId xmlns:p14="http://schemas.microsoft.com/office/powerpoint/2010/main" val="3450538677"/>
              </p:ext>
            </p:extLst>
          </p:nvPr>
        </p:nvGraphicFramePr>
        <p:xfrm>
          <a:off x="4349820" y="3044643"/>
          <a:ext cx="3492360" cy="2577960"/>
        </p:xfrm>
        <a:graphic>
          <a:graphicData uri="http://schemas.openxmlformats.org/presentationml/2006/ole">
            <mc:AlternateContent xmlns:mc="http://schemas.openxmlformats.org/markup-compatibility/2006">
              <mc:Choice xmlns:v="urn:schemas-microsoft-com:vml" Requires="v">
                <p:oleObj spid="_x0000_s70658" name="Equation" r:id="rId3" imgW="3492360" imgH="2577960" progId="Equation.DSMT4">
                  <p:embed/>
                </p:oleObj>
              </mc:Choice>
              <mc:Fallback>
                <p:oleObj name="Equation" r:id="rId3" imgW="3492360" imgH="2577960" progId="Equation.DSMT4">
                  <p:embed/>
                  <p:pic>
                    <p:nvPicPr>
                      <p:cNvPr id="0" name="OLE substitute image"/>
                      <p:cNvPicPr/>
                      <p:nvPr/>
                    </p:nvPicPr>
                    <p:blipFill>
                      <a:blip r:embed="rId4"/>
                      <a:stretch>
                        <a:fillRect/>
                      </a:stretch>
                    </p:blipFill>
                    <p:spPr>
                      <a:xfrm>
                        <a:off x="4349820" y="3044643"/>
                        <a:ext cx="3492360" cy="2577960"/>
                      </a:xfrm>
                      <a:prstGeom prst="rect">
                        <a:avLst/>
                      </a:prstGeom>
                    </p:spPr>
                  </p:pic>
                </p:oleObj>
              </mc:Fallback>
            </mc:AlternateContent>
          </a:graphicData>
        </a:graphic>
      </p:graphicFrame>
    </p:spTree>
    <p:extLst>
      <p:ext uri="{BB962C8B-B14F-4D97-AF65-F5344CB8AC3E}">
        <p14:creationId xmlns:p14="http://schemas.microsoft.com/office/powerpoint/2010/main" val="4181014246"/>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(1 of 2)</a:t>
            </a:r>
            <a:endParaRPr lang="en-IN"/>
          </a:p>
        </p:txBody>
      </p:sp>
      <p:sp>
        <p:nvSpPr>
          <p:cNvPr id="8" name="Content Placeholder 2">
            <a:extLst>
              <a:ext uri="{FF2B5EF4-FFF2-40B4-BE49-F238E27FC236}">
                <a16:creationId xmlns:a16="http://schemas.microsoft.com/office/drawing/2014/main" id="{FA95AEDF-A109-49D8-9310-BDA94B312C58}"/>
              </a:ext>
            </a:extLst>
          </p:cNvPr>
          <p:cNvSpPr>
            <a:spLocks noGrp="1"/>
          </p:cNvSpPr>
          <p:nvPr>
            <p:ph sz="half" idx="1"/>
          </p:nvPr>
        </p:nvSpPr>
        <p:spPr>
          <a:xfrm>
            <a:off x="476843" y="1825625"/>
            <a:ext cx="11241915" cy="469901"/>
          </a:xfrm>
        </p:spPr>
        <p:txBody>
          <a:bodyPr/>
          <a:lstStyle/>
          <a:p>
            <a:pPr marL="0" indent="0">
              <a:buNone/>
            </a:pPr>
            <a:r>
              <a:rPr lang="en-US"/>
              <a:t>A property of the Poisson distribution is that the </a:t>
            </a:r>
            <a:r>
              <a:rPr lang="en-US" b="1" u="sng"/>
              <a:t>mean and variance</a:t>
            </a:r>
            <a:r>
              <a:rPr lang="en-US"/>
              <a:t> are </a:t>
            </a:r>
            <a:r>
              <a:rPr lang="en-US" b="1" u="sng"/>
              <a:t>equal</a:t>
            </a:r>
            <a:r>
              <a:rPr lang="en-US"/>
              <a:t>. </a:t>
            </a:r>
          </a:p>
        </p:txBody>
      </p:sp>
      <p:graphicFrame>
        <p:nvGraphicFramePr>
          <p:cNvPr id="11" name="Object 3" descr="Begin equation. mu equals sigma squared. End equation.">
            <a:extLst>
              <a:ext uri="{FF2B5EF4-FFF2-40B4-BE49-F238E27FC236}">
                <a16:creationId xmlns:a16="http://schemas.microsoft.com/office/drawing/2014/main" id="{ED6B2074-05B9-4508-B77C-2739197944D3}"/>
              </a:ext>
            </a:extLst>
          </p:cNvPr>
          <p:cNvGraphicFramePr>
            <a:graphicFrameLocks noGrp="1" noChangeAspect="1"/>
          </p:cNvGraphicFramePr>
          <p:nvPr>
            <p:ph sz="half" idx="2"/>
            <p:extLst>
              <p:ext uri="{D42A27DB-BD31-4B8C-83A1-F6EECF244321}">
                <p14:modId xmlns:p14="http://schemas.microsoft.com/office/powerpoint/2010/main" val="3078900904"/>
              </p:ext>
            </p:extLst>
          </p:nvPr>
        </p:nvGraphicFramePr>
        <p:xfrm>
          <a:off x="5105400" y="2430459"/>
          <a:ext cx="990600" cy="469900"/>
        </p:xfrm>
        <a:graphic>
          <a:graphicData uri="http://schemas.openxmlformats.org/presentationml/2006/ole">
            <mc:AlternateContent xmlns:mc="http://schemas.openxmlformats.org/markup-compatibility/2006">
              <mc:Choice xmlns:v="urn:schemas-microsoft-com:vml" Requires="v">
                <p:oleObj spid="_x0000_s71682" name="Equation" r:id="rId3" imgW="990360" imgH="469800" progId="Equation.DSMT4">
                  <p:embed/>
                </p:oleObj>
              </mc:Choice>
              <mc:Fallback>
                <p:oleObj name="Equation" r:id="rId3" imgW="990360" imgH="469800" progId="Equation.DSMT4">
                  <p:embed/>
                  <p:pic>
                    <p:nvPicPr>
                      <p:cNvPr id="0" name="OLE substitute image"/>
                      <p:cNvPicPr/>
                      <p:nvPr/>
                    </p:nvPicPr>
                    <p:blipFill>
                      <a:blip r:embed="rId4"/>
                      <a:stretch>
                        <a:fillRect/>
                      </a:stretch>
                    </p:blipFill>
                    <p:spPr>
                      <a:xfrm>
                        <a:off x="5105400" y="2430459"/>
                        <a:ext cx="990600" cy="469900"/>
                      </a:xfrm>
                      <a:prstGeom prst="rect">
                        <a:avLst/>
                      </a:prstGeom>
                    </p:spPr>
                  </p:pic>
                </p:oleObj>
              </mc:Fallback>
            </mc:AlternateContent>
          </a:graphicData>
        </a:graphic>
      </p:graphicFrame>
    </p:spTree>
    <p:extLst>
      <p:ext uri="{BB962C8B-B14F-4D97-AF65-F5344CB8AC3E}">
        <p14:creationId xmlns:p14="http://schemas.microsoft.com/office/powerpoint/2010/main" val="211160324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Poisson Probability Distribution (2 of 2)</a:t>
            </a:r>
            <a:endParaRPr lang="en-IN"/>
          </a:p>
        </p:txBody>
      </p:sp>
      <p:sp>
        <p:nvSpPr>
          <p:cNvPr id="8" name="Content Placeholder 2">
            <a:extLst>
              <a:ext uri="{FF2B5EF4-FFF2-40B4-BE49-F238E27FC236}">
                <a16:creationId xmlns:a16="http://schemas.microsoft.com/office/drawing/2014/main" id="{FA95AEDF-A109-49D8-9310-BDA94B312C58}"/>
              </a:ext>
            </a:extLst>
          </p:cNvPr>
          <p:cNvSpPr>
            <a:spLocks noGrp="1"/>
          </p:cNvSpPr>
          <p:nvPr>
            <p:ph sz="half" idx="1"/>
          </p:nvPr>
        </p:nvSpPr>
        <p:spPr>
          <a:xfrm>
            <a:off x="476843" y="1825626"/>
            <a:ext cx="11241915" cy="1438080"/>
          </a:xfrm>
        </p:spPr>
        <p:txBody>
          <a:bodyPr/>
          <a:lstStyle/>
          <a:p>
            <a:pPr marL="0" indent="0">
              <a:buNone/>
            </a:pPr>
            <a:r>
              <a:rPr lang="en-US" b="1" u="sng"/>
              <a:t>Example:</a:t>
            </a:r>
            <a:r>
              <a:rPr lang="en-US"/>
              <a:t> Arrivals at the emergency room</a:t>
            </a:r>
          </a:p>
          <a:p>
            <a:pPr marL="0" indent="0">
              <a:buNone/>
            </a:pPr>
            <a:r>
              <a:rPr lang="en-US"/>
              <a:t>Variance for the number of patients arriving at the emergency room at a large hospital in a 15-minute period of time on weekday mornings is</a:t>
            </a:r>
          </a:p>
        </p:txBody>
      </p:sp>
      <p:graphicFrame>
        <p:nvGraphicFramePr>
          <p:cNvPr id="11" name="Object 3" descr="Begin equation. mu equals sigma squared equals 10. End equation.">
            <a:extLst>
              <a:ext uri="{FF2B5EF4-FFF2-40B4-BE49-F238E27FC236}">
                <a16:creationId xmlns:a16="http://schemas.microsoft.com/office/drawing/2014/main" id="{ED6B2074-05B9-4508-B77C-2739197944D3}"/>
              </a:ext>
            </a:extLst>
          </p:cNvPr>
          <p:cNvGraphicFramePr>
            <a:graphicFrameLocks noGrp="1" noChangeAspect="1"/>
          </p:cNvGraphicFramePr>
          <p:nvPr>
            <p:ph sz="half" idx="2"/>
            <p:extLst>
              <p:ext uri="{D42A27DB-BD31-4B8C-83A1-F6EECF244321}">
                <p14:modId xmlns:p14="http://schemas.microsoft.com/office/powerpoint/2010/main" val="1901711554"/>
              </p:ext>
            </p:extLst>
          </p:nvPr>
        </p:nvGraphicFramePr>
        <p:xfrm>
          <a:off x="5213460" y="3594295"/>
          <a:ext cx="1765080" cy="469800"/>
        </p:xfrm>
        <a:graphic>
          <a:graphicData uri="http://schemas.openxmlformats.org/presentationml/2006/ole">
            <mc:AlternateContent xmlns:mc="http://schemas.openxmlformats.org/markup-compatibility/2006">
              <mc:Choice xmlns:v="urn:schemas-microsoft-com:vml" Requires="v">
                <p:oleObj spid="_x0000_s72706" name="Equation" r:id="rId3" imgW="1765080" imgH="469800" progId="Equation.DSMT4">
                  <p:embed/>
                </p:oleObj>
              </mc:Choice>
              <mc:Fallback>
                <p:oleObj name="Equation" r:id="rId3" imgW="1765080" imgH="469800" progId="Equation.DSMT4">
                  <p:embed/>
                  <p:pic>
                    <p:nvPicPr>
                      <p:cNvPr id="0" name="OLE substitute image"/>
                      <p:cNvPicPr/>
                      <p:nvPr/>
                    </p:nvPicPr>
                    <p:blipFill>
                      <a:blip r:embed="rId4"/>
                      <a:stretch>
                        <a:fillRect/>
                      </a:stretch>
                    </p:blipFill>
                    <p:spPr>
                      <a:xfrm>
                        <a:off x="5213460" y="3594295"/>
                        <a:ext cx="1765080" cy="469800"/>
                      </a:xfrm>
                      <a:prstGeom prst="rect">
                        <a:avLst/>
                      </a:prstGeom>
                    </p:spPr>
                  </p:pic>
                </p:oleObj>
              </mc:Fallback>
            </mc:AlternateContent>
          </a:graphicData>
        </a:graphic>
      </p:graphicFrame>
    </p:spTree>
    <p:extLst>
      <p:ext uri="{BB962C8B-B14F-4D97-AF65-F5344CB8AC3E}">
        <p14:creationId xmlns:p14="http://schemas.microsoft.com/office/powerpoint/2010/main" val="226277126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(1 of 10)</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marL="0" indent="0">
              <a:spcBef>
                <a:spcPts val="600"/>
              </a:spcBef>
              <a:spcAft>
                <a:spcPts val="600"/>
              </a:spcAft>
              <a:buNone/>
            </a:pPr>
            <a:r>
              <a:rPr lang="en-US"/>
              <a:t>The </a:t>
            </a:r>
            <a:r>
              <a:rPr lang="en-US" u="sng"/>
              <a:t>hypergeometric distribution</a:t>
            </a:r>
            <a:r>
              <a:rPr lang="en-US"/>
              <a:t> is closely related to the binomial distribution. </a:t>
            </a:r>
          </a:p>
          <a:p>
            <a:pPr marL="0" indent="0">
              <a:spcBef>
                <a:spcPts val="600"/>
              </a:spcBef>
              <a:spcAft>
                <a:spcPts val="600"/>
              </a:spcAft>
              <a:buNone/>
            </a:pPr>
            <a:r>
              <a:rPr lang="en-US"/>
              <a:t>However, for the hypergeometric distribution</a:t>
            </a:r>
          </a:p>
          <a:p>
            <a:pPr marL="800100" indent="-342900">
              <a:spcBef>
                <a:spcPts val="600"/>
              </a:spcBef>
              <a:spcAft>
                <a:spcPts val="600"/>
              </a:spcAft>
            </a:pPr>
            <a:r>
              <a:rPr lang="en-US"/>
              <a:t>the trials are not independent, and</a:t>
            </a:r>
          </a:p>
          <a:p>
            <a:pPr marL="800100" indent="-342900">
              <a:spcBef>
                <a:spcPts val="600"/>
              </a:spcBef>
              <a:spcAft>
                <a:spcPts val="600"/>
              </a:spcAft>
            </a:pPr>
            <a:r>
              <a:rPr lang="en-US"/>
              <a:t>the probability of success changes from trial to trial.</a:t>
            </a:r>
          </a:p>
        </p:txBody>
      </p:sp>
    </p:spTree>
    <p:extLst>
      <p:ext uri="{BB962C8B-B14F-4D97-AF65-F5344CB8AC3E}">
        <p14:creationId xmlns:p14="http://schemas.microsoft.com/office/powerpoint/2010/main" val="2497603643"/>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lstStyle/>
          <a:p>
            <a:r>
              <a:rPr lang="en-US"/>
              <a:t>Hypergeometric Probability Distribution </a:t>
            </a:r>
            <a:br>
              <a:rPr lang="en-US"/>
            </a:br>
            <a:r>
              <a:rPr lang="en-US"/>
              <a:t>(2 of 10)</a:t>
            </a:r>
            <a:endParaRPr lang="en-IN"/>
          </a:p>
        </p:txBody>
      </p:sp>
      <p:sp>
        <p:nvSpPr>
          <p:cNvPr id="6" name="Content Placeholder 2">
            <a:extLst>
              <a:ext uri="{FF2B5EF4-FFF2-40B4-BE49-F238E27FC236}">
                <a16:creationId xmlns:a16="http://schemas.microsoft.com/office/drawing/2014/main" id="{F7702C4C-111B-4C3A-84C4-32ED1E11D751}"/>
              </a:ext>
              <a:ext uri="{C183D7F6-B498-43B3-948B-1728B52AA6E4}">
                <adec:decorative xmlns:adec="http://schemas.microsoft.com/office/drawing/2017/decorative" val="0"/>
              </a:ext>
            </a:extLst>
          </p:cNvPr>
          <p:cNvSpPr>
            <a:spLocks noGrp="1"/>
          </p:cNvSpPr>
          <p:nvPr>
            <p:ph sz="half" idx="1"/>
          </p:nvPr>
        </p:nvSpPr>
        <p:spPr>
          <a:xfrm>
            <a:off x="476844" y="1825625"/>
            <a:ext cx="11241914" cy="551816"/>
          </a:xfrm>
        </p:spPr>
        <p:txBody>
          <a:bodyPr/>
          <a:lstStyle/>
          <a:p>
            <a:pPr marL="0" indent="0">
              <a:buNone/>
            </a:pPr>
            <a:r>
              <a:rPr lang="en-IN"/>
              <a:t>Hypergeometric Probability Function</a:t>
            </a:r>
          </a:p>
        </p:txBody>
      </p:sp>
      <p:graphicFrame>
        <p:nvGraphicFramePr>
          <p:cNvPr id="10" name="Object 3" descr="Begin equation. F of x equals begin dividend start 1 by 2 matrix 1st row 1st column r 2nd row 1st column x end matrix start 1 by 2 matrix. 1st row by 1st column upper N minus r 2nd row 1st column n minus x end matrix end dividend divided by start 1 by 2 matrix. 1st row 1st column upper N 2nd row 1st column n end matrix. End equation.">
            <a:extLst>
              <a:ext uri="{FF2B5EF4-FFF2-40B4-BE49-F238E27FC236}">
                <a16:creationId xmlns:a16="http://schemas.microsoft.com/office/drawing/2014/main" id="{AD922F03-431E-45FF-80D4-A3BCD5CFDF86}"/>
              </a:ext>
              <a:ext uri="{C183D7F6-B498-43B3-948B-1728B52AA6E4}">
                <adec:decorative xmlns:adec="http://schemas.microsoft.com/office/drawing/2017/decorative" val="0"/>
              </a:ext>
            </a:extLst>
          </p:cNvPr>
          <p:cNvGraphicFramePr>
            <a:graphicFrameLocks noGrp="1" noChangeAspect="1"/>
          </p:cNvGraphicFramePr>
          <p:nvPr>
            <p:ph sz="half" idx="2"/>
            <p:extLst>
              <p:ext uri="{D42A27DB-BD31-4B8C-83A1-F6EECF244321}">
                <p14:modId xmlns:p14="http://schemas.microsoft.com/office/powerpoint/2010/main" val="525751358"/>
              </p:ext>
            </p:extLst>
          </p:nvPr>
        </p:nvGraphicFramePr>
        <p:xfrm>
          <a:off x="4976749" y="2415253"/>
          <a:ext cx="2238502" cy="1610506"/>
        </p:xfrm>
        <a:graphic>
          <a:graphicData uri="http://schemas.openxmlformats.org/presentationml/2006/ole">
            <mc:AlternateContent xmlns:mc="http://schemas.openxmlformats.org/markup-compatibility/2006">
              <mc:Choice xmlns:v="urn:schemas-microsoft-com:vml" Requires="v">
                <p:oleObj spid="_x0000_s73730" name="Equation" r:id="rId3" imgW="2806560" imgH="2019240" progId="Equation.DSMT4">
                  <p:embed/>
                </p:oleObj>
              </mc:Choice>
              <mc:Fallback>
                <p:oleObj name="Equation" r:id="rId3" imgW="2806560" imgH="2019240" progId="Equation.DSMT4">
                  <p:embed/>
                  <p:pic>
                    <p:nvPicPr>
                      <p:cNvPr id="0" name="OLE substitute image"/>
                      <p:cNvPicPr/>
                      <p:nvPr/>
                    </p:nvPicPr>
                    <p:blipFill>
                      <a:blip r:embed="rId4"/>
                      <a:stretch>
                        <a:fillRect/>
                      </a:stretch>
                    </p:blipFill>
                    <p:spPr>
                      <a:xfrm>
                        <a:off x="4976749" y="2415253"/>
                        <a:ext cx="2238502" cy="1610506"/>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66E4BE19-476D-418E-A064-8153D6C2120B}"/>
              </a:ext>
              <a:ext uri="{C183D7F6-B498-43B3-948B-1728B52AA6E4}">
                <adec:decorative xmlns:adec="http://schemas.microsoft.com/office/drawing/2017/decorative" val="0"/>
              </a:ext>
            </a:extLst>
          </p:cNvPr>
          <p:cNvSpPr>
            <a:spLocks noGrp="1"/>
          </p:cNvSpPr>
          <p:nvPr>
            <p:ph sz="half" idx="10"/>
          </p:nvPr>
        </p:nvSpPr>
        <p:spPr>
          <a:xfrm>
            <a:off x="476844" y="4081858"/>
            <a:ext cx="11241914" cy="2146664"/>
          </a:xfrm>
        </p:spPr>
        <p:txBody>
          <a:bodyPr/>
          <a:lstStyle/>
          <a:p>
            <a:pPr marL="0" indent="0" algn="l">
              <a:spcBef>
                <a:spcPts val="600"/>
              </a:spcBef>
              <a:spcAft>
                <a:spcPct val="0"/>
              </a:spcAft>
              <a:buNone/>
            </a:pPr>
            <a:r>
              <a:rPr lang="en-US" sz="2200"/>
              <a:t>where:</a:t>
            </a:r>
          </a:p>
          <a:p>
            <a:pPr marL="914400" indent="0" algn="l">
              <a:spcBef>
                <a:spcPts val="600"/>
              </a:spcBef>
              <a:spcAft>
                <a:spcPct val="0"/>
              </a:spcAft>
              <a:buNone/>
            </a:pPr>
            <a:r>
              <a:rPr lang="en-US" sz="2200" i="1"/>
              <a:t>x</a:t>
            </a:r>
            <a:r>
              <a:rPr lang="en-US" sz="2200"/>
              <a:t> = number of successes</a:t>
            </a:r>
          </a:p>
          <a:p>
            <a:pPr marL="914400" indent="0" algn="l">
              <a:spcBef>
                <a:spcPct val="0"/>
              </a:spcBef>
              <a:spcAft>
                <a:spcPct val="0"/>
              </a:spcAft>
              <a:buNone/>
            </a:pPr>
            <a:r>
              <a:rPr lang="en-US" sz="2200" i="1">
                <a:ea typeface="Calibri" panose="020F0502020204030204" pitchFamily="34" charset="0"/>
                <a:cs typeface="Times New Roman" panose="02020603050405020304" pitchFamily="18" charset="0"/>
              </a:rPr>
              <a:t>n</a:t>
            </a:r>
            <a:r>
              <a:rPr lang="en-US" sz="2200">
                <a:ea typeface="Calibri" panose="020F0502020204030204" pitchFamily="34" charset="0"/>
                <a:cs typeface="Times New Roman" panose="02020603050405020304" pitchFamily="18" charset="0"/>
              </a:rPr>
              <a:t> = number of trials</a:t>
            </a:r>
          </a:p>
          <a:p>
            <a:pPr marL="914400" indent="0" algn="l">
              <a:spcBef>
                <a:spcPct val="0"/>
              </a:spcBef>
              <a:spcAft>
                <a:spcPct val="0"/>
              </a:spcAft>
              <a:buNone/>
            </a:pPr>
            <a:r>
              <a:rPr lang="en-US" sz="2200" i="1">
                <a:ea typeface="Calibri" panose="020F0502020204030204" pitchFamily="34" charset="0"/>
                <a:cs typeface="Times New Roman" panose="02020603050405020304" pitchFamily="18" charset="0"/>
              </a:rPr>
              <a:t>f(x)</a:t>
            </a:r>
            <a:r>
              <a:rPr lang="en-US" sz="2200">
                <a:ea typeface="Calibri" panose="020F0502020204030204" pitchFamily="34" charset="0"/>
                <a:cs typeface="Times New Roman" panose="02020603050405020304" pitchFamily="18" charset="0"/>
              </a:rPr>
              <a:t> = probability of </a:t>
            </a:r>
            <a:r>
              <a:rPr lang="en-US" sz="2200" i="1">
                <a:ea typeface="Calibri" panose="020F0502020204030204" pitchFamily="34" charset="0"/>
                <a:cs typeface="Times New Roman" panose="02020603050405020304" pitchFamily="18" charset="0"/>
              </a:rPr>
              <a:t>x</a:t>
            </a:r>
            <a:r>
              <a:rPr lang="en-US" sz="2200">
                <a:ea typeface="Calibri" panose="020F0502020204030204" pitchFamily="34" charset="0"/>
                <a:cs typeface="Times New Roman" panose="02020603050405020304" pitchFamily="18" charset="0"/>
              </a:rPr>
              <a:t> successes in </a:t>
            </a:r>
            <a:r>
              <a:rPr lang="en-US" sz="2200" i="1">
                <a:ea typeface="Calibri" panose="020F0502020204030204" pitchFamily="34" charset="0"/>
                <a:cs typeface="Times New Roman" panose="02020603050405020304" pitchFamily="18" charset="0"/>
              </a:rPr>
              <a:t>n</a:t>
            </a:r>
            <a:r>
              <a:rPr lang="en-US" sz="2200">
                <a:ea typeface="Calibri" panose="020F0502020204030204" pitchFamily="34" charset="0"/>
                <a:cs typeface="Times New Roman" panose="02020603050405020304" pitchFamily="18" charset="0"/>
              </a:rPr>
              <a:t> trials</a:t>
            </a:r>
          </a:p>
          <a:p>
            <a:pPr marL="914400" indent="0" algn="l">
              <a:spcBef>
                <a:spcPct val="0"/>
              </a:spcBef>
              <a:spcAft>
                <a:spcPct val="0"/>
              </a:spcAft>
              <a:buNone/>
            </a:pPr>
            <a:r>
              <a:rPr lang="en-US" sz="2200" i="1">
                <a:ea typeface="Calibri" panose="020F0502020204030204" pitchFamily="34" charset="0"/>
                <a:cs typeface="Times New Roman" panose="02020603050405020304" pitchFamily="18" charset="0"/>
              </a:rPr>
              <a:t>N</a:t>
            </a:r>
            <a:r>
              <a:rPr lang="en-US" sz="2200">
                <a:ea typeface="Calibri" panose="020F0502020204030204" pitchFamily="34" charset="0"/>
                <a:cs typeface="Times New Roman" panose="02020603050405020304" pitchFamily="18" charset="0"/>
              </a:rPr>
              <a:t> = number of elements in the population</a:t>
            </a:r>
          </a:p>
          <a:p>
            <a:pPr marL="914400" indent="0" algn="l">
              <a:spcBef>
                <a:spcPct val="0"/>
              </a:spcBef>
              <a:spcAft>
                <a:spcPct val="0"/>
              </a:spcAft>
              <a:buNone/>
            </a:pPr>
            <a:r>
              <a:rPr lang="en-US" sz="2200" i="1">
                <a:ea typeface="Calibri" panose="020F0502020204030204" pitchFamily="34" charset="0"/>
                <a:cs typeface="Times New Roman" panose="02020603050405020304" pitchFamily="18" charset="0"/>
              </a:rPr>
              <a:t>r</a:t>
            </a:r>
            <a:r>
              <a:rPr lang="en-US" sz="2200">
                <a:ea typeface="Calibri" panose="020F0502020204030204" pitchFamily="34" charset="0"/>
                <a:cs typeface="Times New Roman" panose="02020603050405020304" pitchFamily="18" charset="0"/>
              </a:rPr>
              <a:t> = number of elements in the population labeled for success</a:t>
            </a:r>
          </a:p>
          <a:p>
            <a:pPr marL="0" indent="0" algn="l">
              <a:spcBef>
                <a:spcPts val="600"/>
              </a:spcBef>
              <a:spcAft>
                <a:spcPts val="600"/>
              </a:spcAft>
              <a:buNone/>
            </a:pPr>
            <a:endParaRPr lang="en-US"/>
          </a:p>
          <a:p>
            <a:pPr marL="0" indent="0" algn="l">
              <a:spcBef>
                <a:spcPts val="600"/>
              </a:spcBef>
              <a:spcAft>
                <a:spcPts val="600"/>
              </a:spcAft>
              <a:buNone/>
            </a:pPr>
            <a:endParaRPr lang="en-US"/>
          </a:p>
        </p:txBody>
      </p:sp>
    </p:spTree>
    <p:extLst>
      <p:ext uri="{BB962C8B-B14F-4D97-AF65-F5344CB8AC3E}">
        <p14:creationId xmlns:p14="http://schemas.microsoft.com/office/powerpoint/2010/main" val="1886530649"/>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74CA-8BB8-4EAF-A35A-E486023D496A}"/>
              </a:ext>
            </a:extLst>
          </p:cNvPr>
          <p:cNvSpPr>
            <a:spLocks noGrp="1"/>
          </p:cNvSpPr>
          <p:nvPr>
            <p:ph type="title"/>
          </p:nvPr>
        </p:nvSpPr>
        <p:spPr/>
        <p:txBody>
          <a:bodyPr/>
          <a:lstStyle/>
          <a:p>
            <a:r>
              <a:rPr lang="en-US"/>
              <a:t>Hypergeometric Probability Distribution </a:t>
            </a:r>
            <a:br>
              <a:rPr lang="en-US"/>
            </a:br>
            <a:r>
              <a:rPr lang="en-US"/>
              <a:t>(3 of 10)</a:t>
            </a:r>
            <a:endParaRPr lang="en-IN"/>
          </a:p>
        </p:txBody>
      </p:sp>
      <p:sp>
        <p:nvSpPr>
          <p:cNvPr id="3" name="Content Placeholder 2">
            <a:extLst>
              <a:ext uri="{FF2B5EF4-FFF2-40B4-BE49-F238E27FC236}">
                <a16:creationId xmlns:a16="http://schemas.microsoft.com/office/drawing/2014/main" id="{4B8B9A00-3911-43B9-A281-A8964340EC47}"/>
              </a:ext>
            </a:extLst>
          </p:cNvPr>
          <p:cNvSpPr>
            <a:spLocks noGrp="1"/>
          </p:cNvSpPr>
          <p:nvPr>
            <p:ph sz="half" idx="1"/>
          </p:nvPr>
        </p:nvSpPr>
        <p:spPr/>
        <p:txBody>
          <a:bodyPr/>
          <a:lstStyle/>
          <a:p>
            <a:pPr algn="l"/>
            <a:r>
              <a:rPr lang="en-IN"/>
              <a:t>Hypergeometric Probability Function</a:t>
            </a:r>
          </a:p>
        </p:txBody>
      </p:sp>
      <p:pic>
        <p:nvPicPr>
          <p:cNvPr id="7" name="Content Placeholder 6" descr="An illustration explains the parts of the hypergeometric probability function. Begin equation. F of x equals start fraction start 1 by 2 matrix 1st row 1st column r 2nd row 1st column x end matrix start 1 by 2 matrix. 1st row by 1st column upper N minus r 2nd row 1st column n minus x end matrix over start 1 by 2 matrix. 1st row 1st column upper N 2nd row 1st column n end matrix end fraction for 0 is less than or equal to x is less than or equal to r end equation. The number of ways x successes can be selected from a total of r successes in the population is begin 1 by 2 matrix 1st row 1st column r 2nd row 1 column x end matrix. The number of ways n minus x failures can be selected from a total of upper N minus r failures in the population is start 1 by 2 matrix. 1st row by 1st column upper N minus r 2nd row 1st column n minus x end matrix. The number of ways n elements can be selected from a population of size upper N is start 1 by 2 matrix. 1st row 1st column upper N 2nd row 1st column n end matrix end fraction. ">
            <a:extLst>
              <a:ext uri="{FF2B5EF4-FFF2-40B4-BE49-F238E27FC236}">
                <a16:creationId xmlns:a16="http://schemas.microsoft.com/office/drawing/2014/main" id="{46C03946-6960-4963-B9EE-06584C1C1326}"/>
              </a:ext>
            </a:extLst>
          </p:cNvPr>
          <p:cNvPicPr>
            <a:picLocks noGrp="1" noChangeAspect="1"/>
          </p:cNvPicPr>
          <p:nvPr>
            <p:ph sz="half" idx="2"/>
          </p:nvPr>
        </p:nvPicPr>
        <p:blipFill>
          <a:blip r:embed="rId2"/>
          <a:stretch>
            <a:fillRect/>
          </a:stretch>
        </p:blipFill>
        <p:spPr>
          <a:xfrm>
            <a:off x="1500859" y="2356730"/>
            <a:ext cx="9190282" cy="3586870"/>
          </a:xfrm>
          <a:prstGeom prst="rect">
            <a:avLst/>
          </a:prstGeom>
        </p:spPr>
      </p:pic>
    </p:spTree>
    <p:extLst>
      <p:ext uri="{BB962C8B-B14F-4D97-AF65-F5344CB8AC3E}">
        <p14:creationId xmlns:p14="http://schemas.microsoft.com/office/powerpoint/2010/main" val="495323065"/>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B7C5AAE-5945-4599-A25F-334FABE3CA40}"/>
              </a:ext>
            </a:extLst>
          </p:cNvPr>
          <p:cNvSpPr>
            <a:spLocks noGrp="1"/>
          </p:cNvSpPr>
          <p:nvPr>
            <p:ph type="title"/>
          </p:nvPr>
        </p:nvSpPr>
        <p:spPr/>
        <p:txBody>
          <a:bodyPr/>
          <a:lstStyle/>
          <a:p>
            <a:r>
              <a:rPr lang="en-US"/>
              <a:t>Hypergeometric Probability Distribution </a:t>
            </a:r>
            <a:br>
              <a:rPr lang="en-US"/>
            </a:br>
            <a:r>
              <a:rPr lang="en-US"/>
              <a:t>(4 of 10)</a:t>
            </a:r>
            <a:endParaRPr lang="en-IN"/>
          </a:p>
        </p:txBody>
      </p:sp>
      <p:sp>
        <p:nvSpPr>
          <p:cNvPr id="2" name="Content Placeholder 2">
            <a:extLst>
              <a:ext uri="{FF2B5EF4-FFF2-40B4-BE49-F238E27FC236}">
                <a16:creationId xmlns:a16="http://schemas.microsoft.com/office/drawing/2014/main" id="{6754447A-7834-4A16-BC16-2DF962256A6A}"/>
              </a:ext>
            </a:extLst>
          </p:cNvPr>
          <p:cNvSpPr>
            <a:spLocks noGrp="1"/>
          </p:cNvSpPr>
          <p:nvPr>
            <p:ph sz="half" idx="2"/>
          </p:nvPr>
        </p:nvSpPr>
        <p:spPr>
          <a:xfrm>
            <a:off x="476843" y="1828800"/>
            <a:ext cx="10972800" cy="2103120"/>
          </a:xfrm>
        </p:spPr>
        <p:txBody>
          <a:bodyPr/>
          <a:lstStyle/>
          <a:p>
            <a:pPr marL="0" indent="0">
              <a:buNone/>
            </a:pPr>
            <a:r>
              <a:rPr lang="en-US"/>
              <a:t>Hypergeometric Probability Function</a:t>
            </a:r>
          </a:p>
          <a:p>
            <a:r>
              <a:rPr lang="en-US"/>
              <a:t>The probability function </a:t>
            </a:r>
            <a:r>
              <a:rPr lang="en-US" i="1"/>
              <a:t>f</a:t>
            </a:r>
            <a:r>
              <a:rPr lang="en-US"/>
              <a:t>(</a:t>
            </a:r>
            <a:r>
              <a:rPr lang="en-US" i="1"/>
              <a:t>x</a:t>
            </a:r>
            <a:r>
              <a:rPr lang="en-US"/>
              <a:t>) on the previous slide is usually applicable for values of </a:t>
            </a:r>
            <a:r>
              <a:rPr lang="en-US" i="1"/>
              <a:t>x</a:t>
            </a:r>
            <a:r>
              <a:rPr lang="en-US"/>
              <a:t> = 0, 1, 2, … </a:t>
            </a:r>
            <a:r>
              <a:rPr lang="en-US" i="1"/>
              <a:t>n</a:t>
            </a:r>
            <a:r>
              <a:rPr lang="en-US"/>
              <a:t>.</a:t>
            </a:r>
          </a:p>
          <a:p>
            <a:r>
              <a:rPr lang="en-US"/>
              <a:t>However, only following values of </a:t>
            </a:r>
            <a:r>
              <a:rPr lang="en-US" i="1"/>
              <a:t>x</a:t>
            </a:r>
            <a:r>
              <a:rPr lang="en-US"/>
              <a:t> are valid:</a:t>
            </a:r>
          </a:p>
        </p:txBody>
      </p:sp>
      <p:graphicFrame>
        <p:nvGraphicFramePr>
          <p:cNvPr id="9" name="Object 3" descr="1. x is less than or equal to r and">
            <a:extLst>
              <a:ext uri="{FF2B5EF4-FFF2-40B4-BE49-F238E27FC236}">
                <a16:creationId xmlns:a16="http://schemas.microsoft.com/office/drawing/2014/main" id="{59632957-246E-4F06-B69B-6C75F0AE33E1}"/>
              </a:ext>
            </a:extLst>
          </p:cNvPr>
          <p:cNvGraphicFramePr>
            <a:graphicFrameLocks noGrp="1" noChangeAspect="1"/>
          </p:cNvGraphicFramePr>
          <p:nvPr>
            <p:ph idx="10"/>
            <p:extLst>
              <p:ext uri="{D42A27DB-BD31-4B8C-83A1-F6EECF244321}">
                <p14:modId xmlns:p14="http://schemas.microsoft.com/office/powerpoint/2010/main" val="1762808426"/>
              </p:ext>
            </p:extLst>
          </p:nvPr>
        </p:nvGraphicFramePr>
        <p:xfrm>
          <a:off x="962803" y="4073525"/>
          <a:ext cx="1562100" cy="342900"/>
        </p:xfrm>
        <a:graphic>
          <a:graphicData uri="http://schemas.openxmlformats.org/presentationml/2006/ole">
            <mc:AlternateContent xmlns:mc="http://schemas.openxmlformats.org/markup-compatibility/2006">
              <mc:Choice xmlns:v="urn:schemas-microsoft-com:vml" Requires="v">
                <p:oleObj spid="_x0000_s74755" name="Equation" r:id="rId3" imgW="1562040" imgH="342720" progId="Equation.DSMT4">
                  <p:embed/>
                </p:oleObj>
              </mc:Choice>
              <mc:Fallback>
                <p:oleObj name="Equation" r:id="rId3" imgW="1562040" imgH="342720" progId="Equation.DSMT4">
                  <p:embed/>
                  <p:pic>
                    <p:nvPicPr>
                      <p:cNvPr id="0" name="OLE substitute image"/>
                      <p:cNvPicPr/>
                      <p:nvPr/>
                    </p:nvPicPr>
                    <p:blipFill>
                      <a:blip r:embed="rId4"/>
                      <a:stretch>
                        <a:fillRect/>
                      </a:stretch>
                    </p:blipFill>
                    <p:spPr>
                      <a:xfrm>
                        <a:off x="962803" y="4073525"/>
                        <a:ext cx="1562100" cy="342900"/>
                      </a:xfrm>
                      <a:prstGeom prst="rect">
                        <a:avLst/>
                      </a:prstGeom>
                    </p:spPr>
                  </p:pic>
                </p:oleObj>
              </mc:Fallback>
            </mc:AlternateContent>
          </a:graphicData>
        </a:graphic>
      </p:graphicFrame>
      <p:graphicFrame>
        <p:nvGraphicFramePr>
          <p:cNvPr id="11" name="Object 4" descr="2. n minus x is less than or equal to N minus r">
            <a:extLst>
              <a:ext uri="{FF2B5EF4-FFF2-40B4-BE49-F238E27FC236}">
                <a16:creationId xmlns:a16="http://schemas.microsoft.com/office/drawing/2014/main" id="{8F2B0A28-0BA7-4B84-BA64-F4C1521EEE42}"/>
              </a:ext>
            </a:extLst>
          </p:cNvPr>
          <p:cNvGraphicFramePr>
            <a:graphicFrameLocks noGrp="1" noChangeAspect="1"/>
          </p:cNvGraphicFramePr>
          <p:nvPr>
            <p:ph idx="11"/>
            <p:extLst>
              <p:ext uri="{D42A27DB-BD31-4B8C-83A1-F6EECF244321}">
                <p14:modId xmlns:p14="http://schemas.microsoft.com/office/powerpoint/2010/main" val="2009643576"/>
              </p:ext>
            </p:extLst>
          </p:nvPr>
        </p:nvGraphicFramePr>
        <p:xfrm>
          <a:off x="950492" y="4657725"/>
          <a:ext cx="2019300" cy="342900"/>
        </p:xfrm>
        <a:graphic>
          <a:graphicData uri="http://schemas.openxmlformats.org/presentationml/2006/ole">
            <mc:AlternateContent xmlns:mc="http://schemas.openxmlformats.org/markup-compatibility/2006">
              <mc:Choice xmlns:v="urn:schemas-microsoft-com:vml" Requires="v">
                <p:oleObj spid="_x0000_s74756" name="Equation" r:id="rId5" imgW="2019240" imgH="342720" progId="Equation.DSMT4">
                  <p:embed/>
                </p:oleObj>
              </mc:Choice>
              <mc:Fallback>
                <p:oleObj name="Equation" r:id="rId5" imgW="2019240" imgH="342720" progId="Equation.DSMT4">
                  <p:embed/>
                  <p:pic>
                    <p:nvPicPr>
                      <p:cNvPr id="0" name="OLE substitute image"/>
                      <p:cNvPicPr/>
                      <p:nvPr/>
                    </p:nvPicPr>
                    <p:blipFill>
                      <a:blip r:embed="rId6"/>
                      <a:stretch>
                        <a:fillRect/>
                      </a:stretch>
                    </p:blipFill>
                    <p:spPr>
                      <a:xfrm>
                        <a:off x="950492" y="4657725"/>
                        <a:ext cx="2019300" cy="3429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E4F18045-57C2-4B7E-8755-08FCFAE81C24}"/>
              </a:ext>
            </a:extLst>
          </p:cNvPr>
          <p:cNvSpPr>
            <a:spLocks noGrp="1"/>
          </p:cNvSpPr>
          <p:nvPr>
            <p:ph idx="13"/>
          </p:nvPr>
        </p:nvSpPr>
        <p:spPr>
          <a:xfrm>
            <a:off x="476843" y="5170305"/>
            <a:ext cx="10972800" cy="897695"/>
          </a:xfrm>
        </p:spPr>
        <p:txBody>
          <a:bodyPr/>
          <a:lstStyle/>
          <a:p>
            <a:pPr marL="228600" lvl="0" indent="-228600" algn="l">
              <a:buClr>
                <a:srgbClr val="003865"/>
              </a:buClr>
              <a:buFont typeface="Arial" pitchFamily="34" charset="0"/>
              <a:buChar char="•"/>
            </a:pPr>
            <a:r>
              <a:rPr lang="en-US">
                <a:solidFill>
                  <a:srgbClr val="003865"/>
                </a:solidFill>
              </a:rPr>
              <a:t>If these two conditions do not hold for a value of </a:t>
            </a:r>
            <a:r>
              <a:rPr lang="en-US" i="1">
                <a:solidFill>
                  <a:srgbClr val="003865"/>
                </a:solidFill>
              </a:rPr>
              <a:t>x</a:t>
            </a:r>
            <a:r>
              <a:rPr lang="en-US">
                <a:solidFill>
                  <a:srgbClr val="003865"/>
                </a:solidFill>
              </a:rPr>
              <a:t>, the corresponding </a:t>
            </a:r>
            <a:r>
              <a:rPr lang="en-US" i="1">
                <a:solidFill>
                  <a:srgbClr val="003865"/>
                </a:solidFill>
              </a:rPr>
              <a:t>f</a:t>
            </a:r>
            <a:r>
              <a:rPr lang="en-US">
                <a:solidFill>
                  <a:srgbClr val="003865"/>
                </a:solidFill>
              </a:rPr>
              <a:t>(</a:t>
            </a:r>
            <a:r>
              <a:rPr lang="en-US" i="1">
                <a:solidFill>
                  <a:srgbClr val="003865"/>
                </a:solidFill>
              </a:rPr>
              <a:t>x</a:t>
            </a:r>
            <a:r>
              <a:rPr lang="en-US">
                <a:solidFill>
                  <a:srgbClr val="003865"/>
                </a:solidFill>
              </a:rPr>
              <a:t>) equals 0.</a:t>
            </a:r>
          </a:p>
          <a:p>
            <a:endParaRPr lang="en-IN"/>
          </a:p>
        </p:txBody>
      </p:sp>
    </p:spTree>
    <p:extLst>
      <p:ext uri="{BB962C8B-B14F-4D97-AF65-F5344CB8AC3E}">
        <p14:creationId xmlns:p14="http://schemas.microsoft.com/office/powerpoint/2010/main" val="8122473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(5 of 10)</a:t>
            </a:r>
            <a:endParaRPr lang="en-IN"/>
          </a:p>
        </p:txBody>
      </p:sp>
      <p:sp>
        <p:nvSpPr>
          <p:cNvPr id="4" name="Content Placeholder 2">
            <a:extLst>
              <a:ext uri="{FF2B5EF4-FFF2-40B4-BE49-F238E27FC236}">
                <a16:creationId xmlns:a16="http://schemas.microsoft.com/office/drawing/2014/main" id="{33594337-5CA4-4A3B-86F8-E4D913E54BDE}"/>
              </a:ext>
            </a:extLst>
          </p:cNvPr>
          <p:cNvSpPr>
            <a:spLocks noGrp="1"/>
          </p:cNvSpPr>
          <p:nvPr>
            <p:ph idx="1"/>
          </p:nvPr>
        </p:nvSpPr>
        <p:spPr/>
        <p:txBody>
          <a:bodyPr/>
          <a:lstStyle/>
          <a:p>
            <a:pPr marL="0" indent="0">
              <a:buNone/>
            </a:pPr>
            <a:r>
              <a:rPr lang="en-US" b="1" u="sng"/>
              <a:t>Example:</a:t>
            </a:r>
            <a:r>
              <a:rPr lang="en-US" b="1"/>
              <a:t> </a:t>
            </a:r>
            <a:r>
              <a:rPr lang="en-US"/>
              <a:t>Ontario Electric</a:t>
            </a:r>
          </a:p>
          <a:p>
            <a:pPr marL="0" indent="0">
              <a:buNone/>
            </a:pPr>
            <a:r>
              <a:rPr lang="en-US"/>
              <a:t>Electric fuses produced by Ontario Electric are packaged in boxes of 12 each. Suppose an inspector randomly selects 3 of the 12 fuses in a box for testing. If the box contains 5 defective fuses, what is the probability that the inspector will find exactly one of the three fuses defective? </a:t>
            </a:r>
          </a:p>
        </p:txBody>
      </p:sp>
    </p:spTree>
    <p:extLst>
      <p:ext uri="{BB962C8B-B14F-4D97-AF65-F5344CB8AC3E}">
        <p14:creationId xmlns:p14="http://schemas.microsoft.com/office/powerpoint/2010/main" val="428748885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Sources (3 of 5)</a:t>
            </a:r>
            <a:endParaRPr lang="en-IN"/>
          </a:p>
        </p:txBody>
      </p:sp>
      <p:sp>
        <p:nvSpPr>
          <p:cNvPr id="6" name="Content Placeholder 2">
            <a:extLst>
              <a:ext uri="{FF2B5EF4-FFF2-40B4-BE49-F238E27FC236}">
                <a16:creationId xmlns:a16="http://schemas.microsoft.com/office/drawing/2014/main" id="{F031AAA2-4BA1-43E2-AAF3-ED1B548E3C87}"/>
              </a:ext>
            </a:extLst>
          </p:cNvPr>
          <p:cNvSpPr>
            <a:spLocks noGrp="1"/>
          </p:cNvSpPr>
          <p:nvPr>
            <p:ph sz="half" idx="1"/>
          </p:nvPr>
        </p:nvSpPr>
        <p:spPr>
          <a:xfrm>
            <a:off x="476843" y="1825625"/>
            <a:ext cx="11238313" cy="507672"/>
          </a:xfrm>
        </p:spPr>
        <p:txBody>
          <a:bodyPr/>
          <a:lstStyle/>
          <a:p>
            <a:r>
              <a:rPr lang="en-US"/>
              <a:t>Data Available from Selected Government Agencies</a:t>
            </a:r>
          </a:p>
        </p:txBody>
      </p:sp>
      <p:graphicFrame>
        <p:nvGraphicFramePr>
          <p:cNvPr id="7" name="Table 3">
            <a:extLst>
              <a:ext uri="{FF2B5EF4-FFF2-40B4-BE49-F238E27FC236}">
                <a16:creationId xmlns:a16="http://schemas.microsoft.com/office/drawing/2014/main" id="{0B05B768-CE0A-42A8-BD60-E85C46DFCC81}"/>
              </a:ext>
            </a:extLst>
          </p:cNvPr>
          <p:cNvGraphicFramePr>
            <a:graphicFrameLocks noGrp="1"/>
          </p:cNvGraphicFramePr>
          <p:nvPr>
            <p:ph sz="half" idx="2"/>
            <p:extLst>
              <p:ext uri="{D42A27DB-BD31-4B8C-83A1-F6EECF244321}">
                <p14:modId xmlns:p14="http://schemas.microsoft.com/office/powerpoint/2010/main" val="2975559564"/>
              </p:ext>
            </p:extLst>
          </p:nvPr>
        </p:nvGraphicFramePr>
        <p:xfrm>
          <a:off x="625881" y="2550844"/>
          <a:ext cx="10940238" cy="3688080"/>
        </p:xfrm>
        <a:graphic>
          <a:graphicData uri="http://schemas.openxmlformats.org/drawingml/2006/table">
            <a:tbl>
              <a:tblPr firstRow="1" bandRow="1">
                <a:tableStyleId>{073A0DAA-6AF3-43AB-8588-CEC1D06C72B9}</a:tableStyleId>
              </a:tblPr>
              <a:tblGrid>
                <a:gridCol w="3259278">
                  <a:extLst>
                    <a:ext uri="{9D8B030D-6E8A-4147-A177-3AD203B41FA5}">
                      <a16:colId xmlns:a16="http://schemas.microsoft.com/office/drawing/2014/main" val="20000"/>
                    </a:ext>
                  </a:extLst>
                </a:gridCol>
                <a:gridCol w="7680960">
                  <a:extLst>
                    <a:ext uri="{9D8B030D-6E8A-4147-A177-3AD203B41FA5}">
                      <a16:colId xmlns:a16="http://schemas.microsoft.com/office/drawing/2014/main" val="20001"/>
                    </a:ext>
                  </a:extLst>
                </a:gridCol>
              </a:tblGrid>
              <a:tr h="457200">
                <a:tc>
                  <a:txBody>
                    <a:bodyPr/>
                    <a:lstStyle/>
                    <a:p>
                      <a:r>
                        <a:rPr lang="en-US" sz="2000"/>
                        <a:t>Government</a:t>
                      </a:r>
                      <a:r>
                        <a:rPr lang="en-US" sz="2000" baseline="0"/>
                        <a:t> Agency</a:t>
                      </a:r>
                      <a:endParaRPr lang="en-US" sz="2000"/>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solidFill>
                      <a:srgbClr val="000000"/>
                    </a:solidFill>
                  </a:tcPr>
                </a:tc>
                <a:tc>
                  <a:txBody>
                    <a:bodyPr/>
                    <a:lstStyle/>
                    <a:p>
                      <a:pPr algn="l"/>
                      <a:r>
                        <a:rPr lang="en-US" sz="2000"/>
                        <a:t>Some of the Data Available</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0"/>
                  </a:ext>
                </a:extLst>
              </a:tr>
              <a:tr h="457200">
                <a:tc>
                  <a:txBody>
                    <a:bodyPr/>
                    <a:lstStyle/>
                    <a:p>
                      <a:r>
                        <a:rPr lang="en-US" sz="2000">
                          <a:solidFill>
                            <a:srgbClr val="000000"/>
                          </a:solidFill>
                        </a:rPr>
                        <a:t>Census Bureau</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Population data, number of</a:t>
                      </a:r>
                      <a:r>
                        <a:rPr lang="en-US" sz="2000" baseline="0">
                          <a:solidFill>
                            <a:srgbClr val="000000"/>
                          </a:solidFill>
                        </a:rPr>
                        <a:t> </a:t>
                      </a:r>
                      <a:r>
                        <a:rPr lang="en-US" sz="2000">
                          <a:solidFill>
                            <a:srgbClr val="000000"/>
                          </a:solidFill>
                        </a:rPr>
                        <a:t>households, household income</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457200">
                <a:tc>
                  <a:txBody>
                    <a:bodyPr/>
                    <a:lstStyle/>
                    <a:p>
                      <a:r>
                        <a:rPr lang="en-US" sz="2000">
                          <a:solidFill>
                            <a:srgbClr val="000000"/>
                          </a:solidFill>
                        </a:rPr>
                        <a:t>Federal Reserve Board</a:t>
                      </a:r>
                    </a:p>
                  </a:txBody>
                  <a:tcPr>
                    <a:lnL w="12700" cap="flat" cmpd="sng" algn="ctr">
                      <a:solidFill>
                        <a:srgbClr val="000000"/>
                      </a:solidFill>
                      <a:prstDash val="solid"/>
                      <a:round/>
                      <a:headEnd type="none" w="med" len="med"/>
                      <a:tailEnd type="none" w="med" len="med"/>
                    </a:lnL>
                  </a:tcPr>
                </a:tc>
                <a:tc>
                  <a:txBody>
                    <a:bodyPr/>
                    <a:lstStyle/>
                    <a:p>
                      <a:r>
                        <a:rPr lang="en-US" sz="2000">
                          <a:solidFill>
                            <a:srgbClr val="000000"/>
                          </a:solidFill>
                        </a:rPr>
                        <a:t>Data on money supply, exchange</a:t>
                      </a:r>
                      <a:r>
                        <a:rPr lang="en-US" sz="2000" baseline="0">
                          <a:solidFill>
                            <a:srgbClr val="000000"/>
                          </a:solidFill>
                        </a:rPr>
                        <a:t> </a:t>
                      </a:r>
                      <a:r>
                        <a:rPr lang="en-US" sz="2000">
                          <a:solidFill>
                            <a:srgbClr val="000000"/>
                          </a:solidFill>
                        </a:rPr>
                        <a:t>rates, discount rates</a:t>
                      </a:r>
                    </a:p>
                  </a:txBody>
                  <a:tcPr>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2"/>
                  </a:ext>
                </a:extLst>
              </a:tr>
              <a:tr h="457200">
                <a:tc>
                  <a:txBody>
                    <a:bodyPr/>
                    <a:lstStyle/>
                    <a:p>
                      <a:r>
                        <a:rPr lang="en-US" sz="2000">
                          <a:solidFill>
                            <a:srgbClr val="000000"/>
                          </a:solidFill>
                        </a:rPr>
                        <a:t>Office of Mgmt. &amp;</a:t>
                      </a:r>
                      <a:r>
                        <a:rPr lang="en-US" sz="2000" baseline="0">
                          <a:solidFill>
                            <a:srgbClr val="000000"/>
                          </a:solidFill>
                        </a:rPr>
                        <a:t> </a:t>
                      </a:r>
                      <a:r>
                        <a:rPr lang="en-US" sz="2000">
                          <a:solidFill>
                            <a:srgbClr val="000000"/>
                          </a:solidFill>
                        </a:rPr>
                        <a:t>Budget</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Data on revenue, expenditures, debt</a:t>
                      </a:r>
                      <a:r>
                        <a:rPr lang="en-US" sz="2000" baseline="0">
                          <a:solidFill>
                            <a:srgbClr val="000000"/>
                          </a:solidFill>
                        </a:rPr>
                        <a:t> </a:t>
                      </a:r>
                      <a:r>
                        <a:rPr lang="en-US" sz="2000">
                          <a:solidFill>
                            <a:srgbClr val="000000"/>
                          </a:solidFill>
                        </a:rPr>
                        <a:t>of federal government</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457200">
                <a:tc>
                  <a:txBody>
                    <a:bodyPr/>
                    <a:lstStyle/>
                    <a:p>
                      <a:r>
                        <a:rPr lang="en-US" sz="2000">
                          <a:solidFill>
                            <a:srgbClr val="000000"/>
                          </a:solidFill>
                        </a:rPr>
                        <a:t>Department of</a:t>
                      </a:r>
                      <a:r>
                        <a:rPr lang="en-US" sz="2000" baseline="0">
                          <a:solidFill>
                            <a:srgbClr val="000000"/>
                          </a:solidFill>
                        </a:rPr>
                        <a:t> </a:t>
                      </a:r>
                      <a:r>
                        <a:rPr lang="en-US" sz="2000">
                          <a:solidFill>
                            <a:srgbClr val="000000"/>
                          </a:solidFill>
                        </a:rPr>
                        <a:t>Commerce</a:t>
                      </a:r>
                    </a:p>
                  </a:txBody>
                  <a:tcPr>
                    <a:lnL w="12700" cap="flat" cmpd="sng" algn="ctr">
                      <a:solidFill>
                        <a:srgbClr val="000000"/>
                      </a:solidFill>
                      <a:prstDash val="solid"/>
                      <a:round/>
                      <a:headEnd type="none" w="med" len="med"/>
                      <a:tailEnd type="none" w="med" len="med"/>
                    </a:lnL>
                  </a:tcPr>
                </a:tc>
                <a:tc>
                  <a:txBody>
                    <a:bodyPr/>
                    <a:lstStyle/>
                    <a:p>
                      <a:r>
                        <a:rPr lang="en-US" sz="2000">
                          <a:solidFill>
                            <a:srgbClr val="000000"/>
                          </a:solidFill>
                        </a:rPr>
                        <a:t>Data on business activity, value of</a:t>
                      </a:r>
                      <a:r>
                        <a:rPr lang="en-US" sz="2000" baseline="0">
                          <a:solidFill>
                            <a:srgbClr val="000000"/>
                          </a:solidFill>
                        </a:rPr>
                        <a:t> </a:t>
                      </a:r>
                      <a:r>
                        <a:rPr lang="en-US" sz="2000">
                          <a:solidFill>
                            <a:srgbClr val="000000"/>
                          </a:solidFill>
                        </a:rPr>
                        <a:t>shipments, profit by industry</a:t>
                      </a:r>
                    </a:p>
                  </a:txBody>
                  <a:tcPr>
                    <a:lnR w="1270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sz="2000">
                          <a:solidFill>
                            <a:srgbClr val="000000"/>
                          </a:solidFill>
                        </a:rPr>
                        <a:t>Bureau of Labor Statistics</a:t>
                      </a:r>
                    </a:p>
                  </a:txBody>
                  <a:tcPr>
                    <a:lnL w="12700" cap="flat" cmpd="sng" algn="ctr">
                      <a:solidFill>
                        <a:srgbClr val="000000"/>
                      </a:solidFill>
                      <a:prstDash val="solid"/>
                      <a:round/>
                      <a:headEnd type="none" w="med" len="med"/>
                      <a:tailEnd type="none" w="med" len="med"/>
                    </a:lnL>
                    <a:solidFill>
                      <a:schemeClr val="bg1"/>
                    </a:solidFill>
                  </a:tcPr>
                </a:tc>
                <a:tc>
                  <a:txBody>
                    <a:bodyPr/>
                    <a:lstStyle/>
                    <a:p>
                      <a:r>
                        <a:rPr lang="en-US" sz="2000">
                          <a:solidFill>
                            <a:srgbClr val="000000"/>
                          </a:solidFill>
                        </a:rPr>
                        <a:t>Customer spending, unemployment</a:t>
                      </a:r>
                      <a:r>
                        <a:rPr lang="en-US" sz="2000" baseline="0">
                          <a:solidFill>
                            <a:srgbClr val="000000"/>
                          </a:solidFill>
                        </a:rPr>
                        <a:t> </a:t>
                      </a:r>
                      <a:r>
                        <a:rPr lang="en-US" sz="2000">
                          <a:solidFill>
                            <a:srgbClr val="000000"/>
                          </a:solidFill>
                        </a:rPr>
                        <a:t>rate, hourly earnings, safety record</a:t>
                      </a:r>
                    </a:p>
                  </a:txBody>
                  <a:tcPr>
                    <a:lnR w="12700" cap="flat" cmpd="sng" algn="ctr">
                      <a:solidFill>
                        <a:srgbClr val="000000"/>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370840">
                <a:tc>
                  <a:txBody>
                    <a:bodyPr/>
                    <a:lstStyle/>
                    <a:p>
                      <a:r>
                        <a:rPr lang="en-US" sz="2000">
                          <a:solidFill>
                            <a:srgbClr val="000000"/>
                          </a:solidFill>
                        </a:rPr>
                        <a:t>DATA.GOV</a:t>
                      </a:r>
                    </a:p>
                  </a:txBody>
                  <a:tcP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tcPr>
                </a:tc>
                <a:tc>
                  <a:txBody>
                    <a:bodyPr/>
                    <a:lstStyle/>
                    <a:p>
                      <a:r>
                        <a:rPr lang="en-US" sz="2000">
                          <a:solidFill>
                            <a:srgbClr val="000000"/>
                          </a:solidFill>
                        </a:rPr>
                        <a:t>More than 150,000 data sets including agriculture, consumer education, health, and manufacturing data</a:t>
                      </a:r>
                    </a:p>
                  </a:txBody>
                  <a:tcPr>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76282987"/>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(6 of 10)</a:t>
            </a:r>
            <a:endParaRPr lang="en-IN"/>
          </a:p>
        </p:txBody>
      </p:sp>
      <p:sp>
        <p:nvSpPr>
          <p:cNvPr id="6" name="Content Placeholder 2">
            <a:extLst>
              <a:ext uri="{FF2B5EF4-FFF2-40B4-BE49-F238E27FC236}">
                <a16:creationId xmlns:a16="http://schemas.microsoft.com/office/drawing/2014/main" id="{F7702C4C-111B-4C3A-84C4-32ED1E11D751}"/>
              </a:ext>
            </a:extLst>
          </p:cNvPr>
          <p:cNvSpPr>
            <a:spLocks noGrp="1"/>
          </p:cNvSpPr>
          <p:nvPr>
            <p:ph sz="half" idx="1"/>
          </p:nvPr>
        </p:nvSpPr>
        <p:spPr>
          <a:xfrm>
            <a:off x="476844" y="1825626"/>
            <a:ext cx="11241914" cy="874031"/>
          </a:xfrm>
        </p:spPr>
        <p:txBody>
          <a:bodyPr/>
          <a:lstStyle/>
          <a:p>
            <a:pPr marL="0" indent="0">
              <a:spcBef>
                <a:spcPct val="0"/>
              </a:spcBef>
              <a:spcAft>
                <a:spcPts val="600"/>
              </a:spcAft>
              <a:buNone/>
            </a:pPr>
            <a:r>
              <a:rPr lang="en-US" b="1" u="sng"/>
              <a:t>Example:</a:t>
            </a:r>
            <a:r>
              <a:rPr lang="en-US"/>
              <a:t> Ontario Electric</a:t>
            </a:r>
          </a:p>
          <a:p>
            <a:pPr marL="0" indent="0">
              <a:spcBef>
                <a:spcPct val="0"/>
              </a:spcBef>
              <a:spcAft>
                <a:spcPts val="600"/>
              </a:spcAft>
              <a:buNone/>
            </a:pPr>
            <a:r>
              <a:rPr lang="en-US"/>
              <a:t>Using the probability function:</a:t>
            </a:r>
          </a:p>
        </p:txBody>
      </p:sp>
      <p:graphicFrame>
        <p:nvGraphicFramePr>
          <p:cNvPr id="10" name="Object 3" descr="Begin equation. F of x equals dividend start 1 by 2 matrix 1st row 1st column r 2nd row 1st column x end matrix start 1 by 2 matrix. 1st row by 1st column upper N minus r 2nd row 1st column n minus x end matrix end dividend divided by begin divisor start 1 by 2 matrix. 1st row 1st column upper N 2nd row 1st column n end matrix end divisor equals begin dividend start 1 by 2 matrix 1st row 1st column 5 2nd row 1st column 1 end matrix start 1 by 2 matrix. 1st row by 1st column 7 2nd row 1st column 2 end matrix end dividend divided by begin divisor start 1 by 2 matrix. 1st row 1st column 12 2nd row 1st column 3 end matrix end divisor equals 5 factorial divided by 1 factorial 4 factorial times 7 factorial divided by 2 factorial 5 factorial divided by 12 factorial divided by 3 factorial 9 factorial equals 5 times 21 divided by 220 equals .4773. End equation. ">
            <a:extLst>
              <a:ext uri="{FF2B5EF4-FFF2-40B4-BE49-F238E27FC236}">
                <a16:creationId xmlns:a16="http://schemas.microsoft.com/office/drawing/2014/main" id="{AD922F03-431E-45FF-80D4-A3BCD5CFDF86}"/>
              </a:ext>
            </a:extLst>
          </p:cNvPr>
          <p:cNvGraphicFramePr>
            <a:graphicFrameLocks noGrp="1" noChangeAspect="1"/>
          </p:cNvGraphicFramePr>
          <p:nvPr>
            <p:ph sz="half" idx="2"/>
            <p:extLst>
              <p:ext uri="{D42A27DB-BD31-4B8C-83A1-F6EECF244321}">
                <p14:modId xmlns:p14="http://schemas.microsoft.com/office/powerpoint/2010/main" val="1720044219"/>
              </p:ext>
            </p:extLst>
          </p:nvPr>
        </p:nvGraphicFramePr>
        <p:xfrm>
          <a:off x="1816100" y="2878364"/>
          <a:ext cx="8559800" cy="1809750"/>
        </p:xfrm>
        <a:graphic>
          <a:graphicData uri="http://schemas.openxmlformats.org/presentationml/2006/ole">
            <mc:AlternateContent xmlns:mc="http://schemas.openxmlformats.org/markup-compatibility/2006">
              <mc:Choice xmlns:v="urn:schemas-microsoft-com:vml" Requires="v">
                <p:oleObj spid="_x0000_s75778" name="Equation" r:id="rId3" imgW="9550080" imgH="2019240" progId="Equation.DSMT4">
                  <p:embed/>
                </p:oleObj>
              </mc:Choice>
              <mc:Fallback>
                <p:oleObj name="Equation" r:id="rId3" imgW="9550080" imgH="2019240" progId="Equation.DSMT4">
                  <p:embed/>
                  <p:pic>
                    <p:nvPicPr>
                      <p:cNvPr id="0" name="OLE substitute image"/>
                      <p:cNvPicPr/>
                      <p:nvPr/>
                    </p:nvPicPr>
                    <p:blipFill>
                      <a:blip r:embed="rId4"/>
                      <a:stretch>
                        <a:fillRect/>
                      </a:stretch>
                    </p:blipFill>
                    <p:spPr>
                      <a:xfrm>
                        <a:off x="1816100" y="2878364"/>
                        <a:ext cx="8559800" cy="180975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66E4BE19-476D-418E-A064-8153D6C2120B}"/>
              </a:ext>
            </a:extLst>
          </p:cNvPr>
          <p:cNvSpPr>
            <a:spLocks noGrp="1"/>
          </p:cNvSpPr>
          <p:nvPr>
            <p:ph sz="half" idx="10"/>
          </p:nvPr>
        </p:nvSpPr>
        <p:spPr>
          <a:xfrm>
            <a:off x="476843" y="4688114"/>
            <a:ext cx="11241915" cy="1634416"/>
          </a:xfrm>
        </p:spPr>
        <p:txBody>
          <a:bodyPr/>
          <a:lstStyle/>
          <a:p>
            <a:pPr marL="0" indent="0">
              <a:spcBef>
                <a:spcPct val="0"/>
              </a:spcBef>
              <a:spcAft>
                <a:spcPts val="200"/>
              </a:spcAft>
              <a:buNone/>
            </a:pPr>
            <a:r>
              <a:rPr lang="en-US" sz="2000"/>
              <a:t>where:</a:t>
            </a:r>
          </a:p>
          <a:p>
            <a:pPr marL="858838" indent="0">
              <a:spcBef>
                <a:spcPct val="0"/>
              </a:spcBef>
              <a:spcAft>
                <a:spcPts val="200"/>
              </a:spcAft>
              <a:buNone/>
            </a:pPr>
            <a:r>
              <a:rPr lang="en-US" sz="2000" i="1"/>
              <a:t>x</a:t>
            </a:r>
            <a:r>
              <a:rPr lang="en-US" sz="2000"/>
              <a:t> = 1 = number of </a:t>
            </a:r>
            <a:r>
              <a:rPr lang="en-US" sz="2000" u="sng"/>
              <a:t>defective</a:t>
            </a:r>
            <a:r>
              <a:rPr lang="en-US" sz="2000"/>
              <a:t> fuse selected</a:t>
            </a:r>
          </a:p>
          <a:p>
            <a:pPr marL="858838" indent="0">
              <a:spcBef>
                <a:spcPct val="0"/>
              </a:spcBef>
              <a:spcAft>
                <a:spcPts val="200"/>
              </a:spcAft>
              <a:buNone/>
            </a:pPr>
            <a:r>
              <a:rPr lang="en-US" sz="2000" i="1"/>
              <a:t>n</a:t>
            </a:r>
            <a:r>
              <a:rPr lang="en-US" sz="2000"/>
              <a:t> = 3 = number of fuses selected</a:t>
            </a:r>
          </a:p>
          <a:p>
            <a:pPr marL="858838" indent="0">
              <a:spcBef>
                <a:spcPct val="0"/>
              </a:spcBef>
              <a:spcAft>
                <a:spcPts val="200"/>
              </a:spcAft>
              <a:buNone/>
            </a:pPr>
            <a:r>
              <a:rPr lang="en-US" sz="2000" i="1"/>
              <a:t>N</a:t>
            </a:r>
            <a:r>
              <a:rPr lang="en-US" sz="2000"/>
              <a:t> = 12 = number of fuses in total</a:t>
            </a:r>
          </a:p>
          <a:p>
            <a:pPr marL="858838" indent="0">
              <a:spcBef>
                <a:spcPct val="0"/>
              </a:spcBef>
              <a:spcAft>
                <a:spcPts val="200"/>
              </a:spcAft>
              <a:buNone/>
            </a:pPr>
            <a:r>
              <a:rPr lang="en-US" sz="2000" i="1"/>
              <a:t>r</a:t>
            </a:r>
            <a:r>
              <a:rPr lang="en-US" sz="2000"/>
              <a:t> = 5 = number of </a:t>
            </a:r>
            <a:r>
              <a:rPr lang="en-US" sz="2000" u="sng"/>
              <a:t>defective</a:t>
            </a:r>
            <a:r>
              <a:rPr lang="en-US" sz="2000"/>
              <a:t> fuses in total</a:t>
            </a:r>
          </a:p>
        </p:txBody>
      </p:sp>
    </p:spTree>
    <p:extLst>
      <p:ext uri="{BB962C8B-B14F-4D97-AF65-F5344CB8AC3E}">
        <p14:creationId xmlns:p14="http://schemas.microsoft.com/office/powerpoint/2010/main" val="201189504"/>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(7 of 10)</a:t>
            </a:r>
            <a:endParaRPr lang="en-IN"/>
          </a:p>
        </p:txBody>
      </p:sp>
      <p:sp>
        <p:nvSpPr>
          <p:cNvPr id="6" name="Content Placeholder 2">
            <a:extLst>
              <a:ext uri="{FF2B5EF4-FFF2-40B4-BE49-F238E27FC236}">
                <a16:creationId xmlns:a16="http://schemas.microsoft.com/office/drawing/2014/main" id="{8D5BACD9-5047-453B-8DCD-B2B63AEF5B77}"/>
              </a:ext>
            </a:extLst>
          </p:cNvPr>
          <p:cNvSpPr>
            <a:spLocks noGrp="1"/>
          </p:cNvSpPr>
          <p:nvPr>
            <p:ph sz="half" idx="2"/>
          </p:nvPr>
        </p:nvSpPr>
        <p:spPr>
          <a:xfrm>
            <a:off x="476843" y="1828800"/>
            <a:ext cx="11241915" cy="450166"/>
          </a:xfrm>
        </p:spPr>
        <p:txBody>
          <a:bodyPr/>
          <a:lstStyle/>
          <a:p>
            <a:pPr marL="0" indent="0">
              <a:buNone/>
            </a:pPr>
            <a:r>
              <a:rPr lang="en-IN"/>
              <a:t>Mean</a:t>
            </a:r>
          </a:p>
        </p:txBody>
      </p:sp>
      <p:graphicFrame>
        <p:nvGraphicFramePr>
          <p:cNvPr id="12" name="Object 3" descr="Begin equation. E of x equals mu equals n times r divided by upper N. End equation.">
            <a:extLst>
              <a:ext uri="{FF2B5EF4-FFF2-40B4-BE49-F238E27FC236}">
                <a16:creationId xmlns:a16="http://schemas.microsoft.com/office/drawing/2014/main" id="{96DAD287-208F-4110-9F73-2A232DEE88FA}"/>
              </a:ext>
            </a:extLst>
          </p:cNvPr>
          <p:cNvGraphicFramePr>
            <a:graphicFrameLocks noGrp="1" noChangeAspect="1"/>
          </p:cNvGraphicFramePr>
          <p:nvPr>
            <p:ph idx="10"/>
            <p:extLst>
              <p:ext uri="{D42A27DB-BD31-4B8C-83A1-F6EECF244321}">
                <p14:modId xmlns:p14="http://schemas.microsoft.com/office/powerpoint/2010/main" val="1281682820"/>
              </p:ext>
            </p:extLst>
          </p:nvPr>
        </p:nvGraphicFramePr>
        <p:xfrm>
          <a:off x="4768860" y="2401323"/>
          <a:ext cx="2654280" cy="952200"/>
        </p:xfrm>
        <a:graphic>
          <a:graphicData uri="http://schemas.openxmlformats.org/presentationml/2006/ole">
            <mc:AlternateContent xmlns:mc="http://schemas.openxmlformats.org/markup-compatibility/2006">
              <mc:Choice xmlns:v="urn:schemas-microsoft-com:vml" Requires="v">
                <p:oleObj spid="_x0000_s76803" name="Equation" r:id="rId3" imgW="2654280" imgH="952200" progId="Equation.DSMT4">
                  <p:embed/>
                </p:oleObj>
              </mc:Choice>
              <mc:Fallback>
                <p:oleObj name="Equation" r:id="rId3" imgW="2654280" imgH="952200" progId="Equation.DSMT4">
                  <p:embed/>
                  <p:pic>
                    <p:nvPicPr>
                      <p:cNvPr id="0" name="OLE substitute image"/>
                      <p:cNvPicPr/>
                      <p:nvPr/>
                    </p:nvPicPr>
                    <p:blipFill>
                      <a:blip r:embed="rId4"/>
                      <a:stretch>
                        <a:fillRect/>
                      </a:stretch>
                    </p:blipFill>
                    <p:spPr>
                      <a:xfrm>
                        <a:off x="4768860" y="2401323"/>
                        <a:ext cx="2654280" cy="9522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A183A628-F623-49A9-9101-70FB65E204FA}"/>
              </a:ext>
            </a:extLst>
          </p:cNvPr>
          <p:cNvSpPr>
            <a:spLocks noGrp="1"/>
          </p:cNvSpPr>
          <p:nvPr>
            <p:ph idx="11"/>
          </p:nvPr>
        </p:nvSpPr>
        <p:spPr>
          <a:xfrm>
            <a:off x="476843" y="3874796"/>
            <a:ext cx="1794423" cy="450166"/>
          </a:xfrm>
        </p:spPr>
        <p:txBody>
          <a:bodyPr/>
          <a:lstStyle/>
          <a:p>
            <a:pPr algn="l"/>
            <a:r>
              <a:rPr lang="en-IN"/>
              <a:t>Variance</a:t>
            </a:r>
          </a:p>
        </p:txBody>
      </p:sp>
      <p:graphicFrame>
        <p:nvGraphicFramePr>
          <p:cNvPr id="14" name="Object 5" descr="Begin equation. Var of x equals sigma squared equals n times r divided by upper N times 1 minus r divided by upper N times upper N minus n divided by upper N minus 1. End equation.">
            <a:extLst>
              <a:ext uri="{FF2B5EF4-FFF2-40B4-BE49-F238E27FC236}">
                <a16:creationId xmlns:a16="http://schemas.microsoft.com/office/drawing/2014/main" id="{D3CC86CA-F836-4CAD-A992-962FFA50CA14}"/>
              </a:ext>
            </a:extLst>
          </p:cNvPr>
          <p:cNvGraphicFramePr>
            <a:graphicFrameLocks noGrp="1" noChangeAspect="1"/>
          </p:cNvGraphicFramePr>
          <p:nvPr>
            <p:ph idx="13"/>
            <p:extLst>
              <p:ext uri="{D42A27DB-BD31-4B8C-83A1-F6EECF244321}">
                <p14:modId xmlns:p14="http://schemas.microsoft.com/office/powerpoint/2010/main" val="1143271391"/>
              </p:ext>
            </p:extLst>
          </p:nvPr>
        </p:nvGraphicFramePr>
        <p:xfrm>
          <a:off x="3473450" y="4492625"/>
          <a:ext cx="5245100" cy="879475"/>
        </p:xfrm>
        <a:graphic>
          <a:graphicData uri="http://schemas.openxmlformats.org/presentationml/2006/ole">
            <mc:AlternateContent xmlns:mc="http://schemas.openxmlformats.org/markup-compatibility/2006">
              <mc:Choice xmlns:v="urn:schemas-microsoft-com:vml" Requires="v">
                <p:oleObj spid="_x0000_s76804" name="Equation" r:id="rId5" imgW="5600520" imgH="939600" progId="Equation.DSMT4">
                  <p:embed/>
                </p:oleObj>
              </mc:Choice>
              <mc:Fallback>
                <p:oleObj name="Equation" r:id="rId5" imgW="5600520" imgH="939600" progId="Equation.DSMT4">
                  <p:embed/>
                  <p:pic>
                    <p:nvPicPr>
                      <p:cNvPr id="0" name="OLE substitute image"/>
                      <p:cNvPicPr/>
                      <p:nvPr/>
                    </p:nvPicPr>
                    <p:blipFill>
                      <a:blip r:embed="rId6"/>
                      <a:stretch>
                        <a:fillRect/>
                      </a:stretch>
                    </p:blipFill>
                    <p:spPr>
                      <a:xfrm>
                        <a:off x="3473450" y="4492625"/>
                        <a:ext cx="5245100" cy="879475"/>
                      </a:xfrm>
                      <a:prstGeom prst="rect">
                        <a:avLst/>
                      </a:prstGeom>
                    </p:spPr>
                  </p:pic>
                </p:oleObj>
              </mc:Fallback>
            </mc:AlternateContent>
          </a:graphicData>
        </a:graphic>
      </p:graphicFrame>
    </p:spTree>
    <p:extLst>
      <p:ext uri="{BB962C8B-B14F-4D97-AF65-F5344CB8AC3E}">
        <p14:creationId xmlns:p14="http://schemas.microsoft.com/office/powerpoint/2010/main" val="421353597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(8 of 10)</a:t>
            </a:r>
            <a:endParaRPr lang="en-IN"/>
          </a:p>
        </p:txBody>
      </p:sp>
      <p:sp>
        <p:nvSpPr>
          <p:cNvPr id="15" name="Content Placeholder 2">
            <a:extLst>
              <a:ext uri="{FF2B5EF4-FFF2-40B4-BE49-F238E27FC236}">
                <a16:creationId xmlns:a16="http://schemas.microsoft.com/office/drawing/2014/main" id="{3A7B4661-17C3-42AA-869C-C2042DEF8F8C}"/>
              </a:ext>
            </a:extLst>
          </p:cNvPr>
          <p:cNvSpPr>
            <a:spLocks noGrp="1"/>
          </p:cNvSpPr>
          <p:nvPr>
            <p:ph idx="1"/>
          </p:nvPr>
        </p:nvSpPr>
        <p:spPr>
          <a:xfrm>
            <a:off x="476844" y="1944375"/>
            <a:ext cx="11241914" cy="841028"/>
          </a:xfrm>
        </p:spPr>
        <p:txBody>
          <a:bodyPr/>
          <a:lstStyle/>
          <a:p>
            <a:pPr algn="l">
              <a:spcBef>
                <a:spcPct val="0"/>
              </a:spcBef>
            </a:pPr>
            <a:r>
              <a:rPr lang="en-IN" b="1" u="sng"/>
              <a:t>Example:</a:t>
            </a:r>
            <a:r>
              <a:rPr lang="en-IN"/>
              <a:t> Ontario Electric</a:t>
            </a:r>
          </a:p>
          <a:p>
            <a:pPr algn="l">
              <a:spcBef>
                <a:spcPct val="0"/>
              </a:spcBef>
            </a:pPr>
            <a:r>
              <a:rPr lang="en-IN"/>
              <a:t>Mean</a:t>
            </a:r>
          </a:p>
        </p:txBody>
      </p:sp>
      <p:graphicFrame>
        <p:nvGraphicFramePr>
          <p:cNvPr id="24" name="Object 3" descr="Begin equation. mu equals n times r divided by upper N equals 3 times 5 divided by 12 equals 1.25. End equation.">
            <a:extLst>
              <a:ext uri="{FF2B5EF4-FFF2-40B4-BE49-F238E27FC236}">
                <a16:creationId xmlns:a16="http://schemas.microsoft.com/office/drawing/2014/main" id="{CE49250E-B536-462F-A7B2-E0BCF9E2970F}"/>
              </a:ext>
            </a:extLst>
          </p:cNvPr>
          <p:cNvGraphicFramePr>
            <a:graphicFrameLocks noGrp="1" noChangeAspect="1"/>
          </p:cNvGraphicFramePr>
          <p:nvPr>
            <p:ph idx="11"/>
            <p:extLst>
              <p:ext uri="{D42A27DB-BD31-4B8C-83A1-F6EECF244321}">
                <p14:modId xmlns:p14="http://schemas.microsoft.com/office/powerpoint/2010/main" val="637807991"/>
              </p:ext>
            </p:extLst>
          </p:nvPr>
        </p:nvGraphicFramePr>
        <p:xfrm>
          <a:off x="4510128" y="2676514"/>
          <a:ext cx="3987720" cy="952200"/>
        </p:xfrm>
        <a:graphic>
          <a:graphicData uri="http://schemas.openxmlformats.org/presentationml/2006/ole">
            <mc:AlternateContent xmlns:mc="http://schemas.openxmlformats.org/markup-compatibility/2006">
              <mc:Choice xmlns:v="urn:schemas-microsoft-com:vml" Requires="v">
                <p:oleObj spid="_x0000_s77828" name="Equation" r:id="rId3" imgW="3987720" imgH="952200" progId="Equation.DSMT4">
                  <p:embed/>
                </p:oleObj>
              </mc:Choice>
              <mc:Fallback>
                <p:oleObj name="Equation" r:id="rId3" imgW="3987720" imgH="952200" progId="Equation.DSMT4">
                  <p:embed/>
                  <p:pic>
                    <p:nvPicPr>
                      <p:cNvPr id="0" name="OLE substitute image"/>
                      <p:cNvPicPr/>
                      <p:nvPr/>
                    </p:nvPicPr>
                    <p:blipFill>
                      <a:blip r:embed="rId4"/>
                      <a:stretch>
                        <a:fillRect/>
                      </a:stretch>
                    </p:blipFill>
                    <p:spPr>
                      <a:xfrm>
                        <a:off x="4510128" y="2676514"/>
                        <a:ext cx="3987720" cy="952200"/>
                      </a:xfrm>
                      <a:prstGeom prst="rect">
                        <a:avLst/>
                      </a:prstGeom>
                    </p:spPr>
                  </p:pic>
                </p:oleObj>
              </mc:Fallback>
            </mc:AlternateContent>
          </a:graphicData>
        </a:graphic>
      </p:graphicFrame>
      <p:sp>
        <p:nvSpPr>
          <p:cNvPr id="19" name="Content Placeholder 4">
            <a:extLst>
              <a:ext uri="{FF2B5EF4-FFF2-40B4-BE49-F238E27FC236}">
                <a16:creationId xmlns:a16="http://schemas.microsoft.com/office/drawing/2014/main" id="{F22654B8-B516-4E1B-BEAD-386F3E10648E}"/>
              </a:ext>
            </a:extLst>
          </p:cNvPr>
          <p:cNvSpPr>
            <a:spLocks noGrp="1"/>
          </p:cNvSpPr>
          <p:nvPr>
            <p:ph idx="13"/>
          </p:nvPr>
        </p:nvSpPr>
        <p:spPr>
          <a:xfrm>
            <a:off x="476844" y="3700019"/>
            <a:ext cx="1511606" cy="508565"/>
          </a:xfrm>
        </p:spPr>
        <p:txBody>
          <a:bodyPr/>
          <a:lstStyle/>
          <a:p>
            <a:pPr algn="l"/>
            <a:r>
              <a:rPr lang="en-IN"/>
              <a:t>Variance</a:t>
            </a:r>
          </a:p>
        </p:txBody>
      </p:sp>
      <p:graphicFrame>
        <p:nvGraphicFramePr>
          <p:cNvPr id="26" name="Object 5" descr="Begin equation. sigma squared equals 3 times 5 divided by 12 times 1 minus  5 divided by 12 times 12 minus 3 divided by 12 minus 1 equals .60. End equation.">
            <a:extLst>
              <a:ext uri="{FF2B5EF4-FFF2-40B4-BE49-F238E27FC236}">
                <a16:creationId xmlns:a16="http://schemas.microsoft.com/office/drawing/2014/main" id="{399A08B9-5473-414D-A107-B3671F6150B0}"/>
              </a:ext>
            </a:extLst>
          </p:cNvPr>
          <p:cNvGraphicFramePr>
            <a:graphicFrameLocks noGrp="1" noChangeAspect="1"/>
          </p:cNvGraphicFramePr>
          <p:nvPr>
            <p:ph idx="15"/>
            <p:extLst>
              <p:ext uri="{D42A27DB-BD31-4B8C-83A1-F6EECF244321}">
                <p14:modId xmlns:p14="http://schemas.microsoft.com/office/powerpoint/2010/main" val="2583358987"/>
              </p:ext>
            </p:extLst>
          </p:nvPr>
        </p:nvGraphicFramePr>
        <p:xfrm>
          <a:off x="3875088" y="4131097"/>
          <a:ext cx="5257800" cy="952200"/>
        </p:xfrm>
        <a:graphic>
          <a:graphicData uri="http://schemas.openxmlformats.org/presentationml/2006/ole">
            <mc:AlternateContent xmlns:mc="http://schemas.openxmlformats.org/markup-compatibility/2006">
              <mc:Choice xmlns:v="urn:schemas-microsoft-com:vml" Requires="v">
                <p:oleObj spid="_x0000_s77829" name="Equation" r:id="rId5" imgW="5257800" imgH="952200" progId="Equation.DSMT4">
                  <p:embed/>
                </p:oleObj>
              </mc:Choice>
              <mc:Fallback>
                <p:oleObj name="Equation" r:id="rId5" imgW="5257800" imgH="952200" progId="Equation.DSMT4">
                  <p:embed/>
                  <p:pic>
                    <p:nvPicPr>
                      <p:cNvPr id="0" name="OLE substitute image"/>
                      <p:cNvPicPr/>
                      <p:nvPr/>
                    </p:nvPicPr>
                    <p:blipFill>
                      <a:blip r:embed="rId6"/>
                      <a:stretch>
                        <a:fillRect/>
                      </a:stretch>
                    </p:blipFill>
                    <p:spPr>
                      <a:xfrm>
                        <a:off x="3875088" y="4131097"/>
                        <a:ext cx="5257800" cy="952200"/>
                      </a:xfrm>
                      <a:prstGeom prst="rect">
                        <a:avLst/>
                      </a:prstGeom>
                    </p:spPr>
                  </p:pic>
                </p:oleObj>
              </mc:Fallback>
            </mc:AlternateContent>
          </a:graphicData>
        </a:graphic>
      </p:graphicFrame>
      <p:sp>
        <p:nvSpPr>
          <p:cNvPr id="16" name="Content Placeholder 6">
            <a:extLst>
              <a:ext uri="{FF2B5EF4-FFF2-40B4-BE49-F238E27FC236}">
                <a16:creationId xmlns:a16="http://schemas.microsoft.com/office/drawing/2014/main" id="{03D089AE-5D91-4D90-AA0F-905855904254}"/>
              </a:ext>
            </a:extLst>
          </p:cNvPr>
          <p:cNvSpPr>
            <a:spLocks noGrp="1"/>
          </p:cNvSpPr>
          <p:nvPr>
            <p:ph idx="10"/>
          </p:nvPr>
        </p:nvSpPr>
        <p:spPr>
          <a:xfrm>
            <a:off x="476843" y="5337878"/>
            <a:ext cx="2871036" cy="429873"/>
          </a:xfrm>
        </p:spPr>
        <p:txBody>
          <a:bodyPr/>
          <a:lstStyle/>
          <a:p>
            <a:pPr algn="l"/>
            <a:r>
              <a:rPr lang="en-IN"/>
              <a:t>Standard deviation </a:t>
            </a:r>
          </a:p>
        </p:txBody>
      </p:sp>
      <p:graphicFrame>
        <p:nvGraphicFramePr>
          <p:cNvPr id="28" name="Object 7" descr="Begin equation. sigma equals .77. End equation.">
            <a:extLst>
              <a:ext uri="{FF2B5EF4-FFF2-40B4-BE49-F238E27FC236}">
                <a16:creationId xmlns:a16="http://schemas.microsoft.com/office/drawing/2014/main" id="{979D43AC-6D0A-4B80-ACE2-3670F1297BFB}"/>
              </a:ext>
            </a:extLst>
          </p:cNvPr>
          <p:cNvGraphicFramePr>
            <a:graphicFrameLocks noGrp="1" noChangeAspect="1"/>
          </p:cNvGraphicFramePr>
          <p:nvPr>
            <p:ph idx="12"/>
            <p:extLst>
              <p:ext uri="{D42A27DB-BD31-4B8C-83A1-F6EECF244321}">
                <p14:modId xmlns:p14="http://schemas.microsoft.com/office/powerpoint/2010/main" val="4097308311"/>
              </p:ext>
            </p:extLst>
          </p:nvPr>
        </p:nvGraphicFramePr>
        <p:xfrm>
          <a:off x="5945188" y="5726497"/>
          <a:ext cx="1117600" cy="317500"/>
        </p:xfrm>
        <a:graphic>
          <a:graphicData uri="http://schemas.openxmlformats.org/presentationml/2006/ole">
            <mc:AlternateContent xmlns:mc="http://schemas.openxmlformats.org/markup-compatibility/2006">
              <mc:Choice xmlns:v="urn:schemas-microsoft-com:vml" Requires="v">
                <p:oleObj spid="_x0000_s77830" name="Equation" r:id="rId7" imgW="1117440" imgH="317160" progId="Equation.DSMT4">
                  <p:embed/>
                </p:oleObj>
              </mc:Choice>
              <mc:Fallback>
                <p:oleObj name="Equation" r:id="rId7" imgW="1117440" imgH="317160" progId="Equation.DSMT4">
                  <p:embed/>
                  <p:pic>
                    <p:nvPicPr>
                      <p:cNvPr id="0" name="OLE substitute image"/>
                      <p:cNvPicPr/>
                      <p:nvPr/>
                    </p:nvPicPr>
                    <p:blipFill>
                      <a:blip r:embed="rId8"/>
                      <a:stretch>
                        <a:fillRect/>
                      </a:stretch>
                    </p:blipFill>
                    <p:spPr>
                      <a:xfrm>
                        <a:off x="5945188" y="5726497"/>
                        <a:ext cx="1117600" cy="317500"/>
                      </a:xfrm>
                      <a:prstGeom prst="rect">
                        <a:avLst/>
                      </a:prstGeom>
                    </p:spPr>
                  </p:pic>
                </p:oleObj>
              </mc:Fallback>
            </mc:AlternateContent>
          </a:graphicData>
        </a:graphic>
      </p:graphicFrame>
    </p:spTree>
    <p:extLst>
      <p:ext uri="{BB962C8B-B14F-4D97-AF65-F5344CB8AC3E}">
        <p14:creationId xmlns:p14="http://schemas.microsoft.com/office/powerpoint/2010/main" val="294586281"/>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73E1-A5AD-4F22-93F4-9D4420180AA2}"/>
              </a:ext>
            </a:extLst>
          </p:cNvPr>
          <p:cNvSpPr>
            <a:spLocks noGrp="1"/>
          </p:cNvSpPr>
          <p:nvPr>
            <p:ph type="title"/>
          </p:nvPr>
        </p:nvSpPr>
        <p:spPr/>
        <p:txBody>
          <a:bodyPr/>
          <a:lstStyle/>
          <a:p>
            <a:r>
              <a:rPr lang="en-US"/>
              <a:t>Hypergeometric Probability Distribution </a:t>
            </a:r>
            <a:br>
              <a:rPr lang="en-US"/>
            </a:br>
            <a:r>
              <a:rPr lang="en-US"/>
              <a:t>(9 of 10)</a:t>
            </a:r>
            <a:endParaRPr lang="en-IN"/>
          </a:p>
        </p:txBody>
      </p:sp>
      <p:sp>
        <p:nvSpPr>
          <p:cNvPr id="3" name="Content Placeholder 2">
            <a:extLst>
              <a:ext uri="{FF2B5EF4-FFF2-40B4-BE49-F238E27FC236}">
                <a16:creationId xmlns:a16="http://schemas.microsoft.com/office/drawing/2014/main" id="{C71D884F-031D-43BD-8328-F45DE8B23F8D}"/>
              </a:ext>
            </a:extLst>
          </p:cNvPr>
          <p:cNvSpPr>
            <a:spLocks noGrp="1"/>
          </p:cNvSpPr>
          <p:nvPr>
            <p:ph sz="quarter" idx="17"/>
          </p:nvPr>
        </p:nvSpPr>
        <p:spPr>
          <a:xfrm>
            <a:off x="476843" y="1828800"/>
            <a:ext cx="11237976" cy="548640"/>
          </a:xfrm>
        </p:spPr>
        <p:txBody>
          <a:bodyPr/>
          <a:lstStyle/>
          <a:p>
            <a:r>
              <a:rPr lang="en-US"/>
              <a:t>Consider a hypergeometric distribution with </a:t>
            </a:r>
            <a:r>
              <a:rPr lang="en-US" i="1"/>
              <a:t>n</a:t>
            </a:r>
            <a:r>
              <a:rPr lang="en-US"/>
              <a:t> trials and let</a:t>
            </a:r>
          </a:p>
        </p:txBody>
      </p:sp>
      <p:graphicFrame>
        <p:nvGraphicFramePr>
          <p:cNvPr id="22" name="Object 3" descr="Begin equation. p equals r divided by n. End equation.">
            <a:extLst>
              <a:ext uri="{FF2B5EF4-FFF2-40B4-BE49-F238E27FC236}">
                <a16:creationId xmlns:a16="http://schemas.microsoft.com/office/drawing/2014/main" id="{A75D3DFB-5546-40DE-88D8-02F96AE57743}"/>
              </a:ext>
            </a:extLst>
          </p:cNvPr>
          <p:cNvGraphicFramePr>
            <a:graphicFrameLocks noGrp="1" noChangeAspect="1"/>
          </p:cNvGraphicFramePr>
          <p:nvPr>
            <p:ph sz="quarter" idx="18"/>
            <p:extLst>
              <p:ext uri="{D42A27DB-BD31-4B8C-83A1-F6EECF244321}">
                <p14:modId xmlns:p14="http://schemas.microsoft.com/office/powerpoint/2010/main" val="551097737"/>
              </p:ext>
            </p:extLst>
          </p:nvPr>
        </p:nvGraphicFramePr>
        <p:xfrm>
          <a:off x="8770257" y="1903095"/>
          <a:ext cx="1193800" cy="368300"/>
        </p:xfrm>
        <a:graphic>
          <a:graphicData uri="http://schemas.openxmlformats.org/presentationml/2006/ole">
            <mc:AlternateContent xmlns:mc="http://schemas.openxmlformats.org/markup-compatibility/2006">
              <mc:Choice xmlns:v="urn:schemas-microsoft-com:vml" Requires="v">
                <p:oleObj spid="_x0000_s78853" name="Equation" r:id="rId3" imgW="1193760" imgH="368280" progId="Equation.DSMT4">
                  <p:embed/>
                </p:oleObj>
              </mc:Choice>
              <mc:Fallback>
                <p:oleObj name="Equation" r:id="rId3" imgW="1193760" imgH="368280" progId="Equation.DSMT4">
                  <p:embed/>
                  <p:pic>
                    <p:nvPicPr>
                      <p:cNvPr id="0" name="OLE substitute image"/>
                      <p:cNvPicPr/>
                      <p:nvPr/>
                    </p:nvPicPr>
                    <p:blipFill>
                      <a:blip r:embed="rId4"/>
                      <a:stretch>
                        <a:fillRect/>
                      </a:stretch>
                    </p:blipFill>
                    <p:spPr>
                      <a:xfrm>
                        <a:off x="8770257" y="1903095"/>
                        <a:ext cx="1193800" cy="3683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BFD72393-9BE2-4660-9178-4E2D71BD5D15}"/>
              </a:ext>
            </a:extLst>
          </p:cNvPr>
          <p:cNvSpPr>
            <a:spLocks noGrp="1"/>
          </p:cNvSpPr>
          <p:nvPr>
            <p:ph sz="quarter" idx="19"/>
          </p:nvPr>
        </p:nvSpPr>
        <p:spPr>
          <a:xfrm>
            <a:off x="476843" y="1851068"/>
            <a:ext cx="11237976" cy="822960"/>
          </a:xfrm>
        </p:spPr>
        <p:txBody>
          <a:bodyPr/>
          <a:lstStyle/>
          <a:p>
            <a:pPr indent="9262872">
              <a:buNone/>
            </a:pPr>
            <a:r>
              <a:rPr lang="en-US">
                <a:solidFill>
                  <a:srgbClr val="003865"/>
                </a:solidFill>
              </a:rPr>
              <a:t>denote the probability of a success on the first trial.</a:t>
            </a:r>
            <a:endParaRPr lang="en-IN"/>
          </a:p>
        </p:txBody>
      </p:sp>
      <p:sp>
        <p:nvSpPr>
          <p:cNvPr id="6" name="Content Placeholder 5">
            <a:extLst>
              <a:ext uri="{FF2B5EF4-FFF2-40B4-BE49-F238E27FC236}">
                <a16:creationId xmlns:a16="http://schemas.microsoft.com/office/drawing/2014/main" id="{0AA15634-6878-4972-ABC6-D11FC8554494}"/>
              </a:ext>
            </a:extLst>
          </p:cNvPr>
          <p:cNvSpPr>
            <a:spLocks noGrp="1"/>
          </p:cNvSpPr>
          <p:nvPr>
            <p:ph sz="quarter" idx="20"/>
          </p:nvPr>
        </p:nvSpPr>
        <p:spPr>
          <a:xfrm>
            <a:off x="476842" y="2801501"/>
            <a:ext cx="5619157" cy="457200"/>
          </a:xfrm>
        </p:spPr>
        <p:txBody>
          <a:bodyPr/>
          <a:lstStyle/>
          <a:p>
            <a:r>
              <a:rPr lang="en-US">
                <a:solidFill>
                  <a:srgbClr val="003865"/>
                </a:solidFill>
              </a:rPr>
              <a:t>If the population size is large, the term</a:t>
            </a:r>
            <a:endParaRPr lang="en-IN"/>
          </a:p>
        </p:txBody>
      </p:sp>
      <p:graphicFrame>
        <p:nvGraphicFramePr>
          <p:cNvPr id="30" name="Object 6" descr="Begin equation. Upper N minus lower n divided by upper N minus 1. End equation.">
            <a:extLst>
              <a:ext uri="{FF2B5EF4-FFF2-40B4-BE49-F238E27FC236}">
                <a16:creationId xmlns:a16="http://schemas.microsoft.com/office/drawing/2014/main" id="{46C4BE26-F2D2-455F-B051-6843FC6F805D}"/>
              </a:ext>
            </a:extLst>
          </p:cNvPr>
          <p:cNvGraphicFramePr>
            <a:graphicFrameLocks noGrp="1" noChangeAspect="1"/>
          </p:cNvGraphicFramePr>
          <p:nvPr>
            <p:ph sz="quarter" idx="21"/>
            <p:extLst>
              <p:ext uri="{D42A27DB-BD31-4B8C-83A1-F6EECF244321}">
                <p14:modId xmlns:p14="http://schemas.microsoft.com/office/powerpoint/2010/main" val="4168907886"/>
              </p:ext>
            </p:extLst>
          </p:nvPr>
        </p:nvGraphicFramePr>
        <p:xfrm>
          <a:off x="6028177" y="2865438"/>
          <a:ext cx="1905000" cy="368300"/>
        </p:xfrm>
        <a:graphic>
          <a:graphicData uri="http://schemas.openxmlformats.org/presentationml/2006/ole">
            <mc:AlternateContent xmlns:mc="http://schemas.openxmlformats.org/markup-compatibility/2006">
              <mc:Choice xmlns:v="urn:schemas-microsoft-com:vml" Requires="v">
                <p:oleObj spid="_x0000_s78854" name="Equation" r:id="rId5" imgW="1904760" imgH="368280" progId="Equation.DSMT4">
                  <p:embed/>
                </p:oleObj>
              </mc:Choice>
              <mc:Fallback>
                <p:oleObj name="Equation" r:id="rId5" imgW="1904760" imgH="368280" progId="Equation.DSMT4">
                  <p:embed/>
                  <p:pic>
                    <p:nvPicPr>
                      <p:cNvPr id="0" name="OLE substitute image"/>
                      <p:cNvPicPr/>
                      <p:nvPr/>
                    </p:nvPicPr>
                    <p:blipFill>
                      <a:blip r:embed="rId6"/>
                      <a:stretch>
                        <a:fillRect/>
                      </a:stretch>
                    </p:blipFill>
                    <p:spPr>
                      <a:xfrm>
                        <a:off x="6028177" y="2865438"/>
                        <a:ext cx="1905000" cy="368300"/>
                      </a:xfrm>
                      <a:prstGeom prst="rect">
                        <a:avLst/>
                      </a:prstGeom>
                    </p:spPr>
                  </p:pic>
                </p:oleObj>
              </mc:Fallback>
            </mc:AlternateContent>
          </a:graphicData>
        </a:graphic>
      </p:graphicFrame>
      <p:sp>
        <p:nvSpPr>
          <p:cNvPr id="32" name="Content Placeholder 7">
            <a:extLst>
              <a:ext uri="{FF2B5EF4-FFF2-40B4-BE49-F238E27FC236}">
                <a16:creationId xmlns:a16="http://schemas.microsoft.com/office/drawing/2014/main" id="{D6334060-FAE8-478A-8234-9F1129C55BF8}"/>
              </a:ext>
            </a:extLst>
          </p:cNvPr>
          <p:cNvSpPr>
            <a:spLocks noGrp="1"/>
          </p:cNvSpPr>
          <p:nvPr>
            <p:ph sz="quarter" idx="22"/>
          </p:nvPr>
        </p:nvSpPr>
        <p:spPr>
          <a:xfrm>
            <a:off x="7964638" y="2801501"/>
            <a:ext cx="2286000" cy="457200"/>
          </a:xfrm>
        </p:spPr>
        <p:txBody>
          <a:bodyPr/>
          <a:lstStyle/>
          <a:p>
            <a:pPr marL="0" indent="0">
              <a:buNone/>
            </a:pPr>
            <a:r>
              <a:rPr lang="en-US"/>
              <a:t>approaches 1.</a:t>
            </a:r>
            <a:endParaRPr lang="en-IN"/>
          </a:p>
        </p:txBody>
      </p:sp>
      <p:sp>
        <p:nvSpPr>
          <p:cNvPr id="35" name="Content Placeholder 8">
            <a:extLst>
              <a:ext uri="{FF2B5EF4-FFF2-40B4-BE49-F238E27FC236}">
                <a16:creationId xmlns:a16="http://schemas.microsoft.com/office/drawing/2014/main" id="{43993459-BFEC-41CE-8E7E-8BA776A2CFE2}"/>
              </a:ext>
            </a:extLst>
          </p:cNvPr>
          <p:cNvSpPr>
            <a:spLocks noGrp="1"/>
          </p:cNvSpPr>
          <p:nvPr>
            <p:ph sz="quarter" idx="23"/>
          </p:nvPr>
        </p:nvSpPr>
        <p:spPr>
          <a:xfrm>
            <a:off x="476843" y="3394269"/>
            <a:ext cx="7315200" cy="548640"/>
          </a:xfrm>
        </p:spPr>
        <p:txBody>
          <a:bodyPr/>
          <a:lstStyle/>
          <a:p>
            <a:r>
              <a:rPr lang="en-US"/>
              <a:t>The expected value and variance can be written as</a:t>
            </a:r>
          </a:p>
          <a:p>
            <a:pPr lvl="1"/>
            <a:r>
              <a:rPr lang="en-US"/>
              <a:t> </a:t>
            </a:r>
          </a:p>
          <a:p>
            <a:pPr lvl="1"/>
            <a:r>
              <a:rPr lang="en-US"/>
              <a:t> </a:t>
            </a:r>
          </a:p>
        </p:txBody>
      </p:sp>
      <p:graphicFrame>
        <p:nvGraphicFramePr>
          <p:cNvPr id="37" name="Object 9" descr="Begin equation. E of x equals n p. End equation.">
            <a:extLst>
              <a:ext uri="{FF2B5EF4-FFF2-40B4-BE49-F238E27FC236}">
                <a16:creationId xmlns:a16="http://schemas.microsoft.com/office/drawing/2014/main" id="{6DDFE457-7336-420C-BD75-E10EB1E21A32}"/>
              </a:ext>
            </a:extLst>
          </p:cNvPr>
          <p:cNvGraphicFramePr>
            <a:graphicFrameLocks noGrp="1" noChangeAspect="1"/>
          </p:cNvGraphicFramePr>
          <p:nvPr>
            <p:ph sz="quarter" idx="24"/>
            <p:extLst>
              <p:ext uri="{D42A27DB-BD31-4B8C-83A1-F6EECF244321}">
                <p14:modId xmlns:p14="http://schemas.microsoft.com/office/powerpoint/2010/main" val="3754067394"/>
              </p:ext>
            </p:extLst>
          </p:nvPr>
        </p:nvGraphicFramePr>
        <p:xfrm>
          <a:off x="1241425" y="4027677"/>
          <a:ext cx="1320800" cy="342900"/>
        </p:xfrm>
        <a:graphic>
          <a:graphicData uri="http://schemas.openxmlformats.org/presentationml/2006/ole">
            <mc:AlternateContent xmlns:mc="http://schemas.openxmlformats.org/markup-compatibility/2006">
              <mc:Choice xmlns:v="urn:schemas-microsoft-com:vml" Requires="v">
                <p:oleObj spid="_x0000_s78855" name="Equation" r:id="rId7" imgW="1320480" imgH="342720" progId="Equation.DSMT4">
                  <p:embed/>
                </p:oleObj>
              </mc:Choice>
              <mc:Fallback>
                <p:oleObj name="Equation" r:id="rId7" imgW="1320480" imgH="342720" progId="Equation.DSMT4">
                  <p:embed/>
                  <p:pic>
                    <p:nvPicPr>
                      <p:cNvPr id="0" name="OLE substitute image"/>
                      <p:cNvPicPr/>
                      <p:nvPr/>
                    </p:nvPicPr>
                    <p:blipFill>
                      <a:blip r:embed="rId8"/>
                      <a:stretch>
                        <a:fillRect/>
                      </a:stretch>
                    </p:blipFill>
                    <p:spPr>
                      <a:xfrm>
                        <a:off x="1241425" y="4027677"/>
                        <a:ext cx="1320800" cy="342900"/>
                      </a:xfrm>
                      <a:prstGeom prst="rect">
                        <a:avLst/>
                      </a:prstGeom>
                    </p:spPr>
                  </p:pic>
                </p:oleObj>
              </mc:Fallback>
            </mc:AlternateContent>
          </a:graphicData>
        </a:graphic>
      </p:graphicFrame>
      <p:graphicFrame>
        <p:nvGraphicFramePr>
          <p:cNvPr id="39" name="Object 10" descr="Begin equation. Var of x equals n p times 1 minus p. End equation.">
            <a:extLst>
              <a:ext uri="{FF2B5EF4-FFF2-40B4-BE49-F238E27FC236}">
                <a16:creationId xmlns:a16="http://schemas.microsoft.com/office/drawing/2014/main" id="{7CE8D823-4DD9-4C84-9C6E-000F44BCFA00}"/>
              </a:ext>
            </a:extLst>
          </p:cNvPr>
          <p:cNvGraphicFramePr>
            <a:graphicFrameLocks noGrp="1" noChangeAspect="1"/>
          </p:cNvGraphicFramePr>
          <p:nvPr>
            <p:ph sz="quarter" idx="25"/>
            <p:extLst>
              <p:ext uri="{D42A27DB-BD31-4B8C-83A1-F6EECF244321}">
                <p14:modId xmlns:p14="http://schemas.microsoft.com/office/powerpoint/2010/main" val="3741294292"/>
              </p:ext>
            </p:extLst>
          </p:nvPr>
        </p:nvGraphicFramePr>
        <p:xfrm>
          <a:off x="1241425" y="4536084"/>
          <a:ext cx="2362200" cy="342900"/>
        </p:xfrm>
        <a:graphic>
          <a:graphicData uri="http://schemas.openxmlformats.org/presentationml/2006/ole">
            <mc:AlternateContent xmlns:mc="http://schemas.openxmlformats.org/markup-compatibility/2006">
              <mc:Choice xmlns:v="urn:schemas-microsoft-com:vml" Requires="v">
                <p:oleObj spid="_x0000_s78856" name="Equation" r:id="rId9" imgW="2361960" imgH="342720" progId="Equation.DSMT4">
                  <p:embed/>
                </p:oleObj>
              </mc:Choice>
              <mc:Fallback>
                <p:oleObj name="Equation" r:id="rId9" imgW="2361960" imgH="342720" progId="Equation.DSMT4">
                  <p:embed/>
                  <p:pic>
                    <p:nvPicPr>
                      <p:cNvPr id="0" name="OLE substitute image"/>
                      <p:cNvPicPr/>
                      <p:nvPr/>
                    </p:nvPicPr>
                    <p:blipFill>
                      <a:blip r:embed="rId10"/>
                      <a:stretch>
                        <a:fillRect/>
                      </a:stretch>
                    </p:blipFill>
                    <p:spPr>
                      <a:xfrm>
                        <a:off x="1241425" y="4536084"/>
                        <a:ext cx="2362200" cy="342900"/>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085214DD-2E02-4444-A76E-A1E15D79A3AB}"/>
              </a:ext>
            </a:extLst>
          </p:cNvPr>
          <p:cNvSpPr>
            <a:spLocks noGrp="1"/>
          </p:cNvSpPr>
          <p:nvPr>
            <p:ph sz="quarter" idx="26"/>
          </p:nvPr>
        </p:nvSpPr>
        <p:spPr>
          <a:xfrm>
            <a:off x="476843" y="5178702"/>
            <a:ext cx="11237976" cy="942697"/>
          </a:xfrm>
        </p:spPr>
        <p:txBody>
          <a:bodyPr/>
          <a:lstStyle/>
          <a:p>
            <a:r>
              <a:rPr lang="en-US"/>
              <a:t>Note that these are the expressions for the expected value and variance of a binomial distribution.</a:t>
            </a:r>
          </a:p>
        </p:txBody>
      </p:sp>
    </p:spTree>
    <p:extLst>
      <p:ext uri="{BB962C8B-B14F-4D97-AF65-F5344CB8AC3E}">
        <p14:creationId xmlns:p14="http://schemas.microsoft.com/office/powerpoint/2010/main" val="1697359897"/>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Hypergeometric Probability Distribution </a:t>
            </a:r>
            <a:br>
              <a:rPr lang="en-US"/>
            </a:br>
            <a:r>
              <a:rPr lang="en-US"/>
              <a:t>(10 of 10)</a:t>
            </a:r>
            <a:endParaRPr lang="en-IN"/>
          </a:p>
        </p:txBody>
      </p:sp>
      <p:sp>
        <p:nvSpPr>
          <p:cNvPr id="9" name="Content Placeholder 2">
            <a:extLst>
              <a:ext uri="{FF2B5EF4-FFF2-40B4-BE49-F238E27FC236}">
                <a16:creationId xmlns:a16="http://schemas.microsoft.com/office/drawing/2014/main" id="{ECF8D5A4-4441-45ED-8688-2B0E087D8F15}"/>
              </a:ext>
            </a:extLst>
          </p:cNvPr>
          <p:cNvSpPr>
            <a:spLocks noGrp="1"/>
          </p:cNvSpPr>
          <p:nvPr>
            <p:ph sz="half" idx="1"/>
          </p:nvPr>
        </p:nvSpPr>
        <p:spPr>
          <a:xfrm>
            <a:off x="476842" y="1825625"/>
            <a:ext cx="11155680" cy="1217447"/>
          </a:xfrm>
        </p:spPr>
        <p:txBody>
          <a:bodyPr/>
          <a:lstStyle/>
          <a:p>
            <a:r>
              <a:rPr lang="en-US"/>
              <a:t>When the population size is large, a hypergeometric  distribution can be approximated by a binomial distribution with </a:t>
            </a:r>
            <a:r>
              <a:rPr lang="en-US" i="1"/>
              <a:t>n</a:t>
            </a:r>
            <a:r>
              <a:rPr lang="en-US"/>
              <a:t> trials and a probability of success</a:t>
            </a:r>
          </a:p>
        </p:txBody>
      </p:sp>
      <p:graphicFrame>
        <p:nvGraphicFramePr>
          <p:cNvPr id="6" name="Object 3" descr="Begin equation. p equals r divided by upper N. End equation.">
            <a:extLst>
              <a:ext uri="{FF2B5EF4-FFF2-40B4-BE49-F238E27FC236}">
                <a16:creationId xmlns:a16="http://schemas.microsoft.com/office/drawing/2014/main" id="{B5C6E1E6-2236-4A20-8A4A-44C383C2E1C7}"/>
              </a:ext>
            </a:extLst>
          </p:cNvPr>
          <p:cNvGraphicFramePr>
            <a:graphicFrameLocks noGrp="1" noChangeAspect="1"/>
          </p:cNvGraphicFramePr>
          <p:nvPr>
            <p:ph sz="half" idx="2"/>
            <p:extLst>
              <p:ext uri="{D42A27DB-BD31-4B8C-83A1-F6EECF244321}">
                <p14:modId xmlns:p14="http://schemas.microsoft.com/office/powerpoint/2010/main" val="2899657692"/>
              </p:ext>
            </p:extLst>
          </p:nvPr>
        </p:nvGraphicFramePr>
        <p:xfrm>
          <a:off x="1950267" y="2632075"/>
          <a:ext cx="1320800" cy="368300"/>
        </p:xfrm>
        <a:graphic>
          <a:graphicData uri="http://schemas.openxmlformats.org/presentationml/2006/ole">
            <mc:AlternateContent xmlns:mc="http://schemas.openxmlformats.org/markup-compatibility/2006">
              <mc:Choice xmlns:v="urn:schemas-microsoft-com:vml" Requires="v">
                <p:oleObj spid="_x0000_s79874" name="Equation" r:id="rId3" imgW="1320480" imgH="368280" progId="Equation.DSMT4">
                  <p:embed/>
                </p:oleObj>
              </mc:Choice>
              <mc:Fallback>
                <p:oleObj name="Equation" r:id="rId3" imgW="1320480" imgH="368280" progId="Equation.DSMT4">
                  <p:embed/>
                  <p:pic>
                    <p:nvPicPr>
                      <p:cNvPr id="0" name="OLE substitute image"/>
                      <p:cNvPicPr/>
                      <p:nvPr/>
                    </p:nvPicPr>
                    <p:blipFill>
                      <a:blip r:embed="rId4"/>
                      <a:stretch>
                        <a:fillRect/>
                      </a:stretch>
                    </p:blipFill>
                    <p:spPr>
                      <a:xfrm>
                        <a:off x="1950267" y="2632075"/>
                        <a:ext cx="1320800" cy="368300"/>
                      </a:xfrm>
                      <a:prstGeom prst="rect">
                        <a:avLst/>
                      </a:prstGeom>
                    </p:spPr>
                  </p:pic>
                </p:oleObj>
              </mc:Fallback>
            </mc:AlternateContent>
          </a:graphicData>
        </a:graphic>
      </p:graphicFrame>
    </p:spTree>
    <p:extLst>
      <p:ext uri="{BB962C8B-B14F-4D97-AF65-F5344CB8AC3E}">
        <p14:creationId xmlns:p14="http://schemas.microsoft.com/office/powerpoint/2010/main" val="3933906647"/>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Chapter 6</a:t>
            </a:r>
            <a:br>
              <a:rPr lang="en-US"/>
            </a:br>
            <a:r>
              <a:rPr lang="en-US"/>
              <a:t>Continuous Probability Distributions</a:t>
            </a:r>
          </a:p>
        </p:txBody>
      </p:sp>
      <p:sp>
        <p:nvSpPr>
          <p:cNvPr id="2" name="Content Placeholder 2"/>
          <p:cNvSpPr>
            <a:spLocks noGrp="1"/>
          </p:cNvSpPr>
          <p:nvPr>
            <p:ph sz="half" idx="2"/>
          </p:nvPr>
        </p:nvSpPr>
        <p:spPr>
          <a:xfrm>
            <a:off x="476842" y="1828799"/>
            <a:ext cx="5847757" cy="3309257"/>
          </a:xfrm>
        </p:spPr>
        <p:txBody>
          <a:bodyPr/>
          <a:lstStyle/>
          <a:p>
            <a:pPr>
              <a:buFont typeface="Arial" pitchFamily="34" charset="0"/>
              <a:buChar char="•"/>
            </a:pPr>
            <a:r>
              <a:rPr lang="en-US"/>
              <a:t>Uniform Probability Distribution</a:t>
            </a:r>
          </a:p>
          <a:p>
            <a:pPr>
              <a:buFont typeface="Arial" pitchFamily="34" charset="0"/>
              <a:buChar char="•"/>
            </a:pPr>
            <a:r>
              <a:rPr lang="en-US"/>
              <a:t>Normal Probability Distribution</a:t>
            </a:r>
          </a:p>
          <a:p>
            <a:pPr>
              <a:buFont typeface="Arial" pitchFamily="34" charset="0"/>
              <a:buChar char="•"/>
            </a:pPr>
            <a:r>
              <a:rPr lang="en-US"/>
              <a:t>Exponential Probability Distribution</a:t>
            </a:r>
          </a:p>
        </p:txBody>
      </p:sp>
      <p:pic>
        <p:nvPicPr>
          <p:cNvPr id="8" name="Picture 3" descr="A uniform probability distribution graph. The x-axis is x, while the y-axis is function x. A rectangle laying on the x-axis makes up the shape of the uniform function.">
            <a:extLst>
              <a:ext uri="{FF2B5EF4-FFF2-40B4-BE49-F238E27FC236}">
                <a16:creationId xmlns:a16="http://schemas.microsoft.com/office/drawing/2014/main" id="{E902D2B7-442B-49B3-8686-D9E5836292FE}"/>
              </a:ext>
            </a:extLst>
          </p:cNvPr>
          <p:cNvPicPr>
            <a:picLocks noGrp="1" noChangeAspect="1"/>
          </p:cNvPicPr>
          <p:nvPr>
            <p:ph idx="10"/>
          </p:nvPr>
        </p:nvPicPr>
        <p:blipFill>
          <a:blip r:embed="rId2"/>
          <a:stretch>
            <a:fillRect/>
          </a:stretch>
        </p:blipFill>
        <p:spPr>
          <a:xfrm>
            <a:off x="7927839" y="1874301"/>
            <a:ext cx="3132975" cy="1961099"/>
          </a:xfrm>
          <a:prstGeom prst="rect">
            <a:avLst/>
          </a:prstGeom>
        </p:spPr>
      </p:pic>
      <p:pic>
        <p:nvPicPr>
          <p:cNvPr id="10" name="Picture 5" descr="A normal probability distribution. The x-axis is x. The y-axis is function x. There is a bell curve on the graph. ">
            <a:extLst>
              <a:ext uri="{FF2B5EF4-FFF2-40B4-BE49-F238E27FC236}">
                <a16:creationId xmlns:a16="http://schemas.microsoft.com/office/drawing/2014/main" id="{6517A19D-FCD1-426A-9F88-01A46DE86237}"/>
              </a:ext>
            </a:extLst>
          </p:cNvPr>
          <p:cNvPicPr>
            <a:picLocks noGrp="1" noChangeAspect="1"/>
          </p:cNvPicPr>
          <p:nvPr>
            <p:ph idx="13"/>
          </p:nvPr>
        </p:nvPicPr>
        <p:blipFill>
          <a:blip r:embed="rId3"/>
          <a:stretch>
            <a:fillRect/>
          </a:stretch>
        </p:blipFill>
        <p:spPr>
          <a:xfrm>
            <a:off x="4556094" y="4214134"/>
            <a:ext cx="3132974" cy="1942189"/>
          </a:xfrm>
          <a:prstGeom prst="rect">
            <a:avLst/>
          </a:prstGeom>
        </p:spPr>
      </p:pic>
      <p:pic>
        <p:nvPicPr>
          <p:cNvPr id="11" name="Picture 2" descr="An exponential probability distribution graph. The x-axis is x, while the y-axis is function x. A negative exponential curve makes up the function of the graph.">
            <a:extLst>
              <a:ext uri="{FF2B5EF4-FFF2-40B4-BE49-F238E27FC236}">
                <a16:creationId xmlns:a16="http://schemas.microsoft.com/office/drawing/2014/main" id="{A36EA9E1-A5C1-47AC-95AB-075493A82454}"/>
              </a:ext>
            </a:extLst>
          </p:cNvPr>
          <p:cNvPicPr>
            <a:picLocks noGrp="1" noChangeAspect="1" noChangeArrowheads="1"/>
          </p:cNvPicPr>
          <p:nvPr>
            <p:ph idx="11"/>
          </p:nvPr>
        </p:nvPicPr>
        <p:blipFill>
          <a:blip r:embed="rId4">
            <a:extLst>
              <a:ext uri="{28A0092B-C50C-407E-A947-70E740481C1C}">
                <a14:useLocalDpi xmlns:a14="http://schemas.microsoft.com/office/drawing/2010/main" val="0"/>
              </a:ext>
            </a:extLst>
          </a:blip>
          <a:stretch>
            <a:fillRect/>
          </a:stretch>
        </p:blipFill>
        <p:spPr bwMode="auto">
          <a:xfrm>
            <a:off x="7927839" y="4214133"/>
            <a:ext cx="3132974" cy="1989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0400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 (1 of 2)</a:t>
            </a:r>
            <a:endParaRPr lang="en-IN" dirty="0"/>
          </a:p>
        </p:txBody>
      </p:sp>
      <p:sp>
        <p:nvSpPr>
          <p:cNvPr id="3" name="Content Placeholder 2"/>
          <p:cNvSpPr>
            <a:spLocks noGrp="1"/>
          </p:cNvSpPr>
          <p:nvPr>
            <p:ph idx="1"/>
          </p:nvPr>
        </p:nvSpPr>
        <p:spPr/>
        <p:txBody>
          <a:bodyPr/>
          <a:lstStyle/>
          <a:p>
            <a:pPr>
              <a:buFont typeface="Arial" pitchFamily="34" charset="0"/>
              <a:buChar char="•"/>
            </a:pPr>
            <a:r>
              <a:rPr lang="en-US" dirty="0"/>
              <a:t>A continuous random variable can assume any value in an interval on the real line or in a collection of intervals.</a:t>
            </a:r>
          </a:p>
          <a:p>
            <a:pPr>
              <a:buFont typeface="Arial" pitchFamily="34" charset="0"/>
              <a:buChar char="•"/>
            </a:pPr>
            <a:r>
              <a:rPr lang="en-US" dirty="0"/>
              <a:t>It is not possible to talk about the probability of the random variable assuming a particular value.</a:t>
            </a:r>
          </a:p>
          <a:p>
            <a:pPr>
              <a:buFont typeface="Arial" pitchFamily="34" charset="0"/>
              <a:buChar char="•"/>
            </a:pPr>
            <a:r>
              <a:rPr lang="en-US" dirty="0"/>
              <a:t>Instead, we talk about the probability of the random variable assuming a value within a given interval.</a:t>
            </a:r>
          </a:p>
        </p:txBody>
      </p:sp>
    </p:spTree>
    <p:extLst>
      <p:ext uri="{BB962C8B-B14F-4D97-AF65-F5344CB8AC3E}">
        <p14:creationId xmlns:p14="http://schemas.microsoft.com/office/powerpoint/2010/main" val="4277751760"/>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Continuous Probability Distributions (2 of 2)</a:t>
            </a:r>
          </a:p>
        </p:txBody>
      </p:sp>
      <p:sp>
        <p:nvSpPr>
          <p:cNvPr id="2" name="Content Placeholder 2"/>
          <p:cNvSpPr>
            <a:spLocks noGrp="1"/>
          </p:cNvSpPr>
          <p:nvPr>
            <p:ph sz="half" idx="2"/>
          </p:nvPr>
        </p:nvSpPr>
        <p:spPr>
          <a:xfrm>
            <a:off x="476843" y="1828800"/>
            <a:ext cx="11241915" cy="1280160"/>
          </a:xfrm>
        </p:spPr>
        <p:txBody>
          <a:bodyPr/>
          <a:lstStyle/>
          <a:p>
            <a:pPr>
              <a:buFont typeface="Arial" pitchFamily="34" charset="0"/>
              <a:buChar char="•"/>
            </a:pPr>
            <a:r>
              <a:rPr lang="en-US"/>
              <a:t>The probability of the random variable assuming a value within some given interval from </a:t>
            </a:r>
            <a:r>
              <a:rPr lang="en-US" i="1"/>
              <a:t>x</a:t>
            </a:r>
            <a:r>
              <a:rPr lang="en-US" baseline="-25000"/>
              <a:t>1</a:t>
            </a:r>
            <a:r>
              <a:rPr lang="en-US"/>
              <a:t> to </a:t>
            </a:r>
            <a:r>
              <a:rPr lang="en-US" i="1"/>
              <a:t>x</a:t>
            </a:r>
            <a:r>
              <a:rPr lang="en-US" baseline="-25000"/>
              <a:t>2</a:t>
            </a:r>
            <a:r>
              <a:rPr lang="en-US"/>
              <a:t> is defined to be the area under the graph of the probability density function between </a:t>
            </a:r>
            <a:r>
              <a:rPr lang="en-US" i="1"/>
              <a:t>x</a:t>
            </a:r>
            <a:r>
              <a:rPr lang="en-US" baseline="-25000"/>
              <a:t>1</a:t>
            </a:r>
            <a:r>
              <a:rPr lang="en-US"/>
              <a:t> and </a:t>
            </a:r>
            <a:r>
              <a:rPr lang="en-US" i="1"/>
              <a:t>x</a:t>
            </a:r>
            <a:r>
              <a:rPr lang="en-US" baseline="-25000"/>
              <a:t>2</a:t>
            </a:r>
            <a:r>
              <a:rPr lang="en-US"/>
              <a:t>.</a:t>
            </a:r>
          </a:p>
        </p:txBody>
      </p:sp>
      <p:pic>
        <p:nvPicPr>
          <p:cNvPr id="8" name="Picture 3" descr="A uniform probability distribution graph. The x-axis is x, while the y-axis is function x. A rectangle laying on the x-axis makes up the shape of the uniform function. There are two lines on the rectangle called x subscript 1 baseline and x subscript 2 baseline and the area between them is shaded.">
            <a:extLst>
              <a:ext uri="{FF2B5EF4-FFF2-40B4-BE49-F238E27FC236}">
                <a16:creationId xmlns:a16="http://schemas.microsoft.com/office/drawing/2014/main" id="{B1760607-9EFB-4681-8376-90D0827158B3}"/>
              </a:ext>
            </a:extLst>
          </p:cNvPr>
          <p:cNvPicPr>
            <a:picLocks noGrp="1" noChangeAspect="1"/>
          </p:cNvPicPr>
          <p:nvPr>
            <p:ph idx="10"/>
          </p:nvPr>
        </p:nvPicPr>
        <p:blipFill>
          <a:blip r:embed="rId2"/>
          <a:stretch>
            <a:fillRect/>
          </a:stretch>
        </p:blipFill>
        <p:spPr>
          <a:xfrm>
            <a:off x="793977" y="3337946"/>
            <a:ext cx="3474720" cy="2435477"/>
          </a:xfrm>
          <a:prstGeom prst="rect">
            <a:avLst/>
          </a:prstGeom>
        </p:spPr>
      </p:pic>
      <p:pic>
        <p:nvPicPr>
          <p:cNvPr id="9" name="Picture 4" descr="A normal probability distribution. The x-axis is x. The y-axis is function x. There is a binomial curve on the graph. There are two lines on the right side of the graph called x subscript 1 baseline and x subscript 2 baseline. The area between them is shaded. ">
            <a:extLst>
              <a:ext uri="{FF2B5EF4-FFF2-40B4-BE49-F238E27FC236}">
                <a16:creationId xmlns:a16="http://schemas.microsoft.com/office/drawing/2014/main" id="{D6302247-11FA-486B-8991-039315158061}"/>
              </a:ext>
            </a:extLst>
          </p:cNvPr>
          <p:cNvPicPr>
            <a:picLocks noGrp="1" noChangeAspect="1"/>
          </p:cNvPicPr>
          <p:nvPr>
            <p:ph idx="11"/>
          </p:nvPr>
        </p:nvPicPr>
        <p:blipFill>
          <a:blip r:embed="rId3"/>
          <a:stretch>
            <a:fillRect/>
          </a:stretch>
        </p:blipFill>
        <p:spPr>
          <a:xfrm>
            <a:off x="4425476" y="3337946"/>
            <a:ext cx="3582624" cy="2432304"/>
          </a:xfrm>
          <a:prstGeom prst="rect">
            <a:avLst/>
          </a:prstGeom>
        </p:spPr>
      </p:pic>
      <p:pic>
        <p:nvPicPr>
          <p:cNvPr id="10" name="Picture 5" descr="An exponential probability distribution graph. The x-axis is x, while the y-axis is function x. A negative exponential curve makes up the function of the graph. There are two lines on the left side of the graph called x subscript 1 baseline and x subscript 2 baseline. The area between them is shaded. ">
            <a:extLst>
              <a:ext uri="{FF2B5EF4-FFF2-40B4-BE49-F238E27FC236}">
                <a16:creationId xmlns:a16="http://schemas.microsoft.com/office/drawing/2014/main" id="{48BE41C8-63AB-43D3-93B6-05CA01EEFE25}"/>
              </a:ext>
            </a:extLst>
          </p:cNvPr>
          <p:cNvPicPr>
            <a:picLocks noGrp="1" noChangeAspect="1"/>
          </p:cNvPicPr>
          <p:nvPr>
            <p:ph idx="13"/>
          </p:nvPr>
        </p:nvPicPr>
        <p:blipFill>
          <a:blip r:embed="rId4"/>
          <a:stretch>
            <a:fillRect/>
          </a:stretch>
        </p:blipFill>
        <p:spPr>
          <a:xfrm>
            <a:off x="8164878" y="3337946"/>
            <a:ext cx="3305826" cy="2432304"/>
          </a:xfrm>
          <a:prstGeom prst="rect">
            <a:avLst/>
          </a:prstGeom>
        </p:spPr>
      </p:pic>
    </p:spTree>
    <p:extLst>
      <p:ext uri="{BB962C8B-B14F-4D97-AF65-F5344CB8AC3E}">
        <p14:creationId xmlns:p14="http://schemas.microsoft.com/office/powerpoint/2010/main" val="4138460139"/>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Uniform Probability Distribution (1 of 7)</a:t>
            </a:r>
          </a:p>
        </p:txBody>
      </p:sp>
      <p:sp>
        <p:nvSpPr>
          <p:cNvPr id="3" name="Content Placeholder 2"/>
          <p:cNvSpPr>
            <a:spLocks noGrp="1"/>
          </p:cNvSpPr>
          <p:nvPr>
            <p:ph sz="half" idx="1"/>
          </p:nvPr>
        </p:nvSpPr>
        <p:spPr>
          <a:xfrm>
            <a:off x="476844" y="1825625"/>
            <a:ext cx="11237976" cy="1565275"/>
          </a:xfrm>
        </p:spPr>
        <p:txBody>
          <a:bodyPr/>
          <a:lstStyle/>
          <a:p>
            <a:r>
              <a:rPr lang="en-US"/>
              <a:t>A random variable is uniformly distributed whenever the probability is proportional to the interval’s length. </a:t>
            </a:r>
          </a:p>
          <a:p>
            <a:r>
              <a:rPr lang="en-US"/>
              <a:t>The uniform probability density function is:</a:t>
            </a:r>
          </a:p>
        </p:txBody>
      </p:sp>
      <p:graphicFrame>
        <p:nvGraphicFramePr>
          <p:cNvPr id="9" name="Object 3" descr="Begin equation. F of x equals 1 divided by b minus a for a is less than or equal to x is less than or equal to b equals 0 elsewhere.">
            <a:extLst>
              <a:ext uri="{FF2B5EF4-FFF2-40B4-BE49-F238E27FC236}">
                <a16:creationId xmlns:a16="http://schemas.microsoft.com/office/drawing/2014/main" id="{2B9CC22B-5733-4B57-B890-9E506CF978D7}"/>
              </a:ext>
            </a:extLst>
          </p:cNvPr>
          <p:cNvGraphicFramePr>
            <a:graphicFrameLocks noGrp="1" noChangeAspect="1"/>
          </p:cNvGraphicFramePr>
          <p:nvPr>
            <p:ph sz="half" idx="2"/>
            <p:extLst>
              <p:ext uri="{D42A27DB-BD31-4B8C-83A1-F6EECF244321}">
                <p14:modId xmlns:p14="http://schemas.microsoft.com/office/powerpoint/2010/main" val="3434707789"/>
              </p:ext>
            </p:extLst>
          </p:nvPr>
        </p:nvGraphicFramePr>
        <p:xfrm>
          <a:off x="3979863" y="3563938"/>
          <a:ext cx="4230687" cy="876300"/>
        </p:xfrm>
        <a:graphic>
          <a:graphicData uri="http://schemas.openxmlformats.org/presentationml/2006/ole">
            <mc:AlternateContent xmlns:mc="http://schemas.openxmlformats.org/markup-compatibility/2006">
              <mc:Choice xmlns:v="urn:schemas-microsoft-com:vml" Requires="v">
                <p:oleObj spid="_x0000_s80898" name="Equation" r:id="rId3" imgW="4292280" imgH="888840" progId="Equation.DSMT4">
                  <p:embed/>
                </p:oleObj>
              </mc:Choice>
              <mc:Fallback>
                <p:oleObj name="Equation" r:id="rId3" imgW="4292280" imgH="888840" progId="Equation.DSMT4">
                  <p:embed/>
                  <p:pic>
                    <p:nvPicPr>
                      <p:cNvPr id="0" name="OLE substitute image"/>
                      <p:cNvPicPr/>
                      <p:nvPr/>
                    </p:nvPicPr>
                    <p:blipFill>
                      <a:blip r:embed="rId4"/>
                      <a:stretch>
                        <a:fillRect/>
                      </a:stretch>
                    </p:blipFill>
                    <p:spPr>
                      <a:xfrm>
                        <a:off x="3979863" y="3563938"/>
                        <a:ext cx="4230687" cy="876300"/>
                      </a:xfrm>
                      <a:prstGeom prst="rect">
                        <a:avLst/>
                      </a:prstGeom>
                    </p:spPr>
                  </p:pic>
                </p:oleObj>
              </mc:Fallback>
            </mc:AlternateContent>
          </a:graphicData>
        </a:graphic>
      </p:graphicFrame>
      <p:sp>
        <p:nvSpPr>
          <p:cNvPr id="4" name="Content Placeholder 4"/>
          <p:cNvSpPr>
            <a:spLocks noGrp="1"/>
          </p:cNvSpPr>
          <p:nvPr>
            <p:ph sz="half" idx="10"/>
          </p:nvPr>
        </p:nvSpPr>
        <p:spPr>
          <a:xfrm>
            <a:off x="476844" y="4877037"/>
            <a:ext cx="11237976" cy="1276113"/>
          </a:xfrm>
        </p:spPr>
        <p:txBody>
          <a:bodyPr/>
          <a:lstStyle/>
          <a:p>
            <a:pPr marL="2179638" indent="0">
              <a:buNone/>
              <a:tabLst>
                <a:tab pos="3200400" algn="l"/>
              </a:tabLst>
            </a:pPr>
            <a:r>
              <a:rPr lang="en-US"/>
              <a:t>where:	</a:t>
            </a:r>
            <a:r>
              <a:rPr lang="en-US" i="1"/>
              <a:t>a</a:t>
            </a:r>
            <a:r>
              <a:rPr lang="en-US"/>
              <a:t> = smallest value the variable can assume</a:t>
            </a:r>
          </a:p>
          <a:p>
            <a:pPr marL="3200400" indent="0">
              <a:buNone/>
              <a:tabLst>
                <a:tab pos="3200400" algn="l"/>
              </a:tabLst>
            </a:pPr>
            <a:r>
              <a:rPr lang="en-US" i="1"/>
              <a:t>b</a:t>
            </a:r>
            <a:r>
              <a:rPr lang="en-US"/>
              <a:t> = largest value the variable can assume</a:t>
            </a:r>
          </a:p>
        </p:txBody>
      </p:sp>
    </p:spTree>
    <p:extLst>
      <p:ext uri="{BB962C8B-B14F-4D97-AF65-F5344CB8AC3E}">
        <p14:creationId xmlns:p14="http://schemas.microsoft.com/office/powerpoint/2010/main" val="667625733"/>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1C7646-F66A-4816-98C2-24C3A52E4E7C}"/>
              </a:ext>
            </a:extLst>
          </p:cNvPr>
          <p:cNvSpPr>
            <a:spLocks noGrp="1"/>
          </p:cNvSpPr>
          <p:nvPr>
            <p:ph type="title"/>
          </p:nvPr>
        </p:nvSpPr>
        <p:spPr/>
        <p:txBody>
          <a:bodyPr/>
          <a:lstStyle/>
          <a:p>
            <a:r>
              <a:rPr lang="en-US"/>
              <a:t>Uniform Probability Distribution (2 of 7)</a:t>
            </a:r>
            <a:endParaRPr lang="en-IN"/>
          </a:p>
        </p:txBody>
      </p:sp>
      <p:sp>
        <p:nvSpPr>
          <p:cNvPr id="2" name="Content Placeholder 2">
            <a:extLst>
              <a:ext uri="{FF2B5EF4-FFF2-40B4-BE49-F238E27FC236}">
                <a16:creationId xmlns:a16="http://schemas.microsoft.com/office/drawing/2014/main" id="{3DDE67D1-32CF-42EA-A728-4F730ED1095E}"/>
              </a:ext>
            </a:extLst>
          </p:cNvPr>
          <p:cNvSpPr>
            <a:spLocks noGrp="1"/>
          </p:cNvSpPr>
          <p:nvPr>
            <p:ph sz="half" idx="2"/>
          </p:nvPr>
        </p:nvSpPr>
        <p:spPr>
          <a:xfrm>
            <a:off x="476843" y="1828800"/>
            <a:ext cx="11241915" cy="718815"/>
          </a:xfrm>
        </p:spPr>
        <p:txBody>
          <a:bodyPr/>
          <a:lstStyle/>
          <a:p>
            <a:r>
              <a:rPr lang="en-US"/>
              <a:t>Expected Value of </a:t>
            </a:r>
            <a:r>
              <a:rPr lang="en-US" i="1"/>
              <a:t>x</a:t>
            </a:r>
          </a:p>
        </p:txBody>
      </p:sp>
      <p:graphicFrame>
        <p:nvGraphicFramePr>
          <p:cNvPr id="8" name="Object 3" descr="Begin equation. E of x equals a plus b divided by 2. End equation.">
            <a:extLst>
              <a:ext uri="{FF2B5EF4-FFF2-40B4-BE49-F238E27FC236}">
                <a16:creationId xmlns:a16="http://schemas.microsoft.com/office/drawing/2014/main" id="{136CFDF1-C59F-47E5-B084-800D2523AD07}"/>
              </a:ext>
            </a:extLst>
          </p:cNvPr>
          <p:cNvGraphicFramePr>
            <a:graphicFrameLocks noGrp="1" noChangeAspect="1"/>
          </p:cNvGraphicFramePr>
          <p:nvPr>
            <p:ph idx="10"/>
            <p:extLst>
              <p:ext uri="{D42A27DB-BD31-4B8C-83A1-F6EECF244321}">
                <p14:modId xmlns:p14="http://schemas.microsoft.com/office/powerpoint/2010/main" val="1870307026"/>
              </p:ext>
            </p:extLst>
          </p:nvPr>
        </p:nvGraphicFramePr>
        <p:xfrm>
          <a:off x="4889500" y="2579554"/>
          <a:ext cx="2413000" cy="419100"/>
        </p:xfrm>
        <a:graphic>
          <a:graphicData uri="http://schemas.openxmlformats.org/presentationml/2006/ole">
            <mc:AlternateContent xmlns:mc="http://schemas.openxmlformats.org/markup-compatibility/2006">
              <mc:Choice xmlns:v="urn:schemas-microsoft-com:vml" Requires="v">
                <p:oleObj spid="_x0000_s81923" name="Equation" r:id="rId3" imgW="2412720" imgH="419040" progId="Equation.DSMT4">
                  <p:embed/>
                </p:oleObj>
              </mc:Choice>
              <mc:Fallback>
                <p:oleObj name="Equation" r:id="rId3" imgW="2412720" imgH="419040" progId="Equation.DSMT4">
                  <p:embed/>
                  <p:pic>
                    <p:nvPicPr>
                      <p:cNvPr id="0" name="OLE substitute image"/>
                      <p:cNvPicPr/>
                      <p:nvPr/>
                    </p:nvPicPr>
                    <p:blipFill>
                      <a:blip r:embed="rId4"/>
                      <a:stretch>
                        <a:fillRect/>
                      </a:stretch>
                    </p:blipFill>
                    <p:spPr>
                      <a:xfrm>
                        <a:off x="4889500" y="2579554"/>
                        <a:ext cx="2413000" cy="4191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B91FF93-21CC-4136-A547-8728655B1ACA}"/>
              </a:ext>
            </a:extLst>
          </p:cNvPr>
          <p:cNvSpPr>
            <a:spLocks noGrp="1"/>
          </p:cNvSpPr>
          <p:nvPr>
            <p:ph idx="11"/>
          </p:nvPr>
        </p:nvSpPr>
        <p:spPr>
          <a:xfrm>
            <a:off x="476842" y="3468559"/>
            <a:ext cx="11241915" cy="558800"/>
          </a:xfrm>
        </p:spPr>
        <p:txBody>
          <a:bodyPr/>
          <a:lstStyle/>
          <a:p>
            <a:pPr marL="228600" indent="-228600" algn="l">
              <a:buFont typeface="Arial" pitchFamily="34" charset="0"/>
              <a:buChar char="•"/>
            </a:pPr>
            <a:r>
              <a:rPr lang="en-US"/>
              <a:t>Variance of </a:t>
            </a:r>
            <a:r>
              <a:rPr lang="en-US" i="1"/>
              <a:t>x</a:t>
            </a:r>
          </a:p>
        </p:txBody>
      </p:sp>
      <p:graphicFrame>
        <p:nvGraphicFramePr>
          <p:cNvPr id="9" name="Object 5" descr="Begin equation. Var of x equals left parenthesis b minus a right parenthesis squared divided by 12. End equation.">
            <a:extLst>
              <a:ext uri="{FF2B5EF4-FFF2-40B4-BE49-F238E27FC236}">
                <a16:creationId xmlns:a16="http://schemas.microsoft.com/office/drawing/2014/main" id="{77355651-9860-4F74-87FF-64F024E97A32}"/>
              </a:ext>
            </a:extLst>
          </p:cNvPr>
          <p:cNvGraphicFramePr>
            <a:graphicFrameLocks noGrp="1" noChangeAspect="1"/>
          </p:cNvGraphicFramePr>
          <p:nvPr>
            <p:ph idx="13"/>
            <p:extLst>
              <p:ext uri="{D42A27DB-BD31-4B8C-83A1-F6EECF244321}">
                <p14:modId xmlns:p14="http://schemas.microsoft.com/office/powerpoint/2010/main" val="2273081436"/>
              </p:ext>
            </p:extLst>
          </p:nvPr>
        </p:nvGraphicFramePr>
        <p:xfrm>
          <a:off x="4529138" y="4229100"/>
          <a:ext cx="3132137" cy="473075"/>
        </p:xfrm>
        <a:graphic>
          <a:graphicData uri="http://schemas.openxmlformats.org/presentationml/2006/ole">
            <mc:AlternateContent xmlns:mc="http://schemas.openxmlformats.org/markup-compatibility/2006">
              <mc:Choice xmlns:v="urn:schemas-microsoft-com:vml" Requires="v">
                <p:oleObj spid="_x0000_s81924" name="Equation" r:id="rId5" imgW="3111480" imgH="469800" progId="Equation.DSMT4">
                  <p:embed/>
                </p:oleObj>
              </mc:Choice>
              <mc:Fallback>
                <p:oleObj name="Equation" r:id="rId5" imgW="3111480" imgH="469800" progId="Equation.DSMT4">
                  <p:embed/>
                  <p:pic>
                    <p:nvPicPr>
                      <p:cNvPr id="0" name="OLE substitute image"/>
                      <p:cNvPicPr/>
                      <p:nvPr/>
                    </p:nvPicPr>
                    <p:blipFill>
                      <a:blip r:embed="rId6"/>
                      <a:stretch>
                        <a:fillRect/>
                      </a:stretch>
                    </p:blipFill>
                    <p:spPr>
                      <a:xfrm>
                        <a:off x="4529138" y="4229100"/>
                        <a:ext cx="3132137" cy="473075"/>
                      </a:xfrm>
                      <a:prstGeom prst="rect">
                        <a:avLst/>
                      </a:prstGeom>
                    </p:spPr>
                  </p:pic>
                </p:oleObj>
              </mc:Fallback>
            </mc:AlternateContent>
          </a:graphicData>
        </a:graphic>
      </p:graphicFrame>
    </p:spTree>
    <p:extLst>
      <p:ext uri="{BB962C8B-B14F-4D97-AF65-F5344CB8AC3E}">
        <p14:creationId xmlns:p14="http://schemas.microsoft.com/office/powerpoint/2010/main" val="39047545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Sources (4 of 5)</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a:spcBef>
                <a:spcPts val="1200"/>
              </a:spcBef>
            </a:pPr>
            <a:r>
              <a:rPr lang="en-US"/>
              <a:t>Statistical Studies—Observational</a:t>
            </a:r>
          </a:p>
          <a:p>
            <a:pPr lvl="1">
              <a:spcBef>
                <a:spcPts val="1200"/>
              </a:spcBef>
            </a:pPr>
            <a:r>
              <a:rPr lang="en-US"/>
              <a:t>In observational studies, no attempt is made to control or influence the variables of interest.</a:t>
            </a:r>
          </a:p>
          <a:p>
            <a:pPr lvl="2">
              <a:spcBef>
                <a:spcPts val="1200"/>
              </a:spcBef>
            </a:pPr>
            <a:r>
              <a:rPr lang="en-US"/>
              <a:t>A survey is a good example.</a:t>
            </a:r>
          </a:p>
          <a:p>
            <a:pPr lvl="1">
              <a:spcBef>
                <a:spcPts val="1200"/>
              </a:spcBef>
            </a:pPr>
            <a:r>
              <a:rPr lang="en-US"/>
              <a:t>An example of an observational study is researchers observing a randomly selected group of customers that enter a Walmart Supercenter to collect data on variables such as time spent in the store, gender of the customer, and the amount spent. </a:t>
            </a:r>
          </a:p>
        </p:txBody>
      </p:sp>
    </p:spTree>
    <p:extLst>
      <p:ext uri="{BB962C8B-B14F-4D97-AF65-F5344CB8AC3E}">
        <p14:creationId xmlns:p14="http://schemas.microsoft.com/office/powerpoint/2010/main" val="2654882060"/>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Uniform Probability Distribution (3 of 7)</a:t>
            </a:r>
            <a:endParaRPr lang="en-IN"/>
          </a:p>
        </p:txBody>
      </p:sp>
      <p:sp>
        <p:nvSpPr>
          <p:cNvPr id="3" name="Content Placeholder 2"/>
          <p:cNvSpPr>
            <a:spLocks noGrp="1"/>
          </p:cNvSpPr>
          <p:nvPr>
            <p:ph idx="1"/>
          </p:nvPr>
        </p:nvSpPr>
        <p:spPr/>
        <p:txBody>
          <a:bodyPr/>
          <a:lstStyle/>
          <a:p>
            <a:r>
              <a:rPr lang="en-IN" b="1"/>
              <a:t>Example: </a:t>
            </a:r>
            <a:r>
              <a:rPr lang="en-IN"/>
              <a:t>Flight time of an airplane traveling from Chicago to New York</a:t>
            </a:r>
          </a:p>
          <a:p>
            <a:pPr lvl="1"/>
            <a:r>
              <a:rPr lang="en-IN"/>
              <a:t>Suppose the flight time can be any value in the interval from 120 minutes to 140 minutes.</a:t>
            </a:r>
          </a:p>
        </p:txBody>
      </p:sp>
    </p:spTree>
    <p:extLst>
      <p:ext uri="{BB962C8B-B14F-4D97-AF65-F5344CB8AC3E}">
        <p14:creationId xmlns:p14="http://schemas.microsoft.com/office/powerpoint/2010/main" val="230813007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Uniform Probability Distribution (4 of 7)</a:t>
            </a:r>
          </a:p>
        </p:txBody>
      </p:sp>
      <p:sp>
        <p:nvSpPr>
          <p:cNvPr id="3" name="Content Placeholder 2"/>
          <p:cNvSpPr>
            <a:spLocks noGrp="1"/>
          </p:cNvSpPr>
          <p:nvPr>
            <p:ph sz="half" idx="1"/>
          </p:nvPr>
        </p:nvSpPr>
        <p:spPr>
          <a:xfrm>
            <a:off x="476844" y="1825625"/>
            <a:ext cx="11237976" cy="517525"/>
          </a:xfrm>
        </p:spPr>
        <p:txBody>
          <a:bodyPr/>
          <a:lstStyle/>
          <a:p>
            <a:r>
              <a:rPr lang="en-US"/>
              <a:t>Uniform Probability Density Function</a:t>
            </a:r>
          </a:p>
        </p:txBody>
      </p:sp>
      <p:graphicFrame>
        <p:nvGraphicFramePr>
          <p:cNvPr id="9" name="Object 3" descr="Start equation. f of x equals 1 divided by 20 for 120 less than or equal to x less than or equal to 140 equals 0 elsewhere. ">
            <a:extLst>
              <a:ext uri="{FF2B5EF4-FFF2-40B4-BE49-F238E27FC236}">
                <a16:creationId xmlns:a16="http://schemas.microsoft.com/office/drawing/2014/main" id="{DF415759-F566-42CF-92E3-B9C5ED718CC6}"/>
              </a:ext>
            </a:extLst>
          </p:cNvPr>
          <p:cNvGraphicFramePr>
            <a:graphicFrameLocks noGrp="1" noChangeAspect="1"/>
          </p:cNvGraphicFramePr>
          <p:nvPr>
            <p:ph sz="half" idx="2"/>
            <p:extLst>
              <p:ext uri="{D42A27DB-BD31-4B8C-83A1-F6EECF244321}">
                <p14:modId xmlns:p14="http://schemas.microsoft.com/office/powerpoint/2010/main" val="3596608668"/>
              </p:ext>
            </p:extLst>
          </p:nvPr>
        </p:nvGraphicFramePr>
        <p:xfrm>
          <a:off x="3867150" y="2883239"/>
          <a:ext cx="4457700" cy="876300"/>
        </p:xfrm>
        <a:graphic>
          <a:graphicData uri="http://schemas.openxmlformats.org/presentationml/2006/ole">
            <mc:AlternateContent xmlns:mc="http://schemas.openxmlformats.org/markup-compatibility/2006">
              <mc:Choice xmlns:v="urn:schemas-microsoft-com:vml" Requires="v">
                <p:oleObj spid="_x0000_s82946" name="Equation" r:id="rId3" imgW="4457520" imgH="876240" progId="Equation.DSMT4">
                  <p:embed/>
                </p:oleObj>
              </mc:Choice>
              <mc:Fallback>
                <p:oleObj name="Equation" r:id="rId3" imgW="4457520" imgH="876240" progId="Equation.DSMT4">
                  <p:embed/>
                  <p:pic>
                    <p:nvPicPr>
                      <p:cNvPr id="0" name="OLE substitute image"/>
                      <p:cNvPicPr/>
                      <p:nvPr/>
                    </p:nvPicPr>
                    <p:blipFill>
                      <a:blip r:embed="rId4"/>
                      <a:stretch>
                        <a:fillRect/>
                      </a:stretch>
                    </p:blipFill>
                    <p:spPr>
                      <a:xfrm>
                        <a:off x="3867150" y="2883239"/>
                        <a:ext cx="4457700" cy="876300"/>
                      </a:xfrm>
                      <a:prstGeom prst="rect">
                        <a:avLst/>
                      </a:prstGeom>
                    </p:spPr>
                  </p:pic>
                </p:oleObj>
              </mc:Fallback>
            </mc:AlternateContent>
          </a:graphicData>
        </a:graphic>
      </p:graphicFrame>
      <p:sp>
        <p:nvSpPr>
          <p:cNvPr id="4" name="Content Placeholder 4"/>
          <p:cNvSpPr>
            <a:spLocks noGrp="1"/>
          </p:cNvSpPr>
          <p:nvPr>
            <p:ph sz="half" idx="10"/>
          </p:nvPr>
        </p:nvSpPr>
        <p:spPr>
          <a:xfrm>
            <a:off x="476844" y="4324349"/>
            <a:ext cx="11237976" cy="1219201"/>
          </a:xfrm>
        </p:spPr>
        <p:txBody>
          <a:bodyPr/>
          <a:lstStyle/>
          <a:p>
            <a:pPr marL="1660525" indent="0">
              <a:buNone/>
            </a:pPr>
            <a:r>
              <a:rPr lang="en-US"/>
              <a:t>where:</a:t>
            </a:r>
          </a:p>
          <a:p>
            <a:pPr marL="1660525" indent="0">
              <a:buNone/>
            </a:pPr>
            <a:r>
              <a:rPr lang="en-US" i="1"/>
              <a:t>x</a:t>
            </a:r>
            <a:r>
              <a:rPr lang="en-US"/>
              <a:t> = </a:t>
            </a:r>
            <a:r>
              <a:rPr lang="en-IN"/>
              <a:t>Flight time of an airplane traveling from Chicago to New York</a:t>
            </a:r>
          </a:p>
        </p:txBody>
      </p:sp>
    </p:spTree>
    <p:extLst>
      <p:ext uri="{BB962C8B-B14F-4D97-AF65-F5344CB8AC3E}">
        <p14:creationId xmlns:p14="http://schemas.microsoft.com/office/powerpoint/2010/main" val="3316651935"/>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7C9ACF-FCAE-4B8F-97ED-1AD38B6789A0}"/>
              </a:ext>
            </a:extLst>
          </p:cNvPr>
          <p:cNvSpPr>
            <a:spLocks noGrp="1"/>
          </p:cNvSpPr>
          <p:nvPr>
            <p:ph type="title"/>
          </p:nvPr>
        </p:nvSpPr>
        <p:spPr/>
        <p:txBody>
          <a:bodyPr/>
          <a:lstStyle/>
          <a:p>
            <a:r>
              <a:rPr lang="en-US"/>
              <a:t>Uniform Probability Distribution (5 of 7)</a:t>
            </a:r>
            <a:endParaRPr lang="en-IN"/>
          </a:p>
        </p:txBody>
      </p:sp>
      <p:sp>
        <p:nvSpPr>
          <p:cNvPr id="2" name="Content Placeholder 2">
            <a:extLst>
              <a:ext uri="{FF2B5EF4-FFF2-40B4-BE49-F238E27FC236}">
                <a16:creationId xmlns:a16="http://schemas.microsoft.com/office/drawing/2014/main" id="{6B21775A-EC77-4DBB-99FA-E52CB13B8A65}"/>
              </a:ext>
            </a:extLst>
          </p:cNvPr>
          <p:cNvSpPr>
            <a:spLocks noGrp="1"/>
          </p:cNvSpPr>
          <p:nvPr>
            <p:ph sz="half" idx="2"/>
          </p:nvPr>
        </p:nvSpPr>
        <p:spPr>
          <a:xfrm>
            <a:off x="476843" y="1828800"/>
            <a:ext cx="11241915" cy="570933"/>
          </a:xfrm>
        </p:spPr>
        <p:txBody>
          <a:bodyPr/>
          <a:lstStyle/>
          <a:p>
            <a:r>
              <a:rPr lang="en-US"/>
              <a:t>Expected Value of </a:t>
            </a:r>
            <a:r>
              <a:rPr lang="en-US" i="1"/>
              <a:t>x</a:t>
            </a:r>
          </a:p>
        </p:txBody>
      </p:sp>
      <p:graphicFrame>
        <p:nvGraphicFramePr>
          <p:cNvPr id="8" name="Object 3" descr="Begin equation. E of x equals a plus b divided by 2 equals 120 plus 140 divided by 2 equals 130. End equation.">
            <a:extLst>
              <a:ext uri="{FF2B5EF4-FFF2-40B4-BE49-F238E27FC236}">
                <a16:creationId xmlns:a16="http://schemas.microsoft.com/office/drawing/2014/main" id="{B72F05C1-29E6-45AC-8B6A-94344BA51025}"/>
              </a:ext>
            </a:extLst>
          </p:cNvPr>
          <p:cNvGraphicFramePr>
            <a:graphicFrameLocks noGrp="1" noChangeAspect="1"/>
          </p:cNvGraphicFramePr>
          <p:nvPr>
            <p:ph idx="10"/>
            <p:extLst>
              <p:ext uri="{D42A27DB-BD31-4B8C-83A1-F6EECF244321}">
                <p14:modId xmlns:p14="http://schemas.microsoft.com/office/powerpoint/2010/main" val="3185046119"/>
              </p:ext>
            </p:extLst>
          </p:nvPr>
        </p:nvGraphicFramePr>
        <p:xfrm>
          <a:off x="4521200" y="2399733"/>
          <a:ext cx="3149600" cy="1409700"/>
        </p:xfrm>
        <a:graphic>
          <a:graphicData uri="http://schemas.openxmlformats.org/presentationml/2006/ole">
            <mc:AlternateContent xmlns:mc="http://schemas.openxmlformats.org/markup-compatibility/2006">
              <mc:Choice xmlns:v="urn:schemas-microsoft-com:vml" Requires="v">
                <p:oleObj spid="_x0000_s83971" name="Equation" r:id="rId3" imgW="3149280" imgH="1409400" progId="Equation.DSMT4">
                  <p:embed/>
                </p:oleObj>
              </mc:Choice>
              <mc:Fallback>
                <p:oleObj name="Equation" r:id="rId3" imgW="3149280" imgH="1409400" progId="Equation.DSMT4">
                  <p:embed/>
                  <p:pic>
                    <p:nvPicPr>
                      <p:cNvPr id="0" name="OLE substitute image"/>
                      <p:cNvPicPr/>
                      <p:nvPr/>
                    </p:nvPicPr>
                    <p:blipFill>
                      <a:blip r:embed="rId4"/>
                      <a:stretch>
                        <a:fillRect/>
                      </a:stretch>
                    </p:blipFill>
                    <p:spPr>
                      <a:xfrm>
                        <a:off x="4521200" y="2399733"/>
                        <a:ext cx="3149600" cy="1409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CFD1784-5820-4313-B371-E0FA42AA4A45}"/>
              </a:ext>
            </a:extLst>
          </p:cNvPr>
          <p:cNvSpPr>
            <a:spLocks noGrp="1"/>
          </p:cNvSpPr>
          <p:nvPr>
            <p:ph idx="11"/>
          </p:nvPr>
        </p:nvSpPr>
        <p:spPr>
          <a:xfrm>
            <a:off x="476842" y="4107185"/>
            <a:ext cx="11241915" cy="550608"/>
          </a:xfrm>
        </p:spPr>
        <p:txBody>
          <a:bodyPr/>
          <a:lstStyle/>
          <a:p>
            <a:pPr marL="228600" lvl="0" indent="-228600" algn="l">
              <a:spcBef>
                <a:spcPts val="1800"/>
              </a:spcBef>
              <a:buClr>
                <a:srgbClr val="003865"/>
              </a:buClr>
              <a:buFont typeface="Arial" pitchFamily="34" charset="0"/>
              <a:buChar char="•"/>
            </a:pPr>
            <a:r>
              <a:rPr lang="en-US">
                <a:solidFill>
                  <a:srgbClr val="003865"/>
                </a:solidFill>
              </a:rPr>
              <a:t>Variance of </a:t>
            </a:r>
            <a:r>
              <a:rPr lang="en-US" i="1">
                <a:solidFill>
                  <a:srgbClr val="003865"/>
                </a:solidFill>
              </a:rPr>
              <a:t>x</a:t>
            </a:r>
          </a:p>
        </p:txBody>
      </p:sp>
      <p:graphicFrame>
        <p:nvGraphicFramePr>
          <p:cNvPr id="14" name="Object 5" descr="Begin equation. Var of x equals left parenthesis b minus a right parenthesis squared divided by 12 equals left parenthesis 140 minus 120 right parenthesis squared divided by 12 equals 33.33. End equation.">
            <a:extLst>
              <a:ext uri="{FF2B5EF4-FFF2-40B4-BE49-F238E27FC236}">
                <a16:creationId xmlns:a16="http://schemas.microsoft.com/office/drawing/2014/main" id="{8AFF7736-755A-4652-B2F7-F92C2C5EC3F0}"/>
              </a:ext>
            </a:extLst>
          </p:cNvPr>
          <p:cNvGraphicFramePr>
            <a:graphicFrameLocks noGrp="1" noChangeAspect="1"/>
          </p:cNvGraphicFramePr>
          <p:nvPr>
            <p:ph idx="13"/>
            <p:extLst>
              <p:ext uri="{D42A27DB-BD31-4B8C-83A1-F6EECF244321}">
                <p14:modId xmlns:p14="http://schemas.microsoft.com/office/powerpoint/2010/main" val="1502918904"/>
              </p:ext>
            </p:extLst>
          </p:nvPr>
        </p:nvGraphicFramePr>
        <p:xfrm>
          <a:off x="4019550" y="4531632"/>
          <a:ext cx="3962400" cy="1498600"/>
        </p:xfrm>
        <a:graphic>
          <a:graphicData uri="http://schemas.openxmlformats.org/presentationml/2006/ole">
            <mc:AlternateContent xmlns:mc="http://schemas.openxmlformats.org/markup-compatibility/2006">
              <mc:Choice xmlns:v="urn:schemas-microsoft-com:vml" Requires="v">
                <p:oleObj spid="_x0000_s83972" name="Equation" r:id="rId5" imgW="3962160" imgH="1498320" progId="Equation.DSMT4">
                  <p:embed/>
                </p:oleObj>
              </mc:Choice>
              <mc:Fallback>
                <p:oleObj name="Equation" r:id="rId5" imgW="3962160" imgH="1498320" progId="Equation.DSMT4">
                  <p:embed/>
                  <p:pic>
                    <p:nvPicPr>
                      <p:cNvPr id="0" name="OLE substitute image"/>
                      <p:cNvPicPr/>
                      <p:nvPr/>
                    </p:nvPicPr>
                    <p:blipFill>
                      <a:blip r:embed="rId6"/>
                      <a:stretch>
                        <a:fillRect/>
                      </a:stretch>
                    </p:blipFill>
                    <p:spPr>
                      <a:xfrm>
                        <a:off x="4019550" y="4531632"/>
                        <a:ext cx="3962400" cy="1498600"/>
                      </a:xfrm>
                      <a:prstGeom prst="rect">
                        <a:avLst/>
                      </a:prstGeom>
                    </p:spPr>
                  </p:pic>
                </p:oleObj>
              </mc:Fallback>
            </mc:AlternateContent>
          </a:graphicData>
        </a:graphic>
      </p:graphicFrame>
    </p:spTree>
    <p:extLst>
      <p:ext uri="{BB962C8B-B14F-4D97-AF65-F5344CB8AC3E}">
        <p14:creationId xmlns:p14="http://schemas.microsoft.com/office/powerpoint/2010/main" val="358693079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Uniform Probability Distribution (6 of 7)</a:t>
            </a:r>
            <a:endParaRPr lang="en-IN"/>
          </a:p>
        </p:txBody>
      </p:sp>
      <p:sp>
        <p:nvSpPr>
          <p:cNvPr id="3" name="Content Placeholder 2"/>
          <p:cNvSpPr>
            <a:spLocks noGrp="1"/>
          </p:cNvSpPr>
          <p:nvPr>
            <p:ph sz="half" idx="1"/>
          </p:nvPr>
        </p:nvSpPr>
        <p:spPr>
          <a:xfrm>
            <a:off x="476843" y="1825625"/>
            <a:ext cx="11089682" cy="548640"/>
          </a:xfrm>
        </p:spPr>
        <p:txBody>
          <a:bodyPr/>
          <a:lstStyle/>
          <a:p>
            <a:r>
              <a:rPr lang="en-IN" b="1"/>
              <a:t>Example:</a:t>
            </a:r>
            <a:r>
              <a:rPr lang="en-IN"/>
              <a:t> Flight time of an airplane traveling from Chicago to New York</a:t>
            </a:r>
          </a:p>
        </p:txBody>
      </p:sp>
      <p:pic>
        <p:nvPicPr>
          <p:cNvPr id="6" name="Content Placeholder 5" descr="A graph shows the uniform probability distribution for flight time. The horizontal axis shows flight time in minutes, ranging from 120 to 140 in increments of 5. The vertical axis shows f of x, marking 1 over 20. A bar extends across (120, 1 over 20) and (140, 1 over 20).">
            <a:extLst>
              <a:ext uri="{FF2B5EF4-FFF2-40B4-BE49-F238E27FC236}">
                <a16:creationId xmlns:a16="http://schemas.microsoft.com/office/drawing/2014/main" id="{3C8C1C97-F7B5-45C2-9CEE-B1CF1D73A574}"/>
              </a:ext>
            </a:extLst>
          </p:cNvPr>
          <p:cNvPicPr>
            <a:picLocks noGrp="1" noChangeAspect="1"/>
          </p:cNvPicPr>
          <p:nvPr>
            <p:ph sz="half" idx="2"/>
          </p:nvPr>
        </p:nvPicPr>
        <p:blipFill>
          <a:blip r:embed="rId2"/>
          <a:stretch>
            <a:fillRect/>
          </a:stretch>
        </p:blipFill>
        <p:spPr>
          <a:xfrm>
            <a:off x="1673784" y="2573334"/>
            <a:ext cx="8844432" cy="3373442"/>
          </a:xfrm>
          <a:prstGeom prst="rect">
            <a:avLst/>
          </a:prstGeom>
        </p:spPr>
      </p:pic>
    </p:spTree>
    <p:extLst>
      <p:ext uri="{BB962C8B-B14F-4D97-AF65-F5344CB8AC3E}">
        <p14:creationId xmlns:p14="http://schemas.microsoft.com/office/powerpoint/2010/main" val="3937242096"/>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Uniform Probability Distribution (7 of 7)</a:t>
            </a:r>
            <a:endParaRPr lang="en-IN"/>
          </a:p>
        </p:txBody>
      </p:sp>
      <p:sp>
        <p:nvSpPr>
          <p:cNvPr id="3" name="Content Placeholder 2"/>
          <p:cNvSpPr>
            <a:spLocks noGrp="1"/>
          </p:cNvSpPr>
          <p:nvPr>
            <p:ph sz="half" idx="1"/>
          </p:nvPr>
        </p:nvSpPr>
        <p:spPr>
          <a:xfrm>
            <a:off x="476844" y="1825625"/>
            <a:ext cx="11237976" cy="1033689"/>
          </a:xfrm>
        </p:spPr>
        <p:txBody>
          <a:bodyPr/>
          <a:lstStyle/>
          <a:p>
            <a:r>
              <a:rPr lang="en-IN" b="1"/>
              <a:t>Example: </a:t>
            </a:r>
            <a:r>
              <a:rPr lang="en-IN"/>
              <a:t>Flight time of an airplane traveling from Chicago to New York</a:t>
            </a:r>
          </a:p>
          <a:p>
            <a:pPr indent="0">
              <a:buNone/>
            </a:pPr>
            <a:r>
              <a:rPr lang="en-IN"/>
              <a:t>Probability of a flight time between 120 and 130 minutes</a:t>
            </a:r>
            <a:endParaRPr lang="en-US">
              <a:solidFill>
                <a:schemeClr val="tx2"/>
              </a:solidFill>
            </a:endParaRPr>
          </a:p>
        </p:txBody>
      </p:sp>
      <p:graphicFrame>
        <p:nvGraphicFramePr>
          <p:cNvPr id="11" name="Object 3" descr="An equation. P of 120 less than or equal to x less than or equal to 130 equals 1 divided by 20 times 10 equals .5. End equation.">
            <a:extLst>
              <a:ext uri="{FF2B5EF4-FFF2-40B4-BE49-F238E27FC236}">
                <a16:creationId xmlns:a16="http://schemas.microsoft.com/office/drawing/2014/main" id="{7AF013A1-7925-4453-B2D1-25C9A6BBE098}"/>
              </a:ext>
            </a:extLst>
          </p:cNvPr>
          <p:cNvGraphicFramePr>
            <a:graphicFrameLocks noGrp="1" noChangeAspect="1"/>
          </p:cNvGraphicFramePr>
          <p:nvPr>
            <p:ph sz="half" idx="2"/>
            <p:extLst>
              <p:ext uri="{D42A27DB-BD31-4B8C-83A1-F6EECF244321}">
                <p14:modId xmlns:p14="http://schemas.microsoft.com/office/powerpoint/2010/main" val="1360009091"/>
              </p:ext>
            </p:extLst>
          </p:nvPr>
        </p:nvGraphicFramePr>
        <p:xfrm>
          <a:off x="3657600" y="2995935"/>
          <a:ext cx="4876800" cy="419100"/>
        </p:xfrm>
        <a:graphic>
          <a:graphicData uri="http://schemas.openxmlformats.org/presentationml/2006/ole">
            <mc:AlternateContent xmlns:mc="http://schemas.openxmlformats.org/markup-compatibility/2006">
              <mc:Choice xmlns:v="urn:schemas-microsoft-com:vml" Requires="v">
                <p:oleObj spid="_x0000_s84994" name="Equation" r:id="rId3" imgW="4876560" imgH="419040" progId="Equation.DSMT4">
                  <p:embed/>
                </p:oleObj>
              </mc:Choice>
              <mc:Fallback>
                <p:oleObj name="Equation" r:id="rId3" imgW="4876560" imgH="419040" progId="Equation.DSMT4">
                  <p:embed/>
                  <p:pic>
                    <p:nvPicPr>
                      <p:cNvPr id="0" name="OLE substitute image"/>
                      <p:cNvPicPr/>
                      <p:nvPr/>
                    </p:nvPicPr>
                    <p:blipFill>
                      <a:blip r:embed="rId4"/>
                      <a:stretch>
                        <a:fillRect/>
                      </a:stretch>
                    </p:blipFill>
                    <p:spPr>
                      <a:xfrm>
                        <a:off x="3657600" y="2995935"/>
                        <a:ext cx="4876800" cy="419100"/>
                      </a:xfrm>
                      <a:prstGeom prst="rect">
                        <a:avLst/>
                      </a:prstGeom>
                    </p:spPr>
                  </p:pic>
                </p:oleObj>
              </mc:Fallback>
            </mc:AlternateContent>
          </a:graphicData>
        </a:graphic>
      </p:graphicFrame>
      <p:pic>
        <p:nvPicPr>
          <p:cNvPr id="7" name="Content Placeholder 6" descr="A graph shows the uniform probability distribution for flight time. The horizontal axis shows flight time in minutes, ranging from 120 to 140 in increments of 5. The vertical axis shows f of x, marking 1 over 20. A bar extends across (120, 1 over 20) and (140, 1 over 20). The region between (120, 1 over 20) and (130, 1 over 20) is shaded and distance 120 and 130 is labeled 10. Equation for the shaded area is as follows. P of 120 less than or equal to x less than or equal to 130 equals area equals 1 over 20 times 10 equals 10 over 20 equals 0.50.">
            <a:extLst>
              <a:ext uri="{FF2B5EF4-FFF2-40B4-BE49-F238E27FC236}">
                <a16:creationId xmlns:a16="http://schemas.microsoft.com/office/drawing/2014/main" id="{9BA160F1-623D-4CB4-80BD-97BC54114B84}"/>
              </a:ext>
            </a:extLst>
          </p:cNvPr>
          <p:cNvPicPr>
            <a:picLocks noGrp="1" noChangeAspect="1"/>
          </p:cNvPicPr>
          <p:nvPr>
            <p:ph sz="half" idx="10"/>
          </p:nvPr>
        </p:nvPicPr>
        <p:blipFill>
          <a:blip r:embed="rId5"/>
          <a:stretch>
            <a:fillRect/>
          </a:stretch>
        </p:blipFill>
        <p:spPr>
          <a:xfrm>
            <a:off x="2525871" y="3551656"/>
            <a:ext cx="7140257" cy="2633207"/>
          </a:xfrm>
          <a:prstGeom prst="rect">
            <a:avLst/>
          </a:prstGeom>
        </p:spPr>
      </p:pic>
    </p:spTree>
    <p:extLst>
      <p:ext uri="{BB962C8B-B14F-4D97-AF65-F5344CB8AC3E}">
        <p14:creationId xmlns:p14="http://schemas.microsoft.com/office/powerpoint/2010/main" val="81023295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Area as a Measure of Probability</a:t>
            </a:r>
            <a:endParaRPr lang="en-IN"/>
          </a:p>
        </p:txBody>
      </p:sp>
      <p:sp>
        <p:nvSpPr>
          <p:cNvPr id="4" name="Content Placeholder 2"/>
          <p:cNvSpPr>
            <a:spLocks noGrp="1"/>
          </p:cNvSpPr>
          <p:nvPr>
            <p:ph idx="1"/>
          </p:nvPr>
        </p:nvSpPr>
        <p:spPr/>
        <p:txBody>
          <a:bodyPr/>
          <a:lstStyle/>
          <a:p>
            <a:r>
              <a:rPr lang="en-US"/>
              <a:t>The area under the graph of </a:t>
            </a:r>
            <a:r>
              <a:rPr lang="en-US" i="1"/>
              <a:t>f(x)</a:t>
            </a:r>
            <a:r>
              <a:rPr lang="en-US"/>
              <a:t> and probability are identical.</a:t>
            </a:r>
          </a:p>
          <a:p>
            <a:r>
              <a:rPr lang="en-US"/>
              <a:t>This is valid for all continuous random variables.</a:t>
            </a:r>
          </a:p>
          <a:p>
            <a:r>
              <a:rPr lang="en-US"/>
              <a:t>The probability that </a:t>
            </a:r>
            <a:r>
              <a:rPr lang="en-US" i="1"/>
              <a:t>x</a:t>
            </a:r>
            <a:r>
              <a:rPr lang="en-US"/>
              <a:t> takes on a value between some lower value </a:t>
            </a:r>
            <a:r>
              <a:rPr lang="en-US" i="1"/>
              <a:t>x</a:t>
            </a:r>
            <a:r>
              <a:rPr lang="en-US" baseline="-25000"/>
              <a:t>1</a:t>
            </a:r>
            <a:r>
              <a:rPr lang="en-US"/>
              <a:t> and some higher value </a:t>
            </a:r>
            <a:r>
              <a:rPr lang="en-US" i="1"/>
              <a:t>x</a:t>
            </a:r>
            <a:r>
              <a:rPr lang="en-US" baseline="-25000"/>
              <a:t>2</a:t>
            </a:r>
            <a:r>
              <a:rPr lang="en-US"/>
              <a:t> can be found by computing the area under the graph of </a:t>
            </a:r>
            <a:r>
              <a:rPr lang="en-US" i="1"/>
              <a:t>f(x) </a:t>
            </a:r>
            <a:r>
              <a:rPr lang="en-US"/>
              <a:t>over the interval from </a:t>
            </a:r>
            <a:r>
              <a:rPr lang="en-US" i="1"/>
              <a:t>x</a:t>
            </a:r>
            <a:r>
              <a:rPr lang="en-US" baseline="-25000"/>
              <a:t>1</a:t>
            </a:r>
            <a:r>
              <a:rPr lang="en-US"/>
              <a:t> to </a:t>
            </a:r>
            <a:r>
              <a:rPr lang="en-US" i="1"/>
              <a:t>x</a:t>
            </a:r>
            <a:r>
              <a:rPr lang="en-US" baseline="-25000"/>
              <a:t>2</a:t>
            </a:r>
            <a:r>
              <a:rPr lang="en-US"/>
              <a:t>. </a:t>
            </a:r>
          </a:p>
        </p:txBody>
      </p:sp>
    </p:spTree>
    <p:extLst>
      <p:ext uri="{BB962C8B-B14F-4D97-AF65-F5344CB8AC3E}">
        <p14:creationId xmlns:p14="http://schemas.microsoft.com/office/powerpoint/2010/main" val="86336836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(1 of 10)</a:t>
            </a:r>
            <a:endParaRPr lang="en-IN"/>
          </a:p>
        </p:txBody>
      </p:sp>
      <p:sp>
        <p:nvSpPr>
          <p:cNvPr id="3" name="Content Placeholder 2"/>
          <p:cNvSpPr>
            <a:spLocks noGrp="1"/>
          </p:cNvSpPr>
          <p:nvPr>
            <p:ph idx="1"/>
          </p:nvPr>
        </p:nvSpPr>
        <p:spPr/>
        <p:txBody>
          <a:bodyPr/>
          <a:lstStyle/>
          <a:p>
            <a:pPr>
              <a:spcBef>
                <a:spcPct val="0"/>
              </a:spcBef>
              <a:spcAft>
                <a:spcPts val="600"/>
              </a:spcAft>
            </a:pPr>
            <a:r>
              <a:rPr lang="en-US"/>
              <a:t>The normal probability distribution is the most common distribution for describing a continuous random variable.</a:t>
            </a:r>
          </a:p>
          <a:p>
            <a:pPr>
              <a:spcBef>
                <a:spcPct val="0"/>
              </a:spcBef>
              <a:spcAft>
                <a:spcPts val="600"/>
              </a:spcAft>
            </a:pPr>
            <a:r>
              <a:rPr lang="en-US"/>
              <a:t>It is widely used in statistical inference.</a:t>
            </a:r>
          </a:p>
          <a:p>
            <a:pPr>
              <a:spcBef>
                <a:spcPct val="0"/>
              </a:spcBef>
              <a:spcAft>
                <a:spcPts val="600"/>
              </a:spcAft>
            </a:pPr>
            <a:r>
              <a:rPr lang="en-US"/>
              <a:t>It has been used in a wide variety of applications including:</a:t>
            </a:r>
          </a:p>
          <a:p>
            <a:pPr lvl="1">
              <a:spcBef>
                <a:spcPct val="0"/>
              </a:spcBef>
              <a:spcAft>
                <a:spcPts val="600"/>
              </a:spcAft>
            </a:pPr>
            <a:r>
              <a:rPr lang="en-US"/>
              <a:t>Heights of people</a:t>
            </a:r>
          </a:p>
          <a:p>
            <a:pPr lvl="1">
              <a:spcBef>
                <a:spcPct val="0"/>
              </a:spcBef>
              <a:spcAft>
                <a:spcPts val="600"/>
              </a:spcAft>
            </a:pPr>
            <a:r>
              <a:rPr lang="en-US"/>
              <a:t>Test scores</a:t>
            </a:r>
          </a:p>
          <a:p>
            <a:pPr lvl="1">
              <a:spcBef>
                <a:spcPct val="0"/>
              </a:spcBef>
              <a:spcAft>
                <a:spcPts val="600"/>
              </a:spcAft>
            </a:pPr>
            <a:r>
              <a:rPr lang="en-US"/>
              <a:t>Rainfall amounts</a:t>
            </a:r>
          </a:p>
          <a:p>
            <a:pPr lvl="1">
              <a:spcBef>
                <a:spcPct val="0"/>
              </a:spcBef>
              <a:spcAft>
                <a:spcPts val="600"/>
              </a:spcAft>
            </a:pPr>
            <a:r>
              <a:rPr lang="en-US"/>
              <a:t>Scientific measurements</a:t>
            </a:r>
          </a:p>
          <a:p>
            <a:pPr>
              <a:spcBef>
                <a:spcPct val="0"/>
              </a:spcBef>
              <a:spcAft>
                <a:spcPts val="600"/>
              </a:spcAft>
            </a:pPr>
            <a:r>
              <a:rPr lang="en-US"/>
              <a:t>Abraham de Moivre, a French mathematician, published </a:t>
            </a:r>
            <a:r>
              <a:rPr lang="en-US" i="1"/>
              <a:t>The Doctrine of Chances in 1733</a:t>
            </a:r>
            <a:r>
              <a:rPr lang="en-US"/>
              <a:t>. He derived the normal distribution.</a:t>
            </a:r>
          </a:p>
        </p:txBody>
      </p:sp>
    </p:spTree>
    <p:extLst>
      <p:ext uri="{BB962C8B-B14F-4D97-AF65-F5344CB8AC3E}">
        <p14:creationId xmlns:p14="http://schemas.microsoft.com/office/powerpoint/2010/main" val="1454367760"/>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(2 of 10)</a:t>
            </a:r>
            <a:endParaRPr lang="en-IN"/>
          </a:p>
        </p:txBody>
      </p:sp>
      <p:sp>
        <p:nvSpPr>
          <p:cNvPr id="3" name="Content Placeholder 2"/>
          <p:cNvSpPr>
            <a:spLocks noGrp="1"/>
          </p:cNvSpPr>
          <p:nvPr>
            <p:ph sz="half" idx="1"/>
          </p:nvPr>
        </p:nvSpPr>
        <p:spPr>
          <a:xfrm>
            <a:off x="476844" y="1825625"/>
            <a:ext cx="11237976" cy="627289"/>
          </a:xfrm>
        </p:spPr>
        <p:txBody>
          <a:bodyPr/>
          <a:lstStyle/>
          <a:p>
            <a:r>
              <a:rPr lang="en-US"/>
              <a:t>Normal Probability Density Function</a:t>
            </a:r>
          </a:p>
        </p:txBody>
      </p:sp>
      <p:graphicFrame>
        <p:nvGraphicFramePr>
          <p:cNvPr id="8" name="Object 3" descr="Start equation. f of x equals 1 divided by sigma start root 2 pi end root end times e superscript start fraction negative 1 over 2 end fraction left parenthesis start fraction x minus mu over standard deviation end fraction right parenthesis squared baseline end equation. ">
            <a:extLst>
              <a:ext uri="{FF2B5EF4-FFF2-40B4-BE49-F238E27FC236}">
                <a16:creationId xmlns:a16="http://schemas.microsoft.com/office/drawing/2014/main" id="{A37A60C4-D93C-4269-963A-D3E74285EB89}"/>
              </a:ext>
            </a:extLst>
          </p:cNvPr>
          <p:cNvGraphicFramePr>
            <a:graphicFrameLocks noGrp="1" noChangeAspect="1"/>
          </p:cNvGraphicFramePr>
          <p:nvPr>
            <p:ph sz="half" idx="2"/>
            <p:extLst>
              <p:ext uri="{D42A27DB-BD31-4B8C-83A1-F6EECF244321}">
                <p14:modId xmlns:p14="http://schemas.microsoft.com/office/powerpoint/2010/main" val="1317489422"/>
              </p:ext>
            </p:extLst>
          </p:nvPr>
        </p:nvGraphicFramePr>
        <p:xfrm>
          <a:off x="4019700" y="2395538"/>
          <a:ext cx="4152600" cy="1358640"/>
        </p:xfrm>
        <a:graphic>
          <a:graphicData uri="http://schemas.openxmlformats.org/presentationml/2006/ole">
            <mc:AlternateContent xmlns:mc="http://schemas.openxmlformats.org/markup-compatibility/2006">
              <mc:Choice xmlns:v="urn:schemas-microsoft-com:vml" Requires="v">
                <p:oleObj spid="_x0000_s86018" name="Equation" r:id="rId3" imgW="4152600" imgH="1358640" progId="Equation.DSMT4">
                  <p:embed/>
                </p:oleObj>
              </mc:Choice>
              <mc:Fallback>
                <p:oleObj name="Equation" r:id="rId3" imgW="4152600" imgH="1358640" progId="Equation.DSMT4">
                  <p:embed/>
                  <p:pic>
                    <p:nvPicPr>
                      <p:cNvPr id="0" name="OLE substitute image"/>
                      <p:cNvPicPr/>
                      <p:nvPr/>
                    </p:nvPicPr>
                    <p:blipFill>
                      <a:blip r:embed="rId4"/>
                      <a:stretch>
                        <a:fillRect/>
                      </a:stretch>
                    </p:blipFill>
                    <p:spPr>
                      <a:xfrm>
                        <a:off x="4019700" y="2395538"/>
                        <a:ext cx="4152600" cy="135864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F4F79045-13FA-4C61-A177-181E083FA8B4}"/>
              </a:ext>
            </a:extLst>
          </p:cNvPr>
          <p:cNvSpPr>
            <a:spLocks noGrp="1"/>
          </p:cNvSpPr>
          <p:nvPr>
            <p:ph sz="half" idx="10"/>
          </p:nvPr>
        </p:nvSpPr>
        <p:spPr>
          <a:xfrm>
            <a:off x="4047360" y="4049721"/>
            <a:ext cx="5169211" cy="1959194"/>
          </a:xfrm>
        </p:spPr>
        <p:txBody>
          <a:bodyPr/>
          <a:lstStyle/>
          <a:p>
            <a:pPr marL="0" lvl="1" indent="0">
              <a:buNone/>
            </a:pPr>
            <a:r>
              <a:rPr lang="en-US"/>
              <a:t>Where </a:t>
            </a:r>
            <a:r>
              <a:rPr lang="en-US" i="1"/>
              <a:t>µ </a:t>
            </a:r>
            <a:r>
              <a:rPr lang="en-US"/>
              <a:t>= mean</a:t>
            </a:r>
          </a:p>
          <a:p>
            <a:pPr marL="978408" lvl="1" indent="0">
              <a:buNone/>
            </a:pPr>
            <a:r>
              <a:rPr lang="en-US" i="1"/>
              <a:t>σ</a:t>
            </a:r>
            <a:r>
              <a:rPr lang="en-US"/>
              <a:t> = standard deviation</a:t>
            </a:r>
          </a:p>
          <a:p>
            <a:pPr marL="960120" lvl="8" indent="0">
              <a:lnSpc>
                <a:spcPct val="100000"/>
              </a:lnSpc>
              <a:buNone/>
            </a:pPr>
            <a:r>
              <a:rPr lang="el-GR" sz="2400" i="1">
                <a:solidFill>
                  <a:schemeClr val="accent1"/>
                </a:solidFill>
                <a:cs typeface="Arial" pitchFamily="34" charset="0"/>
              </a:rPr>
              <a:t>π</a:t>
            </a:r>
            <a:r>
              <a:rPr lang="en-IN" sz="2400">
                <a:solidFill>
                  <a:schemeClr val="accent1"/>
                </a:solidFill>
                <a:cs typeface="Arial" pitchFamily="34" charset="0"/>
              </a:rPr>
              <a:t> </a:t>
            </a:r>
            <a:r>
              <a:rPr lang="en-US" sz="2400">
                <a:solidFill>
                  <a:schemeClr val="accent1"/>
                </a:solidFill>
                <a:cs typeface="Arial" pitchFamily="34" charset="0"/>
              </a:rPr>
              <a:t>= 3.14159</a:t>
            </a:r>
          </a:p>
          <a:p>
            <a:pPr marL="987552" lvl="4" indent="0">
              <a:lnSpc>
                <a:spcPct val="100000"/>
              </a:lnSpc>
              <a:buNone/>
            </a:pPr>
            <a:r>
              <a:rPr lang="en-US" sz="2400" b="0" i="1"/>
              <a:t>e </a:t>
            </a:r>
            <a:r>
              <a:rPr lang="en-US" sz="2400" b="0"/>
              <a:t>= 2.71828</a:t>
            </a:r>
          </a:p>
        </p:txBody>
      </p:sp>
    </p:spTree>
    <p:extLst>
      <p:ext uri="{BB962C8B-B14F-4D97-AF65-F5344CB8AC3E}">
        <p14:creationId xmlns:p14="http://schemas.microsoft.com/office/powerpoint/2010/main" val="16005026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(3 of 10)</a:t>
            </a:r>
            <a:endParaRPr lang="en-IN"/>
          </a:p>
        </p:txBody>
      </p:sp>
      <p:sp>
        <p:nvSpPr>
          <p:cNvPr id="3" name="Content Placeholder 2"/>
          <p:cNvSpPr>
            <a:spLocks noGrp="1"/>
          </p:cNvSpPr>
          <p:nvPr>
            <p:ph idx="1"/>
          </p:nvPr>
        </p:nvSpPr>
        <p:spPr/>
        <p:txBody>
          <a:bodyPr/>
          <a:lstStyle/>
          <a:p>
            <a:pPr>
              <a:spcBef>
                <a:spcPts val="600"/>
              </a:spcBef>
            </a:pPr>
            <a:r>
              <a:rPr lang="en-US"/>
              <a:t>Characteristics</a:t>
            </a:r>
          </a:p>
          <a:p>
            <a:pPr lvl="1">
              <a:spcBef>
                <a:spcPts val="600"/>
              </a:spcBef>
            </a:pPr>
            <a:r>
              <a:rPr lang="en-US"/>
              <a:t>The distribution is symmetric; its skewness measure is zero.</a:t>
            </a:r>
          </a:p>
        </p:txBody>
      </p:sp>
    </p:spTree>
    <p:extLst>
      <p:ext uri="{BB962C8B-B14F-4D97-AF65-F5344CB8AC3E}">
        <p14:creationId xmlns:p14="http://schemas.microsoft.com/office/powerpoint/2010/main" val="1303162137"/>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(4 of 10)</a:t>
            </a:r>
            <a:endParaRPr lang="en-IN"/>
          </a:p>
        </p:txBody>
      </p:sp>
      <p:sp>
        <p:nvSpPr>
          <p:cNvPr id="3" name="Content Placeholder 2"/>
          <p:cNvSpPr>
            <a:spLocks noGrp="1"/>
          </p:cNvSpPr>
          <p:nvPr>
            <p:ph sz="half" idx="1"/>
          </p:nvPr>
        </p:nvSpPr>
        <p:spPr>
          <a:xfrm>
            <a:off x="476843" y="1825625"/>
            <a:ext cx="11089682" cy="1463040"/>
          </a:xfrm>
        </p:spPr>
        <p:txBody>
          <a:bodyPr/>
          <a:lstStyle/>
          <a:p>
            <a:pPr>
              <a:spcBef>
                <a:spcPts val="600"/>
              </a:spcBef>
            </a:pPr>
            <a:r>
              <a:rPr lang="en-IN"/>
              <a:t>Characteristics</a:t>
            </a:r>
          </a:p>
          <a:p>
            <a:pPr lvl="1">
              <a:spcBef>
                <a:spcPts val="600"/>
              </a:spcBef>
            </a:pPr>
            <a:r>
              <a:rPr lang="en-US"/>
              <a:t>The entire family of normal probability distributions is defined by its mean </a:t>
            </a:r>
            <a:r>
              <a:rPr lang="en-US" i="1"/>
              <a:t>µ</a:t>
            </a:r>
            <a:r>
              <a:rPr lang="en-US"/>
              <a:t> and its standard deviation</a:t>
            </a:r>
            <a:r>
              <a:rPr lang="en-US" i="1"/>
              <a:t> σ</a:t>
            </a:r>
            <a:r>
              <a:rPr lang="en-US"/>
              <a:t>.</a:t>
            </a:r>
          </a:p>
        </p:txBody>
      </p:sp>
      <p:pic>
        <p:nvPicPr>
          <p:cNvPr id="7" name="Picture 2" descr="A binomial curve graph. In the center of the x-axis is the mean mu. To the right of the binomial curve is the text captioned: Standard deviation sigma.">
            <a:extLst>
              <a:ext uri="{FF2B5EF4-FFF2-40B4-BE49-F238E27FC236}">
                <a16:creationId xmlns:a16="http://schemas.microsoft.com/office/drawing/2014/main" id="{9E7DF797-93B3-4871-B32A-3CB7A9E6C91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122530" y="3288665"/>
            <a:ext cx="7946939" cy="309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64408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Sources (5 of 5)</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a:spcBef>
                <a:spcPts val="1200"/>
              </a:spcBef>
            </a:pPr>
            <a:r>
              <a:rPr lang="en-US"/>
              <a:t>Statistical Studies—Experimental</a:t>
            </a:r>
          </a:p>
          <a:p>
            <a:pPr lvl="1">
              <a:spcBef>
                <a:spcPts val="1200"/>
              </a:spcBef>
            </a:pPr>
            <a:r>
              <a:rPr lang="en-US"/>
              <a:t>In experimental studies, the variable of interest is first identified. Then one or more variables are identified and controlled so that data can be obtained about how they influence the variable of interest.</a:t>
            </a:r>
          </a:p>
          <a:p>
            <a:pPr lvl="1">
              <a:spcBef>
                <a:spcPts val="1200"/>
              </a:spcBef>
            </a:pPr>
            <a:r>
              <a:rPr lang="en-US"/>
              <a:t>The largest experimental study ever conducted is believed to be the 1954 Public Health Service experiment for the Salk polio vaccine. Nearly two million U.S. children (grades 1 through 3) were selected.</a:t>
            </a:r>
          </a:p>
        </p:txBody>
      </p:sp>
    </p:spTree>
    <p:extLst>
      <p:ext uri="{BB962C8B-B14F-4D97-AF65-F5344CB8AC3E}">
        <p14:creationId xmlns:p14="http://schemas.microsoft.com/office/powerpoint/2010/main" val="1066195717"/>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(5 of 10)</a:t>
            </a:r>
            <a:endParaRPr lang="en-IN"/>
          </a:p>
        </p:txBody>
      </p:sp>
      <p:sp>
        <p:nvSpPr>
          <p:cNvPr id="3" name="Content Placeholder 2"/>
          <p:cNvSpPr>
            <a:spLocks noGrp="1"/>
          </p:cNvSpPr>
          <p:nvPr>
            <p:ph sz="half" idx="1"/>
          </p:nvPr>
        </p:nvSpPr>
        <p:spPr>
          <a:xfrm>
            <a:off x="476843" y="1825625"/>
            <a:ext cx="11089682" cy="1527175"/>
          </a:xfrm>
        </p:spPr>
        <p:txBody>
          <a:bodyPr/>
          <a:lstStyle/>
          <a:p>
            <a:pPr>
              <a:spcBef>
                <a:spcPts val="600"/>
              </a:spcBef>
            </a:pPr>
            <a:r>
              <a:rPr lang="en-US"/>
              <a:t>Characteristics</a:t>
            </a:r>
          </a:p>
          <a:p>
            <a:pPr lvl="1">
              <a:spcBef>
                <a:spcPts val="600"/>
              </a:spcBef>
            </a:pPr>
            <a:r>
              <a:rPr lang="en-US"/>
              <a:t>The highest point on the normal curve is at the mean, which is also the median and mode.</a:t>
            </a:r>
          </a:p>
        </p:txBody>
      </p:sp>
      <p:pic>
        <p:nvPicPr>
          <p:cNvPr id="13" name="Picture 3" descr="A binomial curve graph. A dashed line divides the curve down the center of the x-axis. ">
            <a:extLst>
              <a:ext uri="{FF2B5EF4-FFF2-40B4-BE49-F238E27FC236}">
                <a16:creationId xmlns:a16="http://schemas.microsoft.com/office/drawing/2014/main" id="{893412E7-F48E-441B-BC55-C9B5CA41B1EE}"/>
              </a:ext>
            </a:extLst>
          </p:cNvPr>
          <p:cNvPicPr>
            <a:picLocks noGrp="1" noChangeAspect="1"/>
          </p:cNvPicPr>
          <p:nvPr>
            <p:ph sz="half" idx="2"/>
          </p:nvPr>
        </p:nvPicPr>
        <p:blipFill>
          <a:blip r:embed="rId2"/>
          <a:stretch>
            <a:fillRect/>
          </a:stretch>
        </p:blipFill>
        <p:spPr>
          <a:xfrm>
            <a:off x="2392224" y="3429000"/>
            <a:ext cx="7407552" cy="2437928"/>
          </a:xfrm>
          <a:prstGeom prst="rect">
            <a:avLst/>
          </a:prstGeom>
        </p:spPr>
      </p:pic>
    </p:spTree>
    <p:extLst>
      <p:ext uri="{BB962C8B-B14F-4D97-AF65-F5344CB8AC3E}">
        <p14:creationId xmlns:p14="http://schemas.microsoft.com/office/powerpoint/2010/main" val="113917437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(6 of 10)</a:t>
            </a:r>
            <a:endParaRPr lang="en-IN"/>
          </a:p>
        </p:txBody>
      </p:sp>
      <p:sp>
        <p:nvSpPr>
          <p:cNvPr id="3" name="Content Placeholder 2"/>
          <p:cNvSpPr>
            <a:spLocks noGrp="1"/>
          </p:cNvSpPr>
          <p:nvPr>
            <p:ph sz="half" idx="1"/>
          </p:nvPr>
        </p:nvSpPr>
        <p:spPr>
          <a:xfrm>
            <a:off x="476843" y="1825625"/>
            <a:ext cx="11241915" cy="1048204"/>
          </a:xfrm>
        </p:spPr>
        <p:txBody>
          <a:bodyPr/>
          <a:lstStyle/>
          <a:p>
            <a:pPr>
              <a:spcBef>
                <a:spcPts val="600"/>
              </a:spcBef>
            </a:pPr>
            <a:r>
              <a:rPr lang="en-US"/>
              <a:t>Characteristics</a:t>
            </a:r>
          </a:p>
          <a:p>
            <a:pPr lvl="1">
              <a:spcBef>
                <a:spcPts val="600"/>
              </a:spcBef>
            </a:pPr>
            <a:r>
              <a:rPr lang="en-US"/>
              <a:t>The mean can be any numerical value: negative, zero, or positive.</a:t>
            </a:r>
          </a:p>
        </p:txBody>
      </p:sp>
      <p:pic>
        <p:nvPicPr>
          <p:cNvPr id="8" name="Picture 2" descr="Three binomial curves on the graph. The center of the binomials curves are at the following x-axis points: negative 10, 0, and 25.">
            <a:extLst>
              <a:ext uri="{FF2B5EF4-FFF2-40B4-BE49-F238E27FC236}">
                <a16:creationId xmlns:a16="http://schemas.microsoft.com/office/drawing/2014/main" id="{3F20A2AF-4E6F-459E-814B-130D166F13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600722" y="3029355"/>
            <a:ext cx="8990556" cy="2734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205749"/>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(7 of 10)</a:t>
            </a:r>
            <a:endParaRPr lang="en-IN"/>
          </a:p>
        </p:txBody>
      </p:sp>
      <p:sp>
        <p:nvSpPr>
          <p:cNvPr id="3" name="Content Placeholder 2"/>
          <p:cNvSpPr>
            <a:spLocks noGrp="1"/>
          </p:cNvSpPr>
          <p:nvPr>
            <p:ph sz="half" idx="1"/>
          </p:nvPr>
        </p:nvSpPr>
        <p:spPr>
          <a:xfrm>
            <a:off x="476843" y="1825625"/>
            <a:ext cx="11089682" cy="1396546"/>
          </a:xfrm>
        </p:spPr>
        <p:txBody>
          <a:bodyPr/>
          <a:lstStyle/>
          <a:p>
            <a:pPr>
              <a:spcBef>
                <a:spcPts val="600"/>
              </a:spcBef>
            </a:pPr>
            <a:r>
              <a:rPr lang="en-US"/>
              <a:t>Characteristics</a:t>
            </a:r>
          </a:p>
          <a:p>
            <a:pPr lvl="1">
              <a:spcBef>
                <a:spcPts val="600"/>
              </a:spcBef>
            </a:pPr>
            <a:r>
              <a:rPr lang="en-US"/>
              <a:t>The standard deviation determines the width of the curve: larger values result in wider, flatter curves.</a:t>
            </a:r>
          </a:p>
        </p:txBody>
      </p:sp>
      <p:pic>
        <p:nvPicPr>
          <p:cNvPr id="8" name="Content Placeholder 7" descr="There are two binomial curves on the x-axis. The curve with longer length has a sigma value of 5, while the curve with the shorter length has a sigma value of 10.">
            <a:extLst>
              <a:ext uri="{FF2B5EF4-FFF2-40B4-BE49-F238E27FC236}">
                <a16:creationId xmlns:a16="http://schemas.microsoft.com/office/drawing/2014/main" id="{7C3FDDB5-91E1-47B0-A491-248E62ABB7D5}"/>
              </a:ext>
            </a:extLst>
          </p:cNvPr>
          <p:cNvPicPr>
            <a:picLocks noGrp="1" noChangeAspect="1"/>
          </p:cNvPicPr>
          <p:nvPr>
            <p:ph sz="half" idx="2"/>
          </p:nvPr>
        </p:nvPicPr>
        <p:blipFill>
          <a:blip r:embed="rId2"/>
          <a:stretch>
            <a:fillRect/>
          </a:stretch>
        </p:blipFill>
        <p:spPr>
          <a:xfrm>
            <a:off x="3605212" y="3254830"/>
            <a:ext cx="4981575" cy="3094145"/>
          </a:xfrm>
          <a:prstGeom prst="rect">
            <a:avLst/>
          </a:prstGeom>
        </p:spPr>
      </p:pic>
    </p:spTree>
    <p:extLst>
      <p:ext uri="{BB962C8B-B14F-4D97-AF65-F5344CB8AC3E}">
        <p14:creationId xmlns:p14="http://schemas.microsoft.com/office/powerpoint/2010/main" val="2318992282"/>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(8 of 10)</a:t>
            </a:r>
            <a:endParaRPr lang="en-IN"/>
          </a:p>
        </p:txBody>
      </p:sp>
      <p:sp>
        <p:nvSpPr>
          <p:cNvPr id="3" name="Content Placeholder 2"/>
          <p:cNvSpPr>
            <a:spLocks noGrp="1"/>
          </p:cNvSpPr>
          <p:nvPr>
            <p:ph sz="half" idx="1"/>
          </p:nvPr>
        </p:nvSpPr>
        <p:spPr>
          <a:xfrm>
            <a:off x="476843" y="1825624"/>
            <a:ext cx="11241915" cy="1709057"/>
          </a:xfrm>
        </p:spPr>
        <p:txBody>
          <a:bodyPr/>
          <a:lstStyle/>
          <a:p>
            <a:pPr>
              <a:spcBef>
                <a:spcPts val="600"/>
              </a:spcBef>
            </a:pPr>
            <a:r>
              <a:rPr lang="en-US"/>
              <a:t>Characteristics</a:t>
            </a:r>
          </a:p>
          <a:p>
            <a:pPr lvl="1">
              <a:spcBef>
                <a:spcPts val="600"/>
              </a:spcBef>
            </a:pPr>
            <a:r>
              <a:rPr lang="en-US"/>
              <a:t>Probabilities for the normal random variable are given by areas under the curve. The total area under the curve is 1 (.5 to the left of the mean and .5 to the right).</a:t>
            </a:r>
          </a:p>
        </p:txBody>
      </p:sp>
      <p:pic>
        <p:nvPicPr>
          <p:cNvPr id="13" name="Picture 3" descr="A binomial curve with an x-axis. The highest point on the curve divides it into two with a broken line. On both sides of the broken line is 0.5.">
            <a:extLst>
              <a:ext uri="{FF2B5EF4-FFF2-40B4-BE49-F238E27FC236}">
                <a16:creationId xmlns:a16="http://schemas.microsoft.com/office/drawing/2014/main" id="{130F6A84-A9FD-4E66-A91E-FDEF109231C6}"/>
              </a:ext>
            </a:extLst>
          </p:cNvPr>
          <p:cNvPicPr>
            <a:picLocks noGrp="1" noChangeAspect="1"/>
          </p:cNvPicPr>
          <p:nvPr>
            <p:ph sz="half" idx="2"/>
          </p:nvPr>
        </p:nvPicPr>
        <p:blipFill>
          <a:blip r:embed="rId2"/>
          <a:stretch>
            <a:fillRect/>
          </a:stretch>
        </p:blipFill>
        <p:spPr>
          <a:xfrm>
            <a:off x="2404881" y="3534682"/>
            <a:ext cx="7382237" cy="2438400"/>
          </a:xfrm>
          <a:prstGeom prst="rect">
            <a:avLst/>
          </a:prstGeom>
        </p:spPr>
      </p:pic>
    </p:spTree>
    <p:extLst>
      <p:ext uri="{BB962C8B-B14F-4D97-AF65-F5344CB8AC3E}">
        <p14:creationId xmlns:p14="http://schemas.microsoft.com/office/powerpoint/2010/main" val="167306170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Normal Probability Distribution (9 of 10)</a:t>
            </a:r>
            <a:endParaRPr lang="en-IN"/>
          </a:p>
        </p:txBody>
      </p:sp>
      <p:sp>
        <p:nvSpPr>
          <p:cNvPr id="4" name="Content Placeholder 2"/>
          <p:cNvSpPr>
            <a:spLocks noGrp="1"/>
          </p:cNvSpPr>
          <p:nvPr>
            <p:ph idx="1"/>
          </p:nvPr>
        </p:nvSpPr>
        <p:spPr/>
        <p:txBody>
          <a:bodyPr/>
          <a:lstStyle/>
          <a:p>
            <a:pPr>
              <a:spcBef>
                <a:spcPts val="600"/>
              </a:spcBef>
            </a:pPr>
            <a:r>
              <a:rPr lang="en-US"/>
              <a:t>Characteristics (basis for the empirical rule)</a:t>
            </a:r>
          </a:p>
          <a:p>
            <a:pPr lvl="1">
              <a:spcBef>
                <a:spcPts val="600"/>
              </a:spcBef>
            </a:pPr>
            <a:r>
              <a:rPr lang="en-US"/>
              <a:t> 68.3% of values of a normal random variable are within +/− 1 standard deviation of its mean.</a:t>
            </a:r>
          </a:p>
          <a:p>
            <a:pPr lvl="1">
              <a:spcBef>
                <a:spcPts val="600"/>
              </a:spcBef>
            </a:pPr>
            <a:r>
              <a:rPr lang="en-US"/>
              <a:t> 95.4% of values of a normal random variable are within +/− 2 standard deviations of its mean.</a:t>
            </a:r>
          </a:p>
          <a:p>
            <a:pPr lvl="1">
              <a:spcBef>
                <a:spcPts val="600"/>
              </a:spcBef>
            </a:pPr>
            <a:r>
              <a:rPr lang="en-US"/>
              <a:t> 99.7% of values of a normal random variable are within +/− 3  standard deviations of its mean.</a:t>
            </a:r>
          </a:p>
        </p:txBody>
      </p:sp>
    </p:spTree>
    <p:extLst>
      <p:ext uri="{BB962C8B-B14F-4D97-AF65-F5344CB8AC3E}">
        <p14:creationId xmlns:p14="http://schemas.microsoft.com/office/powerpoint/2010/main" val="318337954"/>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Probability Distribution (10 of 10)</a:t>
            </a:r>
            <a:endParaRPr lang="en-IN"/>
          </a:p>
        </p:txBody>
      </p:sp>
      <p:sp>
        <p:nvSpPr>
          <p:cNvPr id="3" name="Content Placeholder 2"/>
          <p:cNvSpPr>
            <a:spLocks noGrp="1"/>
          </p:cNvSpPr>
          <p:nvPr>
            <p:ph sz="half" idx="1"/>
          </p:nvPr>
        </p:nvSpPr>
        <p:spPr>
          <a:xfrm>
            <a:off x="476843" y="1825625"/>
            <a:ext cx="11241915" cy="699861"/>
          </a:xfrm>
        </p:spPr>
        <p:txBody>
          <a:bodyPr/>
          <a:lstStyle/>
          <a:p>
            <a:r>
              <a:rPr lang="en-US"/>
              <a:t>Characteristics (basis for the empirical rule)</a:t>
            </a:r>
          </a:p>
        </p:txBody>
      </p:sp>
      <p:pic>
        <p:nvPicPr>
          <p:cNvPr id="8" name="Content Placeholder 7" descr="A normal probability distribution graph with a binomial curve. The x-axis is x and the center of the curve is mu. There are three percentages shown on the curve. 68.3 percent is from mu minus 1 sigma to mu plus 1 sigma. 95.4 percent is from mu minus 2 sigma to mu plus 2 sigma. 99.7 percent is from mu minus 3 sigma to mu plus 3 sigma. ">
            <a:extLst>
              <a:ext uri="{FF2B5EF4-FFF2-40B4-BE49-F238E27FC236}">
                <a16:creationId xmlns:a16="http://schemas.microsoft.com/office/drawing/2014/main" id="{1248BF18-A36F-4C6A-9922-C194A7026CB4}"/>
              </a:ext>
            </a:extLst>
          </p:cNvPr>
          <p:cNvPicPr>
            <a:picLocks noGrp="1" noChangeAspect="1"/>
          </p:cNvPicPr>
          <p:nvPr>
            <p:ph sz="half" idx="2"/>
          </p:nvPr>
        </p:nvPicPr>
        <p:blipFill>
          <a:blip r:embed="rId2"/>
          <a:stretch>
            <a:fillRect/>
          </a:stretch>
        </p:blipFill>
        <p:spPr>
          <a:xfrm>
            <a:off x="3324225" y="2525486"/>
            <a:ext cx="5543550" cy="3513358"/>
          </a:xfrm>
          <a:prstGeom prst="rect">
            <a:avLst/>
          </a:prstGeom>
        </p:spPr>
      </p:pic>
    </p:spTree>
    <p:extLst>
      <p:ext uri="{BB962C8B-B14F-4D97-AF65-F5344CB8AC3E}">
        <p14:creationId xmlns:p14="http://schemas.microsoft.com/office/powerpoint/2010/main" val="130286761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(1 of 3)</a:t>
            </a:r>
            <a:endParaRPr lang="en-IN"/>
          </a:p>
        </p:txBody>
      </p:sp>
      <p:sp>
        <p:nvSpPr>
          <p:cNvPr id="3" name="Content Placeholder 2"/>
          <p:cNvSpPr>
            <a:spLocks noGrp="1"/>
          </p:cNvSpPr>
          <p:nvPr>
            <p:ph idx="1"/>
          </p:nvPr>
        </p:nvSpPr>
        <p:spPr/>
        <p:txBody>
          <a:bodyPr/>
          <a:lstStyle/>
          <a:p>
            <a:pPr>
              <a:spcBef>
                <a:spcPts val="600"/>
              </a:spcBef>
            </a:pPr>
            <a:r>
              <a:rPr lang="en-US"/>
              <a:t>Characteristics</a:t>
            </a:r>
          </a:p>
          <a:p>
            <a:pPr lvl="1">
              <a:spcBef>
                <a:spcPts val="600"/>
              </a:spcBef>
            </a:pPr>
            <a:r>
              <a:rPr lang="en-US"/>
              <a:t>A random variable having a normal distribution with a mean of 0 and a standard deviation of 1 is said to have a standard normal probability   distribution.</a:t>
            </a:r>
          </a:p>
        </p:txBody>
      </p:sp>
    </p:spTree>
    <p:extLst>
      <p:ext uri="{BB962C8B-B14F-4D97-AF65-F5344CB8AC3E}">
        <p14:creationId xmlns:p14="http://schemas.microsoft.com/office/powerpoint/2010/main" val="94804610"/>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(2 of 3)</a:t>
            </a:r>
            <a:endParaRPr lang="en-IN"/>
          </a:p>
        </p:txBody>
      </p:sp>
      <p:sp>
        <p:nvSpPr>
          <p:cNvPr id="3" name="Content Placeholder 2"/>
          <p:cNvSpPr>
            <a:spLocks noGrp="1"/>
          </p:cNvSpPr>
          <p:nvPr>
            <p:ph sz="half" idx="1"/>
          </p:nvPr>
        </p:nvSpPr>
        <p:spPr>
          <a:xfrm>
            <a:off x="476843" y="1825625"/>
            <a:ext cx="11241915" cy="1091746"/>
          </a:xfrm>
        </p:spPr>
        <p:txBody>
          <a:bodyPr/>
          <a:lstStyle/>
          <a:p>
            <a:pPr>
              <a:spcBef>
                <a:spcPts val="600"/>
              </a:spcBef>
            </a:pPr>
            <a:r>
              <a:rPr lang="en-US"/>
              <a:t>Characteristics</a:t>
            </a:r>
          </a:p>
          <a:p>
            <a:pPr lvl="1">
              <a:spcBef>
                <a:spcPts val="600"/>
              </a:spcBef>
            </a:pPr>
            <a:r>
              <a:rPr lang="en-US"/>
              <a:t>The letter </a:t>
            </a:r>
            <a:r>
              <a:rPr lang="en-US" i="1"/>
              <a:t>z</a:t>
            </a:r>
            <a:r>
              <a:rPr lang="en-US"/>
              <a:t> is used to designate the standard normal random variable.</a:t>
            </a:r>
          </a:p>
        </p:txBody>
      </p:sp>
      <p:pic>
        <p:nvPicPr>
          <p:cNvPr id="7" name="Picture 2" descr="A binomial curve. The x-axis is z. The point in the center of the curve is 0 on the x-axis. The curve is called sigma equals 1. ">
            <a:extLst>
              <a:ext uri="{FF2B5EF4-FFF2-40B4-BE49-F238E27FC236}">
                <a16:creationId xmlns:a16="http://schemas.microsoft.com/office/drawing/2014/main" id="{E05115A8-65B0-4F06-82E4-477CAF22008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263074" y="3006583"/>
            <a:ext cx="7665851" cy="3378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780726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Standard Normal Probability Distribution</a:t>
            </a:r>
            <a:br>
              <a:rPr lang="en-US"/>
            </a:br>
            <a:r>
              <a:rPr lang="en-US"/>
              <a:t>(3 of 3)</a:t>
            </a:r>
            <a:endParaRPr lang="en-IN"/>
          </a:p>
        </p:txBody>
      </p:sp>
      <p:sp>
        <p:nvSpPr>
          <p:cNvPr id="3" name="Content Placeholder 2"/>
          <p:cNvSpPr>
            <a:spLocks noGrp="1"/>
          </p:cNvSpPr>
          <p:nvPr>
            <p:ph sz="half" idx="1"/>
          </p:nvPr>
        </p:nvSpPr>
        <p:spPr>
          <a:xfrm>
            <a:off x="476844" y="1825625"/>
            <a:ext cx="11237976" cy="728889"/>
          </a:xfrm>
        </p:spPr>
        <p:txBody>
          <a:bodyPr/>
          <a:lstStyle/>
          <a:p>
            <a:pPr>
              <a:spcBef>
                <a:spcPts val="600"/>
              </a:spcBef>
              <a:spcAft>
                <a:spcPts val="3000"/>
              </a:spcAft>
            </a:pPr>
            <a:r>
              <a:rPr lang="en-US">
                <a:cs typeface="Arial" pitchFamily="34" charset="0"/>
              </a:rPr>
              <a:t>Converting to Standard Normal Distribution</a:t>
            </a:r>
          </a:p>
        </p:txBody>
      </p:sp>
      <p:graphicFrame>
        <p:nvGraphicFramePr>
          <p:cNvPr id="9" name="Object 3" descr="Begin equation. z equals x minus mu divided by sigma. End equation. ">
            <a:extLst>
              <a:ext uri="{FF2B5EF4-FFF2-40B4-BE49-F238E27FC236}">
                <a16:creationId xmlns:a16="http://schemas.microsoft.com/office/drawing/2014/main" id="{A0368D42-D829-4790-847E-548D88545FD4}"/>
              </a:ext>
            </a:extLst>
          </p:cNvPr>
          <p:cNvGraphicFramePr>
            <a:graphicFrameLocks noGrp="1" noChangeAspect="1"/>
          </p:cNvGraphicFramePr>
          <p:nvPr>
            <p:ph sz="half" idx="2"/>
            <p:extLst>
              <p:ext uri="{D42A27DB-BD31-4B8C-83A1-F6EECF244321}">
                <p14:modId xmlns:p14="http://schemas.microsoft.com/office/powerpoint/2010/main" val="3343149302"/>
              </p:ext>
            </p:extLst>
          </p:nvPr>
        </p:nvGraphicFramePr>
        <p:xfrm>
          <a:off x="5149920" y="2703513"/>
          <a:ext cx="1892160" cy="1079280"/>
        </p:xfrm>
        <a:graphic>
          <a:graphicData uri="http://schemas.openxmlformats.org/presentationml/2006/ole">
            <mc:AlternateContent xmlns:mc="http://schemas.openxmlformats.org/markup-compatibility/2006">
              <mc:Choice xmlns:v="urn:schemas-microsoft-com:vml" Requires="v">
                <p:oleObj spid="_x0000_s87042" name="Equation" r:id="rId3" imgW="1892160" imgH="1079280" progId="Equation.DSMT4">
                  <p:embed/>
                </p:oleObj>
              </mc:Choice>
              <mc:Fallback>
                <p:oleObj name="Equation" r:id="rId3" imgW="1892160" imgH="1079280" progId="Equation.DSMT4">
                  <p:embed/>
                  <p:pic>
                    <p:nvPicPr>
                      <p:cNvPr id="0" name="OLE substitute image"/>
                      <p:cNvPicPr/>
                      <p:nvPr/>
                    </p:nvPicPr>
                    <p:blipFill>
                      <a:blip r:embed="rId4"/>
                      <a:stretch>
                        <a:fillRect/>
                      </a:stretch>
                    </p:blipFill>
                    <p:spPr>
                      <a:xfrm>
                        <a:off x="5149920" y="2703513"/>
                        <a:ext cx="1892160" cy="107928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024E684B-D49C-4679-BC12-42B4003D2B12}"/>
              </a:ext>
            </a:extLst>
          </p:cNvPr>
          <p:cNvSpPr>
            <a:spLocks noGrp="1"/>
          </p:cNvSpPr>
          <p:nvPr>
            <p:ph sz="half" idx="10"/>
          </p:nvPr>
        </p:nvSpPr>
        <p:spPr>
          <a:xfrm>
            <a:off x="476844" y="4064000"/>
            <a:ext cx="10698480" cy="870858"/>
          </a:xfrm>
        </p:spPr>
        <p:txBody>
          <a:bodyPr/>
          <a:lstStyle/>
          <a:p>
            <a:r>
              <a:rPr lang="en-US">
                <a:cs typeface="Arial" pitchFamily="34" charset="0"/>
              </a:rPr>
              <a:t>We can think of </a:t>
            </a:r>
            <a:r>
              <a:rPr lang="en-US" i="1">
                <a:cs typeface="Arial" pitchFamily="34" charset="0"/>
              </a:rPr>
              <a:t>z</a:t>
            </a:r>
            <a:r>
              <a:rPr lang="en-US">
                <a:cs typeface="Arial" pitchFamily="34" charset="0"/>
              </a:rPr>
              <a:t> as a measure of the number of standard deviations </a:t>
            </a:r>
            <a:r>
              <a:rPr lang="en-US" i="1">
                <a:cs typeface="Arial" pitchFamily="34" charset="0"/>
              </a:rPr>
              <a:t>x</a:t>
            </a:r>
            <a:r>
              <a:rPr lang="en-US">
                <a:cs typeface="Arial" pitchFamily="34" charset="0"/>
              </a:rPr>
              <a:t> is from </a:t>
            </a:r>
            <a:r>
              <a:rPr lang="en-US" i="1">
                <a:cs typeface="Arial" pitchFamily="34" charset="0"/>
              </a:rPr>
              <a:t>µ</a:t>
            </a:r>
            <a:r>
              <a:rPr lang="en-US">
                <a:cs typeface="Arial" pitchFamily="34" charset="0"/>
              </a:rPr>
              <a:t>.</a:t>
            </a:r>
          </a:p>
        </p:txBody>
      </p:sp>
    </p:spTree>
    <p:extLst>
      <p:ext uri="{BB962C8B-B14F-4D97-AF65-F5344CB8AC3E}">
        <p14:creationId xmlns:p14="http://schemas.microsoft.com/office/powerpoint/2010/main" val="103628940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(1 of 11)</a:t>
            </a:r>
            <a:endParaRPr lang="en-IN"/>
          </a:p>
        </p:txBody>
      </p:sp>
      <p:sp>
        <p:nvSpPr>
          <p:cNvPr id="3" name="Content Placeholder 2"/>
          <p:cNvSpPr>
            <a:spLocks noGrp="1"/>
          </p:cNvSpPr>
          <p:nvPr>
            <p:ph idx="1"/>
          </p:nvPr>
        </p:nvSpPr>
        <p:spPr/>
        <p:txBody>
          <a:bodyPr/>
          <a:lstStyle/>
          <a:p>
            <a:r>
              <a:rPr lang="en-IN" b="1"/>
              <a:t>Example: </a:t>
            </a:r>
            <a:r>
              <a:rPr lang="en-IN"/>
              <a:t>Grear Tire Company Problem</a:t>
            </a:r>
          </a:p>
          <a:p>
            <a:pPr indent="0">
              <a:buNone/>
            </a:pPr>
            <a:r>
              <a:rPr lang="en-IN" err="1"/>
              <a:t>Grear Tire company has developed a new steel-belted radial tire to be sold through a chain of discount stores. But before finalizing the tire mileage guarantee policy, Grear’s managers want probability information about the number of miles of tires will last. </a:t>
            </a:r>
          </a:p>
        </p:txBody>
      </p:sp>
    </p:spTree>
    <p:extLst>
      <p:ext uri="{BB962C8B-B14F-4D97-AF65-F5344CB8AC3E}">
        <p14:creationId xmlns:p14="http://schemas.microsoft.com/office/powerpoint/2010/main" val="4522056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Acquisition Considerations</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a:spcBef>
                <a:spcPts val="600"/>
              </a:spcBef>
              <a:spcAft>
                <a:spcPts val="600"/>
              </a:spcAft>
            </a:pPr>
            <a:r>
              <a:rPr lang="en-US"/>
              <a:t>Time Requirement</a:t>
            </a:r>
          </a:p>
          <a:p>
            <a:pPr lvl="1">
              <a:spcBef>
                <a:spcPts val="600"/>
              </a:spcBef>
              <a:spcAft>
                <a:spcPts val="600"/>
              </a:spcAft>
            </a:pPr>
            <a:r>
              <a:rPr lang="en-US"/>
              <a:t>Searching for information can be time consuming.</a:t>
            </a:r>
          </a:p>
          <a:p>
            <a:pPr lvl="1">
              <a:spcBef>
                <a:spcPts val="600"/>
              </a:spcBef>
              <a:spcAft>
                <a:spcPts val="600"/>
              </a:spcAft>
            </a:pPr>
            <a:r>
              <a:rPr lang="en-US"/>
              <a:t>Information may no longer be useful by the time it is available.</a:t>
            </a:r>
          </a:p>
          <a:p>
            <a:pPr>
              <a:spcBef>
                <a:spcPts val="600"/>
              </a:spcBef>
              <a:spcAft>
                <a:spcPts val="600"/>
              </a:spcAft>
            </a:pPr>
            <a:r>
              <a:rPr lang="en-US"/>
              <a:t>Cost of Acquisition</a:t>
            </a:r>
          </a:p>
          <a:p>
            <a:pPr lvl="1">
              <a:spcBef>
                <a:spcPts val="600"/>
              </a:spcBef>
              <a:spcAft>
                <a:spcPts val="600"/>
              </a:spcAft>
            </a:pPr>
            <a:r>
              <a:rPr lang="en-US"/>
              <a:t>Organizations often charge for information even when it is not their primary business activity.</a:t>
            </a:r>
          </a:p>
          <a:p>
            <a:pPr>
              <a:spcBef>
                <a:spcPts val="600"/>
              </a:spcBef>
              <a:spcAft>
                <a:spcPts val="600"/>
              </a:spcAft>
            </a:pPr>
            <a:r>
              <a:rPr lang="en-US"/>
              <a:t>Data Errors</a:t>
            </a:r>
          </a:p>
          <a:p>
            <a:pPr lvl="1">
              <a:spcBef>
                <a:spcPts val="600"/>
              </a:spcBef>
              <a:spcAft>
                <a:spcPts val="600"/>
              </a:spcAft>
            </a:pPr>
            <a:r>
              <a:rPr lang="en-US"/>
              <a:t>Using any data that happen to be available or were acquired with little care can lead to misleading information.</a:t>
            </a:r>
          </a:p>
        </p:txBody>
      </p:sp>
    </p:spTree>
    <p:extLst>
      <p:ext uri="{BB962C8B-B14F-4D97-AF65-F5344CB8AC3E}">
        <p14:creationId xmlns:p14="http://schemas.microsoft.com/office/powerpoint/2010/main" val="3041383446"/>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(2 of 11)</a:t>
            </a:r>
            <a:endParaRPr lang="en-IN"/>
          </a:p>
        </p:txBody>
      </p:sp>
      <p:sp>
        <p:nvSpPr>
          <p:cNvPr id="3" name="Content Placeholder 2"/>
          <p:cNvSpPr>
            <a:spLocks noGrp="1"/>
          </p:cNvSpPr>
          <p:nvPr>
            <p:ph sz="half" idx="1"/>
          </p:nvPr>
        </p:nvSpPr>
        <p:spPr>
          <a:xfrm>
            <a:off x="476844" y="1825625"/>
            <a:ext cx="11237976" cy="656318"/>
          </a:xfrm>
        </p:spPr>
        <p:txBody>
          <a:bodyPr/>
          <a:lstStyle/>
          <a:p>
            <a:pPr>
              <a:spcBef>
                <a:spcPts val="1800"/>
              </a:spcBef>
            </a:pPr>
            <a:r>
              <a:rPr lang="en-IN" b="1"/>
              <a:t>Example: </a:t>
            </a:r>
            <a:r>
              <a:rPr lang="en-IN"/>
              <a:t>Grear Tire Company Problem</a:t>
            </a:r>
            <a:endParaRPr lang="en-IN" sz="2800"/>
          </a:p>
        </p:txBody>
      </p:sp>
      <p:graphicFrame>
        <p:nvGraphicFramePr>
          <p:cNvPr id="7" name="Object 3" descr="Begin equation. P of x greater than 40,000 equals question mark. End equation.">
            <a:extLst>
              <a:ext uri="{FF2B5EF4-FFF2-40B4-BE49-F238E27FC236}">
                <a16:creationId xmlns:a16="http://schemas.microsoft.com/office/drawing/2014/main" id="{AF10CD50-2F8C-4EB3-B943-397ACADBFE65}"/>
              </a:ext>
            </a:extLst>
          </p:cNvPr>
          <p:cNvGraphicFramePr>
            <a:graphicFrameLocks noGrp="1" noChangeAspect="1"/>
          </p:cNvGraphicFramePr>
          <p:nvPr>
            <p:ph sz="half" idx="2"/>
            <p:extLst>
              <p:ext uri="{D42A27DB-BD31-4B8C-83A1-F6EECF244321}">
                <p14:modId xmlns:p14="http://schemas.microsoft.com/office/powerpoint/2010/main" val="2105131587"/>
              </p:ext>
            </p:extLst>
          </p:nvPr>
        </p:nvGraphicFramePr>
        <p:xfrm>
          <a:off x="4724232" y="2625273"/>
          <a:ext cx="2743200" cy="393700"/>
        </p:xfrm>
        <a:graphic>
          <a:graphicData uri="http://schemas.openxmlformats.org/presentationml/2006/ole">
            <mc:AlternateContent xmlns:mc="http://schemas.openxmlformats.org/markup-compatibility/2006">
              <mc:Choice xmlns:v="urn:schemas-microsoft-com:vml" Requires="v">
                <p:oleObj spid="_x0000_s88066" name="Equation" r:id="rId3" imgW="2743200" imgH="393480" progId="Equation.DSMT4">
                  <p:embed/>
                </p:oleObj>
              </mc:Choice>
              <mc:Fallback>
                <p:oleObj name="Equation" r:id="rId3" imgW="2743200" imgH="393480" progId="Equation.DSMT4">
                  <p:embed/>
                  <p:pic>
                    <p:nvPicPr>
                      <p:cNvPr id="0" name="OLE substitute image"/>
                      <p:cNvPicPr/>
                      <p:nvPr/>
                    </p:nvPicPr>
                    <p:blipFill>
                      <a:blip r:embed="rId4"/>
                      <a:stretch>
                        <a:fillRect/>
                      </a:stretch>
                    </p:blipFill>
                    <p:spPr>
                      <a:xfrm>
                        <a:off x="4724232" y="2625273"/>
                        <a:ext cx="2743200" cy="393700"/>
                      </a:xfrm>
                      <a:prstGeom prst="rect">
                        <a:avLst/>
                      </a:prstGeom>
                    </p:spPr>
                  </p:pic>
                </p:oleObj>
              </mc:Fallback>
            </mc:AlternateContent>
          </a:graphicData>
        </a:graphic>
      </p:graphicFrame>
      <p:sp>
        <p:nvSpPr>
          <p:cNvPr id="10" name="Content Placeholder 4">
            <a:extLst>
              <a:ext uri="{FF2B5EF4-FFF2-40B4-BE49-F238E27FC236}">
                <a16:creationId xmlns:a16="http://schemas.microsoft.com/office/drawing/2014/main" id="{8786269D-9796-400B-8F01-47C11F272322}"/>
              </a:ext>
            </a:extLst>
          </p:cNvPr>
          <p:cNvSpPr>
            <a:spLocks noGrp="1"/>
          </p:cNvSpPr>
          <p:nvPr>
            <p:ph sz="half" idx="10"/>
          </p:nvPr>
        </p:nvSpPr>
        <p:spPr>
          <a:xfrm>
            <a:off x="476844" y="3672116"/>
            <a:ext cx="11237976" cy="1260032"/>
          </a:xfrm>
        </p:spPr>
        <p:txBody>
          <a:bodyPr/>
          <a:lstStyle/>
          <a:p>
            <a:pPr indent="0">
              <a:buNone/>
            </a:pPr>
            <a:r>
              <a:rPr lang="en-IN"/>
              <a:t>It was estimated that the mean tire mileage is 36,500 miles with a standard deviation of 5000. The manager now wants to know the probability that the tire mileage </a:t>
            </a:r>
            <a:r>
              <a:rPr lang="en-IN" i="1"/>
              <a:t>x</a:t>
            </a:r>
            <a:r>
              <a:rPr lang="en-IN"/>
              <a:t> will exceed 40,000.</a:t>
            </a:r>
          </a:p>
        </p:txBody>
      </p:sp>
    </p:spTree>
    <p:extLst>
      <p:ext uri="{BB962C8B-B14F-4D97-AF65-F5344CB8AC3E}">
        <p14:creationId xmlns:p14="http://schemas.microsoft.com/office/powerpoint/2010/main" val="2808592848"/>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(3 of 11)</a:t>
            </a:r>
            <a:endParaRPr lang="en-IN"/>
          </a:p>
        </p:txBody>
      </p:sp>
      <p:sp>
        <p:nvSpPr>
          <p:cNvPr id="3" name="Content Placeholder 2"/>
          <p:cNvSpPr>
            <a:spLocks noGrp="1"/>
          </p:cNvSpPr>
          <p:nvPr>
            <p:ph sz="half" idx="1"/>
          </p:nvPr>
        </p:nvSpPr>
        <p:spPr>
          <a:xfrm>
            <a:off x="476844" y="1825625"/>
            <a:ext cx="11237976" cy="1603375"/>
          </a:xfrm>
        </p:spPr>
        <p:txBody>
          <a:bodyPr/>
          <a:lstStyle/>
          <a:p>
            <a:r>
              <a:rPr lang="en-IN" b="1"/>
              <a:t>Example: </a:t>
            </a:r>
            <a:r>
              <a:rPr lang="en-IN"/>
              <a:t>Grear Tire Company Problem</a:t>
            </a:r>
          </a:p>
          <a:p>
            <a:pPr indent="0">
              <a:buNone/>
            </a:pPr>
            <a:r>
              <a:rPr lang="en-US"/>
              <a:t>Solving for the Probability</a:t>
            </a:r>
          </a:p>
          <a:p>
            <a:pPr lvl="1"/>
            <a:r>
              <a:rPr lang="en-US"/>
              <a:t>Step 1:  Convert </a:t>
            </a:r>
            <a:r>
              <a:rPr lang="en-US" i="1"/>
              <a:t>x</a:t>
            </a:r>
            <a:r>
              <a:rPr lang="en-US"/>
              <a:t> to standard normal distribution.</a:t>
            </a:r>
          </a:p>
        </p:txBody>
      </p:sp>
      <p:graphicFrame>
        <p:nvGraphicFramePr>
          <p:cNvPr id="9" name="Object 3" descr="Begin equation. z equals x minus mu divided by sigma equals 40,000 minus 36,500 divided by 5,000 equals .7. End equation. ">
            <a:extLst>
              <a:ext uri="{FF2B5EF4-FFF2-40B4-BE49-F238E27FC236}">
                <a16:creationId xmlns:a16="http://schemas.microsoft.com/office/drawing/2014/main" id="{A199427C-7C83-437A-AA79-9682168D74E2}"/>
              </a:ext>
            </a:extLst>
          </p:cNvPr>
          <p:cNvGraphicFramePr>
            <a:graphicFrameLocks noGrp="1" noChangeAspect="1"/>
          </p:cNvGraphicFramePr>
          <p:nvPr>
            <p:ph sz="half" idx="2"/>
            <p:extLst>
              <p:ext uri="{D42A27DB-BD31-4B8C-83A1-F6EECF244321}">
                <p14:modId xmlns:p14="http://schemas.microsoft.com/office/powerpoint/2010/main" val="3512668809"/>
              </p:ext>
            </p:extLst>
          </p:nvPr>
        </p:nvGraphicFramePr>
        <p:xfrm>
          <a:off x="2526166" y="3620181"/>
          <a:ext cx="4406760" cy="1396800"/>
        </p:xfrm>
        <a:graphic>
          <a:graphicData uri="http://schemas.openxmlformats.org/presentationml/2006/ole">
            <mc:AlternateContent xmlns:mc="http://schemas.openxmlformats.org/markup-compatibility/2006">
              <mc:Choice xmlns:v="urn:schemas-microsoft-com:vml" Requires="v">
                <p:oleObj spid="_x0000_s89090" name="Equation" r:id="rId3" imgW="4406760" imgH="1396800" progId="Equation.DSMT4">
                  <p:embed/>
                </p:oleObj>
              </mc:Choice>
              <mc:Fallback>
                <p:oleObj name="Equation" r:id="rId3" imgW="4406760" imgH="1396800" progId="Equation.DSMT4">
                  <p:embed/>
                  <p:pic>
                    <p:nvPicPr>
                      <p:cNvPr id="0" name="OLE substitute image"/>
                      <p:cNvPicPr/>
                      <p:nvPr/>
                    </p:nvPicPr>
                    <p:blipFill>
                      <a:blip r:embed="rId4"/>
                      <a:stretch>
                        <a:fillRect/>
                      </a:stretch>
                    </p:blipFill>
                    <p:spPr>
                      <a:xfrm>
                        <a:off x="2526166" y="3620181"/>
                        <a:ext cx="4406760" cy="13968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AAE3632-5270-48B7-A123-4051402659F4}"/>
              </a:ext>
            </a:extLst>
          </p:cNvPr>
          <p:cNvSpPr>
            <a:spLocks noGrp="1"/>
          </p:cNvSpPr>
          <p:nvPr>
            <p:ph sz="half" idx="10"/>
          </p:nvPr>
        </p:nvSpPr>
        <p:spPr>
          <a:xfrm>
            <a:off x="476844" y="5384802"/>
            <a:ext cx="11237976" cy="563346"/>
          </a:xfrm>
        </p:spPr>
        <p:txBody>
          <a:bodyPr/>
          <a:lstStyle/>
          <a:p>
            <a:pPr marL="685800"/>
            <a:r>
              <a:rPr lang="en-US"/>
              <a:t>Step 2:  Find the area under the standard normal curve to the left of </a:t>
            </a:r>
            <a:r>
              <a:rPr lang="en-US" i="1"/>
              <a:t>z</a:t>
            </a:r>
            <a:r>
              <a:rPr lang="en-US"/>
              <a:t> = .7.</a:t>
            </a:r>
          </a:p>
        </p:txBody>
      </p:sp>
    </p:spTree>
    <p:extLst>
      <p:ext uri="{BB962C8B-B14F-4D97-AF65-F5344CB8AC3E}">
        <p14:creationId xmlns:p14="http://schemas.microsoft.com/office/powerpoint/2010/main" val="2478809363"/>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(4 of 11)</a:t>
            </a:r>
            <a:endParaRPr lang="en-IN"/>
          </a:p>
        </p:txBody>
      </p:sp>
      <p:sp>
        <p:nvSpPr>
          <p:cNvPr id="3" name="Content Placeholder 2"/>
          <p:cNvSpPr>
            <a:spLocks noGrp="1"/>
          </p:cNvSpPr>
          <p:nvPr>
            <p:ph sz="half" idx="1"/>
          </p:nvPr>
        </p:nvSpPr>
        <p:spPr>
          <a:xfrm>
            <a:off x="476844" y="1825625"/>
            <a:ext cx="11238770" cy="1005840"/>
          </a:xfrm>
        </p:spPr>
        <p:txBody>
          <a:bodyPr/>
          <a:lstStyle/>
          <a:p>
            <a:pPr>
              <a:spcAft>
                <a:spcPct val="0"/>
              </a:spcAft>
            </a:pPr>
            <a:r>
              <a:rPr lang="en-IN" b="1"/>
              <a:t>Example: </a:t>
            </a:r>
            <a:r>
              <a:rPr lang="en-IN"/>
              <a:t>Grear Tire Company Problem</a:t>
            </a:r>
          </a:p>
          <a:p>
            <a:pPr indent="0">
              <a:buNone/>
            </a:pPr>
            <a:r>
              <a:rPr lang="en-US"/>
              <a:t>Cumulative Probability Table for the Standard Normal Distribution</a:t>
            </a:r>
          </a:p>
        </p:txBody>
      </p:sp>
      <p:graphicFrame>
        <p:nvGraphicFramePr>
          <p:cNvPr id="8" name="Table 3">
            <a:extLst>
              <a:ext uri="{FF2B5EF4-FFF2-40B4-BE49-F238E27FC236}">
                <a16:creationId xmlns:a16="http://schemas.microsoft.com/office/drawing/2014/main" id="{E764DD44-F37D-40E9-8304-447B815CCC95}"/>
              </a:ext>
            </a:extLst>
          </p:cNvPr>
          <p:cNvGraphicFramePr>
            <a:graphicFrameLocks noGrp="1"/>
          </p:cNvGraphicFramePr>
          <p:nvPr>
            <p:ph sz="half" idx="2"/>
            <p:extLst>
              <p:ext uri="{D42A27DB-BD31-4B8C-83A1-F6EECF244321}">
                <p14:modId xmlns:p14="http://schemas.microsoft.com/office/powerpoint/2010/main" val="3308720886"/>
              </p:ext>
            </p:extLst>
          </p:nvPr>
        </p:nvGraphicFramePr>
        <p:xfrm>
          <a:off x="983865" y="2913131"/>
          <a:ext cx="10224269" cy="2926080"/>
        </p:xfrm>
        <a:graphic>
          <a:graphicData uri="http://schemas.openxmlformats.org/drawingml/2006/table">
            <a:tbl>
              <a:tblPr firstRow="1" bandRow="1">
                <a:tableStyleId>{073A0DAA-6AF3-43AB-8588-CEC1D06C72B9}</a:tableStyleId>
              </a:tblPr>
              <a:tblGrid>
                <a:gridCol w="929479">
                  <a:extLst>
                    <a:ext uri="{9D8B030D-6E8A-4147-A177-3AD203B41FA5}">
                      <a16:colId xmlns:a16="http://schemas.microsoft.com/office/drawing/2014/main" val="2967762128"/>
                    </a:ext>
                  </a:extLst>
                </a:gridCol>
                <a:gridCol w="929479">
                  <a:extLst>
                    <a:ext uri="{9D8B030D-6E8A-4147-A177-3AD203B41FA5}">
                      <a16:colId xmlns:a16="http://schemas.microsoft.com/office/drawing/2014/main" val="2666588691"/>
                    </a:ext>
                  </a:extLst>
                </a:gridCol>
                <a:gridCol w="929479">
                  <a:extLst>
                    <a:ext uri="{9D8B030D-6E8A-4147-A177-3AD203B41FA5}">
                      <a16:colId xmlns:a16="http://schemas.microsoft.com/office/drawing/2014/main" val="2702729019"/>
                    </a:ext>
                  </a:extLst>
                </a:gridCol>
                <a:gridCol w="929479">
                  <a:extLst>
                    <a:ext uri="{9D8B030D-6E8A-4147-A177-3AD203B41FA5}">
                      <a16:colId xmlns:a16="http://schemas.microsoft.com/office/drawing/2014/main" val="424693803"/>
                    </a:ext>
                  </a:extLst>
                </a:gridCol>
                <a:gridCol w="929479">
                  <a:extLst>
                    <a:ext uri="{9D8B030D-6E8A-4147-A177-3AD203B41FA5}">
                      <a16:colId xmlns:a16="http://schemas.microsoft.com/office/drawing/2014/main" val="1683543466"/>
                    </a:ext>
                  </a:extLst>
                </a:gridCol>
                <a:gridCol w="929479">
                  <a:extLst>
                    <a:ext uri="{9D8B030D-6E8A-4147-A177-3AD203B41FA5}">
                      <a16:colId xmlns:a16="http://schemas.microsoft.com/office/drawing/2014/main" val="2999458980"/>
                    </a:ext>
                  </a:extLst>
                </a:gridCol>
                <a:gridCol w="929479">
                  <a:extLst>
                    <a:ext uri="{9D8B030D-6E8A-4147-A177-3AD203B41FA5}">
                      <a16:colId xmlns:a16="http://schemas.microsoft.com/office/drawing/2014/main" val="1896312820"/>
                    </a:ext>
                  </a:extLst>
                </a:gridCol>
                <a:gridCol w="929479">
                  <a:extLst>
                    <a:ext uri="{9D8B030D-6E8A-4147-A177-3AD203B41FA5}">
                      <a16:colId xmlns:a16="http://schemas.microsoft.com/office/drawing/2014/main" val="422780721"/>
                    </a:ext>
                  </a:extLst>
                </a:gridCol>
                <a:gridCol w="929479">
                  <a:extLst>
                    <a:ext uri="{9D8B030D-6E8A-4147-A177-3AD203B41FA5}">
                      <a16:colId xmlns:a16="http://schemas.microsoft.com/office/drawing/2014/main" val="3804408434"/>
                    </a:ext>
                  </a:extLst>
                </a:gridCol>
                <a:gridCol w="929479">
                  <a:extLst>
                    <a:ext uri="{9D8B030D-6E8A-4147-A177-3AD203B41FA5}">
                      <a16:colId xmlns:a16="http://schemas.microsoft.com/office/drawing/2014/main" val="1120895800"/>
                    </a:ext>
                  </a:extLst>
                </a:gridCol>
                <a:gridCol w="929479">
                  <a:extLst>
                    <a:ext uri="{9D8B030D-6E8A-4147-A177-3AD203B41FA5}">
                      <a16:colId xmlns:a16="http://schemas.microsoft.com/office/drawing/2014/main" val="517778794"/>
                    </a:ext>
                  </a:extLst>
                </a:gridCol>
              </a:tblGrid>
              <a:tr h="338380">
                <a:tc>
                  <a:txBody>
                    <a:bodyPr/>
                    <a:lstStyle/>
                    <a:p>
                      <a:pPr algn="ctr"/>
                      <a:r>
                        <a:rPr lang="en-IN"/>
                        <a:t>z</a:t>
                      </a:r>
                    </a:p>
                  </a:txBody>
                  <a:tcPr marL="36754" marR="36754">
                    <a:solidFill>
                      <a:srgbClr val="141414"/>
                    </a:solidFill>
                  </a:tcPr>
                </a:tc>
                <a:tc>
                  <a:txBody>
                    <a:bodyPr/>
                    <a:lstStyle/>
                    <a:p>
                      <a:pPr algn="ctr"/>
                      <a:r>
                        <a:rPr lang="en-IN"/>
                        <a:t>.00</a:t>
                      </a:r>
                    </a:p>
                  </a:txBody>
                  <a:tcPr marL="36754" marR="36754">
                    <a:solidFill>
                      <a:srgbClr val="141414"/>
                    </a:solidFill>
                  </a:tcPr>
                </a:tc>
                <a:tc>
                  <a:txBody>
                    <a:bodyPr/>
                    <a:lstStyle/>
                    <a:p>
                      <a:pPr algn="ctr"/>
                      <a:r>
                        <a:rPr lang="en-IN"/>
                        <a:t>.01</a:t>
                      </a:r>
                    </a:p>
                  </a:txBody>
                  <a:tcPr marL="36754" marR="36754">
                    <a:solidFill>
                      <a:srgbClr val="141414"/>
                    </a:solidFill>
                  </a:tcPr>
                </a:tc>
                <a:tc>
                  <a:txBody>
                    <a:bodyPr/>
                    <a:lstStyle/>
                    <a:p>
                      <a:pPr algn="ctr"/>
                      <a:r>
                        <a:rPr lang="en-IN"/>
                        <a:t>.02</a:t>
                      </a:r>
                    </a:p>
                  </a:txBody>
                  <a:tcPr marL="36754" marR="36754">
                    <a:solidFill>
                      <a:srgbClr val="141414"/>
                    </a:solidFill>
                  </a:tcPr>
                </a:tc>
                <a:tc>
                  <a:txBody>
                    <a:bodyPr/>
                    <a:lstStyle/>
                    <a:p>
                      <a:pPr algn="ctr"/>
                      <a:r>
                        <a:rPr lang="en-IN"/>
                        <a:t>.03</a:t>
                      </a:r>
                    </a:p>
                  </a:txBody>
                  <a:tcPr marL="36754" marR="36754">
                    <a:solidFill>
                      <a:srgbClr val="141414"/>
                    </a:solidFill>
                  </a:tcPr>
                </a:tc>
                <a:tc>
                  <a:txBody>
                    <a:bodyPr/>
                    <a:lstStyle/>
                    <a:p>
                      <a:pPr algn="ctr"/>
                      <a:r>
                        <a:rPr lang="en-IN"/>
                        <a:t>.04</a:t>
                      </a:r>
                    </a:p>
                  </a:txBody>
                  <a:tcPr marL="36754" marR="36754">
                    <a:solidFill>
                      <a:srgbClr val="141414"/>
                    </a:solidFill>
                  </a:tcPr>
                </a:tc>
                <a:tc>
                  <a:txBody>
                    <a:bodyPr/>
                    <a:lstStyle/>
                    <a:p>
                      <a:pPr algn="ctr"/>
                      <a:r>
                        <a:rPr lang="en-IN"/>
                        <a:t>.05</a:t>
                      </a:r>
                    </a:p>
                  </a:txBody>
                  <a:tcPr marL="36754" marR="36754">
                    <a:solidFill>
                      <a:srgbClr val="141414"/>
                    </a:solidFill>
                  </a:tcPr>
                </a:tc>
                <a:tc>
                  <a:txBody>
                    <a:bodyPr/>
                    <a:lstStyle/>
                    <a:p>
                      <a:pPr algn="ctr"/>
                      <a:r>
                        <a:rPr lang="en-IN"/>
                        <a:t>.06</a:t>
                      </a:r>
                    </a:p>
                  </a:txBody>
                  <a:tcPr marL="36754" marR="36754">
                    <a:solidFill>
                      <a:srgbClr val="141414"/>
                    </a:solidFill>
                  </a:tcPr>
                </a:tc>
                <a:tc>
                  <a:txBody>
                    <a:bodyPr/>
                    <a:lstStyle/>
                    <a:p>
                      <a:pPr algn="ctr"/>
                      <a:r>
                        <a:rPr lang="en-IN"/>
                        <a:t>.07</a:t>
                      </a:r>
                    </a:p>
                  </a:txBody>
                  <a:tcPr marL="36754" marR="36754">
                    <a:solidFill>
                      <a:srgbClr val="141414"/>
                    </a:solidFill>
                  </a:tcPr>
                </a:tc>
                <a:tc>
                  <a:txBody>
                    <a:bodyPr/>
                    <a:lstStyle/>
                    <a:p>
                      <a:pPr algn="ctr"/>
                      <a:r>
                        <a:rPr lang="en-IN"/>
                        <a:t>.08</a:t>
                      </a:r>
                    </a:p>
                  </a:txBody>
                  <a:tcPr marL="36754" marR="36754">
                    <a:solidFill>
                      <a:srgbClr val="141414"/>
                    </a:solidFill>
                  </a:tcPr>
                </a:tc>
                <a:tc>
                  <a:txBody>
                    <a:bodyPr/>
                    <a:lstStyle/>
                    <a:p>
                      <a:pPr algn="ctr"/>
                      <a:r>
                        <a:rPr lang="en-IN"/>
                        <a:t>.09</a:t>
                      </a:r>
                    </a:p>
                  </a:txBody>
                  <a:tcPr marL="36754" marR="36754">
                    <a:solidFill>
                      <a:srgbClr val="141414"/>
                    </a:solidFill>
                  </a:tcPr>
                </a:tc>
                <a:extLst>
                  <a:ext uri="{0D108BD9-81ED-4DB2-BD59-A6C34878D82A}">
                    <a16:rowId xmlns:a16="http://schemas.microsoft.com/office/drawing/2014/main" val="3400525672"/>
                  </a:ext>
                </a:extLst>
              </a:tr>
              <a:tr h="338380">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extLst>
                  <a:ext uri="{0D108BD9-81ED-4DB2-BD59-A6C34878D82A}">
                    <a16:rowId xmlns:a16="http://schemas.microsoft.com/office/drawing/2014/main" val="1220999096"/>
                  </a:ext>
                </a:extLst>
              </a:tr>
              <a:tr h="338380">
                <a:tc>
                  <a:txBody>
                    <a:bodyPr/>
                    <a:lstStyle/>
                    <a:p>
                      <a:pPr algn="ctr"/>
                      <a:r>
                        <a:rPr lang="en-IN">
                          <a:solidFill>
                            <a:srgbClr val="141414"/>
                          </a:solidFill>
                        </a:rPr>
                        <a:t>.5</a:t>
                      </a:r>
                    </a:p>
                  </a:txBody>
                  <a:tcPr marL="36754" marR="36754"/>
                </a:tc>
                <a:tc>
                  <a:txBody>
                    <a:bodyPr/>
                    <a:lstStyle/>
                    <a:p>
                      <a:r>
                        <a:rPr lang="en-IN">
                          <a:solidFill>
                            <a:srgbClr val="141414"/>
                          </a:solidFill>
                        </a:rPr>
                        <a:t>.6915</a:t>
                      </a:r>
                    </a:p>
                  </a:txBody>
                  <a:tcPr marL="36754" marR="36754"/>
                </a:tc>
                <a:tc>
                  <a:txBody>
                    <a:bodyPr/>
                    <a:lstStyle/>
                    <a:p>
                      <a:r>
                        <a:rPr lang="en-IN">
                          <a:solidFill>
                            <a:srgbClr val="141414"/>
                          </a:solidFill>
                        </a:rPr>
                        <a:t>.6950</a:t>
                      </a:r>
                    </a:p>
                  </a:txBody>
                  <a:tcPr marL="36754" marR="36754"/>
                </a:tc>
                <a:tc>
                  <a:txBody>
                    <a:bodyPr/>
                    <a:lstStyle/>
                    <a:p>
                      <a:r>
                        <a:rPr lang="en-IN">
                          <a:solidFill>
                            <a:srgbClr val="141414"/>
                          </a:solidFill>
                        </a:rPr>
                        <a:t>.6985</a:t>
                      </a:r>
                    </a:p>
                  </a:txBody>
                  <a:tcPr marL="36754" marR="36754"/>
                </a:tc>
                <a:tc>
                  <a:txBody>
                    <a:bodyPr/>
                    <a:lstStyle/>
                    <a:p>
                      <a:r>
                        <a:rPr lang="en-IN">
                          <a:solidFill>
                            <a:srgbClr val="141414"/>
                          </a:solidFill>
                        </a:rPr>
                        <a:t>.7019</a:t>
                      </a:r>
                    </a:p>
                  </a:txBody>
                  <a:tcPr marL="36754" marR="36754"/>
                </a:tc>
                <a:tc>
                  <a:txBody>
                    <a:bodyPr/>
                    <a:lstStyle/>
                    <a:p>
                      <a:r>
                        <a:rPr lang="en-IN">
                          <a:solidFill>
                            <a:srgbClr val="141414"/>
                          </a:solidFill>
                        </a:rPr>
                        <a:t>.7054</a:t>
                      </a:r>
                    </a:p>
                  </a:txBody>
                  <a:tcPr marL="36754" marR="36754"/>
                </a:tc>
                <a:tc>
                  <a:txBody>
                    <a:bodyPr/>
                    <a:lstStyle/>
                    <a:p>
                      <a:r>
                        <a:rPr lang="en-IN">
                          <a:solidFill>
                            <a:srgbClr val="141414"/>
                          </a:solidFill>
                        </a:rPr>
                        <a:t>.7088</a:t>
                      </a:r>
                    </a:p>
                  </a:txBody>
                  <a:tcPr marL="36754" marR="36754"/>
                </a:tc>
                <a:tc>
                  <a:txBody>
                    <a:bodyPr/>
                    <a:lstStyle/>
                    <a:p>
                      <a:r>
                        <a:rPr lang="en-IN">
                          <a:solidFill>
                            <a:srgbClr val="141414"/>
                          </a:solidFill>
                        </a:rPr>
                        <a:t>.7123</a:t>
                      </a:r>
                    </a:p>
                  </a:txBody>
                  <a:tcPr marL="36754" marR="36754"/>
                </a:tc>
                <a:tc>
                  <a:txBody>
                    <a:bodyPr/>
                    <a:lstStyle/>
                    <a:p>
                      <a:r>
                        <a:rPr lang="en-IN">
                          <a:solidFill>
                            <a:srgbClr val="141414"/>
                          </a:solidFill>
                        </a:rPr>
                        <a:t>.7157</a:t>
                      </a:r>
                    </a:p>
                  </a:txBody>
                  <a:tcPr marL="36754" marR="36754"/>
                </a:tc>
                <a:tc>
                  <a:txBody>
                    <a:bodyPr/>
                    <a:lstStyle/>
                    <a:p>
                      <a:r>
                        <a:rPr lang="en-IN">
                          <a:solidFill>
                            <a:srgbClr val="141414"/>
                          </a:solidFill>
                        </a:rPr>
                        <a:t>.7190</a:t>
                      </a:r>
                    </a:p>
                  </a:txBody>
                  <a:tcPr marL="36754" marR="36754"/>
                </a:tc>
                <a:tc>
                  <a:txBody>
                    <a:bodyPr/>
                    <a:lstStyle/>
                    <a:p>
                      <a:r>
                        <a:rPr lang="en-IN">
                          <a:solidFill>
                            <a:srgbClr val="141414"/>
                          </a:solidFill>
                        </a:rPr>
                        <a:t>.7224</a:t>
                      </a:r>
                    </a:p>
                  </a:txBody>
                  <a:tcPr marL="36754" marR="36754"/>
                </a:tc>
                <a:extLst>
                  <a:ext uri="{0D108BD9-81ED-4DB2-BD59-A6C34878D82A}">
                    <a16:rowId xmlns:a16="http://schemas.microsoft.com/office/drawing/2014/main" val="538360563"/>
                  </a:ext>
                </a:extLst>
              </a:tr>
              <a:tr h="338380">
                <a:tc>
                  <a:txBody>
                    <a:bodyPr/>
                    <a:lstStyle/>
                    <a:p>
                      <a:pPr algn="ctr"/>
                      <a:r>
                        <a:rPr lang="en-IN">
                          <a:solidFill>
                            <a:srgbClr val="141414"/>
                          </a:solidFill>
                        </a:rPr>
                        <a:t>.6</a:t>
                      </a:r>
                    </a:p>
                  </a:txBody>
                  <a:tcPr marL="36754" marR="36754"/>
                </a:tc>
                <a:tc>
                  <a:txBody>
                    <a:bodyPr/>
                    <a:lstStyle/>
                    <a:p>
                      <a:r>
                        <a:rPr lang="en-IN">
                          <a:solidFill>
                            <a:srgbClr val="141414"/>
                          </a:solidFill>
                        </a:rPr>
                        <a:t>.7257</a:t>
                      </a:r>
                    </a:p>
                  </a:txBody>
                  <a:tcPr marL="36754" marR="36754"/>
                </a:tc>
                <a:tc>
                  <a:txBody>
                    <a:bodyPr/>
                    <a:lstStyle/>
                    <a:p>
                      <a:r>
                        <a:rPr lang="en-IN">
                          <a:solidFill>
                            <a:srgbClr val="141414"/>
                          </a:solidFill>
                        </a:rPr>
                        <a:t>.7291</a:t>
                      </a:r>
                    </a:p>
                  </a:txBody>
                  <a:tcPr marL="36754" marR="36754"/>
                </a:tc>
                <a:tc>
                  <a:txBody>
                    <a:bodyPr/>
                    <a:lstStyle/>
                    <a:p>
                      <a:r>
                        <a:rPr lang="en-IN">
                          <a:solidFill>
                            <a:srgbClr val="141414"/>
                          </a:solidFill>
                        </a:rPr>
                        <a:t>.7324</a:t>
                      </a:r>
                    </a:p>
                  </a:txBody>
                  <a:tcPr marL="36754" marR="36754"/>
                </a:tc>
                <a:tc>
                  <a:txBody>
                    <a:bodyPr/>
                    <a:lstStyle/>
                    <a:p>
                      <a:r>
                        <a:rPr lang="en-IN">
                          <a:solidFill>
                            <a:srgbClr val="141414"/>
                          </a:solidFill>
                        </a:rPr>
                        <a:t>.7357</a:t>
                      </a:r>
                    </a:p>
                  </a:txBody>
                  <a:tcPr marL="36754" marR="36754"/>
                </a:tc>
                <a:tc>
                  <a:txBody>
                    <a:bodyPr/>
                    <a:lstStyle/>
                    <a:p>
                      <a:r>
                        <a:rPr lang="en-IN">
                          <a:solidFill>
                            <a:srgbClr val="141414"/>
                          </a:solidFill>
                        </a:rPr>
                        <a:t>.7389</a:t>
                      </a:r>
                    </a:p>
                  </a:txBody>
                  <a:tcPr marL="36754" marR="36754"/>
                </a:tc>
                <a:tc>
                  <a:txBody>
                    <a:bodyPr/>
                    <a:lstStyle/>
                    <a:p>
                      <a:r>
                        <a:rPr lang="en-IN">
                          <a:solidFill>
                            <a:srgbClr val="141414"/>
                          </a:solidFill>
                        </a:rPr>
                        <a:t>.7422</a:t>
                      </a:r>
                    </a:p>
                  </a:txBody>
                  <a:tcPr marL="36754" marR="36754"/>
                </a:tc>
                <a:tc>
                  <a:txBody>
                    <a:bodyPr/>
                    <a:lstStyle/>
                    <a:p>
                      <a:r>
                        <a:rPr lang="en-IN">
                          <a:solidFill>
                            <a:srgbClr val="141414"/>
                          </a:solidFill>
                        </a:rPr>
                        <a:t>.7454</a:t>
                      </a:r>
                    </a:p>
                  </a:txBody>
                  <a:tcPr marL="36754" marR="36754"/>
                </a:tc>
                <a:tc>
                  <a:txBody>
                    <a:bodyPr/>
                    <a:lstStyle/>
                    <a:p>
                      <a:r>
                        <a:rPr lang="en-IN">
                          <a:solidFill>
                            <a:srgbClr val="141414"/>
                          </a:solidFill>
                        </a:rPr>
                        <a:t>.7486</a:t>
                      </a:r>
                    </a:p>
                  </a:txBody>
                  <a:tcPr marL="36754" marR="36754"/>
                </a:tc>
                <a:tc>
                  <a:txBody>
                    <a:bodyPr/>
                    <a:lstStyle/>
                    <a:p>
                      <a:r>
                        <a:rPr lang="en-IN">
                          <a:solidFill>
                            <a:srgbClr val="141414"/>
                          </a:solidFill>
                        </a:rPr>
                        <a:t>.7517</a:t>
                      </a:r>
                    </a:p>
                  </a:txBody>
                  <a:tcPr marL="36754" marR="36754"/>
                </a:tc>
                <a:tc>
                  <a:txBody>
                    <a:bodyPr/>
                    <a:lstStyle/>
                    <a:p>
                      <a:r>
                        <a:rPr lang="en-IN">
                          <a:solidFill>
                            <a:srgbClr val="141414"/>
                          </a:solidFill>
                        </a:rPr>
                        <a:t>.7549</a:t>
                      </a:r>
                    </a:p>
                  </a:txBody>
                  <a:tcPr marL="36754" marR="36754"/>
                </a:tc>
                <a:extLst>
                  <a:ext uri="{0D108BD9-81ED-4DB2-BD59-A6C34878D82A}">
                    <a16:rowId xmlns:a16="http://schemas.microsoft.com/office/drawing/2014/main" val="1898084904"/>
                  </a:ext>
                </a:extLst>
              </a:tr>
              <a:tr h="338380">
                <a:tc>
                  <a:txBody>
                    <a:bodyPr/>
                    <a:lstStyle/>
                    <a:p>
                      <a:pPr algn="ctr"/>
                      <a:r>
                        <a:rPr lang="en-IN">
                          <a:solidFill>
                            <a:srgbClr val="141414"/>
                          </a:solidFill>
                        </a:rPr>
                        <a:t>.7</a:t>
                      </a:r>
                    </a:p>
                  </a:txBody>
                  <a:tcPr marL="36754" marR="36754"/>
                </a:tc>
                <a:tc>
                  <a:txBody>
                    <a:bodyPr/>
                    <a:lstStyle/>
                    <a:p>
                      <a:r>
                        <a:rPr lang="en-IN">
                          <a:solidFill>
                            <a:srgbClr val="141414"/>
                          </a:solidFill>
                          <a:effectLst>
                            <a:glow rad="254000">
                              <a:schemeClr val="accent3">
                                <a:satMod val="175000"/>
                                <a:alpha val="25000"/>
                              </a:schemeClr>
                            </a:glow>
                          </a:effectLst>
                        </a:rPr>
                        <a:t>.7580</a:t>
                      </a:r>
                    </a:p>
                  </a:txBody>
                  <a:tcPr marL="36754" marR="36754"/>
                </a:tc>
                <a:tc>
                  <a:txBody>
                    <a:bodyPr/>
                    <a:lstStyle/>
                    <a:p>
                      <a:r>
                        <a:rPr lang="en-IN">
                          <a:solidFill>
                            <a:srgbClr val="141414"/>
                          </a:solidFill>
                        </a:rPr>
                        <a:t>.7611</a:t>
                      </a:r>
                    </a:p>
                  </a:txBody>
                  <a:tcPr marL="36754" marR="36754"/>
                </a:tc>
                <a:tc>
                  <a:txBody>
                    <a:bodyPr/>
                    <a:lstStyle/>
                    <a:p>
                      <a:r>
                        <a:rPr lang="en-IN">
                          <a:solidFill>
                            <a:srgbClr val="141414"/>
                          </a:solidFill>
                        </a:rPr>
                        <a:t>.7642</a:t>
                      </a:r>
                    </a:p>
                  </a:txBody>
                  <a:tcPr marL="36754" marR="36754"/>
                </a:tc>
                <a:tc>
                  <a:txBody>
                    <a:bodyPr/>
                    <a:lstStyle/>
                    <a:p>
                      <a:r>
                        <a:rPr lang="en-IN">
                          <a:solidFill>
                            <a:srgbClr val="141414"/>
                          </a:solidFill>
                        </a:rPr>
                        <a:t>.7673</a:t>
                      </a:r>
                    </a:p>
                  </a:txBody>
                  <a:tcPr marL="36754" marR="36754"/>
                </a:tc>
                <a:tc>
                  <a:txBody>
                    <a:bodyPr/>
                    <a:lstStyle/>
                    <a:p>
                      <a:r>
                        <a:rPr lang="en-IN">
                          <a:solidFill>
                            <a:srgbClr val="141414"/>
                          </a:solidFill>
                        </a:rPr>
                        <a:t>.7704</a:t>
                      </a:r>
                    </a:p>
                  </a:txBody>
                  <a:tcPr marL="36754" marR="36754"/>
                </a:tc>
                <a:tc>
                  <a:txBody>
                    <a:bodyPr/>
                    <a:lstStyle/>
                    <a:p>
                      <a:r>
                        <a:rPr lang="en-IN">
                          <a:solidFill>
                            <a:srgbClr val="141414"/>
                          </a:solidFill>
                        </a:rPr>
                        <a:t>.7734</a:t>
                      </a:r>
                    </a:p>
                  </a:txBody>
                  <a:tcPr marL="36754" marR="36754"/>
                </a:tc>
                <a:tc>
                  <a:txBody>
                    <a:bodyPr/>
                    <a:lstStyle/>
                    <a:p>
                      <a:r>
                        <a:rPr lang="en-IN">
                          <a:solidFill>
                            <a:srgbClr val="141414"/>
                          </a:solidFill>
                        </a:rPr>
                        <a:t>.7764</a:t>
                      </a:r>
                    </a:p>
                  </a:txBody>
                  <a:tcPr marL="36754" marR="36754"/>
                </a:tc>
                <a:tc>
                  <a:txBody>
                    <a:bodyPr/>
                    <a:lstStyle/>
                    <a:p>
                      <a:r>
                        <a:rPr lang="en-IN">
                          <a:solidFill>
                            <a:srgbClr val="141414"/>
                          </a:solidFill>
                        </a:rPr>
                        <a:t>.7794</a:t>
                      </a:r>
                    </a:p>
                  </a:txBody>
                  <a:tcPr marL="36754" marR="36754"/>
                </a:tc>
                <a:tc>
                  <a:txBody>
                    <a:bodyPr/>
                    <a:lstStyle/>
                    <a:p>
                      <a:r>
                        <a:rPr lang="en-IN">
                          <a:solidFill>
                            <a:srgbClr val="141414"/>
                          </a:solidFill>
                        </a:rPr>
                        <a:t>.7823</a:t>
                      </a:r>
                    </a:p>
                  </a:txBody>
                  <a:tcPr marL="36754" marR="36754"/>
                </a:tc>
                <a:tc>
                  <a:txBody>
                    <a:bodyPr/>
                    <a:lstStyle/>
                    <a:p>
                      <a:r>
                        <a:rPr lang="en-IN">
                          <a:solidFill>
                            <a:srgbClr val="141414"/>
                          </a:solidFill>
                        </a:rPr>
                        <a:t>.7852</a:t>
                      </a:r>
                    </a:p>
                  </a:txBody>
                  <a:tcPr marL="36754" marR="36754"/>
                </a:tc>
                <a:extLst>
                  <a:ext uri="{0D108BD9-81ED-4DB2-BD59-A6C34878D82A}">
                    <a16:rowId xmlns:a16="http://schemas.microsoft.com/office/drawing/2014/main" val="3501908990"/>
                  </a:ext>
                </a:extLst>
              </a:tr>
              <a:tr h="338380">
                <a:tc>
                  <a:txBody>
                    <a:bodyPr/>
                    <a:lstStyle/>
                    <a:p>
                      <a:pPr algn="ctr"/>
                      <a:r>
                        <a:rPr lang="en-IN">
                          <a:solidFill>
                            <a:srgbClr val="141414"/>
                          </a:solidFill>
                        </a:rPr>
                        <a:t>.8</a:t>
                      </a:r>
                    </a:p>
                  </a:txBody>
                  <a:tcPr marL="36754" marR="36754"/>
                </a:tc>
                <a:tc>
                  <a:txBody>
                    <a:bodyPr/>
                    <a:lstStyle/>
                    <a:p>
                      <a:r>
                        <a:rPr lang="en-IN">
                          <a:solidFill>
                            <a:srgbClr val="141414"/>
                          </a:solidFill>
                        </a:rPr>
                        <a:t>.7881</a:t>
                      </a:r>
                    </a:p>
                  </a:txBody>
                  <a:tcPr marL="36754" marR="36754"/>
                </a:tc>
                <a:tc>
                  <a:txBody>
                    <a:bodyPr/>
                    <a:lstStyle/>
                    <a:p>
                      <a:r>
                        <a:rPr lang="en-IN">
                          <a:solidFill>
                            <a:srgbClr val="141414"/>
                          </a:solidFill>
                        </a:rPr>
                        <a:t>.7910</a:t>
                      </a:r>
                    </a:p>
                  </a:txBody>
                  <a:tcPr marL="36754" marR="36754"/>
                </a:tc>
                <a:tc>
                  <a:txBody>
                    <a:bodyPr/>
                    <a:lstStyle/>
                    <a:p>
                      <a:r>
                        <a:rPr lang="en-IN">
                          <a:solidFill>
                            <a:srgbClr val="141414"/>
                          </a:solidFill>
                        </a:rPr>
                        <a:t>.7939</a:t>
                      </a:r>
                    </a:p>
                  </a:txBody>
                  <a:tcPr marL="36754" marR="36754"/>
                </a:tc>
                <a:tc>
                  <a:txBody>
                    <a:bodyPr/>
                    <a:lstStyle/>
                    <a:p>
                      <a:r>
                        <a:rPr lang="en-IN">
                          <a:solidFill>
                            <a:srgbClr val="141414"/>
                          </a:solidFill>
                        </a:rPr>
                        <a:t>.7967</a:t>
                      </a:r>
                    </a:p>
                  </a:txBody>
                  <a:tcPr marL="36754" marR="36754"/>
                </a:tc>
                <a:tc>
                  <a:txBody>
                    <a:bodyPr/>
                    <a:lstStyle/>
                    <a:p>
                      <a:r>
                        <a:rPr lang="en-IN">
                          <a:solidFill>
                            <a:srgbClr val="141414"/>
                          </a:solidFill>
                        </a:rPr>
                        <a:t>.7995</a:t>
                      </a:r>
                    </a:p>
                  </a:txBody>
                  <a:tcPr marL="36754" marR="36754"/>
                </a:tc>
                <a:tc>
                  <a:txBody>
                    <a:bodyPr/>
                    <a:lstStyle/>
                    <a:p>
                      <a:r>
                        <a:rPr lang="en-IN">
                          <a:solidFill>
                            <a:srgbClr val="141414"/>
                          </a:solidFill>
                        </a:rPr>
                        <a:t>.8023</a:t>
                      </a:r>
                    </a:p>
                  </a:txBody>
                  <a:tcPr marL="36754" marR="36754"/>
                </a:tc>
                <a:tc>
                  <a:txBody>
                    <a:bodyPr/>
                    <a:lstStyle/>
                    <a:p>
                      <a:r>
                        <a:rPr lang="en-IN">
                          <a:solidFill>
                            <a:srgbClr val="141414"/>
                          </a:solidFill>
                        </a:rPr>
                        <a:t>.8051</a:t>
                      </a:r>
                    </a:p>
                  </a:txBody>
                  <a:tcPr marL="36754" marR="36754"/>
                </a:tc>
                <a:tc>
                  <a:txBody>
                    <a:bodyPr/>
                    <a:lstStyle/>
                    <a:p>
                      <a:r>
                        <a:rPr lang="en-IN">
                          <a:solidFill>
                            <a:srgbClr val="141414"/>
                          </a:solidFill>
                        </a:rPr>
                        <a:t>.8078</a:t>
                      </a:r>
                    </a:p>
                  </a:txBody>
                  <a:tcPr marL="36754" marR="36754"/>
                </a:tc>
                <a:tc>
                  <a:txBody>
                    <a:bodyPr/>
                    <a:lstStyle/>
                    <a:p>
                      <a:r>
                        <a:rPr lang="en-IN">
                          <a:solidFill>
                            <a:srgbClr val="141414"/>
                          </a:solidFill>
                        </a:rPr>
                        <a:t>.8106</a:t>
                      </a:r>
                    </a:p>
                  </a:txBody>
                  <a:tcPr marL="36754" marR="36754"/>
                </a:tc>
                <a:tc>
                  <a:txBody>
                    <a:bodyPr/>
                    <a:lstStyle/>
                    <a:p>
                      <a:r>
                        <a:rPr lang="en-IN">
                          <a:solidFill>
                            <a:srgbClr val="141414"/>
                          </a:solidFill>
                        </a:rPr>
                        <a:t>.8133</a:t>
                      </a:r>
                    </a:p>
                  </a:txBody>
                  <a:tcPr marL="36754" marR="36754"/>
                </a:tc>
                <a:extLst>
                  <a:ext uri="{0D108BD9-81ED-4DB2-BD59-A6C34878D82A}">
                    <a16:rowId xmlns:a16="http://schemas.microsoft.com/office/drawing/2014/main" val="243458497"/>
                  </a:ext>
                </a:extLst>
              </a:tr>
              <a:tr h="338380">
                <a:tc>
                  <a:txBody>
                    <a:bodyPr/>
                    <a:lstStyle/>
                    <a:p>
                      <a:pPr algn="ctr"/>
                      <a:r>
                        <a:rPr lang="en-IN">
                          <a:solidFill>
                            <a:srgbClr val="141414"/>
                          </a:solidFill>
                        </a:rPr>
                        <a:t>.9</a:t>
                      </a:r>
                    </a:p>
                  </a:txBody>
                  <a:tcPr marL="36754" marR="36754"/>
                </a:tc>
                <a:tc>
                  <a:txBody>
                    <a:bodyPr/>
                    <a:lstStyle/>
                    <a:p>
                      <a:r>
                        <a:rPr lang="en-IN">
                          <a:solidFill>
                            <a:srgbClr val="141414"/>
                          </a:solidFill>
                        </a:rPr>
                        <a:t>.8159</a:t>
                      </a:r>
                    </a:p>
                  </a:txBody>
                  <a:tcPr marL="36754" marR="36754"/>
                </a:tc>
                <a:tc>
                  <a:txBody>
                    <a:bodyPr/>
                    <a:lstStyle/>
                    <a:p>
                      <a:r>
                        <a:rPr lang="en-IN">
                          <a:solidFill>
                            <a:srgbClr val="141414"/>
                          </a:solidFill>
                        </a:rPr>
                        <a:t>.8186</a:t>
                      </a:r>
                    </a:p>
                  </a:txBody>
                  <a:tcPr marL="36754" marR="36754"/>
                </a:tc>
                <a:tc>
                  <a:txBody>
                    <a:bodyPr/>
                    <a:lstStyle/>
                    <a:p>
                      <a:r>
                        <a:rPr lang="en-IN">
                          <a:solidFill>
                            <a:srgbClr val="141414"/>
                          </a:solidFill>
                        </a:rPr>
                        <a:t>.8212</a:t>
                      </a:r>
                    </a:p>
                  </a:txBody>
                  <a:tcPr marL="36754" marR="36754"/>
                </a:tc>
                <a:tc>
                  <a:txBody>
                    <a:bodyPr/>
                    <a:lstStyle/>
                    <a:p>
                      <a:r>
                        <a:rPr lang="en-IN">
                          <a:solidFill>
                            <a:srgbClr val="141414"/>
                          </a:solidFill>
                        </a:rPr>
                        <a:t>.8238</a:t>
                      </a:r>
                    </a:p>
                  </a:txBody>
                  <a:tcPr marL="36754" marR="36754"/>
                </a:tc>
                <a:tc>
                  <a:txBody>
                    <a:bodyPr/>
                    <a:lstStyle/>
                    <a:p>
                      <a:r>
                        <a:rPr lang="en-IN">
                          <a:solidFill>
                            <a:srgbClr val="141414"/>
                          </a:solidFill>
                        </a:rPr>
                        <a:t>.8264</a:t>
                      </a:r>
                    </a:p>
                  </a:txBody>
                  <a:tcPr marL="36754" marR="36754"/>
                </a:tc>
                <a:tc>
                  <a:txBody>
                    <a:bodyPr/>
                    <a:lstStyle/>
                    <a:p>
                      <a:r>
                        <a:rPr lang="en-IN">
                          <a:solidFill>
                            <a:srgbClr val="141414"/>
                          </a:solidFill>
                        </a:rPr>
                        <a:t>.8289</a:t>
                      </a:r>
                    </a:p>
                  </a:txBody>
                  <a:tcPr marL="36754" marR="36754"/>
                </a:tc>
                <a:tc>
                  <a:txBody>
                    <a:bodyPr/>
                    <a:lstStyle/>
                    <a:p>
                      <a:r>
                        <a:rPr lang="en-IN">
                          <a:solidFill>
                            <a:srgbClr val="141414"/>
                          </a:solidFill>
                        </a:rPr>
                        <a:t>.8315</a:t>
                      </a:r>
                    </a:p>
                  </a:txBody>
                  <a:tcPr marL="36754" marR="36754"/>
                </a:tc>
                <a:tc>
                  <a:txBody>
                    <a:bodyPr/>
                    <a:lstStyle/>
                    <a:p>
                      <a:r>
                        <a:rPr lang="en-IN">
                          <a:solidFill>
                            <a:srgbClr val="141414"/>
                          </a:solidFill>
                        </a:rPr>
                        <a:t>.8340</a:t>
                      </a:r>
                    </a:p>
                  </a:txBody>
                  <a:tcPr marL="36754" marR="36754"/>
                </a:tc>
                <a:tc>
                  <a:txBody>
                    <a:bodyPr/>
                    <a:lstStyle/>
                    <a:p>
                      <a:r>
                        <a:rPr lang="en-IN">
                          <a:solidFill>
                            <a:srgbClr val="141414"/>
                          </a:solidFill>
                        </a:rPr>
                        <a:t>.8365</a:t>
                      </a:r>
                    </a:p>
                  </a:txBody>
                  <a:tcPr marL="36754" marR="36754"/>
                </a:tc>
                <a:tc>
                  <a:txBody>
                    <a:bodyPr/>
                    <a:lstStyle/>
                    <a:p>
                      <a:r>
                        <a:rPr lang="en-IN">
                          <a:solidFill>
                            <a:srgbClr val="141414"/>
                          </a:solidFill>
                        </a:rPr>
                        <a:t>.8389</a:t>
                      </a:r>
                    </a:p>
                  </a:txBody>
                  <a:tcPr marL="36754" marR="36754"/>
                </a:tc>
                <a:extLst>
                  <a:ext uri="{0D108BD9-81ED-4DB2-BD59-A6C34878D82A}">
                    <a16:rowId xmlns:a16="http://schemas.microsoft.com/office/drawing/2014/main" val="306620054"/>
                  </a:ext>
                </a:extLst>
              </a:tr>
              <a:tr h="338380">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tc>
                  <a:txBody>
                    <a:bodyPr/>
                    <a:lstStyle/>
                    <a:p>
                      <a:pPr algn="ctr"/>
                      <a:r>
                        <a:rPr lang="en-IN">
                          <a:solidFill>
                            <a:srgbClr val="141414"/>
                          </a:solidFill>
                        </a:rPr>
                        <a:t>.</a:t>
                      </a:r>
                    </a:p>
                  </a:txBody>
                  <a:tcPr marL="36754" marR="36754"/>
                </a:tc>
                <a:extLst>
                  <a:ext uri="{0D108BD9-81ED-4DB2-BD59-A6C34878D82A}">
                    <a16:rowId xmlns:a16="http://schemas.microsoft.com/office/drawing/2014/main" val="1116002432"/>
                  </a:ext>
                </a:extLst>
              </a:tr>
            </a:tbl>
          </a:graphicData>
        </a:graphic>
      </p:graphicFrame>
      <p:graphicFrame>
        <p:nvGraphicFramePr>
          <p:cNvPr id="9" name="Object 4" descr="Begin equation. P of z less than .7 equals 0.7580. End equation. ">
            <a:extLst>
              <a:ext uri="{FF2B5EF4-FFF2-40B4-BE49-F238E27FC236}">
                <a16:creationId xmlns:a16="http://schemas.microsoft.com/office/drawing/2014/main" id="{4C1469DD-D1E2-4618-93E1-C21DF6354B57}"/>
              </a:ext>
            </a:extLst>
          </p:cNvPr>
          <p:cNvGraphicFramePr>
            <a:graphicFrameLocks noGrp="1" noChangeAspect="1"/>
          </p:cNvGraphicFramePr>
          <p:nvPr>
            <p:ph sz="half" idx="10"/>
            <p:extLst>
              <p:ext uri="{D42A27DB-BD31-4B8C-83A1-F6EECF244321}">
                <p14:modId xmlns:p14="http://schemas.microsoft.com/office/powerpoint/2010/main" val="3879848407"/>
              </p:ext>
            </p:extLst>
          </p:nvPr>
        </p:nvGraphicFramePr>
        <p:xfrm>
          <a:off x="4787900" y="6006501"/>
          <a:ext cx="2616200" cy="393700"/>
        </p:xfrm>
        <a:graphic>
          <a:graphicData uri="http://schemas.openxmlformats.org/presentationml/2006/ole">
            <mc:AlternateContent xmlns:mc="http://schemas.openxmlformats.org/markup-compatibility/2006">
              <mc:Choice xmlns:v="urn:schemas-microsoft-com:vml" Requires="v">
                <p:oleObj spid="_x0000_s90114" name="Equation" r:id="rId3" imgW="2616120" imgH="393480" progId="Equation.DSMT4">
                  <p:embed/>
                </p:oleObj>
              </mc:Choice>
              <mc:Fallback>
                <p:oleObj name="Equation" r:id="rId3" imgW="2616120" imgH="393480" progId="Equation.DSMT4">
                  <p:embed/>
                  <p:pic>
                    <p:nvPicPr>
                      <p:cNvPr id="0" name="OLE substitute image"/>
                      <p:cNvPicPr/>
                      <p:nvPr/>
                    </p:nvPicPr>
                    <p:blipFill>
                      <a:blip r:embed="rId4"/>
                      <a:stretch>
                        <a:fillRect/>
                      </a:stretch>
                    </p:blipFill>
                    <p:spPr>
                      <a:xfrm>
                        <a:off x="4787900" y="6006501"/>
                        <a:ext cx="2616200" cy="393700"/>
                      </a:xfrm>
                      <a:prstGeom prst="rect">
                        <a:avLst/>
                      </a:prstGeom>
                    </p:spPr>
                  </p:pic>
                </p:oleObj>
              </mc:Fallback>
            </mc:AlternateContent>
          </a:graphicData>
        </a:graphic>
      </p:graphicFrame>
    </p:spTree>
    <p:extLst>
      <p:ext uri="{BB962C8B-B14F-4D97-AF65-F5344CB8AC3E}">
        <p14:creationId xmlns:p14="http://schemas.microsoft.com/office/powerpoint/2010/main" val="73545248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(5 of 11)</a:t>
            </a:r>
            <a:endParaRPr lang="en-IN"/>
          </a:p>
        </p:txBody>
      </p:sp>
      <p:sp>
        <p:nvSpPr>
          <p:cNvPr id="3" name="Content Placeholder 2"/>
          <p:cNvSpPr>
            <a:spLocks noGrp="1"/>
          </p:cNvSpPr>
          <p:nvPr>
            <p:ph sz="half" idx="1"/>
          </p:nvPr>
        </p:nvSpPr>
        <p:spPr>
          <a:xfrm>
            <a:off x="476843" y="1825624"/>
            <a:ext cx="11238313" cy="2011680"/>
          </a:xfrm>
        </p:spPr>
        <p:txBody>
          <a:bodyPr/>
          <a:lstStyle/>
          <a:p>
            <a:r>
              <a:rPr lang="en-IN" b="1"/>
              <a:t>Example: </a:t>
            </a:r>
            <a:r>
              <a:rPr lang="en-IN"/>
              <a:t>Grear Tire Company Problem</a:t>
            </a:r>
          </a:p>
          <a:p>
            <a:pPr indent="0">
              <a:buNone/>
            </a:pPr>
            <a:r>
              <a:rPr lang="en-US"/>
              <a:t>Solving for the Probability</a:t>
            </a:r>
          </a:p>
          <a:p>
            <a:pPr lvl="1"/>
            <a:r>
              <a:rPr lang="en-US"/>
              <a:t>Step 3: Compute the area under the standard normal curve to the 	         right of z = .7</a:t>
            </a:r>
          </a:p>
        </p:txBody>
      </p:sp>
      <p:graphicFrame>
        <p:nvGraphicFramePr>
          <p:cNvPr id="8" name="Object 3" descr="Begin equation P of z greater than .7 equals 1 minus P times z less than .7 equals 1 minus 0.7580 equals 0.2420. End equation. ">
            <a:extLst>
              <a:ext uri="{FF2B5EF4-FFF2-40B4-BE49-F238E27FC236}">
                <a16:creationId xmlns:a16="http://schemas.microsoft.com/office/drawing/2014/main" id="{192E8CB2-B83A-4F0B-84A0-71BC9F9C4494}"/>
              </a:ext>
            </a:extLst>
          </p:cNvPr>
          <p:cNvGraphicFramePr>
            <a:graphicFrameLocks noGrp="1" noChangeAspect="1"/>
          </p:cNvGraphicFramePr>
          <p:nvPr>
            <p:ph sz="half" idx="2"/>
            <p:extLst>
              <p:ext uri="{D42A27DB-BD31-4B8C-83A1-F6EECF244321}">
                <p14:modId xmlns:p14="http://schemas.microsoft.com/office/powerpoint/2010/main" val="625054591"/>
              </p:ext>
            </p:extLst>
          </p:nvPr>
        </p:nvGraphicFramePr>
        <p:xfrm>
          <a:off x="4330700" y="4405882"/>
          <a:ext cx="3530600" cy="1397000"/>
        </p:xfrm>
        <a:graphic>
          <a:graphicData uri="http://schemas.openxmlformats.org/presentationml/2006/ole">
            <mc:AlternateContent xmlns:mc="http://schemas.openxmlformats.org/markup-compatibility/2006">
              <mc:Choice xmlns:v="urn:schemas-microsoft-com:vml" Requires="v">
                <p:oleObj spid="_x0000_s91138" name="Equation" r:id="rId3" imgW="3530520" imgH="1396800" progId="Equation.DSMT4">
                  <p:embed/>
                </p:oleObj>
              </mc:Choice>
              <mc:Fallback>
                <p:oleObj name="Equation" r:id="rId3" imgW="3530520" imgH="1396800" progId="Equation.DSMT4">
                  <p:embed/>
                  <p:pic>
                    <p:nvPicPr>
                      <p:cNvPr id="0" name="OLE substitute image"/>
                      <p:cNvPicPr/>
                      <p:nvPr/>
                    </p:nvPicPr>
                    <p:blipFill>
                      <a:blip r:embed="rId4"/>
                      <a:stretch>
                        <a:fillRect/>
                      </a:stretch>
                    </p:blipFill>
                    <p:spPr>
                      <a:xfrm>
                        <a:off x="4330700" y="4405882"/>
                        <a:ext cx="3530600" cy="1397000"/>
                      </a:xfrm>
                      <a:prstGeom prst="rect">
                        <a:avLst/>
                      </a:prstGeom>
                    </p:spPr>
                  </p:pic>
                </p:oleObj>
              </mc:Fallback>
            </mc:AlternateContent>
          </a:graphicData>
        </a:graphic>
      </p:graphicFrame>
    </p:spTree>
    <p:extLst>
      <p:ext uri="{BB962C8B-B14F-4D97-AF65-F5344CB8AC3E}">
        <p14:creationId xmlns:p14="http://schemas.microsoft.com/office/powerpoint/2010/main" val="2046609554"/>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(6 of 11)</a:t>
            </a:r>
            <a:endParaRPr lang="en-IN"/>
          </a:p>
        </p:txBody>
      </p:sp>
      <p:sp>
        <p:nvSpPr>
          <p:cNvPr id="3" name="Content Placeholder 2"/>
          <p:cNvSpPr>
            <a:spLocks noGrp="1"/>
          </p:cNvSpPr>
          <p:nvPr>
            <p:ph sz="half" idx="1"/>
          </p:nvPr>
        </p:nvSpPr>
        <p:spPr>
          <a:xfrm>
            <a:off x="476843" y="1825625"/>
            <a:ext cx="11241915" cy="777875"/>
          </a:xfrm>
        </p:spPr>
        <p:txBody>
          <a:bodyPr/>
          <a:lstStyle/>
          <a:p>
            <a:r>
              <a:rPr lang="en-IN" b="1"/>
              <a:t>Example: </a:t>
            </a:r>
            <a:r>
              <a:rPr lang="en-IN"/>
              <a:t>Grear Tire Company Problem</a:t>
            </a:r>
          </a:p>
        </p:txBody>
      </p:sp>
      <p:pic>
        <p:nvPicPr>
          <p:cNvPr id="8" name="Content Placeholder 7" descr="A normal distribution, with sigma equals 5000, is plotted over x with mu equals 36,500. A vertical line between mu and right tail is drawn at 40,000. The region between the left tail of the curve and x equals 40,000 is P of x less than 40,000. The region between the right tail of the curve and x equals 40,000 is P of x greater than or equal to 40,000. Text reads, “Note: z equals 0 corresponds to x equals mu equals 36,500. z equals 0.70 corresponds to x equals 40,000.”">
            <a:extLst>
              <a:ext uri="{FF2B5EF4-FFF2-40B4-BE49-F238E27FC236}">
                <a16:creationId xmlns:a16="http://schemas.microsoft.com/office/drawing/2014/main" id="{4F6E9670-5AC6-491E-9A97-CDE5BF103CBA}"/>
              </a:ext>
            </a:extLst>
          </p:cNvPr>
          <p:cNvPicPr>
            <a:picLocks noGrp="1" noChangeAspect="1"/>
          </p:cNvPicPr>
          <p:nvPr>
            <p:ph sz="half" idx="2"/>
          </p:nvPr>
        </p:nvPicPr>
        <p:blipFill>
          <a:blip r:embed="rId2"/>
          <a:stretch>
            <a:fillRect/>
          </a:stretch>
        </p:blipFill>
        <p:spPr>
          <a:xfrm>
            <a:off x="3460432" y="2405380"/>
            <a:ext cx="5271135" cy="3944700"/>
          </a:xfrm>
          <a:prstGeom prst="rect">
            <a:avLst/>
          </a:prstGeom>
        </p:spPr>
      </p:pic>
    </p:spTree>
    <p:extLst>
      <p:ext uri="{BB962C8B-B14F-4D97-AF65-F5344CB8AC3E}">
        <p14:creationId xmlns:p14="http://schemas.microsoft.com/office/powerpoint/2010/main" val="1375531397"/>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Standard Normal Probability Distribution</a:t>
            </a:r>
            <a:br>
              <a:rPr lang="en-US"/>
            </a:br>
            <a:r>
              <a:rPr lang="en-US"/>
              <a:t>(7 of 11)</a:t>
            </a:r>
            <a:endParaRPr lang="en-IN"/>
          </a:p>
        </p:txBody>
      </p:sp>
      <p:sp>
        <p:nvSpPr>
          <p:cNvPr id="5" name="Content Placeholder 2"/>
          <p:cNvSpPr>
            <a:spLocks noGrp="1"/>
          </p:cNvSpPr>
          <p:nvPr>
            <p:ph sz="half" idx="1"/>
          </p:nvPr>
        </p:nvSpPr>
        <p:spPr>
          <a:xfrm>
            <a:off x="476843" y="1825625"/>
            <a:ext cx="11089682" cy="506095"/>
          </a:xfrm>
        </p:spPr>
        <p:txBody>
          <a:bodyPr/>
          <a:lstStyle/>
          <a:p>
            <a:r>
              <a:rPr lang="en-IN" b="1"/>
              <a:t>Example: </a:t>
            </a:r>
            <a:r>
              <a:rPr lang="en-IN"/>
              <a:t>Grear Tire Company Problem</a:t>
            </a:r>
          </a:p>
        </p:txBody>
      </p:sp>
      <p:pic>
        <p:nvPicPr>
          <p:cNvPr id="11" name="Picture 3" descr="A graph of a binomial curve. The x-axis is labeled z and at its middle is the point 0. To the right of 0 is the point 0.7. The area left of the vertical line is labeled: Area equals 0.7580. The area right of the vertical line is labeled: Area equals 1 minus 0.7580 equals 0.2420.">
            <a:extLst>
              <a:ext uri="{FF2B5EF4-FFF2-40B4-BE49-F238E27FC236}">
                <a16:creationId xmlns:a16="http://schemas.microsoft.com/office/drawing/2014/main" id="{4AAF4E18-6547-4B49-A20E-1EA39A314D0A}"/>
              </a:ext>
            </a:extLst>
          </p:cNvPr>
          <p:cNvPicPr>
            <a:picLocks noGrp="1" noChangeAspect="1"/>
          </p:cNvPicPr>
          <p:nvPr>
            <p:ph sz="half" idx="2"/>
          </p:nvPr>
        </p:nvPicPr>
        <p:blipFill>
          <a:blip r:embed="rId3"/>
          <a:stretch>
            <a:fillRect/>
          </a:stretch>
        </p:blipFill>
        <p:spPr>
          <a:xfrm>
            <a:off x="1786209" y="2331720"/>
            <a:ext cx="8619582" cy="4042634"/>
          </a:xfrm>
          <a:prstGeom prst="rect">
            <a:avLst/>
          </a:prstGeom>
        </p:spPr>
      </p:pic>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(8 of 11)</a:t>
            </a:r>
            <a:endParaRPr lang="en-IN"/>
          </a:p>
        </p:txBody>
      </p:sp>
      <p:sp>
        <p:nvSpPr>
          <p:cNvPr id="3" name="Content Placeholder 2"/>
          <p:cNvSpPr>
            <a:spLocks noGrp="1"/>
          </p:cNvSpPr>
          <p:nvPr>
            <p:ph idx="1"/>
          </p:nvPr>
        </p:nvSpPr>
        <p:spPr/>
        <p:txBody>
          <a:bodyPr/>
          <a:lstStyle/>
          <a:p>
            <a:r>
              <a:rPr lang="en-IN" b="1"/>
              <a:t>Example: </a:t>
            </a:r>
            <a:r>
              <a:rPr lang="en-IN"/>
              <a:t>Grear Tire Company Problem</a:t>
            </a:r>
          </a:p>
          <a:p>
            <a:pPr lvl="1"/>
            <a:r>
              <a:rPr lang="en-IN"/>
              <a:t>What should be the guaranteed mileage if Grear wants no more than 10% of tires to be eligible for the discount guarantee?</a:t>
            </a:r>
          </a:p>
          <a:p>
            <a:pPr lvl="1"/>
            <a:r>
              <a:rPr lang="en-US"/>
              <a:t>(Hint: Given a probability, we can use the standard normal table in an inverse fashion to find the corresponding z value.)</a:t>
            </a:r>
          </a:p>
        </p:txBody>
      </p:sp>
    </p:spTree>
    <p:extLst>
      <p:ext uri="{BB962C8B-B14F-4D97-AF65-F5344CB8AC3E}">
        <p14:creationId xmlns:p14="http://schemas.microsoft.com/office/powerpoint/2010/main" val="410162628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(9 of 11)</a:t>
            </a:r>
            <a:endParaRPr lang="en-IN"/>
          </a:p>
        </p:txBody>
      </p:sp>
      <p:sp>
        <p:nvSpPr>
          <p:cNvPr id="3" name="Content Placeholder 2"/>
          <p:cNvSpPr>
            <a:spLocks noGrp="1"/>
          </p:cNvSpPr>
          <p:nvPr>
            <p:ph sz="half" idx="1"/>
          </p:nvPr>
        </p:nvSpPr>
        <p:spPr>
          <a:xfrm>
            <a:off x="476843" y="1825625"/>
            <a:ext cx="11241915" cy="1009015"/>
          </a:xfrm>
        </p:spPr>
        <p:txBody>
          <a:bodyPr/>
          <a:lstStyle/>
          <a:p>
            <a:r>
              <a:rPr lang="en-IN" b="1"/>
              <a:t>Example:</a:t>
            </a:r>
            <a:r>
              <a:rPr lang="en-IN"/>
              <a:t> Grear Tire Company Problem</a:t>
            </a:r>
          </a:p>
          <a:p>
            <a:pPr lvl="1"/>
            <a:r>
              <a:rPr lang="en-IN"/>
              <a:t>Solving for the guaranteed mileage</a:t>
            </a:r>
          </a:p>
        </p:txBody>
      </p:sp>
      <p:pic>
        <p:nvPicPr>
          <p:cNvPr id="8" name="Content Placeholder 7" descr="A normal distribution, with sigma equals 5000, is plotted over x with mu equals 36,500. A vertical line near the left tail of the curve is labeled, guarantee mileage equals question mark. The region between this point and the left tail is the 10 percent of tires eligible for discount guarantee.">
            <a:extLst>
              <a:ext uri="{FF2B5EF4-FFF2-40B4-BE49-F238E27FC236}">
                <a16:creationId xmlns:a16="http://schemas.microsoft.com/office/drawing/2014/main" id="{A099A656-2959-480B-8F98-911DE427835F}"/>
              </a:ext>
            </a:extLst>
          </p:cNvPr>
          <p:cNvPicPr>
            <a:picLocks noGrp="1" noChangeAspect="1"/>
          </p:cNvPicPr>
          <p:nvPr>
            <p:ph sz="half" idx="2"/>
          </p:nvPr>
        </p:nvPicPr>
        <p:blipFill>
          <a:blip r:embed="rId2"/>
          <a:stretch>
            <a:fillRect/>
          </a:stretch>
        </p:blipFill>
        <p:spPr>
          <a:xfrm>
            <a:off x="3324225" y="2969573"/>
            <a:ext cx="5543550" cy="3226310"/>
          </a:xfrm>
          <a:prstGeom prst="rect">
            <a:avLst/>
          </a:prstGeom>
        </p:spPr>
      </p:pic>
    </p:spTree>
    <p:extLst>
      <p:ext uri="{BB962C8B-B14F-4D97-AF65-F5344CB8AC3E}">
        <p14:creationId xmlns:p14="http://schemas.microsoft.com/office/powerpoint/2010/main" val="15991030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(10 of 11)</a:t>
            </a:r>
            <a:endParaRPr lang="en-IN"/>
          </a:p>
        </p:txBody>
      </p:sp>
      <p:sp>
        <p:nvSpPr>
          <p:cNvPr id="3" name="Content Placeholder 2"/>
          <p:cNvSpPr>
            <a:spLocks noGrp="1"/>
          </p:cNvSpPr>
          <p:nvPr>
            <p:ph sz="half" idx="1"/>
          </p:nvPr>
        </p:nvSpPr>
        <p:spPr>
          <a:xfrm>
            <a:off x="476843" y="1825625"/>
            <a:ext cx="11241915" cy="1371600"/>
          </a:xfrm>
        </p:spPr>
        <p:txBody>
          <a:bodyPr/>
          <a:lstStyle/>
          <a:p>
            <a:r>
              <a:rPr lang="en-IN" b="1"/>
              <a:t>Example: </a:t>
            </a:r>
            <a:r>
              <a:rPr lang="en-IN"/>
              <a:t>Grear Tire Company Problem—Solving for the guaranteed mileage</a:t>
            </a:r>
          </a:p>
          <a:p>
            <a:pPr lvl="1"/>
            <a:r>
              <a:rPr lang="en-US"/>
              <a:t>Step 1: Find the z value that cuts off an area of .1 in the left tail of the standard normal distribution.</a:t>
            </a:r>
          </a:p>
        </p:txBody>
      </p:sp>
      <p:graphicFrame>
        <p:nvGraphicFramePr>
          <p:cNvPr id="11" name="Table 3">
            <a:extLst>
              <a:ext uri="{FF2B5EF4-FFF2-40B4-BE49-F238E27FC236}">
                <a16:creationId xmlns:a16="http://schemas.microsoft.com/office/drawing/2014/main" id="{B20B8AAB-55FF-4006-8DF2-27363E01BAD9}"/>
              </a:ext>
            </a:extLst>
          </p:cNvPr>
          <p:cNvGraphicFramePr>
            <a:graphicFrameLocks noGrp="1"/>
          </p:cNvGraphicFramePr>
          <p:nvPr>
            <p:ph sz="half" idx="2"/>
            <p:extLst>
              <p:ext uri="{D42A27DB-BD31-4B8C-83A1-F6EECF244321}">
                <p14:modId xmlns:p14="http://schemas.microsoft.com/office/powerpoint/2010/main" val="887535363"/>
              </p:ext>
            </p:extLst>
          </p:nvPr>
        </p:nvGraphicFramePr>
        <p:xfrm>
          <a:off x="1189033" y="3273445"/>
          <a:ext cx="10057773" cy="3111310"/>
        </p:xfrm>
        <a:graphic>
          <a:graphicData uri="http://schemas.openxmlformats.org/drawingml/2006/table">
            <a:tbl>
              <a:tblPr firstRow="1" bandRow="1">
                <a:tableStyleId>{073A0DAA-6AF3-43AB-8588-CEC1D06C72B9}</a:tableStyleId>
              </a:tblPr>
              <a:tblGrid>
                <a:gridCol w="914343">
                  <a:extLst>
                    <a:ext uri="{9D8B030D-6E8A-4147-A177-3AD203B41FA5}">
                      <a16:colId xmlns:a16="http://schemas.microsoft.com/office/drawing/2014/main" val="1321845421"/>
                    </a:ext>
                  </a:extLst>
                </a:gridCol>
                <a:gridCol w="914343">
                  <a:extLst>
                    <a:ext uri="{9D8B030D-6E8A-4147-A177-3AD203B41FA5}">
                      <a16:colId xmlns:a16="http://schemas.microsoft.com/office/drawing/2014/main" val="3562509716"/>
                    </a:ext>
                  </a:extLst>
                </a:gridCol>
                <a:gridCol w="914343">
                  <a:extLst>
                    <a:ext uri="{9D8B030D-6E8A-4147-A177-3AD203B41FA5}">
                      <a16:colId xmlns:a16="http://schemas.microsoft.com/office/drawing/2014/main" val="4201036273"/>
                    </a:ext>
                  </a:extLst>
                </a:gridCol>
                <a:gridCol w="914343">
                  <a:extLst>
                    <a:ext uri="{9D8B030D-6E8A-4147-A177-3AD203B41FA5}">
                      <a16:colId xmlns:a16="http://schemas.microsoft.com/office/drawing/2014/main" val="53353414"/>
                    </a:ext>
                  </a:extLst>
                </a:gridCol>
                <a:gridCol w="914343">
                  <a:extLst>
                    <a:ext uri="{9D8B030D-6E8A-4147-A177-3AD203B41FA5}">
                      <a16:colId xmlns:a16="http://schemas.microsoft.com/office/drawing/2014/main" val="2258072657"/>
                    </a:ext>
                  </a:extLst>
                </a:gridCol>
                <a:gridCol w="914343">
                  <a:extLst>
                    <a:ext uri="{9D8B030D-6E8A-4147-A177-3AD203B41FA5}">
                      <a16:colId xmlns:a16="http://schemas.microsoft.com/office/drawing/2014/main" val="1800442693"/>
                    </a:ext>
                  </a:extLst>
                </a:gridCol>
                <a:gridCol w="914343">
                  <a:extLst>
                    <a:ext uri="{9D8B030D-6E8A-4147-A177-3AD203B41FA5}">
                      <a16:colId xmlns:a16="http://schemas.microsoft.com/office/drawing/2014/main" val="294282765"/>
                    </a:ext>
                  </a:extLst>
                </a:gridCol>
                <a:gridCol w="914343">
                  <a:extLst>
                    <a:ext uri="{9D8B030D-6E8A-4147-A177-3AD203B41FA5}">
                      <a16:colId xmlns:a16="http://schemas.microsoft.com/office/drawing/2014/main" val="1102351410"/>
                    </a:ext>
                  </a:extLst>
                </a:gridCol>
                <a:gridCol w="914343">
                  <a:extLst>
                    <a:ext uri="{9D8B030D-6E8A-4147-A177-3AD203B41FA5}">
                      <a16:colId xmlns:a16="http://schemas.microsoft.com/office/drawing/2014/main" val="3316027114"/>
                    </a:ext>
                  </a:extLst>
                </a:gridCol>
                <a:gridCol w="914343">
                  <a:extLst>
                    <a:ext uri="{9D8B030D-6E8A-4147-A177-3AD203B41FA5}">
                      <a16:colId xmlns:a16="http://schemas.microsoft.com/office/drawing/2014/main" val="1597785167"/>
                    </a:ext>
                  </a:extLst>
                </a:gridCol>
                <a:gridCol w="914343">
                  <a:extLst>
                    <a:ext uri="{9D8B030D-6E8A-4147-A177-3AD203B41FA5}">
                      <a16:colId xmlns:a16="http://schemas.microsoft.com/office/drawing/2014/main" val="399158969"/>
                    </a:ext>
                  </a:extLst>
                </a:gridCol>
              </a:tblGrid>
              <a:tr h="327120">
                <a:tc>
                  <a:txBody>
                    <a:bodyPr/>
                    <a:lstStyle/>
                    <a:p>
                      <a:pPr algn="ctr"/>
                      <a:r>
                        <a:rPr lang="en-IN"/>
                        <a:t>z</a:t>
                      </a:r>
                    </a:p>
                  </a:txBody>
                  <a:tcPr>
                    <a:solidFill>
                      <a:srgbClr val="141414"/>
                    </a:solidFill>
                  </a:tcPr>
                </a:tc>
                <a:tc>
                  <a:txBody>
                    <a:bodyPr/>
                    <a:lstStyle/>
                    <a:p>
                      <a:pPr algn="ctr"/>
                      <a:r>
                        <a:rPr lang="en-IN"/>
                        <a:t>.00</a:t>
                      </a:r>
                    </a:p>
                  </a:txBody>
                  <a:tcPr>
                    <a:solidFill>
                      <a:srgbClr val="141414"/>
                    </a:solidFill>
                  </a:tcPr>
                </a:tc>
                <a:tc>
                  <a:txBody>
                    <a:bodyPr/>
                    <a:lstStyle/>
                    <a:p>
                      <a:pPr algn="ctr"/>
                      <a:r>
                        <a:rPr lang="en-IN"/>
                        <a:t>.01</a:t>
                      </a:r>
                    </a:p>
                  </a:txBody>
                  <a:tcPr>
                    <a:solidFill>
                      <a:srgbClr val="141414"/>
                    </a:solidFill>
                  </a:tcPr>
                </a:tc>
                <a:tc>
                  <a:txBody>
                    <a:bodyPr/>
                    <a:lstStyle/>
                    <a:p>
                      <a:pPr algn="ctr"/>
                      <a:r>
                        <a:rPr lang="en-IN"/>
                        <a:t>.02</a:t>
                      </a:r>
                    </a:p>
                  </a:txBody>
                  <a:tcPr>
                    <a:solidFill>
                      <a:srgbClr val="141414"/>
                    </a:solidFill>
                  </a:tcPr>
                </a:tc>
                <a:tc>
                  <a:txBody>
                    <a:bodyPr/>
                    <a:lstStyle/>
                    <a:p>
                      <a:pPr algn="ctr"/>
                      <a:r>
                        <a:rPr lang="en-IN"/>
                        <a:t>.03</a:t>
                      </a:r>
                    </a:p>
                  </a:txBody>
                  <a:tcPr>
                    <a:solidFill>
                      <a:srgbClr val="141414"/>
                    </a:solidFill>
                  </a:tcPr>
                </a:tc>
                <a:tc>
                  <a:txBody>
                    <a:bodyPr/>
                    <a:lstStyle/>
                    <a:p>
                      <a:pPr algn="ctr"/>
                      <a:r>
                        <a:rPr lang="en-IN"/>
                        <a:t>.04</a:t>
                      </a:r>
                    </a:p>
                  </a:txBody>
                  <a:tcPr>
                    <a:solidFill>
                      <a:srgbClr val="141414"/>
                    </a:solidFill>
                  </a:tcPr>
                </a:tc>
                <a:tc>
                  <a:txBody>
                    <a:bodyPr/>
                    <a:lstStyle/>
                    <a:p>
                      <a:pPr algn="ctr"/>
                      <a:r>
                        <a:rPr lang="en-IN"/>
                        <a:t>.05</a:t>
                      </a:r>
                    </a:p>
                  </a:txBody>
                  <a:tcPr>
                    <a:solidFill>
                      <a:srgbClr val="141414"/>
                    </a:solidFill>
                  </a:tcPr>
                </a:tc>
                <a:tc>
                  <a:txBody>
                    <a:bodyPr/>
                    <a:lstStyle/>
                    <a:p>
                      <a:pPr algn="ctr"/>
                      <a:r>
                        <a:rPr lang="en-IN"/>
                        <a:t>.06</a:t>
                      </a:r>
                    </a:p>
                  </a:txBody>
                  <a:tcPr>
                    <a:solidFill>
                      <a:srgbClr val="141414"/>
                    </a:solidFill>
                  </a:tcPr>
                </a:tc>
                <a:tc>
                  <a:txBody>
                    <a:bodyPr/>
                    <a:lstStyle/>
                    <a:p>
                      <a:pPr algn="ctr"/>
                      <a:r>
                        <a:rPr lang="en-IN"/>
                        <a:t>.07</a:t>
                      </a:r>
                    </a:p>
                  </a:txBody>
                  <a:tcPr>
                    <a:solidFill>
                      <a:srgbClr val="141414"/>
                    </a:solidFill>
                  </a:tcPr>
                </a:tc>
                <a:tc>
                  <a:txBody>
                    <a:bodyPr/>
                    <a:lstStyle/>
                    <a:p>
                      <a:pPr algn="ctr"/>
                      <a:r>
                        <a:rPr lang="en-IN"/>
                        <a:t>.08</a:t>
                      </a:r>
                    </a:p>
                  </a:txBody>
                  <a:tcPr>
                    <a:solidFill>
                      <a:srgbClr val="141414"/>
                    </a:solidFill>
                  </a:tcPr>
                </a:tc>
                <a:tc>
                  <a:txBody>
                    <a:bodyPr/>
                    <a:lstStyle/>
                    <a:p>
                      <a:pPr algn="ctr"/>
                      <a:r>
                        <a:rPr lang="en-IN"/>
                        <a:t>.09</a:t>
                      </a:r>
                    </a:p>
                  </a:txBody>
                  <a:tcPr>
                    <a:solidFill>
                      <a:srgbClr val="141414"/>
                    </a:solidFill>
                  </a:tcPr>
                </a:tc>
                <a:extLst>
                  <a:ext uri="{0D108BD9-81ED-4DB2-BD59-A6C34878D82A}">
                    <a16:rowId xmlns:a16="http://schemas.microsoft.com/office/drawing/2014/main" val="3555641167"/>
                  </a:ext>
                </a:extLst>
              </a:tr>
              <a:tr h="327120">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extLst>
                  <a:ext uri="{0D108BD9-81ED-4DB2-BD59-A6C34878D82A}">
                    <a16:rowId xmlns:a16="http://schemas.microsoft.com/office/drawing/2014/main" val="3254815850"/>
                  </a:ext>
                </a:extLst>
              </a:tr>
              <a:tr h="402806">
                <a:tc>
                  <a:txBody>
                    <a:bodyPr/>
                    <a:lstStyle/>
                    <a:p>
                      <a:r>
                        <a:rPr lang="en-IN">
                          <a:solidFill>
                            <a:srgbClr val="141414"/>
                          </a:solidFill>
                        </a:rPr>
                        <a:t>−1.5</a:t>
                      </a:r>
                    </a:p>
                  </a:txBody>
                  <a:tcPr/>
                </a:tc>
                <a:tc>
                  <a:txBody>
                    <a:bodyPr/>
                    <a:lstStyle/>
                    <a:p>
                      <a:r>
                        <a:rPr lang="en-IN">
                          <a:solidFill>
                            <a:srgbClr val="141414"/>
                          </a:solidFill>
                        </a:rPr>
                        <a:t>0.0668</a:t>
                      </a:r>
                    </a:p>
                  </a:txBody>
                  <a:tcPr/>
                </a:tc>
                <a:tc>
                  <a:txBody>
                    <a:bodyPr/>
                    <a:lstStyle/>
                    <a:p>
                      <a:r>
                        <a:rPr lang="en-IN">
                          <a:solidFill>
                            <a:srgbClr val="141414"/>
                          </a:solidFill>
                        </a:rPr>
                        <a:t>0.0655</a:t>
                      </a:r>
                    </a:p>
                  </a:txBody>
                  <a:tcPr/>
                </a:tc>
                <a:tc>
                  <a:txBody>
                    <a:bodyPr/>
                    <a:lstStyle/>
                    <a:p>
                      <a:r>
                        <a:rPr lang="en-IN">
                          <a:solidFill>
                            <a:srgbClr val="141414"/>
                          </a:solidFill>
                        </a:rPr>
                        <a:t>0.0643</a:t>
                      </a:r>
                    </a:p>
                  </a:txBody>
                  <a:tcPr/>
                </a:tc>
                <a:tc>
                  <a:txBody>
                    <a:bodyPr/>
                    <a:lstStyle/>
                    <a:p>
                      <a:r>
                        <a:rPr lang="en-IN">
                          <a:solidFill>
                            <a:srgbClr val="141414"/>
                          </a:solidFill>
                        </a:rPr>
                        <a:t>0.0630</a:t>
                      </a:r>
                    </a:p>
                  </a:txBody>
                  <a:tcPr/>
                </a:tc>
                <a:tc>
                  <a:txBody>
                    <a:bodyPr/>
                    <a:lstStyle/>
                    <a:p>
                      <a:r>
                        <a:rPr lang="en-IN">
                          <a:solidFill>
                            <a:srgbClr val="141414"/>
                          </a:solidFill>
                        </a:rPr>
                        <a:t>0.0618</a:t>
                      </a:r>
                    </a:p>
                  </a:txBody>
                  <a:tcPr/>
                </a:tc>
                <a:tc>
                  <a:txBody>
                    <a:bodyPr/>
                    <a:lstStyle/>
                    <a:p>
                      <a:r>
                        <a:rPr lang="en-IN">
                          <a:solidFill>
                            <a:srgbClr val="141414"/>
                          </a:solidFill>
                        </a:rPr>
                        <a:t>0.0606</a:t>
                      </a:r>
                    </a:p>
                  </a:txBody>
                  <a:tcPr/>
                </a:tc>
                <a:tc>
                  <a:txBody>
                    <a:bodyPr/>
                    <a:lstStyle/>
                    <a:p>
                      <a:r>
                        <a:rPr lang="en-IN">
                          <a:solidFill>
                            <a:srgbClr val="141414"/>
                          </a:solidFill>
                        </a:rPr>
                        <a:t>0.0594</a:t>
                      </a:r>
                    </a:p>
                  </a:txBody>
                  <a:tcPr/>
                </a:tc>
                <a:tc>
                  <a:txBody>
                    <a:bodyPr/>
                    <a:lstStyle/>
                    <a:p>
                      <a:r>
                        <a:rPr lang="en-IN">
                          <a:solidFill>
                            <a:srgbClr val="141414"/>
                          </a:solidFill>
                        </a:rPr>
                        <a:t>0.0582</a:t>
                      </a:r>
                    </a:p>
                  </a:txBody>
                  <a:tcPr/>
                </a:tc>
                <a:tc>
                  <a:txBody>
                    <a:bodyPr/>
                    <a:lstStyle/>
                    <a:p>
                      <a:r>
                        <a:rPr lang="en-IN">
                          <a:solidFill>
                            <a:srgbClr val="141414"/>
                          </a:solidFill>
                        </a:rPr>
                        <a:t>0.0571</a:t>
                      </a:r>
                    </a:p>
                  </a:txBody>
                  <a:tcPr/>
                </a:tc>
                <a:tc>
                  <a:txBody>
                    <a:bodyPr/>
                    <a:lstStyle/>
                    <a:p>
                      <a:r>
                        <a:rPr lang="en-IN">
                          <a:solidFill>
                            <a:srgbClr val="141414"/>
                          </a:solidFill>
                        </a:rPr>
                        <a:t>0.0559</a:t>
                      </a:r>
                    </a:p>
                  </a:txBody>
                  <a:tcPr/>
                </a:tc>
                <a:extLst>
                  <a:ext uri="{0D108BD9-81ED-4DB2-BD59-A6C34878D82A}">
                    <a16:rowId xmlns:a16="http://schemas.microsoft.com/office/drawing/2014/main" val="50749149"/>
                  </a:ext>
                </a:extLst>
              </a:tr>
              <a:tr h="402806">
                <a:tc>
                  <a:txBody>
                    <a:bodyPr/>
                    <a:lstStyle/>
                    <a:p>
                      <a:r>
                        <a:rPr lang="en-IN">
                          <a:solidFill>
                            <a:srgbClr val="141414"/>
                          </a:solidFill>
                        </a:rPr>
                        <a:t>−1.4</a:t>
                      </a:r>
                    </a:p>
                  </a:txBody>
                  <a:tcPr/>
                </a:tc>
                <a:tc>
                  <a:txBody>
                    <a:bodyPr/>
                    <a:lstStyle/>
                    <a:p>
                      <a:r>
                        <a:rPr lang="en-IN">
                          <a:solidFill>
                            <a:srgbClr val="141414"/>
                          </a:solidFill>
                        </a:rPr>
                        <a:t>0.0808</a:t>
                      </a:r>
                    </a:p>
                  </a:txBody>
                  <a:tcPr/>
                </a:tc>
                <a:tc>
                  <a:txBody>
                    <a:bodyPr/>
                    <a:lstStyle/>
                    <a:p>
                      <a:r>
                        <a:rPr lang="en-IN">
                          <a:solidFill>
                            <a:srgbClr val="141414"/>
                          </a:solidFill>
                        </a:rPr>
                        <a:t>0.0793</a:t>
                      </a:r>
                    </a:p>
                  </a:txBody>
                  <a:tcPr/>
                </a:tc>
                <a:tc>
                  <a:txBody>
                    <a:bodyPr/>
                    <a:lstStyle/>
                    <a:p>
                      <a:r>
                        <a:rPr lang="en-IN">
                          <a:solidFill>
                            <a:srgbClr val="141414"/>
                          </a:solidFill>
                        </a:rPr>
                        <a:t>0.0778</a:t>
                      </a:r>
                    </a:p>
                  </a:txBody>
                  <a:tcPr/>
                </a:tc>
                <a:tc>
                  <a:txBody>
                    <a:bodyPr/>
                    <a:lstStyle/>
                    <a:p>
                      <a:r>
                        <a:rPr lang="en-IN">
                          <a:solidFill>
                            <a:srgbClr val="141414"/>
                          </a:solidFill>
                        </a:rPr>
                        <a:t>0.0764</a:t>
                      </a:r>
                    </a:p>
                  </a:txBody>
                  <a:tcPr/>
                </a:tc>
                <a:tc>
                  <a:txBody>
                    <a:bodyPr/>
                    <a:lstStyle/>
                    <a:p>
                      <a:r>
                        <a:rPr lang="en-IN">
                          <a:solidFill>
                            <a:srgbClr val="141414"/>
                          </a:solidFill>
                        </a:rPr>
                        <a:t>0.0749</a:t>
                      </a:r>
                    </a:p>
                  </a:txBody>
                  <a:tcPr/>
                </a:tc>
                <a:tc>
                  <a:txBody>
                    <a:bodyPr/>
                    <a:lstStyle/>
                    <a:p>
                      <a:r>
                        <a:rPr lang="en-IN">
                          <a:solidFill>
                            <a:srgbClr val="141414"/>
                          </a:solidFill>
                        </a:rPr>
                        <a:t>0.0735</a:t>
                      </a:r>
                    </a:p>
                  </a:txBody>
                  <a:tcPr/>
                </a:tc>
                <a:tc>
                  <a:txBody>
                    <a:bodyPr/>
                    <a:lstStyle/>
                    <a:p>
                      <a:r>
                        <a:rPr lang="en-IN">
                          <a:solidFill>
                            <a:srgbClr val="141414"/>
                          </a:solidFill>
                        </a:rPr>
                        <a:t>0.0721</a:t>
                      </a:r>
                    </a:p>
                  </a:txBody>
                  <a:tcPr/>
                </a:tc>
                <a:tc>
                  <a:txBody>
                    <a:bodyPr/>
                    <a:lstStyle/>
                    <a:p>
                      <a:r>
                        <a:rPr lang="en-IN">
                          <a:solidFill>
                            <a:srgbClr val="141414"/>
                          </a:solidFill>
                        </a:rPr>
                        <a:t>0.0708</a:t>
                      </a:r>
                    </a:p>
                  </a:txBody>
                  <a:tcPr/>
                </a:tc>
                <a:tc>
                  <a:txBody>
                    <a:bodyPr/>
                    <a:lstStyle/>
                    <a:p>
                      <a:r>
                        <a:rPr lang="en-IN">
                          <a:solidFill>
                            <a:srgbClr val="141414"/>
                          </a:solidFill>
                        </a:rPr>
                        <a:t>0.0694</a:t>
                      </a:r>
                    </a:p>
                  </a:txBody>
                  <a:tcPr/>
                </a:tc>
                <a:tc>
                  <a:txBody>
                    <a:bodyPr/>
                    <a:lstStyle/>
                    <a:p>
                      <a:r>
                        <a:rPr lang="en-IN">
                          <a:solidFill>
                            <a:srgbClr val="141414"/>
                          </a:solidFill>
                        </a:rPr>
                        <a:t>0.0681</a:t>
                      </a:r>
                    </a:p>
                  </a:txBody>
                  <a:tcPr/>
                </a:tc>
                <a:extLst>
                  <a:ext uri="{0D108BD9-81ED-4DB2-BD59-A6C34878D82A}">
                    <a16:rowId xmlns:a16="http://schemas.microsoft.com/office/drawing/2014/main" val="641752094"/>
                  </a:ext>
                </a:extLst>
              </a:tr>
              <a:tr h="402806">
                <a:tc>
                  <a:txBody>
                    <a:bodyPr/>
                    <a:lstStyle/>
                    <a:p>
                      <a:r>
                        <a:rPr lang="en-IN">
                          <a:solidFill>
                            <a:srgbClr val="141414"/>
                          </a:solidFill>
                        </a:rPr>
                        <a:t>−1.3</a:t>
                      </a:r>
                    </a:p>
                  </a:txBody>
                  <a:tcPr/>
                </a:tc>
                <a:tc>
                  <a:txBody>
                    <a:bodyPr/>
                    <a:lstStyle/>
                    <a:p>
                      <a:r>
                        <a:rPr lang="en-IN">
                          <a:solidFill>
                            <a:srgbClr val="141414"/>
                          </a:solidFill>
                        </a:rPr>
                        <a:t>0.0968</a:t>
                      </a:r>
                    </a:p>
                  </a:txBody>
                  <a:tcPr/>
                </a:tc>
                <a:tc>
                  <a:txBody>
                    <a:bodyPr/>
                    <a:lstStyle/>
                    <a:p>
                      <a:r>
                        <a:rPr lang="en-IN">
                          <a:solidFill>
                            <a:srgbClr val="141414"/>
                          </a:solidFill>
                        </a:rPr>
                        <a:t>0.0951</a:t>
                      </a:r>
                    </a:p>
                  </a:txBody>
                  <a:tcPr/>
                </a:tc>
                <a:tc>
                  <a:txBody>
                    <a:bodyPr/>
                    <a:lstStyle/>
                    <a:p>
                      <a:r>
                        <a:rPr lang="en-IN">
                          <a:solidFill>
                            <a:srgbClr val="141414"/>
                          </a:solidFill>
                        </a:rPr>
                        <a:t>0.0934</a:t>
                      </a:r>
                    </a:p>
                  </a:txBody>
                  <a:tcPr/>
                </a:tc>
                <a:tc>
                  <a:txBody>
                    <a:bodyPr/>
                    <a:lstStyle/>
                    <a:p>
                      <a:r>
                        <a:rPr lang="en-IN">
                          <a:solidFill>
                            <a:srgbClr val="141414"/>
                          </a:solidFill>
                        </a:rPr>
                        <a:t>0.0918</a:t>
                      </a:r>
                    </a:p>
                  </a:txBody>
                  <a:tcPr/>
                </a:tc>
                <a:tc>
                  <a:txBody>
                    <a:bodyPr/>
                    <a:lstStyle/>
                    <a:p>
                      <a:r>
                        <a:rPr lang="en-IN">
                          <a:solidFill>
                            <a:srgbClr val="141414"/>
                          </a:solidFill>
                        </a:rPr>
                        <a:t>0.0901</a:t>
                      </a:r>
                    </a:p>
                  </a:txBody>
                  <a:tcPr/>
                </a:tc>
                <a:tc>
                  <a:txBody>
                    <a:bodyPr/>
                    <a:lstStyle/>
                    <a:p>
                      <a:r>
                        <a:rPr lang="en-IN">
                          <a:solidFill>
                            <a:srgbClr val="141414"/>
                          </a:solidFill>
                        </a:rPr>
                        <a:t>0.0885</a:t>
                      </a:r>
                    </a:p>
                  </a:txBody>
                  <a:tcPr/>
                </a:tc>
                <a:tc>
                  <a:txBody>
                    <a:bodyPr/>
                    <a:lstStyle/>
                    <a:p>
                      <a:r>
                        <a:rPr lang="en-IN">
                          <a:solidFill>
                            <a:srgbClr val="141414"/>
                          </a:solidFill>
                        </a:rPr>
                        <a:t>0.0869</a:t>
                      </a:r>
                    </a:p>
                  </a:txBody>
                  <a:tcPr/>
                </a:tc>
                <a:tc>
                  <a:txBody>
                    <a:bodyPr/>
                    <a:lstStyle/>
                    <a:p>
                      <a:r>
                        <a:rPr lang="en-IN">
                          <a:solidFill>
                            <a:srgbClr val="141414"/>
                          </a:solidFill>
                        </a:rPr>
                        <a:t>0.0853</a:t>
                      </a:r>
                    </a:p>
                  </a:txBody>
                  <a:tcPr/>
                </a:tc>
                <a:tc>
                  <a:txBody>
                    <a:bodyPr/>
                    <a:lstStyle/>
                    <a:p>
                      <a:r>
                        <a:rPr lang="en-IN">
                          <a:solidFill>
                            <a:srgbClr val="141414"/>
                          </a:solidFill>
                        </a:rPr>
                        <a:t>0.0838</a:t>
                      </a:r>
                    </a:p>
                  </a:txBody>
                  <a:tcPr/>
                </a:tc>
                <a:tc>
                  <a:txBody>
                    <a:bodyPr/>
                    <a:lstStyle/>
                    <a:p>
                      <a:r>
                        <a:rPr lang="en-IN">
                          <a:solidFill>
                            <a:srgbClr val="141414"/>
                          </a:solidFill>
                        </a:rPr>
                        <a:t>0.0823</a:t>
                      </a:r>
                    </a:p>
                  </a:txBody>
                  <a:tcPr/>
                </a:tc>
                <a:extLst>
                  <a:ext uri="{0D108BD9-81ED-4DB2-BD59-A6C34878D82A}">
                    <a16:rowId xmlns:a16="http://schemas.microsoft.com/office/drawing/2014/main" val="966601965"/>
                  </a:ext>
                </a:extLst>
              </a:tr>
              <a:tr h="402806">
                <a:tc>
                  <a:txBody>
                    <a:bodyPr/>
                    <a:lstStyle/>
                    <a:p>
                      <a:r>
                        <a:rPr lang="en-IN">
                          <a:solidFill>
                            <a:srgbClr val="141414"/>
                          </a:solidFill>
                        </a:rPr>
                        <a:t>−1.2</a:t>
                      </a:r>
                    </a:p>
                  </a:txBody>
                  <a:tcPr/>
                </a:tc>
                <a:tc>
                  <a:txBody>
                    <a:bodyPr/>
                    <a:lstStyle/>
                    <a:p>
                      <a:r>
                        <a:rPr lang="en-IN">
                          <a:solidFill>
                            <a:srgbClr val="141414"/>
                          </a:solidFill>
                        </a:rPr>
                        <a:t>0.1151</a:t>
                      </a:r>
                    </a:p>
                  </a:txBody>
                  <a:tcPr/>
                </a:tc>
                <a:tc>
                  <a:txBody>
                    <a:bodyPr/>
                    <a:lstStyle/>
                    <a:p>
                      <a:r>
                        <a:rPr lang="en-IN">
                          <a:solidFill>
                            <a:srgbClr val="141414"/>
                          </a:solidFill>
                        </a:rPr>
                        <a:t>0.1131</a:t>
                      </a:r>
                    </a:p>
                  </a:txBody>
                  <a:tcPr/>
                </a:tc>
                <a:tc>
                  <a:txBody>
                    <a:bodyPr/>
                    <a:lstStyle/>
                    <a:p>
                      <a:r>
                        <a:rPr lang="en-IN">
                          <a:solidFill>
                            <a:srgbClr val="141414"/>
                          </a:solidFill>
                        </a:rPr>
                        <a:t>0.1112</a:t>
                      </a:r>
                    </a:p>
                  </a:txBody>
                  <a:tcPr/>
                </a:tc>
                <a:tc>
                  <a:txBody>
                    <a:bodyPr/>
                    <a:lstStyle/>
                    <a:p>
                      <a:r>
                        <a:rPr lang="en-IN">
                          <a:solidFill>
                            <a:srgbClr val="141414"/>
                          </a:solidFill>
                        </a:rPr>
                        <a:t>0.1093</a:t>
                      </a:r>
                    </a:p>
                  </a:txBody>
                  <a:tcPr/>
                </a:tc>
                <a:tc>
                  <a:txBody>
                    <a:bodyPr/>
                    <a:lstStyle/>
                    <a:p>
                      <a:r>
                        <a:rPr lang="en-IN">
                          <a:solidFill>
                            <a:srgbClr val="141414"/>
                          </a:solidFill>
                        </a:rPr>
                        <a:t>0.1075</a:t>
                      </a:r>
                    </a:p>
                  </a:txBody>
                  <a:tcPr/>
                </a:tc>
                <a:tc>
                  <a:txBody>
                    <a:bodyPr/>
                    <a:lstStyle/>
                    <a:p>
                      <a:r>
                        <a:rPr lang="en-IN">
                          <a:solidFill>
                            <a:srgbClr val="141414"/>
                          </a:solidFill>
                        </a:rPr>
                        <a:t>0.1056</a:t>
                      </a:r>
                    </a:p>
                  </a:txBody>
                  <a:tcPr/>
                </a:tc>
                <a:tc>
                  <a:txBody>
                    <a:bodyPr/>
                    <a:lstStyle/>
                    <a:p>
                      <a:r>
                        <a:rPr lang="en-IN">
                          <a:solidFill>
                            <a:srgbClr val="141414"/>
                          </a:solidFill>
                        </a:rPr>
                        <a:t>0.1038</a:t>
                      </a:r>
                    </a:p>
                  </a:txBody>
                  <a:tcPr/>
                </a:tc>
                <a:tc>
                  <a:txBody>
                    <a:bodyPr/>
                    <a:lstStyle/>
                    <a:p>
                      <a:r>
                        <a:rPr lang="en-IN">
                          <a:solidFill>
                            <a:srgbClr val="141414"/>
                          </a:solidFill>
                        </a:rPr>
                        <a:t>0.1020</a:t>
                      </a:r>
                    </a:p>
                  </a:txBody>
                  <a:tcPr/>
                </a:tc>
                <a:tc>
                  <a:txBody>
                    <a:bodyPr/>
                    <a:lstStyle/>
                    <a:p>
                      <a:r>
                        <a:rPr lang="en-IN">
                          <a:solidFill>
                            <a:srgbClr val="141414"/>
                          </a:solidFill>
                          <a:effectLst>
                            <a:glow rad="254000">
                              <a:schemeClr val="accent3">
                                <a:satMod val="175000"/>
                                <a:alpha val="25000"/>
                              </a:schemeClr>
                            </a:glow>
                          </a:effectLst>
                        </a:rPr>
                        <a:t>0.1003</a:t>
                      </a:r>
                    </a:p>
                  </a:txBody>
                  <a:tcPr/>
                </a:tc>
                <a:tc>
                  <a:txBody>
                    <a:bodyPr/>
                    <a:lstStyle/>
                    <a:p>
                      <a:r>
                        <a:rPr lang="en-IN">
                          <a:solidFill>
                            <a:srgbClr val="141414"/>
                          </a:solidFill>
                        </a:rPr>
                        <a:t>0.0985</a:t>
                      </a:r>
                    </a:p>
                  </a:txBody>
                  <a:tcPr/>
                </a:tc>
                <a:extLst>
                  <a:ext uri="{0D108BD9-81ED-4DB2-BD59-A6C34878D82A}">
                    <a16:rowId xmlns:a16="http://schemas.microsoft.com/office/drawing/2014/main" val="3078827463"/>
                  </a:ext>
                </a:extLst>
              </a:tr>
              <a:tr h="402806">
                <a:tc>
                  <a:txBody>
                    <a:bodyPr/>
                    <a:lstStyle/>
                    <a:p>
                      <a:r>
                        <a:rPr lang="en-IN">
                          <a:solidFill>
                            <a:srgbClr val="141414"/>
                          </a:solidFill>
                        </a:rPr>
                        <a:t>−1.1</a:t>
                      </a:r>
                    </a:p>
                  </a:txBody>
                  <a:tcPr/>
                </a:tc>
                <a:tc>
                  <a:txBody>
                    <a:bodyPr/>
                    <a:lstStyle/>
                    <a:p>
                      <a:r>
                        <a:rPr lang="en-IN">
                          <a:solidFill>
                            <a:srgbClr val="141414"/>
                          </a:solidFill>
                        </a:rPr>
                        <a:t>0.1357</a:t>
                      </a:r>
                    </a:p>
                  </a:txBody>
                  <a:tcPr/>
                </a:tc>
                <a:tc>
                  <a:txBody>
                    <a:bodyPr/>
                    <a:lstStyle/>
                    <a:p>
                      <a:r>
                        <a:rPr lang="en-IN">
                          <a:solidFill>
                            <a:srgbClr val="141414"/>
                          </a:solidFill>
                        </a:rPr>
                        <a:t>0.1335</a:t>
                      </a:r>
                    </a:p>
                  </a:txBody>
                  <a:tcPr/>
                </a:tc>
                <a:tc>
                  <a:txBody>
                    <a:bodyPr/>
                    <a:lstStyle/>
                    <a:p>
                      <a:r>
                        <a:rPr lang="en-IN">
                          <a:solidFill>
                            <a:srgbClr val="141414"/>
                          </a:solidFill>
                        </a:rPr>
                        <a:t>0.1314</a:t>
                      </a:r>
                    </a:p>
                  </a:txBody>
                  <a:tcPr/>
                </a:tc>
                <a:tc>
                  <a:txBody>
                    <a:bodyPr/>
                    <a:lstStyle/>
                    <a:p>
                      <a:r>
                        <a:rPr lang="en-IN">
                          <a:solidFill>
                            <a:srgbClr val="141414"/>
                          </a:solidFill>
                        </a:rPr>
                        <a:t>0.1292</a:t>
                      </a:r>
                    </a:p>
                  </a:txBody>
                  <a:tcPr/>
                </a:tc>
                <a:tc>
                  <a:txBody>
                    <a:bodyPr/>
                    <a:lstStyle/>
                    <a:p>
                      <a:r>
                        <a:rPr lang="en-IN">
                          <a:solidFill>
                            <a:srgbClr val="141414"/>
                          </a:solidFill>
                        </a:rPr>
                        <a:t>0.1271</a:t>
                      </a:r>
                    </a:p>
                  </a:txBody>
                  <a:tcPr/>
                </a:tc>
                <a:tc>
                  <a:txBody>
                    <a:bodyPr/>
                    <a:lstStyle/>
                    <a:p>
                      <a:r>
                        <a:rPr lang="en-IN">
                          <a:solidFill>
                            <a:srgbClr val="141414"/>
                          </a:solidFill>
                        </a:rPr>
                        <a:t>0.1251</a:t>
                      </a:r>
                    </a:p>
                  </a:txBody>
                  <a:tcPr/>
                </a:tc>
                <a:tc>
                  <a:txBody>
                    <a:bodyPr/>
                    <a:lstStyle/>
                    <a:p>
                      <a:r>
                        <a:rPr lang="en-IN">
                          <a:solidFill>
                            <a:srgbClr val="141414"/>
                          </a:solidFill>
                        </a:rPr>
                        <a:t>0.1230</a:t>
                      </a:r>
                    </a:p>
                  </a:txBody>
                  <a:tcPr/>
                </a:tc>
                <a:tc>
                  <a:txBody>
                    <a:bodyPr/>
                    <a:lstStyle/>
                    <a:p>
                      <a:r>
                        <a:rPr lang="en-IN">
                          <a:solidFill>
                            <a:srgbClr val="141414"/>
                          </a:solidFill>
                        </a:rPr>
                        <a:t>0.1210</a:t>
                      </a:r>
                    </a:p>
                  </a:txBody>
                  <a:tcPr/>
                </a:tc>
                <a:tc>
                  <a:txBody>
                    <a:bodyPr/>
                    <a:lstStyle/>
                    <a:p>
                      <a:r>
                        <a:rPr lang="en-IN">
                          <a:solidFill>
                            <a:srgbClr val="141414"/>
                          </a:solidFill>
                        </a:rPr>
                        <a:t>0.1190</a:t>
                      </a:r>
                    </a:p>
                  </a:txBody>
                  <a:tcPr/>
                </a:tc>
                <a:tc>
                  <a:txBody>
                    <a:bodyPr/>
                    <a:lstStyle/>
                    <a:p>
                      <a:r>
                        <a:rPr lang="en-IN">
                          <a:solidFill>
                            <a:srgbClr val="141414"/>
                          </a:solidFill>
                        </a:rPr>
                        <a:t>0.1170</a:t>
                      </a:r>
                    </a:p>
                  </a:txBody>
                  <a:tcPr/>
                </a:tc>
                <a:extLst>
                  <a:ext uri="{0D108BD9-81ED-4DB2-BD59-A6C34878D82A}">
                    <a16:rowId xmlns:a16="http://schemas.microsoft.com/office/drawing/2014/main" val="4090533577"/>
                  </a:ext>
                </a:extLst>
              </a:tr>
              <a:tr h="327120">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tc>
                  <a:txBody>
                    <a:bodyPr/>
                    <a:lstStyle/>
                    <a:p>
                      <a:pPr algn="ctr"/>
                      <a:r>
                        <a:rPr lang="en-IN">
                          <a:solidFill>
                            <a:srgbClr val="141414"/>
                          </a:solidFill>
                        </a:rPr>
                        <a:t>.</a:t>
                      </a:r>
                    </a:p>
                  </a:txBody>
                  <a:tcPr/>
                </a:tc>
                <a:extLst>
                  <a:ext uri="{0D108BD9-81ED-4DB2-BD59-A6C34878D82A}">
                    <a16:rowId xmlns:a16="http://schemas.microsoft.com/office/drawing/2014/main" val="1103862636"/>
                  </a:ext>
                </a:extLst>
              </a:tr>
            </a:tbl>
          </a:graphicData>
        </a:graphic>
      </p:graphicFrame>
    </p:spTree>
    <p:extLst>
      <p:ext uri="{BB962C8B-B14F-4D97-AF65-F5344CB8AC3E}">
        <p14:creationId xmlns:p14="http://schemas.microsoft.com/office/powerpoint/2010/main" val="2705107035"/>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Normal Probability Distribution</a:t>
            </a:r>
            <a:br>
              <a:rPr lang="en-US"/>
            </a:br>
            <a:r>
              <a:rPr lang="en-US"/>
              <a:t>(11 of 11)</a:t>
            </a:r>
            <a:endParaRPr lang="en-IN"/>
          </a:p>
        </p:txBody>
      </p:sp>
      <p:sp>
        <p:nvSpPr>
          <p:cNvPr id="3" name="Content Placeholder 2"/>
          <p:cNvSpPr>
            <a:spLocks noGrp="1"/>
          </p:cNvSpPr>
          <p:nvPr>
            <p:ph sz="half" idx="1"/>
          </p:nvPr>
        </p:nvSpPr>
        <p:spPr>
          <a:xfrm>
            <a:off x="476844" y="1825625"/>
            <a:ext cx="11237976" cy="1188720"/>
          </a:xfrm>
        </p:spPr>
        <p:txBody>
          <a:bodyPr/>
          <a:lstStyle/>
          <a:p>
            <a:r>
              <a:rPr lang="en-IN"/>
              <a:t>From the table we see that z = </a:t>
            </a:r>
            <a:r>
              <a:rPr lang="en-US"/>
              <a:t>−</a:t>
            </a:r>
            <a:r>
              <a:rPr lang="en-IN"/>
              <a:t>1.28 cuts off an area of 0.1 in the lower tail. </a:t>
            </a:r>
            <a:endParaRPr lang="en-US"/>
          </a:p>
          <a:p>
            <a:pPr lvl="1"/>
            <a:r>
              <a:rPr lang="en-US"/>
              <a:t>Step 2: Convert </a:t>
            </a:r>
            <a:r>
              <a:rPr lang="en-US" i="1"/>
              <a:t>z</a:t>
            </a:r>
            <a:r>
              <a:rPr lang="en-US" i="1" baseline="-25000"/>
              <a:t>.</a:t>
            </a:r>
            <a:r>
              <a:rPr lang="en-US" baseline="-25000"/>
              <a:t>1</a:t>
            </a:r>
            <a:r>
              <a:rPr lang="en-US"/>
              <a:t> to the corresponding value of x.</a:t>
            </a:r>
          </a:p>
        </p:txBody>
      </p:sp>
      <p:graphicFrame>
        <p:nvGraphicFramePr>
          <p:cNvPr id="10" name="Object 3" descr="Begin equation. x equals mu plus z subscript 1 baseline sigma. x equals 36,500 minus 1.28 times 5000 equals 30,100.">
            <a:extLst>
              <a:ext uri="{FF2B5EF4-FFF2-40B4-BE49-F238E27FC236}">
                <a16:creationId xmlns:a16="http://schemas.microsoft.com/office/drawing/2014/main" id="{6D5C0C64-C58A-4FC6-8104-9568036C5AB3}"/>
              </a:ext>
            </a:extLst>
          </p:cNvPr>
          <p:cNvGraphicFramePr>
            <a:graphicFrameLocks noGrp="1" noChangeAspect="1"/>
          </p:cNvGraphicFramePr>
          <p:nvPr>
            <p:ph sz="half" idx="2"/>
            <p:extLst>
              <p:ext uri="{D42A27DB-BD31-4B8C-83A1-F6EECF244321}">
                <p14:modId xmlns:p14="http://schemas.microsoft.com/office/powerpoint/2010/main" val="1338320844"/>
              </p:ext>
            </p:extLst>
          </p:nvPr>
        </p:nvGraphicFramePr>
        <p:xfrm>
          <a:off x="3498960" y="3166157"/>
          <a:ext cx="5194080" cy="1143000"/>
        </p:xfrm>
        <a:graphic>
          <a:graphicData uri="http://schemas.openxmlformats.org/presentationml/2006/ole">
            <mc:AlternateContent xmlns:mc="http://schemas.openxmlformats.org/markup-compatibility/2006">
              <mc:Choice xmlns:v="urn:schemas-microsoft-com:vml" Requires="v">
                <p:oleObj spid="_x0000_s92162" name="Equation" r:id="rId3" imgW="5194080" imgH="1143000" progId="Equation.DSMT4">
                  <p:embed/>
                </p:oleObj>
              </mc:Choice>
              <mc:Fallback>
                <p:oleObj name="Equation" r:id="rId3" imgW="5194080" imgH="1143000" progId="Equation.DSMT4">
                  <p:embed/>
                  <p:pic>
                    <p:nvPicPr>
                      <p:cNvPr id="0" name="OLE substitute image"/>
                      <p:cNvPicPr/>
                      <p:nvPr/>
                    </p:nvPicPr>
                    <p:blipFill>
                      <a:blip r:embed="rId4"/>
                      <a:stretch>
                        <a:fillRect/>
                      </a:stretch>
                    </p:blipFill>
                    <p:spPr>
                      <a:xfrm>
                        <a:off x="3498960" y="3166157"/>
                        <a:ext cx="5194080" cy="1143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0DD27B09-BD97-4414-856A-2433E037EA39}"/>
              </a:ext>
            </a:extLst>
          </p:cNvPr>
          <p:cNvSpPr>
            <a:spLocks noGrp="1"/>
          </p:cNvSpPr>
          <p:nvPr>
            <p:ph sz="half" idx="10"/>
          </p:nvPr>
        </p:nvSpPr>
        <p:spPr>
          <a:xfrm>
            <a:off x="476844" y="4726443"/>
            <a:ext cx="11237976" cy="948641"/>
          </a:xfrm>
        </p:spPr>
        <p:txBody>
          <a:bodyPr/>
          <a:lstStyle/>
          <a:p>
            <a:r>
              <a:rPr lang="en-US"/>
              <a:t>Thus a guarantee of 30,100 miles will meet the requirement that approximately 10% of the tires will be eligible for the guarantee.</a:t>
            </a:r>
          </a:p>
        </p:txBody>
      </p:sp>
    </p:spTree>
    <p:extLst>
      <p:ext uri="{BB962C8B-B14F-4D97-AF65-F5344CB8AC3E}">
        <p14:creationId xmlns:p14="http://schemas.microsoft.com/office/powerpoint/2010/main" val="12955637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Applications in Business and </a:t>
            </a:r>
            <a:br>
              <a:rPr lang="en-US"/>
            </a:br>
            <a:r>
              <a:rPr lang="en-US"/>
              <a:t>Economics (1 of 2)</a:t>
            </a:r>
            <a:endParaRPr lang="en-IN"/>
          </a:p>
        </p:txBody>
      </p:sp>
      <p:sp>
        <p:nvSpPr>
          <p:cNvPr id="3" name="Content Placeholder 2"/>
          <p:cNvSpPr>
            <a:spLocks noGrp="1"/>
          </p:cNvSpPr>
          <p:nvPr>
            <p:ph idx="1"/>
          </p:nvPr>
        </p:nvSpPr>
        <p:spPr/>
        <p:txBody>
          <a:bodyPr/>
          <a:lstStyle/>
          <a:p>
            <a:pPr>
              <a:spcBef>
                <a:spcPts val="600"/>
              </a:spcBef>
            </a:pPr>
            <a:r>
              <a:rPr lang="en-US"/>
              <a:t>Accounting</a:t>
            </a:r>
          </a:p>
          <a:p>
            <a:pPr marL="685800">
              <a:spcBef>
                <a:spcPts val="600"/>
              </a:spcBef>
            </a:pPr>
            <a:r>
              <a:rPr lang="en-US"/>
              <a:t>Public accounting firms use statistical sampling procedures when conducting audits for their clients.</a:t>
            </a:r>
          </a:p>
          <a:p>
            <a:pPr>
              <a:spcBef>
                <a:spcPts val="600"/>
              </a:spcBef>
            </a:pPr>
            <a:r>
              <a:rPr lang="en-US"/>
              <a:t>Economics</a:t>
            </a:r>
          </a:p>
          <a:p>
            <a:pPr marL="685800">
              <a:spcBef>
                <a:spcPts val="600"/>
              </a:spcBef>
            </a:pPr>
            <a:r>
              <a:rPr lang="en-US"/>
              <a:t>Economists use statistical information in making forecasts about the future of the economy or some aspect of it.</a:t>
            </a:r>
          </a:p>
          <a:p>
            <a:pPr>
              <a:spcBef>
                <a:spcPts val="600"/>
              </a:spcBef>
            </a:pPr>
            <a:r>
              <a:rPr lang="en-US"/>
              <a:t>Finance</a:t>
            </a:r>
          </a:p>
          <a:p>
            <a:pPr marL="685800">
              <a:spcBef>
                <a:spcPts val="600"/>
              </a:spcBef>
            </a:pPr>
            <a:r>
              <a:rPr lang="en-US"/>
              <a:t>Financial advisors use price-earnings ratios and dividend yields to guide their investment advice.</a:t>
            </a:r>
          </a:p>
        </p:txBody>
      </p:sp>
    </p:spTree>
    <p:extLst>
      <p:ext uri="{BB962C8B-B14F-4D97-AF65-F5344CB8AC3E}">
        <p14:creationId xmlns:p14="http://schemas.microsoft.com/office/powerpoint/2010/main" val="6319190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Descriptive Statistics</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marL="228600" lvl="1">
              <a:spcBef>
                <a:spcPts val="1200"/>
              </a:spcBef>
              <a:spcAft>
                <a:spcPts val="1200"/>
              </a:spcAft>
            </a:pPr>
            <a:r>
              <a:rPr lang="en-US"/>
              <a:t>Most of the statistical information in newspapers, magazines, company reports, and other publications consist of data that are summarized and presented in a form that is easy to understand.</a:t>
            </a:r>
          </a:p>
          <a:p>
            <a:pPr marL="228600" lvl="1">
              <a:spcBef>
                <a:spcPts val="1200"/>
              </a:spcBef>
              <a:spcAft>
                <a:spcPts val="1200"/>
              </a:spcAft>
            </a:pPr>
            <a:r>
              <a:rPr lang="en-US"/>
              <a:t>Such summaries of data, which may be tabular, graphical, or numerical, are referred to as descriptive statistics.</a:t>
            </a:r>
          </a:p>
        </p:txBody>
      </p:sp>
    </p:spTree>
    <p:extLst>
      <p:ext uri="{BB962C8B-B14F-4D97-AF65-F5344CB8AC3E}">
        <p14:creationId xmlns:p14="http://schemas.microsoft.com/office/powerpoint/2010/main" val="1547744576"/>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Exponential Probability Distribution (1 of 6)</a:t>
            </a:r>
            <a:endParaRPr lang="en-IN"/>
          </a:p>
        </p:txBody>
      </p:sp>
      <p:sp>
        <p:nvSpPr>
          <p:cNvPr id="3" name="Content Placeholder 2"/>
          <p:cNvSpPr>
            <a:spLocks noGrp="1"/>
          </p:cNvSpPr>
          <p:nvPr>
            <p:ph idx="1"/>
          </p:nvPr>
        </p:nvSpPr>
        <p:spPr/>
        <p:txBody>
          <a:bodyPr/>
          <a:lstStyle/>
          <a:p>
            <a:r>
              <a:rPr lang="en-US"/>
              <a:t>The exponential probability distribution is useful in describing the time it takes to complete a task.</a:t>
            </a:r>
          </a:p>
          <a:p>
            <a:r>
              <a:rPr lang="en-US"/>
              <a:t>The exponential random variables can be used to describe:</a:t>
            </a:r>
          </a:p>
          <a:p>
            <a:pPr lvl="1"/>
            <a:r>
              <a:rPr lang="en-US"/>
              <a:t>Time between vehicle arrivals at a toll booth</a:t>
            </a:r>
          </a:p>
          <a:p>
            <a:pPr lvl="1"/>
            <a:r>
              <a:rPr lang="en-US"/>
              <a:t>Time required to complete a questionnaire</a:t>
            </a:r>
          </a:p>
          <a:p>
            <a:pPr lvl="1"/>
            <a:r>
              <a:rPr lang="en-US"/>
              <a:t>Distance between major defects in a highway</a:t>
            </a:r>
          </a:p>
          <a:p>
            <a:r>
              <a:rPr lang="en-US"/>
              <a:t>In waiting line applications, the exponential distribution is often used for service times.</a:t>
            </a:r>
          </a:p>
        </p:txBody>
      </p:sp>
    </p:spTree>
    <p:extLst>
      <p:ext uri="{BB962C8B-B14F-4D97-AF65-F5344CB8AC3E}">
        <p14:creationId xmlns:p14="http://schemas.microsoft.com/office/powerpoint/2010/main" val="382870273"/>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Exponential Probability Distribution (2 of 6)</a:t>
            </a:r>
            <a:endParaRPr lang="en-IN"/>
          </a:p>
        </p:txBody>
      </p:sp>
      <p:sp>
        <p:nvSpPr>
          <p:cNvPr id="3" name="Content Placeholder 2"/>
          <p:cNvSpPr>
            <a:spLocks noGrp="1"/>
          </p:cNvSpPr>
          <p:nvPr>
            <p:ph idx="1"/>
          </p:nvPr>
        </p:nvSpPr>
        <p:spPr/>
        <p:txBody>
          <a:bodyPr/>
          <a:lstStyle/>
          <a:p>
            <a:r>
              <a:rPr lang="en-US"/>
              <a:t>A property of the exponential distribution is that the mean and standard deviation are equal.</a:t>
            </a:r>
          </a:p>
          <a:p>
            <a:r>
              <a:rPr lang="en-US"/>
              <a:t>The exponential distribution is skewed to the right. Its skewness measure is 2.</a:t>
            </a:r>
          </a:p>
        </p:txBody>
      </p:sp>
    </p:spTree>
    <p:extLst>
      <p:ext uri="{BB962C8B-B14F-4D97-AF65-F5344CB8AC3E}">
        <p14:creationId xmlns:p14="http://schemas.microsoft.com/office/powerpoint/2010/main" val="765848482"/>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Exponential Probability Distribution (3 of 6)</a:t>
            </a:r>
          </a:p>
        </p:txBody>
      </p:sp>
      <p:sp>
        <p:nvSpPr>
          <p:cNvPr id="3" name="Content Placeholder 2"/>
          <p:cNvSpPr>
            <a:spLocks noGrp="1"/>
          </p:cNvSpPr>
          <p:nvPr>
            <p:ph sz="half" idx="1"/>
          </p:nvPr>
        </p:nvSpPr>
        <p:spPr>
          <a:xfrm>
            <a:off x="476844" y="1825625"/>
            <a:ext cx="11237976" cy="656318"/>
          </a:xfrm>
        </p:spPr>
        <p:txBody>
          <a:bodyPr/>
          <a:lstStyle/>
          <a:p>
            <a:r>
              <a:rPr lang="en-US"/>
              <a:t>Density Function</a:t>
            </a:r>
          </a:p>
        </p:txBody>
      </p:sp>
      <p:graphicFrame>
        <p:nvGraphicFramePr>
          <p:cNvPr id="9" name="Object 3" descr="Begin equation. F of x equals 1 divided by mu times e superscript minus x divided by mu baseline for x is greater than or equal to 0. ">
            <a:extLst>
              <a:ext uri="{FF2B5EF4-FFF2-40B4-BE49-F238E27FC236}">
                <a16:creationId xmlns:a16="http://schemas.microsoft.com/office/drawing/2014/main" id="{AD16D3E3-AA10-438C-9CE5-E6CF194F26C5}"/>
              </a:ext>
            </a:extLst>
          </p:cNvPr>
          <p:cNvGraphicFramePr>
            <a:graphicFrameLocks noGrp="1" noChangeAspect="1"/>
          </p:cNvGraphicFramePr>
          <p:nvPr>
            <p:ph sz="half" idx="2"/>
            <p:extLst>
              <p:ext uri="{D42A27DB-BD31-4B8C-83A1-F6EECF244321}">
                <p14:modId xmlns:p14="http://schemas.microsoft.com/office/powerpoint/2010/main" val="3440714357"/>
              </p:ext>
            </p:extLst>
          </p:nvPr>
        </p:nvGraphicFramePr>
        <p:xfrm>
          <a:off x="3713844" y="2689446"/>
          <a:ext cx="3429000" cy="914400"/>
        </p:xfrm>
        <a:graphic>
          <a:graphicData uri="http://schemas.openxmlformats.org/presentationml/2006/ole">
            <mc:AlternateContent xmlns:mc="http://schemas.openxmlformats.org/markup-compatibility/2006">
              <mc:Choice xmlns:v="urn:schemas-microsoft-com:vml" Requires="v">
                <p:oleObj spid="_x0000_s93186" name="Equation" r:id="rId3" imgW="3429000" imgH="914400" progId="Equation.DSMT4">
                  <p:embed/>
                </p:oleObj>
              </mc:Choice>
              <mc:Fallback>
                <p:oleObj name="Equation" r:id="rId3" imgW="3429000" imgH="914400" progId="Equation.DSMT4">
                  <p:embed/>
                  <p:pic>
                    <p:nvPicPr>
                      <p:cNvPr id="0" name="OLE substitute image"/>
                      <p:cNvPicPr/>
                      <p:nvPr/>
                    </p:nvPicPr>
                    <p:blipFill>
                      <a:blip r:embed="rId4"/>
                      <a:stretch>
                        <a:fillRect/>
                      </a:stretch>
                    </p:blipFill>
                    <p:spPr>
                      <a:xfrm>
                        <a:off x="3713844" y="2689446"/>
                        <a:ext cx="3429000" cy="914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5DE504E-B1A7-4698-8F0F-EF3D0C520C5C}"/>
              </a:ext>
            </a:extLst>
          </p:cNvPr>
          <p:cNvSpPr>
            <a:spLocks noGrp="1"/>
          </p:cNvSpPr>
          <p:nvPr>
            <p:ph sz="half" idx="10"/>
          </p:nvPr>
        </p:nvSpPr>
        <p:spPr>
          <a:xfrm>
            <a:off x="476844" y="4078516"/>
            <a:ext cx="11237976" cy="1201975"/>
          </a:xfrm>
        </p:spPr>
        <p:txBody>
          <a:bodyPr/>
          <a:lstStyle/>
          <a:p>
            <a:pPr indent="0">
              <a:buNone/>
            </a:pPr>
            <a:r>
              <a:rPr lang="en-US"/>
              <a:t>where: </a:t>
            </a:r>
            <a:r>
              <a:rPr lang="en-US" i="1"/>
              <a:t>µ </a:t>
            </a:r>
            <a:r>
              <a:rPr lang="en-US"/>
              <a:t>= expected value or mean</a:t>
            </a:r>
          </a:p>
          <a:p>
            <a:pPr marL="1196975" indent="0">
              <a:buNone/>
            </a:pPr>
            <a:r>
              <a:rPr lang="en-US" i="1"/>
              <a:t>e</a:t>
            </a:r>
            <a:r>
              <a:rPr lang="en-US"/>
              <a:t> = 2.71828</a:t>
            </a:r>
          </a:p>
        </p:txBody>
      </p:sp>
    </p:spTree>
    <p:extLst>
      <p:ext uri="{BB962C8B-B14F-4D97-AF65-F5344CB8AC3E}">
        <p14:creationId xmlns:p14="http://schemas.microsoft.com/office/powerpoint/2010/main" val="5768568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Exponential Probability Distribution (4 of 6)</a:t>
            </a:r>
          </a:p>
        </p:txBody>
      </p:sp>
      <p:sp>
        <p:nvSpPr>
          <p:cNvPr id="3" name="Content Placeholder 2"/>
          <p:cNvSpPr>
            <a:spLocks noGrp="1"/>
          </p:cNvSpPr>
          <p:nvPr>
            <p:ph sz="half" idx="1"/>
          </p:nvPr>
        </p:nvSpPr>
        <p:spPr>
          <a:xfrm>
            <a:off x="476844" y="1825625"/>
            <a:ext cx="11210544" cy="612775"/>
          </a:xfrm>
        </p:spPr>
        <p:txBody>
          <a:bodyPr/>
          <a:lstStyle/>
          <a:p>
            <a:r>
              <a:rPr lang="en-US"/>
              <a:t>Cumulative Probabilities</a:t>
            </a:r>
          </a:p>
        </p:txBody>
      </p:sp>
      <p:graphicFrame>
        <p:nvGraphicFramePr>
          <p:cNvPr id="9" name="Object 3" descr="Begin equation. P of x less than or equal to x subscript 0 baseline equals 1 minus e superscript minus x subscript 0 baseline over mu baseline. End equation. ">
            <a:extLst>
              <a:ext uri="{FF2B5EF4-FFF2-40B4-BE49-F238E27FC236}">
                <a16:creationId xmlns:a16="http://schemas.microsoft.com/office/drawing/2014/main" id="{7C1D3999-AE57-461F-8C65-17D10EA7C417}"/>
              </a:ext>
            </a:extLst>
          </p:cNvPr>
          <p:cNvGraphicFramePr>
            <a:graphicFrameLocks noGrp="1" noChangeAspect="1"/>
          </p:cNvGraphicFramePr>
          <p:nvPr>
            <p:ph sz="half" idx="2"/>
            <p:extLst>
              <p:ext uri="{D42A27DB-BD31-4B8C-83A1-F6EECF244321}">
                <p14:modId xmlns:p14="http://schemas.microsoft.com/office/powerpoint/2010/main" val="1684813757"/>
              </p:ext>
            </p:extLst>
          </p:nvPr>
        </p:nvGraphicFramePr>
        <p:xfrm>
          <a:off x="3718833" y="2911474"/>
          <a:ext cx="3085920" cy="482400"/>
        </p:xfrm>
        <a:graphic>
          <a:graphicData uri="http://schemas.openxmlformats.org/presentationml/2006/ole">
            <mc:AlternateContent xmlns:mc="http://schemas.openxmlformats.org/markup-compatibility/2006">
              <mc:Choice xmlns:v="urn:schemas-microsoft-com:vml" Requires="v">
                <p:oleObj spid="_x0000_s94210" name="Equation" r:id="rId3" imgW="3085920" imgH="482400" progId="Equation.DSMT4">
                  <p:embed/>
                </p:oleObj>
              </mc:Choice>
              <mc:Fallback>
                <p:oleObj name="Equation" r:id="rId3" imgW="3085920" imgH="482400" progId="Equation.DSMT4">
                  <p:embed/>
                  <p:pic>
                    <p:nvPicPr>
                      <p:cNvPr id="0" name="OLE substitute image"/>
                      <p:cNvPicPr/>
                      <p:nvPr/>
                    </p:nvPicPr>
                    <p:blipFill>
                      <a:blip r:embed="rId4"/>
                      <a:stretch>
                        <a:fillRect/>
                      </a:stretch>
                    </p:blipFill>
                    <p:spPr>
                      <a:xfrm>
                        <a:off x="3718833" y="2911474"/>
                        <a:ext cx="3085920" cy="482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2C297EB-F99C-4F9B-ACC3-0D70E6C7D626}"/>
              </a:ext>
            </a:extLst>
          </p:cNvPr>
          <p:cNvSpPr>
            <a:spLocks noGrp="1"/>
          </p:cNvSpPr>
          <p:nvPr>
            <p:ph sz="half" idx="10"/>
          </p:nvPr>
        </p:nvSpPr>
        <p:spPr>
          <a:xfrm>
            <a:off x="476844" y="3932413"/>
            <a:ext cx="11237976" cy="1217448"/>
          </a:xfrm>
        </p:spPr>
        <p:txBody>
          <a:bodyPr/>
          <a:lstStyle/>
          <a:p>
            <a:pPr indent="0">
              <a:buNone/>
            </a:pPr>
            <a:r>
              <a:rPr lang="en-US"/>
              <a:t>where:  </a:t>
            </a:r>
          </a:p>
          <a:p>
            <a:pPr marL="457200" indent="0">
              <a:buNone/>
            </a:pPr>
            <a:r>
              <a:rPr lang="en-US" i="1"/>
              <a:t>x</a:t>
            </a:r>
            <a:r>
              <a:rPr lang="en-US" baseline="-25000"/>
              <a:t>0</a:t>
            </a:r>
            <a:r>
              <a:rPr lang="en-US"/>
              <a:t> = some specific value of </a:t>
            </a:r>
            <a:r>
              <a:rPr lang="en-US" i="1"/>
              <a:t>x</a:t>
            </a:r>
          </a:p>
        </p:txBody>
      </p:sp>
    </p:spTree>
    <p:extLst>
      <p:ext uri="{BB962C8B-B14F-4D97-AF65-F5344CB8AC3E}">
        <p14:creationId xmlns:p14="http://schemas.microsoft.com/office/powerpoint/2010/main" val="415588698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Exponential Probability Distribution (5 of 6)</a:t>
            </a:r>
            <a:endParaRPr lang="en-IN"/>
          </a:p>
        </p:txBody>
      </p:sp>
      <p:sp>
        <p:nvSpPr>
          <p:cNvPr id="3" name="Content Placeholder 2"/>
          <p:cNvSpPr>
            <a:spLocks noGrp="1"/>
          </p:cNvSpPr>
          <p:nvPr>
            <p:ph idx="1"/>
          </p:nvPr>
        </p:nvSpPr>
        <p:spPr/>
        <p:txBody>
          <a:bodyPr/>
          <a:lstStyle/>
          <a:p>
            <a:r>
              <a:rPr lang="en-IN" b="1"/>
              <a:t>Example: </a:t>
            </a:r>
            <a:r>
              <a:rPr lang="en-IN"/>
              <a:t>Loading time for trucks</a:t>
            </a:r>
          </a:p>
          <a:p>
            <a:pPr indent="0">
              <a:buNone/>
            </a:pPr>
            <a:r>
              <a:rPr lang="en-IN"/>
              <a:t>Suppose </a:t>
            </a:r>
            <a:r>
              <a:rPr lang="en-IN" i="1"/>
              <a:t>x</a:t>
            </a:r>
            <a:r>
              <a:rPr lang="en-IN"/>
              <a:t> represents the loading time for a truck at the Schips loading dock and follows exponential distribution. If the mean or average loading time is 15 minutes, what is the probability that loading a truck will take 6 minutes or less? </a:t>
            </a:r>
          </a:p>
        </p:txBody>
      </p:sp>
    </p:spTree>
    <p:extLst>
      <p:ext uri="{BB962C8B-B14F-4D97-AF65-F5344CB8AC3E}">
        <p14:creationId xmlns:p14="http://schemas.microsoft.com/office/powerpoint/2010/main" val="3800107025"/>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Exponential Probability Distribution</a:t>
            </a:r>
            <a:r>
              <a:rPr lang="en-US"/>
              <a:t> (6 of 6)</a:t>
            </a:r>
            <a:endParaRPr lang="en-IN"/>
          </a:p>
        </p:txBody>
      </p:sp>
      <p:sp>
        <p:nvSpPr>
          <p:cNvPr id="3" name="Content Placeholder 2"/>
          <p:cNvSpPr>
            <a:spLocks noGrp="1"/>
          </p:cNvSpPr>
          <p:nvPr>
            <p:ph sz="half" idx="1"/>
          </p:nvPr>
        </p:nvSpPr>
        <p:spPr>
          <a:xfrm>
            <a:off x="476842" y="1825625"/>
            <a:ext cx="11237976" cy="534971"/>
          </a:xfrm>
        </p:spPr>
        <p:txBody>
          <a:bodyPr/>
          <a:lstStyle/>
          <a:p>
            <a:r>
              <a:rPr lang="en-IN" b="1"/>
              <a:t>Example: </a:t>
            </a:r>
            <a:r>
              <a:rPr lang="en-IN"/>
              <a:t>Loading time for trucks</a:t>
            </a:r>
          </a:p>
        </p:txBody>
      </p:sp>
      <p:graphicFrame>
        <p:nvGraphicFramePr>
          <p:cNvPr id="9" name="Object 3" descr="Begin equation. P of x less than or equal to x subscript 0 baseline equals 1 minus e superscript minus x subscript 0 over mu. P of x less than or equal to 6 equals 1 minus e superscript minus 6 over 15 equals .3297. End equation.">
            <a:extLst>
              <a:ext uri="{FF2B5EF4-FFF2-40B4-BE49-F238E27FC236}">
                <a16:creationId xmlns:a16="http://schemas.microsoft.com/office/drawing/2014/main" id="{C87A6699-8756-4AF0-BE74-1F11011948D8}"/>
              </a:ext>
            </a:extLst>
          </p:cNvPr>
          <p:cNvGraphicFramePr>
            <a:graphicFrameLocks noGrp="1" noChangeAspect="1"/>
          </p:cNvGraphicFramePr>
          <p:nvPr>
            <p:ph sz="half" idx="2"/>
            <p:extLst>
              <p:ext uri="{D42A27DB-BD31-4B8C-83A1-F6EECF244321}">
                <p14:modId xmlns:p14="http://schemas.microsoft.com/office/powerpoint/2010/main" val="2579019479"/>
              </p:ext>
            </p:extLst>
          </p:nvPr>
        </p:nvGraphicFramePr>
        <p:xfrm>
          <a:off x="3730625" y="2635250"/>
          <a:ext cx="3085920" cy="1942920"/>
        </p:xfrm>
        <a:graphic>
          <a:graphicData uri="http://schemas.openxmlformats.org/presentationml/2006/ole">
            <mc:AlternateContent xmlns:mc="http://schemas.openxmlformats.org/markup-compatibility/2006">
              <mc:Choice xmlns:v="urn:schemas-microsoft-com:vml" Requires="v">
                <p:oleObj spid="_x0000_s95234" name="Equation" r:id="rId3" imgW="3085920" imgH="1942920" progId="Equation.DSMT4">
                  <p:embed/>
                </p:oleObj>
              </mc:Choice>
              <mc:Fallback>
                <p:oleObj name="Equation" r:id="rId3" imgW="3085920" imgH="1942920" progId="Equation.DSMT4">
                  <p:embed/>
                  <p:pic>
                    <p:nvPicPr>
                      <p:cNvPr id="0" name="OLE substitute image"/>
                      <p:cNvPicPr/>
                      <p:nvPr/>
                    </p:nvPicPr>
                    <p:blipFill>
                      <a:blip r:embed="rId4"/>
                      <a:stretch>
                        <a:fillRect/>
                      </a:stretch>
                    </p:blipFill>
                    <p:spPr>
                      <a:xfrm>
                        <a:off x="3730625" y="2635250"/>
                        <a:ext cx="3085920" cy="1942920"/>
                      </a:xfrm>
                      <a:prstGeom prst="rect">
                        <a:avLst/>
                      </a:prstGeom>
                    </p:spPr>
                  </p:pic>
                </p:oleObj>
              </mc:Fallback>
            </mc:AlternateContent>
          </a:graphicData>
        </a:graphic>
      </p:graphicFrame>
    </p:spTree>
    <p:extLst>
      <p:ext uri="{BB962C8B-B14F-4D97-AF65-F5344CB8AC3E}">
        <p14:creationId xmlns:p14="http://schemas.microsoft.com/office/powerpoint/2010/main" val="1768278721"/>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Relationship between the Poisson and Exponential Distributions</a:t>
            </a:r>
            <a:endParaRPr lang="en-IN"/>
          </a:p>
        </p:txBody>
      </p:sp>
      <p:pic>
        <p:nvPicPr>
          <p:cNvPr id="9" name="Picture 2" descr="Two ellipses have a pair of arrows, up and down, between each other. The top ellipse is captioned: The Poisson distribution provides an appropriate description of the number of occurrences per interval. The bottom ellipse is captioned: The exponential distribution provides an appropriate description of the length of the interval between occurrences.">
            <a:extLst>
              <a:ext uri="{FF2B5EF4-FFF2-40B4-BE49-F238E27FC236}">
                <a16:creationId xmlns:a16="http://schemas.microsoft.com/office/drawing/2014/main" id="{D1935E32-4987-48F2-B6E8-C1EA71353BEA}"/>
              </a:ext>
            </a:extLst>
          </p:cNvPr>
          <p:cNvPicPr>
            <a:picLocks noGrp="1" noChangeAspect="1"/>
          </p:cNvPicPr>
          <p:nvPr>
            <p:ph idx="1"/>
          </p:nvPr>
        </p:nvPicPr>
        <p:blipFill>
          <a:blip r:embed="rId2"/>
          <a:stretch>
            <a:fillRect/>
          </a:stretch>
        </p:blipFill>
        <p:spPr>
          <a:xfrm>
            <a:off x="2721099" y="1690688"/>
            <a:ext cx="6749801" cy="4694067"/>
          </a:xfrm>
          <a:prstGeom prst="rect">
            <a:avLst/>
          </a:prstGeom>
        </p:spPr>
      </p:pic>
    </p:spTree>
    <p:extLst>
      <p:ext uri="{BB962C8B-B14F-4D97-AF65-F5344CB8AC3E}">
        <p14:creationId xmlns:p14="http://schemas.microsoft.com/office/powerpoint/2010/main" val="1230810823"/>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C1A36D-2F1D-49C9-AF7D-AF3E13967944}"/>
              </a:ext>
            </a:extLst>
          </p:cNvPr>
          <p:cNvSpPr>
            <a:spLocks noGrp="1"/>
          </p:cNvSpPr>
          <p:nvPr>
            <p:ph type="title"/>
          </p:nvPr>
        </p:nvSpPr>
        <p:spPr/>
        <p:txBody>
          <a:bodyPr/>
          <a:lstStyle/>
          <a:p>
            <a:r>
              <a:rPr lang="en-US" dirty="0"/>
              <a:t>Chapter 7</a:t>
            </a:r>
            <a:br>
              <a:rPr lang="en-US" dirty="0"/>
            </a:br>
            <a:r>
              <a:rPr lang="en-US" dirty="0"/>
              <a:t>Sampling and Sampling Distributions</a:t>
            </a:r>
            <a:endParaRPr lang="en-IN" dirty="0"/>
          </a:p>
        </p:txBody>
      </p:sp>
      <p:sp>
        <p:nvSpPr>
          <p:cNvPr id="2" name="Content Placeholder 2">
            <a:extLst>
              <a:ext uri="{FF2B5EF4-FFF2-40B4-BE49-F238E27FC236}">
                <a16:creationId xmlns:a16="http://schemas.microsoft.com/office/drawing/2014/main" id="{739D8020-F80D-447D-85D0-E9C40248F093}"/>
              </a:ext>
            </a:extLst>
          </p:cNvPr>
          <p:cNvSpPr>
            <a:spLocks noGrp="1"/>
          </p:cNvSpPr>
          <p:nvPr>
            <p:ph sz="half" idx="2"/>
          </p:nvPr>
        </p:nvSpPr>
        <p:spPr>
          <a:xfrm>
            <a:off x="476843" y="1828800"/>
            <a:ext cx="11241915" cy="2385060"/>
          </a:xfrm>
        </p:spPr>
        <p:txBody>
          <a:bodyPr/>
          <a:lstStyle/>
          <a:p>
            <a:pPr lvl="0">
              <a:buClr>
                <a:srgbClr val="003865"/>
              </a:buClr>
            </a:pPr>
            <a:r>
              <a:rPr lang="en-US" dirty="0">
                <a:solidFill>
                  <a:srgbClr val="003865"/>
                </a:solidFill>
                <a:cs typeface="Arial" pitchFamily="34" charset="0"/>
              </a:rPr>
              <a:t>Selecting a Sample</a:t>
            </a:r>
          </a:p>
          <a:p>
            <a:pPr lvl="0">
              <a:buClr>
                <a:srgbClr val="003865"/>
              </a:buClr>
            </a:pPr>
            <a:r>
              <a:rPr lang="en-US" dirty="0">
                <a:solidFill>
                  <a:srgbClr val="003865"/>
                </a:solidFill>
                <a:cs typeface="Arial" pitchFamily="34" charset="0"/>
              </a:rPr>
              <a:t>Point Estimation</a:t>
            </a:r>
          </a:p>
          <a:p>
            <a:pPr lvl="0">
              <a:buClr>
                <a:srgbClr val="003865"/>
              </a:buClr>
            </a:pPr>
            <a:r>
              <a:rPr lang="en-US" dirty="0">
                <a:solidFill>
                  <a:srgbClr val="003865"/>
                </a:solidFill>
                <a:cs typeface="Arial" pitchFamily="34" charset="0"/>
              </a:rPr>
              <a:t>Introduction to Sampling Distributions</a:t>
            </a:r>
          </a:p>
          <a:p>
            <a:pPr lvl="0">
              <a:buClr>
                <a:srgbClr val="003865"/>
              </a:buClr>
            </a:pPr>
            <a:r>
              <a:rPr lang="en-US" dirty="0">
                <a:solidFill>
                  <a:srgbClr val="003865"/>
                </a:solidFill>
                <a:cs typeface="Arial" pitchFamily="34" charset="0"/>
              </a:rPr>
              <a:t>Sampling Distribution of</a:t>
            </a:r>
            <a:endParaRPr lang="en-US" dirty="0">
              <a:solidFill>
                <a:srgbClr val="000000"/>
              </a:solidFill>
              <a:cs typeface="Arial" pitchFamily="34" charset="0"/>
            </a:endParaRPr>
          </a:p>
        </p:txBody>
      </p:sp>
      <p:graphicFrame>
        <p:nvGraphicFramePr>
          <p:cNvPr id="9" name="Object 3" descr="x overbar">
            <a:extLst>
              <a:ext uri="{FF2B5EF4-FFF2-40B4-BE49-F238E27FC236}">
                <a16:creationId xmlns:a16="http://schemas.microsoft.com/office/drawing/2014/main" id="{340C1081-8785-416A-9EF1-707F2D646C19}"/>
              </a:ext>
            </a:extLst>
          </p:cNvPr>
          <p:cNvGraphicFramePr>
            <a:graphicFrameLocks noGrp="1" noChangeAspect="1"/>
          </p:cNvGraphicFramePr>
          <p:nvPr>
            <p:ph idx="10"/>
            <p:extLst>
              <p:ext uri="{D42A27DB-BD31-4B8C-83A1-F6EECF244321}">
                <p14:modId xmlns:p14="http://schemas.microsoft.com/office/powerpoint/2010/main" val="3794234602"/>
              </p:ext>
            </p:extLst>
          </p:nvPr>
        </p:nvGraphicFramePr>
        <p:xfrm>
          <a:off x="4074659" y="3704547"/>
          <a:ext cx="228600" cy="279400"/>
        </p:xfrm>
        <a:graphic>
          <a:graphicData uri="http://schemas.openxmlformats.org/presentationml/2006/ole">
            <mc:AlternateContent xmlns:mc="http://schemas.openxmlformats.org/markup-compatibility/2006">
              <mc:Choice xmlns:v="urn:schemas-microsoft-com:vml" Requires="v">
                <p:oleObj spid="_x0000_s96259" name="Equation" r:id="rId3" imgW="228600" imgH="279360" progId="Equation.DSMT4">
                  <p:embed/>
                </p:oleObj>
              </mc:Choice>
              <mc:Fallback>
                <p:oleObj name="Equation" r:id="rId3" imgW="228600" imgH="279360" progId="Equation.DSMT4">
                  <p:embed/>
                  <p:pic>
                    <p:nvPicPr>
                      <p:cNvPr id="0" name="OLE substitute image"/>
                      <p:cNvPicPr/>
                      <p:nvPr/>
                    </p:nvPicPr>
                    <p:blipFill>
                      <a:blip r:embed="rId4"/>
                      <a:stretch>
                        <a:fillRect/>
                      </a:stretch>
                    </p:blipFill>
                    <p:spPr>
                      <a:xfrm>
                        <a:off x="4074659" y="3704547"/>
                        <a:ext cx="228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97D579F-2509-4E57-BB94-B1209374FE1D}"/>
              </a:ext>
            </a:extLst>
          </p:cNvPr>
          <p:cNvSpPr>
            <a:spLocks noGrp="1"/>
          </p:cNvSpPr>
          <p:nvPr>
            <p:ph idx="11"/>
          </p:nvPr>
        </p:nvSpPr>
        <p:spPr>
          <a:xfrm>
            <a:off x="476842" y="4215135"/>
            <a:ext cx="3657600" cy="457200"/>
          </a:xfrm>
        </p:spPr>
        <p:txBody>
          <a:bodyPr/>
          <a:lstStyle/>
          <a:p>
            <a:pPr marL="228600" lvl="0" indent="-228600" algn="l">
              <a:buClr>
                <a:srgbClr val="003865"/>
              </a:buClr>
              <a:buFont typeface="Arial" pitchFamily="34" charset="0"/>
              <a:buChar char="•"/>
            </a:pPr>
            <a:r>
              <a:rPr lang="en-US">
                <a:solidFill>
                  <a:srgbClr val="003865"/>
                </a:solidFill>
                <a:cs typeface="Arial" pitchFamily="34" charset="0"/>
              </a:rPr>
              <a:t>Sampling Distribution of</a:t>
            </a:r>
            <a:endParaRPr lang="en-US" i="1">
              <a:solidFill>
                <a:srgbClr val="003865"/>
              </a:solidFill>
              <a:cs typeface="Arial" pitchFamily="34" charset="0"/>
            </a:endParaRPr>
          </a:p>
        </p:txBody>
      </p:sp>
      <p:graphicFrame>
        <p:nvGraphicFramePr>
          <p:cNvPr id="10" name="Object 5" descr="p overbar">
            <a:extLst>
              <a:ext uri="{FF2B5EF4-FFF2-40B4-BE49-F238E27FC236}">
                <a16:creationId xmlns:a16="http://schemas.microsoft.com/office/drawing/2014/main" id="{2DA8F6D4-A79B-4E34-9E5B-4E79F3C7878C}"/>
              </a:ext>
            </a:extLst>
          </p:cNvPr>
          <p:cNvGraphicFramePr>
            <a:graphicFrameLocks noGrp="1" noChangeAspect="1"/>
          </p:cNvGraphicFramePr>
          <p:nvPr>
            <p:ph idx="13"/>
            <p:extLst>
              <p:ext uri="{D42A27DB-BD31-4B8C-83A1-F6EECF244321}">
                <p14:modId xmlns:p14="http://schemas.microsoft.com/office/powerpoint/2010/main" val="3372200713"/>
              </p:ext>
            </p:extLst>
          </p:nvPr>
        </p:nvGraphicFramePr>
        <p:xfrm>
          <a:off x="4074659" y="4301043"/>
          <a:ext cx="228600" cy="342720"/>
        </p:xfrm>
        <a:graphic>
          <a:graphicData uri="http://schemas.openxmlformats.org/presentationml/2006/ole">
            <mc:AlternateContent xmlns:mc="http://schemas.openxmlformats.org/markup-compatibility/2006">
              <mc:Choice xmlns:v="urn:schemas-microsoft-com:vml" Requires="v">
                <p:oleObj spid="_x0000_s96260" name="Equation" r:id="rId5" imgW="228600" imgH="342720" progId="Equation.DSMT4">
                  <p:embed/>
                </p:oleObj>
              </mc:Choice>
              <mc:Fallback>
                <p:oleObj name="Equation" r:id="rId5" imgW="228600" imgH="342720" progId="Equation.DSMT4">
                  <p:embed/>
                  <p:pic>
                    <p:nvPicPr>
                      <p:cNvPr id="0" name="OLE substitute image"/>
                      <p:cNvPicPr/>
                      <p:nvPr/>
                    </p:nvPicPr>
                    <p:blipFill>
                      <a:blip r:embed="rId6"/>
                      <a:stretch>
                        <a:fillRect/>
                      </a:stretch>
                    </p:blipFill>
                    <p:spPr>
                      <a:xfrm>
                        <a:off x="4074659" y="4301043"/>
                        <a:ext cx="228600" cy="34272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4E92ACCC-6EFF-40F2-8688-4CD5E1A59D73}"/>
              </a:ext>
            </a:extLst>
          </p:cNvPr>
          <p:cNvSpPr>
            <a:spLocks noGrp="1"/>
          </p:cNvSpPr>
          <p:nvPr>
            <p:ph idx="15"/>
          </p:nvPr>
        </p:nvSpPr>
        <p:spPr>
          <a:xfrm>
            <a:off x="476843" y="4801891"/>
            <a:ext cx="5394960" cy="1097280"/>
          </a:xfrm>
        </p:spPr>
        <p:txBody>
          <a:bodyPr/>
          <a:lstStyle/>
          <a:p>
            <a:pPr marL="228600" lvl="0" indent="-228600" algn="l">
              <a:buClr>
                <a:srgbClr val="003865"/>
              </a:buClr>
              <a:buFont typeface="Arial" pitchFamily="34" charset="0"/>
              <a:buChar char="•"/>
            </a:pPr>
            <a:r>
              <a:rPr lang="en-US">
                <a:solidFill>
                  <a:srgbClr val="003865"/>
                </a:solidFill>
                <a:cs typeface="Arial" pitchFamily="34" charset="0"/>
              </a:rPr>
              <a:t>Other Sampling Methods</a:t>
            </a:r>
          </a:p>
          <a:p>
            <a:pPr marL="228600" lvl="0" indent="-228600" algn="l">
              <a:buClr>
                <a:srgbClr val="003865"/>
              </a:buClr>
              <a:buFont typeface="Arial" pitchFamily="34" charset="0"/>
              <a:buChar char="•"/>
            </a:pPr>
            <a:r>
              <a:rPr lang="en-US">
                <a:solidFill>
                  <a:srgbClr val="003865"/>
                </a:solidFill>
                <a:cs typeface="Arial" pitchFamily="34" charset="0"/>
              </a:rPr>
              <a:t>Big data and Errors in Sampling</a:t>
            </a:r>
            <a:endParaRPr lang="en-US">
              <a:solidFill>
                <a:srgbClr val="000000"/>
              </a:solidFill>
              <a:cs typeface="Arial" pitchFamily="34" charset="0"/>
            </a:endParaRPr>
          </a:p>
        </p:txBody>
      </p:sp>
    </p:spTree>
    <p:extLst>
      <p:ext uri="{BB962C8B-B14F-4D97-AF65-F5344CB8AC3E}">
        <p14:creationId xmlns:p14="http://schemas.microsoft.com/office/powerpoint/2010/main" val="3899643806"/>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(1 of 2)</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An </a:t>
            </a:r>
            <a:r>
              <a:rPr lang="en-US" u="sng">
                <a:solidFill>
                  <a:srgbClr val="003865"/>
                </a:solidFill>
                <a:cs typeface="Arial" pitchFamily="34" charset="0"/>
              </a:rPr>
              <a:t>element</a:t>
            </a:r>
            <a:r>
              <a:rPr lang="en-US">
                <a:solidFill>
                  <a:srgbClr val="003865"/>
                </a:solidFill>
                <a:cs typeface="Arial" pitchFamily="34" charset="0"/>
              </a:rPr>
              <a:t> is the entity on which data are collected.</a:t>
            </a:r>
          </a:p>
          <a:p>
            <a:pPr>
              <a:buClr>
                <a:srgbClr val="003865"/>
              </a:buClr>
            </a:pPr>
            <a:r>
              <a:rPr lang="en-US">
                <a:solidFill>
                  <a:srgbClr val="003865"/>
                </a:solidFill>
                <a:cs typeface="Arial" pitchFamily="34" charset="0"/>
              </a:rPr>
              <a:t>A </a:t>
            </a:r>
            <a:r>
              <a:rPr lang="en-US" u="sng">
                <a:solidFill>
                  <a:srgbClr val="003865"/>
                </a:solidFill>
                <a:cs typeface="Arial" pitchFamily="34" charset="0"/>
              </a:rPr>
              <a:t>population</a:t>
            </a:r>
            <a:r>
              <a:rPr lang="en-US">
                <a:solidFill>
                  <a:srgbClr val="003865"/>
                </a:solidFill>
                <a:cs typeface="Arial" pitchFamily="34" charset="0"/>
              </a:rPr>
              <a:t> is a collection of all the elements of interest.</a:t>
            </a:r>
          </a:p>
          <a:p>
            <a:pPr>
              <a:buClr>
                <a:srgbClr val="003865"/>
              </a:buClr>
            </a:pPr>
            <a:r>
              <a:rPr lang="en-US">
                <a:solidFill>
                  <a:srgbClr val="003865"/>
                </a:solidFill>
                <a:cs typeface="Arial" pitchFamily="34" charset="0"/>
              </a:rPr>
              <a:t>A </a:t>
            </a:r>
            <a:r>
              <a:rPr lang="en-US" u="sng">
                <a:solidFill>
                  <a:srgbClr val="003865"/>
                </a:solidFill>
                <a:cs typeface="Arial" pitchFamily="34" charset="0"/>
              </a:rPr>
              <a:t>sample</a:t>
            </a:r>
            <a:r>
              <a:rPr lang="en-US">
                <a:solidFill>
                  <a:srgbClr val="003865"/>
                </a:solidFill>
                <a:cs typeface="Arial" pitchFamily="34" charset="0"/>
              </a:rPr>
              <a:t> is a subset of the population.</a:t>
            </a:r>
          </a:p>
          <a:p>
            <a:pPr>
              <a:buClr>
                <a:srgbClr val="003865"/>
              </a:buClr>
            </a:pPr>
            <a:r>
              <a:rPr lang="en-US">
                <a:solidFill>
                  <a:srgbClr val="003865"/>
                </a:solidFill>
                <a:cs typeface="Arial" pitchFamily="34" charset="0"/>
              </a:rPr>
              <a:t>The </a:t>
            </a:r>
            <a:r>
              <a:rPr lang="en-US" u="sng">
                <a:solidFill>
                  <a:srgbClr val="003865"/>
                </a:solidFill>
                <a:cs typeface="Arial" pitchFamily="34" charset="0"/>
              </a:rPr>
              <a:t>sampled population</a:t>
            </a:r>
            <a:r>
              <a:rPr lang="en-US">
                <a:solidFill>
                  <a:srgbClr val="003865"/>
                </a:solidFill>
                <a:cs typeface="Arial" pitchFamily="34" charset="0"/>
              </a:rPr>
              <a:t> is the population from which the sample is drawn.</a:t>
            </a:r>
          </a:p>
          <a:p>
            <a:pPr>
              <a:buClr>
                <a:srgbClr val="003865"/>
              </a:buClr>
            </a:pPr>
            <a:r>
              <a:rPr lang="en-US">
                <a:solidFill>
                  <a:srgbClr val="003865"/>
                </a:solidFill>
                <a:cs typeface="Arial" pitchFamily="34" charset="0"/>
              </a:rPr>
              <a:t>A </a:t>
            </a:r>
            <a:r>
              <a:rPr lang="en-US" u="sng">
                <a:solidFill>
                  <a:srgbClr val="003865"/>
                </a:solidFill>
                <a:cs typeface="Arial" pitchFamily="34" charset="0"/>
              </a:rPr>
              <a:t>frame</a:t>
            </a:r>
            <a:r>
              <a:rPr lang="en-US">
                <a:solidFill>
                  <a:srgbClr val="003865"/>
                </a:solidFill>
                <a:cs typeface="Arial" pitchFamily="34" charset="0"/>
              </a:rPr>
              <a:t> is a list of the elements that the sample will be selected from.</a:t>
            </a:r>
          </a:p>
        </p:txBody>
      </p:sp>
    </p:spTree>
    <p:extLst>
      <p:ext uri="{BB962C8B-B14F-4D97-AF65-F5344CB8AC3E}">
        <p14:creationId xmlns:p14="http://schemas.microsoft.com/office/powerpoint/2010/main" val="4277751760"/>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(2 of 2)</a:t>
            </a:r>
            <a:endParaRPr lang="en-IN"/>
          </a:p>
        </p:txBody>
      </p:sp>
      <p:sp>
        <p:nvSpPr>
          <p:cNvPr id="3" name="Content Placeholder 2"/>
          <p:cNvSpPr>
            <a:spLocks noGrp="1"/>
          </p:cNvSpPr>
          <p:nvPr>
            <p:ph idx="1"/>
          </p:nvPr>
        </p:nvSpPr>
        <p:spPr/>
        <p:txBody>
          <a:bodyPr/>
          <a:lstStyle/>
          <a:p>
            <a:r>
              <a:rPr lang="en-US">
                <a:solidFill>
                  <a:srgbClr val="003865"/>
                </a:solidFill>
                <a:cs typeface="Arial" pitchFamily="34" charset="0"/>
              </a:rPr>
              <a:t>The reason we select a sample is to collect data to answer a research question about a population.</a:t>
            </a:r>
          </a:p>
          <a:p>
            <a:r>
              <a:rPr lang="en-US">
                <a:solidFill>
                  <a:srgbClr val="003865"/>
                </a:solidFill>
                <a:cs typeface="Arial" pitchFamily="34" charset="0"/>
              </a:rPr>
              <a:t>The sample results provide only </a:t>
            </a:r>
            <a:r>
              <a:rPr lang="en-US" u="sng">
                <a:solidFill>
                  <a:srgbClr val="003865"/>
                </a:solidFill>
                <a:cs typeface="Arial" pitchFamily="34" charset="0"/>
              </a:rPr>
              <a:t>estimates</a:t>
            </a:r>
            <a:r>
              <a:rPr lang="en-US">
                <a:solidFill>
                  <a:srgbClr val="003865"/>
                </a:solidFill>
                <a:cs typeface="Arial" pitchFamily="34" charset="0"/>
              </a:rPr>
              <a:t> of the values of the population characteristics.</a:t>
            </a:r>
          </a:p>
          <a:p>
            <a:r>
              <a:rPr lang="en-US">
                <a:solidFill>
                  <a:srgbClr val="003865"/>
                </a:solidFill>
                <a:cs typeface="Arial" pitchFamily="34" charset="0"/>
              </a:rPr>
              <a:t>The reason is simply that the sample contains only a portion of the population.</a:t>
            </a:r>
          </a:p>
          <a:p>
            <a:r>
              <a:rPr lang="en-US">
                <a:solidFill>
                  <a:srgbClr val="003865"/>
                </a:solidFill>
                <a:cs typeface="Arial" pitchFamily="34" charset="0"/>
              </a:rPr>
              <a:t>With </a:t>
            </a:r>
            <a:r>
              <a:rPr lang="en-US" u="sng">
                <a:solidFill>
                  <a:srgbClr val="003865"/>
                </a:solidFill>
                <a:cs typeface="Arial" pitchFamily="34" charset="0"/>
              </a:rPr>
              <a:t>proper sampling methods</a:t>
            </a:r>
            <a:r>
              <a:rPr lang="en-US">
                <a:solidFill>
                  <a:srgbClr val="003865"/>
                </a:solidFill>
                <a:cs typeface="Arial" pitchFamily="34" charset="0"/>
              </a:rPr>
              <a:t>, the sample results can provide “good” estimates of the population characteristics.</a:t>
            </a:r>
          </a:p>
        </p:txBody>
      </p:sp>
    </p:spTree>
    <p:extLst>
      <p:ext uri="{BB962C8B-B14F-4D97-AF65-F5344CB8AC3E}">
        <p14:creationId xmlns:p14="http://schemas.microsoft.com/office/powerpoint/2010/main" val="230813007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Hudson Auto Repair (1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r>
              <a:rPr lang="en-US"/>
              <a:t>The manager of Hudson Auto would like to have a better understanding of the cost of parts used in the engine tune-ups performed in her shop. She examines 50 customer invoices for tune-ups. The costs of parts, rounded to the nearest dollar, are listed on the next slide.</a:t>
            </a:r>
          </a:p>
        </p:txBody>
      </p:sp>
    </p:spTree>
    <p:extLst>
      <p:ext uri="{BB962C8B-B14F-4D97-AF65-F5344CB8AC3E}">
        <p14:creationId xmlns:p14="http://schemas.microsoft.com/office/powerpoint/2010/main" val="3386863886"/>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Selecting a Sample</a:t>
            </a:r>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cs typeface="Arial" pitchFamily="34" charset="0"/>
              </a:rPr>
              <a:t>Sampling from a Finite Population</a:t>
            </a:r>
          </a:p>
          <a:p>
            <a:r>
              <a:rPr lang="en-US">
                <a:solidFill>
                  <a:srgbClr val="003865"/>
                </a:solidFill>
                <a:cs typeface="Arial" pitchFamily="34" charset="0"/>
              </a:rPr>
              <a:t>Sampling from an Infinite Population</a:t>
            </a:r>
          </a:p>
        </p:txBody>
      </p:sp>
    </p:spTree>
    <p:extLst>
      <p:ext uri="{BB962C8B-B14F-4D97-AF65-F5344CB8AC3E}">
        <p14:creationId xmlns:p14="http://schemas.microsoft.com/office/powerpoint/2010/main" val="1657889522"/>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Sampling from a Finite Population (1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u="sng"/>
              <a:t>Finite populations</a:t>
            </a:r>
            <a:r>
              <a:rPr lang="en-US"/>
              <a:t> are often defined by lists such as:</a:t>
            </a:r>
          </a:p>
          <a:p>
            <a:pPr lvl="1"/>
            <a:r>
              <a:rPr lang="en-US">
                <a:solidFill>
                  <a:srgbClr val="003865"/>
                </a:solidFill>
              </a:rPr>
              <a:t>Organization membership roster</a:t>
            </a:r>
          </a:p>
          <a:p>
            <a:pPr lvl="1"/>
            <a:r>
              <a:rPr lang="en-US">
                <a:solidFill>
                  <a:srgbClr val="003865"/>
                </a:solidFill>
              </a:rPr>
              <a:t>Credit card account numbers</a:t>
            </a:r>
          </a:p>
          <a:p>
            <a:pPr lvl="1"/>
            <a:r>
              <a:rPr lang="en-US">
                <a:solidFill>
                  <a:srgbClr val="003865"/>
                </a:solidFill>
              </a:rPr>
              <a:t>Inventory product numbers</a:t>
            </a:r>
          </a:p>
          <a:p>
            <a:pPr lvl="1"/>
            <a:r>
              <a:rPr lang="en-US">
                <a:solidFill>
                  <a:srgbClr val="003865"/>
                </a:solidFill>
                <a:cs typeface="Arial" pitchFamily="34" charset="0"/>
              </a:rPr>
              <a:t>A </a:t>
            </a:r>
            <a:r>
              <a:rPr lang="en-US" u="sng">
                <a:solidFill>
                  <a:srgbClr val="003865"/>
                </a:solidFill>
                <a:cs typeface="Arial" pitchFamily="34" charset="0"/>
              </a:rPr>
              <a:t>simple random sample of size </a:t>
            </a:r>
            <a:r>
              <a:rPr lang="en-US" i="1" u="sng">
                <a:solidFill>
                  <a:srgbClr val="003865"/>
                </a:solidFill>
                <a:cs typeface="Arial" pitchFamily="34" charset="0"/>
              </a:rPr>
              <a:t>n</a:t>
            </a:r>
            <a:r>
              <a:rPr lang="en-US" u="sng">
                <a:solidFill>
                  <a:srgbClr val="003865"/>
                </a:solidFill>
                <a:cs typeface="Arial" pitchFamily="34" charset="0"/>
              </a:rPr>
              <a:t> from a finite population of size </a:t>
            </a:r>
            <a:r>
              <a:rPr lang="en-US" i="1" u="sng">
                <a:solidFill>
                  <a:srgbClr val="003865"/>
                </a:solidFill>
                <a:cs typeface="Arial" pitchFamily="34" charset="0"/>
              </a:rPr>
              <a:t>N</a:t>
            </a:r>
            <a:r>
              <a:rPr lang="en-US">
                <a:solidFill>
                  <a:srgbClr val="003865"/>
                </a:solidFill>
                <a:cs typeface="Arial" pitchFamily="34" charset="0"/>
              </a:rPr>
              <a:t> is a sample selected such that each possible sample of size </a:t>
            </a:r>
            <a:r>
              <a:rPr lang="en-US" i="1">
                <a:solidFill>
                  <a:srgbClr val="003865"/>
                </a:solidFill>
                <a:cs typeface="Arial" pitchFamily="34" charset="0"/>
              </a:rPr>
              <a:t>n</a:t>
            </a:r>
            <a:r>
              <a:rPr lang="en-US">
                <a:solidFill>
                  <a:srgbClr val="003865"/>
                </a:solidFill>
                <a:cs typeface="Arial" pitchFamily="34" charset="0"/>
              </a:rPr>
              <a:t> has the same probability of being selected.</a:t>
            </a:r>
          </a:p>
        </p:txBody>
      </p:sp>
    </p:spTree>
    <p:extLst>
      <p:ext uri="{BB962C8B-B14F-4D97-AF65-F5344CB8AC3E}">
        <p14:creationId xmlns:p14="http://schemas.microsoft.com/office/powerpoint/2010/main" val="261750143"/>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Sampling from a Finite Population (2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cs typeface="Arial" pitchFamily="34" charset="0"/>
              </a:rPr>
              <a:t>In large sampling projects, computer-generated </a:t>
            </a:r>
            <a:r>
              <a:rPr lang="en-US" u="sng">
                <a:solidFill>
                  <a:srgbClr val="003865"/>
                </a:solidFill>
                <a:cs typeface="Arial" pitchFamily="34" charset="0"/>
              </a:rPr>
              <a:t>random numbers</a:t>
            </a:r>
            <a:r>
              <a:rPr lang="en-US">
                <a:solidFill>
                  <a:srgbClr val="003865"/>
                </a:solidFill>
                <a:cs typeface="Arial" pitchFamily="34" charset="0"/>
              </a:rPr>
              <a:t> are often used to automate the sample selection process.</a:t>
            </a:r>
          </a:p>
        </p:txBody>
      </p:sp>
    </p:spTree>
    <p:extLst>
      <p:ext uri="{BB962C8B-B14F-4D97-AF65-F5344CB8AC3E}">
        <p14:creationId xmlns:p14="http://schemas.microsoft.com/office/powerpoint/2010/main" val="1124808285"/>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Sampling from a Finite Population (3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pPr marL="0" indent="0">
              <a:buNone/>
            </a:pPr>
            <a:r>
              <a:rPr lang="en-IN" b="1" u="sng"/>
              <a:t>Example</a:t>
            </a:r>
            <a:r>
              <a:rPr lang="en-IN"/>
              <a:t>: National Baseball League teams</a:t>
            </a:r>
          </a:p>
          <a:p>
            <a:pPr marL="0" indent="0">
              <a:spcBef>
                <a:spcPts val="1800"/>
              </a:spcBef>
              <a:buNone/>
            </a:pPr>
            <a:r>
              <a:rPr lang="en-IN"/>
              <a:t>There are 15 teams that played in the 2019 National Baseball League. Suppose we want to select a simple random sample of 5 teams to conduct in-depth interviews about how they manage their minor legal franchises.</a:t>
            </a:r>
          </a:p>
        </p:txBody>
      </p:sp>
    </p:spTree>
    <p:extLst>
      <p:ext uri="{BB962C8B-B14F-4D97-AF65-F5344CB8AC3E}">
        <p14:creationId xmlns:p14="http://schemas.microsoft.com/office/powerpoint/2010/main" val="3745848149"/>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Sampling from a Finite Population (4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a:xfrm>
            <a:off x="476843" y="1825625"/>
            <a:ext cx="9692640" cy="4351338"/>
          </a:xfrm>
        </p:spPr>
        <p:txBody>
          <a:bodyPr/>
          <a:lstStyle/>
          <a:p>
            <a:pPr marL="0" indent="0">
              <a:buNone/>
            </a:pPr>
            <a:r>
              <a:rPr lang="en-IN" b="1" u="sng">
                <a:solidFill>
                  <a:srgbClr val="003865"/>
                </a:solidFill>
              </a:rPr>
              <a:t>Example</a:t>
            </a:r>
            <a:r>
              <a:rPr lang="en-IN">
                <a:solidFill>
                  <a:srgbClr val="003865"/>
                </a:solidFill>
              </a:rPr>
              <a:t>: National Baseball League teams</a:t>
            </a:r>
          </a:p>
          <a:p>
            <a:pPr marL="2286000" indent="-1189038">
              <a:buNone/>
              <a:tabLst>
                <a:tab pos="2286000" algn="l"/>
              </a:tabLst>
            </a:pPr>
            <a:r>
              <a:rPr lang="en-US">
                <a:solidFill>
                  <a:srgbClr val="003865"/>
                </a:solidFill>
                <a:cs typeface="Arial" pitchFamily="34" charset="0"/>
              </a:rPr>
              <a:t>Step 1:	Assign a random number to each of the 15 teams in the population.</a:t>
            </a:r>
          </a:p>
          <a:p>
            <a:pPr marL="2743200" indent="0">
              <a:buNone/>
            </a:pPr>
            <a:r>
              <a:rPr lang="en-US">
                <a:solidFill>
                  <a:srgbClr val="003865"/>
                </a:solidFill>
                <a:cs typeface="Arial" pitchFamily="34" charset="0"/>
              </a:rPr>
              <a:t>The random numbers generated by Excel’s </a:t>
            </a:r>
            <a:r>
              <a:rPr lang="en-US" i="1">
                <a:solidFill>
                  <a:srgbClr val="003865"/>
                </a:solidFill>
                <a:cs typeface="Arial" pitchFamily="34" charset="0"/>
              </a:rPr>
              <a:t>RAND</a:t>
            </a:r>
            <a:r>
              <a:rPr lang="en-US">
                <a:solidFill>
                  <a:srgbClr val="003865"/>
                </a:solidFill>
                <a:cs typeface="Arial" pitchFamily="34" charset="0"/>
              </a:rPr>
              <a:t> function follow a uniform probability distribution between 0 and 1.</a:t>
            </a:r>
          </a:p>
          <a:p>
            <a:pPr marL="2286000" indent="-1189038">
              <a:buNone/>
              <a:tabLst>
                <a:tab pos="2286000" algn="l"/>
              </a:tabLst>
            </a:pPr>
            <a:r>
              <a:rPr lang="en-US">
                <a:solidFill>
                  <a:srgbClr val="003865"/>
                </a:solidFill>
                <a:cs typeface="Arial" pitchFamily="34" charset="0"/>
              </a:rPr>
              <a:t>Step 2:	Select the five teams corresponding to the 5 smallest random numbers as the sample.</a:t>
            </a:r>
          </a:p>
        </p:txBody>
      </p:sp>
    </p:spTree>
    <p:extLst>
      <p:ext uri="{BB962C8B-B14F-4D97-AF65-F5344CB8AC3E}">
        <p14:creationId xmlns:p14="http://schemas.microsoft.com/office/powerpoint/2010/main" val="7101766"/>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Sampling from an Infinite Population (1 of 3)</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a:solidFill>
                  <a:srgbClr val="003865"/>
                </a:solidFill>
                <a:cs typeface="Arial" pitchFamily="34" charset="0"/>
              </a:rPr>
              <a:t>Sometimes we want to select a sample but find it is not possible to obtain a list of all elements in the population.</a:t>
            </a:r>
          </a:p>
          <a:p>
            <a:r>
              <a:rPr lang="en-US">
                <a:solidFill>
                  <a:srgbClr val="003865"/>
                </a:solidFill>
                <a:cs typeface="Arial" pitchFamily="34" charset="0"/>
              </a:rPr>
              <a:t>As a result, we cannot construct a frame for the population.</a:t>
            </a:r>
          </a:p>
          <a:p>
            <a:r>
              <a:rPr lang="en-US">
                <a:solidFill>
                  <a:srgbClr val="003865"/>
                </a:solidFill>
                <a:cs typeface="Arial" pitchFamily="34" charset="0"/>
              </a:rPr>
              <a:t>Hence, we cannot use the random number selection procedure.</a:t>
            </a:r>
          </a:p>
          <a:p>
            <a:r>
              <a:rPr lang="en-US">
                <a:solidFill>
                  <a:srgbClr val="003865"/>
                </a:solidFill>
                <a:cs typeface="Arial" pitchFamily="34" charset="0"/>
              </a:rPr>
              <a:t>Most often this situation occurs in </a:t>
            </a:r>
            <a:r>
              <a:rPr lang="en-US" u="sng">
                <a:solidFill>
                  <a:srgbClr val="003865"/>
                </a:solidFill>
                <a:cs typeface="Arial" pitchFamily="34" charset="0"/>
              </a:rPr>
              <a:t>infinite population</a:t>
            </a:r>
            <a:r>
              <a:rPr lang="en-US">
                <a:solidFill>
                  <a:srgbClr val="003865"/>
                </a:solidFill>
                <a:cs typeface="Arial" pitchFamily="34" charset="0"/>
              </a:rPr>
              <a:t> cases.</a:t>
            </a:r>
          </a:p>
        </p:txBody>
      </p:sp>
    </p:spTree>
    <p:extLst>
      <p:ext uri="{BB962C8B-B14F-4D97-AF65-F5344CB8AC3E}">
        <p14:creationId xmlns:p14="http://schemas.microsoft.com/office/powerpoint/2010/main" val="2832099998"/>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Sampling from an Infinite Population (2 of 3)</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a:solidFill>
                  <a:srgbClr val="003865"/>
                </a:solidFill>
                <a:cs typeface="Arial" pitchFamily="34" charset="0"/>
              </a:rPr>
              <a:t>Populations are often generated by an </a:t>
            </a:r>
            <a:r>
              <a:rPr lang="en-US" u="sng">
                <a:solidFill>
                  <a:srgbClr val="003865"/>
                </a:solidFill>
                <a:cs typeface="Arial" pitchFamily="34" charset="0"/>
              </a:rPr>
              <a:t>ongoing process</a:t>
            </a:r>
            <a:r>
              <a:rPr lang="en-US">
                <a:solidFill>
                  <a:srgbClr val="003865"/>
                </a:solidFill>
                <a:cs typeface="Arial" pitchFamily="34" charset="0"/>
              </a:rPr>
              <a:t> where there is no upper limit on the number of units that can be generated.</a:t>
            </a:r>
          </a:p>
          <a:p>
            <a:pPr>
              <a:spcBef>
                <a:spcPts val="1800"/>
              </a:spcBef>
            </a:pPr>
            <a:r>
              <a:rPr lang="en-US">
                <a:solidFill>
                  <a:srgbClr val="003865"/>
                </a:solidFill>
                <a:cs typeface="Arial" pitchFamily="34" charset="0"/>
              </a:rPr>
              <a:t>Some </a:t>
            </a:r>
            <a:r>
              <a:rPr lang="en-US" b="1" u="sng">
                <a:solidFill>
                  <a:srgbClr val="003865"/>
                </a:solidFill>
                <a:cs typeface="Arial" pitchFamily="34" charset="0"/>
              </a:rPr>
              <a:t>examples</a:t>
            </a:r>
            <a:r>
              <a:rPr lang="en-US">
                <a:solidFill>
                  <a:srgbClr val="003865"/>
                </a:solidFill>
                <a:cs typeface="Arial" pitchFamily="34" charset="0"/>
              </a:rPr>
              <a:t> of on-going processes, with infinite populations, are:</a:t>
            </a:r>
          </a:p>
          <a:p>
            <a:pPr marL="685800" lvl="2">
              <a:buSzTx/>
            </a:pPr>
            <a:r>
              <a:rPr lang="en-US">
                <a:solidFill>
                  <a:srgbClr val="003865"/>
                </a:solidFill>
                <a:cs typeface="Arial" pitchFamily="34" charset="0"/>
              </a:rPr>
              <a:t>Parts being manufactured on a production line</a:t>
            </a:r>
          </a:p>
          <a:p>
            <a:pPr marL="685800" lvl="2">
              <a:buSzTx/>
            </a:pPr>
            <a:r>
              <a:rPr lang="en-US">
                <a:solidFill>
                  <a:srgbClr val="003865"/>
                </a:solidFill>
                <a:cs typeface="Arial" pitchFamily="34" charset="0"/>
              </a:rPr>
              <a:t>Transactions occurring at a bank</a:t>
            </a:r>
          </a:p>
          <a:p>
            <a:pPr marL="685800" lvl="2">
              <a:buSzTx/>
            </a:pPr>
            <a:r>
              <a:rPr lang="en-US">
                <a:solidFill>
                  <a:srgbClr val="003865"/>
                </a:solidFill>
                <a:cs typeface="Arial" pitchFamily="34" charset="0"/>
              </a:rPr>
              <a:t>Telephone calls arriving at a technical help desk</a:t>
            </a:r>
          </a:p>
          <a:p>
            <a:pPr marL="685800" lvl="2">
              <a:buSzTx/>
            </a:pPr>
            <a:r>
              <a:rPr lang="en-US">
                <a:solidFill>
                  <a:srgbClr val="003865"/>
                </a:solidFill>
                <a:cs typeface="Arial" pitchFamily="34" charset="0"/>
              </a:rPr>
              <a:t>Customers entering a store</a:t>
            </a:r>
          </a:p>
        </p:txBody>
      </p:sp>
    </p:spTree>
    <p:extLst>
      <p:ext uri="{BB962C8B-B14F-4D97-AF65-F5344CB8AC3E}">
        <p14:creationId xmlns:p14="http://schemas.microsoft.com/office/powerpoint/2010/main" val="3826436456"/>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Sampling from an Infinite Population (3 of 3)</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a:solidFill>
                  <a:srgbClr val="003865"/>
                </a:solidFill>
                <a:cs typeface="Arial" pitchFamily="34" charset="0"/>
              </a:rPr>
              <a:t>In the case of an infinite population, we must select a </a:t>
            </a:r>
            <a:r>
              <a:rPr lang="en-US" u="sng">
                <a:solidFill>
                  <a:srgbClr val="003865"/>
                </a:solidFill>
                <a:cs typeface="Arial" pitchFamily="34" charset="0"/>
              </a:rPr>
              <a:t>random sample</a:t>
            </a:r>
            <a:r>
              <a:rPr lang="en-US">
                <a:solidFill>
                  <a:srgbClr val="003865"/>
                </a:solidFill>
                <a:cs typeface="Arial" pitchFamily="34" charset="0"/>
              </a:rPr>
              <a:t> in order to make valid statistical inferences about the population from which the sample is taken.</a:t>
            </a:r>
          </a:p>
          <a:p>
            <a:pPr>
              <a:spcBef>
                <a:spcPts val="1800"/>
              </a:spcBef>
            </a:pPr>
            <a:r>
              <a:rPr lang="en-US">
                <a:solidFill>
                  <a:srgbClr val="003865"/>
                </a:solidFill>
                <a:cs typeface="Arial" pitchFamily="34" charset="0"/>
              </a:rPr>
              <a:t>A </a:t>
            </a:r>
            <a:r>
              <a:rPr lang="en-US" u="sng">
                <a:solidFill>
                  <a:srgbClr val="003865"/>
                </a:solidFill>
                <a:cs typeface="Arial" pitchFamily="34" charset="0"/>
              </a:rPr>
              <a:t>random sample from an infinite population</a:t>
            </a:r>
            <a:r>
              <a:rPr lang="en-US">
                <a:solidFill>
                  <a:srgbClr val="003865"/>
                </a:solidFill>
                <a:cs typeface="Arial" pitchFamily="34" charset="0"/>
              </a:rPr>
              <a:t> is a sample selected such that the following conditions are satisfied.</a:t>
            </a:r>
          </a:p>
          <a:p>
            <a:pPr marL="914400" lvl="1" indent="-514350">
              <a:buFont typeface="+mj-lt"/>
              <a:buAutoNum type="arabicPeriod"/>
            </a:pPr>
            <a:r>
              <a:rPr lang="en-US">
                <a:solidFill>
                  <a:srgbClr val="003865"/>
                </a:solidFill>
                <a:cs typeface="Arial" pitchFamily="34" charset="0"/>
              </a:rPr>
              <a:t>Each element selected comes from the population of interest.</a:t>
            </a:r>
          </a:p>
          <a:p>
            <a:pPr marL="914400" lvl="1" indent="-514350">
              <a:buFont typeface="+mj-lt"/>
              <a:buAutoNum type="arabicPeriod"/>
            </a:pPr>
            <a:r>
              <a:rPr lang="en-US">
                <a:solidFill>
                  <a:srgbClr val="003865"/>
                </a:solidFill>
                <a:cs typeface="Arial" pitchFamily="34" charset="0"/>
              </a:rPr>
              <a:t>Each element is selected independently.</a:t>
            </a:r>
          </a:p>
        </p:txBody>
      </p:sp>
    </p:spTree>
    <p:extLst>
      <p:ext uri="{BB962C8B-B14F-4D97-AF65-F5344CB8AC3E}">
        <p14:creationId xmlns:p14="http://schemas.microsoft.com/office/powerpoint/2010/main" val="123606623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BAB-0349-4A00-886B-3BB673608389}"/>
              </a:ext>
            </a:extLst>
          </p:cNvPr>
          <p:cNvSpPr>
            <a:spLocks noGrp="1"/>
          </p:cNvSpPr>
          <p:nvPr>
            <p:ph type="title"/>
          </p:nvPr>
        </p:nvSpPr>
        <p:spPr/>
        <p:txBody>
          <a:bodyPr/>
          <a:lstStyle/>
          <a:p>
            <a:r>
              <a:rPr lang="en-IN"/>
              <a:t>Point Estimation </a:t>
            </a:r>
            <a:r>
              <a:rPr lang="en-US"/>
              <a:t>(1 of 5)</a:t>
            </a:r>
            <a:endParaRPr lang="en-IN"/>
          </a:p>
        </p:txBody>
      </p:sp>
      <p:sp>
        <p:nvSpPr>
          <p:cNvPr id="3" name="Content Placeholder 2">
            <a:extLst>
              <a:ext uri="{FF2B5EF4-FFF2-40B4-BE49-F238E27FC236}">
                <a16:creationId xmlns:a16="http://schemas.microsoft.com/office/drawing/2014/main" id="{FCB8165E-F5C7-43C3-9D15-58D7CBAAE0E7}"/>
              </a:ext>
            </a:extLst>
          </p:cNvPr>
          <p:cNvSpPr>
            <a:spLocks noGrp="1"/>
          </p:cNvSpPr>
          <p:nvPr>
            <p:ph idx="1"/>
          </p:nvPr>
        </p:nvSpPr>
        <p:spPr>
          <a:xfrm>
            <a:off x="476844" y="1817375"/>
            <a:ext cx="11237976" cy="2024480"/>
          </a:xfrm>
        </p:spPr>
        <p:txBody>
          <a:bodyPr/>
          <a:lstStyle/>
          <a:p>
            <a:pPr marL="228600" lvl="0" indent="-228600" algn="l">
              <a:buClr>
                <a:srgbClr val="003865"/>
              </a:buClr>
              <a:buFont typeface="Arial" pitchFamily="34" charset="0"/>
              <a:buChar char="•"/>
            </a:pPr>
            <a:r>
              <a:rPr lang="en-US" u="sng">
                <a:solidFill>
                  <a:srgbClr val="003865"/>
                </a:solidFill>
                <a:cs typeface="Arial" pitchFamily="34" charset="0"/>
              </a:rPr>
              <a:t>Point estimation</a:t>
            </a:r>
            <a:r>
              <a:rPr lang="en-US">
                <a:solidFill>
                  <a:srgbClr val="003865"/>
                </a:solidFill>
                <a:cs typeface="Arial" pitchFamily="34" charset="0"/>
              </a:rPr>
              <a:t> is a form of statistical inference.</a:t>
            </a:r>
          </a:p>
          <a:p>
            <a:pPr marL="228600" lvl="0" indent="-228600" algn="l">
              <a:buClr>
                <a:srgbClr val="003865"/>
              </a:buClr>
              <a:buFont typeface="Arial" pitchFamily="34" charset="0"/>
              <a:buChar char="•"/>
            </a:pPr>
            <a:r>
              <a:rPr lang="en-US">
                <a:solidFill>
                  <a:srgbClr val="003865"/>
                </a:solidFill>
                <a:cs typeface="Arial" pitchFamily="34" charset="0"/>
              </a:rPr>
              <a:t>In </a:t>
            </a:r>
            <a:r>
              <a:rPr lang="en-US" u="sng">
                <a:solidFill>
                  <a:srgbClr val="003865"/>
                </a:solidFill>
                <a:cs typeface="Arial" pitchFamily="34" charset="0"/>
              </a:rPr>
              <a:t>point estimation</a:t>
            </a:r>
            <a:r>
              <a:rPr lang="en-US">
                <a:solidFill>
                  <a:srgbClr val="003865"/>
                </a:solidFill>
                <a:cs typeface="Arial" pitchFamily="34" charset="0"/>
              </a:rPr>
              <a:t> we use the data from the sample to compute a value of a sample statistic that serves as an estimate of a population parameter.</a:t>
            </a:r>
          </a:p>
          <a:p>
            <a:pPr marL="228600" lvl="0" indent="-228600" algn="l">
              <a:buClr>
                <a:srgbClr val="003865"/>
              </a:buClr>
              <a:buFont typeface="Arial" pitchFamily="34" charset="0"/>
              <a:buChar char="•"/>
            </a:pPr>
            <a:r>
              <a:rPr lang="en-US">
                <a:solidFill>
                  <a:srgbClr val="003865"/>
                </a:solidFill>
                <a:cs typeface="Arial" pitchFamily="34" charset="0"/>
              </a:rPr>
              <a:t>We refer to</a:t>
            </a:r>
          </a:p>
        </p:txBody>
      </p:sp>
      <p:graphicFrame>
        <p:nvGraphicFramePr>
          <p:cNvPr id="13" name="Object 3" descr="x overbar">
            <a:extLst>
              <a:ext uri="{FF2B5EF4-FFF2-40B4-BE49-F238E27FC236}">
                <a16:creationId xmlns:a16="http://schemas.microsoft.com/office/drawing/2014/main" id="{ECD1453E-FB82-44CB-B4E0-9DAC314E0AD9}"/>
              </a:ext>
            </a:extLst>
          </p:cNvPr>
          <p:cNvGraphicFramePr>
            <a:graphicFrameLocks noGrp="1" noChangeAspect="1"/>
          </p:cNvGraphicFramePr>
          <p:nvPr>
            <p:ph idx="11"/>
            <p:extLst>
              <p:ext uri="{D42A27DB-BD31-4B8C-83A1-F6EECF244321}">
                <p14:modId xmlns:p14="http://schemas.microsoft.com/office/powerpoint/2010/main" val="1359221521"/>
              </p:ext>
            </p:extLst>
          </p:nvPr>
        </p:nvGraphicFramePr>
        <p:xfrm>
          <a:off x="2350292" y="3464517"/>
          <a:ext cx="228600" cy="279400"/>
        </p:xfrm>
        <a:graphic>
          <a:graphicData uri="http://schemas.openxmlformats.org/presentationml/2006/ole">
            <mc:AlternateContent xmlns:mc="http://schemas.openxmlformats.org/markup-compatibility/2006">
              <mc:Choice xmlns:v="urn:schemas-microsoft-com:vml" Requires="v">
                <p:oleObj spid="_x0000_s97283" name="Equation" r:id="rId3" imgW="228600" imgH="279360" progId="Equation.DSMT4">
                  <p:embed/>
                </p:oleObj>
              </mc:Choice>
              <mc:Fallback>
                <p:oleObj name="Equation" r:id="rId3" imgW="228600" imgH="279360" progId="Equation.DSMT4">
                  <p:embed/>
                  <p:pic>
                    <p:nvPicPr>
                      <p:cNvPr id="0" name="OLE substitute image"/>
                      <p:cNvPicPr/>
                      <p:nvPr/>
                    </p:nvPicPr>
                    <p:blipFill>
                      <a:blip r:embed="rId4"/>
                      <a:stretch>
                        <a:fillRect/>
                      </a:stretch>
                    </p:blipFill>
                    <p:spPr>
                      <a:xfrm>
                        <a:off x="2350292" y="3464517"/>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33168A3-6B29-4DAB-82D9-710BA66194B4}"/>
              </a:ext>
            </a:extLst>
          </p:cNvPr>
          <p:cNvSpPr>
            <a:spLocks noGrp="1"/>
          </p:cNvSpPr>
          <p:nvPr>
            <p:ph idx="13"/>
          </p:nvPr>
        </p:nvSpPr>
        <p:spPr>
          <a:xfrm>
            <a:off x="2521115" y="3375026"/>
            <a:ext cx="6675120" cy="457200"/>
          </a:xfrm>
        </p:spPr>
        <p:txBody>
          <a:bodyPr/>
          <a:lstStyle/>
          <a:p>
            <a:pPr lvl="0" algn="l">
              <a:buClr>
                <a:srgbClr val="003865"/>
              </a:buClr>
            </a:pPr>
            <a:r>
              <a:rPr lang="en-US">
                <a:solidFill>
                  <a:srgbClr val="003865"/>
                </a:solidFill>
                <a:cs typeface="Arial" pitchFamily="34" charset="0"/>
              </a:rPr>
              <a:t>as the </a:t>
            </a:r>
            <a:r>
              <a:rPr lang="en-US" u="sng">
                <a:solidFill>
                  <a:srgbClr val="003865"/>
                </a:solidFill>
                <a:cs typeface="Arial" pitchFamily="34" charset="0"/>
              </a:rPr>
              <a:t>point estimator</a:t>
            </a:r>
            <a:r>
              <a:rPr lang="en-US">
                <a:solidFill>
                  <a:srgbClr val="003865"/>
                </a:solidFill>
                <a:cs typeface="Arial" pitchFamily="34" charset="0"/>
              </a:rPr>
              <a:t> of the population mean </a:t>
            </a:r>
            <a:r>
              <a:rPr lang="en-US" i="1">
                <a:solidFill>
                  <a:srgbClr val="003865"/>
                </a:solidFill>
                <a:cs typeface="Arial" pitchFamily="34" charset="0"/>
              </a:rPr>
              <a:t>µ</a:t>
            </a:r>
            <a:r>
              <a:rPr lang="en-US">
                <a:solidFill>
                  <a:srgbClr val="003865"/>
                </a:solidFill>
                <a:cs typeface="Arial" pitchFamily="34" charset="0"/>
              </a:rPr>
              <a:t>.</a:t>
            </a:r>
          </a:p>
        </p:txBody>
      </p:sp>
      <p:sp>
        <p:nvSpPr>
          <p:cNvPr id="6" name="Content Placeholder 5">
            <a:extLst>
              <a:ext uri="{FF2B5EF4-FFF2-40B4-BE49-F238E27FC236}">
                <a16:creationId xmlns:a16="http://schemas.microsoft.com/office/drawing/2014/main" id="{C22AFC53-C066-4A39-BF26-B885D0BCFDAB}"/>
              </a:ext>
            </a:extLst>
          </p:cNvPr>
          <p:cNvSpPr>
            <a:spLocks noGrp="1"/>
          </p:cNvSpPr>
          <p:nvPr>
            <p:ph idx="15"/>
          </p:nvPr>
        </p:nvSpPr>
        <p:spPr>
          <a:xfrm>
            <a:off x="476844" y="3963440"/>
            <a:ext cx="8869680" cy="457200"/>
          </a:xfrm>
        </p:spPr>
        <p:txBody>
          <a:bodyPr/>
          <a:lstStyle/>
          <a:p>
            <a:pPr marL="228600" lvl="0" indent="-228600" algn="l">
              <a:buClr>
                <a:srgbClr val="003865"/>
              </a:buClr>
              <a:buFont typeface="Arial" pitchFamily="34" charset="0"/>
              <a:buChar char="•"/>
            </a:pPr>
            <a:r>
              <a:rPr lang="en-US" i="1">
                <a:solidFill>
                  <a:srgbClr val="003865"/>
                </a:solidFill>
                <a:cs typeface="Arial" pitchFamily="34" charset="0"/>
              </a:rPr>
              <a:t>s</a:t>
            </a:r>
            <a:r>
              <a:rPr lang="en-US">
                <a:solidFill>
                  <a:srgbClr val="003865"/>
                </a:solidFill>
                <a:cs typeface="Arial" pitchFamily="34" charset="0"/>
              </a:rPr>
              <a:t> is the </a:t>
            </a:r>
            <a:r>
              <a:rPr lang="en-US" u="sng">
                <a:solidFill>
                  <a:srgbClr val="003865"/>
                </a:solidFill>
                <a:cs typeface="Arial" pitchFamily="34" charset="0"/>
              </a:rPr>
              <a:t>point estimator</a:t>
            </a:r>
            <a:r>
              <a:rPr lang="en-US">
                <a:solidFill>
                  <a:srgbClr val="003865"/>
                </a:solidFill>
                <a:cs typeface="Arial" pitchFamily="34" charset="0"/>
              </a:rPr>
              <a:t> of the population standard deviation </a:t>
            </a:r>
            <a:r>
              <a:rPr lang="en-US" i="1">
                <a:solidFill>
                  <a:srgbClr val="003865"/>
                </a:solidFill>
                <a:cs typeface="Arial" pitchFamily="34" charset="0"/>
              </a:rPr>
              <a:t>σ</a:t>
            </a:r>
            <a:r>
              <a:rPr lang="en-US">
                <a:solidFill>
                  <a:srgbClr val="003865"/>
                </a:solidFill>
                <a:cs typeface="Arial" pitchFamily="34" charset="0"/>
              </a:rPr>
              <a:t>.</a:t>
            </a:r>
          </a:p>
          <a:p>
            <a:pPr marL="228600" lvl="0" indent="-228600" algn="l">
              <a:buClr>
                <a:srgbClr val="003865"/>
              </a:buClr>
              <a:buFont typeface="Arial" pitchFamily="34" charset="0"/>
              <a:buChar char="•"/>
            </a:pPr>
            <a:r>
              <a:rPr lang="en-US">
                <a:solidFill>
                  <a:srgbClr val="003865"/>
                </a:solidFill>
                <a:cs typeface="Arial" pitchFamily="34" charset="0"/>
              </a:rPr>
              <a:t> </a:t>
            </a:r>
          </a:p>
        </p:txBody>
      </p:sp>
      <p:graphicFrame>
        <p:nvGraphicFramePr>
          <p:cNvPr id="14" name="Object 6" descr="p overbar">
            <a:extLst>
              <a:ext uri="{FF2B5EF4-FFF2-40B4-BE49-F238E27FC236}">
                <a16:creationId xmlns:a16="http://schemas.microsoft.com/office/drawing/2014/main" id="{34070C32-B7CE-4D7A-B664-914DC8B0C193}"/>
              </a:ext>
            </a:extLst>
          </p:cNvPr>
          <p:cNvGraphicFramePr>
            <a:graphicFrameLocks noGrp="1" noChangeAspect="1"/>
          </p:cNvGraphicFramePr>
          <p:nvPr>
            <p:ph idx="10"/>
            <p:extLst>
              <p:ext uri="{D42A27DB-BD31-4B8C-83A1-F6EECF244321}">
                <p14:modId xmlns:p14="http://schemas.microsoft.com/office/powerpoint/2010/main" val="3474856680"/>
              </p:ext>
            </p:extLst>
          </p:nvPr>
        </p:nvGraphicFramePr>
        <p:xfrm>
          <a:off x="772319" y="4654738"/>
          <a:ext cx="228600" cy="342900"/>
        </p:xfrm>
        <a:graphic>
          <a:graphicData uri="http://schemas.openxmlformats.org/presentationml/2006/ole">
            <mc:AlternateContent xmlns:mc="http://schemas.openxmlformats.org/markup-compatibility/2006">
              <mc:Choice xmlns:v="urn:schemas-microsoft-com:vml" Requires="v">
                <p:oleObj spid="_x0000_s97284" name="Equation" r:id="rId5" imgW="228600" imgH="342720" progId="Equation.DSMT4">
                  <p:embed/>
                </p:oleObj>
              </mc:Choice>
              <mc:Fallback>
                <p:oleObj name="Equation" r:id="rId5" imgW="228600" imgH="342720" progId="Equation.DSMT4">
                  <p:embed/>
                  <p:pic>
                    <p:nvPicPr>
                      <p:cNvPr id="0" name="OLE substitute image"/>
                      <p:cNvPicPr/>
                      <p:nvPr/>
                    </p:nvPicPr>
                    <p:blipFill>
                      <a:blip r:embed="rId6"/>
                      <a:stretch>
                        <a:fillRect/>
                      </a:stretch>
                    </p:blipFill>
                    <p:spPr>
                      <a:xfrm>
                        <a:off x="772319" y="4654738"/>
                        <a:ext cx="228600" cy="3429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A807C07-8E54-4133-A682-CD57734F82C7}"/>
              </a:ext>
            </a:extLst>
          </p:cNvPr>
          <p:cNvSpPr>
            <a:spLocks noGrp="1"/>
          </p:cNvSpPr>
          <p:nvPr>
            <p:ph idx="12"/>
          </p:nvPr>
        </p:nvSpPr>
        <p:spPr>
          <a:xfrm>
            <a:off x="956787" y="4562456"/>
            <a:ext cx="7463313" cy="457200"/>
          </a:xfrm>
        </p:spPr>
        <p:txBody>
          <a:bodyPr/>
          <a:lstStyle/>
          <a:p>
            <a:pPr algn="l"/>
            <a:r>
              <a:rPr lang="en-US">
                <a:solidFill>
                  <a:srgbClr val="003865"/>
                </a:solidFill>
                <a:cs typeface="Arial" pitchFamily="34" charset="0"/>
              </a:rPr>
              <a:t>is the </a:t>
            </a:r>
            <a:r>
              <a:rPr lang="en-US" u="sng">
                <a:solidFill>
                  <a:srgbClr val="003865"/>
                </a:solidFill>
                <a:cs typeface="Arial" pitchFamily="34" charset="0"/>
              </a:rPr>
              <a:t>point estimator</a:t>
            </a:r>
            <a:r>
              <a:rPr lang="en-US">
                <a:solidFill>
                  <a:srgbClr val="003865"/>
                </a:solidFill>
                <a:cs typeface="Arial" pitchFamily="34" charset="0"/>
              </a:rPr>
              <a:t> of the population proportion </a:t>
            </a:r>
            <a:r>
              <a:rPr lang="en-US" i="1">
                <a:solidFill>
                  <a:srgbClr val="003865"/>
                </a:solidFill>
                <a:cs typeface="Arial" pitchFamily="34" charset="0"/>
              </a:rPr>
              <a:t>p</a:t>
            </a:r>
            <a:r>
              <a:rPr lang="en-US">
                <a:solidFill>
                  <a:srgbClr val="003865"/>
                </a:solidFill>
                <a:cs typeface="Arial" pitchFamily="34" charset="0"/>
              </a:rPr>
              <a:t>.</a:t>
            </a:r>
            <a:endParaRPr lang="en-IN"/>
          </a:p>
        </p:txBody>
      </p:sp>
    </p:spTree>
    <p:extLst>
      <p:ext uri="{BB962C8B-B14F-4D97-AF65-F5344CB8AC3E}">
        <p14:creationId xmlns:p14="http://schemas.microsoft.com/office/powerpoint/2010/main" val="425778803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Point Estimation </a:t>
            </a:r>
            <a:r>
              <a:rPr lang="en-US"/>
              <a:t>(2 of 5)</a:t>
            </a:r>
            <a:endParaRPr lang="en-IN"/>
          </a:p>
        </p:txBody>
      </p:sp>
      <p:sp>
        <p:nvSpPr>
          <p:cNvPr id="3" name="Content Placeholder 2">
            <a:extLst>
              <a:ext uri="{FF2B5EF4-FFF2-40B4-BE49-F238E27FC236}">
                <a16:creationId xmlns:a16="http://schemas.microsoft.com/office/drawing/2014/main" id="{C4943140-54BF-4F85-A513-5EB4AC5C01FF}"/>
              </a:ext>
            </a:extLst>
          </p:cNvPr>
          <p:cNvSpPr>
            <a:spLocks noGrp="1"/>
          </p:cNvSpPr>
          <p:nvPr>
            <p:ph idx="1"/>
          </p:nvPr>
        </p:nvSpPr>
        <p:spPr>
          <a:xfrm>
            <a:off x="416859" y="1801906"/>
            <a:ext cx="11301899" cy="4375057"/>
          </a:xfrm>
        </p:spPr>
        <p:txBody>
          <a:bodyPr/>
          <a:lstStyle/>
          <a:p>
            <a:pPr marL="0" indent="0">
              <a:buNone/>
            </a:pPr>
            <a:r>
              <a:rPr lang="en-IN" b="1" u="sng"/>
              <a:t>Example:</a:t>
            </a:r>
            <a:r>
              <a:rPr lang="en-IN"/>
              <a:t> EAI Employee Data </a:t>
            </a:r>
          </a:p>
          <a:p>
            <a:pPr marL="914400" indent="0">
              <a:spcBef>
                <a:spcPts val="1800"/>
              </a:spcBef>
              <a:buNone/>
            </a:pPr>
            <a:r>
              <a:rPr lang="en-IN"/>
              <a:t>Out of a total number of 2,500 employees, a simple random sample of 30 employees and corresponding data on annual salary and management training program participation are 	shown in the given table. </a:t>
            </a:r>
            <a:r>
              <a:rPr lang="en-IN" i="1"/>
              <a:t>x</a:t>
            </a:r>
            <a:r>
              <a:rPr lang="en-IN" i="1" baseline="-25000"/>
              <a:t>1, </a:t>
            </a:r>
            <a:r>
              <a:rPr lang="en-IN" i="1"/>
              <a:t>x</a:t>
            </a:r>
            <a:r>
              <a:rPr lang="en-IN" i="1" baseline="-25000"/>
              <a:t>2 ….. </a:t>
            </a:r>
            <a:r>
              <a:rPr lang="en-IN" i="1"/>
              <a:t>x</a:t>
            </a:r>
            <a:r>
              <a:rPr lang="en-IN" i="1" baseline="-25000"/>
              <a:t>n </a:t>
            </a:r>
            <a:r>
              <a:rPr lang="en-IN"/>
              <a:t> is used to denote annual salary of the employees, and the participation in the management training program is indicated by a yes / no.</a:t>
            </a:r>
          </a:p>
        </p:txBody>
      </p:sp>
    </p:spTree>
    <p:extLst>
      <p:ext uri="{BB962C8B-B14F-4D97-AF65-F5344CB8AC3E}">
        <p14:creationId xmlns:p14="http://schemas.microsoft.com/office/powerpoint/2010/main" val="26765045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Hudson Auto Repair (2 of 2)</a:t>
            </a:r>
            <a:endParaRPr lang="en-IN"/>
          </a:p>
        </p:txBody>
      </p:sp>
      <p:sp>
        <p:nvSpPr>
          <p:cNvPr id="6" name="Content Placeholder 2">
            <a:extLst>
              <a:ext uri="{FF2B5EF4-FFF2-40B4-BE49-F238E27FC236}">
                <a16:creationId xmlns:a16="http://schemas.microsoft.com/office/drawing/2014/main" id="{8F5BD187-D065-42B0-8015-F38F932ABD85}"/>
              </a:ext>
            </a:extLst>
          </p:cNvPr>
          <p:cNvSpPr>
            <a:spLocks noGrp="1"/>
          </p:cNvSpPr>
          <p:nvPr>
            <p:ph sz="half" idx="1"/>
          </p:nvPr>
        </p:nvSpPr>
        <p:spPr>
          <a:xfrm>
            <a:off x="476843" y="1825625"/>
            <a:ext cx="11241915" cy="523437"/>
          </a:xfrm>
        </p:spPr>
        <p:txBody>
          <a:bodyPr/>
          <a:lstStyle/>
          <a:p>
            <a:r>
              <a:rPr lang="en-US"/>
              <a:t>Sample of Parts Cost ($) for 50 Tune-ups</a:t>
            </a:r>
          </a:p>
        </p:txBody>
      </p:sp>
      <p:graphicFrame>
        <p:nvGraphicFramePr>
          <p:cNvPr id="8" name="Table 3">
            <a:extLst>
              <a:ext uri="{FF2B5EF4-FFF2-40B4-BE49-F238E27FC236}">
                <a16:creationId xmlns:a16="http://schemas.microsoft.com/office/drawing/2014/main" id="{F53C4D4F-D7A2-4524-93CC-DCF0EFB88DD3}"/>
              </a:ext>
            </a:extLst>
          </p:cNvPr>
          <p:cNvGraphicFramePr>
            <a:graphicFrameLocks noGrp="1"/>
          </p:cNvGraphicFramePr>
          <p:nvPr>
            <p:ph sz="half" idx="2"/>
            <p:extLst>
              <p:ext uri="{D42A27DB-BD31-4B8C-83A1-F6EECF244321}">
                <p14:modId xmlns:p14="http://schemas.microsoft.com/office/powerpoint/2010/main" val="1170577716"/>
              </p:ext>
            </p:extLst>
          </p:nvPr>
        </p:nvGraphicFramePr>
        <p:xfrm>
          <a:off x="701040" y="2675800"/>
          <a:ext cx="10789920" cy="2468080"/>
        </p:xfrm>
        <a:graphic>
          <a:graphicData uri="http://schemas.openxmlformats.org/drawingml/2006/table">
            <a:tbl>
              <a:tblPr firstRow="1" bandRow="1">
                <a:tableStyleId>{073A0DAA-6AF3-43AB-8588-CEC1D06C72B9}</a:tableStyleId>
              </a:tblPr>
              <a:tblGrid>
                <a:gridCol w="1078992">
                  <a:extLst>
                    <a:ext uri="{9D8B030D-6E8A-4147-A177-3AD203B41FA5}">
                      <a16:colId xmlns:a16="http://schemas.microsoft.com/office/drawing/2014/main" val="20000"/>
                    </a:ext>
                  </a:extLst>
                </a:gridCol>
                <a:gridCol w="1078992">
                  <a:extLst>
                    <a:ext uri="{9D8B030D-6E8A-4147-A177-3AD203B41FA5}">
                      <a16:colId xmlns:a16="http://schemas.microsoft.com/office/drawing/2014/main" val="20001"/>
                    </a:ext>
                  </a:extLst>
                </a:gridCol>
                <a:gridCol w="1078992">
                  <a:extLst>
                    <a:ext uri="{9D8B030D-6E8A-4147-A177-3AD203B41FA5}">
                      <a16:colId xmlns:a16="http://schemas.microsoft.com/office/drawing/2014/main" val="20002"/>
                    </a:ext>
                  </a:extLst>
                </a:gridCol>
                <a:gridCol w="1078992">
                  <a:extLst>
                    <a:ext uri="{9D8B030D-6E8A-4147-A177-3AD203B41FA5}">
                      <a16:colId xmlns:a16="http://schemas.microsoft.com/office/drawing/2014/main" val="20003"/>
                    </a:ext>
                  </a:extLst>
                </a:gridCol>
                <a:gridCol w="1078992">
                  <a:extLst>
                    <a:ext uri="{9D8B030D-6E8A-4147-A177-3AD203B41FA5}">
                      <a16:colId xmlns:a16="http://schemas.microsoft.com/office/drawing/2014/main" val="20004"/>
                    </a:ext>
                  </a:extLst>
                </a:gridCol>
                <a:gridCol w="1078992">
                  <a:extLst>
                    <a:ext uri="{9D8B030D-6E8A-4147-A177-3AD203B41FA5}">
                      <a16:colId xmlns:a16="http://schemas.microsoft.com/office/drawing/2014/main" val="20005"/>
                    </a:ext>
                  </a:extLst>
                </a:gridCol>
                <a:gridCol w="1078992">
                  <a:extLst>
                    <a:ext uri="{9D8B030D-6E8A-4147-A177-3AD203B41FA5}">
                      <a16:colId xmlns:a16="http://schemas.microsoft.com/office/drawing/2014/main" val="20006"/>
                    </a:ext>
                  </a:extLst>
                </a:gridCol>
                <a:gridCol w="1078992">
                  <a:extLst>
                    <a:ext uri="{9D8B030D-6E8A-4147-A177-3AD203B41FA5}">
                      <a16:colId xmlns:a16="http://schemas.microsoft.com/office/drawing/2014/main" val="20007"/>
                    </a:ext>
                  </a:extLst>
                </a:gridCol>
                <a:gridCol w="1078992">
                  <a:extLst>
                    <a:ext uri="{9D8B030D-6E8A-4147-A177-3AD203B41FA5}">
                      <a16:colId xmlns:a16="http://schemas.microsoft.com/office/drawing/2014/main" val="20008"/>
                    </a:ext>
                  </a:extLst>
                </a:gridCol>
                <a:gridCol w="1078992">
                  <a:extLst>
                    <a:ext uri="{9D8B030D-6E8A-4147-A177-3AD203B41FA5}">
                      <a16:colId xmlns:a16="http://schemas.microsoft.com/office/drawing/2014/main" val="20009"/>
                    </a:ext>
                  </a:extLst>
                </a:gridCol>
              </a:tblGrid>
              <a:tr h="493616">
                <a:tc>
                  <a:txBody>
                    <a:bodyPr/>
                    <a:lstStyle/>
                    <a:p>
                      <a:pPr algn="ctr"/>
                      <a:r>
                        <a:rPr lang="en-US" sz="2400" b="0">
                          <a:solidFill>
                            <a:srgbClr val="000000"/>
                          </a:solidFill>
                        </a:rPr>
                        <a:t>91</a:t>
                      </a:r>
                    </a:p>
                  </a:txBody>
                  <a:tcPr marL="150223" marR="150223" anchor="ctr">
                    <a:solidFill>
                      <a:schemeClr val="bg1">
                        <a:lumMod val="85000"/>
                      </a:schemeClr>
                    </a:solidFill>
                  </a:tcPr>
                </a:tc>
                <a:tc>
                  <a:txBody>
                    <a:bodyPr/>
                    <a:lstStyle/>
                    <a:p>
                      <a:pPr algn="ctr"/>
                      <a:r>
                        <a:rPr lang="en-US" sz="2400" b="0">
                          <a:solidFill>
                            <a:srgbClr val="000000"/>
                          </a:solidFill>
                        </a:rPr>
                        <a:t>78</a:t>
                      </a:r>
                    </a:p>
                  </a:txBody>
                  <a:tcPr marL="150223" marR="150223" anchor="ctr">
                    <a:solidFill>
                      <a:schemeClr val="bg1">
                        <a:lumMod val="85000"/>
                      </a:schemeClr>
                    </a:solidFill>
                  </a:tcPr>
                </a:tc>
                <a:tc>
                  <a:txBody>
                    <a:bodyPr/>
                    <a:lstStyle/>
                    <a:p>
                      <a:pPr algn="ctr"/>
                      <a:r>
                        <a:rPr lang="en-US" sz="2400" b="0">
                          <a:solidFill>
                            <a:srgbClr val="000000"/>
                          </a:solidFill>
                        </a:rPr>
                        <a:t>93</a:t>
                      </a:r>
                    </a:p>
                  </a:txBody>
                  <a:tcPr marL="150223" marR="150223" anchor="ctr">
                    <a:solidFill>
                      <a:schemeClr val="bg1">
                        <a:lumMod val="85000"/>
                      </a:schemeClr>
                    </a:solidFill>
                  </a:tcPr>
                </a:tc>
                <a:tc>
                  <a:txBody>
                    <a:bodyPr/>
                    <a:lstStyle/>
                    <a:p>
                      <a:pPr algn="ctr"/>
                      <a:r>
                        <a:rPr lang="en-US" sz="2400" b="0">
                          <a:solidFill>
                            <a:srgbClr val="000000"/>
                          </a:solidFill>
                        </a:rPr>
                        <a:t>57</a:t>
                      </a:r>
                    </a:p>
                  </a:txBody>
                  <a:tcPr marL="150223" marR="150223" anchor="ctr">
                    <a:solidFill>
                      <a:schemeClr val="bg1">
                        <a:lumMod val="85000"/>
                      </a:schemeClr>
                    </a:solidFill>
                  </a:tcPr>
                </a:tc>
                <a:tc>
                  <a:txBody>
                    <a:bodyPr/>
                    <a:lstStyle/>
                    <a:p>
                      <a:pPr algn="ctr"/>
                      <a:r>
                        <a:rPr lang="en-US" sz="2400" b="0">
                          <a:solidFill>
                            <a:srgbClr val="000000"/>
                          </a:solidFill>
                        </a:rPr>
                        <a:t>75</a:t>
                      </a:r>
                    </a:p>
                  </a:txBody>
                  <a:tcPr marL="150223" marR="150223" anchor="ctr">
                    <a:solidFill>
                      <a:schemeClr val="bg1">
                        <a:lumMod val="85000"/>
                      </a:schemeClr>
                    </a:solidFill>
                  </a:tcPr>
                </a:tc>
                <a:tc>
                  <a:txBody>
                    <a:bodyPr/>
                    <a:lstStyle/>
                    <a:p>
                      <a:pPr algn="ctr"/>
                      <a:r>
                        <a:rPr lang="en-US" sz="2400" b="0">
                          <a:solidFill>
                            <a:srgbClr val="000000"/>
                          </a:solidFill>
                        </a:rPr>
                        <a:t>52</a:t>
                      </a:r>
                    </a:p>
                  </a:txBody>
                  <a:tcPr marL="150223" marR="150223" anchor="ctr">
                    <a:solidFill>
                      <a:schemeClr val="bg1">
                        <a:lumMod val="85000"/>
                      </a:schemeClr>
                    </a:solidFill>
                  </a:tcPr>
                </a:tc>
                <a:tc>
                  <a:txBody>
                    <a:bodyPr/>
                    <a:lstStyle/>
                    <a:p>
                      <a:pPr algn="ctr"/>
                      <a:r>
                        <a:rPr lang="en-US" sz="2400" b="0">
                          <a:solidFill>
                            <a:srgbClr val="000000"/>
                          </a:solidFill>
                        </a:rPr>
                        <a:t>99</a:t>
                      </a:r>
                    </a:p>
                  </a:txBody>
                  <a:tcPr marL="150223" marR="150223" anchor="ctr">
                    <a:solidFill>
                      <a:schemeClr val="bg1">
                        <a:lumMod val="85000"/>
                      </a:schemeClr>
                    </a:solidFill>
                  </a:tcPr>
                </a:tc>
                <a:tc>
                  <a:txBody>
                    <a:bodyPr/>
                    <a:lstStyle/>
                    <a:p>
                      <a:pPr algn="ctr"/>
                      <a:r>
                        <a:rPr lang="en-US" sz="2400" b="0">
                          <a:solidFill>
                            <a:srgbClr val="000000"/>
                          </a:solidFill>
                        </a:rPr>
                        <a:t>80</a:t>
                      </a:r>
                    </a:p>
                  </a:txBody>
                  <a:tcPr marL="150223" marR="150223" anchor="ctr">
                    <a:solidFill>
                      <a:schemeClr val="bg1">
                        <a:lumMod val="85000"/>
                      </a:schemeClr>
                    </a:solidFill>
                  </a:tcPr>
                </a:tc>
                <a:tc>
                  <a:txBody>
                    <a:bodyPr/>
                    <a:lstStyle/>
                    <a:p>
                      <a:pPr algn="ctr"/>
                      <a:r>
                        <a:rPr lang="en-US" sz="2400" b="0">
                          <a:solidFill>
                            <a:srgbClr val="000000"/>
                          </a:solidFill>
                        </a:rPr>
                        <a:t>97</a:t>
                      </a:r>
                    </a:p>
                  </a:txBody>
                  <a:tcPr marL="150223" marR="150223" anchor="ctr">
                    <a:solidFill>
                      <a:schemeClr val="bg1">
                        <a:lumMod val="85000"/>
                      </a:schemeClr>
                    </a:solidFill>
                  </a:tcPr>
                </a:tc>
                <a:tc>
                  <a:txBody>
                    <a:bodyPr/>
                    <a:lstStyle/>
                    <a:p>
                      <a:pPr algn="ctr"/>
                      <a:r>
                        <a:rPr lang="en-US" sz="2400" b="0">
                          <a:solidFill>
                            <a:srgbClr val="000000"/>
                          </a:solidFill>
                        </a:rPr>
                        <a:t>62</a:t>
                      </a:r>
                    </a:p>
                  </a:txBody>
                  <a:tcPr marL="150223" marR="150223" anchor="ctr">
                    <a:solidFill>
                      <a:schemeClr val="bg1">
                        <a:lumMod val="85000"/>
                      </a:schemeClr>
                    </a:solidFill>
                  </a:tcPr>
                </a:tc>
                <a:extLst>
                  <a:ext uri="{0D108BD9-81ED-4DB2-BD59-A6C34878D82A}">
                    <a16:rowId xmlns:a16="http://schemas.microsoft.com/office/drawing/2014/main" val="10000"/>
                  </a:ext>
                </a:extLst>
              </a:tr>
              <a:tr h="493616">
                <a:tc>
                  <a:txBody>
                    <a:bodyPr/>
                    <a:lstStyle/>
                    <a:p>
                      <a:pPr algn="ctr"/>
                      <a:r>
                        <a:rPr lang="en-US" sz="2400">
                          <a:solidFill>
                            <a:srgbClr val="000000"/>
                          </a:solidFill>
                        </a:rPr>
                        <a:t>71</a:t>
                      </a:r>
                    </a:p>
                  </a:txBody>
                  <a:tcPr marL="150223" marR="150223" anchor="ctr">
                    <a:solidFill>
                      <a:schemeClr val="bg1"/>
                    </a:solidFill>
                  </a:tcPr>
                </a:tc>
                <a:tc>
                  <a:txBody>
                    <a:bodyPr/>
                    <a:lstStyle/>
                    <a:p>
                      <a:pPr algn="ctr"/>
                      <a:r>
                        <a:rPr lang="en-US" sz="2400">
                          <a:solidFill>
                            <a:srgbClr val="000000"/>
                          </a:solidFill>
                        </a:rPr>
                        <a:t>69</a:t>
                      </a:r>
                    </a:p>
                  </a:txBody>
                  <a:tcPr marL="150223" marR="150223" anchor="ctr">
                    <a:solidFill>
                      <a:schemeClr val="bg1"/>
                    </a:solidFill>
                  </a:tcPr>
                </a:tc>
                <a:tc>
                  <a:txBody>
                    <a:bodyPr/>
                    <a:lstStyle/>
                    <a:p>
                      <a:pPr algn="ctr"/>
                      <a:r>
                        <a:rPr lang="en-US" sz="2400">
                          <a:solidFill>
                            <a:srgbClr val="000000"/>
                          </a:solidFill>
                        </a:rPr>
                        <a:t>72</a:t>
                      </a:r>
                    </a:p>
                  </a:txBody>
                  <a:tcPr marL="150223" marR="150223" anchor="ctr">
                    <a:solidFill>
                      <a:schemeClr val="bg1"/>
                    </a:solidFill>
                  </a:tcPr>
                </a:tc>
                <a:tc>
                  <a:txBody>
                    <a:bodyPr/>
                    <a:lstStyle/>
                    <a:p>
                      <a:pPr algn="ctr"/>
                      <a:r>
                        <a:rPr lang="en-US" sz="2400">
                          <a:solidFill>
                            <a:srgbClr val="000000"/>
                          </a:solidFill>
                        </a:rPr>
                        <a:t>89</a:t>
                      </a:r>
                    </a:p>
                  </a:txBody>
                  <a:tcPr marL="150223" marR="150223" anchor="ctr">
                    <a:solidFill>
                      <a:schemeClr val="bg1"/>
                    </a:solidFill>
                  </a:tcPr>
                </a:tc>
                <a:tc>
                  <a:txBody>
                    <a:bodyPr/>
                    <a:lstStyle/>
                    <a:p>
                      <a:pPr algn="ctr"/>
                      <a:r>
                        <a:rPr lang="en-US" sz="2400">
                          <a:solidFill>
                            <a:srgbClr val="000000"/>
                          </a:solidFill>
                        </a:rPr>
                        <a:t>66</a:t>
                      </a:r>
                    </a:p>
                  </a:txBody>
                  <a:tcPr marL="150223" marR="150223" anchor="ctr">
                    <a:solidFill>
                      <a:schemeClr val="bg1"/>
                    </a:solidFill>
                  </a:tcPr>
                </a:tc>
                <a:tc>
                  <a:txBody>
                    <a:bodyPr/>
                    <a:lstStyle/>
                    <a:p>
                      <a:pPr algn="ctr"/>
                      <a:r>
                        <a:rPr lang="en-US" sz="2400">
                          <a:solidFill>
                            <a:srgbClr val="000000"/>
                          </a:solidFill>
                        </a:rPr>
                        <a:t>75</a:t>
                      </a:r>
                    </a:p>
                  </a:txBody>
                  <a:tcPr marL="150223" marR="150223" anchor="ctr">
                    <a:solidFill>
                      <a:schemeClr val="bg1"/>
                    </a:solidFill>
                  </a:tcPr>
                </a:tc>
                <a:tc>
                  <a:txBody>
                    <a:bodyPr/>
                    <a:lstStyle/>
                    <a:p>
                      <a:pPr algn="ctr"/>
                      <a:r>
                        <a:rPr lang="en-US" sz="2400">
                          <a:solidFill>
                            <a:srgbClr val="000000"/>
                          </a:solidFill>
                        </a:rPr>
                        <a:t>79</a:t>
                      </a:r>
                    </a:p>
                  </a:txBody>
                  <a:tcPr marL="150223" marR="150223" anchor="ctr">
                    <a:solidFill>
                      <a:schemeClr val="bg1"/>
                    </a:solidFill>
                  </a:tcPr>
                </a:tc>
                <a:tc>
                  <a:txBody>
                    <a:bodyPr/>
                    <a:lstStyle/>
                    <a:p>
                      <a:pPr algn="ctr"/>
                      <a:r>
                        <a:rPr lang="en-US" sz="2400">
                          <a:solidFill>
                            <a:srgbClr val="000000"/>
                          </a:solidFill>
                        </a:rPr>
                        <a:t>75</a:t>
                      </a:r>
                    </a:p>
                  </a:txBody>
                  <a:tcPr marL="150223" marR="150223" anchor="ctr">
                    <a:solidFill>
                      <a:schemeClr val="bg1"/>
                    </a:solidFill>
                  </a:tcPr>
                </a:tc>
                <a:tc>
                  <a:txBody>
                    <a:bodyPr/>
                    <a:lstStyle/>
                    <a:p>
                      <a:pPr algn="ctr"/>
                      <a:r>
                        <a:rPr lang="en-US" sz="2400">
                          <a:solidFill>
                            <a:srgbClr val="000000"/>
                          </a:solidFill>
                        </a:rPr>
                        <a:t>72</a:t>
                      </a:r>
                    </a:p>
                  </a:txBody>
                  <a:tcPr marL="150223" marR="150223" anchor="ctr">
                    <a:solidFill>
                      <a:schemeClr val="bg1"/>
                    </a:solidFill>
                  </a:tcPr>
                </a:tc>
                <a:tc>
                  <a:txBody>
                    <a:bodyPr/>
                    <a:lstStyle/>
                    <a:p>
                      <a:pPr algn="ctr"/>
                      <a:r>
                        <a:rPr lang="en-US" sz="2400">
                          <a:solidFill>
                            <a:srgbClr val="000000"/>
                          </a:solidFill>
                        </a:rPr>
                        <a:t>76</a:t>
                      </a:r>
                    </a:p>
                  </a:txBody>
                  <a:tcPr marL="150223" marR="150223" anchor="ctr">
                    <a:solidFill>
                      <a:schemeClr val="bg1"/>
                    </a:solidFill>
                  </a:tcPr>
                </a:tc>
                <a:extLst>
                  <a:ext uri="{0D108BD9-81ED-4DB2-BD59-A6C34878D82A}">
                    <a16:rowId xmlns:a16="http://schemas.microsoft.com/office/drawing/2014/main" val="10001"/>
                  </a:ext>
                </a:extLst>
              </a:tr>
              <a:tr h="493616">
                <a:tc>
                  <a:txBody>
                    <a:bodyPr/>
                    <a:lstStyle/>
                    <a:p>
                      <a:pPr algn="ctr"/>
                      <a:r>
                        <a:rPr lang="en-US" sz="2400">
                          <a:solidFill>
                            <a:srgbClr val="000000"/>
                          </a:solidFill>
                        </a:rPr>
                        <a:t>104</a:t>
                      </a:r>
                    </a:p>
                  </a:txBody>
                  <a:tcPr marL="150223" marR="150223" anchor="ctr">
                    <a:solidFill>
                      <a:schemeClr val="bg1">
                        <a:lumMod val="85000"/>
                      </a:schemeClr>
                    </a:solidFill>
                  </a:tcPr>
                </a:tc>
                <a:tc>
                  <a:txBody>
                    <a:bodyPr/>
                    <a:lstStyle/>
                    <a:p>
                      <a:pPr algn="ctr"/>
                      <a:r>
                        <a:rPr lang="en-US" sz="2400">
                          <a:solidFill>
                            <a:srgbClr val="000000"/>
                          </a:solidFill>
                        </a:rPr>
                        <a:t>74</a:t>
                      </a:r>
                    </a:p>
                  </a:txBody>
                  <a:tcPr marL="150223" marR="150223" anchor="ctr">
                    <a:solidFill>
                      <a:schemeClr val="bg1">
                        <a:lumMod val="85000"/>
                      </a:schemeClr>
                    </a:solidFill>
                  </a:tcPr>
                </a:tc>
                <a:tc>
                  <a:txBody>
                    <a:bodyPr/>
                    <a:lstStyle/>
                    <a:p>
                      <a:pPr algn="ctr"/>
                      <a:r>
                        <a:rPr lang="en-US" sz="2400">
                          <a:solidFill>
                            <a:srgbClr val="000000"/>
                          </a:solidFill>
                        </a:rPr>
                        <a:t>62</a:t>
                      </a:r>
                    </a:p>
                  </a:txBody>
                  <a:tcPr marL="150223" marR="150223" anchor="ctr">
                    <a:solidFill>
                      <a:schemeClr val="bg1">
                        <a:lumMod val="85000"/>
                      </a:schemeClr>
                    </a:solidFill>
                  </a:tcPr>
                </a:tc>
                <a:tc>
                  <a:txBody>
                    <a:bodyPr/>
                    <a:lstStyle/>
                    <a:p>
                      <a:pPr algn="ctr"/>
                      <a:r>
                        <a:rPr lang="en-US" sz="2400">
                          <a:solidFill>
                            <a:srgbClr val="000000"/>
                          </a:solidFill>
                        </a:rPr>
                        <a:t>68</a:t>
                      </a:r>
                    </a:p>
                  </a:txBody>
                  <a:tcPr marL="150223" marR="150223" anchor="ctr">
                    <a:solidFill>
                      <a:schemeClr val="bg1">
                        <a:lumMod val="85000"/>
                      </a:schemeClr>
                    </a:solidFill>
                  </a:tcPr>
                </a:tc>
                <a:tc>
                  <a:txBody>
                    <a:bodyPr/>
                    <a:lstStyle/>
                    <a:p>
                      <a:pPr algn="ctr"/>
                      <a:r>
                        <a:rPr lang="en-US" sz="2400">
                          <a:solidFill>
                            <a:srgbClr val="000000"/>
                          </a:solidFill>
                        </a:rPr>
                        <a:t>97</a:t>
                      </a:r>
                    </a:p>
                  </a:txBody>
                  <a:tcPr marL="150223" marR="150223" anchor="ctr">
                    <a:solidFill>
                      <a:schemeClr val="bg1">
                        <a:lumMod val="85000"/>
                      </a:schemeClr>
                    </a:solidFill>
                  </a:tcPr>
                </a:tc>
                <a:tc>
                  <a:txBody>
                    <a:bodyPr/>
                    <a:lstStyle/>
                    <a:p>
                      <a:pPr algn="ctr"/>
                      <a:r>
                        <a:rPr lang="en-US" sz="2400">
                          <a:solidFill>
                            <a:srgbClr val="000000"/>
                          </a:solidFill>
                        </a:rPr>
                        <a:t>105</a:t>
                      </a:r>
                    </a:p>
                  </a:txBody>
                  <a:tcPr marL="150223" marR="150223" anchor="ctr">
                    <a:solidFill>
                      <a:schemeClr val="bg1">
                        <a:lumMod val="85000"/>
                      </a:schemeClr>
                    </a:solidFill>
                  </a:tcPr>
                </a:tc>
                <a:tc>
                  <a:txBody>
                    <a:bodyPr/>
                    <a:lstStyle/>
                    <a:p>
                      <a:pPr algn="ctr"/>
                      <a:r>
                        <a:rPr lang="en-US" sz="2400">
                          <a:solidFill>
                            <a:srgbClr val="000000"/>
                          </a:solidFill>
                        </a:rPr>
                        <a:t>77</a:t>
                      </a:r>
                    </a:p>
                  </a:txBody>
                  <a:tcPr marL="150223" marR="150223" anchor="ctr">
                    <a:solidFill>
                      <a:schemeClr val="bg1">
                        <a:lumMod val="85000"/>
                      </a:schemeClr>
                    </a:solidFill>
                  </a:tcPr>
                </a:tc>
                <a:tc>
                  <a:txBody>
                    <a:bodyPr/>
                    <a:lstStyle/>
                    <a:p>
                      <a:pPr algn="ctr"/>
                      <a:r>
                        <a:rPr lang="en-US" sz="2400">
                          <a:solidFill>
                            <a:srgbClr val="000000"/>
                          </a:solidFill>
                        </a:rPr>
                        <a:t>65</a:t>
                      </a:r>
                    </a:p>
                  </a:txBody>
                  <a:tcPr marL="150223" marR="150223" anchor="ctr">
                    <a:solidFill>
                      <a:schemeClr val="bg1">
                        <a:lumMod val="85000"/>
                      </a:schemeClr>
                    </a:solidFill>
                  </a:tcPr>
                </a:tc>
                <a:tc>
                  <a:txBody>
                    <a:bodyPr/>
                    <a:lstStyle/>
                    <a:p>
                      <a:pPr algn="ctr"/>
                      <a:r>
                        <a:rPr lang="en-US" sz="2400">
                          <a:solidFill>
                            <a:srgbClr val="000000"/>
                          </a:solidFill>
                        </a:rPr>
                        <a:t>80</a:t>
                      </a:r>
                    </a:p>
                  </a:txBody>
                  <a:tcPr marL="150223" marR="150223" anchor="ctr">
                    <a:solidFill>
                      <a:schemeClr val="bg1">
                        <a:lumMod val="85000"/>
                      </a:schemeClr>
                    </a:solidFill>
                  </a:tcPr>
                </a:tc>
                <a:tc>
                  <a:txBody>
                    <a:bodyPr/>
                    <a:lstStyle/>
                    <a:p>
                      <a:pPr algn="ctr"/>
                      <a:r>
                        <a:rPr lang="en-US" sz="2400">
                          <a:solidFill>
                            <a:srgbClr val="000000"/>
                          </a:solidFill>
                        </a:rPr>
                        <a:t>109</a:t>
                      </a:r>
                    </a:p>
                  </a:txBody>
                  <a:tcPr marL="150223" marR="150223" anchor="ctr">
                    <a:solidFill>
                      <a:schemeClr val="bg1">
                        <a:lumMod val="85000"/>
                      </a:schemeClr>
                    </a:solidFill>
                  </a:tcPr>
                </a:tc>
                <a:extLst>
                  <a:ext uri="{0D108BD9-81ED-4DB2-BD59-A6C34878D82A}">
                    <a16:rowId xmlns:a16="http://schemas.microsoft.com/office/drawing/2014/main" val="10002"/>
                  </a:ext>
                </a:extLst>
              </a:tr>
              <a:tr h="493616">
                <a:tc>
                  <a:txBody>
                    <a:bodyPr/>
                    <a:lstStyle/>
                    <a:p>
                      <a:pPr algn="ctr"/>
                      <a:r>
                        <a:rPr lang="en-US" sz="2400">
                          <a:solidFill>
                            <a:srgbClr val="000000"/>
                          </a:solidFill>
                        </a:rPr>
                        <a:t>85</a:t>
                      </a:r>
                    </a:p>
                  </a:txBody>
                  <a:tcPr marL="150223" marR="150223" anchor="ctr">
                    <a:solidFill>
                      <a:schemeClr val="bg1"/>
                    </a:solidFill>
                  </a:tcPr>
                </a:tc>
                <a:tc>
                  <a:txBody>
                    <a:bodyPr/>
                    <a:lstStyle/>
                    <a:p>
                      <a:pPr algn="ctr"/>
                      <a:r>
                        <a:rPr lang="en-US" sz="2400">
                          <a:solidFill>
                            <a:srgbClr val="000000"/>
                          </a:solidFill>
                        </a:rPr>
                        <a:t>97</a:t>
                      </a:r>
                    </a:p>
                  </a:txBody>
                  <a:tcPr marL="150223" marR="150223" anchor="ctr">
                    <a:solidFill>
                      <a:schemeClr val="bg1"/>
                    </a:solidFill>
                  </a:tcPr>
                </a:tc>
                <a:tc>
                  <a:txBody>
                    <a:bodyPr/>
                    <a:lstStyle/>
                    <a:p>
                      <a:pPr algn="ctr"/>
                      <a:r>
                        <a:rPr lang="en-US" sz="2400">
                          <a:solidFill>
                            <a:srgbClr val="000000"/>
                          </a:solidFill>
                        </a:rPr>
                        <a:t>88</a:t>
                      </a:r>
                    </a:p>
                  </a:txBody>
                  <a:tcPr marL="150223" marR="150223" anchor="ctr">
                    <a:solidFill>
                      <a:schemeClr val="bg1"/>
                    </a:solidFill>
                  </a:tcPr>
                </a:tc>
                <a:tc>
                  <a:txBody>
                    <a:bodyPr/>
                    <a:lstStyle/>
                    <a:p>
                      <a:pPr algn="ctr"/>
                      <a:r>
                        <a:rPr lang="en-US" sz="2400">
                          <a:solidFill>
                            <a:srgbClr val="000000"/>
                          </a:solidFill>
                        </a:rPr>
                        <a:t>68</a:t>
                      </a:r>
                    </a:p>
                  </a:txBody>
                  <a:tcPr marL="150223" marR="150223" anchor="ctr">
                    <a:solidFill>
                      <a:schemeClr val="bg1"/>
                    </a:solidFill>
                  </a:tcPr>
                </a:tc>
                <a:tc>
                  <a:txBody>
                    <a:bodyPr/>
                    <a:lstStyle/>
                    <a:p>
                      <a:pPr algn="ctr"/>
                      <a:r>
                        <a:rPr lang="en-US" sz="2400">
                          <a:solidFill>
                            <a:srgbClr val="000000"/>
                          </a:solidFill>
                        </a:rPr>
                        <a:t>83</a:t>
                      </a:r>
                    </a:p>
                  </a:txBody>
                  <a:tcPr marL="150223" marR="150223" anchor="ctr">
                    <a:solidFill>
                      <a:schemeClr val="bg1"/>
                    </a:solidFill>
                  </a:tcPr>
                </a:tc>
                <a:tc>
                  <a:txBody>
                    <a:bodyPr/>
                    <a:lstStyle/>
                    <a:p>
                      <a:pPr algn="ctr"/>
                      <a:r>
                        <a:rPr lang="en-US" sz="2400">
                          <a:solidFill>
                            <a:srgbClr val="000000"/>
                          </a:solidFill>
                        </a:rPr>
                        <a:t>68</a:t>
                      </a:r>
                    </a:p>
                  </a:txBody>
                  <a:tcPr marL="150223" marR="150223" anchor="ctr">
                    <a:solidFill>
                      <a:schemeClr val="bg1"/>
                    </a:solidFill>
                  </a:tcPr>
                </a:tc>
                <a:tc>
                  <a:txBody>
                    <a:bodyPr/>
                    <a:lstStyle/>
                    <a:p>
                      <a:pPr algn="ctr"/>
                      <a:r>
                        <a:rPr lang="en-US" sz="2400">
                          <a:solidFill>
                            <a:srgbClr val="000000"/>
                          </a:solidFill>
                        </a:rPr>
                        <a:t>71</a:t>
                      </a:r>
                    </a:p>
                  </a:txBody>
                  <a:tcPr marL="150223" marR="150223" anchor="ctr">
                    <a:solidFill>
                      <a:schemeClr val="bg1"/>
                    </a:solidFill>
                  </a:tcPr>
                </a:tc>
                <a:tc>
                  <a:txBody>
                    <a:bodyPr/>
                    <a:lstStyle/>
                    <a:p>
                      <a:pPr algn="ctr"/>
                      <a:r>
                        <a:rPr lang="en-US" sz="2400">
                          <a:solidFill>
                            <a:srgbClr val="000000"/>
                          </a:solidFill>
                        </a:rPr>
                        <a:t>69</a:t>
                      </a:r>
                    </a:p>
                  </a:txBody>
                  <a:tcPr marL="150223" marR="150223" anchor="ctr">
                    <a:solidFill>
                      <a:schemeClr val="bg1"/>
                    </a:solidFill>
                  </a:tcPr>
                </a:tc>
                <a:tc>
                  <a:txBody>
                    <a:bodyPr/>
                    <a:lstStyle/>
                    <a:p>
                      <a:pPr algn="ctr"/>
                      <a:r>
                        <a:rPr lang="en-US" sz="2400">
                          <a:solidFill>
                            <a:srgbClr val="000000"/>
                          </a:solidFill>
                        </a:rPr>
                        <a:t>67</a:t>
                      </a:r>
                    </a:p>
                  </a:txBody>
                  <a:tcPr marL="150223" marR="150223" anchor="ctr">
                    <a:solidFill>
                      <a:schemeClr val="bg1"/>
                    </a:solidFill>
                  </a:tcPr>
                </a:tc>
                <a:tc>
                  <a:txBody>
                    <a:bodyPr/>
                    <a:lstStyle/>
                    <a:p>
                      <a:pPr algn="ctr"/>
                      <a:r>
                        <a:rPr lang="en-US" sz="2400">
                          <a:solidFill>
                            <a:srgbClr val="000000"/>
                          </a:solidFill>
                        </a:rPr>
                        <a:t>74</a:t>
                      </a:r>
                    </a:p>
                  </a:txBody>
                  <a:tcPr marL="150223" marR="150223" anchor="ctr">
                    <a:solidFill>
                      <a:schemeClr val="bg1"/>
                    </a:solidFill>
                  </a:tcPr>
                </a:tc>
                <a:extLst>
                  <a:ext uri="{0D108BD9-81ED-4DB2-BD59-A6C34878D82A}">
                    <a16:rowId xmlns:a16="http://schemas.microsoft.com/office/drawing/2014/main" val="10003"/>
                  </a:ext>
                </a:extLst>
              </a:tr>
              <a:tr h="493616">
                <a:tc>
                  <a:txBody>
                    <a:bodyPr/>
                    <a:lstStyle/>
                    <a:p>
                      <a:pPr algn="ctr"/>
                      <a:r>
                        <a:rPr lang="en-US" sz="2400">
                          <a:solidFill>
                            <a:srgbClr val="000000"/>
                          </a:solidFill>
                        </a:rPr>
                        <a:t>62</a:t>
                      </a:r>
                    </a:p>
                  </a:txBody>
                  <a:tcPr marL="150223" marR="150223" anchor="ctr">
                    <a:solidFill>
                      <a:schemeClr val="bg1">
                        <a:lumMod val="85000"/>
                      </a:schemeClr>
                    </a:solidFill>
                  </a:tcPr>
                </a:tc>
                <a:tc>
                  <a:txBody>
                    <a:bodyPr/>
                    <a:lstStyle/>
                    <a:p>
                      <a:pPr algn="ctr"/>
                      <a:r>
                        <a:rPr lang="en-US" sz="2400">
                          <a:solidFill>
                            <a:srgbClr val="000000"/>
                          </a:solidFill>
                        </a:rPr>
                        <a:t>82</a:t>
                      </a:r>
                    </a:p>
                  </a:txBody>
                  <a:tcPr marL="150223" marR="150223" anchor="ctr">
                    <a:solidFill>
                      <a:schemeClr val="bg1">
                        <a:lumMod val="85000"/>
                      </a:schemeClr>
                    </a:solidFill>
                  </a:tcPr>
                </a:tc>
                <a:tc>
                  <a:txBody>
                    <a:bodyPr/>
                    <a:lstStyle/>
                    <a:p>
                      <a:pPr algn="ctr"/>
                      <a:r>
                        <a:rPr lang="en-US" sz="2400">
                          <a:solidFill>
                            <a:srgbClr val="000000"/>
                          </a:solidFill>
                        </a:rPr>
                        <a:t>98</a:t>
                      </a:r>
                    </a:p>
                  </a:txBody>
                  <a:tcPr marL="150223" marR="150223" anchor="ctr">
                    <a:solidFill>
                      <a:schemeClr val="bg1">
                        <a:lumMod val="85000"/>
                      </a:schemeClr>
                    </a:solidFill>
                  </a:tcPr>
                </a:tc>
                <a:tc>
                  <a:txBody>
                    <a:bodyPr/>
                    <a:lstStyle/>
                    <a:p>
                      <a:pPr algn="ctr"/>
                      <a:r>
                        <a:rPr lang="en-US" sz="2400">
                          <a:solidFill>
                            <a:srgbClr val="000000"/>
                          </a:solidFill>
                        </a:rPr>
                        <a:t>101</a:t>
                      </a:r>
                    </a:p>
                  </a:txBody>
                  <a:tcPr marL="150223" marR="150223" anchor="ctr">
                    <a:solidFill>
                      <a:schemeClr val="bg1">
                        <a:lumMod val="85000"/>
                      </a:schemeClr>
                    </a:solidFill>
                  </a:tcPr>
                </a:tc>
                <a:tc>
                  <a:txBody>
                    <a:bodyPr/>
                    <a:lstStyle/>
                    <a:p>
                      <a:pPr algn="ctr"/>
                      <a:r>
                        <a:rPr lang="en-US" sz="2400">
                          <a:solidFill>
                            <a:srgbClr val="000000"/>
                          </a:solidFill>
                        </a:rPr>
                        <a:t>79</a:t>
                      </a:r>
                    </a:p>
                  </a:txBody>
                  <a:tcPr marL="150223" marR="150223" anchor="ctr">
                    <a:solidFill>
                      <a:schemeClr val="bg1">
                        <a:lumMod val="85000"/>
                      </a:schemeClr>
                    </a:solidFill>
                  </a:tcPr>
                </a:tc>
                <a:tc>
                  <a:txBody>
                    <a:bodyPr/>
                    <a:lstStyle/>
                    <a:p>
                      <a:pPr algn="ctr"/>
                      <a:r>
                        <a:rPr lang="en-US" sz="2400">
                          <a:solidFill>
                            <a:srgbClr val="000000"/>
                          </a:solidFill>
                        </a:rPr>
                        <a:t>105</a:t>
                      </a:r>
                    </a:p>
                  </a:txBody>
                  <a:tcPr marL="150223" marR="150223" anchor="ctr">
                    <a:solidFill>
                      <a:schemeClr val="bg1">
                        <a:lumMod val="85000"/>
                      </a:schemeClr>
                    </a:solidFill>
                  </a:tcPr>
                </a:tc>
                <a:tc>
                  <a:txBody>
                    <a:bodyPr/>
                    <a:lstStyle/>
                    <a:p>
                      <a:pPr algn="ctr"/>
                      <a:r>
                        <a:rPr lang="en-US" sz="2400">
                          <a:solidFill>
                            <a:srgbClr val="000000"/>
                          </a:solidFill>
                        </a:rPr>
                        <a:t>79</a:t>
                      </a:r>
                    </a:p>
                  </a:txBody>
                  <a:tcPr marL="150223" marR="150223" anchor="ctr">
                    <a:solidFill>
                      <a:schemeClr val="bg1">
                        <a:lumMod val="85000"/>
                      </a:schemeClr>
                    </a:solidFill>
                  </a:tcPr>
                </a:tc>
                <a:tc>
                  <a:txBody>
                    <a:bodyPr/>
                    <a:lstStyle/>
                    <a:p>
                      <a:pPr algn="ctr"/>
                      <a:r>
                        <a:rPr lang="en-US" sz="2400">
                          <a:solidFill>
                            <a:srgbClr val="000000"/>
                          </a:solidFill>
                        </a:rPr>
                        <a:t>69</a:t>
                      </a:r>
                    </a:p>
                  </a:txBody>
                  <a:tcPr marL="150223" marR="150223" anchor="ctr">
                    <a:solidFill>
                      <a:schemeClr val="bg1">
                        <a:lumMod val="85000"/>
                      </a:schemeClr>
                    </a:solidFill>
                  </a:tcPr>
                </a:tc>
                <a:tc>
                  <a:txBody>
                    <a:bodyPr/>
                    <a:lstStyle/>
                    <a:p>
                      <a:pPr algn="ctr"/>
                      <a:r>
                        <a:rPr lang="en-US" sz="2400">
                          <a:solidFill>
                            <a:srgbClr val="000000"/>
                          </a:solidFill>
                        </a:rPr>
                        <a:t>62</a:t>
                      </a:r>
                    </a:p>
                  </a:txBody>
                  <a:tcPr marL="150223" marR="150223" anchor="ctr">
                    <a:solidFill>
                      <a:schemeClr val="bg1">
                        <a:lumMod val="85000"/>
                      </a:schemeClr>
                    </a:solidFill>
                  </a:tcPr>
                </a:tc>
                <a:tc>
                  <a:txBody>
                    <a:bodyPr/>
                    <a:lstStyle/>
                    <a:p>
                      <a:pPr algn="ctr"/>
                      <a:r>
                        <a:rPr lang="en-US" sz="2400">
                          <a:solidFill>
                            <a:srgbClr val="000000"/>
                          </a:solidFill>
                        </a:rPr>
                        <a:t>73</a:t>
                      </a:r>
                    </a:p>
                  </a:txBody>
                  <a:tcPr marL="150223" marR="150223" anchor="ctr">
                    <a:solidFill>
                      <a:schemeClr val="bg1">
                        <a:lumMod val="8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23077795"/>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Point Estimation </a:t>
            </a:r>
            <a:r>
              <a:rPr lang="en-US"/>
              <a:t>(3 of 5)</a:t>
            </a:r>
            <a:endParaRPr lang="en-IN"/>
          </a:p>
        </p:txBody>
      </p:sp>
      <p:graphicFrame>
        <p:nvGraphicFramePr>
          <p:cNvPr id="9" name="Table 2">
            <a:extLst>
              <a:ext uri="{FF2B5EF4-FFF2-40B4-BE49-F238E27FC236}">
                <a16:creationId xmlns:a16="http://schemas.microsoft.com/office/drawing/2014/main" id="{C69C61BA-0D17-4077-A155-B3F9900C9384}"/>
              </a:ext>
            </a:extLst>
          </p:cNvPr>
          <p:cNvGraphicFramePr>
            <a:graphicFrameLocks noGrp="1"/>
          </p:cNvGraphicFramePr>
          <p:nvPr>
            <p:ph idx="1"/>
            <p:extLst>
              <p:ext uri="{D42A27DB-BD31-4B8C-83A1-F6EECF244321}">
                <p14:modId xmlns:p14="http://schemas.microsoft.com/office/powerpoint/2010/main" val="3814418140"/>
              </p:ext>
            </p:extLst>
          </p:nvPr>
        </p:nvGraphicFramePr>
        <p:xfrm>
          <a:off x="476250" y="1812178"/>
          <a:ext cx="10972800" cy="457200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4219919259"/>
                    </a:ext>
                  </a:extLst>
                </a:gridCol>
                <a:gridCol w="1828800">
                  <a:extLst>
                    <a:ext uri="{9D8B030D-6E8A-4147-A177-3AD203B41FA5}">
                      <a16:colId xmlns:a16="http://schemas.microsoft.com/office/drawing/2014/main" val="1624476629"/>
                    </a:ext>
                  </a:extLst>
                </a:gridCol>
                <a:gridCol w="1828800">
                  <a:extLst>
                    <a:ext uri="{9D8B030D-6E8A-4147-A177-3AD203B41FA5}">
                      <a16:colId xmlns:a16="http://schemas.microsoft.com/office/drawing/2014/main" val="1553808613"/>
                    </a:ext>
                  </a:extLst>
                </a:gridCol>
                <a:gridCol w="1828800">
                  <a:extLst>
                    <a:ext uri="{9D8B030D-6E8A-4147-A177-3AD203B41FA5}">
                      <a16:colId xmlns:a16="http://schemas.microsoft.com/office/drawing/2014/main" val="2382251579"/>
                    </a:ext>
                  </a:extLst>
                </a:gridCol>
                <a:gridCol w="1828800">
                  <a:extLst>
                    <a:ext uri="{9D8B030D-6E8A-4147-A177-3AD203B41FA5}">
                      <a16:colId xmlns:a16="http://schemas.microsoft.com/office/drawing/2014/main" val="3909639184"/>
                    </a:ext>
                  </a:extLst>
                </a:gridCol>
                <a:gridCol w="1828800">
                  <a:extLst>
                    <a:ext uri="{9D8B030D-6E8A-4147-A177-3AD203B41FA5}">
                      <a16:colId xmlns:a16="http://schemas.microsoft.com/office/drawing/2014/main" val="2825435689"/>
                    </a:ext>
                  </a:extLst>
                </a:gridCol>
              </a:tblGrid>
              <a:tr h="0">
                <a:tc>
                  <a:txBody>
                    <a:bodyPr/>
                    <a:lstStyle/>
                    <a:p>
                      <a:pPr algn="ctr"/>
                      <a:r>
                        <a:rPr lang="en-IN"/>
                        <a:t>Annual Salary ($)</a:t>
                      </a:r>
                    </a:p>
                  </a:txBody>
                  <a:tcPr anchor="b">
                    <a:solidFill>
                      <a:srgbClr val="000000"/>
                    </a:solidFill>
                  </a:tcPr>
                </a:tc>
                <a:tc>
                  <a:txBody>
                    <a:bodyPr/>
                    <a:lstStyle/>
                    <a:p>
                      <a:pPr algn="ctr"/>
                      <a:r>
                        <a:rPr lang="en-IN"/>
                        <a:t>Management Training Program</a:t>
                      </a:r>
                    </a:p>
                  </a:txBody>
                  <a:tcPr anchor="b">
                    <a:solidFill>
                      <a:srgbClr val="000000"/>
                    </a:solidFill>
                  </a:tcPr>
                </a:tc>
                <a:tc>
                  <a:txBody>
                    <a:bodyPr/>
                    <a:lstStyle/>
                    <a:p>
                      <a:pPr algn="ctr"/>
                      <a:r>
                        <a:rPr lang="en-IN"/>
                        <a:t>Annual Salary ($)</a:t>
                      </a:r>
                    </a:p>
                  </a:txBody>
                  <a:tcPr anchor="b">
                    <a:solidFill>
                      <a:srgbClr val="000000"/>
                    </a:solidFill>
                  </a:tcPr>
                </a:tc>
                <a:tc>
                  <a:txBody>
                    <a:bodyPr/>
                    <a:lstStyle/>
                    <a:p>
                      <a:pPr algn="ctr"/>
                      <a:r>
                        <a:rPr lang="en-IN"/>
                        <a:t>Management Training Program</a:t>
                      </a:r>
                    </a:p>
                  </a:txBody>
                  <a:tcPr anchor="b">
                    <a:solidFill>
                      <a:srgbClr val="000000"/>
                    </a:solidFill>
                  </a:tcPr>
                </a:tc>
                <a:tc>
                  <a:txBody>
                    <a:bodyPr/>
                    <a:lstStyle/>
                    <a:p>
                      <a:pPr algn="ctr"/>
                      <a:r>
                        <a:rPr lang="en-IN"/>
                        <a:t>Annual Salary ($)</a:t>
                      </a:r>
                    </a:p>
                  </a:txBody>
                  <a:tcPr anchor="b">
                    <a:solidFill>
                      <a:srgbClr val="000000"/>
                    </a:solidFill>
                  </a:tcPr>
                </a:tc>
                <a:tc>
                  <a:txBody>
                    <a:bodyPr/>
                    <a:lstStyle/>
                    <a:p>
                      <a:pPr algn="ctr"/>
                      <a:r>
                        <a:rPr lang="en-IN"/>
                        <a:t>Management Training Program</a:t>
                      </a:r>
                    </a:p>
                  </a:txBody>
                  <a:tcPr anchor="b">
                    <a:solidFill>
                      <a:srgbClr val="000000"/>
                    </a:solidFill>
                  </a:tcPr>
                </a:tc>
                <a:extLst>
                  <a:ext uri="{0D108BD9-81ED-4DB2-BD59-A6C34878D82A}">
                    <a16:rowId xmlns:a16="http://schemas.microsoft.com/office/drawing/2014/main" val="3807734557"/>
                  </a:ext>
                </a:extLst>
              </a:tr>
              <a:tr h="0">
                <a:tc>
                  <a:txBody>
                    <a:bodyPr/>
                    <a:lstStyle/>
                    <a:p>
                      <a:pPr algn="ctr"/>
                      <a:r>
                        <a:rPr lang="en-IN" sz="1800" i="1">
                          <a:solidFill>
                            <a:srgbClr val="141414"/>
                          </a:solidFill>
                        </a:rPr>
                        <a:t>X</a:t>
                      </a:r>
                      <a:r>
                        <a:rPr lang="en-IN" sz="1800" i="1" baseline="-25000">
                          <a:solidFill>
                            <a:srgbClr val="141414"/>
                          </a:solidFill>
                        </a:rPr>
                        <a:t>1 </a:t>
                      </a:r>
                      <a:r>
                        <a:rPr lang="en-IN" sz="1800" i="0" baseline="-25000">
                          <a:solidFill>
                            <a:srgbClr val="141414"/>
                          </a:solidFill>
                        </a:rPr>
                        <a:t> = </a:t>
                      </a:r>
                      <a:r>
                        <a:rPr lang="en-IN" sz="1800" i="0" baseline="0">
                          <a:solidFill>
                            <a:srgbClr val="141414"/>
                          </a:solidFill>
                        </a:rPr>
                        <a:t>6</a:t>
                      </a:r>
                      <a:r>
                        <a:rPr lang="en-IN">
                          <a:solidFill>
                            <a:srgbClr val="141414"/>
                          </a:solidFill>
                        </a:rPr>
                        <a:t>9094.30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65,922.60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65,120.90</a:t>
                      </a:r>
                    </a:p>
                  </a:txBody>
                  <a:tcPr/>
                </a:tc>
                <a:tc>
                  <a:txBody>
                    <a:bodyPr/>
                    <a:lstStyle/>
                    <a:p>
                      <a:pPr algn="ctr"/>
                      <a:r>
                        <a:rPr lang="en-IN">
                          <a:solidFill>
                            <a:srgbClr val="141414"/>
                          </a:solidFill>
                        </a:rPr>
                        <a:t>YES</a:t>
                      </a:r>
                    </a:p>
                  </a:txBody>
                  <a:tcPr/>
                </a:tc>
                <a:extLst>
                  <a:ext uri="{0D108BD9-81ED-4DB2-BD59-A6C34878D82A}">
                    <a16:rowId xmlns:a16="http://schemas.microsoft.com/office/drawing/2014/main" val="3227675307"/>
                  </a:ext>
                </a:extLst>
              </a:tr>
              <a:tr h="0">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800" i="1">
                          <a:solidFill>
                            <a:srgbClr val="141414"/>
                          </a:solidFill>
                        </a:rPr>
                        <a:t>X</a:t>
                      </a:r>
                      <a:r>
                        <a:rPr lang="en-IN" sz="1800" i="1" baseline="-25000">
                          <a:solidFill>
                            <a:srgbClr val="141414"/>
                          </a:solidFill>
                        </a:rPr>
                        <a:t>2 </a:t>
                      </a:r>
                      <a:r>
                        <a:rPr lang="en-IN" sz="1800" i="0" baseline="-25000">
                          <a:solidFill>
                            <a:srgbClr val="141414"/>
                          </a:solidFill>
                        </a:rPr>
                        <a:t> =</a:t>
                      </a:r>
                      <a:r>
                        <a:rPr lang="en-IN" sz="1800" i="0" baseline="0">
                          <a:solidFill>
                            <a:srgbClr val="141414"/>
                          </a:solidFill>
                        </a:rPr>
                        <a:t> 73263.90</a:t>
                      </a:r>
                      <a:endParaRPr lang="en-IN">
                        <a:solidFill>
                          <a:srgbClr val="141414"/>
                        </a:solidFill>
                      </a:endParaRPr>
                    </a:p>
                  </a:txBody>
                  <a:tcPr/>
                </a:tc>
                <a:tc>
                  <a:txBody>
                    <a:bodyPr/>
                    <a:lstStyle/>
                    <a:p>
                      <a:pPr algn="ctr"/>
                      <a:r>
                        <a:rPr lang="en-IN">
                          <a:solidFill>
                            <a:srgbClr val="141414"/>
                          </a:solidFill>
                        </a:rPr>
                        <a:t>YES</a:t>
                      </a:r>
                    </a:p>
                  </a:txBody>
                  <a:tcPr/>
                </a:tc>
                <a:tc>
                  <a:txBody>
                    <a:bodyPr/>
                    <a:lstStyle/>
                    <a:p>
                      <a:pPr algn="ctr"/>
                      <a:r>
                        <a:rPr lang="en-IN">
                          <a:solidFill>
                            <a:srgbClr val="141414"/>
                          </a:solidFill>
                        </a:rPr>
                        <a:t>77,268.40</a:t>
                      </a:r>
                    </a:p>
                  </a:txBody>
                  <a:tcPr/>
                </a:tc>
                <a:tc>
                  <a:txBody>
                    <a:bodyPr/>
                    <a:lstStyle/>
                    <a:p>
                      <a:pPr algn="ctr"/>
                      <a:r>
                        <a:rPr lang="en-IN">
                          <a:solidFill>
                            <a:srgbClr val="141414"/>
                          </a:solidFill>
                        </a:rPr>
                        <a:t>NO</a:t>
                      </a:r>
                    </a:p>
                  </a:txBody>
                  <a:tcPr/>
                </a:tc>
                <a:tc>
                  <a:txBody>
                    <a:bodyPr/>
                    <a:lstStyle/>
                    <a:p>
                      <a:pPr algn="ctr"/>
                      <a:r>
                        <a:rPr lang="en-IN">
                          <a:solidFill>
                            <a:srgbClr val="141414"/>
                          </a:solidFill>
                        </a:rPr>
                        <a:t>71,753.00</a:t>
                      </a:r>
                    </a:p>
                  </a:txBody>
                  <a:tcPr/>
                </a:tc>
                <a:tc>
                  <a:txBody>
                    <a:bodyPr/>
                    <a:lstStyle/>
                    <a:p>
                      <a:pPr algn="ctr"/>
                      <a:r>
                        <a:rPr lang="en-IN">
                          <a:solidFill>
                            <a:srgbClr val="141414"/>
                          </a:solidFill>
                        </a:rPr>
                        <a:t>YES</a:t>
                      </a:r>
                    </a:p>
                  </a:txBody>
                  <a:tcPr/>
                </a:tc>
                <a:extLst>
                  <a:ext uri="{0D108BD9-81ED-4DB2-BD59-A6C34878D82A}">
                    <a16:rowId xmlns:a16="http://schemas.microsoft.com/office/drawing/2014/main" val="1793215676"/>
                  </a:ext>
                </a:extLst>
              </a:tr>
              <a:tr h="0">
                <a:tc>
                  <a:txBody>
                    <a:bodyPr/>
                    <a:lstStyle/>
                    <a:p>
                      <a:pPr algn="ctr"/>
                      <a:r>
                        <a:rPr lang="en-IN">
                          <a:solidFill>
                            <a:srgbClr val="141414"/>
                          </a:solidFill>
                        </a:rPr>
                        <a:t>69,643.50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75,688.40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74,391.80</a:t>
                      </a:r>
                    </a:p>
                  </a:txBody>
                  <a:tcPr/>
                </a:tc>
                <a:tc>
                  <a:txBody>
                    <a:bodyPr/>
                    <a:lstStyle/>
                    <a:p>
                      <a:pPr algn="ctr"/>
                      <a:r>
                        <a:rPr lang="en-IN">
                          <a:solidFill>
                            <a:srgbClr val="141414"/>
                          </a:solidFill>
                        </a:rPr>
                        <a:t>NO</a:t>
                      </a:r>
                    </a:p>
                  </a:txBody>
                  <a:tcPr/>
                </a:tc>
                <a:extLst>
                  <a:ext uri="{0D108BD9-81ED-4DB2-BD59-A6C34878D82A}">
                    <a16:rowId xmlns:a16="http://schemas.microsoft.com/office/drawing/2014/main" val="602582797"/>
                  </a:ext>
                </a:extLst>
              </a:tr>
              <a:tr h="0">
                <a:tc>
                  <a:txBody>
                    <a:bodyPr/>
                    <a:lstStyle/>
                    <a:p>
                      <a:pPr algn="ctr"/>
                      <a:r>
                        <a:rPr lang="en-IN">
                          <a:solidFill>
                            <a:srgbClr val="141414"/>
                          </a:solidFill>
                        </a:rPr>
                        <a:t>69,894.90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71,564.70</a:t>
                      </a:r>
                    </a:p>
                  </a:txBody>
                  <a:tcPr/>
                </a:tc>
                <a:tc>
                  <a:txBody>
                    <a:bodyPr/>
                    <a:lstStyle/>
                    <a:p>
                      <a:pPr algn="ctr"/>
                      <a:r>
                        <a:rPr lang="en-IN">
                          <a:solidFill>
                            <a:srgbClr val="141414"/>
                          </a:solidFill>
                        </a:rPr>
                        <a:t>NO</a:t>
                      </a:r>
                    </a:p>
                  </a:txBody>
                  <a:tcPr/>
                </a:tc>
                <a:tc>
                  <a:txBody>
                    <a:bodyPr/>
                    <a:lstStyle/>
                    <a:p>
                      <a:pPr algn="ctr"/>
                      <a:r>
                        <a:rPr lang="en-IN">
                          <a:solidFill>
                            <a:srgbClr val="141414"/>
                          </a:solidFill>
                        </a:rPr>
                        <a:t>70,164.20</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141414"/>
                          </a:solidFill>
                        </a:rPr>
                        <a:t>NO</a:t>
                      </a:r>
                    </a:p>
                  </a:txBody>
                  <a:tcPr/>
                </a:tc>
                <a:extLst>
                  <a:ext uri="{0D108BD9-81ED-4DB2-BD59-A6C34878D82A}">
                    <a16:rowId xmlns:a16="http://schemas.microsoft.com/office/drawing/2014/main" val="2063084883"/>
                  </a:ext>
                </a:extLst>
              </a:tr>
              <a:tr h="0">
                <a:tc>
                  <a:txBody>
                    <a:bodyPr/>
                    <a:lstStyle/>
                    <a:p>
                      <a:pPr algn="ctr"/>
                      <a:r>
                        <a:rPr lang="en-IN">
                          <a:solidFill>
                            <a:srgbClr val="141414"/>
                          </a:solidFill>
                        </a:rPr>
                        <a:t>67,621.60</a:t>
                      </a:r>
                    </a:p>
                  </a:txBody>
                  <a:tcPr/>
                </a:tc>
                <a:tc>
                  <a:txBody>
                    <a:bodyPr/>
                    <a:lstStyle/>
                    <a:p>
                      <a:pPr algn="ctr"/>
                      <a:r>
                        <a:rPr lang="en-IN">
                          <a:solidFill>
                            <a:srgbClr val="141414"/>
                          </a:solidFill>
                        </a:rPr>
                        <a:t>NO</a:t>
                      </a:r>
                    </a:p>
                  </a:txBody>
                  <a:tcPr/>
                </a:tc>
                <a:tc>
                  <a:txBody>
                    <a:bodyPr/>
                    <a:lstStyle/>
                    <a:p>
                      <a:pPr algn="ctr"/>
                      <a:r>
                        <a:rPr lang="en-IN">
                          <a:solidFill>
                            <a:srgbClr val="141414"/>
                          </a:solidFill>
                        </a:rPr>
                        <a:t>76,188.20</a:t>
                      </a:r>
                    </a:p>
                  </a:txBody>
                  <a:tcPr/>
                </a:tc>
                <a:tc>
                  <a:txBody>
                    <a:bodyPr/>
                    <a:lstStyle/>
                    <a:p>
                      <a:pPr algn="ctr"/>
                      <a:r>
                        <a:rPr lang="en-IN">
                          <a:solidFill>
                            <a:srgbClr val="141414"/>
                          </a:solidFill>
                        </a:rPr>
                        <a:t>NO</a:t>
                      </a:r>
                    </a:p>
                  </a:txBody>
                  <a:tcPr/>
                </a:tc>
                <a:tc>
                  <a:txBody>
                    <a:bodyPr/>
                    <a:lstStyle/>
                    <a:p>
                      <a:pPr algn="ctr"/>
                      <a:r>
                        <a:rPr lang="en-IN">
                          <a:solidFill>
                            <a:srgbClr val="141414"/>
                          </a:solidFill>
                        </a:rPr>
                        <a:t>72,973.60</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141414"/>
                          </a:solidFill>
                        </a:rPr>
                        <a:t>NO</a:t>
                      </a:r>
                    </a:p>
                  </a:txBody>
                  <a:tcPr/>
                </a:tc>
                <a:extLst>
                  <a:ext uri="{0D108BD9-81ED-4DB2-BD59-A6C34878D82A}">
                    <a16:rowId xmlns:a16="http://schemas.microsoft.com/office/drawing/2014/main" val="3179792373"/>
                  </a:ext>
                </a:extLst>
              </a:tr>
              <a:tr h="0">
                <a:tc>
                  <a:txBody>
                    <a:bodyPr/>
                    <a:lstStyle/>
                    <a:p>
                      <a:pPr algn="ctr"/>
                      <a:r>
                        <a:rPr lang="en-IN">
                          <a:solidFill>
                            <a:srgbClr val="141414"/>
                          </a:solidFill>
                        </a:rPr>
                        <a:t>75,924.00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71,766.00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70,241.30</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141414"/>
                          </a:solidFill>
                        </a:rPr>
                        <a:t>NO</a:t>
                      </a:r>
                    </a:p>
                  </a:txBody>
                  <a:tcPr/>
                </a:tc>
                <a:extLst>
                  <a:ext uri="{0D108BD9-81ED-4DB2-BD59-A6C34878D82A}">
                    <a16:rowId xmlns:a16="http://schemas.microsoft.com/office/drawing/2014/main" val="2096188517"/>
                  </a:ext>
                </a:extLst>
              </a:tr>
              <a:tr h="0">
                <a:tc>
                  <a:txBody>
                    <a:bodyPr/>
                    <a:lstStyle/>
                    <a:p>
                      <a:pPr algn="ctr"/>
                      <a:r>
                        <a:rPr lang="en-IN">
                          <a:solidFill>
                            <a:srgbClr val="141414"/>
                          </a:solidFill>
                        </a:rPr>
                        <a:t>69,092.30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72,541.30</a:t>
                      </a:r>
                    </a:p>
                  </a:txBody>
                  <a:tcPr/>
                </a:tc>
                <a:tc>
                  <a:txBody>
                    <a:bodyPr/>
                    <a:lstStyle/>
                    <a:p>
                      <a:pPr algn="ctr"/>
                      <a:r>
                        <a:rPr lang="en-IN">
                          <a:solidFill>
                            <a:srgbClr val="141414"/>
                          </a:solidFill>
                        </a:rPr>
                        <a:t>NO</a:t>
                      </a:r>
                    </a:p>
                  </a:txBody>
                  <a:tcPr/>
                </a:tc>
                <a:tc>
                  <a:txBody>
                    <a:bodyPr/>
                    <a:lstStyle/>
                    <a:p>
                      <a:pPr algn="ctr"/>
                      <a:r>
                        <a:rPr lang="en-IN">
                          <a:solidFill>
                            <a:srgbClr val="141414"/>
                          </a:solidFill>
                        </a:rPr>
                        <a:t>72,793.90</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141414"/>
                          </a:solidFill>
                        </a:rPr>
                        <a:t>NO</a:t>
                      </a:r>
                    </a:p>
                  </a:txBody>
                  <a:tcPr/>
                </a:tc>
                <a:extLst>
                  <a:ext uri="{0D108BD9-81ED-4DB2-BD59-A6C34878D82A}">
                    <a16:rowId xmlns:a16="http://schemas.microsoft.com/office/drawing/2014/main" val="3829527136"/>
                  </a:ext>
                </a:extLst>
              </a:tr>
              <a:tr h="0">
                <a:tc>
                  <a:txBody>
                    <a:bodyPr/>
                    <a:lstStyle/>
                    <a:p>
                      <a:pPr algn="ctr"/>
                      <a:r>
                        <a:rPr lang="en-IN">
                          <a:solidFill>
                            <a:srgbClr val="141414"/>
                          </a:solidFill>
                        </a:rPr>
                        <a:t>71,404.40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64980.00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70,979.40</a:t>
                      </a:r>
                    </a:p>
                  </a:txBody>
                  <a:tcPr/>
                </a:tc>
                <a:tc>
                  <a:txBody>
                    <a:bodyPr/>
                    <a:lstStyle/>
                    <a:p>
                      <a:pPr algn="ctr"/>
                      <a:r>
                        <a:rPr lang="en-IN">
                          <a:solidFill>
                            <a:srgbClr val="141414"/>
                          </a:solidFill>
                        </a:rPr>
                        <a:t>YES</a:t>
                      </a:r>
                    </a:p>
                  </a:txBody>
                  <a:tcPr/>
                </a:tc>
                <a:extLst>
                  <a:ext uri="{0D108BD9-81ED-4DB2-BD59-A6C34878D82A}">
                    <a16:rowId xmlns:a16="http://schemas.microsoft.com/office/drawing/2014/main" val="342352313"/>
                  </a:ext>
                </a:extLst>
              </a:tr>
              <a:tr h="0">
                <a:tc>
                  <a:txBody>
                    <a:bodyPr/>
                    <a:lstStyle/>
                    <a:p>
                      <a:pPr algn="ctr"/>
                      <a:r>
                        <a:rPr lang="en-IN">
                          <a:solidFill>
                            <a:srgbClr val="141414"/>
                          </a:solidFill>
                        </a:rPr>
                        <a:t>70,957.70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71,932.60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75,860.90</a:t>
                      </a:r>
                    </a:p>
                  </a:txBody>
                  <a:tcPr/>
                </a:tc>
                <a:tc>
                  <a:txBody>
                    <a:bodyPr/>
                    <a:lstStyle/>
                    <a:p>
                      <a:pPr algn="ctr"/>
                      <a:r>
                        <a:rPr lang="en-IN">
                          <a:solidFill>
                            <a:srgbClr val="141414"/>
                          </a:solidFill>
                        </a:rPr>
                        <a:t>YES</a:t>
                      </a:r>
                    </a:p>
                  </a:txBody>
                  <a:tcPr/>
                </a:tc>
                <a:extLst>
                  <a:ext uri="{0D108BD9-81ED-4DB2-BD59-A6C34878D82A}">
                    <a16:rowId xmlns:a16="http://schemas.microsoft.com/office/drawing/2014/main" val="988937153"/>
                  </a:ext>
                </a:extLst>
              </a:tr>
              <a:tr h="0">
                <a:tc>
                  <a:txBody>
                    <a:bodyPr/>
                    <a:lstStyle/>
                    <a:p>
                      <a:pPr algn="ctr"/>
                      <a:r>
                        <a:rPr lang="en-IN">
                          <a:solidFill>
                            <a:srgbClr val="141414"/>
                          </a:solidFill>
                        </a:rPr>
                        <a:t>75,109.70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72,973.00</a:t>
                      </a:r>
                    </a:p>
                  </a:txBody>
                  <a:tcPr/>
                </a:tc>
                <a:tc>
                  <a:txBody>
                    <a:bodyPr/>
                    <a:lstStyle/>
                    <a:p>
                      <a:pPr algn="ctr"/>
                      <a:r>
                        <a:rPr lang="en-IN">
                          <a:solidFill>
                            <a:srgbClr val="141414"/>
                          </a:solidFill>
                        </a:rPr>
                        <a:t>YES</a:t>
                      </a:r>
                    </a:p>
                  </a:txBody>
                  <a:tcPr/>
                </a:tc>
                <a:tc>
                  <a:txBody>
                    <a:bodyPr/>
                    <a:lstStyle/>
                    <a:p>
                      <a:pPr algn="ctr"/>
                      <a:r>
                        <a:rPr lang="en-IN">
                          <a:solidFill>
                            <a:srgbClr val="141414"/>
                          </a:solidFill>
                        </a:rPr>
                        <a:t>77,309.10</a:t>
                      </a:r>
                    </a:p>
                  </a:txBody>
                  <a:tcPr/>
                </a:tc>
                <a:tc>
                  <a:txBody>
                    <a:bodyPr/>
                    <a:lstStyle/>
                    <a:p>
                      <a:pPr algn="ctr"/>
                      <a:r>
                        <a:rPr lang="en-IN">
                          <a:solidFill>
                            <a:srgbClr val="141414"/>
                          </a:solidFill>
                        </a:rPr>
                        <a:t>NO</a:t>
                      </a:r>
                    </a:p>
                  </a:txBody>
                  <a:tcPr/>
                </a:tc>
                <a:extLst>
                  <a:ext uri="{0D108BD9-81ED-4DB2-BD59-A6C34878D82A}">
                    <a16:rowId xmlns:a16="http://schemas.microsoft.com/office/drawing/2014/main" val="809094025"/>
                  </a:ext>
                </a:extLst>
              </a:tr>
            </a:tbl>
          </a:graphicData>
        </a:graphic>
      </p:graphicFrame>
    </p:spTree>
    <p:extLst>
      <p:ext uri="{BB962C8B-B14F-4D97-AF65-F5344CB8AC3E}">
        <p14:creationId xmlns:p14="http://schemas.microsoft.com/office/powerpoint/2010/main" val="2227569030"/>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Point Estimation </a:t>
            </a:r>
            <a:r>
              <a:rPr lang="en-US"/>
              <a:t>(4 of 5)</a:t>
            </a:r>
            <a:endParaRPr lang="en-IN"/>
          </a:p>
        </p:txBody>
      </p:sp>
      <p:sp>
        <p:nvSpPr>
          <p:cNvPr id="3" name="Content Placeholder 2">
            <a:extLst>
              <a:ext uri="{FF2B5EF4-FFF2-40B4-BE49-F238E27FC236}">
                <a16:creationId xmlns:a16="http://schemas.microsoft.com/office/drawing/2014/main" id="{C4943140-54BF-4F85-A513-5EB4AC5C01FF}"/>
              </a:ext>
            </a:extLst>
          </p:cNvPr>
          <p:cNvSpPr>
            <a:spLocks noGrp="1"/>
          </p:cNvSpPr>
          <p:nvPr>
            <p:ph idx="1"/>
          </p:nvPr>
        </p:nvSpPr>
        <p:spPr>
          <a:xfrm>
            <a:off x="484094" y="1828799"/>
            <a:ext cx="11234664" cy="4348163"/>
          </a:xfrm>
        </p:spPr>
        <p:txBody>
          <a:bodyPr/>
          <a:lstStyle/>
          <a:p>
            <a:pPr marL="0" indent="0">
              <a:buNone/>
            </a:pPr>
            <a:r>
              <a:rPr lang="en-IN">
                <a:solidFill>
                  <a:srgbClr val="003865"/>
                </a:solidFill>
              </a:rPr>
              <a:t>To estimate the value of population parameter, we can compute the corresponding characteristic of the sample, referred to as a </a:t>
            </a:r>
            <a:r>
              <a:rPr lang="en-IN" b="1" u="sng">
                <a:solidFill>
                  <a:srgbClr val="003865"/>
                </a:solidFill>
              </a:rPr>
              <a:t>sample</a:t>
            </a:r>
            <a:r>
              <a:rPr lang="en-IN" u="sng">
                <a:solidFill>
                  <a:srgbClr val="003865"/>
                </a:solidFill>
              </a:rPr>
              <a:t> </a:t>
            </a:r>
            <a:r>
              <a:rPr lang="en-IN" b="1" u="sng">
                <a:solidFill>
                  <a:srgbClr val="003865"/>
                </a:solidFill>
              </a:rPr>
              <a:t>statistic</a:t>
            </a:r>
            <a:r>
              <a:rPr lang="en-IN" b="1">
                <a:solidFill>
                  <a:srgbClr val="003865"/>
                </a:solidFill>
              </a:rPr>
              <a:t>.</a:t>
            </a:r>
          </a:p>
          <a:p>
            <a:pPr marL="0" indent="0">
              <a:spcBef>
                <a:spcPts val="1800"/>
              </a:spcBef>
              <a:buNone/>
            </a:pPr>
            <a:r>
              <a:rPr lang="en-US">
                <a:solidFill>
                  <a:srgbClr val="003865"/>
                </a:solidFill>
                <a:cs typeface="Arial" pitchFamily="34" charset="0"/>
              </a:rPr>
              <a:t>Note: Different random numbers will identify different sample which would result different point estimates.</a:t>
            </a:r>
          </a:p>
        </p:txBody>
      </p:sp>
    </p:spTree>
    <p:extLst>
      <p:ext uri="{BB962C8B-B14F-4D97-AF65-F5344CB8AC3E}">
        <p14:creationId xmlns:p14="http://schemas.microsoft.com/office/powerpoint/2010/main" val="3629210142"/>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BA6B-B528-41C0-9357-A89ACE00A201}"/>
              </a:ext>
            </a:extLst>
          </p:cNvPr>
          <p:cNvSpPr>
            <a:spLocks noGrp="1"/>
          </p:cNvSpPr>
          <p:nvPr>
            <p:ph type="title"/>
          </p:nvPr>
        </p:nvSpPr>
        <p:spPr/>
        <p:txBody>
          <a:bodyPr/>
          <a:lstStyle/>
          <a:p>
            <a:r>
              <a:rPr lang="en-IN"/>
              <a:t>Point Estimation </a:t>
            </a:r>
            <a:r>
              <a:rPr lang="en-US"/>
              <a:t>(5 of 5)</a:t>
            </a:r>
            <a:endParaRPr lang="en-IN"/>
          </a:p>
        </p:txBody>
      </p:sp>
      <p:sp>
        <p:nvSpPr>
          <p:cNvPr id="3" name="Content Placeholder 2">
            <a:extLst>
              <a:ext uri="{FF2B5EF4-FFF2-40B4-BE49-F238E27FC236}">
                <a16:creationId xmlns:a16="http://schemas.microsoft.com/office/drawing/2014/main" id="{E9B15F6E-B936-4116-BEDC-AFD93BB9C5BD}"/>
              </a:ext>
            </a:extLst>
          </p:cNvPr>
          <p:cNvSpPr>
            <a:spLocks noGrp="1"/>
          </p:cNvSpPr>
          <p:nvPr>
            <p:ph idx="1"/>
          </p:nvPr>
        </p:nvSpPr>
        <p:spPr>
          <a:xfrm>
            <a:off x="476844" y="1944374"/>
            <a:ext cx="11237976" cy="566859"/>
          </a:xfrm>
        </p:spPr>
        <p:txBody>
          <a:bodyPr/>
          <a:lstStyle/>
          <a:p>
            <a:pPr lvl="0" algn="l">
              <a:buClr>
                <a:srgbClr val="003865"/>
              </a:buClr>
            </a:pPr>
            <a:r>
              <a:rPr lang="en-IN" b="1" u="sng">
                <a:solidFill>
                  <a:srgbClr val="003865"/>
                </a:solidFill>
              </a:rPr>
              <a:t>Example:</a:t>
            </a:r>
            <a:r>
              <a:rPr lang="en-IN">
                <a:solidFill>
                  <a:srgbClr val="003865"/>
                </a:solidFill>
              </a:rPr>
              <a:t> EAI Employee Data</a:t>
            </a:r>
            <a:endParaRPr lang="en-US" i="1">
              <a:solidFill>
                <a:srgbClr val="000000"/>
              </a:solidFill>
              <a:cs typeface="Arial" pitchFamily="34" charset="0"/>
            </a:endParaRPr>
          </a:p>
        </p:txBody>
      </p:sp>
      <p:graphicFrame>
        <p:nvGraphicFramePr>
          <p:cNvPr id="14" name="Object 3" descr="x overbar">
            <a:extLst>
              <a:ext uri="{FF2B5EF4-FFF2-40B4-BE49-F238E27FC236}">
                <a16:creationId xmlns:a16="http://schemas.microsoft.com/office/drawing/2014/main" id="{D43623FD-1B28-43D2-B340-C7EE19790C54}"/>
              </a:ext>
            </a:extLst>
          </p:cNvPr>
          <p:cNvGraphicFramePr>
            <a:graphicFrameLocks noGrp="1" noChangeAspect="1"/>
          </p:cNvGraphicFramePr>
          <p:nvPr>
            <p:ph idx="11"/>
            <p:extLst>
              <p:ext uri="{D42A27DB-BD31-4B8C-83A1-F6EECF244321}">
                <p14:modId xmlns:p14="http://schemas.microsoft.com/office/powerpoint/2010/main" val="2835207362"/>
              </p:ext>
            </p:extLst>
          </p:nvPr>
        </p:nvGraphicFramePr>
        <p:xfrm>
          <a:off x="765970" y="2653786"/>
          <a:ext cx="228600" cy="279400"/>
        </p:xfrm>
        <a:graphic>
          <a:graphicData uri="http://schemas.openxmlformats.org/presentationml/2006/ole">
            <mc:AlternateContent xmlns:mc="http://schemas.openxmlformats.org/markup-compatibility/2006">
              <mc:Choice xmlns:v="urn:schemas-microsoft-com:vml" Requires="v">
                <p:oleObj spid="_x0000_s98310" name="Equation" r:id="rId3" imgW="228600" imgH="279360" progId="Equation.DSMT4">
                  <p:embed/>
                </p:oleObj>
              </mc:Choice>
              <mc:Fallback>
                <p:oleObj name="Equation" r:id="rId3" imgW="228600" imgH="279360" progId="Equation.DSMT4">
                  <p:embed/>
                  <p:pic>
                    <p:nvPicPr>
                      <p:cNvPr id="0" name="OLE substitute image"/>
                      <p:cNvPicPr/>
                      <p:nvPr/>
                    </p:nvPicPr>
                    <p:blipFill>
                      <a:blip r:embed="rId4"/>
                      <a:stretch>
                        <a:fillRect/>
                      </a:stretch>
                    </p:blipFill>
                    <p:spPr>
                      <a:xfrm>
                        <a:off x="765970" y="2653786"/>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C6D0426-C562-4E17-91B1-E49A8D9F545C}"/>
              </a:ext>
            </a:extLst>
          </p:cNvPr>
          <p:cNvSpPr>
            <a:spLocks noGrp="1"/>
          </p:cNvSpPr>
          <p:nvPr>
            <p:ph idx="13"/>
          </p:nvPr>
        </p:nvSpPr>
        <p:spPr>
          <a:xfrm>
            <a:off x="476844" y="2564568"/>
            <a:ext cx="4389120" cy="457200"/>
          </a:xfrm>
        </p:spPr>
        <p:txBody>
          <a:bodyPr/>
          <a:lstStyle/>
          <a:p>
            <a:pPr marL="457200" indent="-457200" algn="l">
              <a:buFont typeface="Arial" pitchFamily="34" charset="0"/>
              <a:buChar char="•"/>
            </a:pPr>
            <a:r>
              <a:rPr lang="en-US">
                <a:solidFill>
                  <a:srgbClr val="003865"/>
                </a:solidFill>
                <a:cs typeface="Arial" pitchFamily="34" charset="0"/>
              </a:rPr>
              <a:t>as Point Estimator of </a:t>
            </a:r>
            <a:r>
              <a:rPr lang="en-US" i="1">
                <a:solidFill>
                  <a:srgbClr val="003865"/>
                </a:solidFill>
                <a:cs typeface="Arial" pitchFamily="34" charset="0"/>
              </a:rPr>
              <a:t>µ</a:t>
            </a:r>
            <a:endParaRPr lang="en-IN"/>
          </a:p>
        </p:txBody>
      </p:sp>
      <p:graphicFrame>
        <p:nvGraphicFramePr>
          <p:cNvPr id="15" name="Object 5" descr="Begin equation. X overbar equals upper sigma x subscript i baseline divided by n equals 2,154,420 divided by 30 equals $71,814. End equation.">
            <a:extLst>
              <a:ext uri="{FF2B5EF4-FFF2-40B4-BE49-F238E27FC236}">
                <a16:creationId xmlns:a16="http://schemas.microsoft.com/office/drawing/2014/main" id="{11E49D63-54CD-4083-A838-E1EB0C2A3C07}"/>
              </a:ext>
            </a:extLst>
          </p:cNvPr>
          <p:cNvGraphicFramePr>
            <a:graphicFrameLocks noGrp="1" noChangeAspect="1"/>
          </p:cNvGraphicFramePr>
          <p:nvPr>
            <p:ph idx="15"/>
            <p:extLst>
              <p:ext uri="{D42A27DB-BD31-4B8C-83A1-F6EECF244321}">
                <p14:modId xmlns:p14="http://schemas.microsoft.com/office/powerpoint/2010/main" val="4001747241"/>
              </p:ext>
            </p:extLst>
          </p:nvPr>
        </p:nvGraphicFramePr>
        <p:xfrm>
          <a:off x="3924300" y="3010733"/>
          <a:ext cx="4343400" cy="812520"/>
        </p:xfrm>
        <a:graphic>
          <a:graphicData uri="http://schemas.openxmlformats.org/presentationml/2006/ole">
            <mc:AlternateContent xmlns:mc="http://schemas.openxmlformats.org/markup-compatibility/2006">
              <mc:Choice xmlns:v="urn:schemas-microsoft-com:vml" Requires="v">
                <p:oleObj spid="_x0000_s98311" name="Equation" r:id="rId5" imgW="4343400" imgH="812520" progId="Equation.DSMT4">
                  <p:embed/>
                </p:oleObj>
              </mc:Choice>
              <mc:Fallback>
                <p:oleObj name="Equation" r:id="rId5" imgW="4343400" imgH="812520" progId="Equation.DSMT4">
                  <p:embed/>
                  <p:pic>
                    <p:nvPicPr>
                      <p:cNvPr id="0" name="OLE substitute image"/>
                      <p:cNvPicPr/>
                      <p:nvPr/>
                    </p:nvPicPr>
                    <p:blipFill>
                      <a:blip r:embed="rId6"/>
                      <a:stretch>
                        <a:fillRect/>
                      </a:stretch>
                    </p:blipFill>
                    <p:spPr>
                      <a:xfrm>
                        <a:off x="3924300" y="3010733"/>
                        <a:ext cx="4343400" cy="81252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4335009-DF14-4CC0-B29D-00E22B631674}"/>
              </a:ext>
            </a:extLst>
          </p:cNvPr>
          <p:cNvSpPr>
            <a:spLocks noGrp="1"/>
          </p:cNvSpPr>
          <p:nvPr>
            <p:ph idx="10"/>
          </p:nvPr>
        </p:nvSpPr>
        <p:spPr>
          <a:xfrm>
            <a:off x="476843" y="3842309"/>
            <a:ext cx="4389121" cy="457200"/>
          </a:xfrm>
        </p:spPr>
        <p:txBody>
          <a:bodyPr/>
          <a:lstStyle/>
          <a:p>
            <a:pPr marL="228600" lvl="0" indent="-228600" algn="l">
              <a:buClr>
                <a:srgbClr val="003865"/>
              </a:buClr>
              <a:buFont typeface="Arial" pitchFamily="34" charset="0"/>
              <a:buChar char="•"/>
            </a:pPr>
            <a:r>
              <a:rPr lang="en-US" i="1">
                <a:solidFill>
                  <a:srgbClr val="003865"/>
                </a:solidFill>
                <a:cs typeface="Arial" pitchFamily="34" charset="0"/>
              </a:rPr>
              <a:t>s </a:t>
            </a:r>
            <a:r>
              <a:rPr lang="en-US">
                <a:solidFill>
                  <a:srgbClr val="003865"/>
                </a:solidFill>
                <a:cs typeface="Arial" pitchFamily="34" charset="0"/>
              </a:rPr>
              <a:t>as Point Estimator of </a:t>
            </a:r>
            <a:r>
              <a:rPr lang="en-US" i="1">
                <a:solidFill>
                  <a:srgbClr val="003865"/>
                </a:solidFill>
                <a:cs typeface="Arial" pitchFamily="34" charset="0"/>
              </a:rPr>
              <a:t>σ</a:t>
            </a:r>
          </a:p>
        </p:txBody>
      </p:sp>
      <p:graphicFrame>
        <p:nvGraphicFramePr>
          <p:cNvPr id="16" name="Object 7" descr="Begin equation. s equals start root upper sigma left parenthesis x subscript i baseline minus x overbar right parenthesis squared divided by n minus 1 end root equals start root 325,009,260 divided by 29 end root, equals $3,348. End equation.">
            <a:extLst>
              <a:ext uri="{FF2B5EF4-FFF2-40B4-BE49-F238E27FC236}">
                <a16:creationId xmlns:a16="http://schemas.microsoft.com/office/drawing/2014/main" id="{72ACAC86-E5E2-47A8-B8B4-DFC8EA3BB6C4}"/>
              </a:ext>
            </a:extLst>
          </p:cNvPr>
          <p:cNvGraphicFramePr>
            <a:graphicFrameLocks noGrp="1" noChangeAspect="1"/>
          </p:cNvGraphicFramePr>
          <p:nvPr>
            <p:ph idx="12"/>
            <p:extLst>
              <p:ext uri="{D42A27DB-BD31-4B8C-83A1-F6EECF244321}">
                <p14:modId xmlns:p14="http://schemas.microsoft.com/office/powerpoint/2010/main" val="1350997201"/>
              </p:ext>
            </p:extLst>
          </p:nvPr>
        </p:nvGraphicFramePr>
        <p:xfrm>
          <a:off x="3225900" y="4375709"/>
          <a:ext cx="5740200" cy="952200"/>
        </p:xfrm>
        <a:graphic>
          <a:graphicData uri="http://schemas.openxmlformats.org/presentationml/2006/ole">
            <mc:AlternateContent xmlns:mc="http://schemas.openxmlformats.org/markup-compatibility/2006">
              <mc:Choice xmlns:v="urn:schemas-microsoft-com:vml" Requires="v">
                <p:oleObj spid="_x0000_s98312" name="Equation" r:id="rId7" imgW="5740200" imgH="952200" progId="Equation.DSMT4">
                  <p:embed/>
                </p:oleObj>
              </mc:Choice>
              <mc:Fallback>
                <p:oleObj name="Equation" r:id="rId7" imgW="5740200" imgH="952200" progId="Equation.DSMT4">
                  <p:embed/>
                  <p:pic>
                    <p:nvPicPr>
                      <p:cNvPr id="0" name="OLE substitute image"/>
                      <p:cNvPicPr/>
                      <p:nvPr/>
                    </p:nvPicPr>
                    <p:blipFill>
                      <a:blip r:embed="rId8"/>
                      <a:stretch>
                        <a:fillRect/>
                      </a:stretch>
                    </p:blipFill>
                    <p:spPr>
                      <a:xfrm>
                        <a:off x="3225900" y="4375709"/>
                        <a:ext cx="5740200" cy="952200"/>
                      </a:xfrm>
                      <a:prstGeom prst="rect">
                        <a:avLst/>
                      </a:prstGeom>
                    </p:spPr>
                  </p:pic>
                </p:oleObj>
              </mc:Fallback>
            </mc:AlternateContent>
          </a:graphicData>
        </a:graphic>
      </p:graphicFrame>
      <p:graphicFrame>
        <p:nvGraphicFramePr>
          <p:cNvPr id="17" name="Object 8" descr="p overbar">
            <a:extLst>
              <a:ext uri="{FF2B5EF4-FFF2-40B4-BE49-F238E27FC236}">
                <a16:creationId xmlns:a16="http://schemas.microsoft.com/office/drawing/2014/main" id="{0F0E3411-9D89-43BA-8F02-B6E583D7D1CF}"/>
              </a:ext>
            </a:extLst>
          </p:cNvPr>
          <p:cNvGraphicFramePr>
            <a:graphicFrameLocks noGrp="1" noChangeAspect="1"/>
          </p:cNvGraphicFramePr>
          <p:nvPr>
            <p:ph idx="14"/>
            <p:extLst>
              <p:ext uri="{D42A27DB-BD31-4B8C-83A1-F6EECF244321}">
                <p14:modId xmlns:p14="http://schemas.microsoft.com/office/powerpoint/2010/main" val="1830910690"/>
              </p:ext>
            </p:extLst>
          </p:nvPr>
        </p:nvGraphicFramePr>
        <p:xfrm>
          <a:off x="759766" y="5532823"/>
          <a:ext cx="228600" cy="342900"/>
        </p:xfrm>
        <a:graphic>
          <a:graphicData uri="http://schemas.openxmlformats.org/presentationml/2006/ole">
            <mc:AlternateContent xmlns:mc="http://schemas.openxmlformats.org/markup-compatibility/2006">
              <mc:Choice xmlns:v="urn:schemas-microsoft-com:vml" Requires="v">
                <p:oleObj spid="_x0000_s98313" name="Equation" r:id="rId9" imgW="228600" imgH="342720" progId="Equation.DSMT4">
                  <p:embed/>
                </p:oleObj>
              </mc:Choice>
              <mc:Fallback>
                <p:oleObj name="Equation" r:id="rId9" imgW="228600" imgH="342720" progId="Equation.DSMT4">
                  <p:embed/>
                  <p:pic>
                    <p:nvPicPr>
                      <p:cNvPr id="0" name="OLE substitute image"/>
                      <p:cNvPicPr/>
                      <p:nvPr/>
                    </p:nvPicPr>
                    <p:blipFill>
                      <a:blip r:embed="rId10"/>
                      <a:stretch>
                        <a:fillRect/>
                      </a:stretch>
                    </p:blipFill>
                    <p:spPr>
                      <a:xfrm>
                        <a:off x="759766" y="5532823"/>
                        <a:ext cx="228600" cy="3429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658A0146-0889-44FB-9221-27208E5CAE61}"/>
              </a:ext>
            </a:extLst>
          </p:cNvPr>
          <p:cNvSpPr>
            <a:spLocks noGrp="1"/>
          </p:cNvSpPr>
          <p:nvPr>
            <p:ph idx="16"/>
          </p:nvPr>
        </p:nvSpPr>
        <p:spPr>
          <a:xfrm>
            <a:off x="476843" y="5437575"/>
            <a:ext cx="6781800" cy="457200"/>
          </a:xfrm>
        </p:spPr>
        <p:txBody>
          <a:bodyPr/>
          <a:lstStyle/>
          <a:p>
            <a:pPr marL="457200" lvl="0" indent="-457200" algn="l">
              <a:buClr>
                <a:srgbClr val="003865"/>
              </a:buClr>
              <a:buFont typeface="Arial" pitchFamily="34" charset="0"/>
              <a:buChar char="•"/>
            </a:pPr>
            <a:r>
              <a:rPr lang="en-US">
                <a:solidFill>
                  <a:srgbClr val="003865"/>
                </a:solidFill>
                <a:cs typeface="Arial" pitchFamily="34" charset="0"/>
              </a:rPr>
              <a:t>as Point Estimator of </a:t>
            </a:r>
            <a:r>
              <a:rPr lang="en-US" i="1">
                <a:solidFill>
                  <a:srgbClr val="003865"/>
                </a:solidFill>
                <a:cs typeface="Arial" pitchFamily="34" charset="0"/>
              </a:rPr>
              <a:t>p</a:t>
            </a:r>
          </a:p>
        </p:txBody>
      </p:sp>
      <p:graphicFrame>
        <p:nvGraphicFramePr>
          <p:cNvPr id="18" name="Object 10" descr="Begin equation. p overbar equals x divided by n equals 19 divided by 30 equals .63. End equation.">
            <a:extLst>
              <a:ext uri="{FF2B5EF4-FFF2-40B4-BE49-F238E27FC236}">
                <a16:creationId xmlns:a16="http://schemas.microsoft.com/office/drawing/2014/main" id="{A6E0125A-0557-48E1-83AE-536FC106C9C7}"/>
              </a:ext>
            </a:extLst>
          </p:cNvPr>
          <p:cNvGraphicFramePr>
            <a:graphicFrameLocks noGrp="1" noChangeAspect="1"/>
          </p:cNvGraphicFramePr>
          <p:nvPr>
            <p:ph idx="17"/>
            <p:extLst>
              <p:ext uri="{D42A27DB-BD31-4B8C-83A1-F6EECF244321}">
                <p14:modId xmlns:p14="http://schemas.microsoft.com/office/powerpoint/2010/main" val="717447567"/>
              </p:ext>
            </p:extLst>
          </p:nvPr>
        </p:nvGraphicFramePr>
        <p:xfrm>
          <a:off x="4997460" y="5968971"/>
          <a:ext cx="2197080" cy="393480"/>
        </p:xfrm>
        <a:graphic>
          <a:graphicData uri="http://schemas.openxmlformats.org/presentationml/2006/ole">
            <mc:AlternateContent xmlns:mc="http://schemas.openxmlformats.org/markup-compatibility/2006">
              <mc:Choice xmlns:v="urn:schemas-microsoft-com:vml" Requires="v">
                <p:oleObj spid="_x0000_s98314" name="Equation" r:id="rId11" imgW="2197080" imgH="393480" progId="Equation.DSMT4">
                  <p:embed/>
                </p:oleObj>
              </mc:Choice>
              <mc:Fallback>
                <p:oleObj name="Equation" r:id="rId11" imgW="2197080" imgH="393480" progId="Equation.DSMT4">
                  <p:embed/>
                  <p:pic>
                    <p:nvPicPr>
                      <p:cNvPr id="0" name="OLE substitute image"/>
                      <p:cNvPicPr/>
                      <p:nvPr/>
                    </p:nvPicPr>
                    <p:blipFill>
                      <a:blip r:embed="rId12"/>
                      <a:stretch>
                        <a:fillRect/>
                      </a:stretch>
                    </p:blipFill>
                    <p:spPr>
                      <a:xfrm>
                        <a:off x="4997460" y="5968971"/>
                        <a:ext cx="2197080" cy="393480"/>
                      </a:xfrm>
                      <a:prstGeom prst="rect">
                        <a:avLst/>
                      </a:prstGeom>
                    </p:spPr>
                  </p:pic>
                </p:oleObj>
              </mc:Fallback>
            </mc:AlternateContent>
          </a:graphicData>
        </a:graphic>
      </p:graphicFrame>
    </p:spTree>
    <p:extLst>
      <p:ext uri="{BB962C8B-B14F-4D97-AF65-F5344CB8AC3E}">
        <p14:creationId xmlns:p14="http://schemas.microsoft.com/office/powerpoint/2010/main" val="1466017848"/>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32BF-2B27-428D-97CE-235B61FDE8EC}"/>
              </a:ext>
            </a:extLst>
          </p:cNvPr>
          <p:cNvSpPr>
            <a:spLocks noGrp="1"/>
          </p:cNvSpPr>
          <p:nvPr>
            <p:ph type="title"/>
          </p:nvPr>
        </p:nvSpPr>
        <p:spPr/>
        <p:txBody>
          <a:bodyPr/>
          <a:lstStyle/>
          <a:p>
            <a:r>
              <a:rPr lang="en-US"/>
              <a:t>Summary of Point Estimates</a:t>
            </a:r>
            <a:br>
              <a:rPr lang="en-US"/>
            </a:br>
            <a:r>
              <a:rPr lang="en-US"/>
              <a:t>Obtained from a Simple Random Sample</a:t>
            </a:r>
            <a:endParaRPr lang="en-IN"/>
          </a:p>
        </p:txBody>
      </p:sp>
      <mc:AlternateContent xmlns:mc="http://schemas.openxmlformats.org/markup-compatibility/2006">
        <mc:Choice xmlns:a14="http://schemas.microsoft.com/office/drawing/2010/main" Requires="a14">
          <p:graphicFrame>
            <p:nvGraphicFramePr>
              <p:cNvPr id="4" name="Table 2">
                <a:extLst>
                  <a:ext uri="{FF2B5EF4-FFF2-40B4-BE49-F238E27FC236}">
                    <a16:creationId xmlns:a16="http://schemas.microsoft.com/office/drawing/2014/main" id="{09D2EB5E-2BB0-4340-B285-440169A10C47}"/>
                  </a:ext>
                </a:extLst>
              </p:cNvPr>
              <p:cNvGraphicFramePr>
                <a:graphicFrameLocks noGrp="1"/>
              </p:cNvGraphicFramePr>
              <p:nvPr>
                <p:ph idx="1"/>
                <p:extLst>
                  <p:ext uri="{D42A27DB-BD31-4B8C-83A1-F6EECF244321}">
                    <p14:modId xmlns:p14="http://schemas.microsoft.com/office/powerpoint/2010/main" val="1591710421"/>
                  </p:ext>
                </p:extLst>
              </p:nvPr>
            </p:nvGraphicFramePr>
            <p:xfrm>
              <a:off x="1798320" y="1986989"/>
              <a:ext cx="8595360" cy="418338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4219919259"/>
                        </a:ext>
                      </a:extLst>
                    </a:gridCol>
                    <a:gridCol w="2194560">
                      <a:extLst>
                        <a:ext uri="{9D8B030D-6E8A-4147-A177-3AD203B41FA5}">
                          <a16:colId xmlns:a16="http://schemas.microsoft.com/office/drawing/2014/main" val="1624476629"/>
                        </a:ext>
                      </a:extLst>
                    </a:gridCol>
                    <a:gridCol w="2011680">
                      <a:extLst>
                        <a:ext uri="{9D8B030D-6E8A-4147-A177-3AD203B41FA5}">
                          <a16:colId xmlns:a16="http://schemas.microsoft.com/office/drawing/2014/main" val="1553808613"/>
                        </a:ext>
                      </a:extLst>
                    </a:gridCol>
                    <a:gridCol w="2286000">
                      <a:extLst>
                        <a:ext uri="{9D8B030D-6E8A-4147-A177-3AD203B41FA5}">
                          <a16:colId xmlns:a16="http://schemas.microsoft.com/office/drawing/2014/main" val="2382251579"/>
                        </a:ext>
                      </a:extLst>
                    </a:gridCol>
                  </a:tblGrid>
                  <a:tr h="731520">
                    <a:tc>
                      <a:txBody>
                        <a:bodyPr/>
                        <a:lstStyle/>
                        <a:p>
                          <a:pPr algn="ctr"/>
                          <a:r>
                            <a:rPr lang="en-IN">
                              <a:latin typeface="+mn-lt"/>
                            </a:rPr>
                            <a:t>Population Parameter</a:t>
                          </a:r>
                        </a:p>
                      </a:txBody>
                      <a:tcPr anchor="b">
                        <a:solidFill>
                          <a:srgbClr val="000000"/>
                        </a:solidFill>
                      </a:tcPr>
                    </a:tc>
                    <a:tc>
                      <a:txBody>
                        <a:bodyPr/>
                        <a:lstStyle/>
                        <a:p>
                          <a:pPr algn="ctr"/>
                          <a:r>
                            <a:rPr lang="en-IN">
                              <a:latin typeface="+mn-lt"/>
                            </a:rPr>
                            <a:t>Parameter value</a:t>
                          </a:r>
                        </a:p>
                      </a:txBody>
                      <a:tcPr anchor="b">
                        <a:solidFill>
                          <a:srgbClr val="000000"/>
                        </a:solidFill>
                      </a:tcPr>
                    </a:tc>
                    <a:tc>
                      <a:txBody>
                        <a:bodyPr/>
                        <a:lstStyle/>
                        <a:p>
                          <a:pPr algn="ctr"/>
                          <a:r>
                            <a:rPr lang="en-IN">
                              <a:latin typeface="+mn-lt"/>
                            </a:rPr>
                            <a:t>Point estimator</a:t>
                          </a:r>
                        </a:p>
                      </a:txBody>
                      <a:tcPr anchor="b">
                        <a:solidFill>
                          <a:srgbClr val="000000"/>
                        </a:solidFill>
                      </a:tcPr>
                    </a:tc>
                    <a:tc>
                      <a:txBody>
                        <a:bodyPr/>
                        <a:lstStyle/>
                        <a:p>
                          <a:pPr algn="ctr"/>
                          <a:r>
                            <a:rPr lang="en-IN">
                              <a:latin typeface="+mn-lt"/>
                            </a:rPr>
                            <a:t>Point estimate</a:t>
                          </a:r>
                        </a:p>
                      </a:txBody>
                      <a:tcPr anchor="b">
                        <a:solidFill>
                          <a:srgbClr val="000000"/>
                        </a:solidFill>
                      </a:tcPr>
                    </a:tc>
                    <a:extLst>
                      <a:ext uri="{0D108BD9-81ED-4DB2-BD59-A6C34878D82A}">
                        <a16:rowId xmlns:a16="http://schemas.microsoft.com/office/drawing/2014/main" val="3807734557"/>
                      </a:ext>
                    </a:extLst>
                  </a:tr>
                  <a:tr h="1074420">
                    <a:tc>
                      <a:txBody>
                        <a:bodyPr/>
                        <a:lstStyle/>
                        <a:p>
                          <a:pPr algn="ctr"/>
                          <a:r>
                            <a:rPr lang="en-US" i="1">
                              <a:solidFill>
                                <a:srgbClr val="141414"/>
                              </a:solidFill>
                              <a:latin typeface="+mn-lt"/>
                              <a:cs typeface="Arial" pitchFamily="34" charset="0"/>
                            </a:rPr>
                            <a:t>µ</a:t>
                          </a:r>
                          <a:r>
                            <a:rPr lang="en-US" sz="1800">
                              <a:solidFill>
                                <a:srgbClr val="000000"/>
                              </a:solidFill>
                              <a:effectLst/>
                              <a:latin typeface="+mn-lt"/>
                              <a:cs typeface="Arial" pitchFamily="34" charset="0"/>
                            </a:rPr>
                            <a:t> = Population mean annual salary</a:t>
                          </a:r>
                          <a:endParaRPr lang="en-IN">
                            <a:latin typeface="+mn-lt"/>
                          </a:endParaRPr>
                        </a:p>
                      </a:txBody>
                      <a:tcPr/>
                    </a:tc>
                    <a:tc>
                      <a:txBody>
                        <a:bodyPr/>
                        <a:lstStyle/>
                        <a:p>
                          <a:pPr algn="ctr"/>
                          <a:r>
                            <a:rPr lang="en-IN">
                              <a:solidFill>
                                <a:srgbClr val="000000"/>
                              </a:solidFill>
                              <a:latin typeface="+mn-lt"/>
                            </a:rPr>
                            <a:t>$ 71,800</a:t>
                          </a:r>
                        </a:p>
                      </a:txBody>
                      <a:tcPr/>
                    </a:tc>
                    <a:tc>
                      <a:txBody>
                        <a:bodyPr/>
                        <a:lstStyle/>
                        <a:p>
                          <a:pPr algn="ctr"/>
                          <a14:m>
                            <m:oMath xmlns:m="http://schemas.openxmlformats.org/officeDocument/2006/math">
                              <m:acc>
                                <m:accPr>
                                  <m:chr m:val="̅"/>
                                  <m:ctrlPr>
                                    <a:rPr lang="en-US" sz="1800" b="0" i="1" smtClean="0">
                                      <a:solidFill>
                                        <a:srgbClr val="000000"/>
                                      </a:solidFill>
                                      <a:effectLst/>
                                      <a:latin typeface="Cambria Math" panose="02040503050406030204" pitchFamily="18" charset="0"/>
                                    </a:rPr>
                                  </m:ctrlPr>
                                </m:accPr>
                                <m:e>
                                  <m:r>
                                    <a:rPr lang="en-US" sz="1800" b="0" i="1" smtClean="0">
                                      <a:solidFill>
                                        <a:srgbClr val="000000"/>
                                      </a:solidFill>
                                      <a:effectLst/>
                                      <a:latin typeface="Cambria Math" panose="02040503050406030204" pitchFamily="18" charset="0"/>
                                    </a:rPr>
                                    <m:t>𝑥</m:t>
                                  </m:r>
                                </m:e>
                              </m:acc>
                            </m:oMath>
                          </a14:m>
                          <a:r>
                            <a:rPr lang="en-US" sz="1800" b="0" i="1">
                              <a:solidFill>
                                <a:srgbClr val="000000"/>
                              </a:solidFill>
                              <a:effectLst/>
                              <a:latin typeface="+mn-lt"/>
                              <a:cs typeface="Arial" pitchFamily="34" charset="0"/>
                            </a:rPr>
                            <a:t> </a:t>
                          </a:r>
                          <a:r>
                            <a:rPr lang="en-US" sz="1800" b="0" i="0">
                              <a:solidFill>
                                <a:srgbClr val="000000"/>
                              </a:solidFill>
                              <a:effectLst/>
                              <a:latin typeface="+mn-lt"/>
                              <a:cs typeface="Arial" pitchFamily="34" charset="0"/>
                            </a:rPr>
                            <a:t>=</a:t>
                          </a:r>
                          <a:r>
                            <a:rPr lang="en-US" sz="1800" b="0" i="1" baseline="0">
                              <a:solidFill>
                                <a:srgbClr val="000000"/>
                              </a:solidFill>
                              <a:effectLst/>
                              <a:latin typeface="+mn-lt"/>
                              <a:cs typeface="Arial" pitchFamily="34" charset="0"/>
                            </a:rPr>
                            <a:t> </a:t>
                          </a:r>
                          <a:r>
                            <a:rPr lang="en-US" sz="1800" b="0" i="0" baseline="0">
                              <a:solidFill>
                                <a:srgbClr val="000000"/>
                              </a:solidFill>
                              <a:effectLst/>
                              <a:latin typeface="+mn-lt"/>
                              <a:cs typeface="Arial" pitchFamily="34" charset="0"/>
                            </a:rPr>
                            <a:t>Sample mean annual salary</a:t>
                          </a:r>
                          <a:endParaRPr lang="en-IN" b="0">
                            <a:solidFill>
                              <a:srgbClr val="000000"/>
                            </a:solidFill>
                            <a:latin typeface="+mn-lt"/>
                          </a:endParaRPr>
                        </a:p>
                      </a:txBody>
                      <a:tcPr/>
                    </a:tc>
                    <a:tc>
                      <a:txBody>
                        <a:bodyPr/>
                        <a:lstStyle/>
                        <a:p>
                          <a:pPr algn="ctr"/>
                          <a:r>
                            <a:rPr lang="en-IN">
                              <a:solidFill>
                                <a:srgbClr val="000000"/>
                              </a:solidFill>
                              <a:latin typeface="+mn-lt"/>
                            </a:rPr>
                            <a:t>$ 71,814</a:t>
                          </a:r>
                        </a:p>
                      </a:txBody>
                      <a:tcPr/>
                    </a:tc>
                    <a:extLst>
                      <a:ext uri="{0D108BD9-81ED-4DB2-BD59-A6C34878D82A}">
                        <a16:rowId xmlns:a16="http://schemas.microsoft.com/office/drawing/2014/main" val="3227675307"/>
                      </a:ext>
                    </a:extLst>
                  </a:tr>
                  <a:tr h="1074420">
                    <a:tc>
                      <a:txBody>
                        <a:bodyPr/>
                        <a:lstStyle/>
                        <a:p>
                          <a:pPr algn="ctr"/>
                          <a:r>
                            <a:rPr lang="en-US" i="1">
                              <a:solidFill>
                                <a:srgbClr val="141414"/>
                              </a:solidFill>
                              <a:latin typeface="+mn-lt"/>
                              <a:cs typeface="Arial" pitchFamily="34" charset="0"/>
                            </a:rPr>
                            <a:t>σ</a:t>
                          </a:r>
                          <a:r>
                            <a:rPr lang="en-US" sz="1800">
                              <a:solidFill>
                                <a:srgbClr val="141414"/>
                              </a:solidFill>
                              <a:effectLst/>
                              <a:latin typeface="+mn-lt"/>
                              <a:cs typeface="Arial" pitchFamily="34" charset="0"/>
                            </a:rPr>
                            <a:t> </a:t>
                          </a:r>
                          <a:r>
                            <a:rPr lang="en-US" sz="1800">
                              <a:solidFill>
                                <a:srgbClr val="000000"/>
                              </a:solidFill>
                              <a:effectLst/>
                              <a:latin typeface="+mn-lt"/>
                              <a:cs typeface="Arial" pitchFamily="34" charset="0"/>
                            </a:rPr>
                            <a:t>= Population standard deviation for annual salary</a:t>
                          </a:r>
                          <a:endParaRPr lang="en-IN">
                            <a:latin typeface="+mn-lt"/>
                          </a:endParaRPr>
                        </a:p>
                      </a:txBody>
                      <a:tcPr/>
                    </a:tc>
                    <a:tc>
                      <a:txBody>
                        <a:bodyPr/>
                        <a:lstStyle/>
                        <a:p>
                          <a:pPr algn="ctr"/>
                          <a:r>
                            <a:rPr lang="en-IN">
                              <a:solidFill>
                                <a:srgbClr val="000000"/>
                              </a:solidFill>
                              <a:latin typeface="+mn-lt"/>
                            </a:rPr>
                            <a:t>$ 4,000</a:t>
                          </a:r>
                        </a:p>
                      </a:txBody>
                      <a:tcPr/>
                    </a:tc>
                    <a:tc>
                      <a:txBody>
                        <a:bodyPr/>
                        <a:lstStyle/>
                        <a:p>
                          <a:pPr algn="ctr"/>
                          <a:r>
                            <a:rPr lang="en-US" sz="1800" i="1">
                              <a:solidFill>
                                <a:srgbClr val="000000"/>
                              </a:solidFill>
                              <a:effectLst/>
                              <a:latin typeface="+mn-lt"/>
                              <a:cs typeface="Arial" pitchFamily="34" charset="0"/>
                            </a:rPr>
                            <a:t>s </a:t>
                          </a:r>
                          <a:r>
                            <a:rPr lang="en-US" sz="1800">
                              <a:solidFill>
                                <a:srgbClr val="000000"/>
                              </a:solidFill>
                              <a:effectLst/>
                              <a:latin typeface="+mn-lt"/>
                              <a:cs typeface="Arial" pitchFamily="34" charset="0"/>
                            </a:rPr>
                            <a:t>= Sample standard deviation for annual salary</a:t>
                          </a:r>
                          <a:endParaRPr lang="en-IN">
                            <a:solidFill>
                              <a:srgbClr val="000000"/>
                            </a:solidFill>
                            <a:latin typeface="+mn-lt"/>
                          </a:endParaRPr>
                        </a:p>
                      </a:txBody>
                      <a:tcPr/>
                    </a:tc>
                    <a:tc>
                      <a:txBody>
                        <a:bodyPr/>
                        <a:lstStyle/>
                        <a:p>
                          <a:pPr algn="ctr"/>
                          <a:r>
                            <a:rPr lang="en-IN">
                              <a:solidFill>
                                <a:srgbClr val="000000"/>
                              </a:solidFill>
                              <a:latin typeface="+mn-lt"/>
                            </a:rPr>
                            <a:t>$ 3,348</a:t>
                          </a:r>
                        </a:p>
                      </a:txBody>
                      <a:tcPr/>
                    </a:tc>
                    <a:extLst>
                      <a:ext uri="{0D108BD9-81ED-4DB2-BD59-A6C34878D82A}">
                        <a16:rowId xmlns:a16="http://schemas.microsoft.com/office/drawing/2014/main" val="1793215676"/>
                      </a:ext>
                    </a:extLst>
                  </a:tr>
                  <a:tr h="1074420">
                    <a:tc>
                      <a:txBody>
                        <a:bodyPr/>
                        <a:lstStyle/>
                        <a:p>
                          <a:pPr algn="ctr"/>
                          <a:r>
                            <a:rPr lang="en-US" sz="1800" i="1">
                              <a:solidFill>
                                <a:srgbClr val="000000"/>
                              </a:solidFill>
                              <a:effectLst/>
                              <a:latin typeface="+mn-lt"/>
                              <a:cs typeface="Arial" pitchFamily="34" charset="0"/>
                            </a:rPr>
                            <a:t>p</a:t>
                          </a:r>
                          <a:r>
                            <a:rPr lang="en-US" sz="1800">
                              <a:solidFill>
                                <a:srgbClr val="000000"/>
                              </a:solidFill>
                              <a:effectLst/>
                              <a:latin typeface="+mn-lt"/>
                              <a:cs typeface="Arial" pitchFamily="34" charset="0"/>
                            </a:rPr>
                            <a:t> = Population proportion having completed MTP</a:t>
                          </a:r>
                          <a:endParaRPr lang="en-IN">
                            <a:latin typeface="+mn-lt"/>
                          </a:endParaRPr>
                        </a:p>
                      </a:txBody>
                      <a:tcPr/>
                    </a:tc>
                    <a:tc>
                      <a:txBody>
                        <a:bodyPr/>
                        <a:lstStyle/>
                        <a:p>
                          <a:pPr algn="ctr"/>
                          <a:r>
                            <a:rPr lang="en-IN">
                              <a:solidFill>
                                <a:srgbClr val="000000"/>
                              </a:solidFill>
                              <a:latin typeface="+mn-lt"/>
                            </a:rPr>
                            <a:t>.60</a:t>
                          </a:r>
                        </a:p>
                      </a:txBody>
                      <a:tcPr/>
                    </a:tc>
                    <a:tc>
                      <a:txBody>
                        <a:bodyPr/>
                        <a:lstStyle/>
                        <a:p>
                          <a:pPr algn="ctr"/>
                          <a14:m>
                            <m:oMath xmlns:m="http://schemas.openxmlformats.org/officeDocument/2006/math">
                              <m:acc>
                                <m:accPr>
                                  <m:chr m:val="̅"/>
                                  <m:ctrlPr>
                                    <a:rPr lang="en-US" sz="1800" i="1" smtClean="0">
                                      <a:solidFill>
                                        <a:srgbClr val="000000"/>
                                      </a:solidFill>
                                      <a:effectLst/>
                                      <a:latin typeface="Cambria Math" panose="02040503050406030204" pitchFamily="18" charset="0"/>
                                      <a:cs typeface="Arial" panose="020B0604020202020204" pitchFamily="34" charset="0"/>
                                    </a:rPr>
                                  </m:ctrlPr>
                                </m:accPr>
                                <m:e>
                                  <m:r>
                                    <a:rPr lang="en-US" sz="1800" b="0" i="1" smtClean="0">
                                      <a:solidFill>
                                        <a:srgbClr val="000000"/>
                                      </a:solidFill>
                                      <a:effectLst/>
                                      <a:latin typeface="Cambria Math" panose="02040503050406030204" pitchFamily="18" charset="0"/>
                                      <a:cs typeface="Arial" panose="020B0604020202020204" pitchFamily="34" charset="0"/>
                                    </a:rPr>
                                    <m:t>𝑝</m:t>
                                  </m:r>
                                </m:e>
                              </m:acc>
                            </m:oMath>
                          </a14:m>
                          <a:r>
                            <a:rPr lang="en-US" sz="1800" i="1">
                              <a:solidFill>
                                <a:srgbClr val="000000"/>
                              </a:solidFill>
                              <a:effectLst/>
                              <a:latin typeface="+mn-lt"/>
                              <a:cs typeface="Arial" pitchFamily="34" charset="0"/>
                            </a:rPr>
                            <a:t> </a:t>
                          </a:r>
                          <a:r>
                            <a:rPr lang="en-US" sz="1800">
                              <a:solidFill>
                                <a:srgbClr val="000000"/>
                              </a:solidFill>
                              <a:effectLst/>
                              <a:latin typeface="+mn-lt"/>
                              <a:cs typeface="Arial" pitchFamily="34" charset="0"/>
                            </a:rPr>
                            <a:t>= Sample</a:t>
                          </a:r>
                          <a:r>
                            <a:rPr lang="en-US" sz="1800" baseline="0">
                              <a:solidFill>
                                <a:srgbClr val="000000"/>
                              </a:solidFill>
                              <a:effectLst/>
                              <a:latin typeface="+mn-lt"/>
                              <a:cs typeface="Arial" pitchFamily="34" charset="0"/>
                            </a:rPr>
                            <a:t> </a:t>
                          </a:r>
                          <a:r>
                            <a:rPr lang="en-US" sz="1800">
                              <a:solidFill>
                                <a:srgbClr val="000000"/>
                              </a:solidFill>
                              <a:effectLst/>
                              <a:latin typeface="+mn-lt"/>
                              <a:cs typeface="Arial" pitchFamily="34" charset="0"/>
                            </a:rPr>
                            <a:t>proportion having</a:t>
                          </a:r>
                          <a:r>
                            <a:rPr lang="en-US" sz="1800" baseline="0">
                              <a:solidFill>
                                <a:srgbClr val="000000"/>
                              </a:solidFill>
                              <a:effectLst/>
                              <a:latin typeface="+mn-lt"/>
                              <a:cs typeface="Arial" pitchFamily="34" charset="0"/>
                            </a:rPr>
                            <a:t> </a:t>
                          </a:r>
                          <a:r>
                            <a:rPr lang="en-US" sz="1800">
                              <a:solidFill>
                                <a:srgbClr val="000000"/>
                              </a:solidFill>
                              <a:effectLst/>
                              <a:latin typeface="+mn-lt"/>
                              <a:cs typeface="Arial" pitchFamily="34" charset="0"/>
                            </a:rPr>
                            <a:t>completed the MTP</a:t>
                          </a:r>
                          <a:endParaRPr lang="en-IN">
                            <a:solidFill>
                              <a:srgbClr val="000000"/>
                            </a:solidFill>
                            <a:latin typeface="+mn-lt"/>
                          </a:endParaRPr>
                        </a:p>
                      </a:txBody>
                      <a:tcPr/>
                    </a:tc>
                    <a:tc>
                      <a:txBody>
                        <a:bodyPr/>
                        <a:lstStyle/>
                        <a:p>
                          <a:pPr algn="ctr"/>
                          <a:r>
                            <a:rPr lang="en-IN">
                              <a:solidFill>
                                <a:srgbClr val="000000"/>
                              </a:solidFill>
                              <a:latin typeface="+mn-lt"/>
                            </a:rPr>
                            <a:t>.63</a:t>
                          </a:r>
                        </a:p>
                      </a:txBody>
                      <a:tcPr/>
                    </a:tc>
                    <a:extLst>
                      <a:ext uri="{0D108BD9-81ED-4DB2-BD59-A6C34878D82A}">
                        <a16:rowId xmlns:a16="http://schemas.microsoft.com/office/drawing/2014/main" val="602582797"/>
                      </a:ext>
                    </a:extLst>
                  </a:tr>
                </a:tbl>
              </a:graphicData>
            </a:graphic>
          </p:graphicFrame>
        </mc:Choice>
        <mc:Fallback>
          <p:graphicFrame>
            <p:nvGraphicFramePr>
              <p:cNvPr id="4" name="Table 2">
                <a:extLst>
                  <a:ext uri="{FF2B5EF4-FFF2-40B4-BE49-F238E27FC236}">
                    <a16:creationId xmlns:a16="http://schemas.microsoft.com/office/drawing/2014/main" id="{09D2EB5E-2BB0-4340-B285-440169A10C47}"/>
                  </a:ext>
                </a:extLst>
              </p:cNvPr>
              <p:cNvGraphicFramePr>
                <a:graphicFrameLocks noGrp="1"/>
              </p:cNvGraphicFramePr>
              <p:nvPr>
                <p:ph idx="1"/>
                <p:extLst>
                  <p:ext uri="{D42A27DB-BD31-4B8C-83A1-F6EECF244321}">
                    <p14:modId xmlns:p14="http://schemas.microsoft.com/office/powerpoint/2010/main" val="1591710421"/>
                  </p:ext>
                </p:extLst>
              </p:nvPr>
            </p:nvGraphicFramePr>
            <p:xfrm>
              <a:off x="1798320" y="1986989"/>
              <a:ext cx="8595360" cy="418338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4219919259"/>
                        </a:ext>
                      </a:extLst>
                    </a:gridCol>
                    <a:gridCol w="2194560">
                      <a:extLst>
                        <a:ext uri="{9D8B030D-6E8A-4147-A177-3AD203B41FA5}">
                          <a16:colId xmlns:a16="http://schemas.microsoft.com/office/drawing/2014/main" val="1624476629"/>
                        </a:ext>
                      </a:extLst>
                    </a:gridCol>
                    <a:gridCol w="2011680">
                      <a:extLst>
                        <a:ext uri="{9D8B030D-6E8A-4147-A177-3AD203B41FA5}">
                          <a16:colId xmlns:a16="http://schemas.microsoft.com/office/drawing/2014/main" val="1553808613"/>
                        </a:ext>
                      </a:extLst>
                    </a:gridCol>
                    <a:gridCol w="2286000">
                      <a:extLst>
                        <a:ext uri="{9D8B030D-6E8A-4147-A177-3AD203B41FA5}">
                          <a16:colId xmlns:a16="http://schemas.microsoft.com/office/drawing/2014/main" val="2382251579"/>
                        </a:ext>
                      </a:extLst>
                    </a:gridCol>
                  </a:tblGrid>
                  <a:tr h="731520">
                    <a:tc>
                      <a:txBody>
                        <a:bodyPr/>
                        <a:lstStyle/>
                        <a:p>
                          <a:pPr algn="ctr"/>
                          <a:r>
                            <a:rPr lang="en-IN">
                              <a:latin typeface="+mn-lt"/>
                            </a:rPr>
                            <a:t>Population Parameter</a:t>
                          </a:r>
                        </a:p>
                      </a:txBody>
                      <a:tcPr anchor="b">
                        <a:solidFill>
                          <a:srgbClr val="000000"/>
                        </a:solidFill>
                      </a:tcPr>
                    </a:tc>
                    <a:tc>
                      <a:txBody>
                        <a:bodyPr/>
                        <a:lstStyle/>
                        <a:p>
                          <a:pPr algn="ctr"/>
                          <a:r>
                            <a:rPr lang="en-IN">
                              <a:latin typeface="+mn-lt"/>
                            </a:rPr>
                            <a:t>Parameter value</a:t>
                          </a:r>
                        </a:p>
                      </a:txBody>
                      <a:tcPr anchor="b">
                        <a:solidFill>
                          <a:srgbClr val="000000"/>
                        </a:solidFill>
                      </a:tcPr>
                    </a:tc>
                    <a:tc>
                      <a:txBody>
                        <a:bodyPr/>
                        <a:lstStyle/>
                        <a:p>
                          <a:pPr algn="ctr"/>
                          <a:r>
                            <a:rPr lang="en-IN">
                              <a:latin typeface="+mn-lt"/>
                            </a:rPr>
                            <a:t>Point estimator</a:t>
                          </a:r>
                        </a:p>
                      </a:txBody>
                      <a:tcPr anchor="b">
                        <a:solidFill>
                          <a:srgbClr val="000000"/>
                        </a:solidFill>
                      </a:tcPr>
                    </a:tc>
                    <a:tc>
                      <a:txBody>
                        <a:bodyPr/>
                        <a:lstStyle/>
                        <a:p>
                          <a:pPr algn="ctr"/>
                          <a:r>
                            <a:rPr lang="en-IN">
                              <a:latin typeface="+mn-lt"/>
                            </a:rPr>
                            <a:t>Point estimate</a:t>
                          </a:r>
                        </a:p>
                      </a:txBody>
                      <a:tcPr anchor="b">
                        <a:solidFill>
                          <a:srgbClr val="000000"/>
                        </a:solidFill>
                      </a:tcPr>
                    </a:tc>
                    <a:extLst>
                      <a:ext uri="{0D108BD9-81ED-4DB2-BD59-A6C34878D82A}">
                        <a16:rowId xmlns:a16="http://schemas.microsoft.com/office/drawing/2014/main" val="3807734557"/>
                      </a:ext>
                    </a:extLst>
                  </a:tr>
                  <a:tr h="1074420">
                    <a:tc>
                      <a:txBody>
                        <a:bodyPr/>
                        <a:lstStyle/>
                        <a:p>
                          <a:pPr algn="ctr"/>
                          <a:r>
                            <a:rPr lang="en-US" i="1">
                              <a:solidFill>
                                <a:srgbClr val="141414"/>
                              </a:solidFill>
                              <a:latin typeface="+mn-lt"/>
                              <a:cs typeface="Arial" pitchFamily="34" charset="0"/>
                            </a:rPr>
                            <a:t>µ</a:t>
                          </a:r>
                          <a:r>
                            <a:rPr lang="en-US" sz="1800">
                              <a:solidFill>
                                <a:srgbClr val="000000"/>
                              </a:solidFill>
                              <a:effectLst/>
                              <a:latin typeface="+mn-lt"/>
                              <a:cs typeface="Arial" pitchFamily="34" charset="0"/>
                            </a:rPr>
                            <a:t> = Population mean annual salary</a:t>
                          </a:r>
                          <a:endParaRPr lang="en-IN">
                            <a:latin typeface="+mn-lt"/>
                          </a:endParaRPr>
                        </a:p>
                      </a:txBody>
                      <a:tcPr/>
                    </a:tc>
                    <a:tc>
                      <a:txBody>
                        <a:bodyPr/>
                        <a:lstStyle/>
                        <a:p>
                          <a:pPr algn="ctr"/>
                          <a:r>
                            <a:rPr lang="en-IN">
                              <a:solidFill>
                                <a:srgbClr val="000000"/>
                              </a:solidFill>
                              <a:latin typeface="+mn-lt"/>
                            </a:rPr>
                            <a:t>$ 71,800</a:t>
                          </a:r>
                        </a:p>
                      </a:txBody>
                      <a:tcPr/>
                    </a:tc>
                    <a:tc>
                      <a:txBody>
                        <a:bodyPr/>
                        <a:lstStyle/>
                        <a:p>
                          <a:endParaRPr lang="en-US"/>
                        </a:p>
                      </a:txBody>
                      <a:tcPr>
                        <a:blipFill>
                          <a:blip r:embed="rId2"/>
                          <a:stretch>
                            <a:fillRect l="-214242" t="-68362" r="-115152" b="-229379"/>
                          </a:stretch>
                        </a:blipFill>
                      </a:tcPr>
                    </a:tc>
                    <a:tc>
                      <a:txBody>
                        <a:bodyPr/>
                        <a:lstStyle/>
                        <a:p>
                          <a:pPr algn="ctr"/>
                          <a:r>
                            <a:rPr lang="en-IN">
                              <a:solidFill>
                                <a:srgbClr val="000000"/>
                              </a:solidFill>
                              <a:latin typeface="+mn-lt"/>
                            </a:rPr>
                            <a:t>$ 71,814</a:t>
                          </a:r>
                        </a:p>
                      </a:txBody>
                      <a:tcPr/>
                    </a:tc>
                    <a:extLst>
                      <a:ext uri="{0D108BD9-81ED-4DB2-BD59-A6C34878D82A}">
                        <a16:rowId xmlns:a16="http://schemas.microsoft.com/office/drawing/2014/main" val="3227675307"/>
                      </a:ext>
                    </a:extLst>
                  </a:tr>
                  <a:tr h="1188720">
                    <a:tc>
                      <a:txBody>
                        <a:bodyPr/>
                        <a:lstStyle/>
                        <a:p>
                          <a:pPr algn="ctr"/>
                          <a:r>
                            <a:rPr lang="en-US" i="1">
                              <a:solidFill>
                                <a:srgbClr val="141414"/>
                              </a:solidFill>
                              <a:latin typeface="+mn-lt"/>
                              <a:cs typeface="Arial" pitchFamily="34" charset="0"/>
                            </a:rPr>
                            <a:t>σ</a:t>
                          </a:r>
                          <a:r>
                            <a:rPr lang="en-US" sz="1800">
                              <a:solidFill>
                                <a:srgbClr val="141414"/>
                              </a:solidFill>
                              <a:effectLst/>
                              <a:latin typeface="+mn-lt"/>
                              <a:cs typeface="Arial" pitchFamily="34" charset="0"/>
                            </a:rPr>
                            <a:t> </a:t>
                          </a:r>
                          <a:r>
                            <a:rPr lang="en-US" sz="1800">
                              <a:solidFill>
                                <a:srgbClr val="000000"/>
                              </a:solidFill>
                              <a:effectLst/>
                              <a:latin typeface="+mn-lt"/>
                              <a:cs typeface="Arial" pitchFamily="34" charset="0"/>
                            </a:rPr>
                            <a:t>= Population standard deviation for annual salary</a:t>
                          </a:r>
                          <a:endParaRPr lang="en-IN">
                            <a:latin typeface="+mn-lt"/>
                          </a:endParaRPr>
                        </a:p>
                      </a:txBody>
                      <a:tcPr/>
                    </a:tc>
                    <a:tc>
                      <a:txBody>
                        <a:bodyPr/>
                        <a:lstStyle/>
                        <a:p>
                          <a:pPr algn="ctr"/>
                          <a:r>
                            <a:rPr lang="en-IN">
                              <a:solidFill>
                                <a:srgbClr val="000000"/>
                              </a:solidFill>
                              <a:latin typeface="+mn-lt"/>
                            </a:rPr>
                            <a:t>$ 4,000</a:t>
                          </a:r>
                        </a:p>
                      </a:txBody>
                      <a:tcPr/>
                    </a:tc>
                    <a:tc>
                      <a:txBody>
                        <a:bodyPr/>
                        <a:lstStyle/>
                        <a:p>
                          <a:pPr algn="ctr"/>
                          <a:r>
                            <a:rPr lang="en-US" sz="1800" i="1">
                              <a:solidFill>
                                <a:srgbClr val="000000"/>
                              </a:solidFill>
                              <a:effectLst/>
                              <a:latin typeface="+mn-lt"/>
                              <a:cs typeface="Arial" pitchFamily="34" charset="0"/>
                            </a:rPr>
                            <a:t>s </a:t>
                          </a:r>
                          <a:r>
                            <a:rPr lang="en-US" sz="1800">
                              <a:solidFill>
                                <a:srgbClr val="000000"/>
                              </a:solidFill>
                              <a:effectLst/>
                              <a:latin typeface="+mn-lt"/>
                              <a:cs typeface="Arial" pitchFamily="34" charset="0"/>
                            </a:rPr>
                            <a:t>= Sample standard deviation for annual salary</a:t>
                          </a:r>
                          <a:endParaRPr lang="en-IN">
                            <a:solidFill>
                              <a:srgbClr val="000000"/>
                            </a:solidFill>
                            <a:latin typeface="+mn-lt"/>
                          </a:endParaRPr>
                        </a:p>
                      </a:txBody>
                      <a:tcPr/>
                    </a:tc>
                    <a:tc>
                      <a:txBody>
                        <a:bodyPr/>
                        <a:lstStyle/>
                        <a:p>
                          <a:pPr algn="ctr"/>
                          <a:r>
                            <a:rPr lang="en-IN">
                              <a:solidFill>
                                <a:srgbClr val="000000"/>
                              </a:solidFill>
                              <a:latin typeface="+mn-lt"/>
                            </a:rPr>
                            <a:t>$ 3,348</a:t>
                          </a:r>
                        </a:p>
                      </a:txBody>
                      <a:tcPr/>
                    </a:tc>
                    <a:extLst>
                      <a:ext uri="{0D108BD9-81ED-4DB2-BD59-A6C34878D82A}">
                        <a16:rowId xmlns:a16="http://schemas.microsoft.com/office/drawing/2014/main" val="1793215676"/>
                      </a:ext>
                    </a:extLst>
                  </a:tr>
                  <a:tr h="1188720">
                    <a:tc>
                      <a:txBody>
                        <a:bodyPr/>
                        <a:lstStyle/>
                        <a:p>
                          <a:pPr algn="ctr"/>
                          <a:r>
                            <a:rPr lang="en-US" sz="1800" i="1">
                              <a:solidFill>
                                <a:srgbClr val="000000"/>
                              </a:solidFill>
                              <a:effectLst/>
                              <a:latin typeface="+mn-lt"/>
                              <a:cs typeface="Arial" pitchFamily="34" charset="0"/>
                            </a:rPr>
                            <a:t>p</a:t>
                          </a:r>
                          <a:r>
                            <a:rPr lang="en-US" sz="1800">
                              <a:solidFill>
                                <a:srgbClr val="000000"/>
                              </a:solidFill>
                              <a:effectLst/>
                              <a:latin typeface="+mn-lt"/>
                              <a:cs typeface="Arial" pitchFamily="34" charset="0"/>
                            </a:rPr>
                            <a:t> = Population proportion having completed MTP</a:t>
                          </a:r>
                          <a:endParaRPr lang="en-IN">
                            <a:latin typeface="+mn-lt"/>
                          </a:endParaRPr>
                        </a:p>
                      </a:txBody>
                      <a:tcPr/>
                    </a:tc>
                    <a:tc>
                      <a:txBody>
                        <a:bodyPr/>
                        <a:lstStyle/>
                        <a:p>
                          <a:pPr algn="ctr"/>
                          <a:r>
                            <a:rPr lang="en-IN">
                              <a:solidFill>
                                <a:srgbClr val="000000"/>
                              </a:solidFill>
                              <a:latin typeface="+mn-lt"/>
                            </a:rPr>
                            <a:t>.60</a:t>
                          </a:r>
                        </a:p>
                      </a:txBody>
                      <a:tcPr/>
                    </a:tc>
                    <a:tc>
                      <a:txBody>
                        <a:bodyPr/>
                        <a:lstStyle/>
                        <a:p>
                          <a:endParaRPr lang="en-US"/>
                        </a:p>
                      </a:txBody>
                      <a:tcPr>
                        <a:blipFill>
                          <a:blip r:embed="rId2"/>
                          <a:stretch>
                            <a:fillRect l="-214242" t="-253333" r="-115152" b="-7692"/>
                          </a:stretch>
                        </a:blipFill>
                      </a:tcPr>
                    </a:tc>
                    <a:tc>
                      <a:txBody>
                        <a:bodyPr/>
                        <a:lstStyle/>
                        <a:p>
                          <a:pPr algn="ctr"/>
                          <a:r>
                            <a:rPr lang="en-IN">
                              <a:solidFill>
                                <a:srgbClr val="000000"/>
                              </a:solidFill>
                              <a:latin typeface="+mn-lt"/>
                            </a:rPr>
                            <a:t>.63</a:t>
                          </a:r>
                        </a:p>
                      </a:txBody>
                      <a:tcPr/>
                    </a:tc>
                    <a:extLst>
                      <a:ext uri="{0D108BD9-81ED-4DB2-BD59-A6C34878D82A}">
                        <a16:rowId xmlns:a16="http://schemas.microsoft.com/office/drawing/2014/main" val="602582797"/>
                      </a:ext>
                    </a:extLst>
                  </a:tr>
                </a:tbl>
              </a:graphicData>
            </a:graphic>
          </p:graphicFrame>
        </mc:Fallback>
      </mc:AlternateContent>
    </p:spTree>
    <p:extLst>
      <p:ext uri="{BB962C8B-B14F-4D97-AF65-F5344CB8AC3E}">
        <p14:creationId xmlns:p14="http://schemas.microsoft.com/office/powerpoint/2010/main" val="1235043203"/>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DFD8-2CE7-4069-A3AF-8EE1A6F1B892}"/>
              </a:ext>
            </a:extLst>
          </p:cNvPr>
          <p:cNvSpPr>
            <a:spLocks noGrp="1"/>
          </p:cNvSpPr>
          <p:nvPr>
            <p:ph type="title"/>
          </p:nvPr>
        </p:nvSpPr>
        <p:spPr/>
        <p:txBody>
          <a:bodyPr/>
          <a:lstStyle/>
          <a:p>
            <a:r>
              <a:rPr lang="en-IN"/>
              <a:t>Practical Advice</a:t>
            </a:r>
          </a:p>
        </p:txBody>
      </p:sp>
      <p:sp>
        <p:nvSpPr>
          <p:cNvPr id="3" name="Content Placeholder 2">
            <a:extLst>
              <a:ext uri="{FF2B5EF4-FFF2-40B4-BE49-F238E27FC236}">
                <a16:creationId xmlns:a16="http://schemas.microsoft.com/office/drawing/2014/main" id="{BA738B61-AF0B-485B-85EF-602F0DBECB3B}"/>
              </a:ext>
            </a:extLst>
          </p:cNvPr>
          <p:cNvSpPr>
            <a:spLocks noGrp="1"/>
          </p:cNvSpPr>
          <p:nvPr>
            <p:ph idx="1"/>
          </p:nvPr>
        </p:nvSpPr>
        <p:spPr/>
        <p:txBody>
          <a:bodyPr/>
          <a:lstStyle/>
          <a:p>
            <a:r>
              <a:rPr lang="en-US">
                <a:solidFill>
                  <a:srgbClr val="003865"/>
                </a:solidFill>
                <a:cs typeface="Arial" pitchFamily="34" charset="0"/>
              </a:rPr>
              <a:t>The </a:t>
            </a:r>
            <a:r>
              <a:rPr lang="en-US" u="sng">
                <a:solidFill>
                  <a:srgbClr val="003865"/>
                </a:solidFill>
                <a:cs typeface="Arial" pitchFamily="34" charset="0"/>
              </a:rPr>
              <a:t>target population</a:t>
            </a:r>
            <a:r>
              <a:rPr lang="en-US">
                <a:solidFill>
                  <a:srgbClr val="003865"/>
                </a:solidFill>
                <a:cs typeface="Arial" pitchFamily="34" charset="0"/>
              </a:rPr>
              <a:t> is the population we want to make inferences about.</a:t>
            </a:r>
          </a:p>
          <a:p>
            <a:r>
              <a:rPr lang="en-US">
                <a:solidFill>
                  <a:srgbClr val="003865"/>
                </a:solidFill>
                <a:cs typeface="Arial" pitchFamily="34" charset="0"/>
              </a:rPr>
              <a:t>The </a:t>
            </a:r>
            <a:r>
              <a:rPr lang="en-US" u="sng">
                <a:solidFill>
                  <a:srgbClr val="003865"/>
                </a:solidFill>
                <a:cs typeface="Arial" pitchFamily="34" charset="0"/>
              </a:rPr>
              <a:t>sampled population</a:t>
            </a:r>
            <a:r>
              <a:rPr lang="en-US">
                <a:solidFill>
                  <a:srgbClr val="003865"/>
                </a:solidFill>
                <a:cs typeface="Arial" pitchFamily="34" charset="0"/>
              </a:rPr>
              <a:t> is the population from which the sample is actually taken.</a:t>
            </a:r>
          </a:p>
          <a:p>
            <a:r>
              <a:rPr lang="en-US">
                <a:solidFill>
                  <a:srgbClr val="003865"/>
                </a:solidFill>
                <a:cs typeface="Arial" pitchFamily="34" charset="0"/>
              </a:rPr>
              <a:t>Whenever a sample is used to make inferences about a population, we should make sure that the targeted population and the sampled population are in close agreement.</a:t>
            </a:r>
          </a:p>
        </p:txBody>
      </p:sp>
    </p:spTree>
    <p:extLst>
      <p:ext uri="{BB962C8B-B14F-4D97-AF65-F5344CB8AC3E}">
        <p14:creationId xmlns:p14="http://schemas.microsoft.com/office/powerpoint/2010/main" val="4196923883"/>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smtClean="0">
                            <a:latin typeface="Cambria Math" panose="02040503050406030204" pitchFamily="18" charset="0"/>
                          </a:rPr>
                        </m:ctrlPr>
                      </m:accPr>
                      <m:e>
                        <m:r>
                          <a:rPr lang="en-US" b="1" i="1" smtClean="0">
                            <a:latin typeface="Cambria Math" panose="02040503050406030204" pitchFamily="18" charset="0"/>
                          </a:rPr>
                          <m:t>𝒙</m:t>
                        </m:r>
                      </m:e>
                    </m:acc>
                  </m:oMath>
                </a14:m>
                <a:r>
                  <a:rPr lang="en-IN" i="1"/>
                  <a:t> </a:t>
                </a:r>
                <a:r>
                  <a:rPr lang="en-US"/>
                  <a:t>(1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07F43B97-5BFE-4735-B70C-4C40ABD5D824}"/>
              </a:ext>
            </a:extLst>
          </p:cNvPr>
          <p:cNvSpPr>
            <a:spLocks noGrp="1"/>
          </p:cNvSpPr>
          <p:nvPr>
            <p:ph sz="half" idx="1"/>
          </p:nvPr>
        </p:nvSpPr>
        <p:spPr>
          <a:xfrm>
            <a:off x="476843" y="1825625"/>
            <a:ext cx="11241915" cy="594846"/>
          </a:xfrm>
        </p:spPr>
        <p:txBody>
          <a:bodyPr/>
          <a:lstStyle/>
          <a:p>
            <a:r>
              <a:rPr lang="en-US"/>
              <a:t>Process of Statistical Inference</a:t>
            </a:r>
          </a:p>
        </p:txBody>
      </p:sp>
      <p:pic>
        <p:nvPicPr>
          <p:cNvPr id="5" name="Picture 3" descr="A flow cycle with 4 steps. The process begins with population mean, mu, is determined, then a simple random sample of n elements is selected from the population. The next step in the process is: the sample data provides a value for the sample mean x overbar, and then flows to the fourth step: value of x overbar is used to make inferences about the value of mu. The last step has an arrow pointing back to the first step in the process.">
            <a:extLst>
              <a:ext uri="{FF2B5EF4-FFF2-40B4-BE49-F238E27FC236}">
                <a16:creationId xmlns:a16="http://schemas.microsoft.com/office/drawing/2014/main" id="{08CFFE3A-BA01-4E64-B2A9-5F73D105E533}"/>
              </a:ext>
            </a:extLst>
          </p:cNvPr>
          <p:cNvPicPr>
            <a:picLocks noGrp="1" noChangeAspect="1"/>
          </p:cNvPicPr>
          <p:nvPr>
            <p:ph sz="half" idx="2"/>
          </p:nvPr>
        </p:nvPicPr>
        <p:blipFill>
          <a:blip r:embed="rId3"/>
          <a:stretch>
            <a:fillRect/>
          </a:stretch>
        </p:blipFill>
        <p:spPr>
          <a:xfrm>
            <a:off x="1632028" y="2579758"/>
            <a:ext cx="8927944" cy="3488527"/>
          </a:xfrm>
          <a:prstGeom prst="rect">
            <a:avLst/>
          </a:prstGeom>
        </p:spPr>
      </p:pic>
    </p:spTree>
    <p:extLst>
      <p:ext uri="{BB962C8B-B14F-4D97-AF65-F5344CB8AC3E}">
        <p14:creationId xmlns:p14="http://schemas.microsoft.com/office/powerpoint/2010/main" val="3105547171"/>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0156B1-CC09-41E1-943B-43E299A134D0}"/>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(2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30156B1-CC09-41E1-943B-43E299A134D0}"/>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A4644792-7A6F-4301-A277-1EFBFC6061C5}"/>
              </a:ext>
            </a:extLst>
          </p:cNvPr>
          <p:cNvSpPr>
            <a:spLocks noGrp="1"/>
          </p:cNvSpPr>
          <p:nvPr>
            <p:ph idx="1"/>
          </p:nvPr>
        </p:nvSpPr>
        <p:spPr>
          <a:xfrm>
            <a:off x="476844" y="1944375"/>
            <a:ext cx="11237976" cy="1463040"/>
          </a:xfrm>
        </p:spPr>
        <p:txBody>
          <a:bodyPr/>
          <a:lstStyle/>
          <a:p>
            <a:pPr marL="228600" lvl="0" indent="-228600" algn="l">
              <a:buClr>
                <a:srgbClr val="003865"/>
              </a:buClr>
              <a:buFont typeface="Arial" pitchFamily="34" charset="0"/>
              <a:buChar char="•"/>
            </a:pPr>
            <a:r>
              <a:rPr lang="en-US">
                <a:solidFill>
                  <a:srgbClr val="003765"/>
                </a:solidFill>
                <a:cs typeface="Arial" pitchFamily="34" charset="0"/>
              </a:rPr>
              <a:t>The </a:t>
            </a:r>
            <a:r>
              <a:rPr lang="en-US" u="sng">
                <a:solidFill>
                  <a:srgbClr val="003765"/>
                </a:solidFill>
                <a:cs typeface="Arial" pitchFamily="34" charset="0"/>
              </a:rPr>
              <a:t>sampling distribution of__</a:t>
            </a:r>
            <a:endParaRPr lang="en-US" i="1">
              <a:solidFill>
                <a:srgbClr val="003765"/>
              </a:solidFill>
              <a:cs typeface="Arial" pitchFamily="34" charset="0"/>
            </a:endParaRPr>
          </a:p>
        </p:txBody>
      </p:sp>
      <p:graphicFrame>
        <p:nvGraphicFramePr>
          <p:cNvPr id="11" name="Object 3" descr="x overbar">
            <a:extLst>
              <a:ext uri="{FF2B5EF4-FFF2-40B4-BE49-F238E27FC236}">
                <a16:creationId xmlns:a16="http://schemas.microsoft.com/office/drawing/2014/main" id="{7155D5C2-A5AE-49AC-A943-F18AC3994E65}"/>
              </a:ext>
            </a:extLst>
          </p:cNvPr>
          <p:cNvGraphicFramePr>
            <a:graphicFrameLocks noGrp="1" noChangeAspect="1"/>
          </p:cNvGraphicFramePr>
          <p:nvPr>
            <p:ph idx="11"/>
            <p:extLst>
              <p:ext uri="{D42A27DB-BD31-4B8C-83A1-F6EECF244321}">
                <p14:modId xmlns:p14="http://schemas.microsoft.com/office/powerpoint/2010/main" val="4238663855"/>
              </p:ext>
            </p:extLst>
          </p:nvPr>
        </p:nvGraphicFramePr>
        <p:xfrm>
          <a:off x="4587875" y="2032794"/>
          <a:ext cx="228600" cy="279400"/>
        </p:xfrm>
        <a:graphic>
          <a:graphicData uri="http://schemas.openxmlformats.org/presentationml/2006/ole">
            <mc:AlternateContent xmlns:mc="http://schemas.openxmlformats.org/markup-compatibility/2006">
              <mc:Choice xmlns:v="urn:schemas-microsoft-com:vml" Requires="v">
                <p:oleObj spid="_x0000_s99333" name="Equation" r:id="rId4" imgW="228600" imgH="279360" progId="Equation.DSMT4">
                  <p:embed/>
                </p:oleObj>
              </mc:Choice>
              <mc:Fallback>
                <p:oleObj name="Equation" r:id="rId4" imgW="228600" imgH="279360" progId="Equation.DSMT4">
                  <p:embed/>
                  <p:pic>
                    <p:nvPicPr>
                      <p:cNvPr id="0" name="OLE substitute image"/>
                      <p:cNvPicPr/>
                      <p:nvPr/>
                    </p:nvPicPr>
                    <p:blipFill>
                      <a:blip r:embed="rId5"/>
                      <a:stretch>
                        <a:fillRect/>
                      </a:stretch>
                    </p:blipFill>
                    <p:spPr>
                      <a:xfrm>
                        <a:off x="4587875" y="2032794"/>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8403971-0F4E-4A42-B607-2718C7379DAF}"/>
              </a:ext>
            </a:extLst>
          </p:cNvPr>
          <p:cNvSpPr>
            <a:spLocks noGrp="1"/>
          </p:cNvSpPr>
          <p:nvPr>
            <p:ph idx="13"/>
          </p:nvPr>
        </p:nvSpPr>
        <p:spPr>
          <a:xfrm>
            <a:off x="476844" y="1953281"/>
            <a:ext cx="11237976" cy="869934"/>
          </a:xfrm>
        </p:spPr>
        <p:txBody>
          <a:bodyPr/>
          <a:lstStyle/>
          <a:p>
            <a:pPr marL="228600" indent="4069080" algn="l"/>
            <a:r>
              <a:rPr lang="en-US">
                <a:solidFill>
                  <a:srgbClr val="003765"/>
                </a:solidFill>
                <a:cs typeface="Arial" pitchFamily="34" charset="0"/>
              </a:rPr>
              <a:t>is the probability distribution of all possible values of the sample mean</a:t>
            </a:r>
            <a:endParaRPr lang="en-IN"/>
          </a:p>
        </p:txBody>
      </p:sp>
      <p:graphicFrame>
        <p:nvGraphicFramePr>
          <p:cNvPr id="12" name="Object 5" descr="x overbar">
            <a:extLst>
              <a:ext uri="{FF2B5EF4-FFF2-40B4-BE49-F238E27FC236}">
                <a16:creationId xmlns:a16="http://schemas.microsoft.com/office/drawing/2014/main" id="{E2AE9597-5C32-49D9-BB73-C7795510B8C2}"/>
              </a:ext>
            </a:extLst>
          </p:cNvPr>
          <p:cNvGraphicFramePr>
            <a:graphicFrameLocks noGrp="1" noChangeAspect="1"/>
          </p:cNvGraphicFramePr>
          <p:nvPr>
            <p:ph idx="15"/>
            <p:extLst>
              <p:ext uri="{D42A27DB-BD31-4B8C-83A1-F6EECF244321}">
                <p14:modId xmlns:p14="http://schemas.microsoft.com/office/powerpoint/2010/main" val="1024742354"/>
              </p:ext>
            </p:extLst>
          </p:nvPr>
        </p:nvGraphicFramePr>
        <p:xfrm>
          <a:off x="3518660" y="2402865"/>
          <a:ext cx="279360" cy="279360"/>
        </p:xfrm>
        <a:graphic>
          <a:graphicData uri="http://schemas.openxmlformats.org/presentationml/2006/ole">
            <mc:AlternateContent xmlns:mc="http://schemas.openxmlformats.org/markup-compatibility/2006">
              <mc:Choice xmlns:v="urn:schemas-microsoft-com:vml" Requires="v">
                <p:oleObj spid="_x0000_s99334" name="Equation" r:id="rId6" imgW="279360" imgH="279360" progId="Equation.DSMT4">
                  <p:embed/>
                </p:oleObj>
              </mc:Choice>
              <mc:Fallback>
                <p:oleObj name="Equation" r:id="rId6" imgW="279360" imgH="279360" progId="Equation.DSMT4">
                  <p:embed/>
                  <p:pic>
                    <p:nvPicPr>
                      <p:cNvPr id="0" name="OLE substitute image"/>
                      <p:cNvPicPr/>
                      <p:nvPr/>
                    </p:nvPicPr>
                    <p:blipFill>
                      <a:blip r:embed="rId7"/>
                      <a:stretch>
                        <a:fillRect/>
                      </a:stretch>
                    </p:blipFill>
                    <p:spPr>
                      <a:xfrm>
                        <a:off x="3518660" y="2402865"/>
                        <a:ext cx="279360" cy="27936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BBFE2772-2AC9-4862-B14A-46D8756C45A1}"/>
              </a:ext>
            </a:extLst>
          </p:cNvPr>
          <p:cNvSpPr>
            <a:spLocks noGrp="1"/>
          </p:cNvSpPr>
          <p:nvPr>
            <p:ph idx="10"/>
          </p:nvPr>
        </p:nvSpPr>
        <p:spPr>
          <a:xfrm>
            <a:off x="476844" y="2912327"/>
            <a:ext cx="3108960" cy="457200"/>
          </a:xfrm>
        </p:spPr>
        <p:txBody>
          <a:bodyPr/>
          <a:lstStyle/>
          <a:p>
            <a:pPr marL="228600" lvl="0" indent="-228600" algn="l">
              <a:buClr>
                <a:srgbClr val="003865"/>
              </a:buClr>
              <a:buFont typeface="Arial" pitchFamily="34" charset="0"/>
              <a:buChar char="•"/>
            </a:pPr>
            <a:r>
              <a:rPr lang="en-US">
                <a:solidFill>
                  <a:srgbClr val="003765"/>
                </a:solidFill>
                <a:cs typeface="Arial" pitchFamily="34" charset="0"/>
              </a:rPr>
              <a:t>Expected Value of</a:t>
            </a:r>
            <a:endParaRPr lang="en-US" i="1">
              <a:solidFill>
                <a:srgbClr val="003765"/>
              </a:solidFill>
              <a:cs typeface="Arial" pitchFamily="34" charset="0"/>
            </a:endParaRPr>
          </a:p>
        </p:txBody>
      </p:sp>
      <p:graphicFrame>
        <p:nvGraphicFramePr>
          <p:cNvPr id="13" name="Object 7" descr="x overbar">
            <a:extLst>
              <a:ext uri="{FF2B5EF4-FFF2-40B4-BE49-F238E27FC236}">
                <a16:creationId xmlns:a16="http://schemas.microsoft.com/office/drawing/2014/main" id="{7CE76940-F6AF-4A62-8F03-4DF035656670}"/>
              </a:ext>
            </a:extLst>
          </p:cNvPr>
          <p:cNvGraphicFramePr>
            <a:graphicFrameLocks noGrp="1" noChangeAspect="1"/>
          </p:cNvGraphicFramePr>
          <p:nvPr>
            <p:ph idx="12"/>
            <p:extLst>
              <p:ext uri="{D42A27DB-BD31-4B8C-83A1-F6EECF244321}">
                <p14:modId xmlns:p14="http://schemas.microsoft.com/office/powerpoint/2010/main" val="1802506631"/>
              </p:ext>
            </p:extLst>
          </p:nvPr>
        </p:nvGraphicFramePr>
        <p:xfrm>
          <a:off x="3303480" y="3001015"/>
          <a:ext cx="228600" cy="279400"/>
        </p:xfrm>
        <a:graphic>
          <a:graphicData uri="http://schemas.openxmlformats.org/presentationml/2006/ole">
            <mc:AlternateContent xmlns:mc="http://schemas.openxmlformats.org/markup-compatibility/2006">
              <mc:Choice xmlns:v="urn:schemas-microsoft-com:vml" Requires="v">
                <p:oleObj spid="_x0000_s99335" name="Equation" r:id="rId8" imgW="228600" imgH="279360" progId="Equation.DSMT4">
                  <p:embed/>
                </p:oleObj>
              </mc:Choice>
              <mc:Fallback>
                <p:oleObj name="Equation" r:id="rId8" imgW="228600" imgH="279360" progId="Equation.DSMT4">
                  <p:embed/>
                  <p:pic>
                    <p:nvPicPr>
                      <p:cNvPr id="0" name="OLE substitute image"/>
                      <p:cNvPicPr/>
                      <p:nvPr/>
                    </p:nvPicPr>
                    <p:blipFill>
                      <a:blip r:embed="rId5"/>
                      <a:stretch>
                        <a:fillRect/>
                      </a:stretch>
                    </p:blipFill>
                    <p:spPr>
                      <a:xfrm>
                        <a:off x="3303480" y="3001015"/>
                        <a:ext cx="228600" cy="279400"/>
                      </a:xfrm>
                      <a:prstGeom prst="rect">
                        <a:avLst/>
                      </a:prstGeom>
                    </p:spPr>
                  </p:pic>
                </p:oleObj>
              </mc:Fallback>
            </mc:AlternateContent>
          </a:graphicData>
        </a:graphic>
      </p:graphicFrame>
      <p:graphicFrame>
        <p:nvGraphicFramePr>
          <p:cNvPr id="14" name="Object 8" descr="Begin equation. E of x overbar equals mu. End equation.">
            <a:extLst>
              <a:ext uri="{FF2B5EF4-FFF2-40B4-BE49-F238E27FC236}">
                <a16:creationId xmlns:a16="http://schemas.microsoft.com/office/drawing/2014/main" id="{D1E67D60-6658-41A9-B3E4-19D8B63C2B84}"/>
              </a:ext>
            </a:extLst>
          </p:cNvPr>
          <p:cNvGraphicFramePr>
            <a:graphicFrameLocks noGrp="1" noChangeAspect="1"/>
          </p:cNvGraphicFramePr>
          <p:nvPr>
            <p:ph idx="14"/>
            <p:extLst>
              <p:ext uri="{D42A27DB-BD31-4B8C-83A1-F6EECF244321}">
                <p14:modId xmlns:p14="http://schemas.microsoft.com/office/powerpoint/2010/main" val="3241166221"/>
              </p:ext>
            </p:extLst>
          </p:nvPr>
        </p:nvGraphicFramePr>
        <p:xfrm>
          <a:off x="5397500" y="3482461"/>
          <a:ext cx="1397000" cy="495300"/>
        </p:xfrm>
        <a:graphic>
          <a:graphicData uri="http://schemas.openxmlformats.org/presentationml/2006/ole">
            <mc:AlternateContent xmlns:mc="http://schemas.openxmlformats.org/markup-compatibility/2006">
              <mc:Choice xmlns:v="urn:schemas-microsoft-com:vml" Requires="v">
                <p:oleObj spid="_x0000_s99336" name="Equation" r:id="rId9" imgW="1396800" imgH="495000" progId="Equation.DSMT4">
                  <p:embed/>
                </p:oleObj>
              </mc:Choice>
              <mc:Fallback>
                <p:oleObj name="Equation" r:id="rId9" imgW="1396800" imgH="495000" progId="Equation.DSMT4">
                  <p:embed/>
                  <p:pic>
                    <p:nvPicPr>
                      <p:cNvPr id="0" name="OLE substitute image"/>
                      <p:cNvPicPr/>
                      <p:nvPr/>
                    </p:nvPicPr>
                    <p:blipFill>
                      <a:blip r:embed="rId10"/>
                      <a:stretch>
                        <a:fillRect/>
                      </a:stretch>
                    </p:blipFill>
                    <p:spPr>
                      <a:xfrm>
                        <a:off x="5397500" y="3482461"/>
                        <a:ext cx="1397000" cy="4953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DC8F08C8-A907-4577-8747-C0CAFCD286D3}"/>
              </a:ext>
            </a:extLst>
          </p:cNvPr>
          <p:cNvSpPr>
            <a:spLocks noGrp="1"/>
          </p:cNvSpPr>
          <p:nvPr>
            <p:ph idx="16"/>
          </p:nvPr>
        </p:nvSpPr>
        <p:spPr>
          <a:xfrm>
            <a:off x="476844" y="4136965"/>
            <a:ext cx="11237976" cy="2024480"/>
          </a:xfrm>
        </p:spPr>
        <p:txBody>
          <a:bodyPr/>
          <a:lstStyle/>
          <a:p>
            <a:pPr lvl="0">
              <a:buClr>
                <a:srgbClr val="003865"/>
              </a:buClr>
            </a:pPr>
            <a:r>
              <a:rPr lang="en-US">
                <a:solidFill>
                  <a:srgbClr val="003865"/>
                </a:solidFill>
                <a:cs typeface="Arial" pitchFamily="34" charset="0"/>
              </a:rPr>
              <a:t>where: </a:t>
            </a:r>
            <a:r>
              <a:rPr lang="en-US" i="1">
                <a:solidFill>
                  <a:srgbClr val="003865"/>
                </a:solidFill>
                <a:cs typeface="Arial" pitchFamily="34" charset="0"/>
              </a:rPr>
              <a:t>µ</a:t>
            </a:r>
            <a:r>
              <a:rPr lang="en-US">
                <a:solidFill>
                  <a:srgbClr val="003865"/>
                </a:solidFill>
                <a:cs typeface="Arial" pitchFamily="34" charset="0"/>
              </a:rPr>
              <a:t> = the population mean</a:t>
            </a:r>
          </a:p>
          <a:p>
            <a:pPr marL="1828800" lvl="0" algn="l">
              <a:spcBef>
                <a:spcPts val="1800"/>
              </a:spcBef>
              <a:buClr>
                <a:srgbClr val="003865"/>
              </a:buClr>
            </a:pPr>
            <a:r>
              <a:rPr lang="en-US">
                <a:solidFill>
                  <a:srgbClr val="003865"/>
                </a:solidFill>
                <a:cs typeface="Arial" pitchFamily="34" charset="0"/>
              </a:rPr>
              <a:t>When the expected value of the point estimator equals the population parameter, we say the point estimator is </a:t>
            </a:r>
            <a:r>
              <a:rPr lang="en-US" u="sng">
                <a:solidFill>
                  <a:srgbClr val="003865"/>
                </a:solidFill>
                <a:cs typeface="Arial" pitchFamily="34" charset="0"/>
              </a:rPr>
              <a:t>unbiased</a:t>
            </a:r>
            <a:r>
              <a:rPr lang="en-US">
                <a:solidFill>
                  <a:srgbClr val="003865"/>
                </a:solidFill>
                <a:cs typeface="Arial" pitchFamily="34" charset="0"/>
              </a:rPr>
              <a:t>.</a:t>
            </a:r>
          </a:p>
          <a:p>
            <a:endParaRPr lang="en-IN"/>
          </a:p>
        </p:txBody>
      </p:sp>
    </p:spTree>
    <p:extLst>
      <p:ext uri="{BB962C8B-B14F-4D97-AF65-F5344CB8AC3E}">
        <p14:creationId xmlns:p14="http://schemas.microsoft.com/office/powerpoint/2010/main" val="258851909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55D174FB-4F90-4EF0-A50F-5E426F9C629F}"/>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(3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55D174FB-4F90-4EF0-A50F-5E426F9C629F}"/>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F09DD087-6A9A-47A8-9808-5896C50F04A0}"/>
              </a:ext>
            </a:extLst>
          </p:cNvPr>
          <p:cNvSpPr>
            <a:spLocks noGrp="1"/>
          </p:cNvSpPr>
          <p:nvPr>
            <p:ph sz="half" idx="2"/>
          </p:nvPr>
        </p:nvSpPr>
        <p:spPr>
          <a:xfrm>
            <a:off x="476843" y="1828800"/>
            <a:ext cx="11241915" cy="954157"/>
          </a:xfrm>
        </p:spPr>
        <p:txBody>
          <a:bodyPr/>
          <a:lstStyle/>
          <a:p>
            <a:pPr lvl="0">
              <a:buClr>
                <a:srgbClr val="003865"/>
              </a:buClr>
            </a:pPr>
            <a:r>
              <a:rPr lang="en-US">
                <a:solidFill>
                  <a:srgbClr val="003865"/>
                </a:solidFill>
                <a:cs typeface="Arial" pitchFamily="34" charset="0"/>
              </a:rPr>
              <a:t>We will use the following notations to define the standard deviation of the sampling distribution of</a:t>
            </a:r>
          </a:p>
        </p:txBody>
      </p:sp>
      <p:graphicFrame>
        <p:nvGraphicFramePr>
          <p:cNvPr id="11" name="Object 3" descr="x overbar">
            <a:extLst>
              <a:ext uri="{FF2B5EF4-FFF2-40B4-BE49-F238E27FC236}">
                <a16:creationId xmlns:a16="http://schemas.microsoft.com/office/drawing/2014/main" id="{9AFE0603-8B16-4DCD-9554-107D45793E82}"/>
              </a:ext>
            </a:extLst>
          </p:cNvPr>
          <p:cNvGraphicFramePr>
            <a:graphicFrameLocks noGrp="1" noChangeAspect="1"/>
          </p:cNvGraphicFramePr>
          <p:nvPr>
            <p:ph idx="10"/>
            <p:extLst>
              <p:ext uri="{D42A27DB-BD31-4B8C-83A1-F6EECF244321}">
                <p14:modId xmlns:p14="http://schemas.microsoft.com/office/powerpoint/2010/main" val="1589217279"/>
              </p:ext>
            </p:extLst>
          </p:nvPr>
        </p:nvGraphicFramePr>
        <p:xfrm>
          <a:off x="3966370" y="2279651"/>
          <a:ext cx="279400" cy="279400"/>
        </p:xfrm>
        <a:graphic>
          <a:graphicData uri="http://schemas.openxmlformats.org/presentationml/2006/ole">
            <mc:AlternateContent xmlns:mc="http://schemas.openxmlformats.org/markup-compatibility/2006">
              <mc:Choice xmlns:v="urn:schemas-microsoft-com:vml" Requires="v">
                <p:oleObj spid="_x0000_s100355" name="Equation" r:id="rId4" imgW="279360" imgH="279360" progId="Equation.DSMT4">
                  <p:embed/>
                </p:oleObj>
              </mc:Choice>
              <mc:Fallback>
                <p:oleObj name="Equation" r:id="rId4" imgW="279360" imgH="279360" progId="Equation.DSMT4">
                  <p:embed/>
                  <p:pic>
                    <p:nvPicPr>
                      <p:cNvPr id="0" name="OLE substitute image"/>
                      <p:cNvPicPr/>
                      <p:nvPr/>
                    </p:nvPicPr>
                    <p:blipFill>
                      <a:blip r:embed="rId5"/>
                      <a:stretch>
                        <a:fillRect/>
                      </a:stretch>
                    </p:blipFill>
                    <p:spPr>
                      <a:xfrm>
                        <a:off x="3966370" y="2279651"/>
                        <a:ext cx="279400" cy="279400"/>
                      </a:xfrm>
                      <a:prstGeom prst="rect">
                        <a:avLst/>
                      </a:prstGeom>
                    </p:spPr>
                  </p:pic>
                </p:oleObj>
              </mc:Fallback>
            </mc:AlternateContent>
          </a:graphicData>
        </a:graphic>
      </p:graphicFrame>
      <p:graphicFrame>
        <p:nvGraphicFramePr>
          <p:cNvPr id="13" name="Object 4" descr="sigma subscript x overbar baseline equals the standard deviation of x overbar.&#10;sigma equals the standard deviation of the population.&#10;n equals the sample size.&#10;Upper N equals the population size.">
            <a:extLst>
              <a:ext uri="{FF2B5EF4-FFF2-40B4-BE49-F238E27FC236}">
                <a16:creationId xmlns:a16="http://schemas.microsoft.com/office/drawing/2014/main" id="{F287175F-29AC-4EF2-A648-1F488CC3E742}"/>
              </a:ext>
            </a:extLst>
          </p:cNvPr>
          <p:cNvGraphicFramePr>
            <a:graphicFrameLocks noGrp="1" noChangeAspect="1"/>
          </p:cNvGraphicFramePr>
          <p:nvPr>
            <p:ph idx="11"/>
            <p:extLst>
              <p:ext uri="{D42A27DB-BD31-4B8C-83A1-F6EECF244321}">
                <p14:modId xmlns:p14="http://schemas.microsoft.com/office/powerpoint/2010/main" val="1004616803"/>
              </p:ext>
            </p:extLst>
          </p:nvPr>
        </p:nvGraphicFramePr>
        <p:xfrm>
          <a:off x="3117850" y="3288665"/>
          <a:ext cx="5956300" cy="1752600"/>
        </p:xfrm>
        <a:graphic>
          <a:graphicData uri="http://schemas.openxmlformats.org/presentationml/2006/ole">
            <mc:AlternateContent xmlns:mc="http://schemas.openxmlformats.org/markup-compatibility/2006">
              <mc:Choice xmlns:v="urn:schemas-microsoft-com:vml" Requires="v">
                <p:oleObj spid="_x0000_s100356" name="Equation" r:id="rId6" imgW="5956200" imgH="1752480" progId="Equation.DSMT4">
                  <p:embed/>
                </p:oleObj>
              </mc:Choice>
              <mc:Fallback>
                <p:oleObj name="Equation" r:id="rId6" imgW="5956200" imgH="1752480" progId="Equation.DSMT4">
                  <p:embed/>
                  <p:pic>
                    <p:nvPicPr>
                      <p:cNvPr id="0" name="OLE substitute image"/>
                      <p:cNvPicPr/>
                      <p:nvPr/>
                    </p:nvPicPr>
                    <p:blipFill>
                      <a:blip r:embed="rId7"/>
                      <a:stretch>
                        <a:fillRect/>
                      </a:stretch>
                    </p:blipFill>
                    <p:spPr>
                      <a:xfrm>
                        <a:off x="3117850" y="3288665"/>
                        <a:ext cx="5956300" cy="1752600"/>
                      </a:xfrm>
                      <a:prstGeom prst="rect">
                        <a:avLst/>
                      </a:prstGeom>
                    </p:spPr>
                  </p:pic>
                </p:oleObj>
              </mc:Fallback>
            </mc:AlternateContent>
          </a:graphicData>
        </a:graphic>
      </p:graphicFrame>
    </p:spTree>
    <p:extLst>
      <p:ext uri="{BB962C8B-B14F-4D97-AF65-F5344CB8AC3E}">
        <p14:creationId xmlns:p14="http://schemas.microsoft.com/office/powerpoint/2010/main" val="611569378"/>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D9DC7A-011F-4D05-8414-ABC694B3F1B1}"/>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(4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61D9DC7A-011F-4D05-8414-ABC694B3F1B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3D6B3F5A-D21A-4DC9-A611-73848B6D67CC}"/>
              </a:ext>
            </a:extLst>
          </p:cNvPr>
          <p:cNvSpPr>
            <a:spLocks noGrp="1"/>
          </p:cNvSpPr>
          <p:nvPr>
            <p:ph sz="quarter" idx="17"/>
          </p:nvPr>
        </p:nvSpPr>
        <p:spPr/>
        <p:txBody>
          <a:bodyPr/>
          <a:lstStyle/>
          <a:p>
            <a:pPr marL="0" lvl="0" indent="0">
              <a:buClr>
                <a:srgbClr val="003865"/>
              </a:buClr>
              <a:buNone/>
            </a:pPr>
            <a:r>
              <a:rPr lang="en-US">
                <a:solidFill>
                  <a:srgbClr val="003865"/>
                </a:solidFill>
                <a:cs typeface="Arial" pitchFamily="34" charset="0"/>
              </a:rPr>
              <a:t>Standard Deviation of</a:t>
            </a:r>
            <a:endParaRPr lang="en-US" i="1">
              <a:solidFill>
                <a:srgbClr val="003865"/>
              </a:solidFill>
              <a:cs typeface="Arial" pitchFamily="34" charset="0"/>
            </a:endParaRPr>
          </a:p>
        </p:txBody>
      </p:sp>
      <p:graphicFrame>
        <p:nvGraphicFramePr>
          <p:cNvPr id="21" name="Object 3" descr="x overbar">
            <a:extLst>
              <a:ext uri="{FF2B5EF4-FFF2-40B4-BE49-F238E27FC236}">
                <a16:creationId xmlns:a16="http://schemas.microsoft.com/office/drawing/2014/main" id="{C57E6F11-EFCA-4B49-A757-243BF6A58237}"/>
              </a:ext>
            </a:extLst>
          </p:cNvPr>
          <p:cNvGraphicFramePr>
            <a:graphicFrameLocks noGrp="1" noChangeAspect="1"/>
          </p:cNvGraphicFramePr>
          <p:nvPr>
            <p:ph sz="quarter" idx="18"/>
            <p:extLst>
              <p:ext uri="{D42A27DB-BD31-4B8C-83A1-F6EECF244321}">
                <p14:modId xmlns:p14="http://schemas.microsoft.com/office/powerpoint/2010/main" val="1198445211"/>
              </p:ext>
            </p:extLst>
          </p:nvPr>
        </p:nvGraphicFramePr>
        <p:xfrm>
          <a:off x="3555683" y="1920558"/>
          <a:ext cx="228600" cy="279400"/>
        </p:xfrm>
        <a:graphic>
          <a:graphicData uri="http://schemas.openxmlformats.org/presentationml/2006/ole">
            <mc:AlternateContent xmlns:mc="http://schemas.openxmlformats.org/markup-compatibility/2006">
              <mc:Choice xmlns:v="urn:schemas-microsoft-com:vml" Requires="v">
                <p:oleObj spid="_x0000_s101383" name="Equation" r:id="rId4" imgW="228600" imgH="279360" progId="Equation.DSMT4">
                  <p:embed/>
                </p:oleObj>
              </mc:Choice>
              <mc:Fallback>
                <p:oleObj name="Equation" r:id="rId4" imgW="228600" imgH="279360" progId="Equation.DSMT4">
                  <p:embed/>
                  <p:pic>
                    <p:nvPicPr>
                      <p:cNvPr id="0" name="OLE substitute image"/>
                      <p:cNvPicPr/>
                      <p:nvPr/>
                    </p:nvPicPr>
                    <p:blipFill>
                      <a:blip r:embed="rId5"/>
                      <a:stretch>
                        <a:fillRect/>
                      </a:stretch>
                    </p:blipFill>
                    <p:spPr>
                      <a:xfrm>
                        <a:off x="3555683" y="1920558"/>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5FACF4E-6C15-4D53-AB1C-2C1488491C65}"/>
              </a:ext>
            </a:extLst>
          </p:cNvPr>
          <p:cNvSpPr>
            <a:spLocks noGrp="1"/>
          </p:cNvSpPr>
          <p:nvPr>
            <p:ph sz="quarter" idx="19"/>
          </p:nvPr>
        </p:nvSpPr>
        <p:spPr>
          <a:xfrm>
            <a:off x="2106336" y="2430150"/>
            <a:ext cx="3474720" cy="548640"/>
          </a:xfrm>
        </p:spPr>
        <p:txBody>
          <a:bodyPr/>
          <a:lstStyle/>
          <a:p>
            <a:pPr marL="0" lvl="0" indent="0" algn="ctr">
              <a:buClr>
                <a:srgbClr val="003865"/>
              </a:buClr>
              <a:buNone/>
            </a:pPr>
            <a:r>
              <a:rPr lang="en-US">
                <a:solidFill>
                  <a:srgbClr val="003865"/>
                </a:solidFill>
                <a:cs typeface="Arial" pitchFamily="34" charset="0"/>
              </a:rPr>
              <a:t>Finite Population</a:t>
            </a:r>
            <a:endParaRPr lang="en-IN">
              <a:solidFill>
                <a:srgbClr val="003865"/>
              </a:solidFill>
            </a:endParaRPr>
          </a:p>
        </p:txBody>
      </p:sp>
      <p:graphicFrame>
        <p:nvGraphicFramePr>
          <p:cNvPr id="22" name="Object 5" descr="Begin equation. Sigma subscript x overbar baseline equals start root upper N minus n divided by upper N minus 1 end root left parenthesis sigma divided by root of n right parenthesis. End equation.">
            <a:extLst>
              <a:ext uri="{FF2B5EF4-FFF2-40B4-BE49-F238E27FC236}">
                <a16:creationId xmlns:a16="http://schemas.microsoft.com/office/drawing/2014/main" id="{5A6B43E4-9AE8-4253-8F2E-2BA0A4423065}"/>
              </a:ext>
            </a:extLst>
          </p:cNvPr>
          <p:cNvGraphicFramePr>
            <a:graphicFrameLocks noGrp="1" noChangeAspect="1"/>
          </p:cNvGraphicFramePr>
          <p:nvPr>
            <p:ph sz="quarter" idx="20"/>
            <p:extLst>
              <p:ext uri="{D42A27DB-BD31-4B8C-83A1-F6EECF244321}">
                <p14:modId xmlns:p14="http://schemas.microsoft.com/office/powerpoint/2010/main" val="1767000499"/>
              </p:ext>
            </p:extLst>
          </p:nvPr>
        </p:nvGraphicFramePr>
        <p:xfrm>
          <a:off x="2605476" y="3072277"/>
          <a:ext cx="2476440" cy="876240"/>
        </p:xfrm>
        <a:graphic>
          <a:graphicData uri="http://schemas.openxmlformats.org/presentationml/2006/ole">
            <mc:AlternateContent xmlns:mc="http://schemas.openxmlformats.org/markup-compatibility/2006">
              <mc:Choice xmlns:v="urn:schemas-microsoft-com:vml" Requires="v">
                <p:oleObj spid="_x0000_s101384" name="Equation" r:id="rId6" imgW="2476440" imgH="876240" progId="Equation.DSMT4">
                  <p:embed/>
                </p:oleObj>
              </mc:Choice>
              <mc:Fallback>
                <p:oleObj name="Equation" r:id="rId6" imgW="2476440" imgH="876240" progId="Equation.DSMT4">
                  <p:embed/>
                  <p:pic>
                    <p:nvPicPr>
                      <p:cNvPr id="0" name="OLE substitute image"/>
                      <p:cNvPicPr/>
                      <p:nvPr/>
                    </p:nvPicPr>
                    <p:blipFill>
                      <a:blip r:embed="rId7"/>
                      <a:stretch>
                        <a:fillRect/>
                      </a:stretch>
                    </p:blipFill>
                    <p:spPr>
                      <a:xfrm>
                        <a:off x="2605476" y="3072277"/>
                        <a:ext cx="2476440" cy="87624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A30C00FB-7A26-4FC5-BB52-208694699731}"/>
              </a:ext>
            </a:extLst>
          </p:cNvPr>
          <p:cNvSpPr>
            <a:spLocks noGrp="1"/>
          </p:cNvSpPr>
          <p:nvPr>
            <p:ph sz="quarter" idx="21"/>
          </p:nvPr>
        </p:nvSpPr>
        <p:spPr>
          <a:xfrm>
            <a:off x="6360248" y="2394244"/>
            <a:ext cx="3474720" cy="548640"/>
          </a:xfrm>
        </p:spPr>
        <p:txBody>
          <a:bodyPr/>
          <a:lstStyle/>
          <a:p>
            <a:pPr marL="0" lvl="0" indent="0" algn="ctr">
              <a:buClr>
                <a:srgbClr val="003865"/>
              </a:buClr>
              <a:buNone/>
            </a:pPr>
            <a:r>
              <a:rPr lang="en-US">
                <a:solidFill>
                  <a:srgbClr val="003865"/>
                </a:solidFill>
                <a:cs typeface="Arial" pitchFamily="34" charset="0"/>
              </a:rPr>
              <a:t>Infinite Population</a:t>
            </a:r>
            <a:endParaRPr lang="en-IN">
              <a:solidFill>
                <a:srgbClr val="003865"/>
              </a:solidFill>
            </a:endParaRPr>
          </a:p>
        </p:txBody>
      </p:sp>
      <p:graphicFrame>
        <p:nvGraphicFramePr>
          <p:cNvPr id="24" name="Object 7" descr="Begin equation. Sigma subscript x overbar baseline equals sigma divided by root of n. End equation.">
            <a:extLst>
              <a:ext uri="{FF2B5EF4-FFF2-40B4-BE49-F238E27FC236}">
                <a16:creationId xmlns:a16="http://schemas.microsoft.com/office/drawing/2014/main" id="{DC148667-4CC4-4377-8CF0-DC1B6BBD1DB6}"/>
              </a:ext>
            </a:extLst>
          </p:cNvPr>
          <p:cNvGraphicFramePr>
            <a:graphicFrameLocks noGrp="1" noChangeAspect="1"/>
          </p:cNvGraphicFramePr>
          <p:nvPr>
            <p:ph sz="quarter" idx="22"/>
            <p:extLst>
              <p:ext uri="{D42A27DB-BD31-4B8C-83A1-F6EECF244321}">
                <p14:modId xmlns:p14="http://schemas.microsoft.com/office/powerpoint/2010/main" val="3637577029"/>
              </p:ext>
            </p:extLst>
          </p:nvPr>
        </p:nvGraphicFramePr>
        <p:xfrm>
          <a:off x="7513408" y="3116697"/>
          <a:ext cx="1168400" cy="787400"/>
        </p:xfrm>
        <a:graphic>
          <a:graphicData uri="http://schemas.openxmlformats.org/presentationml/2006/ole">
            <mc:AlternateContent xmlns:mc="http://schemas.openxmlformats.org/markup-compatibility/2006">
              <mc:Choice xmlns:v="urn:schemas-microsoft-com:vml" Requires="v">
                <p:oleObj spid="_x0000_s101385" name="Equation" r:id="rId8" imgW="1168200" imgH="787320" progId="Equation.DSMT4">
                  <p:embed/>
                </p:oleObj>
              </mc:Choice>
              <mc:Fallback>
                <p:oleObj name="Equation" r:id="rId8" imgW="1168200" imgH="787320" progId="Equation.DSMT4">
                  <p:embed/>
                  <p:pic>
                    <p:nvPicPr>
                      <p:cNvPr id="0" name="OLE substitute image"/>
                      <p:cNvPicPr/>
                      <p:nvPr/>
                    </p:nvPicPr>
                    <p:blipFill>
                      <a:blip r:embed="rId9"/>
                      <a:stretch>
                        <a:fillRect/>
                      </a:stretch>
                    </p:blipFill>
                    <p:spPr>
                      <a:xfrm>
                        <a:off x="7513408" y="3116697"/>
                        <a:ext cx="1168400" cy="7874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0982C605-158F-4A99-B3A9-A5BCF0D13238}"/>
              </a:ext>
            </a:extLst>
          </p:cNvPr>
          <p:cNvSpPr>
            <a:spLocks noGrp="1"/>
          </p:cNvSpPr>
          <p:nvPr>
            <p:ph sz="quarter" idx="23"/>
          </p:nvPr>
        </p:nvSpPr>
        <p:spPr>
          <a:xfrm>
            <a:off x="473242" y="4180602"/>
            <a:ext cx="6675120" cy="548640"/>
          </a:xfrm>
        </p:spPr>
        <p:txBody>
          <a:bodyPr/>
          <a:lstStyle/>
          <a:p>
            <a:pPr lvl="0">
              <a:buClr>
                <a:srgbClr val="003865"/>
              </a:buClr>
            </a:pPr>
            <a:r>
              <a:rPr lang="en-US">
                <a:solidFill>
                  <a:srgbClr val="003865"/>
                </a:solidFill>
                <a:cs typeface="Arial" pitchFamily="34" charset="0"/>
              </a:rPr>
              <a:t>A finite population is treated as being infinite if</a:t>
            </a:r>
          </a:p>
        </p:txBody>
      </p:sp>
      <p:graphicFrame>
        <p:nvGraphicFramePr>
          <p:cNvPr id="26" name="Object 9" descr="Begin equation. n divided by upper N is less than or equal to .05. End equation.">
            <a:extLst>
              <a:ext uri="{FF2B5EF4-FFF2-40B4-BE49-F238E27FC236}">
                <a16:creationId xmlns:a16="http://schemas.microsoft.com/office/drawing/2014/main" id="{D1873A25-1887-47C4-A4EA-80E296B43390}"/>
              </a:ext>
            </a:extLst>
          </p:cNvPr>
          <p:cNvGraphicFramePr>
            <a:graphicFrameLocks noGrp="1" noChangeAspect="1"/>
          </p:cNvGraphicFramePr>
          <p:nvPr>
            <p:ph sz="quarter" idx="24"/>
            <p:extLst>
              <p:ext uri="{D42A27DB-BD31-4B8C-83A1-F6EECF244321}">
                <p14:modId xmlns:p14="http://schemas.microsoft.com/office/powerpoint/2010/main" val="82593808"/>
              </p:ext>
            </p:extLst>
          </p:nvPr>
        </p:nvGraphicFramePr>
        <p:xfrm>
          <a:off x="7049812" y="4251723"/>
          <a:ext cx="1371600" cy="368300"/>
        </p:xfrm>
        <a:graphic>
          <a:graphicData uri="http://schemas.openxmlformats.org/presentationml/2006/ole">
            <mc:AlternateContent xmlns:mc="http://schemas.openxmlformats.org/markup-compatibility/2006">
              <mc:Choice xmlns:v="urn:schemas-microsoft-com:vml" Requires="v">
                <p:oleObj spid="_x0000_s101386" name="Equation" r:id="rId10" imgW="1371600" imgH="368280" progId="Equation.DSMT4">
                  <p:embed/>
                </p:oleObj>
              </mc:Choice>
              <mc:Fallback>
                <p:oleObj name="Equation" r:id="rId10" imgW="1371600" imgH="368280" progId="Equation.DSMT4">
                  <p:embed/>
                  <p:pic>
                    <p:nvPicPr>
                      <p:cNvPr id="0" name="OLE substitute image"/>
                      <p:cNvPicPr/>
                      <p:nvPr/>
                    </p:nvPicPr>
                    <p:blipFill>
                      <a:blip r:embed="rId11"/>
                      <a:stretch>
                        <a:fillRect/>
                      </a:stretch>
                    </p:blipFill>
                    <p:spPr>
                      <a:xfrm>
                        <a:off x="7049812" y="4251723"/>
                        <a:ext cx="1371600" cy="368300"/>
                      </a:xfrm>
                      <a:prstGeom prst="rect">
                        <a:avLst/>
                      </a:prstGeom>
                    </p:spPr>
                  </p:pic>
                </p:oleObj>
              </mc:Fallback>
            </mc:AlternateContent>
          </a:graphicData>
        </a:graphic>
      </p:graphicFrame>
      <p:graphicFrame>
        <p:nvGraphicFramePr>
          <p:cNvPr id="28" name="Object 10" descr="Begin equation. The root of left parenthesis upper N minus n right parenthesis divided by left parenthesis upper N minus 1 right parenthesis. End equation.">
            <a:extLst>
              <a:ext uri="{FF2B5EF4-FFF2-40B4-BE49-F238E27FC236}">
                <a16:creationId xmlns:a16="http://schemas.microsoft.com/office/drawing/2014/main" id="{1A467C74-786F-420B-8019-56E75137BF07}"/>
              </a:ext>
            </a:extLst>
          </p:cNvPr>
          <p:cNvGraphicFramePr>
            <a:graphicFrameLocks noGrp="1" noChangeAspect="1"/>
          </p:cNvGraphicFramePr>
          <p:nvPr>
            <p:ph sz="quarter" idx="25"/>
            <p:extLst>
              <p:ext uri="{D42A27DB-BD31-4B8C-83A1-F6EECF244321}">
                <p14:modId xmlns:p14="http://schemas.microsoft.com/office/powerpoint/2010/main" val="582926440"/>
              </p:ext>
            </p:extLst>
          </p:nvPr>
        </p:nvGraphicFramePr>
        <p:xfrm>
          <a:off x="758032" y="4851679"/>
          <a:ext cx="2159000" cy="508000"/>
        </p:xfrm>
        <a:graphic>
          <a:graphicData uri="http://schemas.openxmlformats.org/presentationml/2006/ole">
            <mc:AlternateContent xmlns:mc="http://schemas.openxmlformats.org/markup-compatibility/2006">
              <mc:Choice xmlns:v="urn:schemas-microsoft-com:vml" Requires="v">
                <p:oleObj spid="_x0000_s101387" name="Equation" r:id="rId12" imgW="2158920" imgH="507960" progId="Equation.DSMT4">
                  <p:embed/>
                </p:oleObj>
              </mc:Choice>
              <mc:Fallback>
                <p:oleObj name="Equation" r:id="rId12" imgW="2158920" imgH="507960" progId="Equation.DSMT4">
                  <p:embed/>
                  <p:pic>
                    <p:nvPicPr>
                      <p:cNvPr id="0" name="OLE substitute image"/>
                      <p:cNvPicPr/>
                      <p:nvPr/>
                    </p:nvPicPr>
                    <p:blipFill>
                      <a:blip r:embed="rId13"/>
                      <a:stretch>
                        <a:fillRect/>
                      </a:stretch>
                    </p:blipFill>
                    <p:spPr>
                      <a:xfrm>
                        <a:off x="758032" y="4851679"/>
                        <a:ext cx="2159000" cy="508000"/>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45AC5CB0-F24B-49AF-B94A-46F7D1BB205C}"/>
              </a:ext>
            </a:extLst>
          </p:cNvPr>
          <p:cNvSpPr>
            <a:spLocks noGrp="1"/>
          </p:cNvSpPr>
          <p:nvPr>
            <p:ph sz="quarter" idx="26"/>
          </p:nvPr>
        </p:nvSpPr>
        <p:spPr>
          <a:xfrm>
            <a:off x="533523" y="4877079"/>
            <a:ext cx="8229600" cy="457200"/>
          </a:xfrm>
        </p:spPr>
        <p:txBody>
          <a:bodyPr/>
          <a:lstStyle/>
          <a:p>
            <a:pPr marL="2194560" indent="-2423160"/>
            <a:r>
              <a:rPr lang="en-IN"/>
              <a:t>is the </a:t>
            </a:r>
            <a:r>
              <a:rPr lang="en-IN" u="sng"/>
              <a:t>finite population correction factor</a:t>
            </a:r>
            <a:r>
              <a:rPr lang="en-IN"/>
              <a:t>.</a:t>
            </a:r>
          </a:p>
        </p:txBody>
      </p:sp>
      <p:graphicFrame>
        <p:nvGraphicFramePr>
          <p:cNvPr id="30" name="Object 12" descr="sigma subscript x overbar baseline">
            <a:extLst>
              <a:ext uri="{FF2B5EF4-FFF2-40B4-BE49-F238E27FC236}">
                <a16:creationId xmlns:a16="http://schemas.microsoft.com/office/drawing/2014/main" id="{34812AB9-C823-4B89-B481-99C2F0BEFE15}"/>
              </a:ext>
            </a:extLst>
          </p:cNvPr>
          <p:cNvGraphicFramePr>
            <a:graphicFrameLocks noGrp="1" noChangeAspect="1"/>
          </p:cNvGraphicFramePr>
          <p:nvPr>
            <p:ph sz="quarter" idx="27"/>
            <p:extLst>
              <p:ext uri="{D42A27DB-BD31-4B8C-83A1-F6EECF244321}">
                <p14:modId xmlns:p14="http://schemas.microsoft.com/office/powerpoint/2010/main" val="3972543789"/>
              </p:ext>
            </p:extLst>
          </p:nvPr>
        </p:nvGraphicFramePr>
        <p:xfrm>
          <a:off x="1017112" y="5651779"/>
          <a:ext cx="355600" cy="381000"/>
        </p:xfrm>
        <a:graphic>
          <a:graphicData uri="http://schemas.openxmlformats.org/presentationml/2006/ole">
            <mc:AlternateContent xmlns:mc="http://schemas.openxmlformats.org/markup-compatibility/2006">
              <mc:Choice xmlns:v="urn:schemas-microsoft-com:vml" Requires="v">
                <p:oleObj spid="_x0000_s101388" name="Equation" r:id="rId14" imgW="355320" imgH="380880" progId="Equation.DSMT4">
                  <p:embed/>
                </p:oleObj>
              </mc:Choice>
              <mc:Fallback>
                <p:oleObj name="Equation" r:id="rId14" imgW="355320" imgH="380880" progId="Equation.DSMT4">
                  <p:embed/>
                  <p:pic>
                    <p:nvPicPr>
                      <p:cNvPr id="0" name="OLE substitute image"/>
                      <p:cNvPicPr/>
                      <p:nvPr/>
                    </p:nvPicPr>
                    <p:blipFill>
                      <a:blip r:embed="rId15"/>
                      <a:stretch>
                        <a:fillRect/>
                      </a:stretch>
                    </p:blipFill>
                    <p:spPr>
                      <a:xfrm>
                        <a:off x="1017112" y="5651779"/>
                        <a:ext cx="355600" cy="381000"/>
                      </a:xfrm>
                      <a:prstGeom prst="rect">
                        <a:avLst/>
                      </a:prstGeom>
                    </p:spPr>
                  </p:pic>
                </p:oleObj>
              </mc:Fallback>
            </mc:AlternateContent>
          </a:graphicData>
        </a:graphic>
      </p:graphicFrame>
      <p:sp>
        <p:nvSpPr>
          <p:cNvPr id="14" name="Content Placeholder 13">
            <a:extLst>
              <a:ext uri="{FF2B5EF4-FFF2-40B4-BE49-F238E27FC236}">
                <a16:creationId xmlns:a16="http://schemas.microsoft.com/office/drawing/2014/main" id="{0218D2BD-6835-4367-9AA4-9144222823EF}"/>
              </a:ext>
            </a:extLst>
          </p:cNvPr>
          <p:cNvSpPr>
            <a:spLocks noGrp="1"/>
          </p:cNvSpPr>
          <p:nvPr>
            <p:ph sz="quarter" idx="28"/>
          </p:nvPr>
        </p:nvSpPr>
        <p:spPr>
          <a:xfrm>
            <a:off x="476841" y="5610503"/>
            <a:ext cx="7498080" cy="548640"/>
          </a:xfrm>
        </p:spPr>
        <p:txBody>
          <a:bodyPr/>
          <a:lstStyle/>
          <a:p>
            <a:pPr marL="868680" lvl="0" indent="-640080">
              <a:buClr>
                <a:srgbClr val="003865"/>
              </a:buClr>
            </a:pPr>
            <a:r>
              <a:rPr lang="en-US">
                <a:solidFill>
                  <a:srgbClr val="003865"/>
                </a:solidFill>
                <a:cs typeface="Arial" pitchFamily="34" charset="0"/>
              </a:rPr>
              <a:t>is referred to as the </a:t>
            </a:r>
            <a:r>
              <a:rPr lang="en-US" u="sng">
                <a:solidFill>
                  <a:srgbClr val="003865"/>
                </a:solidFill>
                <a:cs typeface="Arial" pitchFamily="34" charset="0"/>
              </a:rPr>
              <a:t>standard error of the mean.</a:t>
            </a:r>
          </a:p>
        </p:txBody>
      </p:sp>
    </p:spTree>
    <p:extLst>
      <p:ext uri="{BB962C8B-B14F-4D97-AF65-F5344CB8AC3E}">
        <p14:creationId xmlns:p14="http://schemas.microsoft.com/office/powerpoint/2010/main" val="1891174078"/>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905ADDA-7328-4FDE-B996-5B1ABAEAC801}"/>
                  </a:ext>
                  <a:ext uri="{C183D7F6-B498-43B3-948B-1728B52AA6E4}">
                    <adec:decorative xmlns:adec="http://schemas.microsoft.com/office/drawing/2017/decorative" val="1"/>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a:t>(5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6905ADDA-7328-4FDE-B996-5B1ABAE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BE8EED7-2744-40BC-9076-3617D6F6BFB1}"/>
              </a:ext>
              <a:ext uri="{C183D7F6-B498-43B3-948B-1728B52AA6E4}">
                <adec:decorative xmlns:adec="http://schemas.microsoft.com/office/drawing/2017/decorative" val="1"/>
              </a:ext>
            </a:extLst>
          </p:cNvPr>
          <p:cNvSpPr>
            <a:spLocks noGrp="1"/>
          </p:cNvSpPr>
          <p:nvPr>
            <p:ph sz="quarter" idx="17"/>
          </p:nvPr>
        </p:nvSpPr>
        <p:spPr>
          <a:xfrm>
            <a:off x="476843" y="1828800"/>
            <a:ext cx="10881360" cy="822960"/>
          </a:xfrm>
        </p:spPr>
        <p:txBody>
          <a:bodyPr/>
          <a:lstStyle/>
          <a:p>
            <a:pPr lvl="0">
              <a:buClr>
                <a:srgbClr val="003865"/>
              </a:buClr>
            </a:pPr>
            <a:r>
              <a:rPr lang="en-US">
                <a:solidFill>
                  <a:srgbClr val="003865"/>
                </a:solidFill>
                <a:cs typeface="Arial" pitchFamily="34" charset="0"/>
              </a:rPr>
              <a:t>When the population has a normal distribution, the sampling distribution of</a:t>
            </a:r>
          </a:p>
        </p:txBody>
      </p:sp>
      <p:graphicFrame>
        <p:nvGraphicFramePr>
          <p:cNvPr id="21" name="Object 3" descr="x overbar">
            <a:extLst>
              <a:ext uri="{FF2B5EF4-FFF2-40B4-BE49-F238E27FC236}">
                <a16:creationId xmlns:a16="http://schemas.microsoft.com/office/drawing/2014/main" id="{1BF5F1D6-8AE2-444F-A8DD-91EAF376E39C}"/>
              </a:ext>
            </a:extLst>
          </p:cNvPr>
          <p:cNvGraphicFramePr>
            <a:graphicFrameLocks noGrp="1" noChangeAspect="1"/>
          </p:cNvGraphicFramePr>
          <p:nvPr>
            <p:ph sz="quarter" idx="18"/>
            <p:extLst>
              <p:ext uri="{D42A27DB-BD31-4B8C-83A1-F6EECF244321}">
                <p14:modId xmlns:p14="http://schemas.microsoft.com/office/powerpoint/2010/main" val="2985490095"/>
              </p:ext>
            </p:extLst>
          </p:nvPr>
        </p:nvGraphicFramePr>
        <p:xfrm>
          <a:off x="10853245" y="1914728"/>
          <a:ext cx="228600" cy="279400"/>
        </p:xfrm>
        <a:graphic>
          <a:graphicData uri="http://schemas.openxmlformats.org/presentationml/2006/ole">
            <mc:AlternateContent xmlns:mc="http://schemas.openxmlformats.org/markup-compatibility/2006">
              <mc:Choice xmlns:v="urn:schemas-microsoft-com:vml" Requires="v">
                <p:oleObj spid="_x0000_s102403" name="Equation" r:id="rId4" imgW="228600" imgH="279360" progId="Equation.DSMT4">
                  <p:embed/>
                </p:oleObj>
              </mc:Choice>
              <mc:Fallback>
                <p:oleObj name="Equation" r:id="rId4" imgW="228600" imgH="279360" progId="Equation.DSMT4">
                  <p:embed/>
                  <p:pic>
                    <p:nvPicPr>
                      <p:cNvPr id="0" name="OLE substitute image"/>
                      <p:cNvPicPr/>
                      <p:nvPr/>
                    </p:nvPicPr>
                    <p:blipFill>
                      <a:blip r:embed="rId5"/>
                      <a:stretch>
                        <a:fillRect/>
                      </a:stretch>
                    </p:blipFill>
                    <p:spPr>
                      <a:xfrm>
                        <a:off x="10853245" y="1914728"/>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8D89FC1-DB24-4A7D-9AAF-BE32C3B87ACA}"/>
              </a:ext>
              <a:ext uri="{C183D7F6-B498-43B3-948B-1728B52AA6E4}">
                <adec:decorative xmlns:adec="http://schemas.microsoft.com/office/drawing/2017/decorative" val="1"/>
              </a:ext>
            </a:extLst>
          </p:cNvPr>
          <p:cNvSpPr>
            <a:spLocks noGrp="1"/>
          </p:cNvSpPr>
          <p:nvPr>
            <p:ph sz="quarter" idx="19"/>
          </p:nvPr>
        </p:nvSpPr>
        <p:spPr>
          <a:xfrm>
            <a:off x="702816" y="2189564"/>
            <a:ext cx="6035040" cy="457200"/>
          </a:xfrm>
        </p:spPr>
        <p:txBody>
          <a:bodyPr/>
          <a:lstStyle/>
          <a:p>
            <a:pPr marL="0" indent="0">
              <a:buNone/>
            </a:pPr>
            <a:r>
              <a:rPr lang="en-US">
                <a:solidFill>
                  <a:srgbClr val="003865"/>
                </a:solidFill>
                <a:cs typeface="Arial" pitchFamily="34" charset="0"/>
              </a:rPr>
              <a:t>is normally distributed for any sample size.</a:t>
            </a:r>
            <a:endParaRPr lang="en-IN"/>
          </a:p>
        </p:txBody>
      </p:sp>
      <p:sp>
        <p:nvSpPr>
          <p:cNvPr id="6" name="Content Placeholder 5">
            <a:extLst>
              <a:ext uri="{FF2B5EF4-FFF2-40B4-BE49-F238E27FC236}">
                <a16:creationId xmlns:a16="http://schemas.microsoft.com/office/drawing/2014/main" id="{45FEEA79-37D7-43D8-9220-74B3501FB567}"/>
              </a:ext>
              <a:ext uri="{C183D7F6-B498-43B3-948B-1728B52AA6E4}">
                <adec:decorative xmlns:adec="http://schemas.microsoft.com/office/drawing/2017/decorative" val="1"/>
              </a:ext>
            </a:extLst>
          </p:cNvPr>
          <p:cNvSpPr>
            <a:spLocks noGrp="1"/>
          </p:cNvSpPr>
          <p:nvPr>
            <p:ph sz="quarter" idx="20"/>
          </p:nvPr>
        </p:nvSpPr>
        <p:spPr>
          <a:xfrm>
            <a:off x="476843" y="2788563"/>
            <a:ext cx="7040880" cy="548640"/>
          </a:xfrm>
        </p:spPr>
        <p:txBody>
          <a:bodyPr/>
          <a:lstStyle/>
          <a:p>
            <a:r>
              <a:rPr lang="en-US">
                <a:solidFill>
                  <a:srgbClr val="003865"/>
                </a:solidFill>
                <a:cs typeface="Arial" pitchFamily="34" charset="0"/>
              </a:rPr>
              <a:t>In most applications, the sampling distribution of</a:t>
            </a:r>
            <a:endParaRPr lang="en-IN"/>
          </a:p>
        </p:txBody>
      </p:sp>
      <p:graphicFrame>
        <p:nvGraphicFramePr>
          <p:cNvPr id="22" name="Object 6" descr="x overbar">
            <a:extLst>
              <a:ext uri="{FF2B5EF4-FFF2-40B4-BE49-F238E27FC236}">
                <a16:creationId xmlns:a16="http://schemas.microsoft.com/office/drawing/2014/main" id="{7D1B2C83-D723-4D32-9C48-6BA01190E2F7}"/>
              </a:ext>
            </a:extLst>
          </p:cNvPr>
          <p:cNvGraphicFramePr>
            <a:graphicFrameLocks noGrp="1" noChangeAspect="1"/>
          </p:cNvGraphicFramePr>
          <p:nvPr>
            <p:ph sz="quarter" idx="21"/>
            <p:extLst>
              <p:ext uri="{D42A27DB-BD31-4B8C-83A1-F6EECF244321}">
                <p14:modId xmlns:p14="http://schemas.microsoft.com/office/powerpoint/2010/main" val="3758450337"/>
              </p:ext>
            </p:extLst>
          </p:nvPr>
        </p:nvGraphicFramePr>
        <p:xfrm>
          <a:off x="7341527" y="2882131"/>
          <a:ext cx="228600" cy="279400"/>
        </p:xfrm>
        <a:graphic>
          <a:graphicData uri="http://schemas.openxmlformats.org/presentationml/2006/ole">
            <mc:AlternateContent xmlns:mc="http://schemas.openxmlformats.org/markup-compatibility/2006">
              <mc:Choice xmlns:v="urn:schemas-microsoft-com:vml" Requires="v">
                <p:oleObj spid="_x0000_s102404" name="Equation" r:id="rId6" imgW="228600" imgH="279360" progId="Equation.DSMT4">
                  <p:embed/>
                </p:oleObj>
              </mc:Choice>
              <mc:Fallback>
                <p:oleObj name="Equation" r:id="rId6" imgW="228600" imgH="279360" progId="Equation.DSMT4">
                  <p:embed/>
                  <p:pic>
                    <p:nvPicPr>
                      <p:cNvPr id="0" name="OLE substitute image"/>
                      <p:cNvPicPr/>
                      <p:nvPr/>
                    </p:nvPicPr>
                    <p:blipFill>
                      <a:blip r:embed="rId5"/>
                      <a:stretch>
                        <a:fillRect/>
                      </a:stretch>
                    </p:blipFill>
                    <p:spPr>
                      <a:xfrm>
                        <a:off x="7341527" y="2882131"/>
                        <a:ext cx="228600" cy="2794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20E9A8BB-8437-4553-8991-54F1D7DD4A75}"/>
              </a:ext>
              <a:ext uri="{C183D7F6-B498-43B3-948B-1728B52AA6E4}">
                <adec:decorative xmlns:adec="http://schemas.microsoft.com/office/drawing/2017/decorative" val="1"/>
              </a:ext>
            </a:extLst>
          </p:cNvPr>
          <p:cNvSpPr>
            <a:spLocks noGrp="1"/>
          </p:cNvSpPr>
          <p:nvPr>
            <p:ph sz="quarter" idx="22"/>
          </p:nvPr>
        </p:nvSpPr>
        <p:spPr>
          <a:xfrm>
            <a:off x="476843" y="2788563"/>
            <a:ext cx="10881360" cy="822960"/>
          </a:xfrm>
        </p:spPr>
        <p:txBody>
          <a:bodyPr/>
          <a:lstStyle/>
          <a:p>
            <a:pPr indent="6812280">
              <a:buNone/>
            </a:pPr>
            <a:r>
              <a:rPr lang="en-US">
                <a:solidFill>
                  <a:srgbClr val="003865"/>
                </a:solidFill>
                <a:cs typeface="Arial" pitchFamily="34" charset="0"/>
              </a:rPr>
              <a:t>can be approximated by a normal distribution whenever the sample is size 30 or more.</a:t>
            </a:r>
            <a:endParaRPr lang="en-IN"/>
          </a:p>
        </p:txBody>
      </p:sp>
      <p:sp>
        <p:nvSpPr>
          <p:cNvPr id="9" name="Content Placeholder 8">
            <a:extLst>
              <a:ext uri="{FF2B5EF4-FFF2-40B4-BE49-F238E27FC236}">
                <a16:creationId xmlns:a16="http://schemas.microsoft.com/office/drawing/2014/main" id="{388EE097-6847-45F3-A00A-099F68C7AD84}"/>
              </a:ext>
              <a:ext uri="{C183D7F6-B498-43B3-948B-1728B52AA6E4}">
                <adec:decorative xmlns:adec="http://schemas.microsoft.com/office/drawing/2017/decorative" val="1"/>
              </a:ext>
            </a:extLst>
          </p:cNvPr>
          <p:cNvSpPr>
            <a:spLocks noGrp="1"/>
          </p:cNvSpPr>
          <p:nvPr>
            <p:ph sz="quarter" idx="23"/>
          </p:nvPr>
        </p:nvSpPr>
        <p:spPr>
          <a:xfrm>
            <a:off x="473242" y="3761502"/>
            <a:ext cx="10881360" cy="822960"/>
          </a:xfrm>
        </p:spPr>
        <p:txBody>
          <a:bodyPr/>
          <a:lstStyle/>
          <a:p>
            <a:pPr lvl="0">
              <a:buClr>
                <a:srgbClr val="003865"/>
              </a:buClr>
            </a:pPr>
            <a:r>
              <a:rPr lang="en-US">
                <a:solidFill>
                  <a:srgbClr val="003865"/>
                </a:solidFill>
                <a:cs typeface="Arial" pitchFamily="34" charset="0"/>
              </a:rPr>
              <a:t>In cases where the population is highly skewed or outliers are present, samples of size 50 may be needed.</a:t>
            </a:r>
          </a:p>
        </p:txBody>
      </p:sp>
    </p:spTree>
    <p:extLst>
      <p:ext uri="{BB962C8B-B14F-4D97-AF65-F5344CB8AC3E}">
        <p14:creationId xmlns:p14="http://schemas.microsoft.com/office/powerpoint/2010/main" val="21773659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Tabular Summary: </a:t>
            </a:r>
            <a:br>
              <a:rPr lang="en-US"/>
            </a:br>
            <a:r>
              <a:rPr lang="en-US"/>
              <a:t>Frequency and Percent Frequency</a:t>
            </a:r>
            <a:endParaRPr lang="en-IN"/>
          </a:p>
        </p:txBody>
      </p:sp>
      <p:graphicFrame>
        <p:nvGraphicFramePr>
          <p:cNvPr id="10" name="Table 2">
            <a:extLst>
              <a:ext uri="{FF2B5EF4-FFF2-40B4-BE49-F238E27FC236}">
                <a16:creationId xmlns:a16="http://schemas.microsoft.com/office/drawing/2014/main" id="{5FFBFD30-A061-4978-92E3-AE8C308415C6}"/>
              </a:ext>
            </a:extLst>
          </p:cNvPr>
          <p:cNvGraphicFramePr>
            <a:graphicFrameLocks noGrp="1"/>
          </p:cNvGraphicFramePr>
          <p:nvPr>
            <p:ph idx="1"/>
            <p:extLst>
              <p:ext uri="{D42A27DB-BD31-4B8C-83A1-F6EECF244321}">
                <p14:modId xmlns:p14="http://schemas.microsoft.com/office/powerpoint/2010/main" val="2503959788"/>
              </p:ext>
            </p:extLst>
          </p:nvPr>
        </p:nvGraphicFramePr>
        <p:xfrm>
          <a:off x="1386841" y="2109404"/>
          <a:ext cx="9418319" cy="3749040"/>
        </p:xfrm>
        <a:graphic>
          <a:graphicData uri="http://schemas.openxmlformats.org/drawingml/2006/table">
            <a:tbl>
              <a:tblPr firstRow="1" lastRow="1" bandRow="1">
                <a:tableStyleId>{073A0DAA-6AF3-43AB-8588-CEC1D06C72B9}</a:tableStyleId>
              </a:tblPr>
              <a:tblGrid>
                <a:gridCol w="2775925">
                  <a:extLst>
                    <a:ext uri="{9D8B030D-6E8A-4147-A177-3AD203B41FA5}">
                      <a16:colId xmlns:a16="http://schemas.microsoft.com/office/drawing/2014/main" val="20000"/>
                    </a:ext>
                  </a:extLst>
                </a:gridCol>
                <a:gridCol w="2379365">
                  <a:extLst>
                    <a:ext uri="{9D8B030D-6E8A-4147-A177-3AD203B41FA5}">
                      <a16:colId xmlns:a16="http://schemas.microsoft.com/office/drawing/2014/main" val="20001"/>
                    </a:ext>
                  </a:extLst>
                </a:gridCol>
                <a:gridCol w="4263029">
                  <a:extLst>
                    <a:ext uri="{9D8B030D-6E8A-4147-A177-3AD203B41FA5}">
                      <a16:colId xmlns:a16="http://schemas.microsoft.com/office/drawing/2014/main" val="20002"/>
                    </a:ext>
                  </a:extLst>
                </a:gridCol>
              </a:tblGrid>
              <a:tr h="548640">
                <a:tc>
                  <a:txBody>
                    <a:bodyPr/>
                    <a:lstStyle/>
                    <a:p>
                      <a:pPr algn="ctr"/>
                      <a:r>
                        <a:rPr lang="en-US" sz="2400"/>
                        <a:t>Parts Cost ($)</a:t>
                      </a:r>
                    </a:p>
                  </a:txBody>
                  <a:tcPr marL="201366" marR="201366">
                    <a:solidFill>
                      <a:srgbClr val="000000"/>
                    </a:solidFill>
                  </a:tcPr>
                </a:tc>
                <a:tc>
                  <a:txBody>
                    <a:bodyPr/>
                    <a:lstStyle/>
                    <a:p>
                      <a:pPr algn="ctr"/>
                      <a:r>
                        <a:rPr lang="en-US" sz="2400"/>
                        <a:t>Frequency</a:t>
                      </a:r>
                    </a:p>
                  </a:txBody>
                  <a:tcPr marL="201366" marR="201366">
                    <a:solidFill>
                      <a:srgbClr val="000000"/>
                    </a:solidFill>
                  </a:tcPr>
                </a:tc>
                <a:tc>
                  <a:txBody>
                    <a:bodyPr/>
                    <a:lstStyle/>
                    <a:p>
                      <a:pPr algn="ctr"/>
                      <a:r>
                        <a:rPr lang="en-US" sz="2400"/>
                        <a:t>Percent Frequency</a:t>
                      </a:r>
                    </a:p>
                  </a:txBody>
                  <a:tcPr marL="201366" marR="201366">
                    <a:solidFill>
                      <a:srgbClr val="000000"/>
                    </a:solidFill>
                  </a:tcPr>
                </a:tc>
                <a:extLst>
                  <a:ext uri="{0D108BD9-81ED-4DB2-BD59-A6C34878D82A}">
                    <a16:rowId xmlns:a16="http://schemas.microsoft.com/office/drawing/2014/main" val="10000"/>
                  </a:ext>
                </a:extLst>
              </a:tr>
              <a:tr h="396240">
                <a:tc>
                  <a:txBody>
                    <a:bodyPr/>
                    <a:lstStyle/>
                    <a:p>
                      <a:pPr algn="ctr"/>
                      <a:r>
                        <a:rPr lang="en-US" sz="2400">
                          <a:solidFill>
                            <a:srgbClr val="000000"/>
                          </a:solidFill>
                        </a:rPr>
                        <a:t>50 to 59</a:t>
                      </a:r>
                    </a:p>
                  </a:txBody>
                  <a:tcPr marL="201366" marR="201366">
                    <a:solidFill>
                      <a:schemeClr val="bg1">
                        <a:lumMod val="85000"/>
                      </a:schemeClr>
                    </a:solidFill>
                  </a:tcPr>
                </a:tc>
                <a:tc>
                  <a:txBody>
                    <a:bodyPr/>
                    <a:lstStyle/>
                    <a:p>
                      <a:pPr algn="ctr"/>
                      <a:r>
                        <a:rPr lang="en-US" sz="2400">
                          <a:solidFill>
                            <a:srgbClr val="000000"/>
                          </a:solidFill>
                        </a:rPr>
                        <a:t>2</a:t>
                      </a:r>
                    </a:p>
                  </a:txBody>
                  <a:tcPr marL="201366" marR="201366">
                    <a:solidFill>
                      <a:schemeClr val="bg1">
                        <a:lumMod val="85000"/>
                      </a:schemeClr>
                    </a:solidFill>
                  </a:tcPr>
                </a:tc>
                <a:tc>
                  <a:txBody>
                    <a:bodyPr/>
                    <a:lstStyle/>
                    <a:p>
                      <a:pPr algn="ctr"/>
                      <a:r>
                        <a:rPr lang="en-US" sz="2400">
                          <a:solidFill>
                            <a:srgbClr val="000000"/>
                          </a:solidFill>
                        </a:rPr>
                        <a:t>4%</a:t>
                      </a:r>
                    </a:p>
                  </a:txBody>
                  <a:tcPr marL="201366" marR="201366">
                    <a:solidFill>
                      <a:schemeClr val="bg1">
                        <a:lumMod val="85000"/>
                      </a:schemeClr>
                    </a:solidFill>
                  </a:tcPr>
                </a:tc>
                <a:extLst>
                  <a:ext uri="{0D108BD9-81ED-4DB2-BD59-A6C34878D82A}">
                    <a16:rowId xmlns:a16="http://schemas.microsoft.com/office/drawing/2014/main" val="10001"/>
                  </a:ext>
                </a:extLst>
              </a:tr>
              <a:tr h="396240">
                <a:tc>
                  <a:txBody>
                    <a:bodyPr/>
                    <a:lstStyle/>
                    <a:p>
                      <a:pPr algn="ctr"/>
                      <a:r>
                        <a:rPr lang="en-US" sz="2400">
                          <a:solidFill>
                            <a:srgbClr val="000000"/>
                          </a:solidFill>
                        </a:rPr>
                        <a:t>60 to 69</a:t>
                      </a:r>
                    </a:p>
                  </a:txBody>
                  <a:tcPr marL="201366" marR="201366">
                    <a:solidFill>
                      <a:schemeClr val="bg1"/>
                    </a:solidFill>
                  </a:tcPr>
                </a:tc>
                <a:tc>
                  <a:txBody>
                    <a:bodyPr/>
                    <a:lstStyle/>
                    <a:p>
                      <a:pPr algn="ctr"/>
                      <a:r>
                        <a:rPr lang="en-US" sz="2400">
                          <a:solidFill>
                            <a:srgbClr val="000000"/>
                          </a:solidFill>
                        </a:rPr>
                        <a:t>13</a:t>
                      </a:r>
                    </a:p>
                  </a:txBody>
                  <a:tcPr marL="201366" marR="201366">
                    <a:solidFill>
                      <a:schemeClr val="bg1"/>
                    </a:solidFill>
                  </a:tcPr>
                </a:tc>
                <a:tc>
                  <a:txBody>
                    <a:bodyPr/>
                    <a:lstStyle/>
                    <a:p>
                      <a:pPr algn="ctr"/>
                      <a:r>
                        <a:rPr lang="en-US" sz="2400">
                          <a:solidFill>
                            <a:srgbClr val="000000"/>
                          </a:solidFill>
                        </a:rPr>
                        <a:t>26%</a:t>
                      </a:r>
                    </a:p>
                  </a:txBody>
                  <a:tcPr marL="201366" marR="201366">
                    <a:solidFill>
                      <a:schemeClr val="bg1"/>
                    </a:solidFill>
                  </a:tcPr>
                </a:tc>
                <a:extLst>
                  <a:ext uri="{0D108BD9-81ED-4DB2-BD59-A6C34878D82A}">
                    <a16:rowId xmlns:a16="http://schemas.microsoft.com/office/drawing/2014/main" val="10002"/>
                  </a:ext>
                </a:extLst>
              </a:tr>
              <a:tr h="396240">
                <a:tc>
                  <a:txBody>
                    <a:bodyPr/>
                    <a:lstStyle/>
                    <a:p>
                      <a:pPr algn="ctr"/>
                      <a:r>
                        <a:rPr lang="en-US" sz="2400">
                          <a:solidFill>
                            <a:srgbClr val="000000"/>
                          </a:solidFill>
                        </a:rPr>
                        <a:t>70 to 79</a:t>
                      </a:r>
                    </a:p>
                  </a:txBody>
                  <a:tcPr marL="201366" marR="201366">
                    <a:solidFill>
                      <a:schemeClr val="bg1">
                        <a:lumMod val="85000"/>
                      </a:schemeClr>
                    </a:solidFill>
                  </a:tcPr>
                </a:tc>
                <a:tc>
                  <a:txBody>
                    <a:bodyPr/>
                    <a:lstStyle/>
                    <a:p>
                      <a:pPr algn="ctr"/>
                      <a:r>
                        <a:rPr lang="en-US" sz="2400">
                          <a:solidFill>
                            <a:srgbClr val="000000"/>
                          </a:solidFill>
                        </a:rPr>
                        <a:t>16</a:t>
                      </a:r>
                    </a:p>
                  </a:txBody>
                  <a:tcPr marL="201366" marR="201366">
                    <a:solidFill>
                      <a:schemeClr val="bg1">
                        <a:lumMod val="85000"/>
                      </a:schemeClr>
                    </a:solidFill>
                  </a:tcPr>
                </a:tc>
                <a:tc>
                  <a:txBody>
                    <a:bodyPr/>
                    <a:lstStyle/>
                    <a:p>
                      <a:pPr algn="ctr"/>
                      <a:r>
                        <a:rPr lang="en-US" sz="2400">
                          <a:solidFill>
                            <a:srgbClr val="000000"/>
                          </a:solidFill>
                        </a:rPr>
                        <a:t>32%</a:t>
                      </a:r>
                    </a:p>
                  </a:txBody>
                  <a:tcPr marL="201366" marR="201366">
                    <a:solidFill>
                      <a:schemeClr val="bg1">
                        <a:lumMod val="85000"/>
                      </a:schemeClr>
                    </a:solidFill>
                  </a:tcPr>
                </a:tc>
                <a:extLst>
                  <a:ext uri="{0D108BD9-81ED-4DB2-BD59-A6C34878D82A}">
                    <a16:rowId xmlns:a16="http://schemas.microsoft.com/office/drawing/2014/main" val="10003"/>
                  </a:ext>
                </a:extLst>
              </a:tr>
              <a:tr h="396240">
                <a:tc>
                  <a:txBody>
                    <a:bodyPr/>
                    <a:lstStyle/>
                    <a:p>
                      <a:pPr algn="ctr"/>
                      <a:r>
                        <a:rPr lang="en-US" sz="2400">
                          <a:solidFill>
                            <a:srgbClr val="000000"/>
                          </a:solidFill>
                        </a:rPr>
                        <a:t>80 to 89</a:t>
                      </a:r>
                    </a:p>
                  </a:txBody>
                  <a:tcPr marL="201366" marR="201366">
                    <a:solidFill>
                      <a:schemeClr val="bg1"/>
                    </a:solidFill>
                  </a:tcPr>
                </a:tc>
                <a:tc>
                  <a:txBody>
                    <a:bodyPr/>
                    <a:lstStyle/>
                    <a:p>
                      <a:pPr algn="ctr"/>
                      <a:r>
                        <a:rPr lang="en-US" sz="2400">
                          <a:solidFill>
                            <a:srgbClr val="000000"/>
                          </a:solidFill>
                        </a:rPr>
                        <a:t>7</a:t>
                      </a:r>
                    </a:p>
                  </a:txBody>
                  <a:tcPr marL="201366" marR="201366">
                    <a:solidFill>
                      <a:schemeClr val="bg1"/>
                    </a:solidFill>
                  </a:tcPr>
                </a:tc>
                <a:tc>
                  <a:txBody>
                    <a:bodyPr/>
                    <a:lstStyle/>
                    <a:p>
                      <a:pPr algn="ctr"/>
                      <a:r>
                        <a:rPr lang="en-US" sz="2400">
                          <a:solidFill>
                            <a:srgbClr val="000000"/>
                          </a:solidFill>
                        </a:rPr>
                        <a:t>14%</a:t>
                      </a:r>
                    </a:p>
                  </a:txBody>
                  <a:tcPr marL="201366" marR="201366">
                    <a:solidFill>
                      <a:schemeClr val="bg1"/>
                    </a:solidFill>
                  </a:tcPr>
                </a:tc>
                <a:extLst>
                  <a:ext uri="{0D108BD9-81ED-4DB2-BD59-A6C34878D82A}">
                    <a16:rowId xmlns:a16="http://schemas.microsoft.com/office/drawing/2014/main" val="10004"/>
                  </a:ext>
                </a:extLst>
              </a:tr>
              <a:tr h="396240">
                <a:tc>
                  <a:txBody>
                    <a:bodyPr/>
                    <a:lstStyle/>
                    <a:p>
                      <a:pPr algn="ctr"/>
                      <a:r>
                        <a:rPr lang="en-US" sz="2400">
                          <a:solidFill>
                            <a:srgbClr val="000000"/>
                          </a:solidFill>
                        </a:rPr>
                        <a:t>90 to 99</a:t>
                      </a:r>
                    </a:p>
                  </a:txBody>
                  <a:tcPr marL="201366" marR="201366">
                    <a:solidFill>
                      <a:schemeClr val="bg1">
                        <a:lumMod val="85000"/>
                      </a:schemeClr>
                    </a:solidFill>
                  </a:tcPr>
                </a:tc>
                <a:tc>
                  <a:txBody>
                    <a:bodyPr/>
                    <a:lstStyle/>
                    <a:p>
                      <a:pPr algn="ctr"/>
                      <a:r>
                        <a:rPr lang="en-US" sz="2400">
                          <a:solidFill>
                            <a:srgbClr val="000000"/>
                          </a:solidFill>
                        </a:rPr>
                        <a:t>7</a:t>
                      </a:r>
                    </a:p>
                  </a:txBody>
                  <a:tcPr marL="201366" marR="201366">
                    <a:solidFill>
                      <a:schemeClr val="bg1">
                        <a:lumMod val="85000"/>
                      </a:schemeClr>
                    </a:solidFill>
                  </a:tcPr>
                </a:tc>
                <a:tc>
                  <a:txBody>
                    <a:bodyPr/>
                    <a:lstStyle/>
                    <a:p>
                      <a:pPr algn="ctr"/>
                      <a:r>
                        <a:rPr lang="en-US" sz="2400">
                          <a:solidFill>
                            <a:srgbClr val="000000"/>
                          </a:solidFill>
                        </a:rPr>
                        <a:t>14%</a:t>
                      </a:r>
                    </a:p>
                  </a:txBody>
                  <a:tcPr marL="201366" marR="201366">
                    <a:solidFill>
                      <a:schemeClr val="bg1">
                        <a:lumMod val="85000"/>
                      </a:schemeClr>
                    </a:solidFill>
                  </a:tcPr>
                </a:tc>
                <a:extLst>
                  <a:ext uri="{0D108BD9-81ED-4DB2-BD59-A6C34878D82A}">
                    <a16:rowId xmlns:a16="http://schemas.microsoft.com/office/drawing/2014/main" val="10005"/>
                  </a:ext>
                </a:extLst>
              </a:tr>
              <a:tr h="396240">
                <a:tc>
                  <a:txBody>
                    <a:bodyPr/>
                    <a:lstStyle/>
                    <a:p>
                      <a:pPr algn="ctr"/>
                      <a:r>
                        <a:rPr lang="en-US" sz="2400">
                          <a:solidFill>
                            <a:srgbClr val="000000"/>
                          </a:solidFill>
                        </a:rPr>
                        <a:t>100 to 109</a:t>
                      </a:r>
                    </a:p>
                  </a:txBody>
                  <a:tcPr marL="201366" marR="201366">
                    <a:solidFill>
                      <a:schemeClr val="bg1"/>
                    </a:solidFill>
                  </a:tcPr>
                </a:tc>
                <a:tc>
                  <a:txBody>
                    <a:bodyPr/>
                    <a:lstStyle/>
                    <a:p>
                      <a:pPr algn="ctr"/>
                      <a:r>
                        <a:rPr lang="en-US" sz="2400">
                          <a:solidFill>
                            <a:srgbClr val="000000"/>
                          </a:solidFill>
                        </a:rPr>
                        <a:t>5</a:t>
                      </a:r>
                    </a:p>
                  </a:txBody>
                  <a:tcPr marL="201366" marR="201366">
                    <a:solidFill>
                      <a:schemeClr val="bg1"/>
                    </a:solidFill>
                  </a:tcPr>
                </a:tc>
                <a:tc>
                  <a:txBody>
                    <a:bodyPr/>
                    <a:lstStyle/>
                    <a:p>
                      <a:pPr algn="ctr"/>
                      <a:r>
                        <a:rPr lang="en-US" sz="2400">
                          <a:solidFill>
                            <a:srgbClr val="000000"/>
                          </a:solidFill>
                        </a:rPr>
                        <a:t>10%</a:t>
                      </a:r>
                    </a:p>
                  </a:txBody>
                  <a:tcPr marL="201366" marR="201366">
                    <a:solidFill>
                      <a:schemeClr val="bg1"/>
                    </a:solidFill>
                  </a:tcPr>
                </a:tc>
                <a:extLst>
                  <a:ext uri="{0D108BD9-81ED-4DB2-BD59-A6C34878D82A}">
                    <a16:rowId xmlns:a16="http://schemas.microsoft.com/office/drawing/2014/main" val="10006"/>
                  </a:ext>
                </a:extLst>
              </a:tr>
              <a:tr h="457200">
                <a:tc>
                  <a:txBody>
                    <a:bodyPr/>
                    <a:lstStyle/>
                    <a:p>
                      <a:pPr algn="ctr"/>
                      <a:r>
                        <a:rPr lang="en-US" sz="2400"/>
                        <a:t>TOTAL</a:t>
                      </a:r>
                    </a:p>
                  </a:txBody>
                  <a:tcPr marL="201366" marR="201366">
                    <a:solidFill>
                      <a:srgbClr val="000000"/>
                    </a:solidFill>
                  </a:tcPr>
                </a:tc>
                <a:tc>
                  <a:txBody>
                    <a:bodyPr/>
                    <a:lstStyle/>
                    <a:p>
                      <a:pPr algn="ctr"/>
                      <a:r>
                        <a:rPr lang="en-US" sz="2400"/>
                        <a:t>50</a:t>
                      </a:r>
                    </a:p>
                  </a:txBody>
                  <a:tcPr marL="201366" marR="201366">
                    <a:solidFill>
                      <a:srgbClr val="000000"/>
                    </a:solidFill>
                  </a:tcPr>
                </a:tc>
                <a:tc>
                  <a:txBody>
                    <a:bodyPr/>
                    <a:lstStyle/>
                    <a:p>
                      <a:pPr algn="ctr"/>
                      <a:r>
                        <a:rPr lang="en-US" sz="2400"/>
                        <a:t>100%</a:t>
                      </a:r>
                    </a:p>
                  </a:txBody>
                  <a:tcPr marL="201366" marR="201366">
                    <a:solidFill>
                      <a:srgbClr val="00000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8190549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C3C4FDAE-13C7-4660-9DA3-36BFFA1B5274}"/>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(6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C3C4FDAE-13C7-4660-9DA3-36BFFA1B5274}"/>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124ACC37-F34C-404B-B49C-B8D2D2D7E4EA}"/>
              </a:ext>
            </a:extLst>
          </p:cNvPr>
          <p:cNvSpPr>
            <a:spLocks noGrp="1"/>
          </p:cNvSpPr>
          <p:nvPr>
            <p:ph sz="half" idx="2"/>
          </p:nvPr>
        </p:nvSpPr>
        <p:spPr>
          <a:xfrm>
            <a:off x="476843" y="1828800"/>
            <a:ext cx="4206240" cy="457200"/>
          </a:xfrm>
        </p:spPr>
        <p:txBody>
          <a:bodyPr/>
          <a:lstStyle/>
          <a:p>
            <a:pPr lvl="0">
              <a:buClr>
                <a:srgbClr val="003865"/>
              </a:buClr>
            </a:pPr>
            <a:r>
              <a:rPr lang="en-US">
                <a:solidFill>
                  <a:srgbClr val="003865"/>
                </a:solidFill>
                <a:cs typeface="Arial" pitchFamily="34" charset="0"/>
              </a:rPr>
              <a:t>The sampling distribution of</a:t>
            </a:r>
          </a:p>
        </p:txBody>
      </p:sp>
      <p:graphicFrame>
        <p:nvGraphicFramePr>
          <p:cNvPr id="8" name="Object 3" descr="x overbar">
            <a:extLst>
              <a:ext uri="{FF2B5EF4-FFF2-40B4-BE49-F238E27FC236}">
                <a16:creationId xmlns:a16="http://schemas.microsoft.com/office/drawing/2014/main" id="{D3A5F1F9-89B3-41C9-B597-9B7E08112735}"/>
              </a:ext>
            </a:extLst>
          </p:cNvPr>
          <p:cNvGraphicFramePr>
            <a:graphicFrameLocks noGrp="1" noChangeAspect="1"/>
          </p:cNvGraphicFramePr>
          <p:nvPr>
            <p:ph idx="10"/>
            <p:extLst>
              <p:ext uri="{D42A27DB-BD31-4B8C-83A1-F6EECF244321}">
                <p14:modId xmlns:p14="http://schemas.microsoft.com/office/powerpoint/2010/main" val="2351972727"/>
              </p:ext>
            </p:extLst>
          </p:nvPr>
        </p:nvGraphicFramePr>
        <p:xfrm>
          <a:off x="4576002" y="1920399"/>
          <a:ext cx="228600" cy="279400"/>
        </p:xfrm>
        <a:graphic>
          <a:graphicData uri="http://schemas.openxmlformats.org/presentationml/2006/ole">
            <mc:AlternateContent xmlns:mc="http://schemas.openxmlformats.org/markup-compatibility/2006">
              <mc:Choice xmlns:v="urn:schemas-microsoft-com:vml" Requires="v">
                <p:oleObj spid="_x0000_s103427" name="Equation" r:id="rId4" imgW="228600" imgH="279360" progId="Equation.DSMT4">
                  <p:embed/>
                </p:oleObj>
              </mc:Choice>
              <mc:Fallback>
                <p:oleObj name="Equation" r:id="rId4" imgW="228600" imgH="279360" progId="Equation.DSMT4">
                  <p:embed/>
                  <p:pic>
                    <p:nvPicPr>
                      <p:cNvPr id="0" name="OLE substitute image"/>
                      <p:cNvPicPr/>
                      <p:nvPr/>
                    </p:nvPicPr>
                    <p:blipFill>
                      <a:blip r:embed="rId5"/>
                      <a:stretch>
                        <a:fillRect/>
                      </a:stretch>
                    </p:blipFill>
                    <p:spPr>
                      <a:xfrm>
                        <a:off x="4576002" y="1920399"/>
                        <a:ext cx="228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1B12E292-EF2A-434C-BD57-3802D3782E65}"/>
              </a:ext>
            </a:extLst>
          </p:cNvPr>
          <p:cNvSpPr>
            <a:spLocks noGrp="1"/>
          </p:cNvSpPr>
          <p:nvPr>
            <p:ph idx="11"/>
          </p:nvPr>
        </p:nvSpPr>
        <p:spPr>
          <a:xfrm>
            <a:off x="476843" y="1828800"/>
            <a:ext cx="11237976" cy="822960"/>
          </a:xfrm>
        </p:spPr>
        <p:txBody>
          <a:bodyPr/>
          <a:lstStyle/>
          <a:p>
            <a:pPr marL="228600" indent="4041648" algn="l"/>
            <a:r>
              <a:rPr lang="en-US">
                <a:solidFill>
                  <a:srgbClr val="003865"/>
                </a:solidFill>
                <a:cs typeface="Arial" pitchFamily="34" charset="0"/>
              </a:rPr>
              <a:t>can be used to provide probability information about how close the sample mean</a:t>
            </a:r>
            <a:endParaRPr lang="en-IN"/>
          </a:p>
        </p:txBody>
      </p:sp>
      <p:graphicFrame>
        <p:nvGraphicFramePr>
          <p:cNvPr id="9" name="Object 5" descr="x overbar">
            <a:extLst>
              <a:ext uri="{FF2B5EF4-FFF2-40B4-BE49-F238E27FC236}">
                <a16:creationId xmlns:a16="http://schemas.microsoft.com/office/drawing/2014/main" id="{D3D0B0D7-4928-47E9-A235-9856A387DC02}"/>
              </a:ext>
            </a:extLst>
          </p:cNvPr>
          <p:cNvGraphicFramePr>
            <a:graphicFrameLocks noGrp="1" noChangeAspect="1"/>
          </p:cNvGraphicFramePr>
          <p:nvPr>
            <p:ph idx="13"/>
            <p:extLst>
              <p:ext uri="{D42A27DB-BD31-4B8C-83A1-F6EECF244321}">
                <p14:modId xmlns:p14="http://schemas.microsoft.com/office/powerpoint/2010/main" val="4170022741"/>
              </p:ext>
            </p:extLst>
          </p:nvPr>
        </p:nvGraphicFramePr>
        <p:xfrm>
          <a:off x="5484021" y="2286000"/>
          <a:ext cx="228600" cy="279400"/>
        </p:xfrm>
        <a:graphic>
          <a:graphicData uri="http://schemas.openxmlformats.org/presentationml/2006/ole">
            <mc:AlternateContent xmlns:mc="http://schemas.openxmlformats.org/markup-compatibility/2006">
              <mc:Choice xmlns:v="urn:schemas-microsoft-com:vml" Requires="v">
                <p:oleObj spid="_x0000_s103428" name="Equation" r:id="rId6" imgW="228600" imgH="279360" progId="Equation.DSMT4">
                  <p:embed/>
                </p:oleObj>
              </mc:Choice>
              <mc:Fallback>
                <p:oleObj name="Equation" r:id="rId6" imgW="228600" imgH="279360" progId="Equation.DSMT4">
                  <p:embed/>
                  <p:pic>
                    <p:nvPicPr>
                      <p:cNvPr id="0" name="OLE substitute image"/>
                      <p:cNvPicPr/>
                      <p:nvPr/>
                    </p:nvPicPr>
                    <p:blipFill>
                      <a:blip r:embed="rId5"/>
                      <a:stretch>
                        <a:fillRect/>
                      </a:stretch>
                    </p:blipFill>
                    <p:spPr>
                      <a:xfrm>
                        <a:off x="5484021" y="2286000"/>
                        <a:ext cx="228600" cy="2794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BE28A9F9-86AE-4F0A-9520-32AF08D42B57}"/>
              </a:ext>
            </a:extLst>
          </p:cNvPr>
          <p:cNvSpPr>
            <a:spLocks noGrp="1"/>
          </p:cNvSpPr>
          <p:nvPr>
            <p:ph idx="15"/>
          </p:nvPr>
        </p:nvSpPr>
        <p:spPr>
          <a:xfrm>
            <a:off x="5655468" y="2197418"/>
            <a:ext cx="3962400" cy="457200"/>
          </a:xfrm>
        </p:spPr>
        <p:txBody>
          <a:bodyPr/>
          <a:lstStyle/>
          <a:p>
            <a:pPr algn="l"/>
            <a:r>
              <a:rPr lang="en-US">
                <a:solidFill>
                  <a:srgbClr val="003865"/>
                </a:solidFill>
                <a:cs typeface="Arial" pitchFamily="34" charset="0"/>
              </a:rPr>
              <a:t>is to the population mean </a:t>
            </a:r>
            <a:r>
              <a:rPr lang="en-US" i="1">
                <a:solidFill>
                  <a:srgbClr val="003865"/>
                </a:solidFill>
                <a:cs typeface="Arial" pitchFamily="34" charset="0"/>
              </a:rPr>
              <a:t>µ</a:t>
            </a:r>
            <a:r>
              <a:rPr lang="en-US">
                <a:solidFill>
                  <a:srgbClr val="003865"/>
                </a:solidFill>
                <a:cs typeface="Arial" pitchFamily="34" charset="0"/>
              </a:rPr>
              <a:t>.</a:t>
            </a:r>
            <a:endParaRPr lang="en-IN"/>
          </a:p>
        </p:txBody>
      </p:sp>
    </p:spTree>
    <p:extLst>
      <p:ext uri="{BB962C8B-B14F-4D97-AF65-F5344CB8AC3E}">
        <p14:creationId xmlns:p14="http://schemas.microsoft.com/office/powerpoint/2010/main" val="404773017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AA2CA0-BDBE-4DE7-B77D-D96B0D998945}"/>
              </a:ext>
            </a:extLst>
          </p:cNvPr>
          <p:cNvSpPr>
            <a:spLocks noGrp="1"/>
          </p:cNvSpPr>
          <p:nvPr>
            <p:ph type="title"/>
          </p:nvPr>
        </p:nvSpPr>
        <p:spPr/>
        <p:txBody>
          <a:bodyPr/>
          <a:lstStyle/>
          <a:p>
            <a:r>
              <a:rPr lang="en-IN"/>
              <a:t>Central Limit Theorem</a:t>
            </a:r>
          </a:p>
        </p:txBody>
      </p:sp>
      <p:sp>
        <p:nvSpPr>
          <p:cNvPr id="2" name="Content Placeholder 2">
            <a:extLst>
              <a:ext uri="{FF2B5EF4-FFF2-40B4-BE49-F238E27FC236}">
                <a16:creationId xmlns:a16="http://schemas.microsoft.com/office/drawing/2014/main" id="{37687E8A-AAE2-4182-A8BE-13A51F43CC69}"/>
              </a:ext>
            </a:extLst>
          </p:cNvPr>
          <p:cNvSpPr>
            <a:spLocks noGrp="1"/>
          </p:cNvSpPr>
          <p:nvPr>
            <p:ph sz="half" idx="2"/>
          </p:nvPr>
        </p:nvSpPr>
        <p:spPr>
          <a:xfrm>
            <a:off x="476843" y="1828800"/>
            <a:ext cx="11241915" cy="1188720"/>
          </a:xfrm>
        </p:spPr>
        <p:txBody>
          <a:bodyPr/>
          <a:lstStyle/>
          <a:p>
            <a:pPr marL="0" lvl="0" indent="0">
              <a:buClr>
                <a:srgbClr val="003865"/>
              </a:buClr>
              <a:buNone/>
            </a:pPr>
            <a:r>
              <a:rPr lang="en-US">
                <a:solidFill>
                  <a:srgbClr val="003865"/>
                </a:solidFill>
                <a:cs typeface="Arial" pitchFamily="34" charset="0"/>
              </a:rPr>
              <a:t>When the population from which we are selecting a random sample does not have a normal distribution, the </a:t>
            </a:r>
            <a:r>
              <a:rPr lang="en-US" u="sng">
                <a:solidFill>
                  <a:srgbClr val="003865"/>
                </a:solidFill>
                <a:cs typeface="Arial" pitchFamily="34" charset="0"/>
              </a:rPr>
              <a:t>central limit theorem</a:t>
            </a:r>
            <a:r>
              <a:rPr lang="en-US">
                <a:solidFill>
                  <a:srgbClr val="003865"/>
                </a:solidFill>
                <a:cs typeface="Arial" pitchFamily="34" charset="0"/>
              </a:rPr>
              <a:t> is helpful in identifying the shape of the sampling distribution of</a:t>
            </a:r>
          </a:p>
        </p:txBody>
      </p:sp>
      <p:graphicFrame>
        <p:nvGraphicFramePr>
          <p:cNvPr id="8" name="Object 3" descr="x overbar">
            <a:extLst>
              <a:ext uri="{FF2B5EF4-FFF2-40B4-BE49-F238E27FC236}">
                <a16:creationId xmlns:a16="http://schemas.microsoft.com/office/drawing/2014/main" id="{4A48AEA9-C50C-43FD-A6F6-747F62250CDD}"/>
              </a:ext>
            </a:extLst>
          </p:cNvPr>
          <p:cNvGraphicFramePr>
            <a:graphicFrameLocks noGrp="1" noChangeAspect="1"/>
          </p:cNvGraphicFramePr>
          <p:nvPr>
            <p:ph idx="10"/>
            <p:extLst>
              <p:ext uri="{D42A27DB-BD31-4B8C-83A1-F6EECF244321}">
                <p14:modId xmlns:p14="http://schemas.microsoft.com/office/powerpoint/2010/main" val="3929356121"/>
              </p:ext>
            </p:extLst>
          </p:nvPr>
        </p:nvGraphicFramePr>
        <p:xfrm>
          <a:off x="5503069" y="2654301"/>
          <a:ext cx="279360" cy="279360"/>
        </p:xfrm>
        <a:graphic>
          <a:graphicData uri="http://schemas.openxmlformats.org/presentationml/2006/ole">
            <mc:AlternateContent xmlns:mc="http://schemas.openxmlformats.org/markup-compatibility/2006">
              <mc:Choice xmlns:v="urn:schemas-microsoft-com:vml" Requires="v">
                <p:oleObj spid="_x0000_s104451" name="Equation" r:id="rId3" imgW="279360" imgH="279360" progId="Equation.DSMT4">
                  <p:embed/>
                </p:oleObj>
              </mc:Choice>
              <mc:Fallback>
                <p:oleObj name="Equation" r:id="rId3" imgW="279360" imgH="279360" progId="Equation.DSMT4">
                  <p:embed/>
                  <p:pic>
                    <p:nvPicPr>
                      <p:cNvPr id="0" name="OLE substitute image"/>
                      <p:cNvPicPr/>
                      <p:nvPr/>
                    </p:nvPicPr>
                    <p:blipFill>
                      <a:blip r:embed="rId4"/>
                      <a:stretch>
                        <a:fillRect/>
                      </a:stretch>
                    </p:blipFill>
                    <p:spPr>
                      <a:xfrm>
                        <a:off x="5503069" y="2654301"/>
                        <a:ext cx="279360" cy="27936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0BBA16A-50BA-469B-8886-C97158D993A2}"/>
              </a:ext>
            </a:extLst>
          </p:cNvPr>
          <p:cNvSpPr>
            <a:spLocks noGrp="1"/>
          </p:cNvSpPr>
          <p:nvPr>
            <p:ph idx="11"/>
          </p:nvPr>
        </p:nvSpPr>
        <p:spPr>
          <a:xfrm>
            <a:off x="476843" y="3265357"/>
            <a:ext cx="11237976" cy="1371600"/>
          </a:xfrm>
        </p:spPr>
        <p:txBody>
          <a:bodyPr/>
          <a:lstStyle/>
          <a:p>
            <a:pPr lvl="0">
              <a:spcBef>
                <a:spcPts val="1800"/>
              </a:spcBef>
              <a:buClr>
                <a:srgbClr val="003865"/>
              </a:buClr>
            </a:pPr>
            <a:r>
              <a:rPr lang="en-US" b="1">
                <a:solidFill>
                  <a:srgbClr val="003865"/>
                </a:solidFill>
                <a:cs typeface="Arial" pitchFamily="34" charset="0"/>
              </a:rPr>
              <a:t>CENTRAL LIMIT THEOREM</a:t>
            </a:r>
          </a:p>
          <a:p>
            <a:pPr marL="548640" lvl="0" indent="-548640" algn="l">
              <a:buClr>
                <a:srgbClr val="003865"/>
              </a:buClr>
            </a:pPr>
            <a:r>
              <a:rPr lang="en-US">
                <a:solidFill>
                  <a:srgbClr val="003865"/>
                </a:solidFill>
                <a:cs typeface="Arial" pitchFamily="34" charset="0"/>
              </a:rPr>
              <a:t>In selecting random samples of size </a:t>
            </a:r>
            <a:r>
              <a:rPr lang="en-US" i="1">
                <a:solidFill>
                  <a:srgbClr val="003865"/>
                </a:solidFill>
                <a:cs typeface="Arial" pitchFamily="34" charset="0"/>
              </a:rPr>
              <a:t>n</a:t>
            </a:r>
            <a:r>
              <a:rPr lang="en-US">
                <a:solidFill>
                  <a:srgbClr val="003865"/>
                </a:solidFill>
                <a:cs typeface="Arial" pitchFamily="34" charset="0"/>
              </a:rPr>
              <a:t> from a population, the sampling distribution of the sample mean</a:t>
            </a:r>
          </a:p>
        </p:txBody>
      </p:sp>
      <p:graphicFrame>
        <p:nvGraphicFramePr>
          <p:cNvPr id="9" name="Object 5" descr="x overbar">
            <a:extLst>
              <a:ext uri="{FF2B5EF4-FFF2-40B4-BE49-F238E27FC236}">
                <a16:creationId xmlns:a16="http://schemas.microsoft.com/office/drawing/2014/main" id="{C1579624-10BA-4A7C-98A3-CE485203BF32}"/>
              </a:ext>
            </a:extLst>
          </p:cNvPr>
          <p:cNvGraphicFramePr>
            <a:graphicFrameLocks noGrp="1" noChangeAspect="1"/>
          </p:cNvGraphicFramePr>
          <p:nvPr>
            <p:ph idx="13"/>
            <p:extLst>
              <p:ext uri="{D42A27DB-BD31-4B8C-83A1-F6EECF244321}">
                <p14:modId xmlns:p14="http://schemas.microsoft.com/office/powerpoint/2010/main" val="424370994"/>
              </p:ext>
            </p:extLst>
          </p:nvPr>
        </p:nvGraphicFramePr>
        <p:xfrm>
          <a:off x="3827463" y="4308935"/>
          <a:ext cx="228600" cy="279400"/>
        </p:xfrm>
        <a:graphic>
          <a:graphicData uri="http://schemas.openxmlformats.org/presentationml/2006/ole">
            <mc:AlternateContent xmlns:mc="http://schemas.openxmlformats.org/markup-compatibility/2006">
              <mc:Choice xmlns:v="urn:schemas-microsoft-com:vml" Requires="v">
                <p:oleObj spid="_x0000_s104452" name="Equation" r:id="rId5" imgW="228600" imgH="279360" progId="Equation.DSMT4">
                  <p:embed/>
                </p:oleObj>
              </mc:Choice>
              <mc:Fallback>
                <p:oleObj name="Equation" r:id="rId5" imgW="228600" imgH="279360" progId="Equation.DSMT4">
                  <p:embed/>
                  <p:pic>
                    <p:nvPicPr>
                      <p:cNvPr id="0" name="OLE substitute image"/>
                      <p:cNvPicPr/>
                      <p:nvPr/>
                    </p:nvPicPr>
                    <p:blipFill>
                      <a:blip r:embed="rId6"/>
                      <a:stretch>
                        <a:fillRect/>
                      </a:stretch>
                    </p:blipFill>
                    <p:spPr>
                      <a:xfrm>
                        <a:off x="3827463" y="4308935"/>
                        <a:ext cx="228600" cy="2794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9844B2BC-F2BA-4285-A004-F10E897BC1CB}"/>
              </a:ext>
            </a:extLst>
          </p:cNvPr>
          <p:cNvSpPr>
            <a:spLocks noGrp="1"/>
          </p:cNvSpPr>
          <p:nvPr>
            <p:ph idx="15"/>
          </p:nvPr>
        </p:nvSpPr>
        <p:spPr>
          <a:xfrm>
            <a:off x="476843" y="4217691"/>
            <a:ext cx="11237976" cy="914400"/>
          </a:xfrm>
        </p:spPr>
        <p:txBody>
          <a:bodyPr/>
          <a:lstStyle/>
          <a:p>
            <a:pPr indent="3017520"/>
            <a:r>
              <a:rPr lang="en-US">
                <a:solidFill>
                  <a:srgbClr val="003865"/>
                </a:solidFill>
                <a:cs typeface="Arial" pitchFamily="34" charset="0"/>
              </a:rPr>
              <a:t>can be approximated by a normal distribution as the sample size becomes large.</a:t>
            </a:r>
            <a:endParaRPr lang="en-IN"/>
          </a:p>
        </p:txBody>
      </p:sp>
    </p:spTree>
    <p:extLst>
      <p:ext uri="{BB962C8B-B14F-4D97-AF65-F5344CB8AC3E}">
        <p14:creationId xmlns:p14="http://schemas.microsoft.com/office/powerpoint/2010/main" val="3573866842"/>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B84E5AB3-0073-4FC3-B063-B1819293D005}"/>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(7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B84E5AB3-0073-4FC3-B063-B1819293D005}"/>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20013661-E256-46D6-8758-8DFFB3A0B471}"/>
              </a:ext>
            </a:extLst>
          </p:cNvPr>
          <p:cNvSpPr>
            <a:spLocks noGrp="1"/>
          </p:cNvSpPr>
          <p:nvPr>
            <p:ph sz="half" idx="2"/>
          </p:nvPr>
        </p:nvSpPr>
        <p:spPr>
          <a:xfrm>
            <a:off x="476843" y="1828800"/>
            <a:ext cx="4297680" cy="1188720"/>
          </a:xfrm>
        </p:spPr>
        <p:txBody>
          <a:bodyPr/>
          <a:lstStyle/>
          <a:p>
            <a:pPr marL="0" indent="0">
              <a:buNone/>
            </a:pPr>
            <a:r>
              <a:rPr lang="en-IN" b="1" u="sng"/>
              <a:t>Example:</a:t>
            </a:r>
            <a:r>
              <a:rPr lang="en-IN"/>
              <a:t> EAI Employee Data</a:t>
            </a:r>
          </a:p>
          <a:p>
            <a:pPr marL="0" indent="0">
              <a:spcBef>
                <a:spcPts val="1800"/>
              </a:spcBef>
              <a:buNone/>
            </a:pPr>
            <a:r>
              <a:rPr lang="en-IN"/>
              <a:t>Note:</a:t>
            </a:r>
          </a:p>
        </p:txBody>
      </p:sp>
      <p:graphicFrame>
        <p:nvGraphicFramePr>
          <p:cNvPr id="12" name="Object 3" descr="Begin equation. n divided by upper N equals 30 divided by 2500 equals .012. End equation.">
            <a:extLst>
              <a:ext uri="{FF2B5EF4-FFF2-40B4-BE49-F238E27FC236}">
                <a16:creationId xmlns:a16="http://schemas.microsoft.com/office/drawing/2014/main" id="{34B5A652-4CE3-4DD7-B5A5-D5C4B72E721A}"/>
              </a:ext>
            </a:extLst>
          </p:cNvPr>
          <p:cNvGraphicFramePr>
            <a:graphicFrameLocks noGrp="1" noChangeAspect="1"/>
          </p:cNvGraphicFramePr>
          <p:nvPr>
            <p:ph idx="10"/>
            <p:extLst>
              <p:ext uri="{D42A27DB-BD31-4B8C-83A1-F6EECF244321}">
                <p14:modId xmlns:p14="http://schemas.microsoft.com/office/powerpoint/2010/main" val="3450208582"/>
              </p:ext>
            </p:extLst>
          </p:nvPr>
        </p:nvGraphicFramePr>
        <p:xfrm>
          <a:off x="1363628" y="2599214"/>
          <a:ext cx="2933700" cy="368300"/>
        </p:xfrm>
        <a:graphic>
          <a:graphicData uri="http://schemas.openxmlformats.org/presentationml/2006/ole">
            <mc:AlternateContent xmlns:mc="http://schemas.openxmlformats.org/markup-compatibility/2006">
              <mc:Choice xmlns:v="urn:schemas-microsoft-com:vml" Requires="v">
                <p:oleObj spid="_x0000_s105474" name="Equation" r:id="rId4" imgW="2933640" imgH="368280" progId="Equation.DSMT4">
                  <p:embed/>
                </p:oleObj>
              </mc:Choice>
              <mc:Fallback>
                <p:oleObj name="Equation" r:id="rId4" imgW="2933640" imgH="368280" progId="Equation.DSMT4">
                  <p:embed/>
                  <p:pic>
                    <p:nvPicPr>
                      <p:cNvPr id="0" name="OLE substitute image"/>
                      <p:cNvPicPr/>
                      <p:nvPr/>
                    </p:nvPicPr>
                    <p:blipFill>
                      <a:blip r:embed="rId5"/>
                      <a:stretch>
                        <a:fillRect/>
                      </a:stretch>
                    </p:blipFill>
                    <p:spPr>
                      <a:xfrm>
                        <a:off x="1363628" y="2599214"/>
                        <a:ext cx="2933700" cy="3683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0551F003-424D-4901-A5B0-1260F8908C77}"/>
              </a:ext>
            </a:extLst>
          </p:cNvPr>
          <p:cNvSpPr>
            <a:spLocks noGrp="1"/>
          </p:cNvSpPr>
          <p:nvPr>
            <p:ph idx="11"/>
          </p:nvPr>
        </p:nvSpPr>
        <p:spPr>
          <a:xfrm>
            <a:off x="476843" y="2876890"/>
            <a:ext cx="4297680" cy="1554480"/>
          </a:xfrm>
        </p:spPr>
        <p:txBody>
          <a:bodyPr/>
          <a:lstStyle/>
          <a:p>
            <a:pPr lvl="0" algn="l">
              <a:buClr>
                <a:srgbClr val="003865"/>
              </a:buClr>
            </a:pPr>
            <a:r>
              <a:rPr lang="en-IN">
                <a:solidFill>
                  <a:srgbClr val="003865"/>
                </a:solidFill>
              </a:rPr>
              <a:t>Because sample is less than 5% of the population size, we ignore the finite population correction factor.</a:t>
            </a:r>
          </a:p>
        </p:txBody>
      </p:sp>
      <p:pic>
        <p:nvPicPr>
          <p:cNvPr id="10" name="Picture 5" descr="A bell curve shows sampling distribution plotted over x bar, with mean E of x bar equals 71,800 and sigma subscript x bar equals sigma over square root of n equals 4000 over square root of 3 equals 730.3.">
            <a:extLst>
              <a:ext uri="{FF2B5EF4-FFF2-40B4-BE49-F238E27FC236}">
                <a16:creationId xmlns:a16="http://schemas.microsoft.com/office/drawing/2014/main" id="{BAD682C6-A2DE-419C-8E12-A556AE04591E}"/>
              </a:ext>
            </a:extLst>
          </p:cNvPr>
          <p:cNvPicPr>
            <a:picLocks noGrp="1" noChangeAspect="1"/>
          </p:cNvPicPr>
          <p:nvPr>
            <p:ph idx="13"/>
          </p:nvPr>
        </p:nvPicPr>
        <p:blipFill>
          <a:blip r:embed="rId6"/>
          <a:stretch>
            <a:fillRect/>
          </a:stretch>
        </p:blipFill>
        <p:spPr>
          <a:xfrm>
            <a:off x="5008873" y="1981509"/>
            <a:ext cx="6552652" cy="4206240"/>
          </a:xfrm>
          <a:prstGeom prst="rect">
            <a:avLst/>
          </a:prstGeom>
        </p:spPr>
      </p:pic>
    </p:spTree>
    <p:extLst>
      <p:ext uri="{BB962C8B-B14F-4D97-AF65-F5344CB8AC3E}">
        <p14:creationId xmlns:p14="http://schemas.microsoft.com/office/powerpoint/2010/main" val="2148845437"/>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(8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7" name="Content Placeholder 2">
            <a:extLst>
              <a:ext uri="{FF2B5EF4-FFF2-40B4-BE49-F238E27FC236}">
                <a16:creationId xmlns:a16="http://schemas.microsoft.com/office/drawing/2014/main" id="{FB1D8274-1C85-4F30-8488-D2C3C38D02CD}"/>
              </a:ext>
            </a:extLst>
          </p:cNvPr>
          <p:cNvSpPr>
            <a:spLocks noGrp="1"/>
          </p:cNvSpPr>
          <p:nvPr>
            <p:ph idx="1"/>
          </p:nvPr>
        </p:nvSpPr>
        <p:spPr>
          <a:xfrm>
            <a:off x="476843" y="1825625"/>
            <a:ext cx="11241915" cy="4351338"/>
          </a:xfrm>
        </p:spPr>
        <p:txBody>
          <a:bodyPr/>
          <a:lstStyle/>
          <a:p>
            <a:pPr marL="0" indent="0">
              <a:buNone/>
            </a:pPr>
            <a:r>
              <a:rPr lang="en-IN" b="1" u="sng"/>
              <a:t>Example:</a:t>
            </a:r>
            <a:r>
              <a:rPr lang="en-IN"/>
              <a:t> EAI Employee Data</a:t>
            </a:r>
          </a:p>
          <a:p>
            <a:pPr marL="0" indent="0">
              <a:spcBef>
                <a:spcPts val="1800"/>
              </a:spcBef>
              <a:buNone/>
            </a:pPr>
            <a:r>
              <a:rPr lang="en-IN"/>
              <a:t>Suppose the personnel director believes the sample mean will be an acceptable estimate of population mean if the sample mean is within $500 of the population mean.</a:t>
            </a:r>
          </a:p>
          <a:p>
            <a:pPr marL="0" indent="0">
              <a:spcBef>
                <a:spcPts val="1800"/>
              </a:spcBef>
              <a:buNone/>
            </a:pPr>
            <a:r>
              <a:rPr lang="en-IN"/>
              <a:t>What is the probability that the sample mean computed using a simple random sample of 30 employees will be within $500 of population mean?</a:t>
            </a:r>
          </a:p>
        </p:txBody>
      </p:sp>
    </p:spTree>
    <p:extLst>
      <p:ext uri="{BB962C8B-B14F-4D97-AF65-F5344CB8AC3E}">
        <p14:creationId xmlns:p14="http://schemas.microsoft.com/office/powerpoint/2010/main" val="3934522755"/>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(9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22C4A55E-8C80-42A1-99DC-31037FD1F59D}"/>
              </a:ext>
            </a:extLst>
          </p:cNvPr>
          <p:cNvSpPr>
            <a:spLocks noGrp="1"/>
          </p:cNvSpPr>
          <p:nvPr>
            <p:ph sz="half" idx="2"/>
          </p:nvPr>
        </p:nvSpPr>
        <p:spPr>
          <a:xfrm>
            <a:off x="476843" y="1828800"/>
            <a:ext cx="11241915" cy="1217447"/>
          </a:xfrm>
        </p:spPr>
        <p:txBody>
          <a:bodyPr/>
          <a:lstStyle/>
          <a:p>
            <a:pPr marL="0" indent="0">
              <a:buNone/>
            </a:pPr>
            <a:r>
              <a:rPr lang="en-IN" b="1" u="sng">
                <a:solidFill>
                  <a:srgbClr val="003865"/>
                </a:solidFill>
              </a:rPr>
              <a:t>Example:</a:t>
            </a:r>
            <a:r>
              <a:rPr lang="en-IN">
                <a:solidFill>
                  <a:srgbClr val="003865"/>
                </a:solidFill>
              </a:rPr>
              <a:t> EAI Employee Data</a:t>
            </a:r>
          </a:p>
          <a:p>
            <a:pPr marL="0" indent="0">
              <a:spcBef>
                <a:spcPts val="1800"/>
              </a:spcBef>
              <a:buNone/>
            </a:pPr>
            <a:r>
              <a:rPr lang="en-US">
                <a:solidFill>
                  <a:srgbClr val="003865"/>
                </a:solidFill>
                <a:cs typeface="Arial" pitchFamily="34" charset="0"/>
              </a:rPr>
              <a:t>Step 1:  Calculate the </a:t>
            </a:r>
            <a:r>
              <a:rPr lang="en-US" i="1">
                <a:solidFill>
                  <a:srgbClr val="003865"/>
                </a:solidFill>
                <a:cs typeface="Arial" pitchFamily="34" charset="0"/>
              </a:rPr>
              <a:t>z</a:t>
            </a:r>
            <a:r>
              <a:rPr lang="en-US">
                <a:solidFill>
                  <a:srgbClr val="003865"/>
                </a:solidFill>
                <a:cs typeface="Arial" pitchFamily="34" charset="0"/>
              </a:rPr>
              <a:t>-value at the </a:t>
            </a:r>
            <a:r>
              <a:rPr lang="en-US" u="sng">
                <a:solidFill>
                  <a:srgbClr val="003865"/>
                </a:solidFill>
                <a:cs typeface="Arial" pitchFamily="34" charset="0"/>
              </a:rPr>
              <a:t>upper</a:t>
            </a:r>
            <a:r>
              <a:rPr lang="en-US">
                <a:solidFill>
                  <a:srgbClr val="003865"/>
                </a:solidFill>
                <a:cs typeface="Arial" pitchFamily="34" charset="0"/>
              </a:rPr>
              <a:t> endpoint of the interval.</a:t>
            </a:r>
          </a:p>
        </p:txBody>
      </p:sp>
      <p:graphicFrame>
        <p:nvGraphicFramePr>
          <p:cNvPr id="13" name="Object 3" descr="Begin equation. z equals left parenthesis 72,300 minus 71,800 right parenthesis divided by 730.3 equals .68. End equation.">
            <a:extLst>
              <a:ext uri="{FF2B5EF4-FFF2-40B4-BE49-F238E27FC236}">
                <a16:creationId xmlns:a16="http://schemas.microsoft.com/office/drawing/2014/main" id="{2EE204CE-BA14-442A-B711-C9FF7B5415B0}"/>
              </a:ext>
            </a:extLst>
          </p:cNvPr>
          <p:cNvGraphicFramePr>
            <a:graphicFrameLocks noGrp="1" noChangeAspect="1"/>
          </p:cNvGraphicFramePr>
          <p:nvPr>
            <p:ph idx="10"/>
            <p:extLst>
              <p:ext uri="{D42A27DB-BD31-4B8C-83A1-F6EECF244321}">
                <p14:modId xmlns:p14="http://schemas.microsoft.com/office/powerpoint/2010/main" val="769854487"/>
              </p:ext>
            </p:extLst>
          </p:nvPr>
        </p:nvGraphicFramePr>
        <p:xfrm>
          <a:off x="3390900" y="3433248"/>
          <a:ext cx="5410200" cy="495300"/>
        </p:xfrm>
        <a:graphic>
          <a:graphicData uri="http://schemas.openxmlformats.org/presentationml/2006/ole">
            <mc:AlternateContent xmlns:mc="http://schemas.openxmlformats.org/markup-compatibility/2006">
              <mc:Choice xmlns:v="urn:schemas-microsoft-com:vml" Requires="v">
                <p:oleObj spid="_x0000_s106499" name="Equation" r:id="rId4" imgW="5410080" imgH="495000" progId="Equation.DSMT4">
                  <p:embed/>
                </p:oleObj>
              </mc:Choice>
              <mc:Fallback>
                <p:oleObj name="Equation" r:id="rId4" imgW="5410080" imgH="495000" progId="Equation.DSMT4">
                  <p:embed/>
                  <p:pic>
                    <p:nvPicPr>
                      <p:cNvPr id="0" name="OLE substitute image"/>
                      <p:cNvPicPr/>
                      <p:nvPr/>
                    </p:nvPicPr>
                    <p:blipFill>
                      <a:blip r:embed="rId5"/>
                      <a:stretch>
                        <a:fillRect/>
                      </a:stretch>
                    </p:blipFill>
                    <p:spPr>
                      <a:xfrm>
                        <a:off x="3390900" y="3433248"/>
                        <a:ext cx="5410200" cy="4953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EC32605C-145D-40A9-904A-5788423F8BD0}"/>
              </a:ext>
            </a:extLst>
          </p:cNvPr>
          <p:cNvSpPr>
            <a:spLocks noGrp="1"/>
          </p:cNvSpPr>
          <p:nvPr>
            <p:ph idx="11"/>
          </p:nvPr>
        </p:nvSpPr>
        <p:spPr>
          <a:xfrm>
            <a:off x="349623" y="4323832"/>
            <a:ext cx="11120717" cy="691921"/>
          </a:xfrm>
        </p:spPr>
        <p:txBody>
          <a:bodyPr/>
          <a:lstStyle/>
          <a:p>
            <a:pPr algn="l"/>
            <a:r>
              <a:rPr lang="en-US">
                <a:solidFill>
                  <a:srgbClr val="003865"/>
                </a:solidFill>
                <a:cs typeface="Arial" pitchFamily="34" charset="0"/>
              </a:rPr>
              <a:t>Step 2:  Find the area under the curve to the left of the </a:t>
            </a:r>
            <a:r>
              <a:rPr lang="en-US" u="sng">
                <a:solidFill>
                  <a:srgbClr val="003865"/>
                </a:solidFill>
                <a:cs typeface="Arial" pitchFamily="34" charset="0"/>
              </a:rPr>
              <a:t>upper</a:t>
            </a:r>
            <a:r>
              <a:rPr lang="en-US">
                <a:solidFill>
                  <a:srgbClr val="003865"/>
                </a:solidFill>
                <a:cs typeface="Arial" pitchFamily="34" charset="0"/>
              </a:rPr>
              <a:t> endpoint.</a:t>
            </a:r>
          </a:p>
        </p:txBody>
      </p:sp>
      <p:graphicFrame>
        <p:nvGraphicFramePr>
          <p:cNvPr id="15" name="Object 5" descr="Begin equation. P of left parenthesis z less than or equal to .68 right parenthesis equals .7517. End equation.">
            <a:extLst>
              <a:ext uri="{FF2B5EF4-FFF2-40B4-BE49-F238E27FC236}">
                <a16:creationId xmlns:a16="http://schemas.microsoft.com/office/drawing/2014/main" id="{D7EFA6EF-2A0A-4489-9B0C-4A8202C47732}"/>
              </a:ext>
            </a:extLst>
          </p:cNvPr>
          <p:cNvGraphicFramePr>
            <a:graphicFrameLocks noGrp="1" noChangeAspect="1"/>
          </p:cNvGraphicFramePr>
          <p:nvPr>
            <p:ph idx="13"/>
            <p:extLst>
              <p:ext uri="{D42A27DB-BD31-4B8C-83A1-F6EECF244321}">
                <p14:modId xmlns:p14="http://schemas.microsoft.com/office/powerpoint/2010/main" val="3889330683"/>
              </p:ext>
            </p:extLst>
          </p:nvPr>
        </p:nvGraphicFramePr>
        <p:xfrm>
          <a:off x="4667250" y="5244073"/>
          <a:ext cx="2857500" cy="495300"/>
        </p:xfrm>
        <a:graphic>
          <a:graphicData uri="http://schemas.openxmlformats.org/presentationml/2006/ole">
            <mc:AlternateContent xmlns:mc="http://schemas.openxmlformats.org/markup-compatibility/2006">
              <mc:Choice xmlns:v="urn:schemas-microsoft-com:vml" Requires="v">
                <p:oleObj spid="_x0000_s106500" name="Equation" r:id="rId6" imgW="2857320" imgH="495000" progId="Equation.DSMT4">
                  <p:embed/>
                </p:oleObj>
              </mc:Choice>
              <mc:Fallback>
                <p:oleObj name="Equation" r:id="rId6" imgW="2857320" imgH="495000" progId="Equation.DSMT4">
                  <p:embed/>
                  <p:pic>
                    <p:nvPicPr>
                      <p:cNvPr id="0" name="OLE substitute image"/>
                      <p:cNvPicPr/>
                      <p:nvPr/>
                    </p:nvPicPr>
                    <p:blipFill>
                      <a:blip r:embed="rId7"/>
                      <a:stretch>
                        <a:fillRect/>
                      </a:stretch>
                    </p:blipFill>
                    <p:spPr>
                      <a:xfrm>
                        <a:off x="4667250" y="5244073"/>
                        <a:ext cx="2857500" cy="495300"/>
                      </a:xfrm>
                      <a:prstGeom prst="rect">
                        <a:avLst/>
                      </a:prstGeom>
                    </p:spPr>
                  </p:pic>
                </p:oleObj>
              </mc:Fallback>
            </mc:AlternateContent>
          </a:graphicData>
        </a:graphic>
      </p:graphicFrame>
    </p:spTree>
    <p:extLst>
      <p:ext uri="{BB962C8B-B14F-4D97-AF65-F5344CB8AC3E}">
        <p14:creationId xmlns:p14="http://schemas.microsoft.com/office/powerpoint/2010/main" val="1366222308"/>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(10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E433F899-49B5-475B-B682-777D2D571E22}"/>
              </a:ext>
            </a:extLst>
          </p:cNvPr>
          <p:cNvSpPr>
            <a:spLocks noGrp="1"/>
          </p:cNvSpPr>
          <p:nvPr>
            <p:ph sz="half" idx="1"/>
          </p:nvPr>
        </p:nvSpPr>
        <p:spPr>
          <a:xfrm>
            <a:off x="476843" y="1825625"/>
            <a:ext cx="11074181" cy="1217447"/>
          </a:xfrm>
        </p:spPr>
        <p:txBody>
          <a:bodyPr/>
          <a:lstStyle/>
          <a:p>
            <a:pPr marL="0" indent="0">
              <a:spcBef>
                <a:spcPct val="0"/>
              </a:spcBef>
              <a:buNone/>
            </a:pPr>
            <a:r>
              <a:rPr lang="en-IN" b="1" u="sng">
                <a:solidFill>
                  <a:srgbClr val="003865"/>
                </a:solidFill>
              </a:rPr>
              <a:t>Example:</a:t>
            </a:r>
            <a:r>
              <a:rPr lang="en-IN">
                <a:solidFill>
                  <a:srgbClr val="003865"/>
                </a:solidFill>
              </a:rPr>
              <a:t> EAI Employee Data</a:t>
            </a:r>
          </a:p>
          <a:p>
            <a:pPr algn="ctr">
              <a:spcBef>
                <a:spcPct val="0"/>
              </a:spcBef>
              <a:buSzPct val="75000"/>
              <a:buFont typeface="Monotype Sorts" pitchFamily="2" charset="2"/>
              <a:buNone/>
            </a:pPr>
            <a:r>
              <a:rPr lang="en-US">
                <a:solidFill>
                  <a:srgbClr val="003865"/>
                </a:solidFill>
                <a:cs typeface="Arial" pitchFamily="34" charset="0"/>
              </a:rPr>
              <a:t>Cumulative Probabilities for </a:t>
            </a:r>
            <a:br>
              <a:rPr lang="en-US">
                <a:solidFill>
                  <a:srgbClr val="003865"/>
                </a:solidFill>
                <a:cs typeface="Arial" pitchFamily="34" charset="0"/>
              </a:rPr>
            </a:br>
            <a:r>
              <a:rPr lang="en-US">
                <a:solidFill>
                  <a:srgbClr val="003865"/>
                </a:solidFill>
                <a:cs typeface="Arial" pitchFamily="34" charset="0"/>
              </a:rPr>
              <a:t>the Standard Normal Distribution</a:t>
            </a:r>
          </a:p>
        </p:txBody>
      </p:sp>
      <p:graphicFrame>
        <p:nvGraphicFramePr>
          <p:cNvPr id="8" name="Table 3">
            <a:extLst>
              <a:ext uri="{FF2B5EF4-FFF2-40B4-BE49-F238E27FC236}">
                <a16:creationId xmlns:a16="http://schemas.microsoft.com/office/drawing/2014/main" id="{94E736AD-53F3-45FB-AC24-812A1CC2AA96}"/>
              </a:ext>
            </a:extLst>
          </p:cNvPr>
          <p:cNvGraphicFramePr>
            <a:graphicFrameLocks noGrp="1"/>
          </p:cNvGraphicFramePr>
          <p:nvPr>
            <p:ph sz="half" idx="2"/>
            <p:extLst>
              <p:ext uri="{D42A27DB-BD31-4B8C-83A1-F6EECF244321}">
                <p14:modId xmlns:p14="http://schemas.microsoft.com/office/powerpoint/2010/main" val="3502324141"/>
              </p:ext>
            </p:extLst>
          </p:nvPr>
        </p:nvGraphicFramePr>
        <p:xfrm>
          <a:off x="1341118" y="3079378"/>
          <a:ext cx="9509765" cy="3302743"/>
        </p:xfrm>
        <a:graphic>
          <a:graphicData uri="http://schemas.openxmlformats.org/drawingml/2006/table">
            <a:tbl>
              <a:tblPr firstRow="1" bandRow="1">
                <a:solidFill>
                  <a:srgbClr val="FFBFCC"/>
                </a:solidFill>
                <a:tableStyleId>{073A0DAA-6AF3-43AB-8588-CEC1D06C72B9}</a:tableStyleId>
              </a:tblPr>
              <a:tblGrid>
                <a:gridCol w="813094">
                  <a:extLst>
                    <a:ext uri="{9D8B030D-6E8A-4147-A177-3AD203B41FA5}">
                      <a16:colId xmlns:a16="http://schemas.microsoft.com/office/drawing/2014/main" val="4219919259"/>
                    </a:ext>
                  </a:extLst>
                </a:gridCol>
                <a:gridCol w="848454">
                  <a:extLst>
                    <a:ext uri="{9D8B030D-6E8A-4147-A177-3AD203B41FA5}">
                      <a16:colId xmlns:a16="http://schemas.microsoft.com/office/drawing/2014/main" val="1624476629"/>
                    </a:ext>
                  </a:extLst>
                </a:gridCol>
                <a:gridCol w="777745">
                  <a:extLst>
                    <a:ext uri="{9D8B030D-6E8A-4147-A177-3AD203B41FA5}">
                      <a16:colId xmlns:a16="http://schemas.microsoft.com/office/drawing/2014/main" val="1553808613"/>
                    </a:ext>
                  </a:extLst>
                </a:gridCol>
                <a:gridCol w="883809">
                  <a:extLst>
                    <a:ext uri="{9D8B030D-6E8A-4147-A177-3AD203B41FA5}">
                      <a16:colId xmlns:a16="http://schemas.microsoft.com/office/drawing/2014/main" val="3002993021"/>
                    </a:ext>
                  </a:extLst>
                </a:gridCol>
                <a:gridCol w="883809">
                  <a:extLst>
                    <a:ext uri="{9D8B030D-6E8A-4147-A177-3AD203B41FA5}">
                      <a16:colId xmlns:a16="http://schemas.microsoft.com/office/drawing/2014/main" val="4060922011"/>
                    </a:ext>
                  </a:extLst>
                </a:gridCol>
                <a:gridCol w="883809">
                  <a:extLst>
                    <a:ext uri="{9D8B030D-6E8A-4147-A177-3AD203B41FA5}">
                      <a16:colId xmlns:a16="http://schemas.microsoft.com/office/drawing/2014/main" val="1567391345"/>
                    </a:ext>
                  </a:extLst>
                </a:gridCol>
                <a:gridCol w="883809">
                  <a:extLst>
                    <a:ext uri="{9D8B030D-6E8A-4147-A177-3AD203B41FA5}">
                      <a16:colId xmlns:a16="http://schemas.microsoft.com/office/drawing/2014/main" val="1934953890"/>
                    </a:ext>
                  </a:extLst>
                </a:gridCol>
                <a:gridCol w="883809">
                  <a:extLst>
                    <a:ext uri="{9D8B030D-6E8A-4147-A177-3AD203B41FA5}">
                      <a16:colId xmlns:a16="http://schemas.microsoft.com/office/drawing/2014/main" val="2624105487"/>
                    </a:ext>
                  </a:extLst>
                </a:gridCol>
                <a:gridCol w="883809">
                  <a:extLst>
                    <a:ext uri="{9D8B030D-6E8A-4147-A177-3AD203B41FA5}">
                      <a16:colId xmlns:a16="http://schemas.microsoft.com/office/drawing/2014/main" val="3639675597"/>
                    </a:ext>
                  </a:extLst>
                </a:gridCol>
                <a:gridCol w="883809">
                  <a:extLst>
                    <a:ext uri="{9D8B030D-6E8A-4147-A177-3AD203B41FA5}">
                      <a16:colId xmlns:a16="http://schemas.microsoft.com/office/drawing/2014/main" val="1922596357"/>
                    </a:ext>
                  </a:extLst>
                </a:gridCol>
                <a:gridCol w="883809">
                  <a:extLst>
                    <a:ext uri="{9D8B030D-6E8A-4147-A177-3AD203B41FA5}">
                      <a16:colId xmlns:a16="http://schemas.microsoft.com/office/drawing/2014/main" val="2382251579"/>
                    </a:ext>
                  </a:extLst>
                </a:gridCol>
              </a:tblGrid>
              <a:tr h="354854">
                <a:tc>
                  <a:txBody>
                    <a:bodyPr/>
                    <a:lstStyle/>
                    <a:p>
                      <a:pPr algn="ctr"/>
                      <a:r>
                        <a:rPr lang="en-IN">
                          <a:latin typeface="+mn-lt"/>
                        </a:rPr>
                        <a:t>Z</a:t>
                      </a:r>
                    </a:p>
                  </a:txBody>
                  <a:tcPr>
                    <a:solidFill>
                      <a:srgbClr val="000000"/>
                    </a:solidFill>
                  </a:tcPr>
                </a:tc>
                <a:tc>
                  <a:txBody>
                    <a:bodyPr/>
                    <a:lstStyle/>
                    <a:p>
                      <a:pPr algn="ctr"/>
                      <a:r>
                        <a:rPr lang="en-IN">
                          <a:latin typeface="+mn-lt"/>
                        </a:rPr>
                        <a:t>.00</a:t>
                      </a:r>
                    </a:p>
                  </a:txBody>
                  <a:tcPr>
                    <a:solidFill>
                      <a:srgbClr val="000000"/>
                    </a:solidFill>
                  </a:tcPr>
                </a:tc>
                <a:tc>
                  <a:txBody>
                    <a:bodyPr/>
                    <a:lstStyle/>
                    <a:p>
                      <a:pPr algn="ctr"/>
                      <a:r>
                        <a:rPr lang="en-IN">
                          <a:latin typeface="+mn-lt"/>
                        </a:rPr>
                        <a:t>.01</a:t>
                      </a:r>
                    </a:p>
                  </a:txBody>
                  <a:tcPr>
                    <a:solidFill>
                      <a:srgbClr val="000000"/>
                    </a:solidFill>
                  </a:tcPr>
                </a:tc>
                <a:tc>
                  <a:txBody>
                    <a:bodyPr/>
                    <a:lstStyle/>
                    <a:p>
                      <a:pPr algn="ctr"/>
                      <a:r>
                        <a:rPr lang="en-IN">
                          <a:latin typeface="+mn-lt"/>
                        </a:rPr>
                        <a:t>.02</a:t>
                      </a:r>
                    </a:p>
                  </a:txBody>
                  <a:tcPr>
                    <a:solidFill>
                      <a:srgbClr val="000000"/>
                    </a:solidFill>
                  </a:tcPr>
                </a:tc>
                <a:tc>
                  <a:txBody>
                    <a:bodyPr/>
                    <a:lstStyle/>
                    <a:p>
                      <a:pPr algn="ctr"/>
                      <a:r>
                        <a:rPr lang="en-IN">
                          <a:latin typeface="+mn-lt"/>
                        </a:rPr>
                        <a:t>.03</a:t>
                      </a:r>
                    </a:p>
                  </a:txBody>
                  <a:tcPr>
                    <a:solidFill>
                      <a:srgbClr val="000000"/>
                    </a:solidFill>
                  </a:tcPr>
                </a:tc>
                <a:tc>
                  <a:txBody>
                    <a:bodyPr/>
                    <a:lstStyle/>
                    <a:p>
                      <a:pPr algn="ctr"/>
                      <a:r>
                        <a:rPr lang="en-IN">
                          <a:latin typeface="+mn-lt"/>
                        </a:rPr>
                        <a:t>.04</a:t>
                      </a:r>
                    </a:p>
                  </a:txBody>
                  <a:tcPr>
                    <a:solidFill>
                      <a:srgbClr val="000000"/>
                    </a:solidFill>
                  </a:tcPr>
                </a:tc>
                <a:tc>
                  <a:txBody>
                    <a:bodyPr/>
                    <a:lstStyle/>
                    <a:p>
                      <a:pPr algn="ctr"/>
                      <a:r>
                        <a:rPr lang="en-IN">
                          <a:latin typeface="+mn-lt"/>
                        </a:rPr>
                        <a:t>.05</a:t>
                      </a:r>
                    </a:p>
                  </a:txBody>
                  <a:tcPr>
                    <a:solidFill>
                      <a:srgbClr val="000000"/>
                    </a:solidFill>
                  </a:tcPr>
                </a:tc>
                <a:tc>
                  <a:txBody>
                    <a:bodyPr/>
                    <a:lstStyle/>
                    <a:p>
                      <a:pPr algn="ctr"/>
                      <a:r>
                        <a:rPr lang="en-IN">
                          <a:latin typeface="+mn-lt"/>
                        </a:rPr>
                        <a:t>.06</a:t>
                      </a:r>
                    </a:p>
                  </a:txBody>
                  <a:tcPr>
                    <a:solidFill>
                      <a:srgbClr val="000000"/>
                    </a:solidFill>
                  </a:tcPr>
                </a:tc>
                <a:tc>
                  <a:txBody>
                    <a:bodyPr/>
                    <a:lstStyle/>
                    <a:p>
                      <a:pPr algn="ctr"/>
                      <a:r>
                        <a:rPr lang="en-IN">
                          <a:latin typeface="+mn-lt"/>
                        </a:rPr>
                        <a:t>.07</a:t>
                      </a:r>
                    </a:p>
                  </a:txBody>
                  <a:tcPr>
                    <a:solidFill>
                      <a:srgbClr val="000000"/>
                    </a:solidFill>
                  </a:tcPr>
                </a:tc>
                <a:tc>
                  <a:txBody>
                    <a:bodyPr/>
                    <a:lstStyle/>
                    <a:p>
                      <a:pPr algn="ctr"/>
                      <a:r>
                        <a:rPr lang="en-IN">
                          <a:latin typeface="+mn-lt"/>
                        </a:rPr>
                        <a:t>.08</a:t>
                      </a:r>
                    </a:p>
                  </a:txBody>
                  <a:tcPr>
                    <a:solidFill>
                      <a:srgbClr val="000000"/>
                    </a:solidFill>
                  </a:tcPr>
                </a:tc>
                <a:tc>
                  <a:txBody>
                    <a:bodyPr/>
                    <a:lstStyle/>
                    <a:p>
                      <a:pPr algn="ctr"/>
                      <a:r>
                        <a:rPr lang="en-IN">
                          <a:latin typeface="+mn-lt"/>
                        </a:rPr>
                        <a:t>.09</a:t>
                      </a:r>
                    </a:p>
                  </a:txBody>
                  <a:tcPr>
                    <a:solidFill>
                      <a:srgbClr val="000000"/>
                    </a:solidFill>
                  </a:tcPr>
                </a:tc>
                <a:extLst>
                  <a:ext uri="{0D108BD9-81ED-4DB2-BD59-A6C34878D82A}">
                    <a16:rowId xmlns:a16="http://schemas.microsoft.com/office/drawing/2014/main" val="3807734557"/>
                  </a:ext>
                </a:extLst>
              </a:tr>
              <a:tr h="419569">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extLst>
                  <a:ext uri="{0D108BD9-81ED-4DB2-BD59-A6C34878D82A}">
                    <a16:rowId xmlns:a16="http://schemas.microsoft.com/office/drawing/2014/main" val="3227675307"/>
                  </a:ext>
                </a:extLst>
              </a:tr>
              <a:tr h="419569">
                <a:tc>
                  <a:txBody>
                    <a:bodyPr/>
                    <a:lstStyle/>
                    <a:p>
                      <a:pPr algn="ctr"/>
                      <a:r>
                        <a:rPr lang="en-IN">
                          <a:solidFill>
                            <a:srgbClr val="141414"/>
                          </a:solidFill>
                          <a:latin typeface="+mn-lt"/>
                        </a:rPr>
                        <a:t>.5</a:t>
                      </a:r>
                    </a:p>
                  </a:txBody>
                  <a:tcPr/>
                </a:tc>
                <a:tc>
                  <a:txBody>
                    <a:bodyPr/>
                    <a:lstStyle/>
                    <a:p>
                      <a:pPr algn="ctr"/>
                      <a:r>
                        <a:rPr lang="en-IN">
                          <a:solidFill>
                            <a:srgbClr val="141414"/>
                          </a:solidFill>
                          <a:latin typeface="+mn-lt"/>
                        </a:rPr>
                        <a:t>.6915</a:t>
                      </a:r>
                    </a:p>
                  </a:txBody>
                  <a:tcPr/>
                </a:tc>
                <a:tc>
                  <a:txBody>
                    <a:bodyPr/>
                    <a:lstStyle/>
                    <a:p>
                      <a:pPr algn="ctr"/>
                      <a:r>
                        <a:rPr lang="en-IN">
                          <a:solidFill>
                            <a:srgbClr val="141414"/>
                          </a:solidFill>
                          <a:latin typeface="+mn-lt"/>
                        </a:rPr>
                        <a:t>.6950</a:t>
                      </a:r>
                    </a:p>
                  </a:txBody>
                  <a:tcPr/>
                </a:tc>
                <a:tc>
                  <a:txBody>
                    <a:bodyPr/>
                    <a:lstStyle/>
                    <a:p>
                      <a:pPr algn="ctr"/>
                      <a:r>
                        <a:rPr lang="en-IN">
                          <a:solidFill>
                            <a:srgbClr val="141414"/>
                          </a:solidFill>
                          <a:latin typeface="+mn-lt"/>
                        </a:rPr>
                        <a:t>.6985</a:t>
                      </a:r>
                    </a:p>
                  </a:txBody>
                  <a:tcPr/>
                </a:tc>
                <a:tc>
                  <a:txBody>
                    <a:bodyPr/>
                    <a:lstStyle/>
                    <a:p>
                      <a:pPr algn="ctr"/>
                      <a:r>
                        <a:rPr lang="en-IN">
                          <a:solidFill>
                            <a:srgbClr val="141414"/>
                          </a:solidFill>
                          <a:latin typeface="+mn-lt"/>
                        </a:rPr>
                        <a:t>.7019</a:t>
                      </a:r>
                    </a:p>
                  </a:txBody>
                  <a:tcPr/>
                </a:tc>
                <a:tc>
                  <a:txBody>
                    <a:bodyPr/>
                    <a:lstStyle/>
                    <a:p>
                      <a:pPr algn="ctr"/>
                      <a:r>
                        <a:rPr lang="en-IN">
                          <a:solidFill>
                            <a:srgbClr val="141414"/>
                          </a:solidFill>
                          <a:latin typeface="+mn-lt"/>
                        </a:rPr>
                        <a:t>.7054</a:t>
                      </a:r>
                    </a:p>
                  </a:txBody>
                  <a:tcPr/>
                </a:tc>
                <a:tc>
                  <a:txBody>
                    <a:bodyPr/>
                    <a:lstStyle/>
                    <a:p>
                      <a:pPr algn="ctr"/>
                      <a:r>
                        <a:rPr lang="en-IN">
                          <a:solidFill>
                            <a:srgbClr val="141414"/>
                          </a:solidFill>
                          <a:latin typeface="+mn-lt"/>
                        </a:rPr>
                        <a:t>.7088</a:t>
                      </a:r>
                    </a:p>
                  </a:txBody>
                  <a:tcPr/>
                </a:tc>
                <a:tc>
                  <a:txBody>
                    <a:bodyPr/>
                    <a:lstStyle/>
                    <a:p>
                      <a:pPr algn="ctr"/>
                      <a:r>
                        <a:rPr lang="en-IN">
                          <a:solidFill>
                            <a:srgbClr val="141414"/>
                          </a:solidFill>
                          <a:latin typeface="+mn-lt"/>
                        </a:rPr>
                        <a:t>.7123</a:t>
                      </a:r>
                    </a:p>
                  </a:txBody>
                  <a:tcPr/>
                </a:tc>
                <a:tc>
                  <a:txBody>
                    <a:bodyPr/>
                    <a:lstStyle/>
                    <a:p>
                      <a:pPr algn="ctr"/>
                      <a:r>
                        <a:rPr lang="en-IN">
                          <a:solidFill>
                            <a:srgbClr val="141414"/>
                          </a:solidFill>
                          <a:latin typeface="+mn-lt"/>
                        </a:rPr>
                        <a:t>.7157</a:t>
                      </a:r>
                    </a:p>
                  </a:txBody>
                  <a:tcPr/>
                </a:tc>
                <a:tc>
                  <a:txBody>
                    <a:bodyPr/>
                    <a:lstStyle/>
                    <a:p>
                      <a:pPr algn="ctr"/>
                      <a:r>
                        <a:rPr lang="en-IN">
                          <a:solidFill>
                            <a:srgbClr val="141414"/>
                          </a:solidFill>
                          <a:latin typeface="+mn-lt"/>
                        </a:rPr>
                        <a:t>.7190</a:t>
                      </a:r>
                    </a:p>
                  </a:txBody>
                  <a:tcPr/>
                </a:tc>
                <a:tc>
                  <a:txBody>
                    <a:bodyPr/>
                    <a:lstStyle/>
                    <a:p>
                      <a:pPr algn="ctr"/>
                      <a:r>
                        <a:rPr lang="en-IN">
                          <a:solidFill>
                            <a:srgbClr val="141414"/>
                          </a:solidFill>
                          <a:latin typeface="+mn-lt"/>
                        </a:rPr>
                        <a:t>.7224</a:t>
                      </a:r>
                    </a:p>
                  </a:txBody>
                  <a:tcPr/>
                </a:tc>
                <a:extLst>
                  <a:ext uri="{0D108BD9-81ED-4DB2-BD59-A6C34878D82A}">
                    <a16:rowId xmlns:a16="http://schemas.microsoft.com/office/drawing/2014/main" val="1793215676"/>
                  </a:ext>
                </a:extLst>
              </a:tr>
              <a:tr h="419569">
                <a:tc>
                  <a:txBody>
                    <a:bodyPr/>
                    <a:lstStyle/>
                    <a:p>
                      <a:pPr algn="ctr"/>
                      <a:r>
                        <a:rPr lang="en-IN">
                          <a:solidFill>
                            <a:srgbClr val="141414"/>
                          </a:solidFill>
                          <a:latin typeface="+mn-lt"/>
                        </a:rPr>
                        <a:t>.6</a:t>
                      </a:r>
                    </a:p>
                  </a:txBody>
                  <a:tcPr/>
                </a:tc>
                <a:tc>
                  <a:txBody>
                    <a:bodyPr/>
                    <a:lstStyle/>
                    <a:p>
                      <a:pPr algn="ctr"/>
                      <a:r>
                        <a:rPr lang="en-IN">
                          <a:solidFill>
                            <a:srgbClr val="141414"/>
                          </a:solidFill>
                          <a:latin typeface="+mn-lt"/>
                        </a:rPr>
                        <a:t>.7257</a:t>
                      </a:r>
                    </a:p>
                  </a:txBody>
                  <a:tcPr/>
                </a:tc>
                <a:tc>
                  <a:txBody>
                    <a:bodyPr/>
                    <a:lstStyle/>
                    <a:p>
                      <a:pPr algn="ctr"/>
                      <a:r>
                        <a:rPr lang="en-IN">
                          <a:solidFill>
                            <a:srgbClr val="141414"/>
                          </a:solidFill>
                          <a:latin typeface="+mn-lt"/>
                        </a:rPr>
                        <a:t>.7291</a:t>
                      </a:r>
                    </a:p>
                  </a:txBody>
                  <a:tcPr/>
                </a:tc>
                <a:tc>
                  <a:txBody>
                    <a:bodyPr/>
                    <a:lstStyle/>
                    <a:p>
                      <a:pPr algn="ctr"/>
                      <a:r>
                        <a:rPr lang="en-IN">
                          <a:solidFill>
                            <a:srgbClr val="141414"/>
                          </a:solidFill>
                          <a:latin typeface="+mn-lt"/>
                        </a:rPr>
                        <a:t>.7324</a:t>
                      </a:r>
                    </a:p>
                  </a:txBody>
                  <a:tcPr/>
                </a:tc>
                <a:tc>
                  <a:txBody>
                    <a:bodyPr/>
                    <a:lstStyle/>
                    <a:p>
                      <a:pPr algn="ctr"/>
                      <a:r>
                        <a:rPr lang="en-IN">
                          <a:solidFill>
                            <a:srgbClr val="141414"/>
                          </a:solidFill>
                          <a:latin typeface="+mn-lt"/>
                        </a:rPr>
                        <a:t>.7357</a:t>
                      </a:r>
                    </a:p>
                  </a:txBody>
                  <a:tcPr/>
                </a:tc>
                <a:tc>
                  <a:txBody>
                    <a:bodyPr/>
                    <a:lstStyle/>
                    <a:p>
                      <a:pPr algn="ctr"/>
                      <a:r>
                        <a:rPr lang="en-IN">
                          <a:solidFill>
                            <a:srgbClr val="141414"/>
                          </a:solidFill>
                          <a:latin typeface="+mn-lt"/>
                        </a:rPr>
                        <a:t>.7389</a:t>
                      </a:r>
                    </a:p>
                  </a:txBody>
                  <a:tcPr/>
                </a:tc>
                <a:tc>
                  <a:txBody>
                    <a:bodyPr/>
                    <a:lstStyle/>
                    <a:p>
                      <a:pPr algn="ctr"/>
                      <a:r>
                        <a:rPr lang="en-IN">
                          <a:solidFill>
                            <a:srgbClr val="141414"/>
                          </a:solidFill>
                          <a:latin typeface="+mn-lt"/>
                        </a:rPr>
                        <a:t>.7422</a:t>
                      </a:r>
                    </a:p>
                  </a:txBody>
                  <a:tcPr/>
                </a:tc>
                <a:tc>
                  <a:txBody>
                    <a:bodyPr/>
                    <a:lstStyle/>
                    <a:p>
                      <a:pPr algn="ctr"/>
                      <a:r>
                        <a:rPr lang="en-IN">
                          <a:solidFill>
                            <a:srgbClr val="141414"/>
                          </a:solidFill>
                          <a:latin typeface="+mn-lt"/>
                        </a:rPr>
                        <a:t>.7454</a:t>
                      </a:r>
                    </a:p>
                  </a:txBody>
                  <a:tcPr/>
                </a:tc>
                <a:tc>
                  <a:txBody>
                    <a:bodyPr/>
                    <a:lstStyle/>
                    <a:p>
                      <a:pPr algn="ctr"/>
                      <a:r>
                        <a:rPr lang="en-IN">
                          <a:solidFill>
                            <a:srgbClr val="141414"/>
                          </a:solidFill>
                          <a:latin typeface="+mn-lt"/>
                        </a:rPr>
                        <a:t>7.486</a:t>
                      </a:r>
                    </a:p>
                  </a:txBody>
                  <a:tcPr/>
                </a:tc>
                <a:tc>
                  <a:txBody>
                    <a:bodyPr/>
                    <a:lstStyle/>
                    <a:p>
                      <a:pPr algn="ctr"/>
                      <a:r>
                        <a:rPr lang="en-US">
                          <a:solidFill>
                            <a:srgbClr val="141414"/>
                          </a:solidFill>
                          <a:effectLst>
                            <a:glow rad="254000">
                              <a:srgbClr val="FF0033">
                                <a:alpha val="25000"/>
                              </a:srgbClr>
                            </a:glow>
                          </a:effectLst>
                          <a:latin typeface="+mn-lt"/>
                        </a:rPr>
                        <a:t>.</a:t>
                      </a:r>
                      <a:r>
                        <a:rPr lang="en-IN">
                          <a:solidFill>
                            <a:srgbClr val="141414"/>
                          </a:solidFill>
                          <a:effectLst>
                            <a:glow rad="254000">
                              <a:srgbClr val="FF0033">
                                <a:alpha val="25000"/>
                              </a:srgbClr>
                            </a:glow>
                          </a:effectLst>
                          <a:latin typeface="+mn-lt"/>
                        </a:rPr>
                        <a:t>7517</a:t>
                      </a:r>
                    </a:p>
                  </a:txBody>
                  <a:tcPr/>
                </a:tc>
                <a:tc>
                  <a:txBody>
                    <a:bodyPr/>
                    <a:lstStyle/>
                    <a:p>
                      <a:pPr algn="ctr"/>
                      <a:r>
                        <a:rPr lang="en-IN">
                          <a:solidFill>
                            <a:srgbClr val="141414"/>
                          </a:solidFill>
                          <a:latin typeface="+mn-lt"/>
                        </a:rPr>
                        <a:t>.7549</a:t>
                      </a:r>
                    </a:p>
                  </a:txBody>
                  <a:tcPr/>
                </a:tc>
                <a:extLst>
                  <a:ext uri="{0D108BD9-81ED-4DB2-BD59-A6C34878D82A}">
                    <a16:rowId xmlns:a16="http://schemas.microsoft.com/office/drawing/2014/main" val="602582797"/>
                  </a:ext>
                </a:extLst>
              </a:tr>
              <a:tr h="419569">
                <a:tc>
                  <a:txBody>
                    <a:bodyPr/>
                    <a:lstStyle/>
                    <a:p>
                      <a:pPr algn="ctr"/>
                      <a:r>
                        <a:rPr lang="en-IN">
                          <a:solidFill>
                            <a:srgbClr val="141414"/>
                          </a:solidFill>
                          <a:latin typeface="+mn-lt"/>
                        </a:rPr>
                        <a:t>.7</a:t>
                      </a:r>
                    </a:p>
                  </a:txBody>
                  <a:tcPr/>
                </a:tc>
                <a:tc>
                  <a:txBody>
                    <a:bodyPr/>
                    <a:lstStyle/>
                    <a:p>
                      <a:pPr algn="ctr"/>
                      <a:r>
                        <a:rPr lang="en-IN">
                          <a:solidFill>
                            <a:srgbClr val="141414"/>
                          </a:solidFill>
                          <a:latin typeface="+mn-lt"/>
                        </a:rPr>
                        <a:t>.7580</a:t>
                      </a:r>
                    </a:p>
                  </a:txBody>
                  <a:tcPr/>
                </a:tc>
                <a:tc>
                  <a:txBody>
                    <a:bodyPr/>
                    <a:lstStyle/>
                    <a:p>
                      <a:pPr algn="ctr"/>
                      <a:r>
                        <a:rPr lang="en-IN">
                          <a:solidFill>
                            <a:srgbClr val="141414"/>
                          </a:solidFill>
                          <a:latin typeface="+mn-lt"/>
                        </a:rPr>
                        <a:t>.7611</a:t>
                      </a:r>
                    </a:p>
                  </a:txBody>
                  <a:tcPr/>
                </a:tc>
                <a:tc>
                  <a:txBody>
                    <a:bodyPr/>
                    <a:lstStyle/>
                    <a:p>
                      <a:pPr algn="ctr"/>
                      <a:r>
                        <a:rPr lang="en-IN">
                          <a:solidFill>
                            <a:srgbClr val="141414"/>
                          </a:solidFill>
                          <a:latin typeface="+mn-lt"/>
                        </a:rPr>
                        <a:t>.7642</a:t>
                      </a:r>
                    </a:p>
                  </a:txBody>
                  <a:tcPr/>
                </a:tc>
                <a:tc>
                  <a:txBody>
                    <a:bodyPr/>
                    <a:lstStyle/>
                    <a:p>
                      <a:pPr algn="ctr"/>
                      <a:r>
                        <a:rPr lang="en-IN">
                          <a:solidFill>
                            <a:srgbClr val="141414"/>
                          </a:solidFill>
                          <a:latin typeface="+mn-lt"/>
                        </a:rPr>
                        <a:t>.7673</a:t>
                      </a:r>
                    </a:p>
                  </a:txBody>
                  <a:tcPr/>
                </a:tc>
                <a:tc>
                  <a:txBody>
                    <a:bodyPr/>
                    <a:lstStyle/>
                    <a:p>
                      <a:pPr algn="ctr"/>
                      <a:r>
                        <a:rPr lang="en-IN">
                          <a:solidFill>
                            <a:srgbClr val="141414"/>
                          </a:solidFill>
                          <a:latin typeface="+mn-lt"/>
                        </a:rPr>
                        <a:t>.7704</a:t>
                      </a:r>
                    </a:p>
                  </a:txBody>
                  <a:tcPr/>
                </a:tc>
                <a:tc>
                  <a:txBody>
                    <a:bodyPr/>
                    <a:lstStyle/>
                    <a:p>
                      <a:pPr algn="ctr"/>
                      <a:r>
                        <a:rPr lang="en-IN">
                          <a:solidFill>
                            <a:srgbClr val="141414"/>
                          </a:solidFill>
                          <a:latin typeface="+mn-lt"/>
                        </a:rPr>
                        <a:t>.7734</a:t>
                      </a:r>
                    </a:p>
                  </a:txBody>
                  <a:tcPr/>
                </a:tc>
                <a:tc>
                  <a:txBody>
                    <a:bodyPr/>
                    <a:lstStyle/>
                    <a:p>
                      <a:pPr algn="ctr"/>
                      <a:r>
                        <a:rPr lang="en-IN">
                          <a:solidFill>
                            <a:srgbClr val="141414"/>
                          </a:solidFill>
                          <a:latin typeface="+mn-lt"/>
                        </a:rPr>
                        <a:t>.7764</a:t>
                      </a:r>
                    </a:p>
                  </a:txBody>
                  <a:tcPr/>
                </a:tc>
                <a:tc>
                  <a:txBody>
                    <a:bodyPr/>
                    <a:lstStyle/>
                    <a:p>
                      <a:pPr algn="ctr"/>
                      <a:r>
                        <a:rPr lang="en-IN">
                          <a:solidFill>
                            <a:srgbClr val="141414"/>
                          </a:solidFill>
                          <a:latin typeface="+mn-lt"/>
                        </a:rPr>
                        <a:t>.7794</a:t>
                      </a:r>
                    </a:p>
                  </a:txBody>
                  <a:tcPr/>
                </a:tc>
                <a:tc>
                  <a:txBody>
                    <a:bodyPr/>
                    <a:lstStyle/>
                    <a:p>
                      <a:pPr algn="ctr"/>
                      <a:r>
                        <a:rPr lang="en-IN">
                          <a:solidFill>
                            <a:srgbClr val="141414"/>
                          </a:solidFill>
                          <a:latin typeface="+mn-lt"/>
                        </a:rPr>
                        <a:t>.7823</a:t>
                      </a:r>
                    </a:p>
                  </a:txBody>
                  <a:tcPr/>
                </a:tc>
                <a:tc>
                  <a:txBody>
                    <a:bodyPr/>
                    <a:lstStyle/>
                    <a:p>
                      <a:pPr algn="ctr"/>
                      <a:r>
                        <a:rPr lang="en-IN">
                          <a:solidFill>
                            <a:srgbClr val="141414"/>
                          </a:solidFill>
                          <a:latin typeface="+mn-lt"/>
                        </a:rPr>
                        <a:t>.7852</a:t>
                      </a:r>
                    </a:p>
                  </a:txBody>
                  <a:tcPr/>
                </a:tc>
                <a:extLst>
                  <a:ext uri="{0D108BD9-81ED-4DB2-BD59-A6C34878D82A}">
                    <a16:rowId xmlns:a16="http://schemas.microsoft.com/office/drawing/2014/main" val="636666781"/>
                  </a:ext>
                </a:extLst>
              </a:tr>
              <a:tr h="419569">
                <a:tc>
                  <a:txBody>
                    <a:bodyPr/>
                    <a:lstStyle/>
                    <a:p>
                      <a:pPr algn="ctr"/>
                      <a:r>
                        <a:rPr lang="en-IN">
                          <a:solidFill>
                            <a:srgbClr val="141414"/>
                          </a:solidFill>
                          <a:latin typeface="+mn-lt"/>
                        </a:rPr>
                        <a:t>.8</a:t>
                      </a:r>
                    </a:p>
                  </a:txBody>
                  <a:tcPr/>
                </a:tc>
                <a:tc>
                  <a:txBody>
                    <a:bodyPr/>
                    <a:lstStyle/>
                    <a:p>
                      <a:pPr algn="ctr"/>
                      <a:r>
                        <a:rPr lang="en-IN">
                          <a:solidFill>
                            <a:srgbClr val="141414"/>
                          </a:solidFill>
                          <a:latin typeface="+mn-lt"/>
                        </a:rPr>
                        <a:t>.7881</a:t>
                      </a:r>
                    </a:p>
                  </a:txBody>
                  <a:tcPr/>
                </a:tc>
                <a:tc>
                  <a:txBody>
                    <a:bodyPr/>
                    <a:lstStyle/>
                    <a:p>
                      <a:pPr algn="ctr"/>
                      <a:r>
                        <a:rPr lang="en-IN">
                          <a:solidFill>
                            <a:srgbClr val="141414"/>
                          </a:solidFill>
                          <a:latin typeface="+mn-lt"/>
                        </a:rPr>
                        <a:t>.7910</a:t>
                      </a:r>
                    </a:p>
                  </a:txBody>
                  <a:tcPr/>
                </a:tc>
                <a:tc>
                  <a:txBody>
                    <a:bodyPr/>
                    <a:lstStyle/>
                    <a:p>
                      <a:pPr algn="ctr"/>
                      <a:r>
                        <a:rPr lang="en-IN">
                          <a:solidFill>
                            <a:srgbClr val="141414"/>
                          </a:solidFill>
                          <a:latin typeface="+mn-lt"/>
                        </a:rPr>
                        <a:t>.7939</a:t>
                      </a:r>
                    </a:p>
                  </a:txBody>
                  <a:tcPr/>
                </a:tc>
                <a:tc>
                  <a:txBody>
                    <a:bodyPr/>
                    <a:lstStyle/>
                    <a:p>
                      <a:pPr algn="ctr"/>
                      <a:r>
                        <a:rPr lang="en-IN">
                          <a:solidFill>
                            <a:srgbClr val="141414"/>
                          </a:solidFill>
                          <a:latin typeface="+mn-lt"/>
                        </a:rPr>
                        <a:t>.7967</a:t>
                      </a:r>
                    </a:p>
                  </a:txBody>
                  <a:tcPr/>
                </a:tc>
                <a:tc>
                  <a:txBody>
                    <a:bodyPr/>
                    <a:lstStyle/>
                    <a:p>
                      <a:pPr algn="ctr"/>
                      <a:r>
                        <a:rPr lang="en-IN">
                          <a:solidFill>
                            <a:srgbClr val="141414"/>
                          </a:solidFill>
                          <a:latin typeface="+mn-lt"/>
                        </a:rPr>
                        <a:t>.7995</a:t>
                      </a:r>
                    </a:p>
                  </a:txBody>
                  <a:tcPr/>
                </a:tc>
                <a:tc>
                  <a:txBody>
                    <a:bodyPr/>
                    <a:lstStyle/>
                    <a:p>
                      <a:pPr algn="ctr"/>
                      <a:r>
                        <a:rPr lang="en-IN">
                          <a:solidFill>
                            <a:srgbClr val="141414"/>
                          </a:solidFill>
                          <a:latin typeface="+mn-lt"/>
                        </a:rPr>
                        <a:t>.8023</a:t>
                      </a:r>
                    </a:p>
                  </a:txBody>
                  <a:tcPr/>
                </a:tc>
                <a:tc>
                  <a:txBody>
                    <a:bodyPr/>
                    <a:lstStyle/>
                    <a:p>
                      <a:pPr algn="ctr"/>
                      <a:r>
                        <a:rPr lang="en-IN">
                          <a:solidFill>
                            <a:srgbClr val="141414"/>
                          </a:solidFill>
                          <a:latin typeface="+mn-lt"/>
                        </a:rPr>
                        <a:t>.8051</a:t>
                      </a:r>
                    </a:p>
                  </a:txBody>
                  <a:tcPr/>
                </a:tc>
                <a:tc>
                  <a:txBody>
                    <a:bodyPr/>
                    <a:lstStyle/>
                    <a:p>
                      <a:pPr algn="ctr"/>
                      <a:r>
                        <a:rPr lang="en-IN">
                          <a:solidFill>
                            <a:srgbClr val="141414"/>
                          </a:solidFill>
                          <a:latin typeface="+mn-lt"/>
                        </a:rPr>
                        <a:t>.8078</a:t>
                      </a:r>
                    </a:p>
                  </a:txBody>
                  <a:tcPr/>
                </a:tc>
                <a:tc>
                  <a:txBody>
                    <a:bodyPr/>
                    <a:lstStyle/>
                    <a:p>
                      <a:pPr algn="ctr"/>
                      <a:r>
                        <a:rPr lang="en-IN">
                          <a:solidFill>
                            <a:srgbClr val="141414"/>
                          </a:solidFill>
                          <a:latin typeface="+mn-lt"/>
                        </a:rPr>
                        <a:t>.8106</a:t>
                      </a:r>
                    </a:p>
                  </a:txBody>
                  <a:tcPr/>
                </a:tc>
                <a:tc>
                  <a:txBody>
                    <a:bodyPr/>
                    <a:lstStyle/>
                    <a:p>
                      <a:pPr algn="ctr"/>
                      <a:r>
                        <a:rPr lang="en-IN">
                          <a:solidFill>
                            <a:srgbClr val="141414"/>
                          </a:solidFill>
                          <a:latin typeface="+mn-lt"/>
                        </a:rPr>
                        <a:t>.8133</a:t>
                      </a:r>
                    </a:p>
                  </a:txBody>
                  <a:tcPr/>
                </a:tc>
                <a:extLst>
                  <a:ext uri="{0D108BD9-81ED-4DB2-BD59-A6C34878D82A}">
                    <a16:rowId xmlns:a16="http://schemas.microsoft.com/office/drawing/2014/main" val="139729314"/>
                  </a:ext>
                </a:extLst>
              </a:tr>
              <a:tr h="419569">
                <a:tc>
                  <a:txBody>
                    <a:bodyPr/>
                    <a:lstStyle/>
                    <a:p>
                      <a:pPr algn="ctr"/>
                      <a:r>
                        <a:rPr lang="en-IN">
                          <a:solidFill>
                            <a:srgbClr val="141414"/>
                          </a:solidFill>
                          <a:latin typeface="+mn-lt"/>
                        </a:rPr>
                        <a:t>.9</a:t>
                      </a:r>
                    </a:p>
                  </a:txBody>
                  <a:tcPr/>
                </a:tc>
                <a:tc>
                  <a:txBody>
                    <a:bodyPr/>
                    <a:lstStyle/>
                    <a:p>
                      <a:pPr algn="ctr"/>
                      <a:r>
                        <a:rPr lang="en-IN">
                          <a:solidFill>
                            <a:srgbClr val="141414"/>
                          </a:solidFill>
                          <a:latin typeface="+mn-lt"/>
                        </a:rPr>
                        <a:t>.8159</a:t>
                      </a:r>
                    </a:p>
                  </a:txBody>
                  <a:tcPr/>
                </a:tc>
                <a:tc>
                  <a:txBody>
                    <a:bodyPr/>
                    <a:lstStyle/>
                    <a:p>
                      <a:pPr algn="ctr"/>
                      <a:r>
                        <a:rPr lang="en-IN">
                          <a:solidFill>
                            <a:srgbClr val="141414"/>
                          </a:solidFill>
                          <a:latin typeface="+mn-lt"/>
                        </a:rPr>
                        <a:t>.8186</a:t>
                      </a:r>
                    </a:p>
                  </a:txBody>
                  <a:tcPr/>
                </a:tc>
                <a:tc>
                  <a:txBody>
                    <a:bodyPr/>
                    <a:lstStyle/>
                    <a:p>
                      <a:pPr algn="ctr"/>
                      <a:r>
                        <a:rPr lang="en-IN">
                          <a:solidFill>
                            <a:srgbClr val="141414"/>
                          </a:solidFill>
                          <a:latin typeface="+mn-lt"/>
                        </a:rPr>
                        <a:t>.8212</a:t>
                      </a:r>
                    </a:p>
                  </a:txBody>
                  <a:tcPr/>
                </a:tc>
                <a:tc>
                  <a:txBody>
                    <a:bodyPr/>
                    <a:lstStyle/>
                    <a:p>
                      <a:pPr algn="ctr"/>
                      <a:r>
                        <a:rPr lang="en-IN">
                          <a:solidFill>
                            <a:srgbClr val="141414"/>
                          </a:solidFill>
                          <a:latin typeface="+mn-lt"/>
                        </a:rPr>
                        <a:t>.8238</a:t>
                      </a:r>
                    </a:p>
                  </a:txBody>
                  <a:tcPr/>
                </a:tc>
                <a:tc>
                  <a:txBody>
                    <a:bodyPr/>
                    <a:lstStyle/>
                    <a:p>
                      <a:pPr algn="ctr"/>
                      <a:r>
                        <a:rPr lang="en-IN">
                          <a:solidFill>
                            <a:srgbClr val="141414"/>
                          </a:solidFill>
                          <a:latin typeface="+mn-lt"/>
                        </a:rPr>
                        <a:t>.8264</a:t>
                      </a:r>
                    </a:p>
                  </a:txBody>
                  <a:tcPr/>
                </a:tc>
                <a:tc>
                  <a:txBody>
                    <a:bodyPr/>
                    <a:lstStyle/>
                    <a:p>
                      <a:pPr algn="ctr"/>
                      <a:r>
                        <a:rPr lang="en-IN">
                          <a:solidFill>
                            <a:srgbClr val="141414"/>
                          </a:solidFill>
                          <a:latin typeface="+mn-lt"/>
                        </a:rPr>
                        <a:t>.8289</a:t>
                      </a:r>
                    </a:p>
                  </a:txBody>
                  <a:tcPr/>
                </a:tc>
                <a:tc>
                  <a:txBody>
                    <a:bodyPr/>
                    <a:lstStyle/>
                    <a:p>
                      <a:pPr algn="ctr"/>
                      <a:r>
                        <a:rPr lang="en-IN">
                          <a:solidFill>
                            <a:srgbClr val="141414"/>
                          </a:solidFill>
                          <a:latin typeface="+mn-lt"/>
                        </a:rPr>
                        <a:t>.8315</a:t>
                      </a:r>
                    </a:p>
                  </a:txBody>
                  <a:tcPr/>
                </a:tc>
                <a:tc>
                  <a:txBody>
                    <a:bodyPr/>
                    <a:lstStyle/>
                    <a:p>
                      <a:pPr algn="ctr"/>
                      <a:r>
                        <a:rPr lang="en-IN">
                          <a:solidFill>
                            <a:srgbClr val="141414"/>
                          </a:solidFill>
                          <a:latin typeface="+mn-lt"/>
                        </a:rPr>
                        <a:t>.8340</a:t>
                      </a:r>
                    </a:p>
                  </a:txBody>
                  <a:tcPr/>
                </a:tc>
                <a:tc>
                  <a:txBody>
                    <a:bodyPr/>
                    <a:lstStyle/>
                    <a:p>
                      <a:pPr algn="ctr"/>
                      <a:r>
                        <a:rPr lang="en-IN">
                          <a:solidFill>
                            <a:srgbClr val="141414"/>
                          </a:solidFill>
                          <a:latin typeface="+mn-lt"/>
                        </a:rPr>
                        <a:t>.8365</a:t>
                      </a:r>
                    </a:p>
                  </a:txBody>
                  <a:tcPr/>
                </a:tc>
                <a:tc>
                  <a:txBody>
                    <a:bodyPr/>
                    <a:lstStyle/>
                    <a:p>
                      <a:pPr algn="ctr"/>
                      <a:r>
                        <a:rPr lang="en-IN">
                          <a:solidFill>
                            <a:srgbClr val="141414"/>
                          </a:solidFill>
                          <a:latin typeface="+mn-lt"/>
                        </a:rPr>
                        <a:t>.8389</a:t>
                      </a:r>
                    </a:p>
                  </a:txBody>
                  <a:tcPr/>
                </a:tc>
                <a:extLst>
                  <a:ext uri="{0D108BD9-81ED-4DB2-BD59-A6C34878D82A}">
                    <a16:rowId xmlns:a16="http://schemas.microsoft.com/office/drawing/2014/main" val="182939449"/>
                  </a:ext>
                </a:extLst>
              </a:tr>
              <a:tr h="419569">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p>
                  </a:txBody>
                  <a:tcPr/>
                </a:tc>
                <a:extLst>
                  <a:ext uri="{0D108BD9-81ED-4DB2-BD59-A6C34878D82A}">
                    <a16:rowId xmlns:a16="http://schemas.microsoft.com/office/drawing/2014/main" val="521537124"/>
                  </a:ext>
                </a:extLst>
              </a:tr>
            </a:tbl>
          </a:graphicData>
        </a:graphic>
      </p:graphicFrame>
    </p:spTree>
    <p:extLst>
      <p:ext uri="{BB962C8B-B14F-4D97-AF65-F5344CB8AC3E}">
        <p14:creationId xmlns:p14="http://schemas.microsoft.com/office/powerpoint/2010/main" val="3151906126"/>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t>(11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22C4A55E-8C80-42A1-99DC-31037FD1F59D}"/>
              </a:ext>
            </a:extLst>
          </p:cNvPr>
          <p:cNvSpPr>
            <a:spLocks noGrp="1"/>
          </p:cNvSpPr>
          <p:nvPr>
            <p:ph sz="half" idx="2"/>
          </p:nvPr>
        </p:nvSpPr>
        <p:spPr>
          <a:xfrm>
            <a:off x="476843" y="1828800"/>
            <a:ext cx="11241915" cy="1217447"/>
          </a:xfrm>
        </p:spPr>
        <p:txBody>
          <a:bodyPr/>
          <a:lstStyle/>
          <a:p>
            <a:pPr marL="0" indent="0">
              <a:spcBef>
                <a:spcPts val="1800"/>
              </a:spcBef>
              <a:buNone/>
            </a:pPr>
            <a:r>
              <a:rPr lang="en-IN" b="1" u="sng">
                <a:solidFill>
                  <a:srgbClr val="003865"/>
                </a:solidFill>
              </a:rPr>
              <a:t>Example:</a:t>
            </a:r>
            <a:r>
              <a:rPr lang="en-IN">
                <a:solidFill>
                  <a:srgbClr val="003865"/>
                </a:solidFill>
              </a:rPr>
              <a:t> EAI Employee Data</a:t>
            </a:r>
          </a:p>
          <a:p>
            <a:pPr marL="0" indent="0">
              <a:spcBef>
                <a:spcPts val="1800"/>
              </a:spcBef>
              <a:buNone/>
            </a:pPr>
            <a:r>
              <a:rPr lang="en-US">
                <a:solidFill>
                  <a:srgbClr val="003865"/>
                </a:solidFill>
                <a:cs typeface="Arial" pitchFamily="34" charset="0"/>
              </a:rPr>
              <a:t>Step 3:  Calculate the </a:t>
            </a:r>
            <a:r>
              <a:rPr lang="en-US" i="1">
                <a:solidFill>
                  <a:srgbClr val="003865"/>
                </a:solidFill>
                <a:cs typeface="Arial" pitchFamily="34" charset="0"/>
              </a:rPr>
              <a:t>z</a:t>
            </a:r>
            <a:r>
              <a:rPr lang="en-US">
                <a:solidFill>
                  <a:srgbClr val="003865"/>
                </a:solidFill>
                <a:cs typeface="Arial" pitchFamily="34" charset="0"/>
              </a:rPr>
              <a:t>-value at the </a:t>
            </a:r>
            <a:r>
              <a:rPr lang="en-US" u="sng">
                <a:solidFill>
                  <a:srgbClr val="003865"/>
                </a:solidFill>
                <a:cs typeface="Arial" pitchFamily="34" charset="0"/>
              </a:rPr>
              <a:t>lower</a:t>
            </a:r>
            <a:r>
              <a:rPr lang="en-US">
                <a:solidFill>
                  <a:srgbClr val="003865"/>
                </a:solidFill>
                <a:cs typeface="Arial" pitchFamily="34" charset="0"/>
              </a:rPr>
              <a:t> endpoint of the interval.</a:t>
            </a:r>
          </a:p>
        </p:txBody>
      </p:sp>
      <p:graphicFrame>
        <p:nvGraphicFramePr>
          <p:cNvPr id="13" name="Object 3" descr="Begin equation. z equals left parenthesis 71,300 minus 71,800 right parenthesis divided by 730.3 equals negative .68. End equation.">
            <a:extLst>
              <a:ext uri="{FF2B5EF4-FFF2-40B4-BE49-F238E27FC236}">
                <a16:creationId xmlns:a16="http://schemas.microsoft.com/office/drawing/2014/main" id="{2EE204CE-BA14-442A-B711-C9FF7B5415B0}"/>
              </a:ext>
            </a:extLst>
          </p:cNvPr>
          <p:cNvGraphicFramePr>
            <a:graphicFrameLocks noGrp="1" noChangeAspect="1"/>
          </p:cNvGraphicFramePr>
          <p:nvPr>
            <p:ph idx="10"/>
            <p:extLst>
              <p:ext uri="{D42A27DB-BD31-4B8C-83A1-F6EECF244321}">
                <p14:modId xmlns:p14="http://schemas.microsoft.com/office/powerpoint/2010/main" val="2111894676"/>
              </p:ext>
            </p:extLst>
          </p:nvPr>
        </p:nvGraphicFramePr>
        <p:xfrm>
          <a:off x="3390900" y="3441700"/>
          <a:ext cx="5410200" cy="479425"/>
        </p:xfrm>
        <a:graphic>
          <a:graphicData uri="http://schemas.openxmlformats.org/presentationml/2006/ole">
            <mc:AlternateContent xmlns:mc="http://schemas.openxmlformats.org/markup-compatibility/2006">
              <mc:Choice xmlns:v="urn:schemas-microsoft-com:vml" Requires="v">
                <p:oleObj spid="_x0000_s107523" name="Equation" r:id="rId4" imgW="5587920" imgH="495000" progId="Equation.DSMT4">
                  <p:embed/>
                </p:oleObj>
              </mc:Choice>
              <mc:Fallback>
                <p:oleObj name="Equation" r:id="rId4" imgW="5587920" imgH="495000" progId="Equation.DSMT4">
                  <p:embed/>
                  <p:pic>
                    <p:nvPicPr>
                      <p:cNvPr id="0" name="OLE substitute image"/>
                      <p:cNvPicPr/>
                      <p:nvPr/>
                    </p:nvPicPr>
                    <p:blipFill>
                      <a:blip r:embed="rId5"/>
                      <a:stretch>
                        <a:fillRect/>
                      </a:stretch>
                    </p:blipFill>
                    <p:spPr>
                      <a:xfrm>
                        <a:off x="3390900" y="3441700"/>
                        <a:ext cx="5410200" cy="479425"/>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EC32605C-145D-40A9-904A-5788423F8BD0}"/>
              </a:ext>
            </a:extLst>
          </p:cNvPr>
          <p:cNvSpPr>
            <a:spLocks noGrp="1"/>
          </p:cNvSpPr>
          <p:nvPr>
            <p:ph idx="11"/>
          </p:nvPr>
        </p:nvSpPr>
        <p:spPr>
          <a:xfrm>
            <a:off x="349623" y="4323833"/>
            <a:ext cx="11120717" cy="624686"/>
          </a:xfrm>
        </p:spPr>
        <p:txBody>
          <a:bodyPr/>
          <a:lstStyle/>
          <a:p>
            <a:pPr algn="l"/>
            <a:r>
              <a:rPr lang="en-US">
                <a:solidFill>
                  <a:srgbClr val="003865"/>
                </a:solidFill>
                <a:cs typeface="Arial" pitchFamily="34" charset="0"/>
              </a:rPr>
              <a:t>Step 4:  Find the area under the curve to the left of the </a:t>
            </a:r>
            <a:r>
              <a:rPr lang="en-US" u="sng">
                <a:solidFill>
                  <a:srgbClr val="003865"/>
                </a:solidFill>
                <a:cs typeface="Arial" pitchFamily="34" charset="0"/>
              </a:rPr>
              <a:t>lower</a:t>
            </a:r>
            <a:r>
              <a:rPr lang="en-US">
                <a:solidFill>
                  <a:srgbClr val="003865"/>
                </a:solidFill>
                <a:cs typeface="Arial" pitchFamily="34" charset="0"/>
              </a:rPr>
              <a:t> endpoint.</a:t>
            </a:r>
          </a:p>
        </p:txBody>
      </p:sp>
      <p:graphicFrame>
        <p:nvGraphicFramePr>
          <p:cNvPr id="15" name="Object 5" descr="Begin equation. P of left parenthesis z less than or equal to negative .68 right  parenthesis equals .2483. End equation.">
            <a:extLst>
              <a:ext uri="{FF2B5EF4-FFF2-40B4-BE49-F238E27FC236}">
                <a16:creationId xmlns:a16="http://schemas.microsoft.com/office/drawing/2014/main" id="{D7EFA6EF-2A0A-4489-9B0C-4A8202C47732}"/>
              </a:ext>
            </a:extLst>
          </p:cNvPr>
          <p:cNvGraphicFramePr>
            <a:graphicFrameLocks noGrp="1" noChangeAspect="1"/>
          </p:cNvGraphicFramePr>
          <p:nvPr>
            <p:ph idx="13"/>
            <p:extLst>
              <p:ext uri="{D42A27DB-BD31-4B8C-83A1-F6EECF244321}">
                <p14:modId xmlns:p14="http://schemas.microsoft.com/office/powerpoint/2010/main" val="3668872344"/>
              </p:ext>
            </p:extLst>
          </p:nvPr>
        </p:nvGraphicFramePr>
        <p:xfrm>
          <a:off x="4667250" y="5260975"/>
          <a:ext cx="2857500" cy="458788"/>
        </p:xfrm>
        <a:graphic>
          <a:graphicData uri="http://schemas.openxmlformats.org/presentationml/2006/ole">
            <mc:AlternateContent xmlns:mc="http://schemas.openxmlformats.org/markup-compatibility/2006">
              <mc:Choice xmlns:v="urn:schemas-microsoft-com:vml" Requires="v">
                <p:oleObj spid="_x0000_s107524" name="Equation" r:id="rId6" imgW="3085920" imgH="495000" progId="Equation.DSMT4">
                  <p:embed/>
                </p:oleObj>
              </mc:Choice>
              <mc:Fallback>
                <p:oleObj name="Equation" r:id="rId6" imgW="3085920" imgH="495000" progId="Equation.DSMT4">
                  <p:embed/>
                  <p:pic>
                    <p:nvPicPr>
                      <p:cNvPr id="0" name="OLE substitute image"/>
                      <p:cNvPicPr/>
                      <p:nvPr/>
                    </p:nvPicPr>
                    <p:blipFill>
                      <a:blip r:embed="rId7"/>
                      <a:stretch>
                        <a:fillRect/>
                      </a:stretch>
                    </p:blipFill>
                    <p:spPr>
                      <a:xfrm>
                        <a:off x="4667250" y="5260975"/>
                        <a:ext cx="2857500" cy="458788"/>
                      </a:xfrm>
                      <a:prstGeom prst="rect">
                        <a:avLst/>
                      </a:prstGeom>
                    </p:spPr>
                  </p:pic>
                </p:oleObj>
              </mc:Fallback>
            </mc:AlternateContent>
          </a:graphicData>
        </a:graphic>
      </p:graphicFrame>
    </p:spTree>
    <p:extLst>
      <p:ext uri="{BB962C8B-B14F-4D97-AF65-F5344CB8AC3E}">
        <p14:creationId xmlns:p14="http://schemas.microsoft.com/office/powerpoint/2010/main" val="3674476448"/>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14B6744-0723-4009-8360-D45C16342B41}"/>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solidFill>
                      <a:srgbClr val="003865"/>
                    </a:solidFill>
                  </a:rPr>
                  <a:t>(12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D14B6744-0723-4009-8360-D45C16342B4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B1C8CBDA-9540-42CA-90BD-B9812A63E349}"/>
              </a:ext>
            </a:extLst>
          </p:cNvPr>
          <p:cNvSpPr>
            <a:spLocks noGrp="1"/>
          </p:cNvSpPr>
          <p:nvPr>
            <p:ph sz="half" idx="1"/>
          </p:nvPr>
        </p:nvSpPr>
        <p:spPr>
          <a:xfrm>
            <a:off x="476843" y="1825626"/>
            <a:ext cx="11238313" cy="1805080"/>
          </a:xfrm>
        </p:spPr>
        <p:txBody>
          <a:bodyPr/>
          <a:lstStyle/>
          <a:p>
            <a:pPr marL="0" indent="0">
              <a:buNone/>
            </a:pPr>
            <a:r>
              <a:rPr lang="en-IN" b="1" u="sng">
                <a:solidFill>
                  <a:srgbClr val="003865"/>
                </a:solidFill>
              </a:rPr>
              <a:t>Example:</a:t>
            </a:r>
            <a:r>
              <a:rPr lang="en-IN">
                <a:solidFill>
                  <a:srgbClr val="003865"/>
                </a:solidFill>
              </a:rPr>
              <a:t> EAI Employee Data</a:t>
            </a:r>
          </a:p>
          <a:p>
            <a:pPr marL="0" indent="0">
              <a:spcBef>
                <a:spcPts val="1800"/>
              </a:spcBef>
              <a:buNone/>
            </a:pPr>
            <a:r>
              <a:rPr lang="en-US">
                <a:solidFill>
                  <a:srgbClr val="003865"/>
                </a:solidFill>
                <a:cs typeface="Arial" pitchFamily="34" charset="0"/>
              </a:rPr>
              <a:t>Step 5: Calculate the area under the curve between the lower and upper endpoints of the interval.</a:t>
            </a:r>
          </a:p>
        </p:txBody>
      </p:sp>
      <p:graphicFrame>
        <p:nvGraphicFramePr>
          <p:cNvPr id="6" name="Object 3" descr="Begin equation. P of left parenthesis 71,300 less than or equal to x overbar less than or equal to 72,300 right parenthesis equals P of left parenthesis z less than or equal to .68 right parenthesis minus P of left parenthesis z less than or equal to negative .68 right parenthesis equals .7517 minus .2483 equals .5034. End equation.">
            <a:extLst>
              <a:ext uri="{FF2B5EF4-FFF2-40B4-BE49-F238E27FC236}">
                <a16:creationId xmlns:a16="http://schemas.microsoft.com/office/drawing/2014/main" id="{713907E6-5544-4F6C-A6A2-F1CD6FA2BBD7}"/>
              </a:ext>
            </a:extLst>
          </p:cNvPr>
          <p:cNvGraphicFramePr>
            <a:graphicFrameLocks noGrp="1" noChangeAspect="1"/>
          </p:cNvGraphicFramePr>
          <p:nvPr>
            <p:ph sz="half" idx="2"/>
            <p:extLst>
              <p:ext uri="{D42A27DB-BD31-4B8C-83A1-F6EECF244321}">
                <p14:modId xmlns:p14="http://schemas.microsoft.com/office/powerpoint/2010/main" val="1827743109"/>
              </p:ext>
            </p:extLst>
          </p:nvPr>
        </p:nvGraphicFramePr>
        <p:xfrm>
          <a:off x="2222500" y="3975791"/>
          <a:ext cx="7747000" cy="1485900"/>
        </p:xfrm>
        <a:graphic>
          <a:graphicData uri="http://schemas.openxmlformats.org/presentationml/2006/ole">
            <mc:AlternateContent xmlns:mc="http://schemas.openxmlformats.org/markup-compatibility/2006">
              <mc:Choice xmlns:v="urn:schemas-microsoft-com:vml" Requires="v">
                <p:oleObj spid="_x0000_s108546" name="Equation" r:id="rId4" imgW="7746840" imgH="1485720" progId="Equation.DSMT4">
                  <p:embed/>
                </p:oleObj>
              </mc:Choice>
              <mc:Fallback>
                <p:oleObj name="Equation" r:id="rId4" imgW="7746840" imgH="1485720" progId="Equation.DSMT4">
                  <p:embed/>
                  <p:pic>
                    <p:nvPicPr>
                      <p:cNvPr id="0" name="OLE substitute image"/>
                      <p:cNvPicPr/>
                      <p:nvPr/>
                    </p:nvPicPr>
                    <p:blipFill>
                      <a:blip r:embed="rId5"/>
                      <a:stretch>
                        <a:fillRect/>
                      </a:stretch>
                    </p:blipFill>
                    <p:spPr>
                      <a:xfrm>
                        <a:off x="2222500" y="3975791"/>
                        <a:ext cx="7747000" cy="1485900"/>
                      </a:xfrm>
                      <a:prstGeom prst="rect">
                        <a:avLst/>
                      </a:prstGeom>
                    </p:spPr>
                  </p:pic>
                </p:oleObj>
              </mc:Fallback>
            </mc:AlternateContent>
          </a:graphicData>
        </a:graphic>
      </p:graphicFrame>
    </p:spTree>
    <p:extLst>
      <p:ext uri="{BB962C8B-B14F-4D97-AF65-F5344CB8AC3E}">
        <p14:creationId xmlns:p14="http://schemas.microsoft.com/office/powerpoint/2010/main" val="3958553711"/>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14B6744-0723-4009-8360-D45C16342B41}"/>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US">
                    <a:solidFill>
                      <a:srgbClr val="003865"/>
                    </a:solidFill>
                  </a:rPr>
                  <a:t>(13 of 13)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D14B6744-0723-4009-8360-D45C16342B41}"/>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CAD050C9-436D-4308-8562-99B73DC93A6C}"/>
              </a:ext>
            </a:extLst>
          </p:cNvPr>
          <p:cNvSpPr>
            <a:spLocks noGrp="1"/>
          </p:cNvSpPr>
          <p:nvPr>
            <p:ph sz="half" idx="1"/>
          </p:nvPr>
        </p:nvSpPr>
        <p:spPr>
          <a:xfrm>
            <a:off x="476843" y="1825625"/>
            <a:ext cx="5542957" cy="514163"/>
          </a:xfrm>
        </p:spPr>
        <p:txBody>
          <a:bodyPr/>
          <a:lstStyle/>
          <a:p>
            <a:pPr marL="0" indent="0">
              <a:buNone/>
            </a:pPr>
            <a:r>
              <a:rPr lang="en-IN" b="1" u="sng"/>
              <a:t>Example:</a:t>
            </a:r>
            <a:r>
              <a:rPr lang="en-IN"/>
              <a:t> EAI Employee Data</a:t>
            </a:r>
          </a:p>
        </p:txBody>
      </p:sp>
      <p:pic>
        <p:nvPicPr>
          <p:cNvPr id="9" name="Picture 3" descr="A sampling distribution is plotted over x bar with mean at 71,800. Sigma subscript x bar equals 730.3. The region between the left tail of the curve and x bar equals 71,300 is P of x bar less than 71,300. The region between the x bar values 71,300 and 72,300 is P of 71,300 less than or equal to x bar, less than or equal to 72,300">
            <a:extLst>
              <a:ext uri="{FF2B5EF4-FFF2-40B4-BE49-F238E27FC236}">
                <a16:creationId xmlns:a16="http://schemas.microsoft.com/office/drawing/2014/main" id="{EB5AB765-0342-4500-9F47-E1A056B3DAC4}"/>
              </a:ext>
            </a:extLst>
          </p:cNvPr>
          <p:cNvPicPr>
            <a:picLocks noGrp="1" noChangeAspect="1"/>
          </p:cNvPicPr>
          <p:nvPr>
            <p:ph sz="half" idx="2"/>
          </p:nvPr>
        </p:nvPicPr>
        <p:blipFill>
          <a:blip r:embed="rId3"/>
          <a:stretch>
            <a:fillRect/>
          </a:stretch>
        </p:blipFill>
        <p:spPr>
          <a:xfrm>
            <a:off x="2406767" y="2492970"/>
            <a:ext cx="7378466" cy="3662105"/>
          </a:xfrm>
          <a:prstGeom prst="rect">
            <a:avLst/>
          </a:prstGeom>
        </p:spPr>
      </p:pic>
    </p:spTree>
    <p:extLst>
      <p:ext uri="{BB962C8B-B14F-4D97-AF65-F5344CB8AC3E}">
        <p14:creationId xmlns:p14="http://schemas.microsoft.com/office/powerpoint/2010/main" val="2357973751"/>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E8C6FE-AC41-4345-A933-AC3F8DF88240}"/>
                  </a:ext>
                </a:extLst>
              </p:cNvPr>
              <p:cNvSpPr>
                <a:spLocks noGrp="1"/>
              </p:cNvSpPr>
              <p:nvPr>
                <p:ph type="title"/>
              </p:nvPr>
            </p:nvSpPr>
            <p:spPr/>
            <p:txBody>
              <a:bodyPr/>
              <a:lstStyle/>
              <a:p>
                <a:pPr/>
                <a:r>
                  <a:rPr lang="en-US">
                    <a:solidFill>
                      <a:srgbClr val="003865"/>
                    </a:solidFill>
                  </a:rPr>
                  <a:t>Relationship Between the Sample Size</a:t>
                </a:r>
                <a:br>
                  <a:rPr lang="en-US">
                    <a:solidFill>
                      <a:srgbClr val="003865"/>
                    </a:solidFill>
                  </a:rPr>
                </a:br>
                <a:r>
                  <a:rPr lang="en-US">
                    <a:solidFill>
                      <a:srgbClr val="003865"/>
                    </a:solidFill>
                  </a:rPr>
                  <a:t>and the </a:t>
                </a: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IN"/>
                  <a:t>(</a:t>
                </a:r>
                <a:r>
                  <a:rPr lang="en-US">
                    <a:solidFill>
                      <a:srgbClr val="003865"/>
                    </a:solidFill>
                  </a:rPr>
                  <a:t>1 of 4</a:t>
                </a:r>
                <a:r>
                  <a:rPr lang="en-IN"/>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A7E8C6FE-AC41-4345-A933-AC3F8DF88240}"/>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9ED66FE0-9F1A-4C10-89E1-912E822A7239}"/>
              </a:ext>
            </a:extLst>
          </p:cNvPr>
          <p:cNvSpPr>
            <a:spLocks noGrp="1"/>
          </p:cNvSpPr>
          <p:nvPr>
            <p:ph sz="quarter" idx="17"/>
          </p:nvPr>
        </p:nvSpPr>
        <p:spPr>
          <a:xfrm>
            <a:off x="476843" y="1828800"/>
            <a:ext cx="11237976" cy="1374646"/>
          </a:xfrm>
        </p:spPr>
        <p:txBody>
          <a:bodyPr/>
          <a:lstStyle/>
          <a:p>
            <a:pPr marL="0" lvl="0" indent="0">
              <a:spcBef>
                <a:spcPts val="800"/>
              </a:spcBef>
              <a:buClr>
                <a:srgbClr val="003865"/>
              </a:buClr>
              <a:buNone/>
            </a:pPr>
            <a:r>
              <a:rPr lang="en-IN" b="1" u="sng">
                <a:solidFill>
                  <a:srgbClr val="003865"/>
                </a:solidFill>
              </a:rPr>
              <a:t>Example:</a:t>
            </a:r>
            <a:r>
              <a:rPr lang="en-IN">
                <a:solidFill>
                  <a:srgbClr val="003865"/>
                </a:solidFill>
              </a:rPr>
              <a:t> EAI Employee Data</a:t>
            </a:r>
            <a:endParaRPr lang="en-US">
              <a:solidFill>
                <a:srgbClr val="003865"/>
              </a:solidFill>
              <a:cs typeface="Arial" pitchFamily="34" charset="0"/>
            </a:endParaRPr>
          </a:p>
          <a:p>
            <a:pPr lvl="0">
              <a:spcBef>
                <a:spcPts val="800"/>
              </a:spcBef>
              <a:buClr>
                <a:srgbClr val="003865"/>
              </a:buClr>
            </a:pPr>
            <a:r>
              <a:rPr lang="en-US">
                <a:solidFill>
                  <a:srgbClr val="003865"/>
                </a:solidFill>
                <a:cs typeface="Arial" pitchFamily="34" charset="0"/>
              </a:rPr>
              <a:t>Suppose we select a simple random sample of 100 employees instead of the 30 originally considered.</a:t>
            </a:r>
          </a:p>
        </p:txBody>
      </p:sp>
      <p:graphicFrame>
        <p:nvGraphicFramePr>
          <p:cNvPr id="22" name="Object 3" descr="Begin equation. E of x overbar equals m. End equation.">
            <a:extLst>
              <a:ext uri="{FF2B5EF4-FFF2-40B4-BE49-F238E27FC236}">
                <a16:creationId xmlns:a16="http://schemas.microsoft.com/office/drawing/2014/main" id="{BBAFC6AC-5F9F-4EDC-B08E-0E600127C348}"/>
              </a:ext>
            </a:extLst>
          </p:cNvPr>
          <p:cNvGraphicFramePr>
            <a:graphicFrameLocks noGrp="1" noChangeAspect="1"/>
          </p:cNvGraphicFramePr>
          <p:nvPr>
            <p:ph sz="quarter" idx="18"/>
            <p:extLst>
              <p:ext uri="{D42A27DB-BD31-4B8C-83A1-F6EECF244321}">
                <p14:modId xmlns:p14="http://schemas.microsoft.com/office/powerpoint/2010/main" val="2033676263"/>
              </p:ext>
            </p:extLst>
          </p:nvPr>
        </p:nvGraphicFramePr>
        <p:xfrm>
          <a:off x="783673" y="3414821"/>
          <a:ext cx="1244600" cy="342900"/>
        </p:xfrm>
        <a:graphic>
          <a:graphicData uri="http://schemas.openxmlformats.org/presentationml/2006/ole">
            <mc:AlternateContent xmlns:mc="http://schemas.openxmlformats.org/markup-compatibility/2006">
              <mc:Choice xmlns:v="urn:schemas-microsoft-com:vml" Requires="v">
                <p:oleObj spid="_x0000_s109573" name="Equation" r:id="rId4" imgW="1244520" imgH="342720" progId="Equation.DSMT4">
                  <p:embed/>
                </p:oleObj>
              </mc:Choice>
              <mc:Fallback>
                <p:oleObj name="Equation" r:id="rId4" imgW="1244520" imgH="342720" progId="Equation.DSMT4">
                  <p:embed/>
                  <p:pic>
                    <p:nvPicPr>
                      <p:cNvPr id="0" name="OLE substitute image"/>
                      <p:cNvPicPr/>
                      <p:nvPr/>
                    </p:nvPicPr>
                    <p:blipFill>
                      <a:blip r:embed="rId5"/>
                      <a:stretch>
                        <a:fillRect/>
                      </a:stretch>
                    </p:blipFill>
                    <p:spPr>
                      <a:xfrm>
                        <a:off x="783673" y="3414821"/>
                        <a:ext cx="12446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F62125AA-B23C-4CAE-8FDA-58F9F80C9219}"/>
              </a:ext>
            </a:extLst>
          </p:cNvPr>
          <p:cNvSpPr>
            <a:spLocks noGrp="1"/>
          </p:cNvSpPr>
          <p:nvPr>
            <p:ph sz="quarter" idx="19"/>
          </p:nvPr>
        </p:nvSpPr>
        <p:spPr>
          <a:xfrm>
            <a:off x="476843" y="3339548"/>
            <a:ext cx="11237976" cy="548640"/>
          </a:xfrm>
        </p:spPr>
        <p:txBody>
          <a:bodyPr/>
          <a:lstStyle/>
          <a:p>
            <a:pPr indent="-1508760"/>
            <a:r>
              <a:rPr lang="en-US">
                <a:solidFill>
                  <a:srgbClr val="003865"/>
                </a:solidFill>
                <a:cs typeface="Arial" pitchFamily="34" charset="0"/>
              </a:rPr>
              <a:t>regardless of the sample size. In our example,</a:t>
            </a:r>
            <a:endParaRPr lang="en-IN"/>
          </a:p>
        </p:txBody>
      </p:sp>
      <p:graphicFrame>
        <p:nvGraphicFramePr>
          <p:cNvPr id="26" name="Object 5" descr="E of x overbar">
            <a:extLst>
              <a:ext uri="{FF2B5EF4-FFF2-40B4-BE49-F238E27FC236}">
                <a16:creationId xmlns:a16="http://schemas.microsoft.com/office/drawing/2014/main" id="{162EC4CF-0FD0-4800-ACB6-93765DE54195}"/>
              </a:ext>
            </a:extLst>
          </p:cNvPr>
          <p:cNvGraphicFramePr>
            <a:graphicFrameLocks noGrp="1" noChangeAspect="1"/>
          </p:cNvGraphicFramePr>
          <p:nvPr>
            <p:ph sz="quarter" idx="20"/>
            <p:extLst>
              <p:ext uri="{D42A27DB-BD31-4B8C-83A1-F6EECF244321}">
                <p14:modId xmlns:p14="http://schemas.microsoft.com/office/powerpoint/2010/main" val="703423927"/>
              </p:ext>
            </p:extLst>
          </p:nvPr>
        </p:nvGraphicFramePr>
        <p:xfrm>
          <a:off x="8416457" y="3419641"/>
          <a:ext cx="660400" cy="342900"/>
        </p:xfrm>
        <a:graphic>
          <a:graphicData uri="http://schemas.openxmlformats.org/presentationml/2006/ole">
            <mc:AlternateContent xmlns:mc="http://schemas.openxmlformats.org/markup-compatibility/2006">
              <mc:Choice xmlns:v="urn:schemas-microsoft-com:vml" Requires="v">
                <p:oleObj spid="_x0000_s109574" name="Equation" r:id="rId6" imgW="660240" imgH="342720" progId="Equation.DSMT4">
                  <p:embed/>
                </p:oleObj>
              </mc:Choice>
              <mc:Fallback>
                <p:oleObj name="Equation" r:id="rId6" imgW="660240" imgH="342720" progId="Equation.DSMT4">
                  <p:embed/>
                  <p:pic>
                    <p:nvPicPr>
                      <p:cNvPr id="0" name="OLE substitute image"/>
                      <p:cNvPicPr/>
                      <p:nvPr/>
                    </p:nvPicPr>
                    <p:blipFill>
                      <a:blip r:embed="rId7"/>
                      <a:stretch>
                        <a:fillRect/>
                      </a:stretch>
                    </p:blipFill>
                    <p:spPr>
                      <a:xfrm>
                        <a:off x="8416457" y="3419641"/>
                        <a:ext cx="6604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8110CC47-E066-4D49-B1FD-4D3FEA553165}"/>
              </a:ext>
            </a:extLst>
          </p:cNvPr>
          <p:cNvSpPr>
            <a:spLocks noGrp="1"/>
          </p:cNvSpPr>
          <p:nvPr>
            <p:ph sz="quarter" idx="21"/>
          </p:nvPr>
        </p:nvSpPr>
        <p:spPr>
          <a:xfrm>
            <a:off x="8995888" y="3333913"/>
            <a:ext cx="2743200" cy="457200"/>
          </a:xfrm>
        </p:spPr>
        <p:txBody>
          <a:bodyPr/>
          <a:lstStyle/>
          <a:p>
            <a:pPr marL="0" indent="0">
              <a:buNone/>
            </a:pPr>
            <a:r>
              <a:rPr lang="en-US">
                <a:solidFill>
                  <a:srgbClr val="003865"/>
                </a:solidFill>
                <a:cs typeface="Arial" pitchFamily="34" charset="0"/>
              </a:rPr>
              <a:t>remains at 71,800.</a:t>
            </a:r>
            <a:endParaRPr lang="en-IN"/>
          </a:p>
        </p:txBody>
      </p:sp>
      <p:sp>
        <p:nvSpPr>
          <p:cNvPr id="8" name="Content Placeholder 7">
            <a:extLst>
              <a:ext uri="{FF2B5EF4-FFF2-40B4-BE49-F238E27FC236}">
                <a16:creationId xmlns:a16="http://schemas.microsoft.com/office/drawing/2014/main" id="{16A0716E-6147-4386-B1E6-ED51794A7E63}"/>
              </a:ext>
            </a:extLst>
          </p:cNvPr>
          <p:cNvSpPr>
            <a:spLocks noGrp="1"/>
          </p:cNvSpPr>
          <p:nvPr>
            <p:ph sz="quarter" idx="22"/>
          </p:nvPr>
        </p:nvSpPr>
        <p:spPr>
          <a:xfrm>
            <a:off x="476843" y="3897836"/>
            <a:ext cx="10332720" cy="548640"/>
          </a:xfrm>
        </p:spPr>
        <p:txBody>
          <a:bodyPr/>
          <a:lstStyle/>
          <a:p>
            <a:r>
              <a:rPr lang="en-US">
                <a:solidFill>
                  <a:srgbClr val="003865"/>
                </a:solidFill>
                <a:cs typeface="Arial" pitchFamily="34" charset="0"/>
              </a:rPr>
              <a:t>Whenever the sample size is increased, the standard error of the mean</a:t>
            </a:r>
            <a:endParaRPr lang="en-IN"/>
          </a:p>
        </p:txBody>
      </p:sp>
      <p:graphicFrame>
        <p:nvGraphicFramePr>
          <p:cNvPr id="28" name="Object 8" descr="sigma subscript x overbar baseline">
            <a:extLst>
              <a:ext uri="{FF2B5EF4-FFF2-40B4-BE49-F238E27FC236}">
                <a16:creationId xmlns:a16="http://schemas.microsoft.com/office/drawing/2014/main" id="{4B61A596-74DF-41CC-A941-263E16F1F25B}"/>
              </a:ext>
            </a:extLst>
          </p:cNvPr>
          <p:cNvGraphicFramePr>
            <a:graphicFrameLocks noGrp="1" noChangeAspect="1"/>
          </p:cNvGraphicFramePr>
          <p:nvPr>
            <p:ph sz="quarter" idx="23"/>
            <p:extLst>
              <p:ext uri="{D42A27DB-BD31-4B8C-83A1-F6EECF244321}">
                <p14:modId xmlns:p14="http://schemas.microsoft.com/office/powerpoint/2010/main" val="57401456"/>
              </p:ext>
            </p:extLst>
          </p:nvPr>
        </p:nvGraphicFramePr>
        <p:xfrm>
          <a:off x="10453962" y="3921580"/>
          <a:ext cx="400935" cy="429573"/>
        </p:xfrm>
        <a:graphic>
          <a:graphicData uri="http://schemas.openxmlformats.org/presentationml/2006/ole">
            <mc:AlternateContent xmlns:mc="http://schemas.openxmlformats.org/markup-compatibility/2006">
              <mc:Choice xmlns:v="urn:schemas-microsoft-com:vml" Requires="v">
                <p:oleObj spid="_x0000_s109575" name="Equation" r:id="rId8" imgW="355320" imgH="380880" progId="Equation.DSMT4">
                  <p:embed/>
                </p:oleObj>
              </mc:Choice>
              <mc:Fallback>
                <p:oleObj name="Equation" r:id="rId8" imgW="355320" imgH="380880" progId="Equation.DSMT4">
                  <p:embed/>
                  <p:pic>
                    <p:nvPicPr>
                      <p:cNvPr id="0" name="OLE substitute image"/>
                      <p:cNvPicPr/>
                      <p:nvPr/>
                    </p:nvPicPr>
                    <p:blipFill>
                      <a:blip r:embed="rId9"/>
                      <a:stretch>
                        <a:fillRect/>
                      </a:stretch>
                    </p:blipFill>
                    <p:spPr>
                      <a:xfrm>
                        <a:off x="10453962" y="3921580"/>
                        <a:ext cx="400935" cy="429573"/>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FCDAF6D7-51C3-4EDF-833E-DF9AD3BBB416}"/>
              </a:ext>
            </a:extLst>
          </p:cNvPr>
          <p:cNvSpPr>
            <a:spLocks noGrp="1"/>
          </p:cNvSpPr>
          <p:nvPr>
            <p:ph sz="quarter" idx="24"/>
          </p:nvPr>
        </p:nvSpPr>
        <p:spPr>
          <a:xfrm>
            <a:off x="476843" y="4241342"/>
            <a:ext cx="11237976" cy="822960"/>
          </a:xfrm>
        </p:spPr>
        <p:txBody>
          <a:bodyPr/>
          <a:lstStyle/>
          <a:p>
            <a:pPr indent="0">
              <a:buNone/>
            </a:pPr>
            <a:r>
              <a:rPr lang="en-US">
                <a:solidFill>
                  <a:srgbClr val="003865"/>
                </a:solidFill>
                <a:cs typeface="Arial" pitchFamily="34" charset="0"/>
              </a:rPr>
              <a:t>is decreased. With the increase in the sample size to </a:t>
            </a:r>
            <a:r>
              <a:rPr lang="en-US" i="1">
                <a:solidFill>
                  <a:srgbClr val="003865"/>
                </a:solidFill>
                <a:cs typeface="Arial" pitchFamily="34" charset="0"/>
              </a:rPr>
              <a:t>n</a:t>
            </a:r>
            <a:r>
              <a:rPr lang="en-US">
                <a:solidFill>
                  <a:srgbClr val="003865"/>
                </a:solidFill>
                <a:cs typeface="Arial" pitchFamily="34" charset="0"/>
              </a:rPr>
              <a:t> = 100, the standard error of the mean is decreased from 730.3 to 400.</a:t>
            </a:r>
            <a:endParaRPr lang="en-IN"/>
          </a:p>
        </p:txBody>
      </p:sp>
      <p:graphicFrame>
        <p:nvGraphicFramePr>
          <p:cNvPr id="31" name="Object 10" descr="Begin equation. sigma subscript x overbar baseline equals left parenthesis sigma divided by root of n right parenthesis equals left parenthesis 4000 divided by root of 100 right parenthesis equals 400. End equation.">
            <a:extLst>
              <a:ext uri="{FF2B5EF4-FFF2-40B4-BE49-F238E27FC236}">
                <a16:creationId xmlns:a16="http://schemas.microsoft.com/office/drawing/2014/main" id="{953555ED-FB7B-4E79-8DA0-952BDA367043}"/>
              </a:ext>
            </a:extLst>
          </p:cNvPr>
          <p:cNvGraphicFramePr>
            <a:graphicFrameLocks noGrp="1" noChangeAspect="1"/>
          </p:cNvGraphicFramePr>
          <p:nvPr>
            <p:ph sz="quarter" idx="25"/>
            <p:extLst>
              <p:ext uri="{D42A27DB-BD31-4B8C-83A1-F6EECF244321}">
                <p14:modId xmlns:p14="http://schemas.microsoft.com/office/powerpoint/2010/main" val="4188908725"/>
              </p:ext>
            </p:extLst>
          </p:nvPr>
        </p:nvGraphicFramePr>
        <p:xfrm>
          <a:off x="4248150" y="5244929"/>
          <a:ext cx="3695700" cy="850900"/>
        </p:xfrm>
        <a:graphic>
          <a:graphicData uri="http://schemas.openxmlformats.org/presentationml/2006/ole">
            <mc:AlternateContent xmlns:mc="http://schemas.openxmlformats.org/markup-compatibility/2006">
              <mc:Choice xmlns:v="urn:schemas-microsoft-com:vml" Requires="v">
                <p:oleObj spid="_x0000_s109576" name="Equation" r:id="rId10" imgW="3695400" imgH="850680" progId="Equation.DSMT4">
                  <p:embed/>
                </p:oleObj>
              </mc:Choice>
              <mc:Fallback>
                <p:oleObj name="Equation" r:id="rId10" imgW="3695400" imgH="850680" progId="Equation.DSMT4">
                  <p:embed/>
                  <p:pic>
                    <p:nvPicPr>
                      <p:cNvPr id="0" name="OLE substitute image"/>
                      <p:cNvPicPr/>
                      <p:nvPr/>
                    </p:nvPicPr>
                    <p:blipFill>
                      <a:blip r:embed="rId11"/>
                      <a:stretch>
                        <a:fillRect/>
                      </a:stretch>
                    </p:blipFill>
                    <p:spPr>
                      <a:xfrm>
                        <a:off x="4248150" y="5244929"/>
                        <a:ext cx="3695700" cy="850900"/>
                      </a:xfrm>
                      <a:prstGeom prst="rect">
                        <a:avLst/>
                      </a:prstGeom>
                    </p:spPr>
                  </p:pic>
                </p:oleObj>
              </mc:Fallback>
            </mc:AlternateContent>
          </a:graphicData>
        </a:graphic>
      </p:graphicFrame>
    </p:spTree>
    <p:extLst>
      <p:ext uri="{BB962C8B-B14F-4D97-AF65-F5344CB8AC3E}">
        <p14:creationId xmlns:p14="http://schemas.microsoft.com/office/powerpoint/2010/main" val="13579745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Graphical Summary: Bar Chart</a:t>
            </a:r>
            <a:endParaRPr lang="en-IN"/>
          </a:p>
        </p:txBody>
      </p:sp>
      <p:sp>
        <p:nvSpPr>
          <p:cNvPr id="7" name="Content Placeholder 2">
            <a:extLst>
              <a:ext uri="{FF2B5EF4-FFF2-40B4-BE49-F238E27FC236}">
                <a16:creationId xmlns:a16="http://schemas.microsoft.com/office/drawing/2014/main" id="{92BA2B5A-1918-431C-955D-5416993972D2}"/>
              </a:ext>
            </a:extLst>
          </p:cNvPr>
          <p:cNvSpPr>
            <a:spLocks noGrp="1"/>
          </p:cNvSpPr>
          <p:nvPr>
            <p:ph sz="half" idx="1"/>
          </p:nvPr>
        </p:nvSpPr>
        <p:spPr>
          <a:xfrm>
            <a:off x="476843" y="1825625"/>
            <a:ext cx="1935281" cy="854513"/>
          </a:xfrm>
        </p:spPr>
        <p:txBody>
          <a:bodyPr/>
          <a:lstStyle/>
          <a:p>
            <a:pPr marL="0" indent="0">
              <a:buNone/>
            </a:pPr>
            <a:r>
              <a:rPr lang="en-US" b="1"/>
              <a:t>Example: </a:t>
            </a:r>
            <a:r>
              <a:rPr lang="en-US"/>
              <a:t>Hudson Auto</a:t>
            </a:r>
          </a:p>
        </p:txBody>
      </p:sp>
      <p:pic>
        <p:nvPicPr>
          <p:cNvPr id="9" name="Picture 3" descr="A graph is shown, titled Hudson Auto with Parts Auto cost on the horizontal axis and Frequency on the vertical axis. The first bar ranges from 50 to 59 with a frequency of 2. The second bar ranges from 60 to 69 with a frequency of 13. The third bar ranges from 70 to 79 with a frequency of 16. The fourth bar ranges from 80 to 89 with a frequency of 7. The fifth bar ranges from 90 to 99 with a frequency of 7. ">
            <a:extLst>
              <a:ext uri="{FF2B5EF4-FFF2-40B4-BE49-F238E27FC236}">
                <a16:creationId xmlns:a16="http://schemas.microsoft.com/office/drawing/2014/main" id="{E0FEC22D-487C-409D-9A4A-9874C839A806}"/>
              </a:ext>
            </a:extLst>
          </p:cNvPr>
          <p:cNvPicPr>
            <a:picLocks noGrp="1" noChangeAspect="1"/>
          </p:cNvPicPr>
          <p:nvPr>
            <p:ph sz="half" idx="2"/>
          </p:nvPr>
        </p:nvPicPr>
        <p:blipFill>
          <a:blip r:embed="rId2"/>
          <a:stretch>
            <a:fillRect/>
          </a:stretch>
        </p:blipFill>
        <p:spPr>
          <a:xfrm>
            <a:off x="3154912" y="1674926"/>
            <a:ext cx="7517619" cy="4663440"/>
          </a:xfrm>
          <a:prstGeom prst="rect">
            <a:avLst/>
          </a:prstGeom>
        </p:spPr>
      </p:pic>
    </p:spTree>
    <p:extLst>
      <p:ext uri="{BB962C8B-B14F-4D97-AF65-F5344CB8AC3E}">
        <p14:creationId xmlns:p14="http://schemas.microsoft.com/office/powerpoint/2010/main" val="575469827"/>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E55F9F5-8724-40AF-89E3-347C469833FD}"/>
                  </a:ext>
                </a:extLst>
              </p:cNvPr>
              <p:cNvSpPr>
                <a:spLocks noGrp="1"/>
              </p:cNvSpPr>
              <p:nvPr>
                <p:ph type="title"/>
              </p:nvPr>
            </p:nvSpPr>
            <p:spPr/>
            <p:txBody>
              <a:bodyPr/>
              <a:lstStyle/>
              <a:p>
                <a:pPr/>
                <a:r>
                  <a:rPr lang="en-US">
                    <a:solidFill>
                      <a:srgbClr val="003865"/>
                    </a:solidFill>
                  </a:rPr>
                  <a:t>Relationship Between the Sample Size</a:t>
                </a:r>
                <a:br>
                  <a:rPr lang="en-US">
                    <a:solidFill>
                      <a:srgbClr val="003865"/>
                    </a:solidFill>
                  </a:rPr>
                </a:br>
                <a:r>
                  <a:rPr lang="en-US">
                    <a:solidFill>
                      <a:srgbClr val="003865"/>
                    </a:solidFill>
                  </a:rPr>
                  <a:t>and the </a:t>
                </a: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IN"/>
                  <a:t>(</a:t>
                </a:r>
                <a:r>
                  <a:rPr lang="en-US">
                    <a:solidFill>
                      <a:srgbClr val="003865"/>
                    </a:solidFill>
                  </a:rPr>
                  <a:t>2 of 4</a:t>
                </a:r>
                <a:r>
                  <a:rPr lang="en-IN"/>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0E55F9F5-8724-40AF-89E3-347C469833FD}"/>
                  </a:ext>
                </a:extLst>
              </p:cNvPr>
              <p:cNvSpPr>
                <a:spLocks noGrp="1" noRot="1" noChangeAspect="1" noMove="1" noResize="1" noEditPoints="1" noAdjustHandles="1" noChangeArrowheads="1" noChangeShapeType="1" noTextEdit="1"/>
              </p:cNvSpPr>
              <p:nvPr>
                <p:ph type="title"/>
              </p:nvPr>
            </p:nvSpPr>
            <p:spPr>
              <a:blipFill>
                <a:blip r:embed="rId2"/>
                <a:stretch>
                  <a:fillRect t="-14070" b="-19598"/>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FF59C27E-BC64-4092-B3E7-6C6AB7D733BC}"/>
              </a:ext>
            </a:extLst>
          </p:cNvPr>
          <p:cNvSpPr>
            <a:spLocks noGrp="1"/>
          </p:cNvSpPr>
          <p:nvPr>
            <p:ph sz="half" idx="1"/>
          </p:nvPr>
        </p:nvSpPr>
        <p:spPr>
          <a:xfrm>
            <a:off x="476843" y="1825625"/>
            <a:ext cx="8916417" cy="500716"/>
          </a:xfrm>
        </p:spPr>
        <p:txBody>
          <a:bodyPr/>
          <a:lstStyle/>
          <a:p>
            <a:pPr marL="0" indent="0">
              <a:buNone/>
            </a:pPr>
            <a:r>
              <a:rPr lang="en-IN" b="1" u="sng"/>
              <a:t>Example:</a:t>
            </a:r>
            <a:r>
              <a:rPr lang="en-IN"/>
              <a:t> EAI Employee Data</a:t>
            </a:r>
          </a:p>
        </p:txBody>
      </p:sp>
      <p:pic>
        <p:nvPicPr>
          <p:cNvPr id="9" name="Picture 3" descr="Two sampling distributions are plotted over x bar. The n value of the taller and narrower curve is 100 and its sigma subscript x bar value is 400. The n value of the shorter and wider curve is 30 and its sigma subscript x bar value is 730.3.">
            <a:extLst>
              <a:ext uri="{FF2B5EF4-FFF2-40B4-BE49-F238E27FC236}">
                <a16:creationId xmlns:a16="http://schemas.microsoft.com/office/drawing/2014/main" id="{C28F9C12-D793-4DA6-9C9B-5EAADB285A26}"/>
              </a:ext>
            </a:extLst>
          </p:cNvPr>
          <p:cNvPicPr>
            <a:picLocks noGrp="1" noChangeAspect="1"/>
          </p:cNvPicPr>
          <p:nvPr>
            <p:ph sz="half" idx="2"/>
          </p:nvPr>
        </p:nvPicPr>
        <p:blipFill>
          <a:blip r:embed="rId3"/>
          <a:stretch>
            <a:fillRect/>
          </a:stretch>
        </p:blipFill>
        <p:spPr>
          <a:xfrm>
            <a:off x="2685564" y="2551238"/>
            <a:ext cx="6707696" cy="3653142"/>
          </a:xfrm>
          <a:prstGeom prst="rect">
            <a:avLst/>
          </a:prstGeom>
        </p:spPr>
      </p:pic>
    </p:spTree>
    <p:extLst>
      <p:ext uri="{BB962C8B-B14F-4D97-AF65-F5344CB8AC3E}">
        <p14:creationId xmlns:p14="http://schemas.microsoft.com/office/powerpoint/2010/main" val="2076372667"/>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069BE7-6FE0-4073-B57C-C7AFB99EABB0}"/>
                  </a:ext>
                  <a:ext uri="{C183D7F6-B498-43B3-948B-1728B52AA6E4}">
                    <adec:decorative xmlns:adec="http://schemas.microsoft.com/office/drawing/2017/decorative" val="0"/>
                  </a:ext>
                </a:extLst>
              </p:cNvPr>
              <p:cNvSpPr>
                <a:spLocks noGrp="1"/>
              </p:cNvSpPr>
              <p:nvPr>
                <p:ph type="title"/>
              </p:nvPr>
            </p:nvSpPr>
            <p:spPr/>
            <p:txBody>
              <a:bodyPr/>
              <a:lstStyle/>
              <a:p>
                <a:pPr/>
                <a:r>
                  <a:rPr lang="en-US">
                    <a:solidFill>
                      <a:srgbClr val="003865"/>
                    </a:solidFill>
                  </a:rPr>
                  <a:t>Relationship Between the Sample Size</a:t>
                </a:r>
                <a:br>
                  <a:rPr lang="en-US">
                    <a:solidFill>
                      <a:srgbClr val="003865"/>
                    </a:solidFill>
                  </a:rPr>
                </a:br>
                <a:r>
                  <a:rPr lang="en-US">
                    <a:solidFill>
                      <a:srgbClr val="003865"/>
                    </a:solidFill>
                  </a:rPr>
                  <a:t>and the </a:t>
                </a: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IN"/>
                  <a:t>(</a:t>
                </a:r>
                <a:r>
                  <a:rPr lang="en-US">
                    <a:solidFill>
                      <a:srgbClr val="003865"/>
                    </a:solidFill>
                  </a:rPr>
                  <a:t>3 of 4</a:t>
                </a:r>
                <a:r>
                  <a:rPr lang="en-IN"/>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7D069BE7-6FE0-4073-B57C-C7AFB99EABB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570D222-3702-4730-BC37-AA01894B1E95}"/>
              </a:ext>
              <a:ext uri="{C183D7F6-B498-43B3-948B-1728B52AA6E4}">
                <adec:decorative xmlns:adec="http://schemas.microsoft.com/office/drawing/2017/decorative" val="0"/>
              </a:ext>
            </a:extLst>
          </p:cNvPr>
          <p:cNvSpPr>
            <a:spLocks noGrp="1"/>
          </p:cNvSpPr>
          <p:nvPr>
            <p:ph sz="quarter" idx="17"/>
          </p:nvPr>
        </p:nvSpPr>
        <p:spPr>
          <a:xfrm>
            <a:off x="476843" y="1828800"/>
            <a:ext cx="11237976" cy="1004686"/>
          </a:xfrm>
        </p:spPr>
        <p:txBody>
          <a:bodyPr/>
          <a:lstStyle/>
          <a:p>
            <a:pPr marL="0" lvl="0" indent="0">
              <a:buClr>
                <a:srgbClr val="003865"/>
              </a:buClr>
              <a:buNone/>
            </a:pPr>
            <a:r>
              <a:rPr lang="en-IN" b="1" u="sng">
                <a:solidFill>
                  <a:srgbClr val="003865"/>
                </a:solidFill>
              </a:rPr>
              <a:t>Example:</a:t>
            </a:r>
            <a:r>
              <a:rPr lang="en-IN">
                <a:solidFill>
                  <a:srgbClr val="003865"/>
                </a:solidFill>
              </a:rPr>
              <a:t> EAI Employee data</a:t>
            </a:r>
          </a:p>
          <a:p>
            <a:pPr lvl="0">
              <a:buClr>
                <a:srgbClr val="003865"/>
              </a:buClr>
            </a:pPr>
            <a:r>
              <a:rPr lang="en-US">
                <a:solidFill>
                  <a:srgbClr val="003865"/>
                </a:solidFill>
                <a:cs typeface="Arial" pitchFamily="34" charset="0"/>
              </a:rPr>
              <a:t>Recall that when</a:t>
            </a:r>
          </a:p>
        </p:txBody>
      </p:sp>
      <p:graphicFrame>
        <p:nvGraphicFramePr>
          <p:cNvPr id="21" name="Object 3" descr="Begin equation. n equals 30, P of left parenthesis 71,300 less than or equal to x overbar less than or equal to 72,300 right parenthesis equals .5034. End equation.">
            <a:extLst>
              <a:ext uri="{FF2B5EF4-FFF2-40B4-BE49-F238E27FC236}">
                <a16:creationId xmlns:a16="http://schemas.microsoft.com/office/drawing/2014/main" id="{102E759F-4C88-4738-8275-5B8865ADDD99}"/>
              </a:ext>
            </a:extLst>
          </p:cNvPr>
          <p:cNvGraphicFramePr>
            <a:graphicFrameLocks noGrp="1" noChangeAspect="1"/>
          </p:cNvGraphicFramePr>
          <p:nvPr>
            <p:ph sz="quarter" idx="18"/>
            <p:extLst>
              <p:ext uri="{D42A27DB-BD31-4B8C-83A1-F6EECF244321}">
                <p14:modId xmlns:p14="http://schemas.microsoft.com/office/powerpoint/2010/main" val="4109929758"/>
              </p:ext>
            </p:extLst>
          </p:nvPr>
        </p:nvGraphicFramePr>
        <p:xfrm>
          <a:off x="3256714" y="2509838"/>
          <a:ext cx="5080000" cy="342900"/>
        </p:xfrm>
        <a:graphic>
          <a:graphicData uri="http://schemas.openxmlformats.org/presentationml/2006/ole">
            <mc:AlternateContent xmlns:mc="http://schemas.openxmlformats.org/markup-compatibility/2006">
              <mc:Choice xmlns:v="urn:schemas-microsoft-com:vml" Requires="v">
                <p:oleObj spid="_x0000_s110600" name="Equation" r:id="rId4" imgW="5079960" imgH="342720" progId="Equation.DSMT4">
                  <p:embed/>
                </p:oleObj>
              </mc:Choice>
              <mc:Fallback>
                <p:oleObj name="Equation" r:id="rId4" imgW="5079960" imgH="342720" progId="Equation.DSMT4">
                  <p:embed/>
                  <p:pic>
                    <p:nvPicPr>
                      <p:cNvPr id="0" name="OLE substitute image"/>
                      <p:cNvPicPr/>
                      <p:nvPr/>
                    </p:nvPicPr>
                    <p:blipFill>
                      <a:blip r:embed="rId5"/>
                      <a:stretch>
                        <a:fillRect/>
                      </a:stretch>
                    </p:blipFill>
                    <p:spPr>
                      <a:xfrm>
                        <a:off x="3256714" y="2509838"/>
                        <a:ext cx="50800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B88B040-4A59-41A6-9F18-0D0AC0283A04}"/>
              </a:ext>
              <a:ext uri="{C183D7F6-B498-43B3-948B-1728B52AA6E4}">
                <adec:decorative xmlns:adec="http://schemas.microsoft.com/office/drawing/2017/decorative" val="0"/>
              </a:ext>
            </a:extLst>
          </p:cNvPr>
          <p:cNvSpPr>
            <a:spLocks noGrp="1"/>
          </p:cNvSpPr>
          <p:nvPr>
            <p:ph sz="quarter" idx="19"/>
          </p:nvPr>
        </p:nvSpPr>
        <p:spPr>
          <a:xfrm>
            <a:off x="8373385" y="2406021"/>
            <a:ext cx="2850138" cy="457200"/>
          </a:xfrm>
        </p:spPr>
        <p:txBody>
          <a:bodyPr/>
          <a:lstStyle/>
          <a:p>
            <a:pPr marL="0" lvl="0" indent="0">
              <a:buClr>
                <a:srgbClr val="003865"/>
              </a:buClr>
              <a:buNone/>
            </a:pPr>
            <a:r>
              <a:rPr lang="en-US">
                <a:solidFill>
                  <a:srgbClr val="003865"/>
                </a:solidFill>
                <a:cs typeface="Arial" pitchFamily="34" charset="0"/>
              </a:rPr>
              <a:t>we follow the same</a:t>
            </a:r>
            <a:endParaRPr lang="en-IN">
              <a:solidFill>
                <a:srgbClr val="003865"/>
              </a:solidFill>
            </a:endParaRPr>
          </a:p>
        </p:txBody>
      </p:sp>
      <p:graphicFrame>
        <p:nvGraphicFramePr>
          <p:cNvPr id="22" name="Object 5" descr="Begin equation. P of left parenthesis 71,300 less than or equal to x overbar less than or equal to 72,300 right parenthesis  when n equals 100. End equation.">
            <a:extLst>
              <a:ext uri="{FF2B5EF4-FFF2-40B4-BE49-F238E27FC236}">
                <a16:creationId xmlns:a16="http://schemas.microsoft.com/office/drawing/2014/main" id="{44173BFE-2826-4E7D-80EB-CC9E75C7D22B}"/>
              </a:ext>
            </a:extLst>
          </p:cNvPr>
          <p:cNvGraphicFramePr>
            <a:graphicFrameLocks noGrp="1" noChangeAspect="1"/>
          </p:cNvGraphicFramePr>
          <p:nvPr>
            <p:ph sz="quarter" idx="20"/>
            <p:extLst>
              <p:ext uri="{D42A27DB-BD31-4B8C-83A1-F6EECF244321}">
                <p14:modId xmlns:p14="http://schemas.microsoft.com/office/powerpoint/2010/main" val="3340964529"/>
              </p:ext>
            </p:extLst>
          </p:nvPr>
        </p:nvGraphicFramePr>
        <p:xfrm>
          <a:off x="818388" y="2908675"/>
          <a:ext cx="7337469" cy="343647"/>
        </p:xfrm>
        <a:graphic>
          <a:graphicData uri="http://schemas.openxmlformats.org/presentationml/2006/ole">
            <mc:AlternateContent xmlns:mc="http://schemas.openxmlformats.org/markup-compatibility/2006">
              <mc:Choice xmlns:v="urn:schemas-microsoft-com:vml" Requires="v">
                <p:oleObj spid="_x0000_s110601" name="Equation" r:id="rId6" imgW="7315200" imgH="342720" progId="Equation.DSMT4">
                  <p:embed/>
                </p:oleObj>
              </mc:Choice>
              <mc:Fallback>
                <p:oleObj name="Equation" r:id="rId6" imgW="7315200" imgH="342720" progId="Equation.DSMT4">
                  <p:embed/>
                  <p:pic>
                    <p:nvPicPr>
                      <p:cNvPr id="0" name="OLE substitute image"/>
                      <p:cNvPicPr/>
                      <p:nvPr/>
                    </p:nvPicPr>
                    <p:blipFill>
                      <a:blip r:embed="rId7"/>
                      <a:stretch>
                        <a:fillRect/>
                      </a:stretch>
                    </p:blipFill>
                    <p:spPr>
                      <a:xfrm>
                        <a:off x="818388" y="2908675"/>
                        <a:ext cx="7337469" cy="343647"/>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83B8155E-4B21-466D-B2EB-B899CBAB3EBC}"/>
              </a:ext>
              <a:ext uri="{C183D7F6-B498-43B3-948B-1728B52AA6E4}">
                <adec:decorative xmlns:adec="http://schemas.microsoft.com/office/drawing/2017/decorative" val="0"/>
              </a:ext>
            </a:extLst>
          </p:cNvPr>
          <p:cNvSpPr>
            <a:spLocks noGrp="1"/>
          </p:cNvSpPr>
          <p:nvPr>
            <p:ph sz="quarter" idx="21"/>
          </p:nvPr>
        </p:nvSpPr>
        <p:spPr>
          <a:xfrm>
            <a:off x="7905115" y="2821443"/>
            <a:ext cx="4242641" cy="457200"/>
          </a:xfrm>
        </p:spPr>
        <p:txBody>
          <a:bodyPr/>
          <a:lstStyle/>
          <a:p>
            <a:pPr lvl="0" indent="0">
              <a:buClr>
                <a:srgbClr val="003865"/>
              </a:buClr>
              <a:buNone/>
            </a:pPr>
            <a:r>
              <a:rPr lang="en-US">
                <a:solidFill>
                  <a:srgbClr val="003865"/>
                </a:solidFill>
                <a:cs typeface="Arial" pitchFamily="34" charset="0"/>
              </a:rPr>
              <a:t>as we showed earlier</a:t>
            </a:r>
            <a:endParaRPr lang="en-IN">
              <a:solidFill>
                <a:srgbClr val="003865"/>
              </a:solidFill>
            </a:endParaRPr>
          </a:p>
        </p:txBody>
      </p:sp>
      <p:graphicFrame>
        <p:nvGraphicFramePr>
          <p:cNvPr id="23" name="Object 7" descr="Begin equation. n equals 30. End equation.">
            <a:extLst>
              <a:ext uri="{FF2B5EF4-FFF2-40B4-BE49-F238E27FC236}">
                <a16:creationId xmlns:a16="http://schemas.microsoft.com/office/drawing/2014/main" id="{9CA712CF-8A37-4071-9BF7-14090E0D561E}"/>
              </a:ext>
            </a:extLst>
          </p:cNvPr>
          <p:cNvGraphicFramePr>
            <a:graphicFrameLocks noGrp="1" noChangeAspect="1"/>
          </p:cNvGraphicFramePr>
          <p:nvPr>
            <p:ph sz="quarter" idx="22"/>
            <p:extLst>
              <p:ext uri="{D42A27DB-BD31-4B8C-83A1-F6EECF244321}">
                <p14:modId xmlns:p14="http://schemas.microsoft.com/office/powerpoint/2010/main" val="681728284"/>
              </p:ext>
            </p:extLst>
          </p:nvPr>
        </p:nvGraphicFramePr>
        <p:xfrm>
          <a:off x="819149" y="3316101"/>
          <a:ext cx="1835561" cy="302869"/>
        </p:xfrm>
        <a:graphic>
          <a:graphicData uri="http://schemas.openxmlformats.org/presentationml/2006/ole">
            <mc:AlternateContent xmlns:mc="http://schemas.openxmlformats.org/markup-compatibility/2006">
              <mc:Choice xmlns:v="urn:schemas-microsoft-com:vml" Requires="v">
                <p:oleObj spid="_x0000_s110602" name="Equation" r:id="rId8" imgW="1777680" imgH="291960" progId="Equation.DSMT4">
                  <p:embed/>
                </p:oleObj>
              </mc:Choice>
              <mc:Fallback>
                <p:oleObj name="Equation" r:id="rId8" imgW="1777680" imgH="291960" progId="Equation.DSMT4">
                  <p:embed/>
                  <p:pic>
                    <p:nvPicPr>
                      <p:cNvPr id="0" name="OLE substitute image"/>
                      <p:cNvPicPr/>
                      <p:nvPr/>
                    </p:nvPicPr>
                    <p:blipFill>
                      <a:blip r:embed="rId9"/>
                      <a:stretch>
                        <a:fillRect/>
                      </a:stretch>
                    </p:blipFill>
                    <p:spPr>
                      <a:xfrm>
                        <a:off x="819149" y="3316101"/>
                        <a:ext cx="1835561" cy="302869"/>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A9AA37A-CAAF-40C3-BF6D-16C25A704327}"/>
              </a:ext>
              <a:ext uri="{C183D7F6-B498-43B3-948B-1728B52AA6E4}">
                <adec:decorative xmlns:adec="http://schemas.microsoft.com/office/drawing/2017/decorative" val="0"/>
              </a:ext>
            </a:extLst>
          </p:cNvPr>
          <p:cNvSpPr>
            <a:spLocks noGrp="1"/>
          </p:cNvSpPr>
          <p:nvPr>
            <p:ph sz="quarter" idx="23"/>
          </p:nvPr>
        </p:nvSpPr>
        <p:spPr>
          <a:xfrm>
            <a:off x="476843" y="3826109"/>
            <a:ext cx="3474720" cy="457200"/>
          </a:xfrm>
        </p:spPr>
        <p:txBody>
          <a:bodyPr/>
          <a:lstStyle/>
          <a:p>
            <a:pPr lvl="0">
              <a:buClr>
                <a:srgbClr val="003865"/>
              </a:buClr>
            </a:pPr>
            <a:r>
              <a:rPr lang="en-US">
                <a:solidFill>
                  <a:srgbClr val="003865"/>
                </a:solidFill>
                <a:cs typeface="Arial" pitchFamily="34" charset="0"/>
              </a:rPr>
              <a:t>Now, using Excel with</a:t>
            </a:r>
            <a:endParaRPr lang="en-IN">
              <a:solidFill>
                <a:srgbClr val="003865"/>
              </a:solidFill>
            </a:endParaRPr>
          </a:p>
        </p:txBody>
      </p:sp>
      <p:graphicFrame>
        <p:nvGraphicFramePr>
          <p:cNvPr id="24" name="Object 9" descr="Begin equation. n equals 100, P of left parenthesis 71,300 less than or equal to x overbar less than or equal to 72,300 right parenthesis equals .7888. End equation.">
            <a:extLst>
              <a:ext uri="{FF2B5EF4-FFF2-40B4-BE49-F238E27FC236}">
                <a16:creationId xmlns:a16="http://schemas.microsoft.com/office/drawing/2014/main" id="{9D1A2862-8533-4FC1-AE75-E3C0176B0375}"/>
              </a:ext>
            </a:extLst>
          </p:cNvPr>
          <p:cNvGraphicFramePr>
            <a:graphicFrameLocks noGrp="1" noChangeAspect="1"/>
          </p:cNvGraphicFramePr>
          <p:nvPr>
            <p:ph sz="quarter" idx="24"/>
            <p:extLst>
              <p:ext uri="{D42A27DB-BD31-4B8C-83A1-F6EECF244321}">
                <p14:modId xmlns:p14="http://schemas.microsoft.com/office/powerpoint/2010/main" val="1495783029"/>
              </p:ext>
            </p:extLst>
          </p:nvPr>
        </p:nvGraphicFramePr>
        <p:xfrm>
          <a:off x="3814403" y="3908024"/>
          <a:ext cx="5232400" cy="342900"/>
        </p:xfrm>
        <a:graphic>
          <a:graphicData uri="http://schemas.openxmlformats.org/presentationml/2006/ole">
            <mc:AlternateContent xmlns:mc="http://schemas.openxmlformats.org/markup-compatibility/2006">
              <mc:Choice xmlns:v="urn:schemas-microsoft-com:vml" Requires="v">
                <p:oleObj spid="_x0000_s110603" name="Equation" r:id="rId10" imgW="5232240" imgH="342720" progId="Equation.DSMT4">
                  <p:embed/>
                </p:oleObj>
              </mc:Choice>
              <mc:Fallback>
                <p:oleObj name="Equation" r:id="rId10" imgW="5232240" imgH="342720" progId="Equation.DSMT4">
                  <p:embed/>
                  <p:pic>
                    <p:nvPicPr>
                      <p:cNvPr id="0" name="OLE substitute image"/>
                      <p:cNvPicPr/>
                      <p:nvPr/>
                    </p:nvPicPr>
                    <p:blipFill>
                      <a:blip r:embed="rId11"/>
                      <a:stretch>
                        <a:fillRect/>
                      </a:stretch>
                    </p:blipFill>
                    <p:spPr>
                      <a:xfrm>
                        <a:off x="3814403" y="3908024"/>
                        <a:ext cx="5232400" cy="3429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4FF77388-EF35-40E0-8C4E-53AA65F3D1FD}"/>
              </a:ext>
              <a:ext uri="{C183D7F6-B498-43B3-948B-1728B52AA6E4}">
                <adec:decorative xmlns:adec="http://schemas.microsoft.com/office/drawing/2017/decorative" val="0"/>
              </a:ext>
            </a:extLst>
          </p:cNvPr>
          <p:cNvSpPr>
            <a:spLocks noGrp="1"/>
          </p:cNvSpPr>
          <p:nvPr>
            <p:ph sz="quarter" idx="25"/>
          </p:nvPr>
        </p:nvSpPr>
        <p:spPr>
          <a:xfrm>
            <a:off x="476843" y="4571038"/>
            <a:ext cx="5669280" cy="457200"/>
          </a:xfrm>
        </p:spPr>
        <p:txBody>
          <a:bodyPr/>
          <a:lstStyle/>
          <a:p>
            <a:pPr lvl="0">
              <a:buClr>
                <a:srgbClr val="003865"/>
              </a:buClr>
            </a:pPr>
            <a:r>
              <a:rPr lang="en-US">
                <a:solidFill>
                  <a:srgbClr val="003865"/>
                </a:solidFill>
                <a:cs typeface="Arial" pitchFamily="34" charset="0"/>
              </a:rPr>
              <a:t>Because the sampling distribution with</a:t>
            </a:r>
            <a:endParaRPr lang="en-IN">
              <a:solidFill>
                <a:srgbClr val="003865"/>
              </a:solidFill>
            </a:endParaRPr>
          </a:p>
        </p:txBody>
      </p:sp>
      <p:graphicFrame>
        <p:nvGraphicFramePr>
          <p:cNvPr id="25" name="Object 11" descr="Begin equation. n equals 100. End equation.">
            <a:extLst>
              <a:ext uri="{FF2B5EF4-FFF2-40B4-BE49-F238E27FC236}">
                <a16:creationId xmlns:a16="http://schemas.microsoft.com/office/drawing/2014/main" id="{6FF75EF5-51D6-42B0-B8DF-AE1E117310E6}"/>
              </a:ext>
            </a:extLst>
          </p:cNvPr>
          <p:cNvGraphicFramePr>
            <a:graphicFrameLocks noGrp="1" noChangeAspect="1"/>
          </p:cNvGraphicFramePr>
          <p:nvPr>
            <p:ph sz="quarter" idx="26"/>
            <p:extLst>
              <p:ext uri="{D42A27DB-BD31-4B8C-83A1-F6EECF244321}">
                <p14:modId xmlns:p14="http://schemas.microsoft.com/office/powerpoint/2010/main" val="3664716540"/>
              </p:ext>
            </p:extLst>
          </p:nvPr>
        </p:nvGraphicFramePr>
        <p:xfrm>
          <a:off x="6057731" y="4660107"/>
          <a:ext cx="1028700" cy="292100"/>
        </p:xfrm>
        <a:graphic>
          <a:graphicData uri="http://schemas.openxmlformats.org/presentationml/2006/ole">
            <mc:AlternateContent xmlns:mc="http://schemas.openxmlformats.org/markup-compatibility/2006">
              <mc:Choice xmlns:v="urn:schemas-microsoft-com:vml" Requires="v">
                <p:oleObj spid="_x0000_s110604" name="Equation" r:id="rId12" imgW="1028520" imgH="291960" progId="Equation.DSMT4">
                  <p:embed/>
                </p:oleObj>
              </mc:Choice>
              <mc:Fallback>
                <p:oleObj name="Equation" r:id="rId12" imgW="1028520" imgH="291960" progId="Equation.DSMT4">
                  <p:embed/>
                  <p:pic>
                    <p:nvPicPr>
                      <p:cNvPr id="0" name="OLE substitute image"/>
                      <p:cNvPicPr/>
                      <p:nvPr/>
                    </p:nvPicPr>
                    <p:blipFill>
                      <a:blip r:embed="rId13"/>
                      <a:stretch>
                        <a:fillRect/>
                      </a:stretch>
                    </p:blipFill>
                    <p:spPr>
                      <a:xfrm>
                        <a:off x="6057731" y="4660107"/>
                        <a:ext cx="1028700" cy="29210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90091A17-FB0C-4AD7-BD94-402DC545AEE9}"/>
              </a:ext>
              <a:ext uri="{C183D7F6-B498-43B3-948B-1728B52AA6E4}">
                <adec:decorative xmlns:adec="http://schemas.microsoft.com/office/drawing/2017/decorative" val="0"/>
              </a:ext>
            </a:extLst>
          </p:cNvPr>
          <p:cNvSpPr>
            <a:spLocks noGrp="1"/>
          </p:cNvSpPr>
          <p:nvPr>
            <p:ph sz="quarter" idx="27"/>
          </p:nvPr>
        </p:nvSpPr>
        <p:spPr>
          <a:xfrm>
            <a:off x="704056" y="4572794"/>
            <a:ext cx="11237976" cy="731520"/>
          </a:xfrm>
        </p:spPr>
        <p:txBody>
          <a:bodyPr/>
          <a:lstStyle/>
          <a:p>
            <a:pPr marL="0" lvl="0" indent="6355080">
              <a:buClr>
                <a:srgbClr val="003865"/>
              </a:buClr>
              <a:buNone/>
            </a:pPr>
            <a:r>
              <a:rPr lang="en-US">
                <a:solidFill>
                  <a:srgbClr val="003865"/>
                </a:solidFill>
                <a:cs typeface="Arial" pitchFamily="34" charset="0"/>
              </a:rPr>
              <a:t>has a smaller standard error, the values of</a:t>
            </a:r>
            <a:endParaRPr lang="en-IN">
              <a:solidFill>
                <a:srgbClr val="003865"/>
              </a:solidFill>
            </a:endParaRPr>
          </a:p>
        </p:txBody>
      </p:sp>
      <p:graphicFrame>
        <p:nvGraphicFramePr>
          <p:cNvPr id="26" name="Object 13" descr="x overbar">
            <a:extLst>
              <a:ext uri="{FF2B5EF4-FFF2-40B4-BE49-F238E27FC236}">
                <a16:creationId xmlns:a16="http://schemas.microsoft.com/office/drawing/2014/main" id="{88F31612-CFB4-47AE-8465-B8AC1FB1629E}"/>
              </a:ext>
            </a:extLst>
          </p:cNvPr>
          <p:cNvGraphicFramePr>
            <a:graphicFrameLocks noGrp="1" noChangeAspect="1"/>
          </p:cNvGraphicFramePr>
          <p:nvPr>
            <p:ph sz="quarter" idx="28"/>
            <p:extLst>
              <p:ext uri="{D42A27DB-BD31-4B8C-83A1-F6EECF244321}">
                <p14:modId xmlns:p14="http://schemas.microsoft.com/office/powerpoint/2010/main" val="616276951"/>
              </p:ext>
            </p:extLst>
          </p:nvPr>
        </p:nvGraphicFramePr>
        <p:xfrm>
          <a:off x="2068947" y="5022553"/>
          <a:ext cx="228600" cy="279400"/>
        </p:xfrm>
        <a:graphic>
          <a:graphicData uri="http://schemas.openxmlformats.org/presentationml/2006/ole">
            <mc:AlternateContent xmlns:mc="http://schemas.openxmlformats.org/markup-compatibility/2006">
              <mc:Choice xmlns:v="urn:schemas-microsoft-com:vml" Requires="v">
                <p:oleObj spid="_x0000_s110605" name="Equation" r:id="rId14" imgW="228600" imgH="279360" progId="Equation.DSMT4">
                  <p:embed/>
                </p:oleObj>
              </mc:Choice>
              <mc:Fallback>
                <p:oleObj name="Equation" r:id="rId14" imgW="228600" imgH="279360" progId="Equation.DSMT4">
                  <p:embed/>
                  <p:pic>
                    <p:nvPicPr>
                      <p:cNvPr id="0" name="OLE substitute image"/>
                      <p:cNvPicPr/>
                      <p:nvPr/>
                    </p:nvPicPr>
                    <p:blipFill>
                      <a:blip r:embed="rId15"/>
                      <a:stretch>
                        <a:fillRect/>
                      </a:stretch>
                    </p:blipFill>
                    <p:spPr>
                      <a:xfrm>
                        <a:off x="2068947" y="5022553"/>
                        <a:ext cx="228600" cy="279400"/>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B364560B-8990-4FD1-A46C-88EC1A169662}"/>
              </a:ext>
              <a:ext uri="{C183D7F6-B498-43B3-948B-1728B52AA6E4}">
                <adec:decorative xmlns:adec="http://schemas.microsoft.com/office/drawing/2017/decorative" val="0"/>
              </a:ext>
            </a:extLst>
          </p:cNvPr>
          <p:cNvSpPr>
            <a:spLocks noGrp="1"/>
          </p:cNvSpPr>
          <p:nvPr>
            <p:ph sz="quarter" idx="29"/>
          </p:nvPr>
        </p:nvSpPr>
        <p:spPr>
          <a:xfrm>
            <a:off x="476843" y="4932204"/>
            <a:ext cx="11237976" cy="822960"/>
          </a:xfrm>
        </p:spPr>
        <p:txBody>
          <a:bodyPr/>
          <a:lstStyle/>
          <a:p>
            <a:pPr lvl="0" indent="1554480">
              <a:buClr>
                <a:srgbClr val="003865"/>
              </a:buClr>
              <a:buNone/>
            </a:pPr>
            <a:r>
              <a:rPr lang="en-US">
                <a:solidFill>
                  <a:srgbClr val="003865"/>
                </a:solidFill>
                <a:cs typeface="Arial" pitchFamily="34" charset="0"/>
              </a:rPr>
              <a:t>have less variability and tend to be closer to the population mean than the values of</a:t>
            </a:r>
            <a:endParaRPr lang="en-IN">
              <a:solidFill>
                <a:srgbClr val="003865"/>
              </a:solidFill>
            </a:endParaRPr>
          </a:p>
        </p:txBody>
      </p:sp>
      <p:graphicFrame>
        <p:nvGraphicFramePr>
          <p:cNvPr id="27" name="Object 15" descr="x overbar with n equals 30.">
            <a:extLst>
              <a:ext uri="{FF2B5EF4-FFF2-40B4-BE49-F238E27FC236}">
                <a16:creationId xmlns:a16="http://schemas.microsoft.com/office/drawing/2014/main" id="{48918018-843C-44C5-9BF3-11714D9FE673}"/>
              </a:ext>
            </a:extLst>
          </p:cNvPr>
          <p:cNvGraphicFramePr>
            <a:graphicFrameLocks noGrp="1" noChangeAspect="1"/>
          </p:cNvGraphicFramePr>
          <p:nvPr>
            <p:ph sz="quarter" idx="30"/>
            <p:extLst>
              <p:ext uri="{D42A27DB-BD31-4B8C-83A1-F6EECF244321}">
                <p14:modId xmlns:p14="http://schemas.microsoft.com/office/powerpoint/2010/main" val="4217674166"/>
              </p:ext>
            </p:extLst>
          </p:nvPr>
        </p:nvGraphicFramePr>
        <p:xfrm>
          <a:off x="3256714" y="5392182"/>
          <a:ext cx="1879600" cy="292100"/>
        </p:xfrm>
        <a:graphic>
          <a:graphicData uri="http://schemas.openxmlformats.org/presentationml/2006/ole">
            <mc:AlternateContent xmlns:mc="http://schemas.openxmlformats.org/markup-compatibility/2006">
              <mc:Choice xmlns:v="urn:schemas-microsoft-com:vml" Requires="v">
                <p:oleObj spid="_x0000_s110606" name="Equation" r:id="rId16" imgW="1879560" imgH="291960" progId="Equation.DSMT4">
                  <p:embed/>
                </p:oleObj>
              </mc:Choice>
              <mc:Fallback>
                <p:oleObj name="Equation" r:id="rId16" imgW="1879560" imgH="291960" progId="Equation.DSMT4">
                  <p:embed/>
                  <p:pic>
                    <p:nvPicPr>
                      <p:cNvPr id="0" name="OLE substitute image"/>
                      <p:cNvPicPr/>
                      <p:nvPr/>
                    </p:nvPicPr>
                    <p:blipFill>
                      <a:blip r:embed="rId17"/>
                      <a:stretch>
                        <a:fillRect/>
                      </a:stretch>
                    </p:blipFill>
                    <p:spPr>
                      <a:xfrm>
                        <a:off x="3256714" y="5392182"/>
                        <a:ext cx="1879600" cy="292100"/>
                      </a:xfrm>
                      <a:prstGeom prst="rect">
                        <a:avLst/>
                      </a:prstGeom>
                    </p:spPr>
                  </p:pic>
                </p:oleObj>
              </mc:Fallback>
            </mc:AlternateContent>
          </a:graphicData>
        </a:graphic>
      </p:graphicFrame>
    </p:spTree>
    <p:extLst>
      <p:ext uri="{BB962C8B-B14F-4D97-AF65-F5344CB8AC3E}">
        <p14:creationId xmlns:p14="http://schemas.microsoft.com/office/powerpoint/2010/main" val="2197060878"/>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E55F9F5-8724-40AF-89E3-347C469833FD}"/>
                  </a:ext>
                </a:extLst>
              </p:cNvPr>
              <p:cNvSpPr>
                <a:spLocks noGrp="1"/>
              </p:cNvSpPr>
              <p:nvPr>
                <p:ph type="title"/>
              </p:nvPr>
            </p:nvSpPr>
            <p:spPr/>
            <p:txBody>
              <a:bodyPr/>
              <a:lstStyle/>
              <a:p>
                <a:pPr/>
                <a:r>
                  <a:rPr lang="en-US">
                    <a:solidFill>
                      <a:srgbClr val="003865"/>
                    </a:solidFill>
                  </a:rPr>
                  <a:t>Relationship Between the Sample Size</a:t>
                </a:r>
                <a:br>
                  <a:rPr lang="en-US">
                    <a:solidFill>
                      <a:srgbClr val="003865"/>
                    </a:solidFill>
                  </a:rPr>
                </a:br>
                <a:r>
                  <a:rPr lang="en-US">
                    <a:solidFill>
                      <a:srgbClr val="003865"/>
                    </a:solidFill>
                  </a:rPr>
                  <a:t>and the </a:t>
                </a:r>
                <a:r>
                  <a:rPr lang="en-IN">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a:rPr lang="en-US" i="1">
                            <a:latin typeface="Cambria Math" panose="02040503050406030204" pitchFamily="18" charset="0"/>
                          </a:rPr>
                          <m:t>𝑥</m:t>
                        </m:r>
                      </m:e>
                    </m:acc>
                  </m:oMath>
                </a14:m>
                <a:r>
                  <a:rPr lang="en-IN" i="1"/>
                  <a:t> </a:t>
                </a:r>
                <a:r>
                  <a:rPr lang="en-IN"/>
                  <a:t>(</a:t>
                </a:r>
                <a:r>
                  <a:rPr lang="en-US">
                    <a:solidFill>
                      <a:srgbClr val="003865"/>
                    </a:solidFill>
                  </a:rPr>
                  <a:t>4 of 4</a:t>
                </a:r>
                <a:r>
                  <a:rPr lang="en-IN"/>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0E55F9F5-8724-40AF-89E3-347C469833FD}"/>
                  </a:ext>
                </a:extLst>
              </p:cNvPr>
              <p:cNvSpPr>
                <a:spLocks noGrp="1" noRot="1" noChangeAspect="1" noMove="1" noResize="1" noEditPoints="1" noAdjustHandles="1" noChangeArrowheads="1" noChangeShapeType="1" noTextEdit="1"/>
              </p:cNvSpPr>
              <p:nvPr>
                <p:ph type="title"/>
              </p:nvPr>
            </p:nvSpPr>
            <p:spPr>
              <a:blipFill>
                <a:blip r:embed="rId2"/>
                <a:stretch>
                  <a:fillRect t="-14070" b="-19598"/>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FF59C27E-BC64-4092-B3E7-6C6AB7D733BC}"/>
              </a:ext>
            </a:extLst>
          </p:cNvPr>
          <p:cNvSpPr>
            <a:spLocks noGrp="1"/>
          </p:cNvSpPr>
          <p:nvPr>
            <p:ph sz="half" idx="1"/>
          </p:nvPr>
        </p:nvSpPr>
        <p:spPr>
          <a:xfrm>
            <a:off x="476843" y="1825625"/>
            <a:ext cx="8916417" cy="500716"/>
          </a:xfrm>
        </p:spPr>
        <p:txBody>
          <a:bodyPr/>
          <a:lstStyle/>
          <a:p>
            <a:pPr marL="0" indent="0">
              <a:buNone/>
            </a:pPr>
            <a:r>
              <a:rPr lang="en-IN" b="1" u="sng"/>
              <a:t>Example:</a:t>
            </a:r>
            <a:r>
              <a:rPr lang="en-IN"/>
              <a:t> EAI Employee Data</a:t>
            </a:r>
          </a:p>
        </p:txBody>
      </p:sp>
      <p:pic>
        <p:nvPicPr>
          <p:cNvPr id="7" name="Picture 3" descr="A sampling distribution is plotted over x bar with mean at 71,800 and sigma subscript x bar equals 400. The region between the x bar values 71,300 and 72,300 is labeled, P of 71,300 less than or equal to x bar, less than or equal to 72,300 equals 0.8944 minus 0.1056 equals 0.7888.">
            <a:extLst>
              <a:ext uri="{FF2B5EF4-FFF2-40B4-BE49-F238E27FC236}">
                <a16:creationId xmlns:a16="http://schemas.microsoft.com/office/drawing/2014/main" id="{07E16042-2883-4467-8001-66C6B7CC2C94}"/>
              </a:ext>
            </a:extLst>
          </p:cNvPr>
          <p:cNvPicPr>
            <a:picLocks noGrp="1" noChangeAspect="1"/>
          </p:cNvPicPr>
          <p:nvPr>
            <p:ph sz="half" idx="2"/>
          </p:nvPr>
        </p:nvPicPr>
        <p:blipFill>
          <a:blip r:embed="rId3"/>
          <a:stretch>
            <a:fillRect/>
          </a:stretch>
        </p:blipFill>
        <p:spPr>
          <a:xfrm>
            <a:off x="2742152" y="2532899"/>
            <a:ext cx="6707696" cy="3582245"/>
          </a:xfrm>
          <a:prstGeom prst="rect">
            <a:avLst/>
          </a:prstGeom>
        </p:spPr>
      </p:pic>
    </p:spTree>
    <p:extLst>
      <p:ext uri="{BB962C8B-B14F-4D97-AF65-F5344CB8AC3E}">
        <p14:creationId xmlns:p14="http://schemas.microsoft.com/office/powerpoint/2010/main" val="419160169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F144C52-D26A-49EB-89F8-244C4B3DE93B}"/>
                  </a:ext>
                </a:extLst>
              </p:cNvPr>
              <p:cNvSpPr>
                <a:spLocks noGrp="1"/>
              </p:cNvSpPr>
              <p:nvPr>
                <p:ph type="title"/>
              </p:nvPr>
            </p:nvSpPr>
            <p:spPr/>
            <p:txBody>
              <a:bodyPr/>
              <a:lstStyle/>
              <a:p>
                <a:pPr/>
                <a:r>
                  <a:rPr lang="en-IN"/>
                  <a:t>Sampling Distribution of </a:t>
                </a:r>
                <a14:m>
                  <m:oMath xmlns:m="http://schemas.openxmlformats.org/officeDocument/2006/math">
                    <m:acc>
                      <m:accPr>
                        <m:chr m:val="̅"/>
                        <m:ctrlPr>
                          <a:rPr lang="en-IN" i="1">
                            <a:latin typeface="Cambria Math" panose="02040503050406030204" pitchFamily="18" charset="0"/>
                          </a:rPr>
                        </m:ctrlPr>
                      </m:accPr>
                      <m:e>
                        <m:r>
                          <a:rPr lang="en-US" b="1" i="1" smtClean="0">
                            <a:latin typeface="Cambria Math" panose="02040503050406030204" pitchFamily="18" charset="0"/>
                          </a:rPr>
                          <m:t>𝒑</m:t>
                        </m:r>
                      </m:e>
                    </m:acc>
                  </m:oMath>
                </a14:m>
                <a:r>
                  <a:rPr lang="en-IN" i="1"/>
                  <a:t> </a:t>
                </a:r>
                <a:r>
                  <a:rPr lang="en-US"/>
                  <a:t>(1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itle 1">
                <a:extLst>
                  <a:ext uri="{FF2B5EF4-FFF2-40B4-BE49-F238E27FC236}">
                    <a16:creationId xmlns:a16="http://schemas.microsoft.com/office/drawing/2014/main" id="{5F144C52-D26A-49EB-89F8-244C4B3DE93B}"/>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CE617FEB-2895-45E4-9CD4-21F49C0FCFF8}"/>
              </a:ext>
            </a:extLst>
          </p:cNvPr>
          <p:cNvSpPr>
            <a:spLocks noGrp="1"/>
          </p:cNvSpPr>
          <p:nvPr>
            <p:ph sz="half" idx="1"/>
          </p:nvPr>
        </p:nvSpPr>
        <p:spPr>
          <a:xfrm>
            <a:off x="476843" y="1825625"/>
            <a:ext cx="11238313" cy="541057"/>
          </a:xfrm>
        </p:spPr>
        <p:txBody>
          <a:bodyPr/>
          <a:lstStyle/>
          <a:p>
            <a:r>
              <a:rPr lang="en-IN"/>
              <a:t>Making inferences about a population proportion</a:t>
            </a:r>
          </a:p>
        </p:txBody>
      </p:sp>
      <p:pic>
        <p:nvPicPr>
          <p:cNvPr id="7" name="Picture 3" descr="A flow diagram for making inferences about a population proportion. Population with proportion unknown leads to a simple random sample of n elements that is selected from the population, then the sample data provides a value for the sample proportion p overbar, and finally, the value of p overbar is used to make inferences about the value of p.">
            <a:extLst>
              <a:ext uri="{FF2B5EF4-FFF2-40B4-BE49-F238E27FC236}">
                <a16:creationId xmlns:a16="http://schemas.microsoft.com/office/drawing/2014/main" id="{63707772-A667-4960-A2E9-2E8C5F38B761}"/>
              </a:ext>
            </a:extLst>
          </p:cNvPr>
          <p:cNvPicPr>
            <a:picLocks noGrp="1" noChangeAspect="1"/>
          </p:cNvPicPr>
          <p:nvPr>
            <p:ph sz="half" idx="2"/>
          </p:nvPr>
        </p:nvPicPr>
        <p:blipFill>
          <a:blip r:embed="rId3"/>
          <a:stretch>
            <a:fillRect/>
          </a:stretch>
        </p:blipFill>
        <p:spPr>
          <a:xfrm>
            <a:off x="1632028" y="2617642"/>
            <a:ext cx="8927944" cy="3412761"/>
          </a:xfrm>
          <a:prstGeom prst="rect">
            <a:avLst/>
          </a:prstGeom>
        </p:spPr>
      </p:pic>
    </p:spTree>
    <p:extLst>
      <p:ext uri="{BB962C8B-B14F-4D97-AF65-F5344CB8AC3E}">
        <p14:creationId xmlns:p14="http://schemas.microsoft.com/office/powerpoint/2010/main" val="13298363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3DA2FC-F4F7-4D4A-8821-06EE50526331}"/>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(2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6A3DA2FC-F4F7-4D4A-8821-06EE5052633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CCEA5F6D-DCAC-4CDD-B571-26B1CC8EFA0F}"/>
              </a:ext>
            </a:extLst>
          </p:cNvPr>
          <p:cNvSpPr>
            <a:spLocks noGrp="1"/>
          </p:cNvSpPr>
          <p:nvPr>
            <p:ph idx="1"/>
          </p:nvPr>
        </p:nvSpPr>
        <p:spPr>
          <a:xfrm>
            <a:off x="476844" y="1944375"/>
            <a:ext cx="4572000" cy="424969"/>
          </a:xfrm>
        </p:spPr>
        <p:txBody>
          <a:bodyPr/>
          <a:lstStyle/>
          <a:p>
            <a:pPr marL="228600" lvl="0" indent="-228600" algn="l">
              <a:buClr>
                <a:srgbClr val="003865"/>
              </a:buClr>
              <a:buFont typeface="Arial" pitchFamily="34" charset="0"/>
              <a:buChar char="•"/>
            </a:pPr>
            <a:r>
              <a:rPr lang="en-US">
                <a:solidFill>
                  <a:srgbClr val="003865"/>
                </a:solidFill>
                <a:cs typeface="Arial" pitchFamily="34" charset="0"/>
              </a:rPr>
              <a:t>The </a:t>
            </a:r>
            <a:r>
              <a:rPr lang="en-US" u="sng">
                <a:solidFill>
                  <a:srgbClr val="003865"/>
                </a:solidFill>
                <a:cs typeface="Arial" pitchFamily="34" charset="0"/>
              </a:rPr>
              <a:t>sampling distribution of__</a:t>
            </a:r>
            <a:endParaRPr lang="en-US">
              <a:solidFill>
                <a:srgbClr val="003865"/>
              </a:solidFill>
              <a:cs typeface="Arial" pitchFamily="34" charset="0"/>
            </a:endParaRPr>
          </a:p>
        </p:txBody>
      </p:sp>
      <p:graphicFrame>
        <p:nvGraphicFramePr>
          <p:cNvPr id="12" name="Object 3" descr="p overbar">
            <a:extLst>
              <a:ext uri="{FF2B5EF4-FFF2-40B4-BE49-F238E27FC236}">
                <a16:creationId xmlns:a16="http://schemas.microsoft.com/office/drawing/2014/main" id="{6C84E4E6-E558-4B6C-87EC-3B3A7C94B66C}"/>
              </a:ext>
            </a:extLst>
          </p:cNvPr>
          <p:cNvGraphicFramePr>
            <a:graphicFrameLocks noGrp="1" noChangeAspect="1"/>
          </p:cNvGraphicFramePr>
          <p:nvPr>
            <p:ph idx="11"/>
            <p:extLst>
              <p:ext uri="{D42A27DB-BD31-4B8C-83A1-F6EECF244321}">
                <p14:modId xmlns:p14="http://schemas.microsoft.com/office/powerpoint/2010/main" val="4026843016"/>
              </p:ext>
            </p:extLst>
          </p:nvPr>
        </p:nvGraphicFramePr>
        <p:xfrm>
          <a:off x="4584700" y="2026444"/>
          <a:ext cx="228600" cy="342900"/>
        </p:xfrm>
        <a:graphic>
          <a:graphicData uri="http://schemas.openxmlformats.org/presentationml/2006/ole">
            <mc:AlternateContent xmlns:mc="http://schemas.openxmlformats.org/markup-compatibility/2006">
              <mc:Choice xmlns:v="urn:schemas-microsoft-com:vml" Requires="v">
                <p:oleObj spid="_x0000_s111621" name="Equation" r:id="rId4" imgW="228600" imgH="342720" progId="Equation.DSMT4">
                  <p:embed/>
                </p:oleObj>
              </mc:Choice>
              <mc:Fallback>
                <p:oleObj name="Equation" r:id="rId4" imgW="228600" imgH="342720" progId="Equation.DSMT4">
                  <p:embed/>
                  <p:pic>
                    <p:nvPicPr>
                      <p:cNvPr id="0" name="OLE substitute image"/>
                      <p:cNvPicPr/>
                      <p:nvPr/>
                    </p:nvPicPr>
                    <p:blipFill>
                      <a:blip r:embed="rId5"/>
                      <a:stretch>
                        <a:fillRect/>
                      </a:stretch>
                    </p:blipFill>
                    <p:spPr>
                      <a:xfrm>
                        <a:off x="4584700" y="2026444"/>
                        <a:ext cx="2286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C2806B5-5FE2-4BE7-9B0F-564A64C1A28A}"/>
              </a:ext>
            </a:extLst>
          </p:cNvPr>
          <p:cNvSpPr>
            <a:spLocks noGrp="1"/>
          </p:cNvSpPr>
          <p:nvPr>
            <p:ph idx="13"/>
          </p:nvPr>
        </p:nvSpPr>
        <p:spPr>
          <a:xfrm>
            <a:off x="476844" y="1953281"/>
            <a:ext cx="11237976" cy="751819"/>
          </a:xfrm>
        </p:spPr>
        <p:txBody>
          <a:bodyPr/>
          <a:lstStyle/>
          <a:p>
            <a:pPr marL="228600" indent="4151376" algn="l"/>
            <a:r>
              <a:rPr lang="en-US">
                <a:solidFill>
                  <a:srgbClr val="003865"/>
                </a:solidFill>
                <a:cs typeface="Arial" pitchFamily="34" charset="0"/>
              </a:rPr>
              <a:t>is the probability distribution of all possible values of the sample proportion</a:t>
            </a:r>
            <a:endParaRPr lang="en-IN"/>
          </a:p>
        </p:txBody>
      </p:sp>
      <p:graphicFrame>
        <p:nvGraphicFramePr>
          <p:cNvPr id="14" name="Object 5" descr="p overbar">
            <a:extLst>
              <a:ext uri="{FF2B5EF4-FFF2-40B4-BE49-F238E27FC236}">
                <a16:creationId xmlns:a16="http://schemas.microsoft.com/office/drawing/2014/main" id="{B5AB6AE7-B950-4C19-B047-281412E18CB5}"/>
              </a:ext>
            </a:extLst>
          </p:cNvPr>
          <p:cNvGraphicFramePr>
            <a:graphicFrameLocks noGrp="1" noChangeAspect="1"/>
          </p:cNvGraphicFramePr>
          <p:nvPr>
            <p:ph idx="15"/>
            <p:extLst>
              <p:ext uri="{D42A27DB-BD31-4B8C-83A1-F6EECF244321}">
                <p14:modId xmlns:p14="http://schemas.microsoft.com/office/powerpoint/2010/main" val="3234092569"/>
              </p:ext>
            </p:extLst>
          </p:nvPr>
        </p:nvGraphicFramePr>
        <p:xfrm>
          <a:off x="4145756" y="2401445"/>
          <a:ext cx="292100" cy="342900"/>
        </p:xfrm>
        <a:graphic>
          <a:graphicData uri="http://schemas.openxmlformats.org/presentationml/2006/ole">
            <mc:AlternateContent xmlns:mc="http://schemas.openxmlformats.org/markup-compatibility/2006">
              <mc:Choice xmlns:v="urn:schemas-microsoft-com:vml" Requires="v">
                <p:oleObj spid="_x0000_s111622" name="Equation" r:id="rId6" imgW="291960" imgH="342720" progId="Equation.DSMT4">
                  <p:embed/>
                </p:oleObj>
              </mc:Choice>
              <mc:Fallback>
                <p:oleObj name="Equation" r:id="rId6" imgW="291960" imgH="342720" progId="Equation.DSMT4">
                  <p:embed/>
                  <p:pic>
                    <p:nvPicPr>
                      <p:cNvPr id="0" name="OLE substitute image"/>
                      <p:cNvPicPr/>
                      <p:nvPr/>
                    </p:nvPicPr>
                    <p:blipFill>
                      <a:blip r:embed="rId7"/>
                      <a:stretch>
                        <a:fillRect/>
                      </a:stretch>
                    </p:blipFill>
                    <p:spPr>
                      <a:xfrm>
                        <a:off x="4145756" y="2401445"/>
                        <a:ext cx="2921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B46AC7B-7B55-4025-8756-30C6B2B1951A}"/>
              </a:ext>
            </a:extLst>
          </p:cNvPr>
          <p:cNvSpPr>
            <a:spLocks noGrp="1"/>
          </p:cNvSpPr>
          <p:nvPr>
            <p:ph idx="10"/>
          </p:nvPr>
        </p:nvSpPr>
        <p:spPr>
          <a:xfrm>
            <a:off x="476844" y="3009900"/>
            <a:ext cx="2926080" cy="457200"/>
          </a:xfrm>
        </p:spPr>
        <p:txBody>
          <a:bodyPr/>
          <a:lstStyle/>
          <a:p>
            <a:pPr marL="228600" indent="-228600" algn="l">
              <a:buFont typeface="Arial" pitchFamily="34" charset="0"/>
              <a:buChar char="•"/>
            </a:pPr>
            <a:r>
              <a:rPr lang="en-US">
                <a:solidFill>
                  <a:srgbClr val="003865"/>
                </a:solidFill>
                <a:cs typeface="Arial" pitchFamily="34" charset="0"/>
              </a:rPr>
              <a:t>Expected Value of</a:t>
            </a:r>
            <a:endParaRPr lang="en-IN"/>
          </a:p>
        </p:txBody>
      </p:sp>
      <p:graphicFrame>
        <p:nvGraphicFramePr>
          <p:cNvPr id="15" name="Object 7" descr="p overbar">
            <a:extLst>
              <a:ext uri="{FF2B5EF4-FFF2-40B4-BE49-F238E27FC236}">
                <a16:creationId xmlns:a16="http://schemas.microsoft.com/office/drawing/2014/main" id="{D444A887-748A-4EA4-AA4B-7A5ACA648CC5}"/>
              </a:ext>
            </a:extLst>
          </p:cNvPr>
          <p:cNvGraphicFramePr>
            <a:graphicFrameLocks noGrp="1" noChangeAspect="1"/>
          </p:cNvGraphicFramePr>
          <p:nvPr>
            <p:ph idx="12"/>
            <p:extLst>
              <p:ext uri="{D42A27DB-BD31-4B8C-83A1-F6EECF244321}">
                <p14:modId xmlns:p14="http://schemas.microsoft.com/office/powerpoint/2010/main" val="1712855443"/>
              </p:ext>
            </p:extLst>
          </p:nvPr>
        </p:nvGraphicFramePr>
        <p:xfrm>
          <a:off x="3305293" y="3086100"/>
          <a:ext cx="228600" cy="342900"/>
        </p:xfrm>
        <a:graphic>
          <a:graphicData uri="http://schemas.openxmlformats.org/presentationml/2006/ole">
            <mc:AlternateContent xmlns:mc="http://schemas.openxmlformats.org/markup-compatibility/2006">
              <mc:Choice xmlns:v="urn:schemas-microsoft-com:vml" Requires="v">
                <p:oleObj spid="_x0000_s111623" name="Equation" r:id="rId8" imgW="228600" imgH="342720" progId="Equation.DSMT4">
                  <p:embed/>
                </p:oleObj>
              </mc:Choice>
              <mc:Fallback>
                <p:oleObj name="Equation" r:id="rId8" imgW="228600" imgH="342720" progId="Equation.DSMT4">
                  <p:embed/>
                  <p:pic>
                    <p:nvPicPr>
                      <p:cNvPr id="0" name="OLE substitute image"/>
                      <p:cNvPicPr/>
                      <p:nvPr/>
                    </p:nvPicPr>
                    <p:blipFill>
                      <a:blip r:embed="rId5"/>
                      <a:stretch>
                        <a:fillRect/>
                      </a:stretch>
                    </p:blipFill>
                    <p:spPr>
                      <a:xfrm>
                        <a:off x="3305293" y="3086100"/>
                        <a:ext cx="228600" cy="342900"/>
                      </a:xfrm>
                      <a:prstGeom prst="rect">
                        <a:avLst/>
                      </a:prstGeom>
                    </p:spPr>
                  </p:pic>
                </p:oleObj>
              </mc:Fallback>
            </mc:AlternateContent>
          </a:graphicData>
        </a:graphic>
      </p:graphicFrame>
      <p:graphicFrame>
        <p:nvGraphicFramePr>
          <p:cNvPr id="17" name="Object 8" descr="Begin equation. E of p overbar equals p, where p equals the population proportion. End equation.">
            <a:extLst>
              <a:ext uri="{FF2B5EF4-FFF2-40B4-BE49-F238E27FC236}">
                <a16:creationId xmlns:a16="http://schemas.microsoft.com/office/drawing/2014/main" id="{80ED3280-561D-4F29-8CE3-04656D735CBD}"/>
              </a:ext>
            </a:extLst>
          </p:cNvPr>
          <p:cNvGraphicFramePr>
            <a:graphicFrameLocks noGrp="1" noChangeAspect="1"/>
          </p:cNvGraphicFramePr>
          <p:nvPr>
            <p:ph idx="14"/>
            <p:extLst>
              <p:ext uri="{D42A27DB-BD31-4B8C-83A1-F6EECF244321}">
                <p14:modId xmlns:p14="http://schemas.microsoft.com/office/powerpoint/2010/main" val="1972994461"/>
              </p:ext>
            </p:extLst>
          </p:nvPr>
        </p:nvGraphicFramePr>
        <p:xfrm>
          <a:off x="3619560" y="3744912"/>
          <a:ext cx="4952880" cy="952200"/>
        </p:xfrm>
        <a:graphic>
          <a:graphicData uri="http://schemas.openxmlformats.org/presentationml/2006/ole">
            <mc:AlternateContent xmlns:mc="http://schemas.openxmlformats.org/markup-compatibility/2006">
              <mc:Choice xmlns:v="urn:schemas-microsoft-com:vml" Requires="v">
                <p:oleObj spid="_x0000_s111624" name="Equation" r:id="rId9" imgW="4952880" imgH="952200" progId="Equation.DSMT4">
                  <p:embed/>
                </p:oleObj>
              </mc:Choice>
              <mc:Fallback>
                <p:oleObj name="Equation" r:id="rId9" imgW="4952880" imgH="952200" progId="Equation.DSMT4">
                  <p:embed/>
                  <p:pic>
                    <p:nvPicPr>
                      <p:cNvPr id="0" name="OLE substitute image"/>
                      <p:cNvPicPr/>
                      <p:nvPr/>
                    </p:nvPicPr>
                    <p:blipFill>
                      <a:blip r:embed="rId10"/>
                      <a:stretch>
                        <a:fillRect/>
                      </a:stretch>
                    </p:blipFill>
                    <p:spPr>
                      <a:xfrm>
                        <a:off x="3619560" y="3744912"/>
                        <a:ext cx="4952880" cy="952200"/>
                      </a:xfrm>
                      <a:prstGeom prst="rect">
                        <a:avLst/>
                      </a:prstGeom>
                    </p:spPr>
                  </p:pic>
                </p:oleObj>
              </mc:Fallback>
            </mc:AlternateContent>
          </a:graphicData>
        </a:graphic>
      </p:graphicFrame>
    </p:spTree>
    <p:extLst>
      <p:ext uri="{BB962C8B-B14F-4D97-AF65-F5344CB8AC3E}">
        <p14:creationId xmlns:p14="http://schemas.microsoft.com/office/powerpoint/2010/main" val="2777326230"/>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D9DC7A-011F-4D05-8414-ABC694B3F1B1}"/>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(3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61D9DC7A-011F-4D05-8414-ABC694B3F1B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3D6B3F5A-D21A-4DC9-A611-73848B6D67CC}"/>
              </a:ext>
            </a:extLst>
          </p:cNvPr>
          <p:cNvSpPr>
            <a:spLocks noGrp="1"/>
          </p:cNvSpPr>
          <p:nvPr>
            <p:ph sz="quarter" idx="17"/>
          </p:nvPr>
        </p:nvSpPr>
        <p:spPr/>
        <p:txBody>
          <a:bodyPr/>
          <a:lstStyle/>
          <a:p>
            <a:pPr marL="0" lvl="0" indent="0">
              <a:buClr>
                <a:srgbClr val="003865"/>
              </a:buClr>
              <a:buNone/>
            </a:pPr>
            <a:r>
              <a:rPr lang="en-US">
                <a:solidFill>
                  <a:srgbClr val="003865"/>
                </a:solidFill>
                <a:cs typeface="Arial" pitchFamily="34" charset="0"/>
              </a:rPr>
              <a:t>Standard Deviation of</a:t>
            </a:r>
            <a:endParaRPr lang="en-US" i="1">
              <a:solidFill>
                <a:srgbClr val="003865"/>
              </a:solidFill>
              <a:cs typeface="Arial" pitchFamily="34" charset="0"/>
            </a:endParaRPr>
          </a:p>
        </p:txBody>
      </p:sp>
      <p:graphicFrame>
        <p:nvGraphicFramePr>
          <p:cNvPr id="21" name="Object 3" descr="p overbar">
            <a:extLst>
              <a:ext uri="{FF2B5EF4-FFF2-40B4-BE49-F238E27FC236}">
                <a16:creationId xmlns:a16="http://schemas.microsoft.com/office/drawing/2014/main" id="{C57E6F11-EFCA-4B49-A757-243BF6A58237}"/>
              </a:ext>
            </a:extLst>
          </p:cNvPr>
          <p:cNvGraphicFramePr>
            <a:graphicFrameLocks noGrp="1" noChangeAspect="1"/>
          </p:cNvGraphicFramePr>
          <p:nvPr>
            <p:ph sz="quarter" idx="18"/>
            <p:extLst>
              <p:ext uri="{D42A27DB-BD31-4B8C-83A1-F6EECF244321}">
                <p14:modId xmlns:p14="http://schemas.microsoft.com/office/powerpoint/2010/main" val="2544149381"/>
              </p:ext>
            </p:extLst>
          </p:nvPr>
        </p:nvGraphicFramePr>
        <p:xfrm>
          <a:off x="3589337" y="1920875"/>
          <a:ext cx="228600" cy="342720"/>
        </p:xfrm>
        <a:graphic>
          <a:graphicData uri="http://schemas.openxmlformats.org/presentationml/2006/ole">
            <mc:AlternateContent xmlns:mc="http://schemas.openxmlformats.org/markup-compatibility/2006">
              <mc:Choice xmlns:v="urn:schemas-microsoft-com:vml" Requires="v">
                <p:oleObj spid="_x0000_s112646" name="Equation" r:id="rId4" imgW="228600" imgH="342720" progId="Equation.DSMT4">
                  <p:embed/>
                </p:oleObj>
              </mc:Choice>
              <mc:Fallback>
                <p:oleObj name="Equation" r:id="rId4" imgW="228600" imgH="342720" progId="Equation.DSMT4">
                  <p:embed/>
                  <p:pic>
                    <p:nvPicPr>
                      <p:cNvPr id="0" name="OLE substitute image"/>
                      <p:cNvPicPr/>
                      <p:nvPr/>
                    </p:nvPicPr>
                    <p:blipFill>
                      <a:blip r:embed="rId5"/>
                      <a:stretch>
                        <a:fillRect/>
                      </a:stretch>
                    </p:blipFill>
                    <p:spPr>
                      <a:xfrm>
                        <a:off x="3589337" y="1920875"/>
                        <a:ext cx="228600" cy="34272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5FACF4E-6C15-4D53-AB1C-2C1488491C65}"/>
              </a:ext>
            </a:extLst>
          </p:cNvPr>
          <p:cNvSpPr>
            <a:spLocks noGrp="1"/>
          </p:cNvSpPr>
          <p:nvPr>
            <p:ph sz="quarter" idx="19"/>
          </p:nvPr>
        </p:nvSpPr>
        <p:spPr>
          <a:xfrm>
            <a:off x="2106336" y="2430150"/>
            <a:ext cx="3474720" cy="548640"/>
          </a:xfrm>
        </p:spPr>
        <p:txBody>
          <a:bodyPr/>
          <a:lstStyle/>
          <a:p>
            <a:pPr marL="0" lvl="0" indent="0" algn="ctr">
              <a:buClr>
                <a:srgbClr val="003865"/>
              </a:buClr>
              <a:buNone/>
            </a:pPr>
            <a:r>
              <a:rPr lang="en-US">
                <a:solidFill>
                  <a:srgbClr val="003865"/>
                </a:solidFill>
                <a:cs typeface="Arial" pitchFamily="34" charset="0"/>
              </a:rPr>
              <a:t>Finite Population</a:t>
            </a:r>
            <a:endParaRPr lang="en-IN">
              <a:solidFill>
                <a:srgbClr val="003865"/>
              </a:solidFill>
            </a:endParaRPr>
          </a:p>
        </p:txBody>
      </p:sp>
      <p:graphicFrame>
        <p:nvGraphicFramePr>
          <p:cNvPr id="22" name="Object 5" descr="Begin equation. Sigma subscript p overbar baseline equals start root upper N minus n divided by upper N minus 1 end root begin root p left parenthesis 1 minus p right parenthesis  divided by n end root. End equation.">
            <a:extLst>
              <a:ext uri="{FF2B5EF4-FFF2-40B4-BE49-F238E27FC236}">
                <a16:creationId xmlns:a16="http://schemas.microsoft.com/office/drawing/2014/main" id="{5A6B43E4-9AE8-4253-8F2E-2BA0A4423065}"/>
              </a:ext>
            </a:extLst>
          </p:cNvPr>
          <p:cNvGraphicFramePr>
            <a:graphicFrameLocks noGrp="1" noChangeAspect="1"/>
          </p:cNvGraphicFramePr>
          <p:nvPr>
            <p:ph sz="quarter" idx="20"/>
            <p:extLst>
              <p:ext uri="{D42A27DB-BD31-4B8C-83A1-F6EECF244321}">
                <p14:modId xmlns:p14="http://schemas.microsoft.com/office/powerpoint/2010/main" val="3485324812"/>
              </p:ext>
            </p:extLst>
          </p:nvPr>
        </p:nvGraphicFramePr>
        <p:xfrm>
          <a:off x="2370576" y="3134143"/>
          <a:ext cx="2946240" cy="825480"/>
        </p:xfrm>
        <a:graphic>
          <a:graphicData uri="http://schemas.openxmlformats.org/presentationml/2006/ole">
            <mc:AlternateContent xmlns:mc="http://schemas.openxmlformats.org/markup-compatibility/2006">
              <mc:Choice xmlns:v="urn:schemas-microsoft-com:vml" Requires="v">
                <p:oleObj spid="_x0000_s112647" name="Equation" r:id="rId6" imgW="2946240" imgH="825480" progId="Equation.DSMT4">
                  <p:embed/>
                </p:oleObj>
              </mc:Choice>
              <mc:Fallback>
                <p:oleObj name="Equation" r:id="rId6" imgW="2946240" imgH="825480" progId="Equation.DSMT4">
                  <p:embed/>
                  <p:pic>
                    <p:nvPicPr>
                      <p:cNvPr id="0" name="OLE substitute image"/>
                      <p:cNvPicPr/>
                      <p:nvPr/>
                    </p:nvPicPr>
                    <p:blipFill>
                      <a:blip r:embed="rId7"/>
                      <a:stretch>
                        <a:fillRect/>
                      </a:stretch>
                    </p:blipFill>
                    <p:spPr>
                      <a:xfrm>
                        <a:off x="2370576" y="3134143"/>
                        <a:ext cx="2946240" cy="82548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A30C00FB-7A26-4FC5-BB52-208694699731}"/>
              </a:ext>
            </a:extLst>
          </p:cNvPr>
          <p:cNvSpPr>
            <a:spLocks noGrp="1"/>
          </p:cNvSpPr>
          <p:nvPr>
            <p:ph sz="quarter" idx="21"/>
          </p:nvPr>
        </p:nvSpPr>
        <p:spPr>
          <a:xfrm>
            <a:off x="6360248" y="2394244"/>
            <a:ext cx="3474720" cy="548640"/>
          </a:xfrm>
        </p:spPr>
        <p:txBody>
          <a:bodyPr/>
          <a:lstStyle/>
          <a:p>
            <a:pPr marL="0" lvl="0" indent="0" algn="ctr">
              <a:buClr>
                <a:srgbClr val="003865"/>
              </a:buClr>
              <a:buNone/>
            </a:pPr>
            <a:r>
              <a:rPr lang="en-US">
                <a:solidFill>
                  <a:srgbClr val="003865"/>
                </a:solidFill>
                <a:cs typeface="Arial" pitchFamily="34" charset="0"/>
              </a:rPr>
              <a:t>Infinite Population</a:t>
            </a:r>
            <a:endParaRPr lang="en-IN">
              <a:solidFill>
                <a:srgbClr val="003865"/>
              </a:solidFill>
            </a:endParaRPr>
          </a:p>
        </p:txBody>
      </p:sp>
      <p:graphicFrame>
        <p:nvGraphicFramePr>
          <p:cNvPr id="24" name="Object 7" descr="Begin equation. Sigma subscript p overbar baseline equals begin root p left parenthesis 1 minus p right parenthesis divided by n end root. End equation.">
            <a:extLst>
              <a:ext uri="{FF2B5EF4-FFF2-40B4-BE49-F238E27FC236}">
                <a16:creationId xmlns:a16="http://schemas.microsoft.com/office/drawing/2014/main" id="{DC148667-4CC4-4377-8CF0-DC1B6BBD1DB6}"/>
              </a:ext>
            </a:extLst>
          </p:cNvPr>
          <p:cNvGraphicFramePr>
            <a:graphicFrameLocks noGrp="1" noChangeAspect="1"/>
          </p:cNvGraphicFramePr>
          <p:nvPr>
            <p:ph sz="quarter" idx="22"/>
            <p:extLst>
              <p:ext uri="{D42A27DB-BD31-4B8C-83A1-F6EECF244321}">
                <p14:modId xmlns:p14="http://schemas.microsoft.com/office/powerpoint/2010/main" val="4292694513"/>
              </p:ext>
            </p:extLst>
          </p:nvPr>
        </p:nvGraphicFramePr>
        <p:xfrm>
          <a:off x="7119848" y="3134143"/>
          <a:ext cx="1955520" cy="825480"/>
        </p:xfrm>
        <a:graphic>
          <a:graphicData uri="http://schemas.openxmlformats.org/presentationml/2006/ole">
            <mc:AlternateContent xmlns:mc="http://schemas.openxmlformats.org/markup-compatibility/2006">
              <mc:Choice xmlns:v="urn:schemas-microsoft-com:vml" Requires="v">
                <p:oleObj spid="_x0000_s112648" name="Equation" r:id="rId8" imgW="1955520" imgH="825480" progId="Equation.DSMT4">
                  <p:embed/>
                </p:oleObj>
              </mc:Choice>
              <mc:Fallback>
                <p:oleObj name="Equation" r:id="rId8" imgW="1955520" imgH="825480" progId="Equation.DSMT4">
                  <p:embed/>
                  <p:pic>
                    <p:nvPicPr>
                      <p:cNvPr id="0" name="OLE substitute image"/>
                      <p:cNvPicPr/>
                      <p:nvPr/>
                    </p:nvPicPr>
                    <p:blipFill>
                      <a:blip r:embed="rId9"/>
                      <a:stretch>
                        <a:fillRect/>
                      </a:stretch>
                    </p:blipFill>
                    <p:spPr>
                      <a:xfrm>
                        <a:off x="7119848" y="3134143"/>
                        <a:ext cx="1955520" cy="825480"/>
                      </a:xfrm>
                      <a:prstGeom prst="rect">
                        <a:avLst/>
                      </a:prstGeom>
                    </p:spPr>
                  </p:pic>
                </p:oleObj>
              </mc:Fallback>
            </mc:AlternateContent>
          </a:graphicData>
        </a:graphic>
      </p:graphicFrame>
      <p:graphicFrame>
        <p:nvGraphicFramePr>
          <p:cNvPr id="18" name="Object 8" descr="sigma subscript p overbar baseline">
            <a:extLst>
              <a:ext uri="{FF2B5EF4-FFF2-40B4-BE49-F238E27FC236}">
                <a16:creationId xmlns:a16="http://schemas.microsoft.com/office/drawing/2014/main" id="{53F68FC2-F9CD-4B96-A352-7AF30C0A59DD}"/>
              </a:ext>
            </a:extLst>
          </p:cNvPr>
          <p:cNvGraphicFramePr>
            <a:graphicFrameLocks noGrp="1" noChangeAspect="1"/>
          </p:cNvGraphicFramePr>
          <p:nvPr>
            <p:ph sz="quarter" idx="23"/>
            <p:extLst>
              <p:ext uri="{D42A27DB-BD31-4B8C-83A1-F6EECF244321}">
                <p14:modId xmlns:p14="http://schemas.microsoft.com/office/powerpoint/2010/main" val="1276444758"/>
              </p:ext>
            </p:extLst>
          </p:nvPr>
        </p:nvGraphicFramePr>
        <p:xfrm>
          <a:off x="757763" y="4896764"/>
          <a:ext cx="355600" cy="419100"/>
        </p:xfrm>
        <a:graphic>
          <a:graphicData uri="http://schemas.openxmlformats.org/presentationml/2006/ole">
            <mc:AlternateContent xmlns:mc="http://schemas.openxmlformats.org/markup-compatibility/2006">
              <mc:Choice xmlns:v="urn:schemas-microsoft-com:vml" Requires="v">
                <p:oleObj spid="_x0000_s112649" name="Equation" r:id="rId10" imgW="355320" imgH="419040" progId="Equation.DSMT4">
                  <p:embed/>
                </p:oleObj>
              </mc:Choice>
              <mc:Fallback>
                <p:oleObj name="Equation" r:id="rId10" imgW="355320" imgH="419040" progId="Equation.DSMT4">
                  <p:embed/>
                  <p:pic>
                    <p:nvPicPr>
                      <p:cNvPr id="0" name="OLE substitute image"/>
                      <p:cNvPicPr/>
                      <p:nvPr/>
                    </p:nvPicPr>
                    <p:blipFill>
                      <a:blip r:embed="rId11"/>
                      <a:stretch>
                        <a:fillRect/>
                      </a:stretch>
                    </p:blipFill>
                    <p:spPr>
                      <a:xfrm>
                        <a:off x="757763" y="4896764"/>
                        <a:ext cx="355600" cy="419100"/>
                      </a:xfrm>
                      <a:prstGeom prst="rect">
                        <a:avLst/>
                      </a:prstGeom>
                    </p:spPr>
                  </p:pic>
                </p:oleObj>
              </mc:Fallback>
            </mc:AlternateContent>
          </a:graphicData>
        </a:graphic>
      </p:graphicFrame>
      <p:sp>
        <p:nvSpPr>
          <p:cNvPr id="11" name="Content Placeholder 9">
            <a:extLst>
              <a:ext uri="{FF2B5EF4-FFF2-40B4-BE49-F238E27FC236}">
                <a16:creationId xmlns:a16="http://schemas.microsoft.com/office/drawing/2014/main" id="{F603473C-B5C3-4E7E-A112-73CD44A891AA}"/>
              </a:ext>
            </a:extLst>
          </p:cNvPr>
          <p:cNvSpPr>
            <a:spLocks noGrp="1"/>
          </p:cNvSpPr>
          <p:nvPr>
            <p:ph sz="quarter" idx="24"/>
          </p:nvPr>
        </p:nvSpPr>
        <p:spPr>
          <a:xfrm>
            <a:off x="476841" y="4865359"/>
            <a:ext cx="8138160" cy="548640"/>
          </a:xfrm>
        </p:spPr>
        <p:txBody>
          <a:bodyPr/>
          <a:lstStyle/>
          <a:p>
            <a:pPr marL="640080" indent="-640080"/>
            <a:r>
              <a:rPr lang="en-US">
                <a:solidFill>
                  <a:srgbClr val="003865"/>
                </a:solidFill>
                <a:cs typeface="Arial" pitchFamily="34" charset="0"/>
              </a:rPr>
              <a:t>is referred to as the </a:t>
            </a:r>
            <a:r>
              <a:rPr lang="en-US" u="sng">
                <a:solidFill>
                  <a:srgbClr val="003865"/>
                </a:solidFill>
                <a:cs typeface="Arial" pitchFamily="34" charset="0"/>
              </a:rPr>
              <a:t>standard error of the proportion.</a:t>
            </a:r>
            <a:endParaRPr lang="en-IN"/>
          </a:p>
        </p:txBody>
      </p:sp>
      <p:graphicFrame>
        <p:nvGraphicFramePr>
          <p:cNvPr id="23" name="Object 10" descr="Begin equation. The root of left parenthesis upper N minus n right parenthesis divided by left parenthesis upper N minus 1 right parenthesis. End equation.">
            <a:extLst>
              <a:ext uri="{FF2B5EF4-FFF2-40B4-BE49-F238E27FC236}">
                <a16:creationId xmlns:a16="http://schemas.microsoft.com/office/drawing/2014/main" id="{5DC1486F-023E-4DA6-8D13-33BA157140C3}"/>
              </a:ext>
            </a:extLst>
          </p:cNvPr>
          <p:cNvGraphicFramePr>
            <a:graphicFrameLocks noGrp="1" noChangeAspect="1"/>
          </p:cNvGraphicFramePr>
          <p:nvPr>
            <p:ph sz="quarter" idx="27"/>
            <p:extLst>
              <p:ext uri="{D42A27DB-BD31-4B8C-83A1-F6EECF244321}">
                <p14:modId xmlns:p14="http://schemas.microsoft.com/office/powerpoint/2010/main" val="2556472652"/>
              </p:ext>
            </p:extLst>
          </p:nvPr>
        </p:nvGraphicFramePr>
        <p:xfrm>
          <a:off x="732363" y="5595367"/>
          <a:ext cx="2159000" cy="508000"/>
        </p:xfrm>
        <a:graphic>
          <a:graphicData uri="http://schemas.openxmlformats.org/presentationml/2006/ole">
            <mc:AlternateContent xmlns:mc="http://schemas.openxmlformats.org/markup-compatibility/2006">
              <mc:Choice xmlns:v="urn:schemas-microsoft-com:vml" Requires="v">
                <p:oleObj spid="_x0000_s112650" name="Equation" r:id="rId12" imgW="2158920" imgH="507960" progId="Equation.DSMT4">
                  <p:embed/>
                </p:oleObj>
              </mc:Choice>
              <mc:Fallback>
                <p:oleObj name="Equation" r:id="rId12" imgW="2158920" imgH="507960" progId="Equation.DSMT4">
                  <p:embed/>
                  <p:pic>
                    <p:nvPicPr>
                      <p:cNvPr id="0" name="OLE substitute image"/>
                      <p:cNvPicPr/>
                      <p:nvPr/>
                    </p:nvPicPr>
                    <p:blipFill>
                      <a:blip r:embed="rId13"/>
                      <a:stretch>
                        <a:fillRect/>
                      </a:stretch>
                    </p:blipFill>
                    <p:spPr>
                      <a:xfrm>
                        <a:off x="732363" y="5595367"/>
                        <a:ext cx="2159000" cy="508000"/>
                      </a:xfrm>
                      <a:prstGeom prst="rect">
                        <a:avLst/>
                      </a:prstGeom>
                    </p:spPr>
                  </p:pic>
                </p:oleObj>
              </mc:Fallback>
            </mc:AlternateContent>
          </a:graphicData>
        </a:graphic>
      </p:graphicFrame>
      <p:sp>
        <p:nvSpPr>
          <p:cNvPr id="14" name="Content Placeholder 11">
            <a:extLst>
              <a:ext uri="{FF2B5EF4-FFF2-40B4-BE49-F238E27FC236}">
                <a16:creationId xmlns:a16="http://schemas.microsoft.com/office/drawing/2014/main" id="{0218D2BD-6835-4367-9AA4-9144222823EF}"/>
              </a:ext>
            </a:extLst>
          </p:cNvPr>
          <p:cNvSpPr>
            <a:spLocks noGrp="1"/>
          </p:cNvSpPr>
          <p:nvPr>
            <p:ph sz="quarter" idx="28"/>
          </p:nvPr>
        </p:nvSpPr>
        <p:spPr>
          <a:xfrm>
            <a:off x="476841" y="5634409"/>
            <a:ext cx="9052560" cy="548640"/>
          </a:xfrm>
        </p:spPr>
        <p:txBody>
          <a:bodyPr/>
          <a:lstStyle/>
          <a:p>
            <a:pPr marL="2377440" indent="-2377440"/>
            <a:r>
              <a:rPr lang="en-US">
                <a:solidFill>
                  <a:srgbClr val="003865"/>
                </a:solidFill>
                <a:cs typeface="Arial" pitchFamily="34" charset="0"/>
              </a:rPr>
              <a:t>is the </a:t>
            </a:r>
            <a:r>
              <a:rPr lang="en-US" u="sng">
                <a:solidFill>
                  <a:srgbClr val="003865"/>
                </a:solidFill>
                <a:cs typeface="Arial" pitchFamily="34" charset="0"/>
              </a:rPr>
              <a:t>finite population correction factor</a:t>
            </a:r>
            <a:r>
              <a:rPr lang="en-US">
                <a:solidFill>
                  <a:srgbClr val="003865"/>
                </a:solidFill>
                <a:cs typeface="Arial" pitchFamily="34" charset="0"/>
              </a:rPr>
              <a:t>.</a:t>
            </a:r>
          </a:p>
        </p:txBody>
      </p:sp>
    </p:spTree>
    <p:extLst>
      <p:ext uri="{BB962C8B-B14F-4D97-AF65-F5344CB8AC3E}">
        <p14:creationId xmlns:p14="http://schemas.microsoft.com/office/powerpoint/2010/main" val="339386521"/>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2FF81A-B227-4D7E-B443-C44F25D3DBFB}"/>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(4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9D2FF81A-B227-4D7E-B443-C44F25D3DBFB}"/>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E54555FF-68F3-4475-8AA8-DD07A46E1C19}"/>
              </a:ext>
            </a:extLst>
          </p:cNvPr>
          <p:cNvSpPr>
            <a:spLocks noGrp="1"/>
          </p:cNvSpPr>
          <p:nvPr>
            <p:ph idx="1"/>
          </p:nvPr>
        </p:nvSpPr>
        <p:spPr>
          <a:xfrm>
            <a:off x="476844" y="1944375"/>
            <a:ext cx="4206240" cy="457200"/>
          </a:xfrm>
        </p:spPr>
        <p:txBody>
          <a:bodyPr/>
          <a:lstStyle/>
          <a:p>
            <a:pPr marL="228600" lvl="0" indent="-228600" algn="l">
              <a:buClr>
                <a:srgbClr val="003865"/>
              </a:buClr>
              <a:buFont typeface="Arial" pitchFamily="34" charset="0"/>
              <a:buChar char="•"/>
            </a:pPr>
            <a:r>
              <a:rPr lang="en-US">
                <a:solidFill>
                  <a:srgbClr val="003865"/>
                </a:solidFill>
                <a:cs typeface="Arial" pitchFamily="34" charset="0"/>
              </a:rPr>
              <a:t>The sampling distribution of</a:t>
            </a:r>
          </a:p>
        </p:txBody>
      </p:sp>
      <p:graphicFrame>
        <p:nvGraphicFramePr>
          <p:cNvPr id="12" name="Object 3" descr="p overbar">
            <a:extLst>
              <a:ext uri="{FF2B5EF4-FFF2-40B4-BE49-F238E27FC236}">
                <a16:creationId xmlns:a16="http://schemas.microsoft.com/office/drawing/2014/main" id="{A913E79B-76AE-4009-9E18-C0DF6D7ABB0F}"/>
              </a:ext>
            </a:extLst>
          </p:cNvPr>
          <p:cNvGraphicFramePr>
            <a:graphicFrameLocks noGrp="1" noChangeAspect="1"/>
          </p:cNvGraphicFramePr>
          <p:nvPr>
            <p:ph idx="11"/>
            <p:extLst>
              <p:ext uri="{D42A27DB-BD31-4B8C-83A1-F6EECF244321}">
                <p14:modId xmlns:p14="http://schemas.microsoft.com/office/powerpoint/2010/main" val="3131741944"/>
              </p:ext>
            </p:extLst>
          </p:nvPr>
        </p:nvGraphicFramePr>
        <p:xfrm>
          <a:off x="4578350" y="2035176"/>
          <a:ext cx="228600" cy="342900"/>
        </p:xfrm>
        <a:graphic>
          <a:graphicData uri="http://schemas.openxmlformats.org/presentationml/2006/ole">
            <mc:AlternateContent xmlns:mc="http://schemas.openxmlformats.org/markup-compatibility/2006">
              <mc:Choice xmlns:v="urn:schemas-microsoft-com:vml" Requires="v">
                <p:oleObj spid="_x0000_s113669" name="Equation" r:id="rId4" imgW="228600" imgH="342720" progId="Equation.DSMT4">
                  <p:embed/>
                </p:oleObj>
              </mc:Choice>
              <mc:Fallback>
                <p:oleObj name="Equation" r:id="rId4" imgW="228600" imgH="342720" progId="Equation.DSMT4">
                  <p:embed/>
                  <p:pic>
                    <p:nvPicPr>
                      <p:cNvPr id="0" name="OLE substitute image"/>
                      <p:cNvPicPr/>
                      <p:nvPr/>
                    </p:nvPicPr>
                    <p:blipFill>
                      <a:blip r:embed="rId5"/>
                      <a:stretch>
                        <a:fillRect/>
                      </a:stretch>
                    </p:blipFill>
                    <p:spPr>
                      <a:xfrm>
                        <a:off x="4578350" y="2035176"/>
                        <a:ext cx="2286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183E539-9268-41F0-AF39-4FE2373D3797}"/>
              </a:ext>
            </a:extLst>
          </p:cNvPr>
          <p:cNvSpPr>
            <a:spLocks noGrp="1"/>
          </p:cNvSpPr>
          <p:nvPr>
            <p:ph idx="13"/>
          </p:nvPr>
        </p:nvSpPr>
        <p:spPr>
          <a:xfrm>
            <a:off x="476842" y="1953281"/>
            <a:ext cx="11237976" cy="822960"/>
          </a:xfrm>
        </p:spPr>
        <p:txBody>
          <a:bodyPr/>
          <a:lstStyle/>
          <a:p>
            <a:pPr marL="228600" indent="4050792" algn="l"/>
            <a:r>
              <a:rPr lang="en-US">
                <a:solidFill>
                  <a:srgbClr val="003865"/>
                </a:solidFill>
                <a:cs typeface="Arial" pitchFamily="34" charset="0"/>
              </a:rPr>
              <a:t>can be approximated by a normal distribution whenever the sample size is large enough to satisfy the two conditions:</a:t>
            </a:r>
            <a:endParaRPr lang="en-IN"/>
          </a:p>
        </p:txBody>
      </p:sp>
      <p:graphicFrame>
        <p:nvGraphicFramePr>
          <p:cNvPr id="16" name="Object 5" descr="Begin equation. n p greater than or equal to 5 and n of left parenthesis 1 minus p right parenthesis greater than or equal to 5. End equation.">
            <a:extLst>
              <a:ext uri="{FF2B5EF4-FFF2-40B4-BE49-F238E27FC236}">
                <a16:creationId xmlns:a16="http://schemas.microsoft.com/office/drawing/2014/main" id="{C41672BF-9628-458A-AED1-FAA15914FCA8}"/>
              </a:ext>
            </a:extLst>
          </p:cNvPr>
          <p:cNvGraphicFramePr>
            <a:graphicFrameLocks noGrp="1" noChangeAspect="1"/>
          </p:cNvGraphicFramePr>
          <p:nvPr>
            <p:ph idx="15"/>
            <p:extLst>
              <p:ext uri="{D42A27DB-BD31-4B8C-83A1-F6EECF244321}">
                <p14:modId xmlns:p14="http://schemas.microsoft.com/office/powerpoint/2010/main" val="1806124169"/>
              </p:ext>
            </p:extLst>
          </p:nvPr>
        </p:nvGraphicFramePr>
        <p:xfrm>
          <a:off x="4591050" y="3086100"/>
          <a:ext cx="3009900" cy="342900"/>
        </p:xfrm>
        <a:graphic>
          <a:graphicData uri="http://schemas.openxmlformats.org/presentationml/2006/ole">
            <mc:AlternateContent xmlns:mc="http://schemas.openxmlformats.org/markup-compatibility/2006">
              <mc:Choice xmlns:v="urn:schemas-microsoft-com:vml" Requires="v">
                <p:oleObj spid="_x0000_s113670" name="Equation" r:id="rId6" imgW="3009600" imgH="342720" progId="Equation.DSMT4">
                  <p:embed/>
                </p:oleObj>
              </mc:Choice>
              <mc:Fallback>
                <p:oleObj name="Equation" r:id="rId6" imgW="3009600" imgH="342720" progId="Equation.DSMT4">
                  <p:embed/>
                  <p:pic>
                    <p:nvPicPr>
                      <p:cNvPr id="0" name="OLE substitute image"/>
                      <p:cNvPicPr/>
                      <p:nvPr/>
                    </p:nvPicPr>
                    <p:blipFill>
                      <a:blip r:embed="rId7"/>
                      <a:stretch>
                        <a:fillRect/>
                      </a:stretch>
                    </p:blipFill>
                    <p:spPr>
                      <a:xfrm>
                        <a:off x="4591050" y="3086100"/>
                        <a:ext cx="30099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93B5839-21A3-4767-9AEE-817EEFA04B5E}"/>
              </a:ext>
            </a:extLst>
          </p:cNvPr>
          <p:cNvSpPr>
            <a:spLocks noGrp="1"/>
          </p:cNvSpPr>
          <p:nvPr>
            <p:ph idx="10"/>
          </p:nvPr>
        </p:nvSpPr>
        <p:spPr>
          <a:xfrm>
            <a:off x="476842" y="3703327"/>
            <a:ext cx="11201400" cy="731520"/>
          </a:xfrm>
        </p:spPr>
        <p:txBody>
          <a:bodyPr/>
          <a:lstStyle/>
          <a:p>
            <a:pPr marL="228600" indent="-228600" algn="l">
              <a:buFont typeface="Arial" pitchFamily="34" charset="0"/>
              <a:buChar char="•"/>
            </a:pPr>
            <a:r>
              <a:rPr lang="en-US">
                <a:solidFill>
                  <a:srgbClr val="003865"/>
                </a:solidFill>
                <a:cs typeface="Arial" pitchFamily="34" charset="0"/>
              </a:rPr>
              <a:t>When these conditions are satisfied, the probability distribution of </a:t>
            </a:r>
            <a:r>
              <a:rPr lang="en-US" i="1">
                <a:solidFill>
                  <a:srgbClr val="003865"/>
                </a:solidFill>
                <a:cs typeface="Arial" pitchFamily="34" charset="0"/>
              </a:rPr>
              <a:t>x</a:t>
            </a:r>
            <a:r>
              <a:rPr lang="en-US">
                <a:solidFill>
                  <a:srgbClr val="003865"/>
                </a:solidFill>
                <a:cs typeface="Arial" pitchFamily="34" charset="0"/>
              </a:rPr>
              <a:t> in the sample proportion,</a:t>
            </a:r>
            <a:endParaRPr lang="en-IN"/>
          </a:p>
        </p:txBody>
      </p:sp>
      <p:graphicFrame>
        <p:nvGraphicFramePr>
          <p:cNvPr id="18" name="Object 7" descr="Begin equation. p overbar equals x divided by n. End equation.">
            <a:extLst>
              <a:ext uri="{FF2B5EF4-FFF2-40B4-BE49-F238E27FC236}">
                <a16:creationId xmlns:a16="http://schemas.microsoft.com/office/drawing/2014/main" id="{25180E04-C9AD-4EBC-8A02-94D361D7852B}"/>
              </a:ext>
            </a:extLst>
          </p:cNvPr>
          <p:cNvGraphicFramePr>
            <a:graphicFrameLocks noGrp="1" noChangeAspect="1"/>
          </p:cNvGraphicFramePr>
          <p:nvPr>
            <p:ph idx="12"/>
            <p:extLst>
              <p:ext uri="{D42A27DB-BD31-4B8C-83A1-F6EECF244321}">
                <p14:modId xmlns:p14="http://schemas.microsoft.com/office/powerpoint/2010/main" val="2407663969"/>
              </p:ext>
            </p:extLst>
          </p:nvPr>
        </p:nvGraphicFramePr>
        <p:xfrm>
          <a:off x="3373439" y="4144108"/>
          <a:ext cx="1130300" cy="368300"/>
        </p:xfrm>
        <a:graphic>
          <a:graphicData uri="http://schemas.openxmlformats.org/presentationml/2006/ole">
            <mc:AlternateContent xmlns:mc="http://schemas.openxmlformats.org/markup-compatibility/2006">
              <mc:Choice xmlns:v="urn:schemas-microsoft-com:vml" Requires="v">
                <p:oleObj spid="_x0000_s113671" name="Equation" r:id="rId8" imgW="1130040" imgH="368280" progId="Equation.DSMT4">
                  <p:embed/>
                </p:oleObj>
              </mc:Choice>
              <mc:Fallback>
                <p:oleObj name="Equation" r:id="rId8" imgW="1130040" imgH="368280" progId="Equation.DSMT4">
                  <p:embed/>
                  <p:pic>
                    <p:nvPicPr>
                      <p:cNvPr id="0" name="OLE substitute image"/>
                      <p:cNvPicPr/>
                      <p:nvPr/>
                    </p:nvPicPr>
                    <p:blipFill>
                      <a:blip r:embed="rId9"/>
                      <a:stretch>
                        <a:fillRect/>
                      </a:stretch>
                    </p:blipFill>
                    <p:spPr>
                      <a:xfrm>
                        <a:off x="3373439" y="4144108"/>
                        <a:ext cx="1130300" cy="3683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FF6C871-8AFA-4347-8092-987A2DA2D30C}"/>
              </a:ext>
            </a:extLst>
          </p:cNvPr>
          <p:cNvSpPr>
            <a:spLocks noGrp="1"/>
          </p:cNvSpPr>
          <p:nvPr>
            <p:ph idx="14"/>
          </p:nvPr>
        </p:nvSpPr>
        <p:spPr>
          <a:xfrm>
            <a:off x="476842" y="4060765"/>
            <a:ext cx="11237976" cy="640080"/>
          </a:xfrm>
        </p:spPr>
        <p:txBody>
          <a:bodyPr/>
          <a:lstStyle/>
          <a:p>
            <a:pPr marL="228600" indent="3794760" algn="l"/>
            <a:r>
              <a:rPr lang="en-US">
                <a:solidFill>
                  <a:srgbClr val="003865"/>
                </a:solidFill>
                <a:cs typeface="Arial" pitchFamily="34" charset="0"/>
              </a:rPr>
              <a:t>can be approximated by a normal distribution (because </a:t>
            </a:r>
            <a:r>
              <a:rPr lang="en-US" i="1">
                <a:solidFill>
                  <a:srgbClr val="003865"/>
                </a:solidFill>
                <a:cs typeface="Arial" pitchFamily="34" charset="0"/>
              </a:rPr>
              <a:t>n</a:t>
            </a:r>
            <a:r>
              <a:rPr lang="en-US">
                <a:solidFill>
                  <a:srgbClr val="003865"/>
                </a:solidFill>
                <a:cs typeface="Arial" pitchFamily="34" charset="0"/>
              </a:rPr>
              <a:t> is a constant, the sampling distribution of</a:t>
            </a:r>
            <a:endParaRPr lang="en-IN"/>
          </a:p>
        </p:txBody>
      </p:sp>
      <p:graphicFrame>
        <p:nvGraphicFramePr>
          <p:cNvPr id="19" name="Object 9" descr="p overbar">
            <a:extLst>
              <a:ext uri="{FF2B5EF4-FFF2-40B4-BE49-F238E27FC236}">
                <a16:creationId xmlns:a16="http://schemas.microsoft.com/office/drawing/2014/main" id="{43F1C16B-10F0-4E42-BD41-57D133E24E47}"/>
              </a:ext>
            </a:extLst>
          </p:cNvPr>
          <p:cNvGraphicFramePr>
            <a:graphicFrameLocks noGrp="1" noChangeAspect="1"/>
          </p:cNvGraphicFramePr>
          <p:nvPr>
            <p:ph idx="16"/>
            <p:extLst>
              <p:ext uri="{D42A27DB-BD31-4B8C-83A1-F6EECF244321}">
                <p14:modId xmlns:p14="http://schemas.microsoft.com/office/powerpoint/2010/main" val="2242637181"/>
              </p:ext>
            </p:extLst>
          </p:nvPr>
        </p:nvGraphicFramePr>
        <p:xfrm>
          <a:off x="7977188" y="4515583"/>
          <a:ext cx="228600" cy="342900"/>
        </p:xfrm>
        <a:graphic>
          <a:graphicData uri="http://schemas.openxmlformats.org/presentationml/2006/ole">
            <mc:AlternateContent xmlns:mc="http://schemas.openxmlformats.org/markup-compatibility/2006">
              <mc:Choice xmlns:v="urn:schemas-microsoft-com:vml" Requires="v">
                <p:oleObj spid="_x0000_s113672" name="Equation" r:id="rId10" imgW="228600" imgH="342720" progId="Equation.DSMT4">
                  <p:embed/>
                </p:oleObj>
              </mc:Choice>
              <mc:Fallback>
                <p:oleObj name="Equation" r:id="rId10" imgW="228600" imgH="342720" progId="Equation.DSMT4">
                  <p:embed/>
                  <p:pic>
                    <p:nvPicPr>
                      <p:cNvPr id="0" name="OLE substitute image"/>
                      <p:cNvPicPr/>
                      <p:nvPr/>
                    </p:nvPicPr>
                    <p:blipFill>
                      <a:blip r:embed="rId5"/>
                      <a:stretch>
                        <a:fillRect/>
                      </a:stretch>
                    </p:blipFill>
                    <p:spPr>
                      <a:xfrm>
                        <a:off x="7977188" y="4515583"/>
                        <a:ext cx="228600" cy="3429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838F0980-2809-4FF3-9009-BA6C1AE6D553}"/>
              </a:ext>
            </a:extLst>
          </p:cNvPr>
          <p:cNvSpPr>
            <a:spLocks noGrp="1"/>
          </p:cNvSpPr>
          <p:nvPr>
            <p:ph idx="17"/>
          </p:nvPr>
        </p:nvSpPr>
        <p:spPr>
          <a:xfrm>
            <a:off x="476841" y="4435413"/>
            <a:ext cx="11237976" cy="822960"/>
          </a:xfrm>
        </p:spPr>
        <p:txBody>
          <a:bodyPr/>
          <a:lstStyle/>
          <a:p>
            <a:pPr marL="228600" indent="7452360" algn="l"/>
            <a:r>
              <a:rPr lang="en-US">
                <a:solidFill>
                  <a:srgbClr val="003865"/>
                </a:solidFill>
                <a:cs typeface="Arial" pitchFamily="34" charset="0"/>
              </a:rPr>
              <a:t>can also be approximated by a normal distribution).</a:t>
            </a:r>
            <a:endParaRPr lang="en-IN"/>
          </a:p>
        </p:txBody>
      </p:sp>
    </p:spTree>
    <p:extLst>
      <p:ext uri="{BB962C8B-B14F-4D97-AF65-F5344CB8AC3E}">
        <p14:creationId xmlns:p14="http://schemas.microsoft.com/office/powerpoint/2010/main" val="107927299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A60A7685-5839-4FD9-973D-474EA7844CD5}"/>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(5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A60A7685-5839-4FD9-973D-474EA7844CD5}"/>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3F1A6C50-0598-4A2D-A676-778B2E6EBFA1}"/>
              </a:ext>
            </a:extLst>
          </p:cNvPr>
          <p:cNvSpPr>
            <a:spLocks noGrp="1"/>
          </p:cNvSpPr>
          <p:nvPr>
            <p:ph sz="half" idx="2"/>
          </p:nvPr>
        </p:nvSpPr>
        <p:spPr>
          <a:xfrm>
            <a:off x="476843" y="1828800"/>
            <a:ext cx="11241915" cy="1554480"/>
          </a:xfrm>
        </p:spPr>
        <p:txBody>
          <a:bodyPr/>
          <a:lstStyle/>
          <a:p>
            <a:pPr marL="0" lvl="0" indent="0">
              <a:buClr>
                <a:srgbClr val="003865"/>
              </a:buClr>
              <a:buNone/>
            </a:pPr>
            <a:r>
              <a:rPr lang="en-IN" b="1" u="sng">
                <a:solidFill>
                  <a:srgbClr val="003865"/>
                </a:solidFill>
              </a:rPr>
              <a:t>Example:</a:t>
            </a:r>
            <a:r>
              <a:rPr lang="en-IN">
                <a:solidFill>
                  <a:srgbClr val="003865"/>
                </a:solidFill>
              </a:rPr>
              <a:t> EAI Employee Data</a:t>
            </a:r>
          </a:p>
          <a:p>
            <a:pPr marL="0" lvl="0" indent="0">
              <a:spcBef>
                <a:spcPts val="1800"/>
              </a:spcBef>
              <a:buClr>
                <a:srgbClr val="003865"/>
              </a:buClr>
              <a:buNone/>
            </a:pPr>
            <a:r>
              <a:rPr lang="en-IN">
                <a:solidFill>
                  <a:srgbClr val="003865"/>
                </a:solidFill>
              </a:rPr>
              <a:t>For the EAI study we know that the population proportion of employees who participated in the management training program is</a:t>
            </a:r>
          </a:p>
        </p:txBody>
      </p:sp>
      <p:graphicFrame>
        <p:nvGraphicFramePr>
          <p:cNvPr id="9" name="Object 3" descr="Begin equation. p equals .6. End equation.">
            <a:extLst>
              <a:ext uri="{FF2B5EF4-FFF2-40B4-BE49-F238E27FC236}">
                <a16:creationId xmlns:a16="http://schemas.microsoft.com/office/drawing/2014/main" id="{20113892-E88D-42C5-BA9D-D7870A2A01FD}"/>
              </a:ext>
            </a:extLst>
          </p:cNvPr>
          <p:cNvGraphicFramePr>
            <a:graphicFrameLocks noGrp="1" noChangeAspect="1"/>
          </p:cNvGraphicFramePr>
          <p:nvPr>
            <p:ph idx="10"/>
            <p:extLst>
              <p:ext uri="{D42A27DB-BD31-4B8C-83A1-F6EECF244321}">
                <p14:modId xmlns:p14="http://schemas.microsoft.com/office/powerpoint/2010/main" val="1732128687"/>
              </p:ext>
            </p:extLst>
          </p:nvPr>
        </p:nvGraphicFramePr>
        <p:xfrm>
          <a:off x="7506366" y="2980849"/>
          <a:ext cx="850900" cy="342900"/>
        </p:xfrm>
        <a:graphic>
          <a:graphicData uri="http://schemas.openxmlformats.org/presentationml/2006/ole">
            <mc:AlternateContent xmlns:mc="http://schemas.openxmlformats.org/markup-compatibility/2006">
              <mc:Choice xmlns:v="urn:schemas-microsoft-com:vml" Requires="v">
                <p:oleObj spid="_x0000_s114690" name="Equation" r:id="rId4" imgW="850680" imgH="342720" progId="Equation.DSMT4">
                  <p:embed/>
                </p:oleObj>
              </mc:Choice>
              <mc:Fallback>
                <p:oleObj name="Equation" r:id="rId4" imgW="850680" imgH="342720" progId="Equation.DSMT4">
                  <p:embed/>
                  <p:pic>
                    <p:nvPicPr>
                      <p:cNvPr id="0" name="OLE substitute image"/>
                      <p:cNvPicPr/>
                      <p:nvPr/>
                    </p:nvPicPr>
                    <p:blipFill>
                      <a:blip r:embed="rId5"/>
                      <a:stretch>
                        <a:fillRect/>
                      </a:stretch>
                    </p:blipFill>
                    <p:spPr>
                      <a:xfrm>
                        <a:off x="7506366" y="2980849"/>
                        <a:ext cx="8509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45C436F-A9C5-40BE-8C84-7E91F6072033}"/>
              </a:ext>
            </a:extLst>
          </p:cNvPr>
          <p:cNvSpPr>
            <a:spLocks noGrp="1"/>
          </p:cNvSpPr>
          <p:nvPr>
            <p:ph idx="11"/>
          </p:nvPr>
        </p:nvSpPr>
        <p:spPr>
          <a:xfrm>
            <a:off x="476843" y="3497585"/>
            <a:ext cx="11237976" cy="1554480"/>
          </a:xfrm>
        </p:spPr>
        <p:txBody>
          <a:bodyPr/>
          <a:lstStyle/>
          <a:p>
            <a:pPr marL="457200" lvl="0" algn="l">
              <a:buClr>
                <a:srgbClr val="003865"/>
              </a:buClr>
            </a:pPr>
            <a:r>
              <a:rPr lang="en-US">
                <a:solidFill>
                  <a:srgbClr val="003865"/>
                </a:solidFill>
                <a:cs typeface="Arial" pitchFamily="34" charset="0"/>
              </a:rPr>
              <a:t>What is the probability that a simple random sample of 30 employees will provide an estimate of the population proportion of employees attending management program that is within plus or minus .05 of the actual population proportion?</a:t>
            </a:r>
            <a:endParaRPr lang="en-IN">
              <a:solidFill>
                <a:srgbClr val="003865"/>
              </a:solidFill>
            </a:endParaRPr>
          </a:p>
        </p:txBody>
      </p:sp>
    </p:spTree>
    <p:extLst>
      <p:ext uri="{BB962C8B-B14F-4D97-AF65-F5344CB8AC3E}">
        <p14:creationId xmlns:p14="http://schemas.microsoft.com/office/powerpoint/2010/main" val="1192860896"/>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6614C992-B540-4CBB-AB9B-9225E2BCFEE1}"/>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(6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6614C992-B540-4CBB-AB9B-9225E2BCFEE1}"/>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03C95E29-8C8B-4FB8-B606-9E1BBB378150}"/>
              </a:ext>
            </a:extLst>
          </p:cNvPr>
          <p:cNvSpPr>
            <a:spLocks noGrp="1"/>
          </p:cNvSpPr>
          <p:nvPr>
            <p:ph sz="half" idx="2"/>
          </p:nvPr>
        </p:nvSpPr>
        <p:spPr>
          <a:xfrm>
            <a:off x="476843" y="1828800"/>
            <a:ext cx="11241915" cy="1097280"/>
          </a:xfrm>
        </p:spPr>
        <p:txBody>
          <a:bodyPr/>
          <a:lstStyle/>
          <a:p>
            <a:pPr marL="0" lvl="0" indent="0">
              <a:buClr>
                <a:srgbClr val="003865"/>
              </a:buClr>
              <a:buNone/>
            </a:pPr>
            <a:r>
              <a:rPr lang="en-IN" b="1" u="sng">
                <a:solidFill>
                  <a:srgbClr val="003865"/>
                </a:solidFill>
              </a:rPr>
              <a:t>Example:</a:t>
            </a:r>
            <a:r>
              <a:rPr lang="en-IN">
                <a:solidFill>
                  <a:srgbClr val="003865"/>
                </a:solidFill>
              </a:rPr>
              <a:t> EAI Employee Data</a:t>
            </a:r>
          </a:p>
          <a:p>
            <a:pPr marL="0" lvl="0" indent="0">
              <a:buClr>
                <a:srgbClr val="003865"/>
              </a:buClr>
              <a:buNone/>
            </a:pPr>
            <a:r>
              <a:rPr lang="en-US">
                <a:solidFill>
                  <a:srgbClr val="003865"/>
                </a:solidFill>
              </a:rPr>
              <a:t>For our example, with</a:t>
            </a:r>
            <a:endParaRPr lang="en-US">
              <a:solidFill>
                <a:srgbClr val="003865"/>
              </a:solidFill>
              <a:cs typeface="Arial" pitchFamily="34" charset="0"/>
            </a:endParaRPr>
          </a:p>
        </p:txBody>
      </p:sp>
      <p:graphicFrame>
        <p:nvGraphicFramePr>
          <p:cNvPr id="9" name="Object 3" descr="Begin equation. n equals 30 and p equals .6. End equation.">
            <a:extLst>
              <a:ext uri="{FF2B5EF4-FFF2-40B4-BE49-F238E27FC236}">
                <a16:creationId xmlns:a16="http://schemas.microsoft.com/office/drawing/2014/main" id="{65887024-8825-4D4B-8F45-3900718AF71E}"/>
              </a:ext>
            </a:extLst>
          </p:cNvPr>
          <p:cNvGraphicFramePr>
            <a:graphicFrameLocks noGrp="1" noChangeAspect="1"/>
          </p:cNvGraphicFramePr>
          <p:nvPr>
            <p:ph idx="10"/>
            <p:extLst>
              <p:ext uri="{D42A27DB-BD31-4B8C-83A1-F6EECF244321}">
                <p14:modId xmlns:p14="http://schemas.microsoft.com/office/powerpoint/2010/main" val="339335803"/>
              </p:ext>
            </p:extLst>
          </p:nvPr>
        </p:nvGraphicFramePr>
        <p:xfrm>
          <a:off x="3574003" y="2510155"/>
          <a:ext cx="2362200" cy="342900"/>
        </p:xfrm>
        <a:graphic>
          <a:graphicData uri="http://schemas.openxmlformats.org/presentationml/2006/ole">
            <mc:AlternateContent xmlns:mc="http://schemas.openxmlformats.org/markup-compatibility/2006">
              <mc:Choice xmlns:v="urn:schemas-microsoft-com:vml" Requires="v">
                <p:oleObj spid="_x0000_s115715" name="Equation" r:id="rId4" imgW="2361960" imgH="342720" progId="Equation.DSMT4">
                  <p:embed/>
                </p:oleObj>
              </mc:Choice>
              <mc:Fallback>
                <p:oleObj name="Equation" r:id="rId4" imgW="2361960" imgH="342720" progId="Equation.DSMT4">
                  <p:embed/>
                  <p:pic>
                    <p:nvPicPr>
                      <p:cNvPr id="0" name="OLE substitute image"/>
                      <p:cNvPicPr/>
                      <p:nvPr/>
                    </p:nvPicPr>
                    <p:blipFill>
                      <a:blip r:embed="rId5"/>
                      <a:stretch>
                        <a:fillRect/>
                      </a:stretch>
                    </p:blipFill>
                    <p:spPr>
                      <a:xfrm>
                        <a:off x="3574003" y="2510155"/>
                        <a:ext cx="23622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7F1C54B-CA5F-499A-8F14-A4313B1B22CC}"/>
              </a:ext>
            </a:extLst>
          </p:cNvPr>
          <p:cNvSpPr>
            <a:spLocks noGrp="1"/>
          </p:cNvSpPr>
          <p:nvPr>
            <p:ph idx="11"/>
          </p:nvPr>
        </p:nvSpPr>
        <p:spPr>
          <a:xfrm>
            <a:off x="476843" y="2418085"/>
            <a:ext cx="11237976" cy="822960"/>
          </a:xfrm>
        </p:spPr>
        <p:txBody>
          <a:bodyPr/>
          <a:lstStyle/>
          <a:p>
            <a:pPr indent="5486400" algn="l"/>
            <a:r>
              <a:rPr lang="en-US">
                <a:solidFill>
                  <a:srgbClr val="003865"/>
                </a:solidFill>
              </a:rPr>
              <a:t>the normal distribution is an acceptable approximation because:</a:t>
            </a:r>
            <a:endParaRPr lang="en-IN"/>
          </a:p>
        </p:txBody>
      </p:sp>
      <p:graphicFrame>
        <p:nvGraphicFramePr>
          <p:cNvPr id="11" name="Object 5" descr="Begin equation. n p equals 30 times .6 equals 18 greater than or equal to 5 and n of left parenthesis 1 minus p right parenthesis equals 30 times .4 equals 12 greater than or equal to 5. End equation.">
            <a:extLst>
              <a:ext uri="{FF2B5EF4-FFF2-40B4-BE49-F238E27FC236}">
                <a16:creationId xmlns:a16="http://schemas.microsoft.com/office/drawing/2014/main" id="{D08C5133-8F3C-485D-80C8-595C46378B1D}"/>
              </a:ext>
            </a:extLst>
          </p:cNvPr>
          <p:cNvGraphicFramePr>
            <a:graphicFrameLocks noGrp="1" noChangeAspect="1"/>
          </p:cNvGraphicFramePr>
          <p:nvPr>
            <p:ph idx="13"/>
            <p:extLst>
              <p:ext uri="{D42A27DB-BD31-4B8C-83A1-F6EECF244321}">
                <p14:modId xmlns:p14="http://schemas.microsoft.com/office/powerpoint/2010/main" val="2806937382"/>
              </p:ext>
            </p:extLst>
          </p:nvPr>
        </p:nvGraphicFramePr>
        <p:xfrm>
          <a:off x="4487863" y="3476625"/>
          <a:ext cx="3216275" cy="1701800"/>
        </p:xfrm>
        <a:graphic>
          <a:graphicData uri="http://schemas.openxmlformats.org/presentationml/2006/ole">
            <mc:AlternateContent xmlns:mc="http://schemas.openxmlformats.org/markup-compatibility/2006">
              <mc:Choice xmlns:v="urn:schemas-microsoft-com:vml" Requires="v">
                <p:oleObj spid="_x0000_s115716" name="Equation" r:id="rId6" imgW="3263760" imgH="1726920" progId="Equation.DSMT4">
                  <p:embed/>
                </p:oleObj>
              </mc:Choice>
              <mc:Fallback>
                <p:oleObj name="Equation" r:id="rId6" imgW="3263760" imgH="1726920" progId="Equation.DSMT4">
                  <p:embed/>
                  <p:pic>
                    <p:nvPicPr>
                      <p:cNvPr id="0" name="OLE substitute image"/>
                      <p:cNvPicPr/>
                      <p:nvPr/>
                    </p:nvPicPr>
                    <p:blipFill>
                      <a:blip r:embed="rId7"/>
                      <a:stretch>
                        <a:fillRect/>
                      </a:stretch>
                    </p:blipFill>
                    <p:spPr>
                      <a:xfrm>
                        <a:off x="4487863" y="3476625"/>
                        <a:ext cx="3216275" cy="1701800"/>
                      </a:xfrm>
                      <a:prstGeom prst="rect">
                        <a:avLst/>
                      </a:prstGeom>
                    </p:spPr>
                  </p:pic>
                </p:oleObj>
              </mc:Fallback>
            </mc:AlternateContent>
          </a:graphicData>
        </a:graphic>
      </p:graphicFrame>
    </p:spTree>
    <p:extLst>
      <p:ext uri="{BB962C8B-B14F-4D97-AF65-F5344CB8AC3E}">
        <p14:creationId xmlns:p14="http://schemas.microsoft.com/office/powerpoint/2010/main" val="1282744055"/>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B2295A-403A-46D5-B1D7-67DF37C4C1EB}"/>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(7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EB2295A-403A-46D5-B1D7-67DF37C4C1EB}"/>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26E64D3F-9B4A-485E-A996-9AE358D34D0A}"/>
              </a:ext>
            </a:extLst>
          </p:cNvPr>
          <p:cNvSpPr>
            <a:spLocks noGrp="1"/>
          </p:cNvSpPr>
          <p:nvPr>
            <p:ph sz="half" idx="1"/>
          </p:nvPr>
        </p:nvSpPr>
        <p:spPr>
          <a:xfrm>
            <a:off x="476844" y="1825625"/>
            <a:ext cx="7168618" cy="500716"/>
          </a:xfrm>
        </p:spPr>
        <p:txBody>
          <a:bodyPr/>
          <a:lstStyle/>
          <a:p>
            <a:r>
              <a:rPr lang="en-IN" b="1" u="sng"/>
              <a:t>Example:</a:t>
            </a:r>
            <a:r>
              <a:rPr lang="en-IN"/>
              <a:t> EAI Employee Data</a:t>
            </a:r>
          </a:p>
        </p:txBody>
      </p:sp>
      <p:pic>
        <p:nvPicPr>
          <p:cNvPr id="6" name="Picture 3" descr="A sampling distribution is plotted over p bar with mean at E of p bar equals 0.60 and sigma subscript p bar equals 0.0894.">
            <a:extLst>
              <a:ext uri="{FF2B5EF4-FFF2-40B4-BE49-F238E27FC236}">
                <a16:creationId xmlns:a16="http://schemas.microsoft.com/office/drawing/2014/main" id="{F3186D60-12BA-4EA9-AA65-153961DD797B}"/>
              </a:ext>
            </a:extLst>
          </p:cNvPr>
          <p:cNvPicPr>
            <a:picLocks noGrp="1" noChangeAspect="1"/>
          </p:cNvPicPr>
          <p:nvPr>
            <p:ph sz="half" idx="2"/>
          </p:nvPr>
        </p:nvPicPr>
        <p:blipFill>
          <a:blip r:embed="rId4"/>
          <a:stretch>
            <a:fillRect/>
          </a:stretch>
        </p:blipFill>
        <p:spPr>
          <a:xfrm>
            <a:off x="1493740" y="2463848"/>
            <a:ext cx="6515098" cy="3747245"/>
          </a:xfrm>
          <a:prstGeom prst="rect">
            <a:avLst/>
          </a:prstGeom>
        </p:spPr>
      </p:pic>
      <p:graphicFrame>
        <p:nvGraphicFramePr>
          <p:cNvPr id="8" name="Object 4" descr="Begin equation. Sigma subscript p overbar equals begin root .6 times left parenthesis 1 minus .6 right parenthesis divided by 30 end root equals .0894. End equation.">
            <a:extLst>
              <a:ext uri="{FF2B5EF4-FFF2-40B4-BE49-F238E27FC236}">
                <a16:creationId xmlns:a16="http://schemas.microsoft.com/office/drawing/2014/main" id="{74C1D83E-097F-4D6A-84CA-C50B40B445B7}"/>
              </a:ext>
            </a:extLst>
          </p:cNvPr>
          <p:cNvGraphicFramePr>
            <a:graphicFrameLocks noGrp="1" noChangeAspect="1"/>
          </p:cNvGraphicFramePr>
          <p:nvPr>
            <p:ph sz="half" idx="10"/>
            <p:extLst>
              <p:ext uri="{D42A27DB-BD31-4B8C-83A1-F6EECF244321}">
                <p14:modId xmlns:p14="http://schemas.microsoft.com/office/powerpoint/2010/main" val="1953584988"/>
              </p:ext>
            </p:extLst>
          </p:nvPr>
        </p:nvGraphicFramePr>
        <p:xfrm>
          <a:off x="8804274" y="2211388"/>
          <a:ext cx="2425680" cy="1638000"/>
        </p:xfrm>
        <a:graphic>
          <a:graphicData uri="http://schemas.openxmlformats.org/presentationml/2006/ole">
            <mc:AlternateContent xmlns:mc="http://schemas.openxmlformats.org/markup-compatibility/2006">
              <mc:Choice xmlns:v="urn:schemas-microsoft-com:vml" Requires="v">
                <p:oleObj spid="_x0000_s116738" name="Equation" r:id="rId5" imgW="2425680" imgH="1638000" progId="Equation.DSMT4">
                  <p:embed/>
                </p:oleObj>
              </mc:Choice>
              <mc:Fallback>
                <p:oleObj name="Equation" r:id="rId5" imgW="2425680" imgH="1638000" progId="Equation.DSMT4">
                  <p:embed/>
                  <p:pic>
                    <p:nvPicPr>
                      <p:cNvPr id="0" name="OLE substitute image"/>
                      <p:cNvPicPr/>
                      <p:nvPr/>
                    </p:nvPicPr>
                    <p:blipFill>
                      <a:blip r:embed="rId6"/>
                      <a:stretch>
                        <a:fillRect/>
                      </a:stretch>
                    </p:blipFill>
                    <p:spPr>
                      <a:xfrm>
                        <a:off x="8804274" y="2211388"/>
                        <a:ext cx="2425680" cy="1638000"/>
                      </a:xfrm>
                      <a:prstGeom prst="rect">
                        <a:avLst/>
                      </a:prstGeom>
                    </p:spPr>
                  </p:pic>
                </p:oleObj>
              </mc:Fallback>
            </mc:AlternateContent>
          </a:graphicData>
        </a:graphic>
      </p:graphicFrame>
    </p:spTree>
    <p:extLst>
      <p:ext uri="{BB962C8B-B14F-4D97-AF65-F5344CB8AC3E}">
        <p14:creationId xmlns:p14="http://schemas.microsoft.com/office/powerpoint/2010/main" val="120342997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Numerical Descriptive Statistics</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idx="1"/>
          </p:nvPr>
        </p:nvSpPr>
        <p:spPr/>
        <p:txBody>
          <a:bodyPr/>
          <a:lstStyle/>
          <a:p>
            <a:pPr>
              <a:spcAft>
                <a:spcPts val="1200"/>
              </a:spcAft>
            </a:pPr>
            <a:r>
              <a:rPr lang="en-US"/>
              <a:t>The most common numerical descriptive statistic is the mean (or average).</a:t>
            </a:r>
          </a:p>
          <a:p>
            <a:pPr>
              <a:spcAft>
                <a:spcPts val="1200"/>
              </a:spcAft>
            </a:pPr>
            <a:r>
              <a:rPr lang="en-US"/>
              <a:t>The mean demonstrates a measure of the central tendency, or central location, of the data for a variable.</a:t>
            </a:r>
          </a:p>
          <a:p>
            <a:pPr>
              <a:spcAft>
                <a:spcPts val="1200"/>
              </a:spcAft>
            </a:pPr>
            <a:r>
              <a:rPr lang="en-US"/>
              <a:t>Hudson’s mean cost of parts, based on the 50 tune-ups studied, is $79 (found by summing up the 50 cost values and then dividing by 50).</a:t>
            </a:r>
          </a:p>
        </p:txBody>
      </p:sp>
    </p:spTree>
    <p:extLst>
      <p:ext uri="{BB962C8B-B14F-4D97-AF65-F5344CB8AC3E}">
        <p14:creationId xmlns:p14="http://schemas.microsoft.com/office/powerpoint/2010/main" val="186569556"/>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FC7F61-8C35-4FE3-AE9F-4FAFB5E035A0}"/>
                  </a:ext>
                  <a:ext uri="{C183D7F6-B498-43B3-948B-1728B52AA6E4}">
                    <adec:decorative xmlns:adec="http://schemas.microsoft.com/office/drawing/2017/decorative" val="0"/>
                  </a:ext>
                </a:extLst>
              </p:cNvPr>
              <p:cNvSpPr>
                <a:spLocks noGrp="1"/>
              </p:cNvSpPr>
              <p:nvPr>
                <p:ph type="title"/>
              </p:nvPr>
            </p:nvSpPr>
            <p:spPr/>
            <p:txBody>
              <a:bodyPr/>
              <a:lstStyle/>
              <a:p>
                <a:pPr/>
                <a:r>
                  <a:rPr lang="en-IN">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rPr>
                  <a:t> </a:t>
                </a:r>
                <a:r>
                  <a:rPr lang="en-US">
                    <a:solidFill>
                      <a:srgbClr val="003865"/>
                    </a:solidFill>
                  </a:rPr>
                  <a:t>(8 of 9)</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13FC7F61-8C35-4FE3-AE9F-4FAFB5E035A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F9699CD-0AEC-47A1-AA1D-DA4D95772F52}"/>
              </a:ext>
              <a:ext uri="{C183D7F6-B498-43B3-948B-1728B52AA6E4}">
                <adec:decorative xmlns:adec="http://schemas.microsoft.com/office/drawing/2017/decorative" val="0"/>
              </a:ext>
            </a:extLst>
          </p:cNvPr>
          <p:cNvSpPr>
            <a:spLocks noGrp="1"/>
          </p:cNvSpPr>
          <p:nvPr>
            <p:ph idx="1"/>
          </p:nvPr>
        </p:nvSpPr>
        <p:spPr>
          <a:xfrm>
            <a:off x="476844" y="1944375"/>
            <a:ext cx="11237976" cy="1463040"/>
          </a:xfrm>
        </p:spPr>
        <p:txBody>
          <a:bodyPr/>
          <a:lstStyle/>
          <a:p>
            <a:pPr lvl="0" algn="l">
              <a:buClr>
                <a:srgbClr val="003865"/>
              </a:buClr>
            </a:pPr>
            <a:r>
              <a:rPr lang="en-IN" b="1" u="sng">
                <a:solidFill>
                  <a:srgbClr val="003865"/>
                </a:solidFill>
              </a:rPr>
              <a:t>Example:</a:t>
            </a:r>
            <a:r>
              <a:rPr lang="en-IN">
                <a:solidFill>
                  <a:srgbClr val="003865"/>
                </a:solidFill>
              </a:rPr>
              <a:t> EAI Employee Data</a:t>
            </a:r>
          </a:p>
          <a:p>
            <a:pPr marL="228600" lvl="0" indent="-228600" algn="l">
              <a:buClr>
                <a:srgbClr val="003865"/>
              </a:buClr>
              <a:buFont typeface="Arial" pitchFamily="34" charset="0"/>
              <a:buChar char="•"/>
            </a:pPr>
            <a:r>
              <a:rPr lang="en-US">
                <a:solidFill>
                  <a:srgbClr val="003865"/>
                </a:solidFill>
                <a:cs typeface="Arial" pitchFamily="34" charset="0"/>
              </a:rPr>
              <a:t>Entering the formula = NORM.DIST(.55,.60,.0894,TRUE) in a cell provides the cumulative probability corresponding to</a:t>
            </a:r>
          </a:p>
        </p:txBody>
      </p:sp>
      <p:graphicFrame>
        <p:nvGraphicFramePr>
          <p:cNvPr id="12" name="Object 3" descr="Begin equation. p overbar equals .55. End equation.">
            <a:extLst>
              <a:ext uri="{FF2B5EF4-FFF2-40B4-BE49-F238E27FC236}">
                <a16:creationId xmlns:a16="http://schemas.microsoft.com/office/drawing/2014/main" id="{EF3F06AE-CDB8-44D1-858D-72DEE602839E}"/>
              </a:ext>
            </a:extLst>
          </p:cNvPr>
          <p:cNvGraphicFramePr>
            <a:graphicFrameLocks noGrp="1" noChangeAspect="1"/>
          </p:cNvGraphicFramePr>
          <p:nvPr>
            <p:ph idx="11"/>
            <p:extLst>
              <p:ext uri="{D42A27DB-BD31-4B8C-83A1-F6EECF244321}">
                <p14:modId xmlns:p14="http://schemas.microsoft.com/office/powerpoint/2010/main" val="2359831820"/>
              </p:ext>
            </p:extLst>
          </p:nvPr>
        </p:nvGraphicFramePr>
        <p:xfrm>
          <a:off x="6143457" y="2992439"/>
          <a:ext cx="1041400" cy="342900"/>
        </p:xfrm>
        <a:graphic>
          <a:graphicData uri="http://schemas.openxmlformats.org/presentationml/2006/ole">
            <mc:AlternateContent xmlns:mc="http://schemas.openxmlformats.org/markup-compatibility/2006">
              <mc:Choice xmlns:v="urn:schemas-microsoft-com:vml" Requires="v">
                <p:oleObj spid="_x0000_s117764" name="Equation" r:id="rId4" imgW="1041120" imgH="342720" progId="Equation.DSMT4">
                  <p:embed/>
                </p:oleObj>
              </mc:Choice>
              <mc:Fallback>
                <p:oleObj name="Equation" r:id="rId4" imgW="1041120" imgH="342720" progId="Equation.DSMT4">
                  <p:embed/>
                  <p:pic>
                    <p:nvPicPr>
                      <p:cNvPr id="0" name="OLE substitute image"/>
                      <p:cNvPicPr/>
                      <p:nvPr/>
                    </p:nvPicPr>
                    <p:blipFill>
                      <a:blip r:embed="rId5"/>
                      <a:stretch>
                        <a:fillRect/>
                      </a:stretch>
                    </p:blipFill>
                    <p:spPr>
                      <a:xfrm>
                        <a:off x="6143457" y="2992439"/>
                        <a:ext cx="10414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A9AF04F-EC7E-41FF-B46F-4CCBB783F2F3}"/>
              </a:ext>
              <a:ext uri="{C183D7F6-B498-43B3-948B-1728B52AA6E4}">
                <adec:decorative xmlns:adec="http://schemas.microsoft.com/office/drawing/2017/decorative" val="0"/>
              </a:ext>
            </a:extLst>
          </p:cNvPr>
          <p:cNvSpPr>
            <a:spLocks noGrp="1"/>
          </p:cNvSpPr>
          <p:nvPr>
            <p:ph idx="13"/>
          </p:nvPr>
        </p:nvSpPr>
        <p:spPr>
          <a:xfrm>
            <a:off x="7101046" y="2906714"/>
            <a:ext cx="2834640" cy="457200"/>
          </a:xfrm>
        </p:spPr>
        <p:txBody>
          <a:bodyPr/>
          <a:lstStyle/>
          <a:p>
            <a:pPr algn="l"/>
            <a:r>
              <a:rPr lang="en-US">
                <a:solidFill>
                  <a:srgbClr val="003865"/>
                </a:solidFill>
                <a:cs typeface="Arial" pitchFamily="34" charset="0"/>
              </a:rPr>
              <a:t>The value is </a:t>
            </a:r>
            <a:r>
              <a:rPr lang="en-US" b="1">
                <a:solidFill>
                  <a:srgbClr val="003865"/>
                </a:solidFill>
                <a:cs typeface="Arial" pitchFamily="34" charset="0"/>
              </a:rPr>
              <a:t>.2880.</a:t>
            </a:r>
          </a:p>
        </p:txBody>
      </p:sp>
      <p:sp>
        <p:nvSpPr>
          <p:cNvPr id="6" name="Content Placeholder 5">
            <a:extLst>
              <a:ext uri="{FF2B5EF4-FFF2-40B4-BE49-F238E27FC236}">
                <a16:creationId xmlns:a16="http://schemas.microsoft.com/office/drawing/2014/main" id="{F79DAA96-CEF2-46B8-9BA1-B95DF971A829}"/>
              </a:ext>
              <a:ext uri="{C183D7F6-B498-43B3-948B-1728B52AA6E4}">
                <adec:decorative xmlns:adec="http://schemas.microsoft.com/office/drawing/2017/decorative" val="0"/>
              </a:ext>
            </a:extLst>
          </p:cNvPr>
          <p:cNvSpPr>
            <a:spLocks noGrp="1"/>
          </p:cNvSpPr>
          <p:nvPr>
            <p:ph idx="15"/>
          </p:nvPr>
        </p:nvSpPr>
        <p:spPr>
          <a:xfrm>
            <a:off x="474462" y="3499750"/>
            <a:ext cx="3291840" cy="457200"/>
          </a:xfrm>
        </p:spPr>
        <p:txBody>
          <a:bodyPr/>
          <a:lstStyle/>
          <a:p>
            <a:pPr marL="228600" indent="-228600" algn="l">
              <a:buFont typeface="Arial" pitchFamily="34" charset="0"/>
              <a:buChar char="•"/>
            </a:pPr>
            <a:r>
              <a:rPr lang="en-US">
                <a:solidFill>
                  <a:srgbClr val="003865"/>
                </a:solidFill>
                <a:cs typeface="Arial" pitchFamily="34" charset="0"/>
              </a:rPr>
              <a:t>So, the probability of</a:t>
            </a:r>
            <a:endParaRPr lang="en-IN"/>
          </a:p>
        </p:txBody>
      </p:sp>
      <p:graphicFrame>
        <p:nvGraphicFramePr>
          <p:cNvPr id="14" name="Object 6" descr="p overbar being in the interval from .55 to .65 is given by">
            <a:extLst>
              <a:ext uri="{FF2B5EF4-FFF2-40B4-BE49-F238E27FC236}">
                <a16:creationId xmlns:a16="http://schemas.microsoft.com/office/drawing/2014/main" id="{4B10878E-8C6B-4F25-9FD4-32C55157EA64}"/>
              </a:ext>
            </a:extLst>
          </p:cNvPr>
          <p:cNvGraphicFramePr>
            <a:graphicFrameLocks noGrp="1" noChangeAspect="1"/>
          </p:cNvGraphicFramePr>
          <p:nvPr>
            <p:ph idx="10"/>
            <p:extLst>
              <p:ext uri="{D42A27DB-BD31-4B8C-83A1-F6EECF244321}">
                <p14:modId xmlns:p14="http://schemas.microsoft.com/office/powerpoint/2010/main" val="2738606783"/>
              </p:ext>
            </p:extLst>
          </p:nvPr>
        </p:nvGraphicFramePr>
        <p:xfrm>
          <a:off x="3719513" y="3587982"/>
          <a:ext cx="6616440" cy="355320"/>
        </p:xfrm>
        <a:graphic>
          <a:graphicData uri="http://schemas.openxmlformats.org/presentationml/2006/ole">
            <mc:AlternateContent xmlns:mc="http://schemas.openxmlformats.org/markup-compatibility/2006">
              <mc:Choice xmlns:v="urn:schemas-microsoft-com:vml" Requires="v">
                <p:oleObj spid="_x0000_s117765" name="Equation" r:id="rId6" imgW="6616440" imgH="355320" progId="Equation.DSMT4">
                  <p:embed/>
                </p:oleObj>
              </mc:Choice>
              <mc:Fallback>
                <p:oleObj name="Equation" r:id="rId6" imgW="6616440" imgH="355320" progId="Equation.DSMT4">
                  <p:embed/>
                  <p:pic>
                    <p:nvPicPr>
                      <p:cNvPr id="0" name="OLE substitute image"/>
                      <p:cNvPicPr/>
                      <p:nvPr/>
                    </p:nvPicPr>
                    <p:blipFill>
                      <a:blip r:embed="rId7"/>
                      <a:stretch>
                        <a:fillRect/>
                      </a:stretch>
                    </p:blipFill>
                    <p:spPr>
                      <a:xfrm>
                        <a:off x="3719513" y="3587982"/>
                        <a:ext cx="6616440" cy="355320"/>
                      </a:xfrm>
                      <a:prstGeom prst="rect">
                        <a:avLst/>
                      </a:prstGeom>
                    </p:spPr>
                  </p:pic>
                </p:oleObj>
              </mc:Fallback>
            </mc:AlternateContent>
          </a:graphicData>
        </a:graphic>
      </p:graphicFrame>
      <p:graphicFrame>
        <p:nvGraphicFramePr>
          <p:cNvPr id="16" name="Object 8" descr="Begin equation. .7120 minus .2880 equals .4240. End equation.">
            <a:extLst>
              <a:ext uri="{FF2B5EF4-FFF2-40B4-BE49-F238E27FC236}">
                <a16:creationId xmlns:a16="http://schemas.microsoft.com/office/drawing/2014/main" id="{AE9CD860-D14C-495C-8D9E-B1E83ED7D2DB}"/>
              </a:ext>
            </a:extLst>
          </p:cNvPr>
          <p:cNvGraphicFramePr>
            <a:graphicFrameLocks noGrp="1" noChangeAspect="1"/>
          </p:cNvGraphicFramePr>
          <p:nvPr>
            <p:ph idx="14"/>
            <p:extLst>
              <p:ext uri="{D42A27DB-BD31-4B8C-83A1-F6EECF244321}">
                <p14:modId xmlns:p14="http://schemas.microsoft.com/office/powerpoint/2010/main" val="4031951333"/>
              </p:ext>
            </p:extLst>
          </p:nvPr>
        </p:nvGraphicFramePr>
        <p:xfrm>
          <a:off x="779424" y="3952187"/>
          <a:ext cx="2984500" cy="292100"/>
        </p:xfrm>
        <a:graphic>
          <a:graphicData uri="http://schemas.openxmlformats.org/presentationml/2006/ole">
            <mc:AlternateContent xmlns:mc="http://schemas.openxmlformats.org/markup-compatibility/2006">
              <mc:Choice xmlns:v="urn:schemas-microsoft-com:vml" Requires="v">
                <p:oleObj spid="_x0000_s117766" name="Equation" r:id="rId8" imgW="2984400" imgH="291960" progId="Equation.DSMT4">
                  <p:embed/>
                </p:oleObj>
              </mc:Choice>
              <mc:Fallback>
                <p:oleObj name="Equation" r:id="rId8" imgW="2984400" imgH="291960" progId="Equation.DSMT4">
                  <p:embed/>
                  <p:pic>
                    <p:nvPicPr>
                      <p:cNvPr id="0" name="OLE substitute image"/>
                      <p:cNvPicPr/>
                      <p:nvPr/>
                    </p:nvPicPr>
                    <p:blipFill>
                      <a:blip r:embed="rId9"/>
                      <a:stretch>
                        <a:fillRect/>
                      </a:stretch>
                    </p:blipFill>
                    <p:spPr>
                      <a:xfrm>
                        <a:off x="779424" y="3952187"/>
                        <a:ext cx="2984500" cy="292100"/>
                      </a:xfrm>
                      <a:prstGeom prst="rect">
                        <a:avLst/>
                      </a:prstGeom>
                    </p:spPr>
                  </p:pic>
                </p:oleObj>
              </mc:Fallback>
            </mc:AlternateContent>
          </a:graphicData>
        </a:graphic>
      </p:graphicFrame>
    </p:spTree>
    <p:extLst>
      <p:ext uri="{BB962C8B-B14F-4D97-AF65-F5344CB8AC3E}">
        <p14:creationId xmlns:p14="http://schemas.microsoft.com/office/powerpoint/2010/main" val="2628544958"/>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4F236F-7B59-41C5-9FC0-3250ADEF72A7}"/>
                  </a:ext>
                </a:extLst>
              </p:cNvPr>
              <p:cNvSpPr>
                <a:spLocks noGrp="1"/>
              </p:cNvSpPr>
              <p:nvPr>
                <p:ph type="title"/>
              </p:nvPr>
            </p:nvSpPr>
            <p:spPr/>
            <p:txBody>
              <a:bodyPr/>
              <a:lstStyle/>
              <a:p>
                <a:pPr/>
                <a:r>
                  <a:rPr lang="en-IN">
                    <a:solidFill>
                      <a:srgbClr val="003865"/>
                    </a:solidFill>
                    <a:latin typeface="+mn-lt"/>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a:rPr lang="en-US" i="1">
                            <a:solidFill>
                              <a:srgbClr val="003865"/>
                            </a:solidFill>
                            <a:latin typeface="Cambria Math" panose="02040503050406030204" pitchFamily="18" charset="0"/>
                          </a:rPr>
                          <m:t>𝑝</m:t>
                        </m:r>
                      </m:e>
                    </m:acc>
                  </m:oMath>
                </a14:m>
                <a:r>
                  <a:rPr lang="en-IN" i="1">
                    <a:solidFill>
                      <a:srgbClr val="003865"/>
                    </a:solidFill>
                    <a:latin typeface="+mn-lt"/>
                  </a:rPr>
                  <a:t> </a:t>
                </a:r>
                <a:r>
                  <a:rPr lang="en-US">
                    <a:solidFill>
                      <a:srgbClr val="003865"/>
                    </a:solidFill>
                    <a:latin typeface="+mn-lt"/>
                  </a:rPr>
                  <a:t>(9 of 9)</a:t>
                </a:r>
                <a:endParaRPr lang="en-IN">
                  <a:latin typeface="+mn-lt"/>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E34F236F-7B59-41C5-9FC0-3250ADEF72A7}"/>
                  </a:ext>
                </a:extLst>
              </p:cNvPr>
              <p:cNvSpPr>
                <a:spLocks noGrp="1" noRot="1" noChangeAspect="1" noMove="1" noResize="1" noEditPoints="1" noAdjustHandles="1" noChangeArrowheads="1" noChangeShapeType="1" noTextEdit="1"/>
              </p:cNvSpPr>
              <p:nvPr>
                <p:ph type="title"/>
              </p:nvPr>
            </p:nvSpPr>
            <p:spPr>
              <a:blipFill>
                <a:blip r:embed="rId2"/>
                <a:stretch>
                  <a:fillRect t="-14070"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BEF0B5AE-C3F6-4097-94E1-DF7F190D53A7}"/>
              </a:ext>
            </a:extLst>
          </p:cNvPr>
          <p:cNvSpPr>
            <a:spLocks noGrp="1"/>
          </p:cNvSpPr>
          <p:nvPr>
            <p:ph sz="half" idx="1"/>
          </p:nvPr>
        </p:nvSpPr>
        <p:spPr>
          <a:xfrm>
            <a:off x="476843" y="1825625"/>
            <a:ext cx="11238313" cy="487269"/>
          </a:xfrm>
        </p:spPr>
        <p:txBody>
          <a:bodyPr/>
          <a:lstStyle/>
          <a:p>
            <a:r>
              <a:rPr lang="en-IN" b="1" u="sng"/>
              <a:t>Example:</a:t>
            </a:r>
            <a:r>
              <a:rPr lang="en-IN"/>
              <a:t> EAI Employee Data</a:t>
            </a:r>
          </a:p>
        </p:txBody>
      </p:sp>
      <p:pic>
        <p:nvPicPr>
          <p:cNvPr id="5" name="Picture 3" descr="A sampling distribution is plotted over p bar with mean equals0.60 and sigma subscript p bar equals 0.0894. The region between the left tail of the curve and p bar equals 0.55 is P of p bar less than 0.55 equals 0.2877. The region between the p bar values 0.55 and 0.65 is P of 0.55 less than or equal to p bar, less than or equal to 0.65 equals 0.7123 minus 0.2877 equals 0.4246.">
            <a:extLst>
              <a:ext uri="{FF2B5EF4-FFF2-40B4-BE49-F238E27FC236}">
                <a16:creationId xmlns:a16="http://schemas.microsoft.com/office/drawing/2014/main" id="{FFB07C00-E5A0-4E5D-95B2-CF240D566AC6}"/>
              </a:ext>
            </a:extLst>
          </p:cNvPr>
          <p:cNvPicPr>
            <a:picLocks noGrp="1" noChangeAspect="1"/>
          </p:cNvPicPr>
          <p:nvPr>
            <p:ph sz="half" idx="2"/>
          </p:nvPr>
        </p:nvPicPr>
        <p:blipFill>
          <a:blip r:embed="rId3"/>
          <a:stretch>
            <a:fillRect/>
          </a:stretch>
        </p:blipFill>
        <p:spPr>
          <a:xfrm>
            <a:off x="1635919" y="2458522"/>
            <a:ext cx="9048750" cy="3838575"/>
          </a:xfrm>
          <a:prstGeom prst="rect">
            <a:avLst/>
          </a:prstGeom>
        </p:spPr>
      </p:pic>
    </p:spTree>
    <p:extLst>
      <p:ext uri="{BB962C8B-B14F-4D97-AF65-F5344CB8AC3E}">
        <p14:creationId xmlns:p14="http://schemas.microsoft.com/office/powerpoint/2010/main" val="3102694181"/>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dirty="0"/>
              <a:t>Other Sampling Methods</a:t>
            </a:r>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r>
              <a:rPr lang="en-US">
                <a:solidFill>
                  <a:srgbClr val="003865"/>
                </a:solidFill>
                <a:cs typeface="Arial" pitchFamily="34" charset="0"/>
              </a:rPr>
              <a:t>Stratified Random Sampling</a:t>
            </a:r>
          </a:p>
          <a:p>
            <a:r>
              <a:rPr lang="en-US">
                <a:solidFill>
                  <a:srgbClr val="003865"/>
                </a:solidFill>
                <a:cs typeface="Arial" pitchFamily="34" charset="0"/>
              </a:rPr>
              <a:t>Cluster Sampling</a:t>
            </a:r>
          </a:p>
          <a:p>
            <a:r>
              <a:rPr lang="en-US">
                <a:solidFill>
                  <a:srgbClr val="003865"/>
                </a:solidFill>
                <a:cs typeface="Arial" pitchFamily="34" charset="0"/>
              </a:rPr>
              <a:t>Systematic Sampling</a:t>
            </a:r>
          </a:p>
          <a:p>
            <a:r>
              <a:rPr lang="en-US">
                <a:solidFill>
                  <a:srgbClr val="003865"/>
                </a:solidFill>
                <a:cs typeface="Arial" pitchFamily="34" charset="0"/>
              </a:rPr>
              <a:t>Convenience Sampling</a:t>
            </a:r>
          </a:p>
          <a:p>
            <a:r>
              <a:rPr lang="en-US">
                <a:solidFill>
                  <a:srgbClr val="003865"/>
                </a:solidFill>
                <a:cs typeface="Arial" pitchFamily="34" charset="0"/>
              </a:rPr>
              <a:t>Judgment Sampling</a:t>
            </a:r>
          </a:p>
        </p:txBody>
      </p:sp>
    </p:spTree>
    <p:extLst>
      <p:ext uri="{BB962C8B-B14F-4D97-AF65-F5344CB8AC3E}">
        <p14:creationId xmlns:p14="http://schemas.microsoft.com/office/powerpoint/2010/main" val="4038992148"/>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a:t>Stratified Random Sampling </a:t>
            </a:r>
            <a:r>
              <a:rPr lang="en-US">
                <a:solidFill>
                  <a:srgbClr val="003865"/>
                </a:solidFill>
              </a:rPr>
              <a:t>(1 of 2)</a:t>
            </a:r>
            <a:endParaRPr lang="en-IN"/>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r>
              <a:rPr lang="en-US">
                <a:solidFill>
                  <a:srgbClr val="003865"/>
                </a:solidFill>
                <a:cs typeface="Arial" pitchFamily="34" charset="0"/>
              </a:rPr>
              <a:t>The population is first divided into groups of elements called </a:t>
            </a:r>
            <a:r>
              <a:rPr lang="en-US" u="sng">
                <a:solidFill>
                  <a:srgbClr val="003865"/>
                </a:solidFill>
                <a:cs typeface="Arial" pitchFamily="34" charset="0"/>
              </a:rPr>
              <a:t>strata</a:t>
            </a:r>
            <a:r>
              <a:rPr lang="en-US">
                <a:solidFill>
                  <a:srgbClr val="003865"/>
                </a:solidFill>
                <a:cs typeface="Arial" pitchFamily="34" charset="0"/>
              </a:rPr>
              <a:t>.</a:t>
            </a:r>
          </a:p>
          <a:p>
            <a:r>
              <a:rPr lang="en-US">
                <a:solidFill>
                  <a:srgbClr val="003865"/>
                </a:solidFill>
                <a:cs typeface="Arial" pitchFamily="34" charset="0"/>
              </a:rPr>
              <a:t>Each element in the population belongs to one and only one stratum.</a:t>
            </a:r>
          </a:p>
          <a:p>
            <a:r>
              <a:rPr lang="en-US">
                <a:solidFill>
                  <a:srgbClr val="003865"/>
                </a:solidFill>
                <a:cs typeface="Arial" pitchFamily="34" charset="0"/>
              </a:rPr>
              <a:t>Best results are obtained when the elements within each stratum are as much alike as possible (i.e. a </a:t>
            </a:r>
            <a:r>
              <a:rPr lang="en-US" u="sng">
                <a:solidFill>
                  <a:srgbClr val="003865"/>
                </a:solidFill>
                <a:cs typeface="Arial" pitchFamily="34" charset="0"/>
              </a:rPr>
              <a:t>homogeneous group</a:t>
            </a:r>
            <a:r>
              <a:rPr lang="en-US">
                <a:solidFill>
                  <a:srgbClr val="003865"/>
                </a:solidFill>
                <a:cs typeface="Arial" pitchFamily="34" charset="0"/>
              </a:rPr>
              <a:t>).</a:t>
            </a:r>
          </a:p>
        </p:txBody>
      </p:sp>
    </p:spTree>
    <p:extLst>
      <p:ext uri="{BB962C8B-B14F-4D97-AF65-F5344CB8AC3E}">
        <p14:creationId xmlns:p14="http://schemas.microsoft.com/office/powerpoint/2010/main" val="1070720217"/>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a:t>Stratified Random Sampling </a:t>
            </a:r>
            <a:r>
              <a:rPr lang="en-US">
                <a:solidFill>
                  <a:srgbClr val="003865"/>
                </a:solidFill>
              </a:rPr>
              <a:t>(2 of 2)</a:t>
            </a:r>
            <a:endParaRPr lang="en-IN"/>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r>
              <a:rPr lang="en-US">
                <a:solidFill>
                  <a:srgbClr val="003865"/>
                </a:solidFill>
                <a:cs typeface="Arial" pitchFamily="34" charset="0"/>
              </a:rPr>
              <a:t>A simple random sample is taken from each stratum.</a:t>
            </a:r>
          </a:p>
          <a:p>
            <a:r>
              <a:rPr lang="en-US">
                <a:solidFill>
                  <a:srgbClr val="003865"/>
                </a:solidFill>
                <a:cs typeface="Arial" pitchFamily="34" charset="0"/>
              </a:rPr>
              <a:t>Formulas are available for combining the stratum sample results into one population parameter estimate.</a:t>
            </a:r>
          </a:p>
          <a:p>
            <a:r>
              <a:rPr lang="en-US" u="sng">
                <a:solidFill>
                  <a:srgbClr val="003865"/>
                </a:solidFill>
                <a:cs typeface="Arial" pitchFamily="34" charset="0"/>
              </a:rPr>
              <a:t>Advantage</a:t>
            </a:r>
            <a:r>
              <a:rPr lang="en-US">
                <a:solidFill>
                  <a:srgbClr val="003865"/>
                </a:solidFill>
                <a:cs typeface="Arial" pitchFamily="34" charset="0"/>
              </a:rPr>
              <a:t>: If strata are homogeneous, this method is as “precise” as simple random sampling but with a smaller total sample size.</a:t>
            </a:r>
            <a:endParaRPr lang="en-US" u="sng">
              <a:solidFill>
                <a:srgbClr val="003865"/>
              </a:solidFill>
              <a:cs typeface="Arial" pitchFamily="34" charset="0"/>
            </a:endParaRPr>
          </a:p>
          <a:p>
            <a:pPr marL="0" indent="0">
              <a:spcBef>
                <a:spcPts val="1800"/>
              </a:spcBef>
              <a:buNone/>
            </a:pPr>
            <a:r>
              <a:rPr lang="en-US" u="sng">
                <a:solidFill>
                  <a:srgbClr val="003865"/>
                </a:solidFill>
                <a:cs typeface="Arial" pitchFamily="34" charset="0"/>
              </a:rPr>
              <a:t>Example</a:t>
            </a:r>
            <a:r>
              <a:rPr lang="en-US">
                <a:solidFill>
                  <a:srgbClr val="003865"/>
                </a:solidFill>
                <a:cs typeface="Arial" pitchFamily="34" charset="0"/>
              </a:rPr>
              <a:t>: The basis for forming the strata might be department, location, age, industry type, and so on.</a:t>
            </a:r>
          </a:p>
        </p:txBody>
      </p:sp>
    </p:spTree>
    <p:extLst>
      <p:ext uri="{BB962C8B-B14F-4D97-AF65-F5344CB8AC3E}">
        <p14:creationId xmlns:p14="http://schemas.microsoft.com/office/powerpoint/2010/main" val="1920511246"/>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a:t>Cluster Sampling </a:t>
            </a:r>
            <a:r>
              <a:rPr lang="en-US">
                <a:solidFill>
                  <a:srgbClr val="003865"/>
                </a:solidFill>
              </a:rPr>
              <a:t>(1 of 2)</a:t>
            </a:r>
            <a:endParaRPr lang="en-IN"/>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r>
              <a:rPr lang="en-US">
                <a:solidFill>
                  <a:srgbClr val="003865"/>
                </a:solidFill>
                <a:cs typeface="Arial" pitchFamily="34" charset="0"/>
              </a:rPr>
              <a:t>The population is first divided into separate groups of elements called </a:t>
            </a:r>
            <a:r>
              <a:rPr lang="en-US" u="sng">
                <a:solidFill>
                  <a:srgbClr val="003865"/>
                </a:solidFill>
                <a:cs typeface="Arial" pitchFamily="34" charset="0"/>
              </a:rPr>
              <a:t>clusters</a:t>
            </a:r>
            <a:r>
              <a:rPr lang="en-US">
                <a:solidFill>
                  <a:srgbClr val="003865"/>
                </a:solidFill>
                <a:cs typeface="Arial" pitchFamily="34" charset="0"/>
              </a:rPr>
              <a:t>.</a:t>
            </a:r>
          </a:p>
          <a:p>
            <a:r>
              <a:rPr lang="en-US">
                <a:solidFill>
                  <a:srgbClr val="003865"/>
                </a:solidFill>
                <a:cs typeface="Arial" pitchFamily="34" charset="0"/>
              </a:rPr>
              <a:t>Ideally, each cluster is a representative small-scale version of the population (i.e. heterogeneous group).</a:t>
            </a:r>
          </a:p>
          <a:p>
            <a:r>
              <a:rPr lang="en-US">
                <a:solidFill>
                  <a:srgbClr val="003865"/>
                </a:solidFill>
                <a:cs typeface="Arial" pitchFamily="34" charset="0"/>
              </a:rPr>
              <a:t>A simple random sample of the clusters is then taken.</a:t>
            </a:r>
          </a:p>
          <a:p>
            <a:r>
              <a:rPr lang="en-US">
                <a:solidFill>
                  <a:srgbClr val="003865"/>
                </a:solidFill>
                <a:cs typeface="Arial" pitchFamily="34" charset="0"/>
              </a:rPr>
              <a:t>All elements within each sampled (chosen) cluster form the sample.</a:t>
            </a:r>
          </a:p>
        </p:txBody>
      </p:sp>
    </p:spTree>
    <p:extLst>
      <p:ext uri="{BB962C8B-B14F-4D97-AF65-F5344CB8AC3E}">
        <p14:creationId xmlns:p14="http://schemas.microsoft.com/office/powerpoint/2010/main" val="171279232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a:t>Cluster Sampling </a:t>
            </a:r>
            <a:r>
              <a:rPr lang="en-US">
                <a:solidFill>
                  <a:srgbClr val="003865"/>
                </a:solidFill>
              </a:rPr>
              <a:t>(2 of 2)</a:t>
            </a:r>
            <a:endParaRPr lang="en-IN"/>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r>
              <a:rPr lang="en-US" u="sng">
                <a:solidFill>
                  <a:srgbClr val="003865"/>
                </a:solidFill>
                <a:cs typeface="Arial" pitchFamily="34" charset="0"/>
              </a:rPr>
              <a:t>Advantage</a:t>
            </a:r>
            <a:r>
              <a:rPr lang="en-US">
                <a:solidFill>
                  <a:srgbClr val="003865"/>
                </a:solidFill>
                <a:cs typeface="Arial" pitchFamily="34" charset="0"/>
              </a:rPr>
              <a:t>: The close proximity of elements can be cost effective (i.e., many sample observations can be obtained in a short time).</a:t>
            </a:r>
          </a:p>
          <a:p>
            <a:r>
              <a:rPr lang="en-US" u="sng">
                <a:solidFill>
                  <a:srgbClr val="003865"/>
                </a:solidFill>
                <a:cs typeface="Arial" pitchFamily="34" charset="0"/>
              </a:rPr>
              <a:t>Disadvantage</a:t>
            </a:r>
            <a:r>
              <a:rPr lang="en-US">
                <a:solidFill>
                  <a:srgbClr val="003865"/>
                </a:solidFill>
                <a:cs typeface="Arial" pitchFamily="34" charset="0"/>
              </a:rPr>
              <a:t>: This method generally requires a larger total sample size than simple or stratified random sampling.</a:t>
            </a:r>
          </a:p>
          <a:p>
            <a:pPr marL="0" indent="0">
              <a:spcBef>
                <a:spcPts val="1800"/>
              </a:spcBef>
              <a:buNone/>
            </a:pPr>
            <a:r>
              <a:rPr lang="en-US" u="sng">
                <a:solidFill>
                  <a:srgbClr val="003865"/>
                </a:solidFill>
                <a:cs typeface="Arial" pitchFamily="34" charset="0"/>
              </a:rPr>
              <a:t>Example</a:t>
            </a:r>
            <a:r>
              <a:rPr lang="en-US">
                <a:solidFill>
                  <a:srgbClr val="003865"/>
                </a:solidFill>
                <a:cs typeface="Arial" pitchFamily="34" charset="0"/>
              </a:rPr>
              <a:t>: A primary application is area sampling, where clusters are city blocks or other well-defined areas.</a:t>
            </a:r>
          </a:p>
        </p:txBody>
      </p:sp>
    </p:spTree>
    <p:extLst>
      <p:ext uri="{BB962C8B-B14F-4D97-AF65-F5344CB8AC3E}">
        <p14:creationId xmlns:p14="http://schemas.microsoft.com/office/powerpoint/2010/main" val="1900165178"/>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Systematic Sampling (1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a:solidFill>
                  <a:srgbClr val="003865"/>
                </a:solidFill>
                <a:cs typeface="Arial" pitchFamily="34" charset="0"/>
              </a:rPr>
              <a:t>If a sample size of </a:t>
            </a:r>
            <a:r>
              <a:rPr lang="en-US" i="1">
                <a:solidFill>
                  <a:srgbClr val="003865"/>
                </a:solidFill>
                <a:cs typeface="Arial" pitchFamily="34" charset="0"/>
              </a:rPr>
              <a:t>n</a:t>
            </a:r>
            <a:r>
              <a:rPr lang="en-US">
                <a:solidFill>
                  <a:srgbClr val="003865"/>
                </a:solidFill>
                <a:cs typeface="Arial" pitchFamily="34" charset="0"/>
              </a:rPr>
              <a:t> is desired from a population containing </a:t>
            </a:r>
            <a:r>
              <a:rPr lang="en-US" i="1">
                <a:solidFill>
                  <a:srgbClr val="003865"/>
                </a:solidFill>
                <a:cs typeface="Arial" pitchFamily="34" charset="0"/>
              </a:rPr>
              <a:t>N</a:t>
            </a:r>
            <a:r>
              <a:rPr lang="en-US">
                <a:solidFill>
                  <a:srgbClr val="003865"/>
                </a:solidFill>
                <a:cs typeface="Arial" pitchFamily="34" charset="0"/>
              </a:rPr>
              <a:t> elements, we might sample one element for every </a:t>
            </a:r>
            <a:r>
              <a:rPr lang="en-US" i="1">
                <a:solidFill>
                  <a:srgbClr val="003865"/>
                </a:solidFill>
                <a:cs typeface="Arial" pitchFamily="34" charset="0"/>
              </a:rPr>
              <a:t>N</a:t>
            </a:r>
            <a:r>
              <a:rPr lang="en-US">
                <a:solidFill>
                  <a:srgbClr val="003865"/>
                </a:solidFill>
                <a:cs typeface="Arial" pitchFamily="34" charset="0"/>
              </a:rPr>
              <a:t>/</a:t>
            </a:r>
            <a:r>
              <a:rPr lang="en-US" i="1">
                <a:solidFill>
                  <a:srgbClr val="003865"/>
                </a:solidFill>
                <a:cs typeface="Arial" pitchFamily="34" charset="0"/>
              </a:rPr>
              <a:t>n</a:t>
            </a:r>
            <a:r>
              <a:rPr lang="en-US">
                <a:solidFill>
                  <a:srgbClr val="003865"/>
                </a:solidFill>
                <a:cs typeface="Arial" pitchFamily="34" charset="0"/>
              </a:rPr>
              <a:t> elements in the population.</a:t>
            </a:r>
          </a:p>
          <a:p>
            <a:r>
              <a:rPr lang="en-US">
                <a:solidFill>
                  <a:srgbClr val="003865"/>
                </a:solidFill>
                <a:cs typeface="Arial" pitchFamily="34" charset="0"/>
              </a:rPr>
              <a:t>We randomly select one of the first </a:t>
            </a:r>
            <a:r>
              <a:rPr lang="en-US" i="1">
                <a:solidFill>
                  <a:srgbClr val="003865"/>
                </a:solidFill>
                <a:cs typeface="Arial" pitchFamily="34" charset="0"/>
              </a:rPr>
              <a:t>N</a:t>
            </a:r>
            <a:r>
              <a:rPr lang="en-US">
                <a:solidFill>
                  <a:srgbClr val="003865"/>
                </a:solidFill>
                <a:cs typeface="Arial" pitchFamily="34" charset="0"/>
              </a:rPr>
              <a:t>/</a:t>
            </a:r>
            <a:r>
              <a:rPr lang="en-US" i="1">
                <a:solidFill>
                  <a:srgbClr val="003865"/>
                </a:solidFill>
                <a:cs typeface="Arial" pitchFamily="34" charset="0"/>
              </a:rPr>
              <a:t>n</a:t>
            </a:r>
            <a:r>
              <a:rPr lang="en-US">
                <a:solidFill>
                  <a:srgbClr val="003865"/>
                </a:solidFill>
                <a:cs typeface="Arial" pitchFamily="34" charset="0"/>
              </a:rPr>
              <a:t> elements from the population list.</a:t>
            </a:r>
          </a:p>
          <a:p>
            <a:r>
              <a:rPr lang="en-US">
                <a:solidFill>
                  <a:srgbClr val="003865"/>
                </a:solidFill>
                <a:cs typeface="Arial" pitchFamily="34" charset="0"/>
              </a:rPr>
              <a:t>We then select every </a:t>
            </a:r>
            <a:r>
              <a:rPr lang="en-US" i="1">
                <a:solidFill>
                  <a:srgbClr val="003865"/>
                </a:solidFill>
                <a:cs typeface="Arial" pitchFamily="34" charset="0"/>
              </a:rPr>
              <a:t>N</a:t>
            </a:r>
            <a:r>
              <a:rPr lang="en-US">
                <a:solidFill>
                  <a:srgbClr val="003865"/>
                </a:solidFill>
                <a:cs typeface="Arial" pitchFamily="34" charset="0"/>
              </a:rPr>
              <a:t>/</a:t>
            </a:r>
            <a:r>
              <a:rPr lang="en-US" i="1">
                <a:solidFill>
                  <a:srgbClr val="003865"/>
                </a:solidFill>
                <a:cs typeface="Arial" pitchFamily="34" charset="0"/>
              </a:rPr>
              <a:t>n</a:t>
            </a:r>
            <a:r>
              <a:rPr lang="en-US">
                <a:solidFill>
                  <a:srgbClr val="003865"/>
                </a:solidFill>
                <a:cs typeface="Arial" pitchFamily="34" charset="0"/>
              </a:rPr>
              <a:t>th element that follows in the population list.</a:t>
            </a:r>
          </a:p>
        </p:txBody>
      </p:sp>
    </p:spTree>
    <p:extLst>
      <p:ext uri="{BB962C8B-B14F-4D97-AF65-F5344CB8AC3E}">
        <p14:creationId xmlns:p14="http://schemas.microsoft.com/office/powerpoint/2010/main" val="254930176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Systematic Sampling (2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a:solidFill>
                  <a:srgbClr val="003865"/>
                </a:solidFill>
                <a:cs typeface="Arial" pitchFamily="34" charset="0"/>
              </a:rPr>
              <a:t>This method has the properties of a simple random sample, especially if the list of the population elements is a random ordering.</a:t>
            </a:r>
          </a:p>
          <a:p>
            <a:r>
              <a:rPr lang="en-US" u="sng">
                <a:solidFill>
                  <a:srgbClr val="003865"/>
                </a:solidFill>
                <a:cs typeface="Arial" pitchFamily="34" charset="0"/>
              </a:rPr>
              <a:t>Advantage</a:t>
            </a:r>
            <a:r>
              <a:rPr lang="en-US">
                <a:solidFill>
                  <a:srgbClr val="003865"/>
                </a:solidFill>
                <a:cs typeface="Arial" pitchFamily="34" charset="0"/>
              </a:rPr>
              <a:t>: The sample usually will be easier to identify than it would be if simple random sampling were used.</a:t>
            </a:r>
            <a:endParaRPr lang="en-US" u="sng">
              <a:solidFill>
                <a:srgbClr val="003865"/>
              </a:solidFill>
              <a:cs typeface="Arial" pitchFamily="34" charset="0"/>
            </a:endParaRPr>
          </a:p>
          <a:p>
            <a:pPr marL="0" indent="0">
              <a:spcBef>
                <a:spcPts val="1800"/>
              </a:spcBef>
              <a:buNone/>
            </a:pPr>
            <a:r>
              <a:rPr lang="en-US" u="sng">
                <a:solidFill>
                  <a:srgbClr val="003865"/>
                </a:solidFill>
                <a:cs typeface="Arial" pitchFamily="34" charset="0"/>
              </a:rPr>
              <a:t>Example</a:t>
            </a:r>
            <a:r>
              <a:rPr lang="en-US">
                <a:solidFill>
                  <a:srgbClr val="003865"/>
                </a:solidFill>
                <a:cs typeface="Arial" pitchFamily="34" charset="0"/>
              </a:rPr>
              <a:t>: Selecting every 100</a:t>
            </a:r>
            <a:r>
              <a:rPr lang="en-US" baseline="30000">
                <a:solidFill>
                  <a:srgbClr val="003865"/>
                </a:solidFill>
                <a:cs typeface="Arial" pitchFamily="34" charset="0"/>
              </a:rPr>
              <a:t>th</a:t>
            </a:r>
            <a:r>
              <a:rPr lang="en-US">
                <a:solidFill>
                  <a:srgbClr val="003865"/>
                </a:solidFill>
                <a:cs typeface="Arial" pitchFamily="34" charset="0"/>
              </a:rPr>
              <a:t> listing in a telephone book after the first randomly selected listing</a:t>
            </a:r>
          </a:p>
        </p:txBody>
      </p:sp>
    </p:spTree>
    <p:extLst>
      <p:ext uri="{BB962C8B-B14F-4D97-AF65-F5344CB8AC3E}">
        <p14:creationId xmlns:p14="http://schemas.microsoft.com/office/powerpoint/2010/main" val="223103757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Convenience Sampling (1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a:solidFill>
                  <a:srgbClr val="003865"/>
                </a:solidFill>
                <a:cs typeface="Arial" pitchFamily="34" charset="0"/>
              </a:rPr>
              <a:t>It is a </a:t>
            </a:r>
            <a:r>
              <a:rPr lang="en-US" u="sng">
                <a:solidFill>
                  <a:srgbClr val="003865"/>
                </a:solidFill>
                <a:cs typeface="Arial" pitchFamily="34" charset="0"/>
              </a:rPr>
              <a:t>nonprobability sampling technique</a:t>
            </a:r>
            <a:r>
              <a:rPr lang="en-US">
                <a:solidFill>
                  <a:srgbClr val="003865"/>
                </a:solidFill>
                <a:cs typeface="Arial" pitchFamily="34" charset="0"/>
              </a:rPr>
              <a:t>. Items are included in the sample without known probabilities of being selected.</a:t>
            </a:r>
          </a:p>
          <a:p>
            <a:r>
              <a:rPr lang="en-US">
                <a:solidFill>
                  <a:srgbClr val="003865"/>
                </a:solidFill>
                <a:cs typeface="Arial" pitchFamily="34" charset="0"/>
              </a:rPr>
              <a:t>The sample is identified primarily by </a:t>
            </a:r>
            <a:r>
              <a:rPr lang="en-US" u="sng">
                <a:solidFill>
                  <a:srgbClr val="003865"/>
                </a:solidFill>
                <a:cs typeface="Arial" pitchFamily="34" charset="0"/>
              </a:rPr>
              <a:t>convenience</a:t>
            </a:r>
            <a:r>
              <a:rPr lang="en-US">
                <a:solidFill>
                  <a:srgbClr val="003865"/>
                </a:solidFill>
                <a:cs typeface="Arial" pitchFamily="34" charset="0"/>
              </a:rPr>
              <a:t>.</a:t>
            </a:r>
            <a:endParaRPr lang="en-US" u="sng">
              <a:solidFill>
                <a:srgbClr val="003865"/>
              </a:solidFill>
              <a:cs typeface="Arial" pitchFamily="34" charset="0"/>
            </a:endParaRPr>
          </a:p>
          <a:p>
            <a:pPr marL="0" indent="0">
              <a:spcBef>
                <a:spcPts val="1800"/>
              </a:spcBef>
              <a:buNone/>
            </a:pPr>
            <a:r>
              <a:rPr lang="en-US" u="sng">
                <a:solidFill>
                  <a:srgbClr val="003865"/>
                </a:solidFill>
                <a:cs typeface="Arial" pitchFamily="34" charset="0"/>
              </a:rPr>
              <a:t>Example</a:t>
            </a:r>
            <a:r>
              <a:rPr lang="en-US">
                <a:solidFill>
                  <a:srgbClr val="003865"/>
                </a:solidFill>
                <a:cs typeface="Arial" pitchFamily="34" charset="0"/>
              </a:rPr>
              <a:t>: A professor conducting research might use student volunteers to constitute a sample.</a:t>
            </a:r>
          </a:p>
        </p:txBody>
      </p:sp>
    </p:spTree>
    <p:extLst>
      <p:ext uri="{BB962C8B-B14F-4D97-AF65-F5344CB8AC3E}">
        <p14:creationId xmlns:p14="http://schemas.microsoft.com/office/powerpoint/2010/main" val="34719168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Inference </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idx="1"/>
          </p:nvPr>
        </p:nvSpPr>
        <p:spPr/>
        <p:txBody>
          <a:bodyPr/>
          <a:lstStyle/>
          <a:p>
            <a:pPr>
              <a:spcAft>
                <a:spcPts val="1200"/>
              </a:spcAft>
            </a:pPr>
            <a:r>
              <a:rPr lang="en-US"/>
              <a:t>Population: The set of all elements of interest in a particular study.</a:t>
            </a:r>
          </a:p>
          <a:p>
            <a:pPr>
              <a:spcAft>
                <a:spcPts val="1200"/>
              </a:spcAft>
            </a:pPr>
            <a:r>
              <a:rPr lang="en-US"/>
              <a:t>Sample: A subset of the population.</a:t>
            </a:r>
          </a:p>
          <a:p>
            <a:pPr>
              <a:spcAft>
                <a:spcPts val="1200"/>
              </a:spcAft>
            </a:pPr>
            <a:r>
              <a:rPr lang="en-US"/>
              <a:t>Statistical inference: The process of using data obtained from a sample to make estimates and test hypotheses about the characteristics of a population.</a:t>
            </a:r>
          </a:p>
          <a:p>
            <a:pPr>
              <a:spcAft>
                <a:spcPts val="1200"/>
              </a:spcAft>
            </a:pPr>
            <a:r>
              <a:rPr lang="en-US"/>
              <a:t>Census: Collecting data for the entire population.</a:t>
            </a:r>
          </a:p>
          <a:p>
            <a:pPr>
              <a:spcAft>
                <a:spcPts val="1200"/>
              </a:spcAft>
            </a:pPr>
            <a:r>
              <a:rPr lang="en-US"/>
              <a:t>Sample survey: Collecting data for a sample.</a:t>
            </a:r>
          </a:p>
        </p:txBody>
      </p:sp>
    </p:spTree>
    <p:extLst>
      <p:ext uri="{BB962C8B-B14F-4D97-AF65-F5344CB8AC3E}">
        <p14:creationId xmlns:p14="http://schemas.microsoft.com/office/powerpoint/2010/main" val="1753437355"/>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Convenience Sampling (2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u="sng">
                <a:solidFill>
                  <a:srgbClr val="003865"/>
                </a:solidFill>
                <a:cs typeface="Arial" pitchFamily="34" charset="0"/>
              </a:rPr>
              <a:t>Advantage</a:t>
            </a:r>
            <a:r>
              <a:rPr lang="en-US">
                <a:solidFill>
                  <a:srgbClr val="003865"/>
                </a:solidFill>
                <a:cs typeface="Arial" pitchFamily="34" charset="0"/>
              </a:rPr>
              <a:t>: Sample selection and data collection are relatively easy.</a:t>
            </a:r>
          </a:p>
          <a:p>
            <a:r>
              <a:rPr lang="en-US" u="sng">
                <a:solidFill>
                  <a:srgbClr val="003865"/>
                </a:solidFill>
                <a:cs typeface="Arial" pitchFamily="34" charset="0"/>
              </a:rPr>
              <a:t>Disadvantage</a:t>
            </a:r>
            <a:r>
              <a:rPr lang="en-US">
                <a:solidFill>
                  <a:srgbClr val="003865"/>
                </a:solidFill>
                <a:cs typeface="Arial" pitchFamily="34" charset="0"/>
              </a:rPr>
              <a:t>: It is impossible to determine how representative of the population the sample is.</a:t>
            </a:r>
          </a:p>
        </p:txBody>
      </p:sp>
    </p:spTree>
    <p:extLst>
      <p:ext uri="{BB962C8B-B14F-4D97-AF65-F5344CB8AC3E}">
        <p14:creationId xmlns:p14="http://schemas.microsoft.com/office/powerpoint/2010/main" val="861877242"/>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Judgment Sampling (1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a:solidFill>
                  <a:srgbClr val="003865"/>
                </a:solidFill>
                <a:cs typeface="Arial" pitchFamily="34" charset="0"/>
              </a:rPr>
              <a:t>The person most knowledgeable on the subject of the study selects elements of the population that he or she feels are most representative of the population.</a:t>
            </a:r>
          </a:p>
          <a:p>
            <a:r>
              <a:rPr lang="en-US">
                <a:solidFill>
                  <a:srgbClr val="003865"/>
                </a:solidFill>
                <a:cs typeface="Arial" pitchFamily="34" charset="0"/>
              </a:rPr>
              <a:t>It is a </a:t>
            </a:r>
            <a:r>
              <a:rPr lang="en-US" u="sng">
                <a:solidFill>
                  <a:srgbClr val="003865"/>
                </a:solidFill>
                <a:cs typeface="Arial" pitchFamily="34" charset="0"/>
              </a:rPr>
              <a:t>nonprobability sampling technique</a:t>
            </a:r>
            <a:r>
              <a:rPr lang="en-US">
                <a:solidFill>
                  <a:srgbClr val="003865"/>
                </a:solidFill>
                <a:cs typeface="Arial" pitchFamily="34" charset="0"/>
              </a:rPr>
              <a:t>.</a:t>
            </a:r>
            <a:endParaRPr lang="en-US" u="sng">
              <a:solidFill>
                <a:srgbClr val="003865"/>
              </a:solidFill>
              <a:cs typeface="Arial" pitchFamily="34" charset="0"/>
            </a:endParaRPr>
          </a:p>
          <a:p>
            <a:pPr marL="0" indent="0">
              <a:spcBef>
                <a:spcPts val="1800"/>
              </a:spcBef>
              <a:buNone/>
            </a:pPr>
            <a:r>
              <a:rPr lang="en-US" u="sng">
                <a:solidFill>
                  <a:srgbClr val="003865"/>
                </a:solidFill>
                <a:cs typeface="Arial" pitchFamily="34" charset="0"/>
              </a:rPr>
              <a:t>Example</a:t>
            </a:r>
            <a:r>
              <a:rPr lang="en-US">
                <a:solidFill>
                  <a:srgbClr val="003865"/>
                </a:solidFill>
                <a:cs typeface="Arial" pitchFamily="34" charset="0"/>
              </a:rPr>
              <a:t>: A reporter might sample three or four senators, judging them as reflecting the general opinion of the senate.</a:t>
            </a:r>
          </a:p>
        </p:txBody>
      </p:sp>
    </p:spTree>
    <p:extLst>
      <p:ext uri="{BB962C8B-B14F-4D97-AF65-F5344CB8AC3E}">
        <p14:creationId xmlns:p14="http://schemas.microsoft.com/office/powerpoint/2010/main" val="1335779550"/>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Judgment Sampling (2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u="sng">
                <a:solidFill>
                  <a:srgbClr val="003865"/>
                </a:solidFill>
                <a:cs typeface="Arial" pitchFamily="34" charset="0"/>
              </a:rPr>
              <a:t>Advantage</a:t>
            </a:r>
            <a:r>
              <a:rPr lang="en-US">
                <a:solidFill>
                  <a:srgbClr val="003865"/>
                </a:solidFill>
                <a:cs typeface="Arial" pitchFamily="34" charset="0"/>
              </a:rPr>
              <a:t>: It is a relatively easy way of selecting a sample.</a:t>
            </a:r>
          </a:p>
          <a:p>
            <a:r>
              <a:rPr lang="en-US" u="sng">
                <a:solidFill>
                  <a:srgbClr val="003865"/>
                </a:solidFill>
                <a:cs typeface="Arial" pitchFamily="34" charset="0"/>
              </a:rPr>
              <a:t>Disadvantage</a:t>
            </a:r>
            <a:r>
              <a:rPr lang="en-US">
                <a:solidFill>
                  <a:srgbClr val="003865"/>
                </a:solidFill>
                <a:cs typeface="Arial" pitchFamily="34" charset="0"/>
              </a:rPr>
              <a:t>: The quality of the sample results depends on the judgment of the person selecting the sample.</a:t>
            </a:r>
          </a:p>
        </p:txBody>
      </p:sp>
    </p:spTree>
    <p:extLst>
      <p:ext uri="{BB962C8B-B14F-4D97-AF65-F5344CB8AC3E}">
        <p14:creationId xmlns:p14="http://schemas.microsoft.com/office/powerpoint/2010/main" val="827849656"/>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Recommendation</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US">
                <a:solidFill>
                  <a:srgbClr val="003865"/>
                </a:solidFill>
                <a:cs typeface="Arial" pitchFamily="34" charset="0"/>
              </a:rPr>
              <a:t>It is recommended that probability sampling methods (simple random, stratified, cluster, or systematic) be used.</a:t>
            </a:r>
          </a:p>
          <a:p>
            <a:r>
              <a:rPr lang="en-US">
                <a:solidFill>
                  <a:srgbClr val="003865"/>
                </a:solidFill>
                <a:cs typeface="Arial" pitchFamily="34" charset="0"/>
              </a:rPr>
              <a:t>For these methods, formulas are available for evaluating the “goodness” of the sample results in terms of the closeness of the results to the population parameters being estimated.</a:t>
            </a:r>
          </a:p>
          <a:p>
            <a:r>
              <a:rPr lang="en-US">
                <a:solidFill>
                  <a:srgbClr val="003865"/>
                </a:solidFill>
                <a:cs typeface="Arial" pitchFamily="34" charset="0"/>
              </a:rPr>
              <a:t>An evaluation of the goodness cannot be made with nonprobability (convenience or judgment) sampling methods.</a:t>
            </a:r>
          </a:p>
        </p:txBody>
      </p:sp>
    </p:spTree>
    <p:extLst>
      <p:ext uri="{BB962C8B-B14F-4D97-AF65-F5344CB8AC3E}">
        <p14:creationId xmlns:p14="http://schemas.microsoft.com/office/powerpoint/2010/main" val="2655523685"/>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Errors in Sampling (1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IN">
                <a:solidFill>
                  <a:srgbClr val="003865"/>
                </a:solidFill>
              </a:rPr>
              <a:t>The difference between the value of sample statistic and the corresponding value of the population parameters is called the sampling error.</a:t>
            </a:r>
          </a:p>
          <a:p>
            <a:r>
              <a:rPr lang="en-IN">
                <a:solidFill>
                  <a:srgbClr val="003865"/>
                </a:solidFill>
              </a:rPr>
              <a:t>Deviations of the sample from the population that occur for reasons other than random sampling are referred to as nonsampling errors.</a:t>
            </a:r>
          </a:p>
          <a:p>
            <a:r>
              <a:rPr lang="en-IN" err="1">
                <a:solidFill>
                  <a:srgbClr val="003865"/>
                </a:solidFill>
              </a:rPr>
              <a:t>Nonsampling errors can occur in a sample or a census.</a:t>
            </a:r>
          </a:p>
        </p:txBody>
      </p:sp>
    </p:spTree>
    <p:extLst>
      <p:ext uri="{BB962C8B-B14F-4D97-AF65-F5344CB8AC3E}">
        <p14:creationId xmlns:p14="http://schemas.microsoft.com/office/powerpoint/2010/main" val="50107740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Errors in Sampling (2 of 2)</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IN">
                <a:solidFill>
                  <a:srgbClr val="003865"/>
                </a:solidFill>
              </a:rPr>
              <a:t>Reasons for Nonsampling Errors</a:t>
            </a:r>
          </a:p>
          <a:p>
            <a:pPr lvl="1">
              <a:spcBef>
                <a:spcPts val="1800"/>
              </a:spcBef>
            </a:pPr>
            <a:r>
              <a:rPr lang="en-IN">
                <a:solidFill>
                  <a:srgbClr val="003865"/>
                </a:solidFill>
              </a:rPr>
              <a:t>Coverage error</a:t>
            </a:r>
          </a:p>
          <a:p>
            <a:pPr lvl="1"/>
            <a:r>
              <a:rPr lang="en-IN">
                <a:solidFill>
                  <a:srgbClr val="003865"/>
                </a:solidFill>
              </a:rPr>
              <a:t>Non-response error</a:t>
            </a:r>
          </a:p>
          <a:p>
            <a:pPr lvl="2"/>
            <a:r>
              <a:rPr lang="en-IN">
                <a:solidFill>
                  <a:srgbClr val="003865"/>
                </a:solidFill>
              </a:rPr>
              <a:t>Interviewer error</a:t>
            </a:r>
          </a:p>
          <a:p>
            <a:pPr lvl="2"/>
            <a:r>
              <a:rPr lang="en-IN">
                <a:solidFill>
                  <a:srgbClr val="003865"/>
                </a:solidFill>
              </a:rPr>
              <a:t>Processing error</a:t>
            </a:r>
          </a:p>
          <a:p>
            <a:pPr lvl="1"/>
            <a:r>
              <a:rPr lang="en-IN">
                <a:solidFill>
                  <a:srgbClr val="003865"/>
                </a:solidFill>
              </a:rPr>
              <a:t>Measurement error</a:t>
            </a:r>
          </a:p>
        </p:txBody>
      </p:sp>
    </p:spTree>
    <p:extLst>
      <p:ext uri="{BB962C8B-B14F-4D97-AF65-F5344CB8AC3E}">
        <p14:creationId xmlns:p14="http://schemas.microsoft.com/office/powerpoint/2010/main" val="325380873"/>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Steps to Minimize Nonsampling Errors</a:t>
            </a:r>
            <a:endParaRPr lang="en-IN"/>
          </a:p>
        </p:txBody>
      </p:sp>
      <p:sp>
        <p:nvSpPr>
          <p:cNvPr id="3" name="Content Placeholder 2">
            <a:extLst>
              <a:ext uri="{FF2B5EF4-FFF2-40B4-BE49-F238E27FC236}">
                <a16:creationId xmlns:a16="http://schemas.microsoft.com/office/drawing/2014/main" id="{312108AB-CE86-43C5-BD09-039B39EE5555}"/>
              </a:ext>
            </a:extLst>
          </p:cNvPr>
          <p:cNvSpPr>
            <a:spLocks noGrp="1"/>
          </p:cNvSpPr>
          <p:nvPr>
            <p:ph idx="1"/>
          </p:nvPr>
        </p:nvSpPr>
        <p:spPr/>
        <p:txBody>
          <a:bodyPr/>
          <a:lstStyle/>
          <a:p>
            <a:r>
              <a:rPr lang="en-IN"/>
              <a:t>Carefully define the target population and design the data collection procedure.</a:t>
            </a:r>
          </a:p>
          <a:p>
            <a:r>
              <a:rPr lang="en-IN"/>
              <a:t>Carefully design the data collection process and train the data collectors.</a:t>
            </a:r>
          </a:p>
          <a:p>
            <a:r>
              <a:rPr lang="en-IN"/>
              <a:t>Pretest the data collection procedure.</a:t>
            </a:r>
          </a:p>
          <a:p>
            <a:r>
              <a:rPr lang="en-IN"/>
              <a:t>Use stratified random sampling when population-level information about an important qualitative characteristic is available. </a:t>
            </a:r>
          </a:p>
          <a:p>
            <a:r>
              <a:rPr lang="en-IN"/>
              <a:t>Use systematic sampling when population-level information about an important quantitative characteristic is available.</a:t>
            </a:r>
          </a:p>
        </p:txBody>
      </p:sp>
    </p:spTree>
    <p:extLst>
      <p:ext uri="{BB962C8B-B14F-4D97-AF65-F5344CB8AC3E}">
        <p14:creationId xmlns:p14="http://schemas.microsoft.com/office/powerpoint/2010/main" val="8836592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a:t>
            </a:r>
            <a:br>
              <a:rPr lang="en-US" dirty="0"/>
            </a:br>
            <a:r>
              <a:rPr lang="en-US" dirty="0"/>
              <a:t>Interval Estimation</a:t>
            </a:r>
            <a:endParaRPr lang="en-IN" dirty="0"/>
          </a:p>
        </p:txBody>
      </p:sp>
      <p:sp>
        <p:nvSpPr>
          <p:cNvPr id="3" name="Content Placeholder 2"/>
          <p:cNvSpPr>
            <a:spLocks noGrp="1"/>
          </p:cNvSpPr>
          <p:nvPr>
            <p:ph idx="1"/>
          </p:nvPr>
        </p:nvSpPr>
        <p:spPr/>
        <p:txBody>
          <a:bodyPr/>
          <a:lstStyle/>
          <a:p>
            <a:pPr>
              <a:spcBef>
                <a:spcPts val="600"/>
              </a:spcBef>
            </a:pPr>
            <a:r>
              <a:rPr lang="en-US"/>
              <a:t>Population Mean: </a:t>
            </a:r>
            <a:r>
              <a:rPr lang="el-GR" i="1"/>
              <a:t>σ</a:t>
            </a:r>
            <a:r>
              <a:rPr lang="en-US"/>
              <a:t> Known</a:t>
            </a:r>
          </a:p>
          <a:p>
            <a:pPr>
              <a:spcBef>
                <a:spcPts val="600"/>
              </a:spcBef>
            </a:pPr>
            <a:r>
              <a:rPr lang="en-US"/>
              <a:t>Population Mean: </a:t>
            </a:r>
            <a:r>
              <a:rPr lang="el-GR" i="1"/>
              <a:t>σ</a:t>
            </a:r>
            <a:r>
              <a:rPr lang="en-US"/>
              <a:t> Unknown</a:t>
            </a:r>
          </a:p>
          <a:p>
            <a:pPr>
              <a:spcBef>
                <a:spcPts val="600"/>
              </a:spcBef>
            </a:pPr>
            <a:r>
              <a:rPr lang="en-US"/>
              <a:t>Determining the Sample Size</a:t>
            </a:r>
          </a:p>
          <a:p>
            <a:pPr>
              <a:spcBef>
                <a:spcPts val="600"/>
              </a:spcBef>
            </a:pPr>
            <a:r>
              <a:rPr lang="en-US"/>
              <a:t>Population Proportion</a:t>
            </a:r>
          </a:p>
          <a:p>
            <a:pPr>
              <a:spcBef>
                <a:spcPts val="600"/>
              </a:spcBef>
            </a:pPr>
            <a:r>
              <a:rPr lang="en-US"/>
              <a:t>Big data and Interval estimation</a:t>
            </a:r>
          </a:p>
        </p:txBody>
      </p:sp>
    </p:spTree>
    <p:extLst>
      <p:ext uri="{BB962C8B-B14F-4D97-AF65-F5344CB8AC3E}">
        <p14:creationId xmlns:p14="http://schemas.microsoft.com/office/powerpoint/2010/main" val="4277751760"/>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4E8956A-F696-494B-A35A-1AE6DDEFAACE}"/>
              </a:ext>
            </a:extLst>
          </p:cNvPr>
          <p:cNvSpPr>
            <a:spLocks noGrp="1"/>
          </p:cNvSpPr>
          <p:nvPr>
            <p:ph type="title"/>
          </p:nvPr>
        </p:nvSpPr>
        <p:spPr/>
        <p:txBody>
          <a:bodyPr/>
          <a:lstStyle/>
          <a:p>
            <a:r>
              <a:rPr lang="en-US"/>
              <a:t>Margin of Error and the Interval Estimate </a:t>
            </a:r>
            <a:br>
              <a:rPr lang="en-US"/>
            </a:br>
            <a:r>
              <a:rPr lang="en-US"/>
              <a:t>(1 of 2)</a:t>
            </a:r>
            <a:endParaRPr lang="en-IN"/>
          </a:p>
        </p:txBody>
      </p:sp>
      <p:sp>
        <p:nvSpPr>
          <p:cNvPr id="2" name="Content Placeholder 2">
            <a:extLst>
              <a:ext uri="{FF2B5EF4-FFF2-40B4-BE49-F238E27FC236}">
                <a16:creationId xmlns:a16="http://schemas.microsoft.com/office/drawing/2014/main" id="{C0E18982-174D-4E99-8BF5-52F29627C725}"/>
              </a:ext>
            </a:extLst>
          </p:cNvPr>
          <p:cNvSpPr>
            <a:spLocks noGrp="1"/>
          </p:cNvSpPr>
          <p:nvPr>
            <p:ph sz="half" idx="2"/>
          </p:nvPr>
        </p:nvSpPr>
        <p:spPr>
          <a:xfrm>
            <a:off x="476843" y="1828800"/>
            <a:ext cx="11241915" cy="1920240"/>
          </a:xfrm>
        </p:spPr>
        <p:txBody>
          <a:bodyPr/>
          <a:lstStyle/>
          <a:p>
            <a:pPr lvl="0">
              <a:spcBef>
                <a:spcPts val="1200"/>
              </a:spcBef>
              <a:buClr>
                <a:srgbClr val="003865"/>
              </a:buClr>
            </a:pPr>
            <a:r>
              <a:rPr lang="en-US">
                <a:solidFill>
                  <a:srgbClr val="003865"/>
                </a:solidFill>
              </a:rPr>
              <a:t>A point estimator cannot be expected to provide the exact value of the population parameter.</a:t>
            </a:r>
          </a:p>
          <a:p>
            <a:pPr lvl="0">
              <a:spcBef>
                <a:spcPts val="1200"/>
              </a:spcBef>
              <a:buClr>
                <a:srgbClr val="003865"/>
              </a:buClr>
            </a:pPr>
            <a:r>
              <a:rPr lang="en-US">
                <a:solidFill>
                  <a:srgbClr val="003865"/>
                </a:solidFill>
              </a:rPr>
              <a:t>An </a:t>
            </a:r>
            <a:r>
              <a:rPr lang="en-US" u="sng">
                <a:solidFill>
                  <a:srgbClr val="003865"/>
                </a:solidFill>
              </a:rPr>
              <a:t>interval estimate</a:t>
            </a:r>
            <a:r>
              <a:rPr lang="en-US">
                <a:solidFill>
                  <a:srgbClr val="003865"/>
                </a:solidFill>
              </a:rPr>
              <a:t> can be computed by adding and subtracting a </a:t>
            </a:r>
            <a:r>
              <a:rPr lang="en-US" u="sng">
                <a:solidFill>
                  <a:srgbClr val="003865"/>
                </a:solidFill>
              </a:rPr>
              <a:t>margin of error</a:t>
            </a:r>
            <a:r>
              <a:rPr lang="en-US">
                <a:solidFill>
                  <a:srgbClr val="003865"/>
                </a:solidFill>
              </a:rPr>
              <a:t> to the point estimate.</a:t>
            </a:r>
          </a:p>
        </p:txBody>
      </p:sp>
      <p:graphicFrame>
        <p:nvGraphicFramePr>
          <p:cNvPr id="9" name="Object 3" descr="Point estimate plus or minus margin of error">
            <a:extLst>
              <a:ext uri="{FF2B5EF4-FFF2-40B4-BE49-F238E27FC236}">
                <a16:creationId xmlns:a16="http://schemas.microsoft.com/office/drawing/2014/main" id="{6530C2C7-5FA9-4C53-9375-229D354340DB}"/>
              </a:ext>
            </a:extLst>
          </p:cNvPr>
          <p:cNvGraphicFramePr>
            <a:graphicFrameLocks noGrp="1" noChangeAspect="1"/>
          </p:cNvGraphicFramePr>
          <p:nvPr>
            <p:ph idx="10"/>
            <p:extLst>
              <p:ext uri="{D42A27DB-BD31-4B8C-83A1-F6EECF244321}">
                <p14:modId xmlns:p14="http://schemas.microsoft.com/office/powerpoint/2010/main" val="423055096"/>
              </p:ext>
            </p:extLst>
          </p:nvPr>
        </p:nvGraphicFramePr>
        <p:xfrm>
          <a:off x="3695700" y="3918708"/>
          <a:ext cx="4800600" cy="368280"/>
        </p:xfrm>
        <a:graphic>
          <a:graphicData uri="http://schemas.openxmlformats.org/presentationml/2006/ole">
            <mc:AlternateContent xmlns:mc="http://schemas.openxmlformats.org/markup-compatibility/2006">
              <mc:Choice xmlns:v="urn:schemas-microsoft-com:vml" Requires="v">
                <p:oleObj spid="_x0000_s118786" name="Equation" r:id="rId3" imgW="4800600" imgH="368280" progId="Equation.DSMT4">
                  <p:embed/>
                </p:oleObj>
              </mc:Choice>
              <mc:Fallback>
                <p:oleObj name="Equation" r:id="rId3" imgW="4800600" imgH="368280" progId="Equation.DSMT4">
                  <p:embed/>
                  <p:pic>
                    <p:nvPicPr>
                      <p:cNvPr id="0" name="OLE substitute image"/>
                      <p:cNvPicPr/>
                      <p:nvPr/>
                    </p:nvPicPr>
                    <p:blipFill>
                      <a:blip r:embed="rId4"/>
                      <a:stretch>
                        <a:fillRect/>
                      </a:stretch>
                    </p:blipFill>
                    <p:spPr>
                      <a:xfrm>
                        <a:off x="3695700" y="3918708"/>
                        <a:ext cx="4800600" cy="3682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02940430-B341-4BA1-A25F-C8D8C33D3999}"/>
              </a:ext>
            </a:extLst>
          </p:cNvPr>
          <p:cNvSpPr>
            <a:spLocks noGrp="1"/>
          </p:cNvSpPr>
          <p:nvPr>
            <p:ph idx="11"/>
          </p:nvPr>
        </p:nvSpPr>
        <p:spPr>
          <a:xfrm>
            <a:off x="476843" y="4414884"/>
            <a:ext cx="11237976" cy="822960"/>
          </a:xfrm>
        </p:spPr>
        <p:txBody>
          <a:bodyPr/>
          <a:lstStyle/>
          <a:p>
            <a:pPr marL="228600" lvl="0" indent="-228600" algn="l">
              <a:spcBef>
                <a:spcPts val="1200"/>
              </a:spcBef>
              <a:buClr>
                <a:srgbClr val="003865"/>
              </a:buClr>
              <a:buFont typeface="Arial" pitchFamily="34" charset="0"/>
              <a:buChar char="•"/>
            </a:pPr>
            <a:r>
              <a:rPr lang="en-US">
                <a:solidFill>
                  <a:srgbClr val="003865"/>
                </a:solidFill>
              </a:rPr>
              <a:t>The purpose of an interval estimate is to provide information about how close the point estimate is to the value of the parameter.</a:t>
            </a:r>
          </a:p>
        </p:txBody>
      </p:sp>
    </p:spTree>
    <p:extLst>
      <p:ext uri="{BB962C8B-B14F-4D97-AF65-F5344CB8AC3E}">
        <p14:creationId xmlns:p14="http://schemas.microsoft.com/office/powerpoint/2010/main" val="3991262872"/>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Margin of Error and the Interval Estimate </a:t>
            </a:r>
            <a:br>
              <a:rPr lang="en-US"/>
            </a:br>
            <a:r>
              <a:rPr lang="en-US"/>
              <a:t>(2 of 2)</a:t>
            </a:r>
            <a:endParaRPr lang="en-IN"/>
          </a:p>
        </p:txBody>
      </p:sp>
      <p:sp>
        <p:nvSpPr>
          <p:cNvPr id="3" name="Content Placeholder 2"/>
          <p:cNvSpPr>
            <a:spLocks noGrp="1"/>
          </p:cNvSpPr>
          <p:nvPr>
            <p:ph sz="half" idx="1"/>
          </p:nvPr>
        </p:nvSpPr>
        <p:spPr>
          <a:xfrm>
            <a:off x="476842" y="1825625"/>
            <a:ext cx="11237976" cy="4351338"/>
          </a:xfrm>
        </p:spPr>
        <p:txBody>
          <a:bodyPr/>
          <a:lstStyle/>
          <a:p>
            <a:pPr marL="0" indent="0">
              <a:spcBef>
                <a:spcPts val="1200"/>
              </a:spcBef>
              <a:buNone/>
            </a:pPr>
            <a:r>
              <a:rPr lang="en-US"/>
              <a:t>The general form of an interval estimate of a population mean is</a:t>
            </a:r>
          </a:p>
        </p:txBody>
      </p:sp>
      <p:graphicFrame>
        <p:nvGraphicFramePr>
          <p:cNvPr id="8" name="Object 3" descr="Begin equation. x overbar plus or minus margin of error.">
            <a:extLst>
              <a:ext uri="{FF2B5EF4-FFF2-40B4-BE49-F238E27FC236}">
                <a16:creationId xmlns:a16="http://schemas.microsoft.com/office/drawing/2014/main" id="{8D1270EF-49C3-4CB4-A75B-6789FC206362}"/>
              </a:ext>
            </a:extLst>
          </p:cNvPr>
          <p:cNvGraphicFramePr>
            <a:graphicFrameLocks noGrp="1" noChangeAspect="1"/>
          </p:cNvGraphicFramePr>
          <p:nvPr>
            <p:ph sz="half" idx="2"/>
            <p:extLst>
              <p:ext uri="{D42A27DB-BD31-4B8C-83A1-F6EECF244321}">
                <p14:modId xmlns:p14="http://schemas.microsoft.com/office/powerpoint/2010/main" val="47777552"/>
              </p:ext>
            </p:extLst>
          </p:nvPr>
        </p:nvGraphicFramePr>
        <p:xfrm>
          <a:off x="4838700" y="2733675"/>
          <a:ext cx="2514600" cy="339725"/>
        </p:xfrm>
        <a:graphic>
          <a:graphicData uri="http://schemas.openxmlformats.org/presentationml/2006/ole">
            <mc:AlternateContent xmlns:mc="http://schemas.openxmlformats.org/markup-compatibility/2006">
              <mc:Choice xmlns:v="urn:schemas-microsoft-com:vml" Requires="v">
                <p:oleObj spid="_x0000_s119810" name="Equation" r:id="rId3" imgW="2628720" imgH="355320" progId="Equation.DSMT4">
                  <p:embed/>
                </p:oleObj>
              </mc:Choice>
              <mc:Fallback>
                <p:oleObj name="Equation" r:id="rId3" imgW="2628720" imgH="355320" progId="Equation.DSMT4">
                  <p:embed/>
                  <p:pic>
                    <p:nvPicPr>
                      <p:cNvPr id="0" name="OLE substitute image"/>
                      <p:cNvPicPr/>
                      <p:nvPr/>
                    </p:nvPicPr>
                    <p:blipFill>
                      <a:blip r:embed="rId4"/>
                      <a:stretch>
                        <a:fillRect/>
                      </a:stretch>
                    </p:blipFill>
                    <p:spPr>
                      <a:xfrm>
                        <a:off x="4838700" y="2733675"/>
                        <a:ext cx="2514600" cy="339725"/>
                      </a:xfrm>
                      <a:prstGeom prst="rect">
                        <a:avLst/>
                      </a:prstGeom>
                    </p:spPr>
                  </p:pic>
                </p:oleObj>
              </mc:Fallback>
            </mc:AlternateContent>
          </a:graphicData>
        </a:graphic>
      </p:graphicFrame>
    </p:spTree>
    <p:extLst>
      <p:ext uri="{BB962C8B-B14F-4D97-AF65-F5344CB8AC3E}">
        <p14:creationId xmlns:p14="http://schemas.microsoft.com/office/powerpoint/2010/main" val="28885088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Process of Statistical Inference</a:t>
            </a:r>
            <a:endParaRPr lang="en-IN"/>
          </a:p>
        </p:txBody>
      </p:sp>
      <p:sp>
        <p:nvSpPr>
          <p:cNvPr id="6" name="Content Placeholder 2">
            <a:extLst>
              <a:ext uri="{FF2B5EF4-FFF2-40B4-BE49-F238E27FC236}">
                <a16:creationId xmlns:a16="http://schemas.microsoft.com/office/drawing/2014/main" id="{4B85093C-E0A7-40C4-B65B-00471E3B97CA}"/>
              </a:ext>
            </a:extLst>
          </p:cNvPr>
          <p:cNvSpPr>
            <a:spLocks noGrp="1"/>
          </p:cNvSpPr>
          <p:nvPr>
            <p:ph sz="half" idx="1"/>
          </p:nvPr>
        </p:nvSpPr>
        <p:spPr>
          <a:xfrm>
            <a:off x="476843" y="1825625"/>
            <a:ext cx="11241915" cy="507672"/>
          </a:xfrm>
        </p:spPr>
        <p:txBody>
          <a:bodyPr/>
          <a:lstStyle/>
          <a:p>
            <a:pPr marL="0" indent="0">
              <a:buNone/>
            </a:pPr>
            <a:r>
              <a:rPr lang="en-US" b="1"/>
              <a:t>Example: </a:t>
            </a:r>
            <a:r>
              <a:rPr lang="en-US"/>
              <a:t>Hudson Auto</a:t>
            </a:r>
          </a:p>
        </p:txBody>
      </p:sp>
      <p:pic>
        <p:nvPicPr>
          <p:cNvPr id="8" name="Picture 3" descr="Graphic illustrating the process of statistical inference. In step 1, the population consists of all tune-ups. Average cost of parts is unknown. In step 2, a sample of 50 engine tune-ups is examined. In step 3, the sample data provides a sample average parts cost of $79 per tune-up. In step 4, the sample average is used to estimate the population average.">
            <a:extLst>
              <a:ext uri="{FF2B5EF4-FFF2-40B4-BE49-F238E27FC236}">
                <a16:creationId xmlns:a16="http://schemas.microsoft.com/office/drawing/2014/main" id="{7C0B8825-A7DF-4E77-B3E6-BACE3B14E114}"/>
              </a:ext>
            </a:extLst>
          </p:cNvPr>
          <p:cNvPicPr>
            <a:picLocks noGrp="1" noChangeAspect="1"/>
          </p:cNvPicPr>
          <p:nvPr>
            <p:ph sz="half" idx="2"/>
          </p:nvPr>
        </p:nvPicPr>
        <p:blipFill>
          <a:blip r:embed="rId2"/>
          <a:stretch>
            <a:fillRect/>
          </a:stretch>
        </p:blipFill>
        <p:spPr>
          <a:xfrm>
            <a:off x="690489" y="2537918"/>
            <a:ext cx="10811022" cy="2651760"/>
          </a:xfrm>
          <a:prstGeom prst="rect">
            <a:avLst/>
          </a:prstGeom>
        </p:spPr>
      </p:pic>
    </p:spTree>
    <p:extLst>
      <p:ext uri="{BB962C8B-B14F-4D97-AF65-F5344CB8AC3E}">
        <p14:creationId xmlns:p14="http://schemas.microsoft.com/office/powerpoint/2010/main" val="3879490148"/>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(1 of 11)</a:t>
            </a:r>
            <a:endParaRPr lang="en-IN"/>
          </a:p>
        </p:txBody>
      </p:sp>
      <p:sp>
        <p:nvSpPr>
          <p:cNvPr id="3" name="Content Placeholder 2"/>
          <p:cNvSpPr>
            <a:spLocks noGrp="1"/>
          </p:cNvSpPr>
          <p:nvPr>
            <p:ph idx="1"/>
          </p:nvPr>
        </p:nvSpPr>
        <p:spPr/>
        <p:txBody>
          <a:bodyPr/>
          <a:lstStyle/>
          <a:p>
            <a:pPr>
              <a:spcBef>
                <a:spcPts val="600"/>
              </a:spcBef>
            </a:pPr>
            <a:r>
              <a:rPr lang="en-US"/>
              <a:t>In order to develop an interval estimate of a population mean, the margin of error must be computed using either:</a:t>
            </a:r>
          </a:p>
          <a:p>
            <a:pPr lvl="1">
              <a:spcBef>
                <a:spcPts val="600"/>
              </a:spcBef>
            </a:pPr>
            <a:r>
              <a:rPr lang="en-US"/>
              <a:t>the population standard deviation </a:t>
            </a:r>
            <a:r>
              <a:rPr lang="el-GR" i="1"/>
              <a:t>σ</a:t>
            </a:r>
            <a:r>
              <a:rPr lang="en-US"/>
              <a:t>, or</a:t>
            </a:r>
          </a:p>
          <a:p>
            <a:pPr lvl="1">
              <a:spcBef>
                <a:spcPts val="600"/>
              </a:spcBef>
            </a:pPr>
            <a:r>
              <a:rPr lang="en-US"/>
              <a:t>the sample standard deviation </a:t>
            </a:r>
            <a:r>
              <a:rPr lang="en-US" i="1"/>
              <a:t>s</a:t>
            </a:r>
          </a:p>
          <a:p>
            <a:pPr>
              <a:spcBef>
                <a:spcPts val="600"/>
              </a:spcBef>
            </a:pPr>
            <a:r>
              <a:rPr lang="el-GR" i="1"/>
              <a:t>σ</a:t>
            </a:r>
            <a:r>
              <a:rPr lang="en-US" i="1"/>
              <a:t> </a:t>
            </a:r>
            <a:r>
              <a:rPr lang="en-US"/>
              <a:t>is rarely known exactly, but often a good estimate can be obtained based on historical data or other information.</a:t>
            </a:r>
          </a:p>
          <a:p>
            <a:pPr>
              <a:spcBef>
                <a:spcPts val="600"/>
              </a:spcBef>
            </a:pPr>
            <a:r>
              <a:rPr lang="en-US"/>
              <a:t>We refer to such cases as the </a:t>
            </a:r>
            <a:r>
              <a:rPr lang="el-GR" i="1" u="sng"/>
              <a:t>σ</a:t>
            </a:r>
            <a:r>
              <a:rPr lang="en-US" u="sng"/>
              <a:t> known </a:t>
            </a:r>
            <a:r>
              <a:rPr lang="en-US"/>
              <a:t>case.</a:t>
            </a:r>
          </a:p>
        </p:txBody>
      </p:sp>
    </p:spTree>
    <p:extLst>
      <p:ext uri="{BB962C8B-B14F-4D97-AF65-F5344CB8AC3E}">
        <p14:creationId xmlns:p14="http://schemas.microsoft.com/office/powerpoint/2010/main" val="63191900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(2 of 11)</a:t>
            </a:r>
            <a:endParaRPr lang="en-IN"/>
          </a:p>
        </p:txBody>
      </p:sp>
      <p:sp>
        <p:nvSpPr>
          <p:cNvPr id="7" name="Content Placeholder 2"/>
          <p:cNvSpPr>
            <a:spLocks noGrp="1"/>
          </p:cNvSpPr>
          <p:nvPr>
            <p:ph idx="1"/>
          </p:nvPr>
        </p:nvSpPr>
        <p:spPr/>
        <p:txBody>
          <a:bodyPr/>
          <a:lstStyle/>
          <a:p>
            <a:pPr marL="0" indent="0" algn="l">
              <a:spcBef>
                <a:spcPts val="600"/>
              </a:spcBef>
              <a:buNone/>
            </a:pPr>
            <a:r>
              <a:rPr lang="en-US"/>
              <a:t>There is a</a:t>
            </a:r>
          </a:p>
        </p:txBody>
      </p:sp>
      <p:graphicFrame>
        <p:nvGraphicFramePr>
          <p:cNvPr id="15" name="Content Placeholder 14" descr="1 minus alpha">
            <a:extLst>
              <a:ext uri="{FF2B5EF4-FFF2-40B4-BE49-F238E27FC236}">
                <a16:creationId xmlns:a16="http://schemas.microsoft.com/office/drawing/2014/main" id="{2F5EB853-4781-4B93-B076-0B9F6714D054}"/>
              </a:ext>
            </a:extLst>
          </p:cNvPr>
          <p:cNvGraphicFramePr>
            <a:graphicFrameLocks noGrp="1" noChangeAspect="1"/>
          </p:cNvGraphicFramePr>
          <p:nvPr>
            <p:ph idx="16"/>
            <p:extLst>
              <p:ext uri="{D42A27DB-BD31-4B8C-83A1-F6EECF244321}">
                <p14:modId xmlns:p14="http://schemas.microsoft.com/office/powerpoint/2010/main" val="2445732975"/>
              </p:ext>
            </p:extLst>
          </p:nvPr>
        </p:nvGraphicFramePr>
        <p:xfrm>
          <a:off x="2062037" y="1953281"/>
          <a:ext cx="846618" cy="437801"/>
        </p:xfrm>
        <a:graphic>
          <a:graphicData uri="http://schemas.openxmlformats.org/presentationml/2006/ole">
            <mc:AlternateContent xmlns:mc="http://schemas.openxmlformats.org/markup-compatibility/2006">
              <mc:Choice xmlns:v="urn:schemas-microsoft-com:vml" Requires="v">
                <p:oleObj spid="_x0000_s120835" name="Equation" r:id="rId3" imgW="880872" imgH="455692" progId="Equation.DSMT4">
                  <p:embed/>
                </p:oleObj>
              </mc:Choice>
              <mc:Fallback>
                <p:oleObj name="Equation" r:id="rId3" imgW="880872" imgH="455692" progId="Equation.DSMT4">
                  <p:embed/>
                  <p:pic>
                    <p:nvPicPr>
                      <p:cNvPr id="0" name="OLE substitute image"/>
                      <p:cNvPicPr/>
                      <p:nvPr/>
                    </p:nvPicPr>
                    <p:blipFill>
                      <a:blip r:embed="rId4"/>
                      <a:stretch>
                        <a:fillRect/>
                      </a:stretch>
                    </p:blipFill>
                    <p:spPr>
                      <a:xfrm>
                        <a:off x="2062037" y="1953281"/>
                        <a:ext cx="846618" cy="437801"/>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62BE2B50-3629-4E81-898A-7072FFE4E925}"/>
              </a:ext>
            </a:extLst>
          </p:cNvPr>
          <p:cNvSpPr>
            <a:spLocks noGrp="1"/>
          </p:cNvSpPr>
          <p:nvPr>
            <p:ph idx="15"/>
          </p:nvPr>
        </p:nvSpPr>
        <p:spPr>
          <a:xfrm>
            <a:off x="476844" y="1953281"/>
            <a:ext cx="11238312" cy="1014508"/>
          </a:xfrm>
        </p:spPr>
        <p:txBody>
          <a:bodyPr/>
          <a:lstStyle/>
          <a:p>
            <a:pPr indent="2341563" algn="l"/>
            <a:r>
              <a:rPr lang="en-US"/>
              <a:t>probability that the value of a sample mean will provide a margin of error of</a:t>
            </a:r>
          </a:p>
        </p:txBody>
      </p:sp>
      <p:graphicFrame>
        <p:nvGraphicFramePr>
          <p:cNvPr id="13" name="Object 3" descr="Z subscript alpha divided by 2 baseline sigma subscript x overbar baseline"/>
          <p:cNvGraphicFramePr>
            <a:graphicFrameLocks noGrp="1" noChangeAspect="1"/>
          </p:cNvGraphicFramePr>
          <p:nvPr>
            <p:ph idx="10"/>
            <p:extLst>
              <p:ext uri="{D42A27DB-BD31-4B8C-83A1-F6EECF244321}">
                <p14:modId xmlns:p14="http://schemas.microsoft.com/office/powerpoint/2010/main" val="2688143183"/>
              </p:ext>
            </p:extLst>
          </p:nvPr>
        </p:nvGraphicFramePr>
        <p:xfrm>
          <a:off x="2062037" y="2334824"/>
          <a:ext cx="914400" cy="482600"/>
        </p:xfrm>
        <a:graphic>
          <a:graphicData uri="http://schemas.openxmlformats.org/presentationml/2006/ole">
            <mc:AlternateContent xmlns:mc="http://schemas.openxmlformats.org/markup-compatibility/2006">
              <mc:Choice xmlns:v="urn:schemas-microsoft-com:vml" Requires="v">
                <p:oleObj spid="_x0000_s120836" name="Equation" r:id="rId5" imgW="914400" imgH="482400" progId="Equation.DSMT4">
                  <p:embed/>
                </p:oleObj>
              </mc:Choice>
              <mc:Fallback>
                <p:oleObj name="Equation" r:id="rId5" imgW="914400" imgH="482400" progId="Equation.DSMT4">
                  <p:embed/>
                  <p:pic>
                    <p:nvPicPr>
                      <p:cNvPr id="0" name="OLE substitute image"/>
                      <p:cNvPicPr/>
                      <p:nvPr/>
                    </p:nvPicPr>
                    <p:blipFill>
                      <a:blip r:embed="rId6"/>
                      <a:stretch>
                        <a:fillRect/>
                      </a:stretch>
                    </p:blipFill>
                    <p:spPr>
                      <a:xfrm>
                        <a:off x="2062037" y="2334824"/>
                        <a:ext cx="914400" cy="482600"/>
                      </a:xfrm>
                      <a:prstGeom prst="rect">
                        <a:avLst/>
                      </a:prstGeom>
                      <a:noFill/>
                      <a:ln>
                        <a:noFill/>
                      </a:ln>
                    </p:spPr>
                  </p:pic>
                </p:oleObj>
              </mc:Fallback>
            </mc:AlternateContent>
          </a:graphicData>
        </a:graphic>
      </p:graphicFrame>
      <p:sp>
        <p:nvSpPr>
          <p:cNvPr id="9" name="Content Placeholder 4"/>
          <p:cNvSpPr>
            <a:spLocks noGrp="1"/>
          </p:cNvSpPr>
          <p:nvPr>
            <p:ph idx="11"/>
          </p:nvPr>
        </p:nvSpPr>
        <p:spPr>
          <a:xfrm>
            <a:off x="2976437" y="2341960"/>
            <a:ext cx="8742322" cy="625829"/>
          </a:xfrm>
        </p:spPr>
        <p:txBody>
          <a:bodyPr/>
          <a:lstStyle/>
          <a:p>
            <a:pPr algn="l"/>
            <a:r>
              <a:rPr lang="en-US"/>
              <a:t>or less.</a:t>
            </a:r>
          </a:p>
        </p:txBody>
      </p:sp>
      <p:pic>
        <p:nvPicPr>
          <p:cNvPr id="14" name="Picture 5" descr="A sampling distribution is plotted over x bar, with mean equals mu and sigma subscript x bar equals 2. 95 percent of all x bar values lie between 3.92 minus mu and mu plus 3.92. Each 3.92 value corresponds to 1.96 times sigma subscript x bar. ">
            <a:extLst>
              <a:ext uri="{FF2B5EF4-FFF2-40B4-BE49-F238E27FC236}">
                <a16:creationId xmlns:a16="http://schemas.microsoft.com/office/drawing/2014/main" id="{3E713443-1DBF-466D-9DEF-E7BD1FCBEB30}"/>
              </a:ext>
            </a:extLst>
          </p:cNvPr>
          <p:cNvPicPr>
            <a:picLocks noGrp="1" noChangeAspect="1"/>
          </p:cNvPicPr>
          <p:nvPr>
            <p:ph idx="12"/>
          </p:nvPr>
        </p:nvPicPr>
        <p:blipFill>
          <a:blip r:embed="rId7"/>
          <a:stretch>
            <a:fillRect/>
          </a:stretch>
        </p:blipFill>
        <p:spPr>
          <a:xfrm>
            <a:off x="2609839" y="2859664"/>
            <a:ext cx="6972321" cy="3567842"/>
          </a:xfrm>
          <a:prstGeom prst="rect">
            <a:avLst/>
          </a:prstGeom>
        </p:spPr>
      </p:pic>
    </p:spTree>
    <p:extLst>
      <p:ext uri="{BB962C8B-B14F-4D97-AF65-F5344CB8AC3E}">
        <p14:creationId xmlns:p14="http://schemas.microsoft.com/office/powerpoint/2010/main" val="3760207593"/>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(3 of 11)</a:t>
            </a:r>
            <a:endParaRPr lang="en-IN"/>
          </a:p>
        </p:txBody>
      </p:sp>
      <p:pic>
        <p:nvPicPr>
          <p:cNvPr id="10" name="Picture 2" descr="A sampling distribution is plotted over x bar, with population mean equals mu and sigma subscript x bar equals 2. 95 percent of all x bar values lie between 3.92 minus mu and mu plus 3.92. Interval based on x bar subscript 1 plus or minus 3.92 is between the right tail and the left side of the mean value, interval based on x bar subscript 2 plus or minus 3.92 is between the left tail and the right side of the mean value, and interval based on x bar subscript 3 plus or minus 3.92 is between right tail and right side of the mean value. The third interval does not include mu. ">
            <a:extLst>
              <a:ext uri="{FF2B5EF4-FFF2-40B4-BE49-F238E27FC236}">
                <a16:creationId xmlns:a16="http://schemas.microsoft.com/office/drawing/2014/main" id="{4E136AF1-9613-4E1F-9722-A5434FBE6668}"/>
              </a:ext>
            </a:extLst>
          </p:cNvPr>
          <p:cNvPicPr>
            <a:picLocks noGrp="1" noChangeAspect="1"/>
          </p:cNvPicPr>
          <p:nvPr>
            <p:ph idx="1"/>
          </p:nvPr>
        </p:nvPicPr>
        <p:blipFill>
          <a:blip r:embed="rId2"/>
          <a:stretch>
            <a:fillRect/>
          </a:stretch>
        </p:blipFill>
        <p:spPr>
          <a:xfrm>
            <a:off x="3499578" y="1825625"/>
            <a:ext cx="5192845" cy="4351338"/>
          </a:xfrm>
          <a:prstGeom prst="rect">
            <a:avLst/>
          </a:prstGeom>
        </p:spPr>
      </p:pic>
    </p:spTree>
    <p:extLst>
      <p:ext uri="{BB962C8B-B14F-4D97-AF65-F5344CB8AC3E}">
        <p14:creationId xmlns:p14="http://schemas.microsoft.com/office/powerpoint/2010/main" val="3424970077"/>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1868-3DF4-458D-A61F-1AE2C75F02E1}"/>
              </a:ext>
            </a:extLst>
          </p:cNvPr>
          <p:cNvSpPr>
            <a:spLocks noGrp="1"/>
          </p:cNvSpPr>
          <p:nvPr>
            <p:ph type="title"/>
          </p:nvPr>
        </p:nvSpPr>
        <p:spPr/>
        <p:txBody>
          <a:bodyPr/>
          <a:lstStyle/>
          <a:p>
            <a:r>
              <a:rPr lang="en-US"/>
              <a:t>Interval Estimate of a Population Mean:  </a:t>
            </a:r>
            <a:br>
              <a:rPr lang="en-US"/>
            </a:br>
            <a:r>
              <a:rPr lang="el-GR" i="1"/>
              <a:t>σ</a:t>
            </a:r>
            <a:r>
              <a:rPr lang="en-US"/>
              <a:t> Known (4 of 11)</a:t>
            </a:r>
            <a:endParaRPr lang="en-IN"/>
          </a:p>
        </p:txBody>
      </p:sp>
      <p:sp>
        <p:nvSpPr>
          <p:cNvPr id="3" name="Content Placeholder 2">
            <a:extLst>
              <a:ext uri="{FF2B5EF4-FFF2-40B4-BE49-F238E27FC236}">
                <a16:creationId xmlns:a16="http://schemas.microsoft.com/office/drawing/2014/main" id="{21201420-0EF1-428E-A046-978A87F37F0E}"/>
              </a:ext>
            </a:extLst>
          </p:cNvPr>
          <p:cNvSpPr>
            <a:spLocks noGrp="1"/>
          </p:cNvSpPr>
          <p:nvPr>
            <p:ph idx="1"/>
          </p:nvPr>
        </p:nvSpPr>
        <p:spPr>
          <a:xfrm>
            <a:off x="476844" y="1944375"/>
            <a:ext cx="3108960" cy="457200"/>
          </a:xfrm>
        </p:spPr>
        <p:txBody>
          <a:bodyPr/>
          <a:lstStyle/>
          <a:p>
            <a:pPr algn="l"/>
            <a:r>
              <a:rPr lang="en-US">
                <a:solidFill>
                  <a:srgbClr val="003865"/>
                </a:solidFill>
              </a:rPr>
              <a:t>Interval Estimate of</a:t>
            </a:r>
            <a:r>
              <a:rPr lang="en-US" i="1">
                <a:solidFill>
                  <a:srgbClr val="003865"/>
                </a:solidFill>
              </a:rPr>
              <a:t> µ</a:t>
            </a:r>
          </a:p>
        </p:txBody>
      </p:sp>
      <p:graphicFrame>
        <p:nvGraphicFramePr>
          <p:cNvPr id="13" name="Object 3" descr="Begin equation. x overbar plus or minus z subscript alpha over 2 baseline times sigma divided by square root of n. End equation.">
            <a:extLst>
              <a:ext uri="{FF2B5EF4-FFF2-40B4-BE49-F238E27FC236}">
                <a16:creationId xmlns:a16="http://schemas.microsoft.com/office/drawing/2014/main" id="{69CD6682-E355-4301-8A4F-5E1509D0BBB6}"/>
              </a:ext>
            </a:extLst>
          </p:cNvPr>
          <p:cNvGraphicFramePr>
            <a:graphicFrameLocks noGrp="1" noChangeAspect="1"/>
          </p:cNvGraphicFramePr>
          <p:nvPr>
            <p:ph idx="11"/>
            <p:extLst>
              <p:ext uri="{D42A27DB-BD31-4B8C-83A1-F6EECF244321}">
                <p14:modId xmlns:p14="http://schemas.microsoft.com/office/powerpoint/2010/main" val="2112736995"/>
              </p:ext>
            </p:extLst>
          </p:nvPr>
        </p:nvGraphicFramePr>
        <p:xfrm>
          <a:off x="5353050" y="2586302"/>
          <a:ext cx="1485900" cy="774700"/>
        </p:xfrm>
        <a:graphic>
          <a:graphicData uri="http://schemas.openxmlformats.org/presentationml/2006/ole">
            <mc:AlternateContent xmlns:mc="http://schemas.openxmlformats.org/markup-compatibility/2006">
              <mc:Choice xmlns:v="urn:schemas-microsoft-com:vml" Requires="v">
                <p:oleObj spid="_x0000_s121861" name="Equation" r:id="rId3" imgW="1485720" imgH="774360" progId="Equation.DSMT4">
                  <p:embed/>
                </p:oleObj>
              </mc:Choice>
              <mc:Fallback>
                <p:oleObj name="Equation" r:id="rId3" imgW="1485720" imgH="774360" progId="Equation.DSMT4">
                  <p:embed/>
                  <p:pic>
                    <p:nvPicPr>
                      <p:cNvPr id="0" name="OLE substitute image"/>
                      <p:cNvPicPr/>
                      <p:nvPr/>
                    </p:nvPicPr>
                    <p:blipFill>
                      <a:blip r:embed="rId4"/>
                      <a:stretch>
                        <a:fillRect/>
                      </a:stretch>
                    </p:blipFill>
                    <p:spPr>
                      <a:xfrm>
                        <a:off x="5353050" y="2586302"/>
                        <a:ext cx="1485900" cy="7747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46F2CCF-F4DD-4100-AE61-80D6731A5B9A}"/>
              </a:ext>
            </a:extLst>
          </p:cNvPr>
          <p:cNvSpPr>
            <a:spLocks noGrp="1"/>
          </p:cNvSpPr>
          <p:nvPr>
            <p:ph idx="13"/>
          </p:nvPr>
        </p:nvSpPr>
        <p:spPr>
          <a:xfrm>
            <a:off x="476844" y="3439319"/>
            <a:ext cx="1188720" cy="457200"/>
          </a:xfrm>
        </p:spPr>
        <p:txBody>
          <a:bodyPr/>
          <a:lstStyle/>
          <a:p>
            <a:pPr algn="l"/>
            <a:r>
              <a:rPr lang="en-US">
                <a:solidFill>
                  <a:srgbClr val="003865"/>
                </a:solidFill>
              </a:rPr>
              <a:t>where:</a:t>
            </a:r>
            <a:endParaRPr lang="en-IN" sz="2800"/>
          </a:p>
        </p:txBody>
      </p:sp>
      <p:graphicFrame>
        <p:nvGraphicFramePr>
          <p:cNvPr id="14" name="Object 5" descr="x overbar">
            <a:extLst>
              <a:ext uri="{FF2B5EF4-FFF2-40B4-BE49-F238E27FC236}">
                <a16:creationId xmlns:a16="http://schemas.microsoft.com/office/drawing/2014/main" id="{F4F14341-5122-4DC1-94C5-545DC88C7C65}"/>
              </a:ext>
            </a:extLst>
          </p:cNvPr>
          <p:cNvGraphicFramePr>
            <a:graphicFrameLocks noGrp="1" noChangeAspect="1"/>
          </p:cNvGraphicFramePr>
          <p:nvPr>
            <p:ph idx="15"/>
            <p:extLst>
              <p:ext uri="{D42A27DB-BD31-4B8C-83A1-F6EECF244321}">
                <p14:modId xmlns:p14="http://schemas.microsoft.com/office/powerpoint/2010/main" val="628788221"/>
              </p:ext>
            </p:extLst>
          </p:nvPr>
        </p:nvGraphicFramePr>
        <p:xfrm>
          <a:off x="1882258" y="3550444"/>
          <a:ext cx="228600" cy="279400"/>
        </p:xfrm>
        <a:graphic>
          <a:graphicData uri="http://schemas.openxmlformats.org/presentationml/2006/ole">
            <mc:AlternateContent xmlns:mc="http://schemas.openxmlformats.org/markup-compatibility/2006">
              <mc:Choice xmlns:v="urn:schemas-microsoft-com:vml" Requires="v">
                <p:oleObj spid="_x0000_s121862" name="Equation" r:id="rId5" imgW="228600" imgH="279360" progId="Equation.DSMT4">
                  <p:embed/>
                </p:oleObj>
              </mc:Choice>
              <mc:Fallback>
                <p:oleObj name="Equation" r:id="rId5" imgW="228600" imgH="279360" progId="Equation.DSMT4">
                  <p:embed/>
                  <p:pic>
                    <p:nvPicPr>
                      <p:cNvPr id="0" name="OLE substitute image"/>
                      <p:cNvPicPr/>
                      <p:nvPr/>
                    </p:nvPicPr>
                    <p:blipFill>
                      <a:blip r:embed="rId6"/>
                      <a:stretch>
                        <a:fillRect/>
                      </a:stretch>
                    </p:blipFill>
                    <p:spPr>
                      <a:xfrm>
                        <a:off x="1882258" y="3550444"/>
                        <a:ext cx="228600" cy="2794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79932EF1-3C23-45C7-8340-6484BEEA8043}"/>
              </a:ext>
            </a:extLst>
          </p:cNvPr>
          <p:cNvSpPr>
            <a:spLocks noGrp="1"/>
          </p:cNvSpPr>
          <p:nvPr>
            <p:ph idx="10"/>
          </p:nvPr>
        </p:nvSpPr>
        <p:spPr>
          <a:xfrm>
            <a:off x="2390310" y="3439319"/>
            <a:ext cx="3108960" cy="457200"/>
          </a:xfrm>
        </p:spPr>
        <p:txBody>
          <a:bodyPr/>
          <a:lstStyle/>
          <a:p>
            <a:pPr algn="l"/>
            <a:r>
              <a:rPr lang="en-US">
                <a:solidFill>
                  <a:srgbClr val="003865"/>
                </a:solidFill>
              </a:rPr>
              <a:t>is the sample mean</a:t>
            </a:r>
            <a:endParaRPr lang="en-IN" sz="2800"/>
          </a:p>
        </p:txBody>
      </p:sp>
      <p:graphicFrame>
        <p:nvGraphicFramePr>
          <p:cNvPr id="15" name="Object 7" descr="1 minus alpha">
            <a:extLst>
              <a:ext uri="{FF2B5EF4-FFF2-40B4-BE49-F238E27FC236}">
                <a16:creationId xmlns:a16="http://schemas.microsoft.com/office/drawing/2014/main" id="{50AF61E3-8FF9-4E2E-8847-64044D41A7ED}"/>
              </a:ext>
            </a:extLst>
          </p:cNvPr>
          <p:cNvGraphicFramePr>
            <a:graphicFrameLocks noGrp="1" noChangeAspect="1"/>
          </p:cNvGraphicFramePr>
          <p:nvPr>
            <p:ph idx="12"/>
            <p:extLst>
              <p:ext uri="{D42A27DB-BD31-4B8C-83A1-F6EECF244321}">
                <p14:modId xmlns:p14="http://schemas.microsoft.com/office/powerpoint/2010/main" val="3485341021"/>
              </p:ext>
            </p:extLst>
          </p:nvPr>
        </p:nvGraphicFramePr>
        <p:xfrm>
          <a:off x="1488558" y="4078757"/>
          <a:ext cx="622300" cy="292100"/>
        </p:xfrm>
        <a:graphic>
          <a:graphicData uri="http://schemas.openxmlformats.org/presentationml/2006/ole">
            <mc:AlternateContent xmlns:mc="http://schemas.openxmlformats.org/markup-compatibility/2006">
              <mc:Choice xmlns:v="urn:schemas-microsoft-com:vml" Requires="v">
                <p:oleObj spid="_x0000_s121863" name="Equation" r:id="rId7" imgW="622080" imgH="291960" progId="Equation.DSMT4">
                  <p:embed/>
                </p:oleObj>
              </mc:Choice>
              <mc:Fallback>
                <p:oleObj name="Equation" r:id="rId7" imgW="622080" imgH="291960" progId="Equation.DSMT4">
                  <p:embed/>
                  <p:pic>
                    <p:nvPicPr>
                      <p:cNvPr id="0" name="OLE substitute image"/>
                      <p:cNvPicPr/>
                      <p:nvPr/>
                    </p:nvPicPr>
                    <p:blipFill>
                      <a:blip r:embed="rId8"/>
                      <a:stretch>
                        <a:fillRect/>
                      </a:stretch>
                    </p:blipFill>
                    <p:spPr>
                      <a:xfrm>
                        <a:off x="1488558" y="4078757"/>
                        <a:ext cx="622300" cy="2921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27FC543-7522-41DA-87BA-820A35A12604}"/>
              </a:ext>
            </a:extLst>
          </p:cNvPr>
          <p:cNvSpPr>
            <a:spLocks noGrp="1"/>
          </p:cNvSpPr>
          <p:nvPr>
            <p:ph idx="14"/>
          </p:nvPr>
        </p:nvSpPr>
        <p:spPr>
          <a:xfrm>
            <a:off x="2390310" y="3996207"/>
            <a:ext cx="3984342" cy="457200"/>
          </a:xfrm>
        </p:spPr>
        <p:txBody>
          <a:bodyPr/>
          <a:lstStyle/>
          <a:p>
            <a:pPr algn="l"/>
            <a:r>
              <a:rPr lang="en-US">
                <a:solidFill>
                  <a:srgbClr val="003865"/>
                </a:solidFill>
              </a:rPr>
              <a:t>is the confidence coefficient</a:t>
            </a:r>
            <a:endParaRPr lang="en-IN" sz="2800"/>
          </a:p>
        </p:txBody>
      </p:sp>
      <p:graphicFrame>
        <p:nvGraphicFramePr>
          <p:cNvPr id="16" name="Object 9" descr="z subscript alpha over 2">
            <a:extLst>
              <a:ext uri="{FF2B5EF4-FFF2-40B4-BE49-F238E27FC236}">
                <a16:creationId xmlns:a16="http://schemas.microsoft.com/office/drawing/2014/main" id="{4978EA79-3B72-492E-8C5A-861C6CC0F30D}"/>
              </a:ext>
            </a:extLst>
          </p:cNvPr>
          <p:cNvGraphicFramePr>
            <a:graphicFrameLocks noGrp="1" noChangeAspect="1"/>
          </p:cNvGraphicFramePr>
          <p:nvPr>
            <p:ph idx="16"/>
            <p:extLst>
              <p:ext uri="{D42A27DB-BD31-4B8C-83A1-F6EECF244321}">
                <p14:modId xmlns:p14="http://schemas.microsoft.com/office/powerpoint/2010/main" val="1563009154"/>
              </p:ext>
            </p:extLst>
          </p:nvPr>
        </p:nvGraphicFramePr>
        <p:xfrm>
          <a:off x="1640958" y="4454670"/>
          <a:ext cx="469900" cy="419100"/>
        </p:xfrm>
        <a:graphic>
          <a:graphicData uri="http://schemas.openxmlformats.org/presentationml/2006/ole">
            <mc:AlternateContent xmlns:mc="http://schemas.openxmlformats.org/markup-compatibility/2006">
              <mc:Choice xmlns:v="urn:schemas-microsoft-com:vml" Requires="v">
                <p:oleObj spid="_x0000_s121864" name="Equation" r:id="rId9" imgW="469800" imgH="419040" progId="Equation.DSMT4">
                  <p:embed/>
                </p:oleObj>
              </mc:Choice>
              <mc:Fallback>
                <p:oleObj name="Equation" r:id="rId9" imgW="469800" imgH="419040" progId="Equation.DSMT4">
                  <p:embed/>
                  <p:pic>
                    <p:nvPicPr>
                      <p:cNvPr id="0" name="OLE substitute image"/>
                      <p:cNvPicPr/>
                      <p:nvPr/>
                    </p:nvPicPr>
                    <p:blipFill>
                      <a:blip r:embed="rId10"/>
                      <a:stretch>
                        <a:fillRect/>
                      </a:stretch>
                    </p:blipFill>
                    <p:spPr>
                      <a:xfrm>
                        <a:off x="1640958" y="4454670"/>
                        <a:ext cx="469900" cy="419100"/>
                      </a:xfrm>
                      <a:prstGeom prst="rect">
                        <a:avLst/>
                      </a:prstGeom>
                    </p:spPr>
                  </p:pic>
                </p:oleObj>
              </mc:Fallback>
            </mc:AlternateContent>
          </a:graphicData>
        </a:graphic>
      </p:graphicFrame>
      <p:sp>
        <p:nvSpPr>
          <p:cNvPr id="11" name="Content Placeholder 10" descr="z subscript alpha over 2 baseline">
            <a:extLst>
              <a:ext uri="{FF2B5EF4-FFF2-40B4-BE49-F238E27FC236}">
                <a16:creationId xmlns:a16="http://schemas.microsoft.com/office/drawing/2014/main" id="{309C022A-B13D-4E7D-BE2F-4407D5729D19}"/>
              </a:ext>
            </a:extLst>
          </p:cNvPr>
          <p:cNvSpPr>
            <a:spLocks noGrp="1"/>
          </p:cNvSpPr>
          <p:nvPr>
            <p:ph idx="17"/>
          </p:nvPr>
        </p:nvSpPr>
        <p:spPr>
          <a:xfrm>
            <a:off x="2390310" y="4477688"/>
            <a:ext cx="7098759" cy="822960"/>
          </a:xfrm>
        </p:spPr>
        <p:txBody>
          <a:bodyPr/>
          <a:lstStyle/>
          <a:p>
            <a:pPr algn="l"/>
            <a:r>
              <a:rPr lang="en-US"/>
              <a:t>is the </a:t>
            </a:r>
            <a:r>
              <a:rPr lang="en-US" i="1"/>
              <a:t>z</a:t>
            </a:r>
            <a:r>
              <a:rPr lang="en-US"/>
              <a:t> value providing an area of </a:t>
            </a:r>
            <a:r>
              <a:rPr lang="el-GR" i="1"/>
              <a:t>α</a:t>
            </a:r>
            <a:r>
              <a:rPr lang="en-US"/>
              <a:t>/2 in the upper tail of the standard normal probability distribution</a:t>
            </a:r>
            <a:endParaRPr lang="en-IN"/>
          </a:p>
        </p:txBody>
      </p:sp>
      <p:sp>
        <p:nvSpPr>
          <p:cNvPr id="12" name="Content Placeholder 11">
            <a:extLst>
              <a:ext uri="{FF2B5EF4-FFF2-40B4-BE49-F238E27FC236}">
                <a16:creationId xmlns:a16="http://schemas.microsoft.com/office/drawing/2014/main" id="{E90F9B64-C8DD-401D-BE5A-E827D9D97B02}"/>
              </a:ext>
            </a:extLst>
          </p:cNvPr>
          <p:cNvSpPr>
            <a:spLocks noGrp="1"/>
          </p:cNvSpPr>
          <p:nvPr>
            <p:ph idx="18"/>
          </p:nvPr>
        </p:nvSpPr>
        <p:spPr>
          <a:xfrm>
            <a:off x="1758256" y="5357021"/>
            <a:ext cx="8054663" cy="1005840"/>
          </a:xfrm>
        </p:spPr>
        <p:txBody>
          <a:bodyPr/>
          <a:lstStyle/>
          <a:p>
            <a:pPr algn="l">
              <a:spcBef>
                <a:spcPts val="600"/>
              </a:spcBef>
              <a:spcAft>
                <a:spcPts val="600"/>
              </a:spcAft>
            </a:pPr>
            <a:r>
              <a:rPr lang="el-GR" i="1"/>
              <a:t>σ</a:t>
            </a:r>
            <a:r>
              <a:rPr lang="en-IN" i="1"/>
              <a:t>     </a:t>
            </a:r>
            <a:r>
              <a:rPr lang="en-US"/>
              <a:t>is the population standard deviation</a:t>
            </a:r>
          </a:p>
          <a:p>
            <a:pPr algn="l">
              <a:spcBef>
                <a:spcPts val="600"/>
              </a:spcBef>
              <a:spcAft>
                <a:spcPts val="600"/>
              </a:spcAft>
            </a:pPr>
            <a:r>
              <a:rPr lang="en-US" i="1"/>
              <a:t>n</a:t>
            </a:r>
            <a:r>
              <a:rPr lang="en-US"/>
              <a:t>     is the sample size</a:t>
            </a:r>
          </a:p>
        </p:txBody>
      </p:sp>
    </p:spTree>
    <p:extLst>
      <p:ext uri="{BB962C8B-B14F-4D97-AF65-F5344CB8AC3E}">
        <p14:creationId xmlns:p14="http://schemas.microsoft.com/office/powerpoint/2010/main" val="3223725093"/>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(5 of 11)</a:t>
            </a:r>
            <a:endParaRPr lang="en-IN"/>
          </a:p>
        </p:txBody>
      </p:sp>
      <p:sp>
        <p:nvSpPr>
          <p:cNvPr id="7" name="Content Placeholder 2">
            <a:extLst>
              <a:ext uri="{FF2B5EF4-FFF2-40B4-BE49-F238E27FC236}">
                <a16:creationId xmlns:a16="http://schemas.microsoft.com/office/drawing/2014/main" id="{1F8D682A-275E-43A9-BCC0-F8E62F6B0489}"/>
              </a:ext>
            </a:extLst>
          </p:cNvPr>
          <p:cNvSpPr>
            <a:spLocks noGrp="1"/>
          </p:cNvSpPr>
          <p:nvPr>
            <p:ph sz="half" idx="2"/>
          </p:nvPr>
        </p:nvSpPr>
        <p:spPr>
          <a:xfrm>
            <a:off x="1815822" y="1926774"/>
            <a:ext cx="6280463" cy="468086"/>
          </a:xfrm>
        </p:spPr>
        <p:txBody>
          <a:bodyPr/>
          <a:lstStyle/>
          <a:p>
            <a:pPr marL="0" indent="0">
              <a:buNone/>
            </a:pPr>
            <a:r>
              <a:rPr lang="en-US"/>
              <a:t>Values of</a:t>
            </a:r>
          </a:p>
        </p:txBody>
      </p:sp>
      <p:graphicFrame>
        <p:nvGraphicFramePr>
          <p:cNvPr id="10" name="Object 3" descr="z subscript alpha over 2 baseline"/>
          <p:cNvGraphicFramePr>
            <a:graphicFrameLocks noGrp="1" noChangeAspect="1"/>
          </p:cNvGraphicFramePr>
          <p:nvPr>
            <p:ph idx="10"/>
            <p:extLst>
              <p:ext uri="{D42A27DB-BD31-4B8C-83A1-F6EECF244321}">
                <p14:modId xmlns:p14="http://schemas.microsoft.com/office/powerpoint/2010/main" val="253996711"/>
              </p:ext>
            </p:extLst>
          </p:nvPr>
        </p:nvGraphicFramePr>
        <p:xfrm>
          <a:off x="3248497" y="1948546"/>
          <a:ext cx="546100" cy="482600"/>
        </p:xfrm>
        <a:graphic>
          <a:graphicData uri="http://schemas.openxmlformats.org/presentationml/2006/ole">
            <mc:AlternateContent xmlns:mc="http://schemas.openxmlformats.org/markup-compatibility/2006">
              <mc:Choice xmlns:v="urn:schemas-microsoft-com:vml" Requires="v">
                <p:oleObj spid="_x0000_s122882" name="Equation" r:id="rId3" imgW="545760" imgH="482400" progId="Equation.DSMT4">
                  <p:embed/>
                </p:oleObj>
              </mc:Choice>
              <mc:Fallback>
                <p:oleObj name="Equation" r:id="rId3" imgW="545760" imgH="4824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248497" y="1948546"/>
                        <a:ext cx="546100" cy="482600"/>
                      </a:xfrm>
                      <a:prstGeom prst="rect">
                        <a:avLst/>
                      </a:prstGeom>
                      <a:noFill/>
                      <a:ln>
                        <a:noFill/>
                      </a:ln>
                    </p:spPr>
                  </p:pic>
                </p:oleObj>
              </mc:Fallback>
            </mc:AlternateContent>
          </a:graphicData>
        </a:graphic>
      </p:graphicFrame>
      <p:sp>
        <p:nvSpPr>
          <p:cNvPr id="4" name="Content Placeholder 4"/>
          <p:cNvSpPr>
            <a:spLocks noGrp="1"/>
          </p:cNvSpPr>
          <p:nvPr>
            <p:ph idx="11"/>
          </p:nvPr>
        </p:nvSpPr>
        <p:spPr>
          <a:xfrm>
            <a:off x="3794597" y="1915355"/>
            <a:ext cx="6827412" cy="479329"/>
          </a:xfrm>
        </p:spPr>
        <p:txBody>
          <a:bodyPr/>
          <a:lstStyle/>
          <a:p>
            <a:pPr algn="l"/>
            <a:r>
              <a:rPr lang="en-US">
                <a:solidFill>
                  <a:srgbClr val="003865"/>
                </a:solidFill>
              </a:rPr>
              <a:t>for the Most Commonly Used Confidence Levels</a:t>
            </a:r>
            <a:endParaRPr lang="en-US">
              <a:solidFill>
                <a:srgbClr val="000000"/>
              </a:solidFill>
              <a:cs typeface="Arial" pitchFamily="34" charset="0"/>
            </a:endParaRPr>
          </a:p>
        </p:txBody>
      </p:sp>
      <p:graphicFrame>
        <p:nvGraphicFramePr>
          <p:cNvPr id="11" name="Table 5">
            <a:extLst>
              <a:ext uri="{FF2B5EF4-FFF2-40B4-BE49-F238E27FC236}">
                <a16:creationId xmlns:a16="http://schemas.microsoft.com/office/drawing/2014/main" id="{DA66587B-F945-4DE4-A3EC-1704F9DBCACA}"/>
              </a:ext>
            </a:extLst>
          </p:cNvPr>
          <p:cNvGraphicFramePr>
            <a:graphicFrameLocks noGrp="1"/>
          </p:cNvGraphicFramePr>
          <p:nvPr>
            <p:ph idx="13"/>
            <p:extLst>
              <p:ext uri="{D42A27DB-BD31-4B8C-83A1-F6EECF244321}">
                <p14:modId xmlns:p14="http://schemas.microsoft.com/office/powerpoint/2010/main" val="3966023357"/>
              </p:ext>
            </p:extLst>
          </p:nvPr>
        </p:nvGraphicFramePr>
        <p:xfrm>
          <a:off x="1524001" y="2906713"/>
          <a:ext cx="9143999" cy="2655084"/>
        </p:xfrm>
        <a:graphic>
          <a:graphicData uri="http://schemas.openxmlformats.org/drawingml/2006/table">
            <a:tbl>
              <a:tblPr firstRow="1" bandRow="1">
                <a:tableStyleId>{073A0DAA-6AF3-43AB-8588-CEC1D06C72B9}</a:tableStyleId>
              </a:tblPr>
              <a:tblGrid>
                <a:gridCol w="2689412">
                  <a:extLst>
                    <a:ext uri="{9D8B030D-6E8A-4147-A177-3AD203B41FA5}">
                      <a16:colId xmlns:a16="http://schemas.microsoft.com/office/drawing/2014/main" val="4219919259"/>
                    </a:ext>
                  </a:extLst>
                </a:gridCol>
                <a:gridCol w="2151529">
                  <a:extLst>
                    <a:ext uri="{9D8B030D-6E8A-4147-A177-3AD203B41FA5}">
                      <a16:colId xmlns:a16="http://schemas.microsoft.com/office/drawing/2014/main" val="1624476629"/>
                    </a:ext>
                  </a:extLst>
                </a:gridCol>
                <a:gridCol w="2151529">
                  <a:extLst>
                    <a:ext uri="{9D8B030D-6E8A-4147-A177-3AD203B41FA5}">
                      <a16:colId xmlns:a16="http://schemas.microsoft.com/office/drawing/2014/main" val="1553808613"/>
                    </a:ext>
                  </a:extLst>
                </a:gridCol>
                <a:gridCol w="2151529">
                  <a:extLst>
                    <a:ext uri="{9D8B030D-6E8A-4147-A177-3AD203B41FA5}">
                      <a16:colId xmlns:a16="http://schemas.microsoft.com/office/drawing/2014/main" val="2854184387"/>
                    </a:ext>
                  </a:extLst>
                </a:gridCol>
              </a:tblGrid>
              <a:tr h="663771">
                <a:tc>
                  <a:txBody>
                    <a:bodyPr/>
                    <a:lstStyle/>
                    <a:p>
                      <a:pPr algn="ctr"/>
                      <a:r>
                        <a:rPr lang="en-IN" sz="2000">
                          <a:latin typeface="+mn-lt"/>
                        </a:rPr>
                        <a:t>Confidence level</a:t>
                      </a:r>
                    </a:p>
                  </a:txBody>
                  <a:tcPr anchor="ctr">
                    <a:solidFill>
                      <a:srgbClr val="000000"/>
                    </a:solidFill>
                  </a:tcPr>
                </a:tc>
                <a:tc>
                  <a:txBody>
                    <a:bodyPr/>
                    <a:lstStyle/>
                    <a:p>
                      <a:pPr algn="ctr"/>
                      <a:r>
                        <a:rPr lang="el-GR" sz="2000" i="1">
                          <a:solidFill>
                            <a:schemeClr val="bg1"/>
                          </a:solidFill>
                          <a:effectLst/>
                          <a:latin typeface="+mn-lt"/>
                          <a:cs typeface="Arial" pitchFamily="34" charset="0"/>
                        </a:rPr>
                        <a:t>α</a:t>
                      </a:r>
                      <a:endParaRPr lang="en-IN" sz="2000">
                        <a:solidFill>
                          <a:schemeClr val="bg1"/>
                        </a:solidFill>
                        <a:latin typeface="+mn-lt"/>
                      </a:endParaRPr>
                    </a:p>
                  </a:txBody>
                  <a:tcPr anchor="ctr">
                    <a:solidFill>
                      <a:srgbClr val="000000"/>
                    </a:solidFill>
                  </a:tcPr>
                </a:tc>
                <a:tc>
                  <a:txBody>
                    <a:bodyPr/>
                    <a:lstStyle/>
                    <a:p>
                      <a:pPr algn="ctr"/>
                      <a:r>
                        <a:rPr lang="el-GR" sz="2000" i="1">
                          <a:solidFill>
                            <a:schemeClr val="bg1"/>
                          </a:solidFill>
                          <a:effectLst/>
                          <a:latin typeface="+mn-lt"/>
                          <a:cs typeface="Arial" pitchFamily="34" charset="0"/>
                        </a:rPr>
                        <a:t>α</a:t>
                      </a:r>
                      <a:r>
                        <a:rPr lang="en-US" sz="2000">
                          <a:solidFill>
                            <a:schemeClr val="bg1"/>
                          </a:solidFill>
                          <a:effectLst/>
                          <a:latin typeface="+mn-lt"/>
                          <a:cs typeface="Arial" pitchFamily="34" charset="0"/>
                        </a:rPr>
                        <a:t>/2 </a:t>
                      </a:r>
                      <a:endParaRPr lang="en-IN" sz="2000">
                        <a:solidFill>
                          <a:schemeClr val="bg1"/>
                        </a:solidFill>
                        <a:latin typeface="+mn-lt"/>
                      </a:endParaRPr>
                    </a:p>
                  </a:txBody>
                  <a:tcPr anchor="ctr">
                    <a:solidFill>
                      <a:srgbClr val="000000"/>
                    </a:solidFill>
                  </a:tcPr>
                </a:tc>
                <a:tc>
                  <a:txBody>
                    <a:bodyPr/>
                    <a:lstStyle/>
                    <a:p>
                      <a:pPr algn="ctr"/>
                      <a:r>
                        <a:rPr lang="en-US" sz="2000">
                          <a:solidFill>
                            <a:schemeClr val="bg1"/>
                          </a:solidFill>
                          <a:effectLst/>
                          <a:latin typeface="+mn-lt"/>
                          <a:cs typeface="Arial" pitchFamily="34" charset="0"/>
                        </a:rPr>
                        <a:t>z</a:t>
                      </a:r>
                      <a:r>
                        <a:rPr lang="el-GR" sz="2000" i="1" baseline="-25000">
                          <a:solidFill>
                            <a:schemeClr val="bg1"/>
                          </a:solidFill>
                          <a:effectLst/>
                          <a:latin typeface="+mn-lt"/>
                          <a:cs typeface="Arial" pitchFamily="34" charset="0"/>
                        </a:rPr>
                        <a:t>α</a:t>
                      </a:r>
                      <a:r>
                        <a:rPr lang="en-US" sz="2000" baseline="-25000">
                          <a:solidFill>
                            <a:schemeClr val="bg1"/>
                          </a:solidFill>
                          <a:effectLst/>
                          <a:latin typeface="+mn-lt"/>
                          <a:cs typeface="Arial" pitchFamily="34" charset="0"/>
                        </a:rPr>
                        <a:t>/2</a:t>
                      </a:r>
                      <a:endParaRPr lang="en-IN" sz="2000">
                        <a:solidFill>
                          <a:schemeClr val="bg1"/>
                        </a:solidFill>
                        <a:latin typeface="+mn-lt"/>
                      </a:endParaRPr>
                    </a:p>
                  </a:txBody>
                  <a:tcPr anchor="ctr">
                    <a:solidFill>
                      <a:srgbClr val="000000"/>
                    </a:solidFill>
                  </a:tcPr>
                </a:tc>
                <a:extLst>
                  <a:ext uri="{0D108BD9-81ED-4DB2-BD59-A6C34878D82A}">
                    <a16:rowId xmlns:a16="http://schemas.microsoft.com/office/drawing/2014/main" val="3807734557"/>
                  </a:ext>
                </a:extLst>
              </a:tr>
              <a:tr h="663771">
                <a:tc>
                  <a:txBody>
                    <a:bodyPr/>
                    <a:lstStyle/>
                    <a:p>
                      <a:pPr algn="ctr"/>
                      <a:r>
                        <a:rPr lang="en-IN" sz="2000">
                          <a:solidFill>
                            <a:srgbClr val="000000"/>
                          </a:solidFill>
                          <a:latin typeface="+mn-lt"/>
                        </a:rPr>
                        <a:t>90%</a:t>
                      </a:r>
                    </a:p>
                  </a:txBody>
                  <a:tcPr anchor="ctr"/>
                </a:tc>
                <a:tc>
                  <a:txBody>
                    <a:bodyPr/>
                    <a:lstStyle/>
                    <a:p>
                      <a:pPr algn="ctr"/>
                      <a:r>
                        <a:rPr lang="en-IN" sz="2000">
                          <a:solidFill>
                            <a:srgbClr val="000000"/>
                          </a:solidFill>
                          <a:latin typeface="+mn-lt"/>
                        </a:rPr>
                        <a:t>.1</a:t>
                      </a:r>
                    </a:p>
                  </a:txBody>
                  <a:tcPr anchor="ctr"/>
                </a:tc>
                <a:tc>
                  <a:txBody>
                    <a:bodyPr/>
                    <a:lstStyle/>
                    <a:p>
                      <a:pPr algn="ctr"/>
                      <a:r>
                        <a:rPr lang="en-IN" sz="2000">
                          <a:solidFill>
                            <a:srgbClr val="000000"/>
                          </a:solidFill>
                          <a:latin typeface="+mn-lt"/>
                        </a:rPr>
                        <a:t>.05</a:t>
                      </a:r>
                    </a:p>
                  </a:txBody>
                  <a:tcPr anchor="ctr"/>
                </a:tc>
                <a:tc>
                  <a:txBody>
                    <a:bodyPr/>
                    <a:lstStyle/>
                    <a:p>
                      <a:pPr algn="ctr"/>
                      <a:r>
                        <a:rPr lang="en-IN" sz="2000">
                          <a:solidFill>
                            <a:srgbClr val="000000"/>
                          </a:solidFill>
                          <a:latin typeface="+mn-lt"/>
                        </a:rPr>
                        <a:t>1.645</a:t>
                      </a:r>
                    </a:p>
                  </a:txBody>
                  <a:tcPr anchor="ctr"/>
                </a:tc>
                <a:extLst>
                  <a:ext uri="{0D108BD9-81ED-4DB2-BD59-A6C34878D82A}">
                    <a16:rowId xmlns:a16="http://schemas.microsoft.com/office/drawing/2014/main" val="3227675307"/>
                  </a:ext>
                </a:extLst>
              </a:tr>
              <a:tr h="663771">
                <a:tc>
                  <a:txBody>
                    <a:bodyPr/>
                    <a:lstStyle/>
                    <a:p>
                      <a:pPr algn="ctr"/>
                      <a:r>
                        <a:rPr lang="en-IN" sz="2000">
                          <a:solidFill>
                            <a:srgbClr val="000000"/>
                          </a:solidFill>
                          <a:latin typeface="+mn-lt"/>
                        </a:rPr>
                        <a:t>95%</a:t>
                      </a:r>
                    </a:p>
                  </a:txBody>
                  <a:tcPr anchor="ctr"/>
                </a:tc>
                <a:tc>
                  <a:txBody>
                    <a:bodyPr/>
                    <a:lstStyle/>
                    <a:p>
                      <a:pPr algn="ctr"/>
                      <a:r>
                        <a:rPr lang="en-IN" sz="2000">
                          <a:solidFill>
                            <a:srgbClr val="000000"/>
                          </a:solidFill>
                          <a:latin typeface="+mn-lt"/>
                        </a:rPr>
                        <a:t>.05</a:t>
                      </a:r>
                    </a:p>
                  </a:txBody>
                  <a:tcPr anchor="ctr"/>
                </a:tc>
                <a:tc>
                  <a:txBody>
                    <a:bodyPr/>
                    <a:lstStyle/>
                    <a:p>
                      <a:pPr algn="ctr"/>
                      <a:r>
                        <a:rPr lang="en-IN" sz="2000">
                          <a:solidFill>
                            <a:srgbClr val="000000"/>
                          </a:solidFill>
                          <a:latin typeface="+mn-lt"/>
                        </a:rPr>
                        <a:t>.025</a:t>
                      </a:r>
                    </a:p>
                  </a:txBody>
                  <a:tcPr anchor="ctr"/>
                </a:tc>
                <a:tc>
                  <a:txBody>
                    <a:bodyPr/>
                    <a:lstStyle/>
                    <a:p>
                      <a:pPr algn="ctr"/>
                      <a:r>
                        <a:rPr lang="en-IN" sz="2000">
                          <a:solidFill>
                            <a:srgbClr val="000000"/>
                          </a:solidFill>
                          <a:latin typeface="+mn-lt"/>
                        </a:rPr>
                        <a:t>1.960</a:t>
                      </a:r>
                    </a:p>
                  </a:txBody>
                  <a:tcPr anchor="ctr"/>
                </a:tc>
                <a:extLst>
                  <a:ext uri="{0D108BD9-81ED-4DB2-BD59-A6C34878D82A}">
                    <a16:rowId xmlns:a16="http://schemas.microsoft.com/office/drawing/2014/main" val="1793215676"/>
                  </a:ext>
                </a:extLst>
              </a:tr>
              <a:tr h="663771">
                <a:tc>
                  <a:txBody>
                    <a:bodyPr/>
                    <a:lstStyle/>
                    <a:p>
                      <a:pPr algn="ctr"/>
                      <a:r>
                        <a:rPr lang="en-IN" sz="2000">
                          <a:solidFill>
                            <a:srgbClr val="000000"/>
                          </a:solidFill>
                          <a:latin typeface="+mn-lt"/>
                        </a:rPr>
                        <a:t>99%</a:t>
                      </a:r>
                    </a:p>
                  </a:txBody>
                  <a:tcPr anchor="ctr"/>
                </a:tc>
                <a:tc>
                  <a:txBody>
                    <a:bodyPr/>
                    <a:lstStyle/>
                    <a:p>
                      <a:pPr algn="ctr"/>
                      <a:r>
                        <a:rPr lang="en-IN" sz="2000">
                          <a:solidFill>
                            <a:srgbClr val="000000"/>
                          </a:solidFill>
                          <a:latin typeface="+mn-lt"/>
                        </a:rPr>
                        <a:t>.01</a:t>
                      </a:r>
                    </a:p>
                  </a:txBody>
                  <a:tcPr anchor="ctr"/>
                </a:tc>
                <a:tc>
                  <a:txBody>
                    <a:bodyPr/>
                    <a:lstStyle/>
                    <a:p>
                      <a:pPr algn="ctr"/>
                      <a:r>
                        <a:rPr lang="en-IN" sz="2000">
                          <a:solidFill>
                            <a:srgbClr val="000000"/>
                          </a:solidFill>
                          <a:latin typeface="+mn-lt"/>
                        </a:rPr>
                        <a:t>.005</a:t>
                      </a:r>
                    </a:p>
                  </a:txBody>
                  <a:tcPr anchor="ctr"/>
                </a:tc>
                <a:tc>
                  <a:txBody>
                    <a:bodyPr/>
                    <a:lstStyle/>
                    <a:p>
                      <a:pPr algn="ctr"/>
                      <a:r>
                        <a:rPr lang="en-IN" sz="2000">
                          <a:solidFill>
                            <a:srgbClr val="000000"/>
                          </a:solidFill>
                          <a:latin typeface="+mn-lt"/>
                        </a:rPr>
                        <a:t>2.576</a:t>
                      </a:r>
                    </a:p>
                  </a:txBody>
                  <a:tcPr anchor="ctr"/>
                </a:tc>
                <a:extLst>
                  <a:ext uri="{0D108BD9-81ED-4DB2-BD59-A6C34878D82A}">
                    <a16:rowId xmlns:a16="http://schemas.microsoft.com/office/drawing/2014/main" val="602582797"/>
                  </a:ext>
                </a:extLst>
              </a:tr>
            </a:tbl>
          </a:graphicData>
        </a:graphic>
      </p:graphicFrame>
    </p:spTree>
    <p:extLst>
      <p:ext uri="{BB962C8B-B14F-4D97-AF65-F5344CB8AC3E}">
        <p14:creationId xmlns:p14="http://schemas.microsoft.com/office/powerpoint/2010/main" val="750967053"/>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Meaning of Confidence</a:t>
            </a:r>
            <a:endParaRPr lang="en-IN"/>
          </a:p>
        </p:txBody>
      </p:sp>
      <p:sp>
        <p:nvSpPr>
          <p:cNvPr id="3" name="Content Placeholder 2"/>
          <p:cNvSpPr>
            <a:spLocks noGrp="1"/>
          </p:cNvSpPr>
          <p:nvPr>
            <p:ph idx="1"/>
          </p:nvPr>
        </p:nvSpPr>
        <p:spPr>
          <a:xfrm>
            <a:off x="476844" y="1944375"/>
            <a:ext cx="7432716" cy="457200"/>
          </a:xfrm>
        </p:spPr>
        <p:txBody>
          <a:bodyPr/>
          <a:lstStyle/>
          <a:p>
            <a:pPr marL="228600" indent="-228600" algn="l">
              <a:spcBef>
                <a:spcPts val="600"/>
              </a:spcBef>
              <a:buFont typeface="Arial" pitchFamily="34" charset="0"/>
              <a:buChar char="•"/>
            </a:pPr>
            <a:r>
              <a:rPr lang="en-US"/>
              <a:t>Because 90% of all the intervals constructed using </a:t>
            </a:r>
          </a:p>
        </p:txBody>
      </p:sp>
      <p:graphicFrame>
        <p:nvGraphicFramePr>
          <p:cNvPr id="12" name="Object 3" descr="Begin equation. x overbar plus or minus 1.645 sigma subscript x overbar baseline. End equation.">
            <a:extLst>
              <a:ext uri="{FF2B5EF4-FFF2-40B4-BE49-F238E27FC236}">
                <a16:creationId xmlns:a16="http://schemas.microsoft.com/office/drawing/2014/main" id="{6DFC544E-4086-4876-8CAD-0E89666A49CB}"/>
              </a:ext>
            </a:extLst>
          </p:cNvPr>
          <p:cNvGraphicFramePr>
            <a:graphicFrameLocks noGrp="1" noChangeAspect="1"/>
          </p:cNvGraphicFramePr>
          <p:nvPr>
            <p:ph idx="11"/>
            <p:extLst>
              <p:ext uri="{D42A27DB-BD31-4B8C-83A1-F6EECF244321}">
                <p14:modId xmlns:p14="http://schemas.microsoft.com/office/powerpoint/2010/main" val="2867762149"/>
              </p:ext>
            </p:extLst>
          </p:nvPr>
        </p:nvGraphicFramePr>
        <p:xfrm>
          <a:off x="7735636" y="2016218"/>
          <a:ext cx="1587240" cy="380880"/>
        </p:xfrm>
        <a:graphic>
          <a:graphicData uri="http://schemas.openxmlformats.org/presentationml/2006/ole">
            <mc:AlternateContent xmlns:mc="http://schemas.openxmlformats.org/markup-compatibility/2006">
              <mc:Choice xmlns:v="urn:schemas-microsoft-com:vml" Requires="v">
                <p:oleObj spid="_x0000_s123907" name="Equation" r:id="rId3" imgW="1587240" imgH="380880" progId="Equation.DSMT4">
                  <p:embed/>
                </p:oleObj>
              </mc:Choice>
              <mc:Fallback>
                <p:oleObj name="Equation" r:id="rId3" imgW="1587240" imgH="380880" progId="Equation.DSMT4">
                  <p:embed/>
                  <p:pic>
                    <p:nvPicPr>
                      <p:cNvPr id="0" name="OLE substitute image"/>
                      <p:cNvPicPr/>
                      <p:nvPr/>
                    </p:nvPicPr>
                    <p:blipFill>
                      <a:blip r:embed="rId4"/>
                      <a:stretch>
                        <a:fillRect/>
                      </a:stretch>
                    </p:blipFill>
                    <p:spPr>
                      <a:xfrm>
                        <a:off x="7735636" y="2016218"/>
                        <a:ext cx="1587240" cy="38088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204B80BA-1422-434F-88F3-48A260C6C6F8}"/>
              </a:ext>
            </a:extLst>
          </p:cNvPr>
          <p:cNvSpPr>
            <a:spLocks noGrp="1"/>
          </p:cNvSpPr>
          <p:nvPr>
            <p:ph idx="13"/>
          </p:nvPr>
        </p:nvSpPr>
        <p:spPr>
          <a:xfrm>
            <a:off x="9364980" y="1924849"/>
            <a:ext cx="2194560" cy="457200"/>
          </a:xfrm>
        </p:spPr>
        <p:txBody>
          <a:bodyPr/>
          <a:lstStyle/>
          <a:p>
            <a:pPr algn="l"/>
            <a:r>
              <a:rPr lang="en-US"/>
              <a:t>will contain the</a:t>
            </a:r>
          </a:p>
        </p:txBody>
      </p:sp>
      <p:sp>
        <p:nvSpPr>
          <p:cNvPr id="9" name="Content Placeholder 5">
            <a:extLst>
              <a:ext uri="{FF2B5EF4-FFF2-40B4-BE49-F238E27FC236}">
                <a16:creationId xmlns:a16="http://schemas.microsoft.com/office/drawing/2014/main" id="{DE93C401-BF80-4C04-9337-18E39A331B33}"/>
              </a:ext>
            </a:extLst>
          </p:cNvPr>
          <p:cNvSpPr>
            <a:spLocks noGrp="1"/>
          </p:cNvSpPr>
          <p:nvPr>
            <p:ph idx="15"/>
          </p:nvPr>
        </p:nvSpPr>
        <p:spPr>
          <a:xfrm>
            <a:off x="476842" y="2495244"/>
            <a:ext cx="9105605" cy="457200"/>
          </a:xfrm>
        </p:spPr>
        <p:txBody>
          <a:bodyPr/>
          <a:lstStyle/>
          <a:p>
            <a:pPr marL="228600" algn="l"/>
            <a:r>
              <a:rPr lang="en-US"/>
              <a:t>population mean, we say we are 90% confident that the interval </a:t>
            </a:r>
          </a:p>
        </p:txBody>
      </p:sp>
      <p:graphicFrame>
        <p:nvGraphicFramePr>
          <p:cNvPr id="13" name="Object 6" descr="Begin equation. x overbar plus or minus 1.645 sigma subscript x overbar baseline. End equation.">
            <a:extLst>
              <a:ext uri="{FF2B5EF4-FFF2-40B4-BE49-F238E27FC236}">
                <a16:creationId xmlns:a16="http://schemas.microsoft.com/office/drawing/2014/main" id="{28BAF222-5EBE-4C55-8A07-37B49DBBB246}"/>
              </a:ext>
            </a:extLst>
          </p:cNvPr>
          <p:cNvGraphicFramePr>
            <a:graphicFrameLocks noGrp="1" noChangeAspect="1"/>
          </p:cNvGraphicFramePr>
          <p:nvPr>
            <p:ph idx="10"/>
            <p:extLst>
              <p:ext uri="{D42A27DB-BD31-4B8C-83A1-F6EECF244321}">
                <p14:modId xmlns:p14="http://schemas.microsoft.com/office/powerpoint/2010/main" val="734936765"/>
              </p:ext>
            </p:extLst>
          </p:nvPr>
        </p:nvGraphicFramePr>
        <p:xfrm>
          <a:off x="9455447" y="2562543"/>
          <a:ext cx="1587240" cy="380880"/>
        </p:xfrm>
        <a:graphic>
          <a:graphicData uri="http://schemas.openxmlformats.org/presentationml/2006/ole">
            <mc:AlternateContent xmlns:mc="http://schemas.openxmlformats.org/markup-compatibility/2006">
              <mc:Choice xmlns:v="urn:schemas-microsoft-com:vml" Requires="v">
                <p:oleObj spid="_x0000_s123908" name="Equation" r:id="rId5" imgW="1587240" imgH="380880" progId="Equation.DSMT4">
                  <p:embed/>
                </p:oleObj>
              </mc:Choice>
              <mc:Fallback>
                <p:oleObj name="Equation" r:id="rId5" imgW="1587240" imgH="380880" progId="Equation.DSMT4">
                  <p:embed/>
                  <p:pic>
                    <p:nvPicPr>
                      <p:cNvPr id="0" name="OLE substitute image"/>
                      <p:cNvPicPr/>
                      <p:nvPr/>
                    </p:nvPicPr>
                    <p:blipFill>
                      <a:blip r:embed="rId4"/>
                      <a:stretch>
                        <a:fillRect/>
                      </a:stretch>
                    </p:blipFill>
                    <p:spPr>
                      <a:xfrm>
                        <a:off x="9455447" y="2562543"/>
                        <a:ext cx="1587240" cy="380880"/>
                      </a:xfrm>
                      <a:prstGeom prst="rect">
                        <a:avLst/>
                      </a:prstGeom>
                    </p:spPr>
                  </p:pic>
                </p:oleObj>
              </mc:Fallback>
            </mc:AlternateContent>
          </a:graphicData>
        </a:graphic>
      </p:graphicFrame>
      <p:sp>
        <p:nvSpPr>
          <p:cNvPr id="6" name="Content Placeholder 7">
            <a:extLst>
              <a:ext uri="{FF2B5EF4-FFF2-40B4-BE49-F238E27FC236}">
                <a16:creationId xmlns:a16="http://schemas.microsoft.com/office/drawing/2014/main" id="{9ADD8C75-764D-4E04-AEDE-2779B024C5E9}"/>
              </a:ext>
            </a:extLst>
          </p:cNvPr>
          <p:cNvSpPr>
            <a:spLocks noGrp="1"/>
          </p:cNvSpPr>
          <p:nvPr>
            <p:ph idx="12"/>
          </p:nvPr>
        </p:nvSpPr>
        <p:spPr>
          <a:xfrm>
            <a:off x="476844" y="3060072"/>
            <a:ext cx="11001416" cy="457200"/>
          </a:xfrm>
        </p:spPr>
        <p:txBody>
          <a:bodyPr/>
          <a:lstStyle/>
          <a:p>
            <a:pPr marL="228600" algn="l"/>
            <a:r>
              <a:rPr lang="en-US"/>
              <a:t>includes the population mean </a:t>
            </a:r>
            <a:r>
              <a:rPr lang="en-US" i="1"/>
              <a:t>µ</a:t>
            </a:r>
            <a:r>
              <a:rPr lang="en-US"/>
              <a:t>. </a:t>
            </a:r>
          </a:p>
        </p:txBody>
      </p:sp>
      <p:sp>
        <p:nvSpPr>
          <p:cNvPr id="8" name="Content Placeholder 8">
            <a:extLst>
              <a:ext uri="{FF2B5EF4-FFF2-40B4-BE49-F238E27FC236}">
                <a16:creationId xmlns:a16="http://schemas.microsoft.com/office/drawing/2014/main" id="{E3404A74-765A-4D8E-B9D1-AFF8E2FC36CF}"/>
              </a:ext>
            </a:extLst>
          </p:cNvPr>
          <p:cNvSpPr>
            <a:spLocks noGrp="1"/>
          </p:cNvSpPr>
          <p:nvPr>
            <p:ph idx="14"/>
          </p:nvPr>
        </p:nvSpPr>
        <p:spPr>
          <a:xfrm>
            <a:off x="476842" y="3731830"/>
            <a:ext cx="11237976" cy="1217447"/>
          </a:xfrm>
        </p:spPr>
        <p:txBody>
          <a:bodyPr/>
          <a:lstStyle/>
          <a:p>
            <a:pPr marL="228600" indent="-228600" algn="l">
              <a:buFont typeface="Arial" pitchFamily="34" charset="0"/>
              <a:buChar char="•"/>
            </a:pPr>
            <a:r>
              <a:rPr lang="en-US"/>
              <a:t>We say that this interval has been established at the 90% </a:t>
            </a:r>
            <a:r>
              <a:rPr lang="en-US" u="sng"/>
              <a:t>confidence level</a:t>
            </a:r>
            <a:r>
              <a:rPr lang="en-US"/>
              <a:t>.</a:t>
            </a:r>
          </a:p>
          <a:p>
            <a:pPr marL="228600" indent="-228600" algn="l">
              <a:buFont typeface="Arial" pitchFamily="34" charset="0"/>
              <a:buChar char="•"/>
            </a:pPr>
            <a:r>
              <a:rPr lang="en-US"/>
              <a:t>The value .90 is referred to as the </a:t>
            </a:r>
            <a:r>
              <a:rPr lang="en-US" u="sng"/>
              <a:t>confidence coefficient</a:t>
            </a:r>
            <a:r>
              <a:rPr lang="en-US"/>
              <a:t>.</a:t>
            </a:r>
          </a:p>
        </p:txBody>
      </p:sp>
    </p:spTree>
    <p:extLst>
      <p:ext uri="{BB962C8B-B14F-4D97-AF65-F5344CB8AC3E}">
        <p14:creationId xmlns:p14="http://schemas.microsoft.com/office/powerpoint/2010/main" val="290512633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lstStyle/>
          <a:p>
            <a:r>
              <a:rPr lang="en-US"/>
              <a:t>Interval Estimate of a Population Mean: </a:t>
            </a:r>
            <a:br>
              <a:rPr lang="en-US"/>
            </a:br>
            <a:r>
              <a:rPr lang="el-GR" i="1"/>
              <a:t>σ</a:t>
            </a:r>
            <a:r>
              <a:rPr lang="en-US"/>
              <a:t> Known (6 of 11)</a:t>
            </a:r>
          </a:p>
        </p:txBody>
      </p:sp>
      <p:sp>
        <p:nvSpPr>
          <p:cNvPr id="3" name="Content Placeholder 2">
            <a:extLst>
              <a:ext uri="{C183D7F6-B498-43B3-948B-1728B52AA6E4}">
                <adec:decorative xmlns:adec="http://schemas.microsoft.com/office/drawing/2017/decorative" val="0"/>
              </a:ext>
            </a:extLst>
          </p:cNvPr>
          <p:cNvSpPr>
            <a:spLocks noGrp="1"/>
          </p:cNvSpPr>
          <p:nvPr>
            <p:ph idx="1"/>
          </p:nvPr>
        </p:nvSpPr>
        <p:spPr>
          <a:xfrm>
            <a:off x="480782" y="1944375"/>
            <a:ext cx="11237976" cy="2440299"/>
          </a:xfrm>
        </p:spPr>
        <p:txBody>
          <a:bodyPr/>
          <a:lstStyle/>
          <a:p>
            <a:pPr lvl="0" algn="l">
              <a:spcBef>
                <a:spcPts val="1200"/>
              </a:spcBef>
              <a:spcAft>
                <a:spcPts val="1200"/>
              </a:spcAft>
              <a:buClr>
                <a:srgbClr val="003865"/>
              </a:buClr>
            </a:pPr>
            <a:r>
              <a:rPr lang="en-US" b="1" u="sng">
                <a:solidFill>
                  <a:srgbClr val="003865"/>
                </a:solidFill>
              </a:rPr>
              <a:t>Example</a:t>
            </a:r>
            <a:r>
              <a:rPr lang="en-US" b="1">
                <a:solidFill>
                  <a:srgbClr val="003865"/>
                </a:solidFill>
              </a:rPr>
              <a:t>: Lloyds Department store</a:t>
            </a:r>
            <a:endParaRPr lang="en-US">
              <a:solidFill>
                <a:srgbClr val="003865"/>
              </a:solidFill>
            </a:endParaRPr>
          </a:p>
          <a:p>
            <a:pPr lvl="0" algn="l">
              <a:spcBef>
                <a:spcPts val="1200"/>
              </a:spcBef>
              <a:spcAft>
                <a:spcPts val="1200"/>
              </a:spcAft>
              <a:buClr>
                <a:srgbClr val="003865"/>
              </a:buClr>
            </a:pPr>
            <a:r>
              <a:rPr lang="en-US">
                <a:solidFill>
                  <a:srgbClr val="003865"/>
                </a:solidFill>
              </a:rPr>
              <a:t>Each week Lloyds department store selects a simple random sample of 100 customers in order to learn about the amount spent per shopping trip. The historical data indicates that the population follows a normal distribution. </a:t>
            </a:r>
          </a:p>
          <a:p>
            <a:pPr algn="l">
              <a:spcBef>
                <a:spcPts val="1200"/>
              </a:spcBef>
              <a:spcAft>
                <a:spcPts val="1200"/>
              </a:spcAft>
              <a:buClr>
                <a:srgbClr val="003865"/>
              </a:buClr>
            </a:pPr>
            <a:r>
              <a:rPr lang="en-US">
                <a:solidFill>
                  <a:srgbClr val="003865"/>
                </a:solidFill>
              </a:rPr>
              <a:t>During most recent week, Lloyd’s surveyed 100 customers (</a:t>
            </a:r>
            <a:r>
              <a:rPr lang="en-US" i="1">
                <a:solidFill>
                  <a:srgbClr val="003865"/>
                </a:solidFill>
              </a:rPr>
              <a:t>n</a:t>
            </a:r>
            <a:r>
              <a:rPr lang="en-US">
                <a:solidFill>
                  <a:srgbClr val="003865"/>
                </a:solidFill>
              </a:rPr>
              <a:t> = 100) and obtained a sample mean of</a:t>
            </a:r>
            <a:endParaRPr lang="en-US"/>
          </a:p>
          <a:p>
            <a:pPr lvl="0" algn="l">
              <a:spcBef>
                <a:spcPts val="1200"/>
              </a:spcBef>
              <a:spcAft>
                <a:spcPts val="1200"/>
              </a:spcAft>
              <a:buClr>
                <a:srgbClr val="003865"/>
              </a:buClr>
            </a:pPr>
            <a:endParaRPr lang="en-US">
              <a:solidFill>
                <a:srgbClr val="003865"/>
              </a:solidFill>
            </a:endParaRPr>
          </a:p>
        </p:txBody>
      </p:sp>
      <p:graphicFrame>
        <p:nvGraphicFramePr>
          <p:cNvPr id="14" name="Object 5" descr="x overbar equals $82.">
            <a:extLst>
              <a:ext uri="{C183D7F6-B498-43B3-948B-1728B52AA6E4}">
                <adec:decorative xmlns:adec="http://schemas.microsoft.com/office/drawing/2017/decorative" val="0"/>
              </a:ext>
            </a:extLst>
          </p:cNvPr>
          <p:cNvGraphicFramePr>
            <a:graphicFrameLocks noGrp="1" noChangeAspect="1"/>
          </p:cNvGraphicFramePr>
          <p:nvPr>
            <p:ph idx="15"/>
            <p:extLst>
              <p:ext uri="{D42A27DB-BD31-4B8C-83A1-F6EECF244321}">
                <p14:modId xmlns:p14="http://schemas.microsoft.com/office/powerpoint/2010/main" val="4156774832"/>
              </p:ext>
            </p:extLst>
          </p:nvPr>
        </p:nvGraphicFramePr>
        <p:xfrm>
          <a:off x="4319588" y="4478338"/>
          <a:ext cx="1130040" cy="317160"/>
        </p:xfrm>
        <a:graphic>
          <a:graphicData uri="http://schemas.openxmlformats.org/presentationml/2006/ole">
            <mc:AlternateContent xmlns:mc="http://schemas.openxmlformats.org/markup-compatibility/2006">
              <mc:Choice xmlns:v="urn:schemas-microsoft-com:vml" Requires="v">
                <p:oleObj spid="_x0000_s124931" name="Equation" r:id="rId3" imgW="1130040" imgH="317160" progId="Equation.DSMT4">
                  <p:embed/>
                </p:oleObj>
              </mc:Choice>
              <mc:Fallback>
                <p:oleObj name="Equation" r:id="rId3" imgW="1130040" imgH="317160" progId="Equation.DSMT4">
                  <p:embed/>
                  <p:pic>
                    <p:nvPicPr>
                      <p:cNvPr id="0" name="OLE substitute image"/>
                      <p:cNvPicPr/>
                      <p:nvPr/>
                    </p:nvPicPr>
                    <p:blipFill>
                      <a:blip r:embed="rId4"/>
                      <a:stretch>
                        <a:fillRect/>
                      </a:stretch>
                    </p:blipFill>
                    <p:spPr>
                      <a:xfrm>
                        <a:off x="4319588" y="4478338"/>
                        <a:ext cx="1130040" cy="317160"/>
                      </a:xfrm>
                      <a:prstGeom prst="rect">
                        <a:avLst/>
                      </a:prstGeom>
                      <a:noFill/>
                      <a:ln>
                        <a:noFill/>
                      </a:ln>
                    </p:spPr>
                  </p:pic>
                </p:oleObj>
              </mc:Fallback>
            </mc:AlternateContent>
          </a:graphicData>
        </a:graphic>
      </p:graphicFrame>
      <p:sp>
        <p:nvSpPr>
          <p:cNvPr id="7" name="Content Placeholder 6">
            <a:extLst>
              <a:ext uri="{C183D7F6-B498-43B3-948B-1728B52AA6E4}">
                <adec:decorative xmlns:adec="http://schemas.microsoft.com/office/drawing/2017/decorative" val="0"/>
              </a:ext>
            </a:extLst>
          </p:cNvPr>
          <p:cNvSpPr>
            <a:spLocks noGrp="1"/>
          </p:cNvSpPr>
          <p:nvPr>
            <p:ph idx="10"/>
          </p:nvPr>
        </p:nvSpPr>
        <p:spPr>
          <a:xfrm>
            <a:off x="476843" y="4904894"/>
            <a:ext cx="11237976" cy="371475"/>
          </a:xfrm>
        </p:spPr>
        <p:txBody>
          <a:bodyPr/>
          <a:lstStyle/>
          <a:p>
            <a:pPr algn="l"/>
            <a:r>
              <a:rPr lang="en-US">
                <a:solidFill>
                  <a:srgbClr val="003865"/>
                </a:solidFill>
              </a:rPr>
              <a:t>Based on historical data, Lloyd’s now assumes a known value of</a:t>
            </a:r>
            <a:endParaRPr lang="en-US"/>
          </a:p>
        </p:txBody>
      </p:sp>
      <p:graphicFrame>
        <p:nvGraphicFramePr>
          <p:cNvPr id="16" name="Object 7" descr="sigma equals $20."/>
          <p:cNvGraphicFramePr>
            <a:graphicFrameLocks noGrp="1" noChangeAspect="1"/>
          </p:cNvGraphicFramePr>
          <p:nvPr>
            <p:ph idx="12"/>
            <p:extLst>
              <p:ext uri="{D42A27DB-BD31-4B8C-83A1-F6EECF244321}">
                <p14:modId xmlns:p14="http://schemas.microsoft.com/office/powerpoint/2010/main" val="1606543819"/>
              </p:ext>
            </p:extLst>
          </p:nvPr>
        </p:nvGraphicFramePr>
        <p:xfrm>
          <a:off x="9364569" y="4959807"/>
          <a:ext cx="1214437" cy="337344"/>
        </p:xfrm>
        <a:graphic>
          <a:graphicData uri="http://schemas.openxmlformats.org/presentationml/2006/ole">
            <mc:AlternateContent xmlns:mc="http://schemas.openxmlformats.org/markup-compatibility/2006">
              <mc:Choice xmlns:v="urn:schemas-microsoft-com:vml" Requires="v">
                <p:oleObj spid="_x0000_s124932" name="Equation" r:id="rId5" imgW="1143000" imgH="317160" progId="Equation.DSMT4">
                  <p:embed/>
                </p:oleObj>
              </mc:Choice>
              <mc:Fallback>
                <p:oleObj name="Equation" r:id="rId5" imgW="1143000" imgH="31716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9364569" y="4959807"/>
                        <a:ext cx="1214437" cy="337344"/>
                      </a:xfrm>
                      <a:prstGeom prst="rect">
                        <a:avLst/>
                      </a:prstGeom>
                      <a:noFill/>
                      <a:ln>
                        <a:noFill/>
                      </a:ln>
                    </p:spPr>
                  </p:pic>
                </p:oleObj>
              </mc:Fallback>
            </mc:AlternateContent>
          </a:graphicData>
        </a:graphic>
      </p:graphicFrame>
      <p:sp>
        <p:nvSpPr>
          <p:cNvPr id="9" name="Content Placeholder 8"/>
          <p:cNvSpPr>
            <a:spLocks noGrp="1"/>
          </p:cNvSpPr>
          <p:nvPr>
            <p:ph idx="14"/>
          </p:nvPr>
        </p:nvSpPr>
        <p:spPr>
          <a:xfrm>
            <a:off x="480782" y="5315718"/>
            <a:ext cx="10927756" cy="874630"/>
          </a:xfrm>
        </p:spPr>
        <p:txBody>
          <a:bodyPr/>
          <a:lstStyle/>
          <a:p>
            <a:pPr algn="l"/>
            <a:r>
              <a:rPr lang="en-US">
                <a:solidFill>
                  <a:srgbClr val="003865"/>
                </a:solidFill>
              </a:rPr>
              <a:t>The confidence coefficient to be used in the interval estimate is .95.</a:t>
            </a:r>
            <a:endParaRPr lang="en-US"/>
          </a:p>
        </p:txBody>
      </p:sp>
    </p:spTree>
    <p:extLst>
      <p:ext uri="{BB962C8B-B14F-4D97-AF65-F5344CB8AC3E}">
        <p14:creationId xmlns:p14="http://schemas.microsoft.com/office/powerpoint/2010/main" val="3976823677"/>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(7 of 11) </a:t>
            </a:r>
            <a:endParaRPr lang="en-IN"/>
          </a:p>
        </p:txBody>
      </p:sp>
      <p:sp>
        <p:nvSpPr>
          <p:cNvPr id="3" name="Content Placeholder 2"/>
          <p:cNvSpPr>
            <a:spLocks noGrp="1"/>
          </p:cNvSpPr>
          <p:nvPr>
            <p:ph sz="half" idx="2"/>
          </p:nvPr>
        </p:nvSpPr>
        <p:spPr>
          <a:xfrm>
            <a:off x="476843" y="1828800"/>
            <a:ext cx="11241915" cy="1217447"/>
          </a:xfrm>
        </p:spPr>
        <p:txBody>
          <a:bodyPr/>
          <a:lstStyle/>
          <a:p>
            <a:pPr marL="0" indent="0">
              <a:spcBef>
                <a:spcPts val="1200"/>
              </a:spcBef>
              <a:spcAft>
                <a:spcPts val="1200"/>
              </a:spcAft>
              <a:buNone/>
            </a:pPr>
            <a:r>
              <a:rPr lang="en-US" b="1" u="sng"/>
              <a:t>Example</a:t>
            </a:r>
            <a:r>
              <a:rPr lang="en-US" b="1"/>
              <a:t>: Lloyds Department store</a:t>
            </a:r>
          </a:p>
          <a:p>
            <a:pPr marL="0" indent="0">
              <a:spcBef>
                <a:spcPts val="1200"/>
              </a:spcBef>
              <a:spcAft>
                <a:spcPts val="1200"/>
              </a:spcAft>
              <a:buNone/>
            </a:pPr>
            <a:r>
              <a:rPr lang="en-US"/>
              <a:t>95% of the sample means that can be observed are within</a:t>
            </a:r>
          </a:p>
        </p:txBody>
      </p:sp>
      <p:graphicFrame>
        <p:nvGraphicFramePr>
          <p:cNvPr id="9" name="Object 3" descr="plus or minus 1.96 sigma subscript x overbar baseline">
            <a:extLst>
              <a:ext uri="{FF2B5EF4-FFF2-40B4-BE49-F238E27FC236}">
                <a16:creationId xmlns:a16="http://schemas.microsoft.com/office/drawing/2014/main" id="{64B5747C-4086-4263-991B-046E126B6219}"/>
              </a:ext>
            </a:extLst>
          </p:cNvPr>
          <p:cNvGraphicFramePr>
            <a:graphicFrameLocks noGrp="1" noChangeAspect="1"/>
          </p:cNvGraphicFramePr>
          <p:nvPr>
            <p:ph idx="10"/>
            <p:extLst>
              <p:ext uri="{D42A27DB-BD31-4B8C-83A1-F6EECF244321}">
                <p14:modId xmlns:p14="http://schemas.microsoft.com/office/powerpoint/2010/main" val="4036844609"/>
              </p:ext>
            </p:extLst>
          </p:nvPr>
        </p:nvGraphicFramePr>
        <p:xfrm>
          <a:off x="8488335" y="2572415"/>
          <a:ext cx="1117600" cy="381000"/>
        </p:xfrm>
        <a:graphic>
          <a:graphicData uri="http://schemas.openxmlformats.org/presentationml/2006/ole">
            <mc:AlternateContent xmlns:mc="http://schemas.openxmlformats.org/markup-compatibility/2006">
              <mc:Choice xmlns:v="urn:schemas-microsoft-com:vml" Requires="v">
                <p:oleObj spid="_x0000_s125955" name="Equation" r:id="rId3" imgW="1117440" imgH="380880" progId="Equation.DSMT4">
                  <p:embed/>
                </p:oleObj>
              </mc:Choice>
              <mc:Fallback>
                <p:oleObj name="Equation" r:id="rId3" imgW="1117440" imgH="380880" progId="Equation.DSMT4">
                  <p:embed/>
                  <p:pic>
                    <p:nvPicPr>
                      <p:cNvPr id="0" name="OLE substitute image"/>
                      <p:cNvPicPr/>
                      <p:nvPr/>
                    </p:nvPicPr>
                    <p:blipFill>
                      <a:blip r:embed="rId4"/>
                      <a:stretch>
                        <a:fillRect/>
                      </a:stretch>
                    </p:blipFill>
                    <p:spPr>
                      <a:xfrm>
                        <a:off x="8488335" y="2572415"/>
                        <a:ext cx="11176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F5BB063-FBB6-4CC8-ACAB-F6ABB2BD40AC}"/>
              </a:ext>
            </a:extLst>
          </p:cNvPr>
          <p:cNvSpPr>
            <a:spLocks noGrp="1"/>
          </p:cNvSpPr>
          <p:nvPr>
            <p:ph idx="11"/>
          </p:nvPr>
        </p:nvSpPr>
        <p:spPr>
          <a:xfrm>
            <a:off x="9626717" y="2522038"/>
            <a:ext cx="1326672" cy="384048"/>
          </a:xfrm>
        </p:spPr>
        <p:txBody>
          <a:bodyPr/>
          <a:lstStyle/>
          <a:p>
            <a:pPr algn="l"/>
            <a:r>
              <a:rPr lang="en-US"/>
              <a:t>of the</a:t>
            </a:r>
          </a:p>
        </p:txBody>
      </p:sp>
      <p:sp>
        <p:nvSpPr>
          <p:cNvPr id="6" name="Content Placeholder 5">
            <a:extLst>
              <a:ext uri="{FF2B5EF4-FFF2-40B4-BE49-F238E27FC236}">
                <a16:creationId xmlns:a16="http://schemas.microsoft.com/office/drawing/2014/main" id="{E34F744E-BE3F-4D9D-AF9F-20250C73C2AD}"/>
              </a:ext>
            </a:extLst>
          </p:cNvPr>
          <p:cNvSpPr>
            <a:spLocks noGrp="1"/>
          </p:cNvSpPr>
          <p:nvPr>
            <p:ph idx="13"/>
          </p:nvPr>
        </p:nvSpPr>
        <p:spPr>
          <a:xfrm>
            <a:off x="476841" y="2926868"/>
            <a:ext cx="11237976" cy="457200"/>
          </a:xfrm>
        </p:spPr>
        <p:txBody>
          <a:bodyPr/>
          <a:lstStyle/>
          <a:p>
            <a:pPr algn="l"/>
            <a:r>
              <a:rPr lang="en-US"/>
              <a:t>population mean </a:t>
            </a:r>
            <a:r>
              <a:rPr lang="en-US" i="1"/>
              <a:t>µ</a:t>
            </a:r>
            <a:r>
              <a:rPr lang="en-US"/>
              <a:t>. The margin of error is: </a:t>
            </a:r>
          </a:p>
        </p:txBody>
      </p:sp>
      <p:graphicFrame>
        <p:nvGraphicFramePr>
          <p:cNvPr id="11" name="Object 6" descr="Begin equation. z subscript alpha over 2 baseline times sigma divided by square root of n equals 1.96 times left parenthesis 20 divided by the square root of 100 right parenthesis equals 3.92. End equation.">
            <a:extLst>
              <a:ext uri="{FF2B5EF4-FFF2-40B4-BE49-F238E27FC236}">
                <a16:creationId xmlns:a16="http://schemas.microsoft.com/office/drawing/2014/main" id="{937AD83F-31BB-4BA1-A3E1-DC4F6AD0A97D}"/>
              </a:ext>
            </a:extLst>
          </p:cNvPr>
          <p:cNvGraphicFramePr>
            <a:graphicFrameLocks noGrp="1" noChangeAspect="1"/>
          </p:cNvGraphicFramePr>
          <p:nvPr>
            <p:ph idx="15"/>
            <p:extLst>
              <p:ext uri="{D42A27DB-BD31-4B8C-83A1-F6EECF244321}">
                <p14:modId xmlns:p14="http://schemas.microsoft.com/office/powerpoint/2010/main" val="423272954"/>
              </p:ext>
            </p:extLst>
          </p:nvPr>
        </p:nvGraphicFramePr>
        <p:xfrm>
          <a:off x="4140129" y="3632360"/>
          <a:ext cx="3911400" cy="863280"/>
        </p:xfrm>
        <a:graphic>
          <a:graphicData uri="http://schemas.openxmlformats.org/presentationml/2006/ole">
            <mc:AlternateContent xmlns:mc="http://schemas.openxmlformats.org/markup-compatibility/2006">
              <mc:Choice xmlns:v="urn:schemas-microsoft-com:vml" Requires="v">
                <p:oleObj spid="_x0000_s125956" name="Equation" r:id="rId5" imgW="3911400" imgH="863280" progId="Equation.DSMT4">
                  <p:embed/>
                </p:oleObj>
              </mc:Choice>
              <mc:Fallback>
                <p:oleObj name="Equation" r:id="rId5" imgW="3911400" imgH="863280" progId="Equation.DSMT4">
                  <p:embed/>
                  <p:pic>
                    <p:nvPicPr>
                      <p:cNvPr id="0" name="OLE substitute image"/>
                      <p:cNvPicPr/>
                      <p:nvPr/>
                    </p:nvPicPr>
                    <p:blipFill>
                      <a:blip r:embed="rId6"/>
                      <a:stretch>
                        <a:fillRect/>
                      </a:stretch>
                    </p:blipFill>
                    <p:spPr>
                      <a:xfrm>
                        <a:off x="4140129" y="3632360"/>
                        <a:ext cx="3911400" cy="863280"/>
                      </a:xfrm>
                      <a:prstGeom prst="rect">
                        <a:avLst/>
                      </a:prstGeom>
                    </p:spPr>
                  </p:pic>
                </p:oleObj>
              </mc:Fallback>
            </mc:AlternateContent>
          </a:graphicData>
        </a:graphic>
      </p:graphicFrame>
    </p:spTree>
    <p:extLst>
      <p:ext uri="{BB962C8B-B14F-4D97-AF65-F5344CB8AC3E}">
        <p14:creationId xmlns:p14="http://schemas.microsoft.com/office/powerpoint/2010/main" val="3022723361"/>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(8 of 11)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sz="half" idx="1"/>
          </p:nvPr>
        </p:nvSpPr>
        <p:spPr>
          <a:xfrm>
            <a:off x="476844" y="1825625"/>
            <a:ext cx="11042056" cy="1222375"/>
          </a:xfrm>
        </p:spPr>
        <p:txBody>
          <a:bodyPr/>
          <a:lstStyle/>
          <a:p>
            <a:pPr marL="0" indent="0">
              <a:buNone/>
            </a:pPr>
            <a:r>
              <a:rPr lang="en-US" b="1" u="sng"/>
              <a:t>Example</a:t>
            </a:r>
            <a:r>
              <a:rPr lang="en-US" b="1"/>
              <a:t>: Lloyds Department store</a:t>
            </a:r>
          </a:p>
          <a:p>
            <a:pPr marL="0" indent="0">
              <a:buNone/>
            </a:pPr>
            <a:r>
              <a:rPr lang="en-US"/>
              <a:t>Interval estimate of </a:t>
            </a:r>
            <a:r>
              <a:rPr lang="en-US" i="1"/>
              <a:t>µ</a:t>
            </a:r>
            <a:r>
              <a:rPr lang="en-US"/>
              <a:t> is:</a:t>
            </a:r>
          </a:p>
        </p:txBody>
      </p:sp>
      <p:graphicFrame>
        <p:nvGraphicFramePr>
          <p:cNvPr id="9" name="Object 3" descr="$82 plus or minus $3.92 or $78.08 to $85.29."/>
          <p:cNvGraphicFramePr>
            <a:graphicFrameLocks noGrp="1" noChangeAspect="1"/>
          </p:cNvGraphicFramePr>
          <p:nvPr>
            <p:ph sz="half" idx="2"/>
            <p:extLst>
              <p:ext uri="{D42A27DB-BD31-4B8C-83A1-F6EECF244321}">
                <p14:modId xmlns:p14="http://schemas.microsoft.com/office/powerpoint/2010/main" val="3362310263"/>
              </p:ext>
            </p:extLst>
          </p:nvPr>
        </p:nvGraphicFramePr>
        <p:xfrm>
          <a:off x="4913347" y="3048000"/>
          <a:ext cx="2192434" cy="1152300"/>
        </p:xfrm>
        <a:graphic>
          <a:graphicData uri="http://schemas.openxmlformats.org/presentationml/2006/ole">
            <mc:AlternateContent xmlns:mc="http://schemas.openxmlformats.org/markup-compatibility/2006">
              <mc:Choice xmlns:v="urn:schemas-microsoft-com:vml" Requires="v">
                <p:oleObj spid="_x0000_s126978" name="Equation" r:id="rId3" imgW="2730240" imgH="1434960" progId="Equation.DSMT4">
                  <p:embed/>
                </p:oleObj>
              </mc:Choice>
              <mc:Fallback>
                <p:oleObj name="Equation" r:id="rId3" imgW="2730240" imgH="143496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4913347" y="3048000"/>
                        <a:ext cx="2192434" cy="1152300"/>
                      </a:xfrm>
                      <a:prstGeom prst="rect">
                        <a:avLst/>
                      </a:prstGeom>
                      <a:noFill/>
                      <a:ln>
                        <a:noFill/>
                      </a:ln>
                    </p:spPr>
                  </p:pic>
                </p:oleObj>
              </mc:Fallback>
            </mc:AlternateContent>
          </a:graphicData>
        </a:graphic>
      </p:graphicFrame>
      <p:sp>
        <p:nvSpPr>
          <p:cNvPr id="6" name="Content Placeholder 5"/>
          <p:cNvSpPr>
            <a:spLocks noGrp="1"/>
          </p:cNvSpPr>
          <p:nvPr>
            <p:ph sz="half" idx="10"/>
          </p:nvPr>
        </p:nvSpPr>
        <p:spPr>
          <a:xfrm>
            <a:off x="639928" y="4778944"/>
            <a:ext cx="10739272" cy="643731"/>
          </a:xfrm>
        </p:spPr>
        <p:txBody>
          <a:bodyPr/>
          <a:lstStyle/>
          <a:p>
            <a:pPr marL="0" lvl="0" indent="0">
              <a:buClr>
                <a:srgbClr val="003865"/>
              </a:buClr>
              <a:buNone/>
            </a:pPr>
            <a:r>
              <a:rPr lang="en-US">
                <a:solidFill>
                  <a:srgbClr val="003865"/>
                </a:solidFill>
              </a:rPr>
              <a:t>We are </a:t>
            </a:r>
            <a:r>
              <a:rPr lang="en-US" u="sng">
                <a:solidFill>
                  <a:srgbClr val="003865"/>
                </a:solidFill>
              </a:rPr>
              <a:t>95% confident</a:t>
            </a:r>
            <a:r>
              <a:rPr lang="en-US">
                <a:solidFill>
                  <a:srgbClr val="003865"/>
                </a:solidFill>
              </a:rPr>
              <a:t> that the interval contains the population mean.</a:t>
            </a:r>
          </a:p>
        </p:txBody>
      </p:sp>
    </p:spTree>
    <p:extLst>
      <p:ext uri="{BB962C8B-B14F-4D97-AF65-F5344CB8AC3E}">
        <p14:creationId xmlns:p14="http://schemas.microsoft.com/office/powerpoint/2010/main" val="3822735328"/>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(9 of 11)</a:t>
            </a:r>
            <a:endParaRPr lang="en-IN"/>
          </a:p>
        </p:txBody>
      </p:sp>
      <p:sp>
        <p:nvSpPr>
          <p:cNvPr id="7" name="Content Placeholder 2">
            <a:extLst>
              <a:ext uri="{FF2B5EF4-FFF2-40B4-BE49-F238E27FC236}">
                <a16:creationId xmlns:a16="http://schemas.microsoft.com/office/drawing/2014/main" id="{1F8D682A-275E-43A9-BCC0-F8E62F6B0489}"/>
              </a:ext>
            </a:extLst>
          </p:cNvPr>
          <p:cNvSpPr>
            <a:spLocks noGrp="1"/>
          </p:cNvSpPr>
          <p:nvPr>
            <p:ph sz="half" idx="1"/>
          </p:nvPr>
        </p:nvSpPr>
        <p:spPr>
          <a:xfrm>
            <a:off x="476844" y="1825625"/>
            <a:ext cx="11237976" cy="475615"/>
          </a:xfrm>
        </p:spPr>
        <p:txBody>
          <a:bodyPr/>
          <a:lstStyle/>
          <a:p>
            <a:pPr marL="0" indent="0">
              <a:buNone/>
            </a:pPr>
            <a:r>
              <a:rPr lang="en-US" b="1" u="sng"/>
              <a:t>Example</a:t>
            </a:r>
            <a:r>
              <a:rPr lang="en-US" b="1"/>
              <a:t>: Lloyds Department store</a:t>
            </a:r>
          </a:p>
        </p:txBody>
      </p:sp>
      <p:graphicFrame>
        <p:nvGraphicFramePr>
          <p:cNvPr id="5" name="Table 3">
            <a:extLst>
              <a:ext uri="{FF2B5EF4-FFF2-40B4-BE49-F238E27FC236}">
                <a16:creationId xmlns:a16="http://schemas.microsoft.com/office/drawing/2014/main" id="{DA66587B-F945-4DE4-A3EC-1704F9DBCACA}"/>
              </a:ext>
            </a:extLst>
          </p:cNvPr>
          <p:cNvGraphicFramePr>
            <a:graphicFrameLocks noGrp="1"/>
          </p:cNvGraphicFramePr>
          <p:nvPr>
            <p:ph sz="half" idx="2"/>
            <p:extLst>
              <p:ext uri="{D42A27DB-BD31-4B8C-83A1-F6EECF244321}">
                <p14:modId xmlns:p14="http://schemas.microsoft.com/office/powerpoint/2010/main" val="3029629497"/>
              </p:ext>
            </p:extLst>
          </p:nvPr>
        </p:nvGraphicFramePr>
        <p:xfrm>
          <a:off x="2438401" y="2421734"/>
          <a:ext cx="7315199" cy="2136762"/>
        </p:xfrm>
        <a:graphic>
          <a:graphicData uri="http://schemas.openxmlformats.org/drawingml/2006/table">
            <a:tbl>
              <a:tblPr firstRow="1" bandRow="1">
                <a:tableStyleId>{073A0DAA-6AF3-43AB-8588-CEC1D06C72B9}</a:tableStyleId>
              </a:tblPr>
              <a:tblGrid>
                <a:gridCol w="2813543">
                  <a:extLst>
                    <a:ext uri="{9D8B030D-6E8A-4147-A177-3AD203B41FA5}">
                      <a16:colId xmlns:a16="http://schemas.microsoft.com/office/drawing/2014/main" val="4219919259"/>
                    </a:ext>
                  </a:extLst>
                </a:gridCol>
                <a:gridCol w="2250828">
                  <a:extLst>
                    <a:ext uri="{9D8B030D-6E8A-4147-A177-3AD203B41FA5}">
                      <a16:colId xmlns:a16="http://schemas.microsoft.com/office/drawing/2014/main" val="1624476629"/>
                    </a:ext>
                  </a:extLst>
                </a:gridCol>
                <a:gridCol w="2250828">
                  <a:extLst>
                    <a:ext uri="{9D8B030D-6E8A-4147-A177-3AD203B41FA5}">
                      <a16:colId xmlns:a16="http://schemas.microsoft.com/office/drawing/2014/main" val="1553808613"/>
                    </a:ext>
                  </a:extLst>
                </a:gridCol>
              </a:tblGrid>
              <a:tr h="548640">
                <a:tc>
                  <a:txBody>
                    <a:bodyPr/>
                    <a:lstStyle/>
                    <a:p>
                      <a:pPr algn="ctr"/>
                      <a:r>
                        <a:rPr lang="en-IN" sz="2000"/>
                        <a:t>Confidence level</a:t>
                      </a:r>
                    </a:p>
                  </a:txBody>
                  <a:tcPr marL="39333" marR="39333" anchor="ctr">
                    <a:solidFill>
                      <a:srgbClr val="000000"/>
                    </a:solidFill>
                  </a:tcPr>
                </a:tc>
                <a:tc>
                  <a:txBody>
                    <a:bodyPr/>
                    <a:lstStyle/>
                    <a:p>
                      <a:pPr algn="ctr"/>
                      <a:r>
                        <a:rPr lang="en-IN" sz="2000"/>
                        <a:t>Margin of Error</a:t>
                      </a:r>
                    </a:p>
                  </a:txBody>
                  <a:tcPr marL="39333" marR="39333" anchor="ctr">
                    <a:solidFill>
                      <a:srgbClr val="000000"/>
                    </a:solidFill>
                  </a:tcPr>
                </a:tc>
                <a:tc>
                  <a:txBody>
                    <a:bodyPr/>
                    <a:lstStyle/>
                    <a:p>
                      <a:pPr algn="ctr"/>
                      <a:r>
                        <a:rPr lang="en-IN" sz="2000"/>
                        <a:t>Interval estimate</a:t>
                      </a:r>
                    </a:p>
                  </a:txBody>
                  <a:tcPr marL="39333" marR="39333" anchor="ctr">
                    <a:solidFill>
                      <a:srgbClr val="000000"/>
                    </a:solidFill>
                  </a:tcPr>
                </a:tc>
                <a:extLst>
                  <a:ext uri="{0D108BD9-81ED-4DB2-BD59-A6C34878D82A}">
                    <a16:rowId xmlns:a16="http://schemas.microsoft.com/office/drawing/2014/main" val="3807734557"/>
                  </a:ext>
                </a:extLst>
              </a:tr>
              <a:tr h="490842">
                <a:tc>
                  <a:txBody>
                    <a:bodyPr/>
                    <a:lstStyle/>
                    <a:p>
                      <a:pPr algn="ctr"/>
                      <a:r>
                        <a:rPr lang="en-IN" sz="2000">
                          <a:solidFill>
                            <a:srgbClr val="000000"/>
                          </a:solidFill>
                        </a:rPr>
                        <a:t>90%</a:t>
                      </a:r>
                    </a:p>
                  </a:txBody>
                  <a:tcPr marL="39333" marR="39333" anchor="ctr"/>
                </a:tc>
                <a:tc>
                  <a:txBody>
                    <a:bodyPr/>
                    <a:lstStyle/>
                    <a:p>
                      <a:pPr algn="ctr"/>
                      <a:r>
                        <a:rPr lang="en-IN" sz="2000">
                          <a:solidFill>
                            <a:srgbClr val="000000"/>
                          </a:solidFill>
                        </a:rPr>
                        <a:t>3.92</a:t>
                      </a:r>
                    </a:p>
                  </a:txBody>
                  <a:tcPr marL="39333" marR="39333" anchor="ctr"/>
                </a:tc>
                <a:tc>
                  <a:txBody>
                    <a:bodyPr/>
                    <a:lstStyle/>
                    <a:p>
                      <a:pPr algn="ctr"/>
                      <a:r>
                        <a:rPr lang="en-IN" sz="2000">
                          <a:solidFill>
                            <a:srgbClr val="000000"/>
                          </a:solidFill>
                        </a:rPr>
                        <a:t>78.08 – 85.92 </a:t>
                      </a:r>
                    </a:p>
                  </a:txBody>
                  <a:tcPr marL="39333" marR="39333" anchor="ctr"/>
                </a:tc>
                <a:extLst>
                  <a:ext uri="{0D108BD9-81ED-4DB2-BD59-A6C34878D82A}">
                    <a16:rowId xmlns:a16="http://schemas.microsoft.com/office/drawing/2014/main" val="3227675307"/>
                  </a:ext>
                </a:extLst>
              </a:tr>
              <a:tr h="548640">
                <a:tc>
                  <a:txBody>
                    <a:bodyPr/>
                    <a:lstStyle/>
                    <a:p>
                      <a:pPr algn="ctr"/>
                      <a:r>
                        <a:rPr lang="en-IN" sz="2000">
                          <a:solidFill>
                            <a:srgbClr val="000000"/>
                          </a:solidFill>
                        </a:rPr>
                        <a:t>95%</a:t>
                      </a:r>
                    </a:p>
                  </a:txBody>
                  <a:tcPr marL="39333" marR="39333" anchor="ctr"/>
                </a:tc>
                <a:tc>
                  <a:txBody>
                    <a:bodyPr/>
                    <a:lstStyle/>
                    <a:p>
                      <a:pPr algn="ctr"/>
                      <a:r>
                        <a:rPr lang="en-IN" sz="2000">
                          <a:solidFill>
                            <a:srgbClr val="000000"/>
                          </a:solidFill>
                        </a:rPr>
                        <a:t>3.29</a:t>
                      </a:r>
                    </a:p>
                  </a:txBody>
                  <a:tcPr marL="39333" marR="39333" anchor="ctr"/>
                </a:tc>
                <a:tc>
                  <a:txBody>
                    <a:bodyPr/>
                    <a:lstStyle/>
                    <a:p>
                      <a:pPr algn="ctr"/>
                      <a:r>
                        <a:rPr lang="en-IN" sz="2000">
                          <a:solidFill>
                            <a:srgbClr val="000000"/>
                          </a:solidFill>
                        </a:rPr>
                        <a:t>78.71 – 85.29</a:t>
                      </a:r>
                    </a:p>
                  </a:txBody>
                  <a:tcPr marL="39333" marR="39333" anchor="ctr"/>
                </a:tc>
                <a:extLst>
                  <a:ext uri="{0D108BD9-81ED-4DB2-BD59-A6C34878D82A}">
                    <a16:rowId xmlns:a16="http://schemas.microsoft.com/office/drawing/2014/main" val="1793215676"/>
                  </a:ext>
                </a:extLst>
              </a:tr>
              <a:tr h="548640">
                <a:tc>
                  <a:txBody>
                    <a:bodyPr/>
                    <a:lstStyle/>
                    <a:p>
                      <a:pPr algn="ctr"/>
                      <a:r>
                        <a:rPr lang="en-IN" sz="2000">
                          <a:solidFill>
                            <a:srgbClr val="000000"/>
                          </a:solidFill>
                        </a:rPr>
                        <a:t>99%</a:t>
                      </a:r>
                    </a:p>
                  </a:txBody>
                  <a:tcPr marL="39333" marR="39333" anchor="ctr"/>
                </a:tc>
                <a:tc>
                  <a:txBody>
                    <a:bodyPr/>
                    <a:lstStyle/>
                    <a:p>
                      <a:pPr algn="ctr"/>
                      <a:r>
                        <a:rPr lang="en-IN" sz="2000">
                          <a:solidFill>
                            <a:srgbClr val="000000"/>
                          </a:solidFill>
                        </a:rPr>
                        <a:t>5.15</a:t>
                      </a:r>
                    </a:p>
                  </a:txBody>
                  <a:tcPr marL="39333" marR="39333" anchor="ctr"/>
                </a:tc>
                <a:tc>
                  <a:txBody>
                    <a:bodyPr/>
                    <a:lstStyle/>
                    <a:p>
                      <a:pPr algn="ctr"/>
                      <a:r>
                        <a:rPr lang="en-IN" sz="2000">
                          <a:solidFill>
                            <a:srgbClr val="000000"/>
                          </a:solidFill>
                        </a:rPr>
                        <a:t>76.85 – 87.15</a:t>
                      </a:r>
                    </a:p>
                  </a:txBody>
                  <a:tcPr marL="39333" marR="39333" anchor="ctr"/>
                </a:tc>
                <a:extLst>
                  <a:ext uri="{0D108BD9-81ED-4DB2-BD59-A6C34878D82A}">
                    <a16:rowId xmlns:a16="http://schemas.microsoft.com/office/drawing/2014/main" val="602582797"/>
                  </a:ext>
                </a:extLst>
              </a:tr>
            </a:tbl>
          </a:graphicData>
        </a:graphic>
      </p:graphicFrame>
      <p:sp>
        <p:nvSpPr>
          <p:cNvPr id="3" name="Content Placeholder 4">
            <a:extLst>
              <a:ext uri="{FF2B5EF4-FFF2-40B4-BE49-F238E27FC236}">
                <a16:creationId xmlns:a16="http://schemas.microsoft.com/office/drawing/2014/main" id="{E0E8C42A-8370-428F-8BF1-3F97C86F3BCF}"/>
              </a:ext>
            </a:extLst>
          </p:cNvPr>
          <p:cNvSpPr>
            <a:spLocks noGrp="1"/>
          </p:cNvSpPr>
          <p:nvPr>
            <p:ph sz="half" idx="10"/>
          </p:nvPr>
        </p:nvSpPr>
        <p:spPr>
          <a:xfrm>
            <a:off x="476844" y="5258274"/>
            <a:ext cx="11237976" cy="883683"/>
          </a:xfrm>
        </p:spPr>
        <p:txBody>
          <a:bodyPr/>
          <a:lstStyle/>
          <a:p>
            <a:pPr marL="0" indent="0">
              <a:buNone/>
            </a:pPr>
            <a:r>
              <a:rPr lang="en-US"/>
              <a:t>In order to have a higher degree of confidence, the margin of error and thus the width of the confidence interval must be larger.</a:t>
            </a:r>
          </a:p>
        </p:txBody>
      </p:sp>
    </p:spTree>
    <p:extLst>
      <p:ext uri="{BB962C8B-B14F-4D97-AF65-F5344CB8AC3E}">
        <p14:creationId xmlns:p14="http://schemas.microsoft.com/office/powerpoint/2010/main" val="81650123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Analytics</a:t>
            </a:r>
            <a:endParaRPr lang="en-IN"/>
          </a:p>
        </p:txBody>
      </p:sp>
      <p:sp>
        <p:nvSpPr>
          <p:cNvPr id="3" name="Content Placeholder 2"/>
          <p:cNvSpPr>
            <a:spLocks noGrp="1"/>
          </p:cNvSpPr>
          <p:nvPr>
            <p:ph idx="1"/>
          </p:nvPr>
        </p:nvSpPr>
        <p:spPr/>
        <p:txBody>
          <a:bodyPr/>
          <a:lstStyle/>
          <a:p>
            <a:pPr>
              <a:spcBef>
                <a:spcPts val="600"/>
              </a:spcBef>
              <a:spcAft>
                <a:spcPts val="1000"/>
              </a:spcAft>
              <a:tabLst>
                <a:tab pos="5375275" algn="l"/>
              </a:tabLst>
            </a:pPr>
            <a:r>
              <a:rPr lang="en-IN"/>
              <a:t>Scientific process of transforming data into insight for making better decisions. </a:t>
            </a:r>
          </a:p>
          <a:p>
            <a:pPr lvl="1">
              <a:spcBef>
                <a:spcPts val="600"/>
              </a:spcBef>
              <a:spcAft>
                <a:spcPts val="1000"/>
              </a:spcAft>
              <a:tabLst>
                <a:tab pos="5375275" algn="l"/>
              </a:tabLst>
            </a:pPr>
            <a:r>
              <a:rPr lang="en-IN"/>
              <a:t>Descriptive analysis—Analytical techniques that describe what happened in the past. </a:t>
            </a:r>
          </a:p>
          <a:p>
            <a:pPr lvl="1">
              <a:spcBef>
                <a:spcPts val="600"/>
              </a:spcBef>
              <a:spcAft>
                <a:spcPts val="1000"/>
              </a:spcAft>
              <a:tabLst>
                <a:tab pos="5375275" algn="l"/>
              </a:tabLst>
            </a:pPr>
            <a:r>
              <a:rPr lang="en-IN"/>
              <a:t>Predictive analysis </a:t>
            </a:r>
          </a:p>
          <a:p>
            <a:pPr marL="1143000" lvl="3">
              <a:lnSpc>
                <a:spcPct val="100000"/>
              </a:lnSpc>
              <a:spcBef>
                <a:spcPts val="600"/>
              </a:spcBef>
              <a:spcAft>
                <a:spcPts val="1000"/>
              </a:spcAft>
              <a:buSzPct val="75000"/>
              <a:tabLst>
                <a:tab pos="5375275" algn="l"/>
              </a:tabLst>
            </a:pPr>
            <a:r>
              <a:rPr lang="en-IN" sz="2400" b="0"/>
              <a:t>Analytical techniques that use models constructed from past data to predict future. </a:t>
            </a:r>
          </a:p>
          <a:p>
            <a:pPr marL="1143000" lvl="3">
              <a:lnSpc>
                <a:spcPct val="100000"/>
              </a:lnSpc>
              <a:spcBef>
                <a:spcPts val="600"/>
              </a:spcBef>
              <a:spcAft>
                <a:spcPts val="1000"/>
              </a:spcAft>
              <a:buSzPct val="75000"/>
              <a:tabLst>
                <a:tab pos="5375275" algn="l"/>
              </a:tabLst>
            </a:pPr>
            <a:r>
              <a:rPr lang="en-IN" sz="2400" b="0"/>
              <a:t>Helps assess the impact the impact of one variable on another</a:t>
            </a:r>
          </a:p>
          <a:p>
            <a:pPr lvl="1">
              <a:spcBef>
                <a:spcPts val="600"/>
              </a:spcBef>
              <a:spcAft>
                <a:spcPts val="1000"/>
              </a:spcAft>
              <a:tabLst>
                <a:tab pos="5375275" algn="l"/>
              </a:tabLst>
            </a:pPr>
            <a:r>
              <a:rPr lang="en-IN"/>
              <a:t>Prescriptive analysis—Analytical techniques that yield a best course of action to take. </a:t>
            </a:r>
          </a:p>
        </p:txBody>
      </p:sp>
    </p:spTree>
    <p:extLst>
      <p:ext uri="{BB962C8B-B14F-4D97-AF65-F5344CB8AC3E}">
        <p14:creationId xmlns:p14="http://schemas.microsoft.com/office/powerpoint/2010/main" val="2308130071"/>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84593C-027C-4CD3-BD5D-78617DBBE4D3}"/>
              </a:ext>
            </a:extLst>
          </p:cNvPr>
          <p:cNvSpPr>
            <a:spLocks noGrp="1"/>
          </p:cNvSpPr>
          <p:nvPr>
            <p:ph type="title"/>
          </p:nvPr>
        </p:nvSpPr>
        <p:spPr/>
        <p:txBody>
          <a:bodyPr/>
          <a:lstStyle/>
          <a:p>
            <a:r>
              <a:rPr lang="en-US"/>
              <a:t>Interval Estimate of a Population Mean: </a:t>
            </a:r>
            <a:br>
              <a:rPr lang="en-US"/>
            </a:br>
            <a:r>
              <a:rPr lang="el-GR" i="1"/>
              <a:t>σ</a:t>
            </a:r>
            <a:r>
              <a:rPr lang="en-US"/>
              <a:t> Known (10 of 11)</a:t>
            </a:r>
            <a:endParaRPr lang="en-IN"/>
          </a:p>
        </p:txBody>
      </p:sp>
      <p:sp>
        <p:nvSpPr>
          <p:cNvPr id="2" name="Content Placeholder 2">
            <a:extLst>
              <a:ext uri="{FF2B5EF4-FFF2-40B4-BE49-F238E27FC236}">
                <a16:creationId xmlns:a16="http://schemas.microsoft.com/office/drawing/2014/main" id="{37A90D80-D84C-4C0E-8F42-D833339D18DD}"/>
              </a:ext>
            </a:extLst>
          </p:cNvPr>
          <p:cNvSpPr>
            <a:spLocks noGrp="1"/>
          </p:cNvSpPr>
          <p:nvPr>
            <p:ph sz="half" idx="2"/>
          </p:nvPr>
        </p:nvSpPr>
        <p:spPr>
          <a:xfrm>
            <a:off x="476843" y="1828800"/>
            <a:ext cx="11241915" cy="1097280"/>
          </a:xfrm>
        </p:spPr>
        <p:txBody>
          <a:bodyPr/>
          <a:lstStyle/>
          <a:p>
            <a:pPr marL="0" indent="0">
              <a:buNone/>
            </a:pPr>
            <a:r>
              <a:rPr lang="en-US">
                <a:solidFill>
                  <a:srgbClr val="003865"/>
                </a:solidFill>
                <a:cs typeface="Arial" pitchFamily="34" charset="0"/>
              </a:rPr>
              <a:t>Adequate Sample Size</a:t>
            </a:r>
          </a:p>
          <a:p>
            <a:pPr lvl="1"/>
            <a:r>
              <a:rPr lang="en-US">
                <a:solidFill>
                  <a:srgbClr val="003865"/>
                </a:solidFill>
                <a:cs typeface="Arial" pitchFamily="34" charset="0"/>
              </a:rPr>
              <a:t>In most applications, a sample size of</a:t>
            </a:r>
            <a:endParaRPr lang="en-US">
              <a:solidFill>
                <a:srgbClr val="003865"/>
              </a:solidFill>
            </a:endParaRPr>
          </a:p>
        </p:txBody>
      </p:sp>
      <p:graphicFrame>
        <p:nvGraphicFramePr>
          <p:cNvPr id="8" name="Object 3" descr="n is greater than or equal to 30">
            <a:extLst>
              <a:ext uri="{FF2B5EF4-FFF2-40B4-BE49-F238E27FC236}">
                <a16:creationId xmlns:a16="http://schemas.microsoft.com/office/drawing/2014/main" id="{11C8AD62-977C-4A46-B23E-210FEFE79C82}"/>
              </a:ext>
            </a:extLst>
          </p:cNvPr>
          <p:cNvGraphicFramePr>
            <a:graphicFrameLocks noGrp="1" noChangeAspect="1"/>
          </p:cNvGraphicFramePr>
          <p:nvPr>
            <p:ph idx="10"/>
            <p:extLst>
              <p:ext uri="{D42A27DB-BD31-4B8C-83A1-F6EECF244321}">
                <p14:modId xmlns:p14="http://schemas.microsoft.com/office/powerpoint/2010/main" val="3706278467"/>
              </p:ext>
            </p:extLst>
          </p:nvPr>
        </p:nvGraphicFramePr>
        <p:xfrm>
          <a:off x="6444192" y="2449513"/>
          <a:ext cx="863600" cy="292100"/>
        </p:xfrm>
        <a:graphic>
          <a:graphicData uri="http://schemas.openxmlformats.org/presentationml/2006/ole">
            <mc:AlternateContent xmlns:mc="http://schemas.openxmlformats.org/markup-compatibility/2006">
              <mc:Choice xmlns:v="urn:schemas-microsoft-com:vml" Requires="v">
                <p:oleObj spid="_x0000_s128002" name="Equation" r:id="rId3" imgW="863280" imgH="291960" progId="Equation.DSMT4">
                  <p:embed/>
                </p:oleObj>
              </mc:Choice>
              <mc:Fallback>
                <p:oleObj name="Equation" r:id="rId3" imgW="863280" imgH="291960" progId="Equation.DSMT4">
                  <p:embed/>
                  <p:pic>
                    <p:nvPicPr>
                      <p:cNvPr id="0" name="OLE substitute image"/>
                      <p:cNvPicPr/>
                      <p:nvPr/>
                    </p:nvPicPr>
                    <p:blipFill>
                      <a:blip r:embed="rId4"/>
                      <a:stretch>
                        <a:fillRect/>
                      </a:stretch>
                    </p:blipFill>
                    <p:spPr>
                      <a:xfrm>
                        <a:off x="6444192" y="2449513"/>
                        <a:ext cx="863600" cy="2921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E2BAF7D-160C-4D38-B93D-4FC4706F2A70}"/>
              </a:ext>
            </a:extLst>
          </p:cNvPr>
          <p:cNvSpPr>
            <a:spLocks noGrp="1"/>
          </p:cNvSpPr>
          <p:nvPr>
            <p:ph idx="11"/>
          </p:nvPr>
        </p:nvSpPr>
        <p:spPr>
          <a:xfrm>
            <a:off x="7341658" y="2364848"/>
            <a:ext cx="2563240" cy="457200"/>
          </a:xfrm>
        </p:spPr>
        <p:txBody>
          <a:bodyPr/>
          <a:lstStyle/>
          <a:p>
            <a:pPr marL="0" lvl="1" indent="0">
              <a:buNone/>
            </a:pPr>
            <a:r>
              <a:rPr lang="en-US">
                <a:solidFill>
                  <a:srgbClr val="003865"/>
                </a:solidFill>
                <a:cs typeface="Arial" pitchFamily="34" charset="0"/>
              </a:rPr>
              <a:t>is adequate</a:t>
            </a:r>
            <a:r>
              <a:rPr lang="en-US">
                <a:solidFill>
                  <a:srgbClr val="000000"/>
                </a:solidFill>
                <a:cs typeface="Arial" pitchFamily="34" charset="0"/>
              </a:rPr>
              <a:t>.</a:t>
            </a:r>
          </a:p>
        </p:txBody>
      </p:sp>
      <p:sp>
        <p:nvSpPr>
          <p:cNvPr id="5" name="Content Placeholder 5">
            <a:extLst>
              <a:ext uri="{FF2B5EF4-FFF2-40B4-BE49-F238E27FC236}">
                <a16:creationId xmlns:a16="http://schemas.microsoft.com/office/drawing/2014/main" id="{7317C0CA-F1ED-4B47-8316-20E32E18551E}"/>
              </a:ext>
            </a:extLst>
          </p:cNvPr>
          <p:cNvSpPr>
            <a:spLocks noGrp="1"/>
          </p:cNvSpPr>
          <p:nvPr>
            <p:ph idx="13"/>
          </p:nvPr>
        </p:nvSpPr>
        <p:spPr>
          <a:xfrm>
            <a:off x="476843" y="2930761"/>
            <a:ext cx="11237976" cy="2657240"/>
          </a:xfrm>
        </p:spPr>
        <p:txBody>
          <a:bodyPr/>
          <a:lstStyle/>
          <a:p>
            <a:pPr lvl="1">
              <a:buClr>
                <a:srgbClr val="003865"/>
              </a:buClr>
            </a:pPr>
            <a:r>
              <a:rPr lang="en-US">
                <a:solidFill>
                  <a:srgbClr val="003865"/>
                </a:solidFill>
                <a:cs typeface="Arial" pitchFamily="34" charset="0"/>
              </a:rPr>
              <a:t>If the population distribution is highly skewed or contains outliers, a sample size of 50 or more is recommended.</a:t>
            </a:r>
          </a:p>
          <a:p>
            <a:pPr lvl="1">
              <a:buClr>
                <a:srgbClr val="003865"/>
              </a:buClr>
            </a:pPr>
            <a:r>
              <a:rPr lang="en-US">
                <a:solidFill>
                  <a:srgbClr val="003865"/>
                </a:solidFill>
                <a:cs typeface="Arial" pitchFamily="34" charset="0"/>
              </a:rPr>
              <a:t>If the population is not normally distributed but is roughly symmetric, a sample size as small as 15 will suffice.</a:t>
            </a:r>
            <a:endParaRPr lang="en-US"/>
          </a:p>
          <a:p>
            <a:pPr lvl="1">
              <a:buClr>
                <a:srgbClr val="003865"/>
              </a:buClr>
            </a:pPr>
            <a:r>
              <a:rPr lang="en-US">
                <a:solidFill>
                  <a:srgbClr val="003865"/>
                </a:solidFill>
                <a:cs typeface="Arial" pitchFamily="34" charset="0"/>
              </a:rPr>
              <a:t>If the population is believed to be at least approximately normal, a sample size of less than 15 can be used.</a:t>
            </a:r>
          </a:p>
        </p:txBody>
      </p:sp>
    </p:spTree>
    <p:extLst>
      <p:ext uri="{BB962C8B-B14F-4D97-AF65-F5344CB8AC3E}">
        <p14:creationId xmlns:p14="http://schemas.microsoft.com/office/powerpoint/2010/main" val="1792227670"/>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Known (11 of 11)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p:txBody>
          <a:bodyPr/>
          <a:lstStyle/>
          <a:p>
            <a:r>
              <a:rPr lang="en-US"/>
              <a:t>If an estimate of the population standard deviation </a:t>
            </a:r>
            <a:r>
              <a:rPr lang="el-GR" i="1"/>
              <a:t>σ</a:t>
            </a:r>
            <a:r>
              <a:rPr lang="en-US" i="1"/>
              <a:t> </a:t>
            </a:r>
            <a:r>
              <a:rPr lang="en-US"/>
              <a:t>cannot be developed prior to sampling, we use the sample standard deviation </a:t>
            </a:r>
            <a:r>
              <a:rPr lang="en-US" i="1"/>
              <a:t>s</a:t>
            </a:r>
            <a:r>
              <a:rPr lang="en-US"/>
              <a:t> to estimate </a:t>
            </a:r>
            <a:r>
              <a:rPr lang="el-GR" i="1"/>
              <a:t>σ</a:t>
            </a:r>
            <a:r>
              <a:rPr lang="en-US"/>
              <a:t>.</a:t>
            </a:r>
          </a:p>
          <a:p>
            <a:r>
              <a:rPr lang="en-US"/>
              <a:t>This is the </a:t>
            </a:r>
            <a:r>
              <a:rPr lang="el-GR" i="1" u="sng"/>
              <a:t>σ</a:t>
            </a:r>
            <a:r>
              <a:rPr lang="en-US" u="sng"/>
              <a:t> unknown</a:t>
            </a:r>
            <a:r>
              <a:rPr lang="en-US"/>
              <a:t> case.</a:t>
            </a:r>
          </a:p>
          <a:p>
            <a:r>
              <a:rPr lang="en-US"/>
              <a:t>In this case, the interval estimate for </a:t>
            </a:r>
            <a:r>
              <a:rPr lang="en-US" i="1"/>
              <a:t>µ</a:t>
            </a:r>
            <a:r>
              <a:rPr lang="en-US"/>
              <a:t> is based on the </a:t>
            </a:r>
            <a:r>
              <a:rPr lang="en-US" i="1"/>
              <a:t>t</a:t>
            </a:r>
            <a:r>
              <a:rPr lang="en-US"/>
              <a:t> distribution.</a:t>
            </a:r>
          </a:p>
          <a:p>
            <a:r>
              <a:rPr lang="en-US"/>
              <a:t>(We’ll assume for now that the population is normally distributed.)</a:t>
            </a:r>
          </a:p>
        </p:txBody>
      </p:sp>
    </p:spTree>
    <p:extLst>
      <p:ext uri="{BB962C8B-B14F-4D97-AF65-F5344CB8AC3E}">
        <p14:creationId xmlns:p14="http://schemas.microsoft.com/office/powerpoint/2010/main" val="2564139583"/>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Distribution (1 of 6)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p:txBody>
          <a:bodyPr/>
          <a:lstStyle/>
          <a:p>
            <a:r>
              <a:rPr lang="en-US"/>
              <a:t>William Gosset, writing under the name “Student,” is the founder of the </a:t>
            </a:r>
            <a:r>
              <a:rPr lang="en-US" i="1"/>
              <a:t>t </a:t>
            </a:r>
            <a:r>
              <a:rPr lang="en-US"/>
              <a:t>distribution.</a:t>
            </a:r>
          </a:p>
          <a:p>
            <a:r>
              <a:rPr lang="en-US" err="1"/>
              <a:t>Gosset was an Oxford graduate in mathematics and worked for the Guinness Brewery in Dublin.</a:t>
            </a:r>
          </a:p>
          <a:p>
            <a:r>
              <a:rPr lang="en-US"/>
              <a:t>He developed the </a:t>
            </a:r>
            <a:r>
              <a:rPr lang="en-US" i="1"/>
              <a:t>t</a:t>
            </a:r>
            <a:r>
              <a:rPr lang="en-US"/>
              <a:t> distribution while working on small-scale materials and temperature experiments.</a:t>
            </a:r>
          </a:p>
        </p:txBody>
      </p:sp>
    </p:spTree>
    <p:extLst>
      <p:ext uri="{BB962C8B-B14F-4D97-AF65-F5344CB8AC3E}">
        <p14:creationId xmlns:p14="http://schemas.microsoft.com/office/powerpoint/2010/main" val="3050612438"/>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Distribution (2 of 6)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p:txBody>
          <a:bodyPr/>
          <a:lstStyle/>
          <a:p>
            <a:r>
              <a:rPr lang="en-US"/>
              <a:t>The </a:t>
            </a:r>
            <a:r>
              <a:rPr lang="en-US" i="1" u="sng"/>
              <a:t>t</a:t>
            </a:r>
            <a:r>
              <a:rPr lang="en-US" u="sng"/>
              <a:t> distribution </a:t>
            </a:r>
            <a:r>
              <a:rPr lang="en-US"/>
              <a:t>is a family of similar probability distributions.</a:t>
            </a:r>
          </a:p>
          <a:p>
            <a:r>
              <a:rPr lang="en-US"/>
              <a:t>A specific </a:t>
            </a:r>
            <a:r>
              <a:rPr lang="en-US" i="1"/>
              <a:t>t</a:t>
            </a:r>
            <a:r>
              <a:rPr lang="en-US"/>
              <a:t> distribution depends on a parameter known as the </a:t>
            </a:r>
            <a:r>
              <a:rPr lang="en-US" u="sng"/>
              <a:t>degrees of freedom</a:t>
            </a:r>
            <a:r>
              <a:rPr lang="en-US"/>
              <a:t>.</a:t>
            </a:r>
          </a:p>
          <a:p>
            <a:r>
              <a:rPr lang="en-US"/>
              <a:t>Degrees of freedom refer to the number of independent pieces of information that go into the computation of </a:t>
            </a:r>
            <a:r>
              <a:rPr lang="en-US" i="1"/>
              <a:t>s</a:t>
            </a:r>
            <a:r>
              <a:rPr lang="en-US"/>
              <a:t>.</a:t>
            </a:r>
          </a:p>
        </p:txBody>
      </p:sp>
    </p:spTree>
    <p:extLst>
      <p:ext uri="{BB962C8B-B14F-4D97-AF65-F5344CB8AC3E}">
        <p14:creationId xmlns:p14="http://schemas.microsoft.com/office/powerpoint/2010/main" val="383982042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 </a:t>
            </a:r>
            <a:r>
              <a:rPr lang="en-US"/>
              <a:t>Distribution (3 of 6)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p:txBody>
          <a:bodyPr/>
          <a:lstStyle/>
          <a:p>
            <a:r>
              <a:rPr lang="en-US"/>
              <a:t>A </a:t>
            </a:r>
            <a:r>
              <a:rPr lang="en-US" i="1"/>
              <a:t>t</a:t>
            </a:r>
            <a:r>
              <a:rPr lang="en-US"/>
              <a:t> distribution with more degrees of freedom has less dispersion.</a:t>
            </a:r>
          </a:p>
          <a:p>
            <a:r>
              <a:rPr lang="en-US"/>
              <a:t>As the degrees of freedom increase, the difference between the </a:t>
            </a:r>
            <a:r>
              <a:rPr lang="en-US" i="1"/>
              <a:t>t</a:t>
            </a:r>
            <a:r>
              <a:rPr lang="en-US"/>
              <a:t> distribution and the standard normal probability distribution becomes smaller and smaller.</a:t>
            </a:r>
          </a:p>
        </p:txBody>
      </p:sp>
    </p:spTree>
    <p:extLst>
      <p:ext uri="{BB962C8B-B14F-4D97-AF65-F5344CB8AC3E}">
        <p14:creationId xmlns:p14="http://schemas.microsoft.com/office/powerpoint/2010/main" val="3924224515"/>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Distribution (4 of 6)</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sz="half" idx="1"/>
          </p:nvPr>
        </p:nvSpPr>
        <p:spPr>
          <a:xfrm>
            <a:off x="476842" y="1825626"/>
            <a:ext cx="11237976" cy="901530"/>
          </a:xfrm>
        </p:spPr>
        <p:txBody>
          <a:bodyPr/>
          <a:lstStyle/>
          <a:p>
            <a:pPr marL="0" indent="0" algn="ctr">
              <a:buNone/>
            </a:pPr>
            <a:r>
              <a:rPr lang="en-US"/>
              <a:t>Comparison of the standard normal distribution with t distributions having 10 and 20 degrees of freedom.</a:t>
            </a:r>
          </a:p>
        </p:txBody>
      </p:sp>
      <p:pic>
        <p:nvPicPr>
          <p:cNvPr id="5" name="Picture 3" descr="A graph shows x-y plane on which three normalization curves are plotted in such a way that the symmetrical axis of the three curves coincide with each other. All the curves are of different heights. The symmetrical axis is the vertical line on origin. The upper most curve is labeled as standard normal distribution. The middle curve is labeled as t distribution (20 degrees of freedom) and the lower most curve is labeled as t distribution (10 degrees of freedom). ">
            <a:extLst>
              <a:ext uri="{FF2B5EF4-FFF2-40B4-BE49-F238E27FC236}">
                <a16:creationId xmlns:a16="http://schemas.microsoft.com/office/drawing/2014/main" id="{31F140B1-EDD8-484A-904A-8DC9CFB4E00D}"/>
              </a:ext>
            </a:extLst>
          </p:cNvPr>
          <p:cNvPicPr>
            <a:picLocks noGrp="1" noChangeAspect="1"/>
          </p:cNvPicPr>
          <p:nvPr>
            <p:ph sz="half" idx="2"/>
          </p:nvPr>
        </p:nvPicPr>
        <p:blipFill>
          <a:blip r:embed="rId2"/>
          <a:stretch>
            <a:fillRect/>
          </a:stretch>
        </p:blipFill>
        <p:spPr>
          <a:xfrm>
            <a:off x="2547763" y="2727155"/>
            <a:ext cx="7096475" cy="3657600"/>
          </a:xfrm>
          <a:prstGeom prst="rect">
            <a:avLst/>
          </a:prstGeom>
        </p:spPr>
      </p:pic>
    </p:spTree>
    <p:extLst>
      <p:ext uri="{BB962C8B-B14F-4D97-AF65-F5344CB8AC3E}">
        <p14:creationId xmlns:p14="http://schemas.microsoft.com/office/powerpoint/2010/main" val="4042018836"/>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 </a:t>
            </a:r>
            <a:r>
              <a:rPr lang="en-US"/>
              <a:t>Distribution (5 of 6)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a:xfrm>
            <a:off x="476842" y="1825625"/>
            <a:ext cx="10972800" cy="4351338"/>
          </a:xfrm>
        </p:spPr>
        <p:txBody>
          <a:bodyPr/>
          <a:lstStyle/>
          <a:p>
            <a:r>
              <a:rPr lang="en-US"/>
              <a:t>For more than 100 degrees of freedom, the standard normal </a:t>
            </a:r>
            <a:r>
              <a:rPr lang="en-US" i="1"/>
              <a:t>z</a:t>
            </a:r>
            <a:r>
              <a:rPr lang="en-US"/>
              <a:t> value provides a good approximation to the </a:t>
            </a:r>
            <a:r>
              <a:rPr lang="en-US" i="1"/>
              <a:t>t</a:t>
            </a:r>
            <a:r>
              <a:rPr lang="en-US"/>
              <a:t> value.</a:t>
            </a:r>
          </a:p>
          <a:p>
            <a:r>
              <a:rPr lang="en-US"/>
              <a:t>The standard normal </a:t>
            </a:r>
            <a:r>
              <a:rPr lang="en-US" i="1"/>
              <a:t>z</a:t>
            </a:r>
            <a:r>
              <a:rPr lang="en-US"/>
              <a:t> values can be found in the infinite degrees row (labeled ∞) of the</a:t>
            </a:r>
            <a:r>
              <a:rPr lang="en-US" i="1"/>
              <a:t> t </a:t>
            </a:r>
            <a:r>
              <a:rPr lang="en-US"/>
              <a:t>distribution table.</a:t>
            </a:r>
          </a:p>
        </p:txBody>
      </p:sp>
    </p:spTree>
    <p:extLst>
      <p:ext uri="{BB962C8B-B14F-4D97-AF65-F5344CB8AC3E}">
        <p14:creationId xmlns:p14="http://schemas.microsoft.com/office/powerpoint/2010/main" val="185472641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Distribution (6 of 6) </a:t>
            </a:r>
            <a:endParaRPr lang="en-IN"/>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sz="half" idx="1"/>
          </p:nvPr>
        </p:nvSpPr>
        <p:spPr>
          <a:xfrm>
            <a:off x="476843" y="1194780"/>
            <a:ext cx="2799757" cy="1390015"/>
          </a:xfrm>
        </p:spPr>
        <p:txBody>
          <a:bodyPr/>
          <a:lstStyle/>
          <a:p>
            <a:pPr marL="0" indent="0">
              <a:buNone/>
            </a:pPr>
            <a:r>
              <a:rPr lang="en-US"/>
              <a:t>Selected values from the </a:t>
            </a:r>
            <a:r>
              <a:rPr lang="en-US" i="1"/>
              <a:t>t</a:t>
            </a:r>
            <a:r>
              <a:rPr lang="en-US"/>
              <a:t> distribution table</a:t>
            </a:r>
          </a:p>
        </p:txBody>
      </p:sp>
      <p:pic>
        <p:nvPicPr>
          <p:cNvPr id="7" name="Picture 3" descr="A t distribution table.">
            <a:extLst>
              <a:ext uri="{FF2B5EF4-FFF2-40B4-BE49-F238E27FC236}">
                <a16:creationId xmlns:a16="http://schemas.microsoft.com/office/drawing/2014/main" id="{5AF97F76-574F-4DA7-8A7D-6E1C02F987B0}"/>
              </a:ext>
            </a:extLst>
          </p:cNvPr>
          <p:cNvPicPr>
            <a:picLocks noGrp="1" noChangeAspect="1"/>
          </p:cNvPicPr>
          <p:nvPr>
            <p:ph sz="half" idx="2"/>
          </p:nvPr>
        </p:nvPicPr>
        <p:blipFill>
          <a:blip r:embed="rId2"/>
          <a:stretch>
            <a:fillRect/>
          </a:stretch>
        </p:blipFill>
        <p:spPr>
          <a:xfrm>
            <a:off x="5554009" y="1182189"/>
            <a:ext cx="4957207" cy="5303520"/>
          </a:xfrm>
          <a:prstGeom prst="rect">
            <a:avLst/>
          </a:prstGeom>
        </p:spPr>
      </p:pic>
    </p:spTree>
    <p:extLst>
      <p:ext uri="{BB962C8B-B14F-4D97-AF65-F5344CB8AC3E}">
        <p14:creationId xmlns:p14="http://schemas.microsoft.com/office/powerpoint/2010/main" val="4119206482"/>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0D66-0EAA-4C63-8CA3-FA95627E3054}"/>
              </a:ext>
            </a:extLst>
          </p:cNvPr>
          <p:cNvSpPr>
            <a:spLocks noGrp="1"/>
          </p:cNvSpPr>
          <p:nvPr>
            <p:ph type="title"/>
          </p:nvPr>
        </p:nvSpPr>
        <p:spPr/>
        <p:txBody>
          <a:bodyPr/>
          <a:lstStyle/>
          <a:p>
            <a:r>
              <a:rPr lang="en-US"/>
              <a:t>Interval Estimate of a Population Mean: </a:t>
            </a:r>
            <a:br>
              <a:rPr lang="en-US"/>
            </a:br>
            <a:r>
              <a:rPr lang="el-GR" i="1"/>
              <a:t>σ</a:t>
            </a:r>
            <a:r>
              <a:rPr lang="en-US"/>
              <a:t> Unknown (1 of 5)</a:t>
            </a:r>
            <a:endParaRPr lang="en-IN"/>
          </a:p>
        </p:txBody>
      </p:sp>
      <p:graphicFrame>
        <p:nvGraphicFramePr>
          <p:cNvPr id="16" name="Object 2" descr="Begin equation. x overbar plus or minus t subscript alpha divided by 2 baseline times s divided by square root of n. End equation.">
            <a:extLst>
              <a:ext uri="{FF2B5EF4-FFF2-40B4-BE49-F238E27FC236}">
                <a16:creationId xmlns:a16="http://schemas.microsoft.com/office/drawing/2014/main" id="{D11EB6D2-59DF-4803-B4DE-8655B8A80C64}"/>
              </a:ext>
            </a:extLst>
          </p:cNvPr>
          <p:cNvGraphicFramePr>
            <a:graphicFrameLocks noGrp="1" noChangeAspect="1"/>
          </p:cNvGraphicFramePr>
          <p:nvPr>
            <p:ph idx="1"/>
            <p:extLst>
              <p:ext uri="{D42A27DB-BD31-4B8C-83A1-F6EECF244321}">
                <p14:modId xmlns:p14="http://schemas.microsoft.com/office/powerpoint/2010/main" val="1386299522"/>
              </p:ext>
            </p:extLst>
          </p:nvPr>
        </p:nvGraphicFramePr>
        <p:xfrm>
          <a:off x="5391150" y="1860951"/>
          <a:ext cx="1409700" cy="774700"/>
        </p:xfrm>
        <a:graphic>
          <a:graphicData uri="http://schemas.openxmlformats.org/presentationml/2006/ole">
            <mc:AlternateContent xmlns:mc="http://schemas.openxmlformats.org/markup-compatibility/2006">
              <mc:Choice xmlns:v="urn:schemas-microsoft-com:vml" Requires="v">
                <p:oleObj spid="_x0000_s129031" name="Equation" r:id="rId3" imgW="1409400" imgH="774360" progId="Equation.DSMT4">
                  <p:embed/>
                </p:oleObj>
              </mc:Choice>
              <mc:Fallback>
                <p:oleObj name="Equation" r:id="rId3" imgW="1409400" imgH="77436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5391150" y="1860951"/>
                        <a:ext cx="1409700" cy="774700"/>
                      </a:xfrm>
                      <a:prstGeom prst="rect">
                        <a:avLst/>
                      </a:prstGeom>
                      <a:noFill/>
                      <a:ln>
                        <a:noFill/>
                      </a:ln>
                    </p:spPr>
                  </p:pic>
                </p:oleObj>
              </mc:Fallback>
            </mc:AlternateContent>
          </a:graphicData>
        </a:graphic>
      </p:graphicFrame>
      <p:sp>
        <p:nvSpPr>
          <p:cNvPr id="4" name="Content Placeholder 3">
            <a:extLst>
              <a:ext uri="{FF2B5EF4-FFF2-40B4-BE49-F238E27FC236}">
                <a16:creationId xmlns:a16="http://schemas.microsoft.com/office/drawing/2014/main" id="{31007D9A-57C1-4256-8F46-92EE82A6BADB}"/>
              </a:ext>
            </a:extLst>
          </p:cNvPr>
          <p:cNvSpPr>
            <a:spLocks noGrp="1"/>
          </p:cNvSpPr>
          <p:nvPr>
            <p:ph idx="11"/>
          </p:nvPr>
        </p:nvSpPr>
        <p:spPr>
          <a:xfrm>
            <a:off x="476844" y="2956615"/>
            <a:ext cx="1188720" cy="457200"/>
          </a:xfrm>
        </p:spPr>
        <p:txBody>
          <a:bodyPr/>
          <a:lstStyle/>
          <a:p>
            <a:pPr algn="l"/>
            <a:r>
              <a:rPr lang="en-US">
                <a:solidFill>
                  <a:srgbClr val="003865"/>
                </a:solidFill>
                <a:cs typeface="Arial" pitchFamily="34" charset="0"/>
              </a:rPr>
              <a:t>where:</a:t>
            </a:r>
            <a:endParaRPr lang="en-US">
              <a:solidFill>
                <a:srgbClr val="003865"/>
              </a:solidFill>
            </a:endParaRPr>
          </a:p>
        </p:txBody>
      </p:sp>
      <p:graphicFrame>
        <p:nvGraphicFramePr>
          <p:cNvPr id="17" name="Object 4" descr="x overbar">
            <a:extLst>
              <a:ext uri="{FF2B5EF4-FFF2-40B4-BE49-F238E27FC236}">
                <a16:creationId xmlns:a16="http://schemas.microsoft.com/office/drawing/2014/main" id="{FF9223B3-E8EC-4BB7-A8E0-50A49F631782}"/>
              </a:ext>
            </a:extLst>
          </p:cNvPr>
          <p:cNvGraphicFramePr>
            <a:graphicFrameLocks noGrp="1" noChangeAspect="1"/>
          </p:cNvGraphicFramePr>
          <p:nvPr>
            <p:ph idx="13"/>
            <p:extLst>
              <p:ext uri="{D42A27DB-BD31-4B8C-83A1-F6EECF244321}">
                <p14:modId xmlns:p14="http://schemas.microsoft.com/office/powerpoint/2010/main" val="2082813634"/>
              </p:ext>
            </p:extLst>
          </p:nvPr>
        </p:nvGraphicFramePr>
        <p:xfrm>
          <a:off x="2025164" y="3061683"/>
          <a:ext cx="228600" cy="279400"/>
        </p:xfrm>
        <a:graphic>
          <a:graphicData uri="http://schemas.openxmlformats.org/presentationml/2006/ole">
            <mc:AlternateContent xmlns:mc="http://schemas.openxmlformats.org/markup-compatibility/2006">
              <mc:Choice xmlns:v="urn:schemas-microsoft-com:vml" Requires="v">
                <p:oleObj spid="_x0000_s129032" name="Equation" r:id="rId5" imgW="228600" imgH="279360" progId="Equation.DSMT4">
                  <p:embed/>
                </p:oleObj>
              </mc:Choice>
              <mc:Fallback>
                <p:oleObj name="Equation" r:id="rId5" imgW="228600" imgH="27936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025164" y="3061683"/>
                        <a:ext cx="228600" cy="279400"/>
                      </a:xfrm>
                      <a:prstGeom prst="rect">
                        <a:avLst/>
                      </a:prstGeom>
                      <a:noFill/>
                      <a:ln>
                        <a:noFill/>
                      </a:ln>
                    </p:spPr>
                  </p:pic>
                </p:oleObj>
              </mc:Fallback>
            </mc:AlternateContent>
          </a:graphicData>
        </a:graphic>
      </p:graphicFrame>
      <p:sp>
        <p:nvSpPr>
          <p:cNvPr id="6" name="Content Placeholder 5">
            <a:extLst>
              <a:ext uri="{FF2B5EF4-FFF2-40B4-BE49-F238E27FC236}">
                <a16:creationId xmlns:a16="http://schemas.microsoft.com/office/drawing/2014/main" id="{0F026FC5-D462-4DEC-A9CC-75995E309718}"/>
              </a:ext>
            </a:extLst>
          </p:cNvPr>
          <p:cNvSpPr>
            <a:spLocks noGrp="1"/>
          </p:cNvSpPr>
          <p:nvPr>
            <p:ph idx="15"/>
          </p:nvPr>
        </p:nvSpPr>
        <p:spPr>
          <a:xfrm>
            <a:off x="2259860" y="3003263"/>
            <a:ext cx="2926080" cy="457200"/>
          </a:xfrm>
        </p:spPr>
        <p:txBody>
          <a:bodyPr/>
          <a:lstStyle/>
          <a:p>
            <a:pPr algn="l"/>
            <a:r>
              <a:rPr lang="en-US">
                <a:solidFill>
                  <a:srgbClr val="003865"/>
                </a:solidFill>
                <a:cs typeface="Arial" pitchFamily="34" charset="0"/>
              </a:rPr>
              <a:t>= the sample mean</a:t>
            </a:r>
          </a:p>
        </p:txBody>
      </p:sp>
      <p:graphicFrame>
        <p:nvGraphicFramePr>
          <p:cNvPr id="18" name="Object 6" descr="1 minus alpha">
            <a:extLst>
              <a:ext uri="{FF2B5EF4-FFF2-40B4-BE49-F238E27FC236}">
                <a16:creationId xmlns:a16="http://schemas.microsoft.com/office/drawing/2014/main" id="{93084E83-7CD7-49E1-86AA-FF4E5F9EBF43}"/>
              </a:ext>
            </a:extLst>
          </p:cNvPr>
          <p:cNvGraphicFramePr>
            <a:graphicFrameLocks noGrp="1" noChangeAspect="1"/>
          </p:cNvGraphicFramePr>
          <p:nvPr>
            <p:ph idx="10"/>
            <p:extLst>
              <p:ext uri="{D42A27DB-BD31-4B8C-83A1-F6EECF244321}">
                <p14:modId xmlns:p14="http://schemas.microsoft.com/office/powerpoint/2010/main" val="2570507460"/>
              </p:ext>
            </p:extLst>
          </p:nvPr>
        </p:nvGraphicFramePr>
        <p:xfrm>
          <a:off x="1622574" y="3561035"/>
          <a:ext cx="622300" cy="292100"/>
        </p:xfrm>
        <a:graphic>
          <a:graphicData uri="http://schemas.openxmlformats.org/presentationml/2006/ole">
            <mc:AlternateContent xmlns:mc="http://schemas.openxmlformats.org/markup-compatibility/2006">
              <mc:Choice xmlns:v="urn:schemas-microsoft-com:vml" Requires="v">
                <p:oleObj spid="_x0000_s129033" name="Equation" r:id="rId7" imgW="622080" imgH="291960" progId="Equation.DSMT4">
                  <p:embed/>
                </p:oleObj>
              </mc:Choice>
              <mc:Fallback>
                <p:oleObj name="Equation" r:id="rId7" imgW="622080" imgH="291960" progId="Equation.DSMT4">
                  <p:embed/>
                  <p:pic>
                    <p:nvPicPr>
                      <p:cNvPr id="0" name="OLE substitute image"/>
                      <p:cNvPicPr/>
                      <p:nvPr/>
                    </p:nvPicPr>
                    <p:blipFill>
                      <a:blip r:embed="rId8"/>
                      <a:stretch>
                        <a:fillRect/>
                      </a:stretch>
                    </p:blipFill>
                    <p:spPr>
                      <a:xfrm>
                        <a:off x="1622574" y="3561035"/>
                        <a:ext cx="622300" cy="2921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8008C8BC-E812-4BB5-9EEE-912959FAEA1F}"/>
              </a:ext>
            </a:extLst>
          </p:cNvPr>
          <p:cNvSpPr>
            <a:spLocks noGrp="1"/>
          </p:cNvSpPr>
          <p:nvPr>
            <p:ph idx="12"/>
          </p:nvPr>
        </p:nvSpPr>
        <p:spPr>
          <a:xfrm>
            <a:off x="2259860" y="3506607"/>
            <a:ext cx="4398624" cy="457200"/>
          </a:xfrm>
        </p:spPr>
        <p:txBody>
          <a:bodyPr/>
          <a:lstStyle/>
          <a:p>
            <a:pPr algn="l"/>
            <a:r>
              <a:rPr lang="en-US">
                <a:solidFill>
                  <a:srgbClr val="003865"/>
                </a:solidFill>
                <a:cs typeface="Arial" pitchFamily="34" charset="0"/>
              </a:rPr>
              <a:t>= the confidence coefficient</a:t>
            </a:r>
            <a:endParaRPr lang="en-IN"/>
          </a:p>
        </p:txBody>
      </p:sp>
      <p:graphicFrame>
        <p:nvGraphicFramePr>
          <p:cNvPr id="19" name="Object 8" descr=" t subscript alpha divided by 2">
            <a:extLst>
              <a:ext uri="{FF2B5EF4-FFF2-40B4-BE49-F238E27FC236}">
                <a16:creationId xmlns:a16="http://schemas.microsoft.com/office/drawing/2014/main" id="{9E0C029C-9FCE-474F-95B6-5F8CADB44BBD}"/>
              </a:ext>
            </a:extLst>
          </p:cNvPr>
          <p:cNvGraphicFramePr>
            <a:graphicFrameLocks noGrp="1" noChangeAspect="1"/>
          </p:cNvGraphicFramePr>
          <p:nvPr>
            <p:ph idx="14"/>
            <p:extLst>
              <p:ext uri="{D42A27DB-BD31-4B8C-83A1-F6EECF244321}">
                <p14:modId xmlns:p14="http://schemas.microsoft.com/office/powerpoint/2010/main" val="3635686767"/>
              </p:ext>
            </p:extLst>
          </p:nvPr>
        </p:nvGraphicFramePr>
        <p:xfrm>
          <a:off x="1825774" y="4000355"/>
          <a:ext cx="419100" cy="419100"/>
        </p:xfrm>
        <a:graphic>
          <a:graphicData uri="http://schemas.openxmlformats.org/presentationml/2006/ole">
            <mc:AlternateContent xmlns:mc="http://schemas.openxmlformats.org/markup-compatibility/2006">
              <mc:Choice xmlns:v="urn:schemas-microsoft-com:vml" Requires="v">
                <p:oleObj spid="_x0000_s129034" name="Equation" r:id="rId9" imgW="419040" imgH="419040" progId="Equation.DSMT4">
                  <p:embed/>
                </p:oleObj>
              </mc:Choice>
              <mc:Fallback>
                <p:oleObj name="Equation" r:id="rId9" imgW="419040" imgH="419040" progId="Equation.DSMT4">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1825774" y="4000355"/>
                        <a:ext cx="419100" cy="419100"/>
                      </a:xfrm>
                      <a:prstGeom prst="rect">
                        <a:avLst/>
                      </a:prstGeom>
                      <a:noFill/>
                      <a:ln>
                        <a:noFill/>
                      </a:ln>
                    </p:spPr>
                  </p:pic>
                </p:oleObj>
              </mc:Fallback>
            </mc:AlternateContent>
          </a:graphicData>
        </a:graphic>
      </p:graphicFrame>
      <p:sp>
        <p:nvSpPr>
          <p:cNvPr id="10" name="Content Placeholder 9">
            <a:extLst>
              <a:ext uri="{FF2B5EF4-FFF2-40B4-BE49-F238E27FC236}">
                <a16:creationId xmlns:a16="http://schemas.microsoft.com/office/drawing/2014/main" id="{FB647F15-34AE-48F8-9A4D-EFAB4B164A06}"/>
              </a:ext>
            </a:extLst>
          </p:cNvPr>
          <p:cNvSpPr>
            <a:spLocks noGrp="1"/>
          </p:cNvSpPr>
          <p:nvPr>
            <p:ph idx="16"/>
          </p:nvPr>
        </p:nvSpPr>
        <p:spPr>
          <a:xfrm>
            <a:off x="2259860" y="4044241"/>
            <a:ext cx="5577840" cy="457200"/>
          </a:xfrm>
        </p:spPr>
        <p:txBody>
          <a:bodyPr/>
          <a:lstStyle/>
          <a:p>
            <a:pPr algn="l"/>
            <a:r>
              <a:rPr lang="en-US" i="1">
                <a:solidFill>
                  <a:srgbClr val="003865"/>
                </a:solidFill>
                <a:cs typeface="Arial" pitchFamily="34" charset="0"/>
              </a:rPr>
              <a:t>=</a:t>
            </a:r>
            <a:r>
              <a:rPr lang="en-US">
                <a:solidFill>
                  <a:srgbClr val="003865"/>
                </a:solidFill>
                <a:cs typeface="Arial" pitchFamily="34" charset="0"/>
              </a:rPr>
              <a:t> the </a:t>
            </a:r>
            <a:r>
              <a:rPr lang="en-US" i="1">
                <a:solidFill>
                  <a:srgbClr val="003865"/>
                </a:solidFill>
                <a:cs typeface="Arial" pitchFamily="34" charset="0"/>
              </a:rPr>
              <a:t>t</a:t>
            </a:r>
            <a:r>
              <a:rPr lang="en-US">
                <a:solidFill>
                  <a:srgbClr val="003865"/>
                </a:solidFill>
                <a:cs typeface="Arial" pitchFamily="34" charset="0"/>
              </a:rPr>
              <a:t>  value providing an area of</a:t>
            </a:r>
            <a:endParaRPr lang="en-US">
              <a:solidFill>
                <a:srgbClr val="003865"/>
              </a:solidFill>
            </a:endParaRPr>
          </a:p>
        </p:txBody>
      </p:sp>
      <p:graphicFrame>
        <p:nvGraphicFramePr>
          <p:cNvPr id="35" name="Object 10" descr="alpha divided by 2">
            <a:extLst>
              <a:ext uri="{FF2B5EF4-FFF2-40B4-BE49-F238E27FC236}">
                <a16:creationId xmlns:a16="http://schemas.microsoft.com/office/drawing/2014/main" id="{112C0BCB-D16A-4602-881A-AB42040569BD}"/>
              </a:ext>
            </a:extLst>
          </p:cNvPr>
          <p:cNvGraphicFramePr>
            <a:graphicFrameLocks noGrp="1" noChangeAspect="1"/>
          </p:cNvGraphicFramePr>
          <p:nvPr>
            <p:ph idx="17"/>
            <p:extLst>
              <p:ext uri="{D42A27DB-BD31-4B8C-83A1-F6EECF244321}">
                <p14:modId xmlns:p14="http://schemas.microsoft.com/office/powerpoint/2010/main" val="2959391694"/>
              </p:ext>
            </p:extLst>
          </p:nvPr>
        </p:nvGraphicFramePr>
        <p:xfrm>
          <a:off x="6986932" y="4128059"/>
          <a:ext cx="520700" cy="368300"/>
        </p:xfrm>
        <a:graphic>
          <a:graphicData uri="http://schemas.openxmlformats.org/presentationml/2006/ole">
            <mc:AlternateContent xmlns:mc="http://schemas.openxmlformats.org/markup-compatibility/2006">
              <mc:Choice xmlns:v="urn:schemas-microsoft-com:vml" Requires="v">
                <p:oleObj spid="_x0000_s129035" name="Equation" r:id="rId11" imgW="520560" imgH="368280" progId="Equation.DSMT4">
                  <p:embed/>
                </p:oleObj>
              </mc:Choice>
              <mc:Fallback>
                <p:oleObj name="Equation" r:id="rId11" imgW="520560" imgH="368280" progId="Equation.DSMT4">
                  <p:embed/>
                  <p:pic>
                    <p:nvPicPr>
                      <p:cNvPr id="0" name="OLE substitute image"/>
                      <p:cNvPicPr/>
                      <p:nvPr/>
                    </p:nvPicPr>
                    <p:blipFill>
                      <a:blip r:embed="rId12"/>
                      <a:stretch>
                        <a:fillRect/>
                      </a:stretch>
                    </p:blipFill>
                    <p:spPr>
                      <a:xfrm>
                        <a:off x="6986932" y="4128059"/>
                        <a:ext cx="520700" cy="368300"/>
                      </a:xfrm>
                      <a:prstGeom prst="rect">
                        <a:avLst/>
                      </a:prstGeom>
                    </p:spPr>
                  </p:pic>
                </p:oleObj>
              </mc:Fallback>
            </mc:AlternateContent>
          </a:graphicData>
        </a:graphic>
      </p:graphicFrame>
      <p:sp>
        <p:nvSpPr>
          <p:cNvPr id="42" name="Content Placeholder 11">
            <a:extLst>
              <a:ext uri="{FF2B5EF4-FFF2-40B4-BE49-F238E27FC236}">
                <a16:creationId xmlns:a16="http://schemas.microsoft.com/office/drawing/2014/main" id="{0B6B2DB7-2E8A-4110-A469-86F30EF6A211}"/>
              </a:ext>
            </a:extLst>
          </p:cNvPr>
          <p:cNvSpPr>
            <a:spLocks noGrp="1"/>
          </p:cNvSpPr>
          <p:nvPr>
            <p:ph idx="18"/>
          </p:nvPr>
        </p:nvSpPr>
        <p:spPr>
          <a:xfrm>
            <a:off x="2535531" y="4409407"/>
            <a:ext cx="5303520" cy="457200"/>
          </a:xfrm>
        </p:spPr>
        <p:txBody>
          <a:bodyPr/>
          <a:lstStyle/>
          <a:p>
            <a:pPr algn="l"/>
            <a:r>
              <a:rPr lang="en-US">
                <a:solidFill>
                  <a:srgbClr val="003865"/>
                </a:solidFill>
                <a:cs typeface="Arial" pitchFamily="34" charset="0"/>
              </a:rPr>
              <a:t>in the upper tail of a </a:t>
            </a:r>
            <a:r>
              <a:rPr lang="en-US" i="1">
                <a:solidFill>
                  <a:srgbClr val="003865"/>
                </a:solidFill>
                <a:cs typeface="Arial" pitchFamily="34" charset="0"/>
              </a:rPr>
              <a:t>t </a:t>
            </a:r>
            <a:r>
              <a:rPr lang="en-US">
                <a:solidFill>
                  <a:srgbClr val="003865"/>
                </a:solidFill>
                <a:cs typeface="Arial" pitchFamily="34" charset="0"/>
              </a:rPr>
              <a:t>distribution with</a:t>
            </a:r>
            <a:endParaRPr lang="en-IN"/>
          </a:p>
        </p:txBody>
      </p:sp>
      <p:graphicFrame>
        <p:nvGraphicFramePr>
          <p:cNvPr id="40" name="Object 12" descr="n minus 1">
            <a:extLst>
              <a:ext uri="{FF2B5EF4-FFF2-40B4-BE49-F238E27FC236}">
                <a16:creationId xmlns:a16="http://schemas.microsoft.com/office/drawing/2014/main" id="{AC1F527C-E253-46E7-A505-CE2BE8391258}"/>
              </a:ext>
            </a:extLst>
          </p:cNvPr>
          <p:cNvGraphicFramePr>
            <a:graphicFrameLocks noGrp="1" noChangeAspect="1"/>
          </p:cNvGraphicFramePr>
          <p:nvPr>
            <p:ph idx="19"/>
            <p:extLst>
              <p:ext uri="{D42A27DB-BD31-4B8C-83A1-F6EECF244321}">
                <p14:modId xmlns:p14="http://schemas.microsoft.com/office/powerpoint/2010/main" val="2554146743"/>
              </p:ext>
            </p:extLst>
          </p:nvPr>
        </p:nvGraphicFramePr>
        <p:xfrm>
          <a:off x="2573631" y="4868555"/>
          <a:ext cx="609600" cy="279400"/>
        </p:xfrm>
        <a:graphic>
          <a:graphicData uri="http://schemas.openxmlformats.org/presentationml/2006/ole">
            <mc:AlternateContent xmlns:mc="http://schemas.openxmlformats.org/markup-compatibility/2006">
              <mc:Choice xmlns:v="urn:schemas-microsoft-com:vml" Requires="v">
                <p:oleObj spid="_x0000_s129036" name="Equation" r:id="rId13" imgW="609480" imgH="279360" progId="Equation.DSMT4">
                  <p:embed/>
                </p:oleObj>
              </mc:Choice>
              <mc:Fallback>
                <p:oleObj name="Equation" r:id="rId13" imgW="609480" imgH="279360" progId="Equation.DSMT4">
                  <p:embed/>
                  <p:pic>
                    <p:nvPicPr>
                      <p:cNvPr id="0" name="OLE substitute image"/>
                      <p:cNvPicPr/>
                      <p:nvPr/>
                    </p:nvPicPr>
                    <p:blipFill>
                      <a:blip r:embed="rId14"/>
                      <a:stretch>
                        <a:fillRect/>
                      </a:stretch>
                    </p:blipFill>
                    <p:spPr>
                      <a:xfrm>
                        <a:off x="2573631" y="4868555"/>
                        <a:ext cx="609600" cy="279400"/>
                      </a:xfrm>
                      <a:prstGeom prst="rect">
                        <a:avLst/>
                      </a:prstGeom>
                    </p:spPr>
                  </p:pic>
                </p:oleObj>
              </mc:Fallback>
            </mc:AlternateContent>
          </a:graphicData>
        </a:graphic>
      </p:graphicFrame>
      <p:sp>
        <p:nvSpPr>
          <p:cNvPr id="34" name="Content Placeholder 13">
            <a:extLst>
              <a:ext uri="{FF2B5EF4-FFF2-40B4-BE49-F238E27FC236}">
                <a16:creationId xmlns:a16="http://schemas.microsoft.com/office/drawing/2014/main" id="{150747B0-756B-4D23-9053-3B6D32E6A718}"/>
              </a:ext>
            </a:extLst>
          </p:cNvPr>
          <p:cNvSpPr>
            <a:spLocks noGrp="1"/>
          </p:cNvSpPr>
          <p:nvPr>
            <p:ph idx="20"/>
          </p:nvPr>
        </p:nvSpPr>
        <p:spPr>
          <a:xfrm>
            <a:off x="3198664" y="4779655"/>
            <a:ext cx="3216975" cy="457200"/>
          </a:xfrm>
        </p:spPr>
        <p:txBody>
          <a:bodyPr/>
          <a:lstStyle/>
          <a:p>
            <a:pPr algn="l"/>
            <a:r>
              <a:rPr lang="en-US">
                <a:solidFill>
                  <a:srgbClr val="003865"/>
                </a:solidFill>
                <a:cs typeface="Arial" pitchFamily="34" charset="0"/>
              </a:rPr>
              <a:t>degrees of freedom</a:t>
            </a:r>
            <a:endParaRPr lang="en-IN"/>
          </a:p>
        </p:txBody>
      </p:sp>
      <p:sp>
        <p:nvSpPr>
          <p:cNvPr id="15" name="Content Placeholder 14">
            <a:extLst>
              <a:ext uri="{FF2B5EF4-FFF2-40B4-BE49-F238E27FC236}">
                <a16:creationId xmlns:a16="http://schemas.microsoft.com/office/drawing/2014/main" id="{993DC35F-5FB4-430A-9A7D-149A4F68571B}"/>
              </a:ext>
            </a:extLst>
          </p:cNvPr>
          <p:cNvSpPr>
            <a:spLocks noGrp="1"/>
          </p:cNvSpPr>
          <p:nvPr>
            <p:ph idx="21"/>
          </p:nvPr>
        </p:nvSpPr>
        <p:spPr>
          <a:xfrm>
            <a:off x="1812698" y="5282573"/>
            <a:ext cx="5631585" cy="1119684"/>
          </a:xfrm>
        </p:spPr>
        <p:txBody>
          <a:bodyPr/>
          <a:lstStyle/>
          <a:p>
            <a:pPr algn="l">
              <a:spcBef>
                <a:spcPct val="20000"/>
              </a:spcBef>
              <a:buClr>
                <a:srgbClr val="66FFFF"/>
              </a:buClr>
              <a:buSzPct val="75000"/>
            </a:pPr>
            <a:r>
              <a:rPr lang="en-US" i="1">
                <a:solidFill>
                  <a:srgbClr val="003865"/>
                </a:solidFill>
                <a:cs typeface="Arial" pitchFamily="34" charset="0"/>
              </a:rPr>
              <a:t> s</a:t>
            </a:r>
            <a:r>
              <a:rPr lang="en-US">
                <a:solidFill>
                  <a:srgbClr val="003865"/>
                </a:solidFill>
                <a:cs typeface="Arial" pitchFamily="34" charset="0"/>
              </a:rPr>
              <a:t>  =  the sample standard deviation</a:t>
            </a:r>
          </a:p>
          <a:p>
            <a:pPr algn="l">
              <a:spcBef>
                <a:spcPct val="20000"/>
              </a:spcBef>
              <a:buClr>
                <a:srgbClr val="66FFFF"/>
              </a:buClr>
              <a:buSzPct val="75000"/>
            </a:pPr>
            <a:r>
              <a:rPr lang="en-US" i="1">
                <a:solidFill>
                  <a:srgbClr val="003865"/>
                </a:solidFill>
                <a:cs typeface="Arial" pitchFamily="34" charset="0"/>
              </a:rPr>
              <a:t> n</a:t>
            </a:r>
            <a:r>
              <a:rPr lang="en-US">
                <a:solidFill>
                  <a:srgbClr val="003865"/>
                </a:solidFill>
                <a:cs typeface="Arial" pitchFamily="34" charset="0"/>
              </a:rPr>
              <a:t>  =  the sample size</a:t>
            </a:r>
          </a:p>
        </p:txBody>
      </p:sp>
    </p:spTree>
    <p:extLst>
      <p:ext uri="{BB962C8B-B14F-4D97-AF65-F5344CB8AC3E}">
        <p14:creationId xmlns:p14="http://schemas.microsoft.com/office/powerpoint/2010/main" val="364923298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Unknown (2 of 5) </a:t>
            </a:r>
            <a:endParaRPr lang="en-IN"/>
          </a:p>
        </p:txBody>
      </p:sp>
      <p:sp>
        <p:nvSpPr>
          <p:cNvPr id="5" name="Content Placeholder 2">
            <a:extLst>
              <a:ext uri="{FF2B5EF4-FFF2-40B4-BE49-F238E27FC236}">
                <a16:creationId xmlns:a16="http://schemas.microsoft.com/office/drawing/2014/main" id="{481C5855-0042-4C85-AA52-970EF6E16C93}"/>
              </a:ext>
            </a:extLst>
          </p:cNvPr>
          <p:cNvSpPr>
            <a:spLocks noGrp="1"/>
          </p:cNvSpPr>
          <p:nvPr>
            <p:ph idx="1"/>
          </p:nvPr>
        </p:nvSpPr>
        <p:spPr/>
        <p:txBody>
          <a:bodyPr/>
          <a:lstStyle/>
          <a:p>
            <a:pPr marL="0" indent="0">
              <a:buNone/>
            </a:pPr>
            <a:r>
              <a:rPr lang="en-US" b="1" u="sng"/>
              <a:t>Example:</a:t>
            </a:r>
            <a:r>
              <a:rPr lang="en-US"/>
              <a:t> Credit card debt for the population of US households</a:t>
            </a:r>
          </a:p>
          <a:p>
            <a:pPr marL="0" indent="0">
              <a:buNone/>
            </a:pPr>
            <a:r>
              <a:rPr lang="en-US"/>
              <a:t>The credit card balances of a sample of 70 households provided a mean credit card debt of $9,312 with a sample standard deviation of $4,007. </a:t>
            </a:r>
          </a:p>
          <a:p>
            <a:pPr marL="0" indent="0">
              <a:buNone/>
            </a:pPr>
            <a:r>
              <a:rPr lang="en-US"/>
              <a:t>Let us provide a 95% confidence interval estimate of the mean credit card debt for the population of US households. We will assume this population to be normally distributed.</a:t>
            </a:r>
          </a:p>
        </p:txBody>
      </p:sp>
    </p:spTree>
    <p:extLst>
      <p:ext uri="{BB962C8B-B14F-4D97-AF65-F5344CB8AC3E}">
        <p14:creationId xmlns:p14="http://schemas.microsoft.com/office/powerpoint/2010/main" val="10106447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and Data Warehousing</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Organizations obtain large amounts of data on a daily basis by means of magnetic card readers, bar code scanners, point-of-sale terminals, and touchscreen monitors. Large and complex data sets are known as big data.</a:t>
            </a:r>
          </a:p>
          <a:p>
            <a:pPr>
              <a:spcBef>
                <a:spcPts val="1200"/>
              </a:spcBef>
              <a:spcAft>
                <a:spcPts val="1200"/>
              </a:spcAft>
            </a:pPr>
            <a:r>
              <a:rPr lang="en-US"/>
              <a:t>Walmart captures data on 20 to 30 million transactions per day.</a:t>
            </a:r>
          </a:p>
          <a:p>
            <a:pPr>
              <a:spcBef>
                <a:spcPts val="1200"/>
              </a:spcBef>
              <a:spcAft>
                <a:spcPts val="1200"/>
              </a:spcAft>
            </a:pPr>
            <a:r>
              <a:rPr lang="fr-FR"/>
              <a:t>Visa processes 6,800 payment transactions per second.</a:t>
            </a:r>
          </a:p>
          <a:p>
            <a:pPr>
              <a:spcBef>
                <a:spcPts val="1200"/>
              </a:spcBef>
              <a:spcAft>
                <a:spcPts val="1200"/>
              </a:spcAft>
            </a:pPr>
            <a:r>
              <a:rPr lang="en-US"/>
              <a:t>Capturing, storing, and maintaining the data, referred to as data warehousing, is a significant undertaking.</a:t>
            </a:r>
          </a:p>
        </p:txBody>
      </p:sp>
    </p:spTree>
    <p:extLst>
      <p:ext uri="{BB962C8B-B14F-4D97-AF65-F5344CB8AC3E}">
        <p14:creationId xmlns:p14="http://schemas.microsoft.com/office/powerpoint/2010/main" val="743347685"/>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411446-E128-4E0A-AB94-6769956D9E80}"/>
              </a:ext>
            </a:extLst>
          </p:cNvPr>
          <p:cNvSpPr>
            <a:spLocks noGrp="1"/>
          </p:cNvSpPr>
          <p:nvPr>
            <p:ph type="title"/>
          </p:nvPr>
        </p:nvSpPr>
        <p:spPr/>
        <p:txBody>
          <a:bodyPr/>
          <a:lstStyle/>
          <a:p>
            <a:r>
              <a:rPr lang="en-US"/>
              <a:t>Interval Estimate of a Population Mean: </a:t>
            </a:r>
            <a:br>
              <a:rPr lang="en-US"/>
            </a:br>
            <a:r>
              <a:rPr lang="el-GR" i="1"/>
              <a:t>σ</a:t>
            </a:r>
            <a:r>
              <a:rPr lang="en-US"/>
              <a:t> Unknown (3 of 5)</a:t>
            </a:r>
            <a:endParaRPr lang="en-IN"/>
          </a:p>
        </p:txBody>
      </p:sp>
      <p:sp>
        <p:nvSpPr>
          <p:cNvPr id="2" name="Content Placeholder 2">
            <a:extLst>
              <a:ext uri="{FF2B5EF4-FFF2-40B4-BE49-F238E27FC236}">
                <a16:creationId xmlns:a16="http://schemas.microsoft.com/office/drawing/2014/main" id="{AD665BE8-B06E-4403-9A08-6C34C3681DBF}"/>
              </a:ext>
            </a:extLst>
          </p:cNvPr>
          <p:cNvSpPr>
            <a:spLocks noGrp="1"/>
          </p:cNvSpPr>
          <p:nvPr>
            <p:ph sz="half" idx="2"/>
          </p:nvPr>
        </p:nvSpPr>
        <p:spPr>
          <a:xfrm>
            <a:off x="476843" y="1828800"/>
            <a:ext cx="11241915" cy="457200"/>
          </a:xfrm>
        </p:spPr>
        <p:txBody>
          <a:bodyPr/>
          <a:lstStyle/>
          <a:p>
            <a:r>
              <a:rPr lang="en-US"/>
              <a:t>At 95% confidence,</a:t>
            </a:r>
          </a:p>
        </p:txBody>
      </p:sp>
      <p:graphicFrame>
        <p:nvGraphicFramePr>
          <p:cNvPr id="8" name="Object 3" descr="alpha equals .05 and alpha divided by 2 equals .025">
            <a:extLst>
              <a:ext uri="{FF2B5EF4-FFF2-40B4-BE49-F238E27FC236}">
                <a16:creationId xmlns:a16="http://schemas.microsoft.com/office/drawing/2014/main" id="{20249EA1-5425-469F-AAF6-63DF17A9A3D7}"/>
              </a:ext>
            </a:extLst>
          </p:cNvPr>
          <p:cNvGraphicFramePr>
            <a:graphicFrameLocks noGrp="1" noChangeAspect="1"/>
          </p:cNvGraphicFramePr>
          <p:nvPr>
            <p:ph idx="10"/>
            <p:extLst>
              <p:ext uri="{D42A27DB-BD31-4B8C-83A1-F6EECF244321}">
                <p14:modId xmlns:p14="http://schemas.microsoft.com/office/powerpoint/2010/main" val="162790715"/>
              </p:ext>
            </p:extLst>
          </p:nvPr>
        </p:nvGraphicFramePr>
        <p:xfrm>
          <a:off x="3523193" y="1888528"/>
          <a:ext cx="3263900" cy="368300"/>
        </p:xfrm>
        <a:graphic>
          <a:graphicData uri="http://schemas.openxmlformats.org/presentationml/2006/ole">
            <mc:AlternateContent xmlns:mc="http://schemas.openxmlformats.org/markup-compatibility/2006">
              <mc:Choice xmlns:v="urn:schemas-microsoft-com:vml" Requires="v">
                <p:oleObj spid="_x0000_s130051" name="Equation" r:id="rId3" imgW="3263760" imgH="368280" progId="Equation.DSMT4">
                  <p:embed/>
                </p:oleObj>
              </mc:Choice>
              <mc:Fallback>
                <p:oleObj name="Equation" r:id="rId3" imgW="3263760" imgH="368280" progId="Equation.DSMT4">
                  <p:embed/>
                  <p:pic>
                    <p:nvPicPr>
                      <p:cNvPr id="0" name="OLE substitute image"/>
                      <p:cNvPicPr/>
                      <p:nvPr/>
                    </p:nvPicPr>
                    <p:blipFill>
                      <a:blip r:embed="rId4"/>
                      <a:stretch>
                        <a:fillRect/>
                      </a:stretch>
                    </p:blipFill>
                    <p:spPr>
                      <a:xfrm>
                        <a:off x="3523193" y="1888528"/>
                        <a:ext cx="3263900" cy="368300"/>
                      </a:xfrm>
                      <a:prstGeom prst="rect">
                        <a:avLst/>
                      </a:prstGeom>
                    </p:spPr>
                  </p:pic>
                </p:oleObj>
              </mc:Fallback>
            </mc:AlternateContent>
          </a:graphicData>
        </a:graphic>
      </p:graphicFrame>
      <p:graphicFrame>
        <p:nvGraphicFramePr>
          <p:cNvPr id="9" name="Object 5" descr="t subscript .025 baseline is based on n minus 1 equals 70 minus 1 equals 69 degrees of freedom.">
            <a:extLst>
              <a:ext uri="{FF2B5EF4-FFF2-40B4-BE49-F238E27FC236}">
                <a16:creationId xmlns:a16="http://schemas.microsoft.com/office/drawing/2014/main" id="{657C115F-40F5-40BA-9098-022768AF2761}"/>
              </a:ext>
            </a:extLst>
          </p:cNvPr>
          <p:cNvGraphicFramePr>
            <a:graphicFrameLocks noGrp="1" noChangeAspect="1"/>
          </p:cNvGraphicFramePr>
          <p:nvPr>
            <p:ph idx="13"/>
            <p:extLst>
              <p:ext uri="{D42A27DB-BD31-4B8C-83A1-F6EECF244321}">
                <p14:modId xmlns:p14="http://schemas.microsoft.com/office/powerpoint/2010/main" val="3165899324"/>
              </p:ext>
            </p:extLst>
          </p:nvPr>
        </p:nvGraphicFramePr>
        <p:xfrm>
          <a:off x="772225" y="2364788"/>
          <a:ext cx="7200701" cy="373746"/>
        </p:xfrm>
        <a:graphic>
          <a:graphicData uri="http://schemas.openxmlformats.org/presentationml/2006/ole">
            <mc:AlternateContent xmlns:mc="http://schemas.openxmlformats.org/markup-compatibility/2006">
              <mc:Choice xmlns:v="urn:schemas-microsoft-com:vml" Requires="v">
                <p:oleObj spid="_x0000_s130052" name="Equation" r:id="rId5" imgW="7353000" imgH="380880" progId="Equation.DSMT4">
                  <p:embed/>
                </p:oleObj>
              </mc:Choice>
              <mc:Fallback>
                <p:oleObj name="Equation" r:id="rId5" imgW="7353000" imgH="380880" progId="Equation.DSMT4">
                  <p:embed/>
                  <p:pic>
                    <p:nvPicPr>
                      <p:cNvPr id="0" name="OLE substitute image"/>
                      <p:cNvPicPr/>
                      <p:nvPr/>
                    </p:nvPicPr>
                    <p:blipFill>
                      <a:blip r:embed="rId6"/>
                      <a:stretch>
                        <a:fillRect/>
                      </a:stretch>
                    </p:blipFill>
                    <p:spPr>
                      <a:xfrm>
                        <a:off x="772225" y="2364788"/>
                        <a:ext cx="7200701" cy="373746"/>
                      </a:xfrm>
                      <a:prstGeom prst="rect">
                        <a:avLst/>
                      </a:prstGeom>
                    </p:spPr>
                  </p:pic>
                </p:oleObj>
              </mc:Fallback>
            </mc:AlternateContent>
          </a:graphicData>
        </a:graphic>
      </p:graphicFrame>
      <p:pic>
        <p:nvPicPr>
          <p:cNvPr id="10" name="Picture 6" descr="A t distribution table, with column head .025 area in upper tail highlighted, row 69 degrees of freedom highlighted, and the intersection of that column and row, 1.995, highlighted.">
            <a:extLst>
              <a:ext uri="{FF2B5EF4-FFF2-40B4-BE49-F238E27FC236}">
                <a16:creationId xmlns:a16="http://schemas.microsoft.com/office/drawing/2014/main" id="{2B47642C-2875-403A-A3B9-6F2FDAF6B810}"/>
              </a:ext>
            </a:extLst>
          </p:cNvPr>
          <p:cNvPicPr>
            <a:picLocks noGrp="1" noChangeAspect="1"/>
          </p:cNvPicPr>
          <p:nvPr>
            <p:ph idx="15"/>
          </p:nvPr>
        </p:nvPicPr>
        <p:blipFill>
          <a:blip r:embed="rId7"/>
          <a:stretch>
            <a:fillRect/>
          </a:stretch>
        </p:blipFill>
        <p:spPr>
          <a:xfrm>
            <a:off x="3348408" y="2821986"/>
            <a:ext cx="5495184" cy="3566160"/>
          </a:xfrm>
          <a:prstGeom prst="rect">
            <a:avLst/>
          </a:prstGeom>
        </p:spPr>
      </p:pic>
    </p:spTree>
    <p:extLst>
      <p:ext uri="{BB962C8B-B14F-4D97-AF65-F5344CB8AC3E}">
        <p14:creationId xmlns:p14="http://schemas.microsoft.com/office/powerpoint/2010/main" val="1525169655"/>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Unknown (4 of 5) </a:t>
            </a:r>
            <a:endParaRPr lang="en-IN"/>
          </a:p>
        </p:txBody>
      </p:sp>
      <p:sp>
        <p:nvSpPr>
          <p:cNvPr id="5" name="Content Placeholder 2">
            <a:extLst>
              <a:ext uri="{FF2B5EF4-FFF2-40B4-BE49-F238E27FC236}">
                <a16:creationId xmlns:a16="http://schemas.microsoft.com/office/drawing/2014/main" id="{481C5855-0042-4C85-AA52-970EF6E16C93}"/>
              </a:ext>
            </a:extLst>
          </p:cNvPr>
          <p:cNvSpPr>
            <a:spLocks noGrp="1"/>
          </p:cNvSpPr>
          <p:nvPr>
            <p:ph sz="half" idx="1"/>
          </p:nvPr>
        </p:nvSpPr>
        <p:spPr>
          <a:xfrm>
            <a:off x="476844" y="1825625"/>
            <a:ext cx="11237976" cy="551815"/>
          </a:xfrm>
        </p:spPr>
        <p:txBody>
          <a:bodyPr/>
          <a:lstStyle/>
          <a:p>
            <a:pPr marL="0" indent="0">
              <a:buNone/>
            </a:pPr>
            <a:r>
              <a:rPr lang="en-US" b="1" u="sng"/>
              <a:t>Example:</a:t>
            </a:r>
            <a:r>
              <a:rPr lang="en-US"/>
              <a:t> Credit card debt for the population of U.S. households</a:t>
            </a:r>
          </a:p>
        </p:txBody>
      </p:sp>
      <p:graphicFrame>
        <p:nvGraphicFramePr>
          <p:cNvPr id="7" name="Object 3" descr="Begin equation. x overbar plus or minus t subscript .025 baseline times s divided by the square root of n. 9312 plus or minus 1.995 times 4007 divided by the square root of 70 equals 9312 plus or minus 955. End equation.">
            <a:extLst>
              <a:ext uri="{FF2B5EF4-FFF2-40B4-BE49-F238E27FC236}">
                <a16:creationId xmlns:a16="http://schemas.microsoft.com/office/drawing/2014/main" id="{448BF8E8-CEA8-40A4-80C1-1E4AFE4B0B1A}"/>
              </a:ext>
            </a:extLst>
          </p:cNvPr>
          <p:cNvGraphicFramePr>
            <a:graphicFrameLocks noGrp="1" noChangeAspect="1"/>
          </p:cNvGraphicFramePr>
          <p:nvPr>
            <p:ph sz="half" idx="2"/>
            <p:extLst>
              <p:ext uri="{D42A27DB-BD31-4B8C-83A1-F6EECF244321}">
                <p14:modId xmlns:p14="http://schemas.microsoft.com/office/powerpoint/2010/main" val="878656802"/>
              </p:ext>
            </p:extLst>
          </p:nvPr>
        </p:nvGraphicFramePr>
        <p:xfrm>
          <a:off x="4187825" y="2659063"/>
          <a:ext cx="4305300" cy="1590675"/>
        </p:xfrm>
        <a:graphic>
          <a:graphicData uri="http://schemas.openxmlformats.org/presentationml/2006/ole">
            <mc:AlternateContent xmlns:mc="http://schemas.openxmlformats.org/markup-compatibility/2006">
              <mc:Choice xmlns:v="urn:schemas-microsoft-com:vml" Requires="v">
                <p:oleObj spid="_x0000_s131074" name="Equation" r:id="rId3" imgW="4470120" imgH="1650960" progId="Equation.DSMT4">
                  <p:embed/>
                </p:oleObj>
              </mc:Choice>
              <mc:Fallback>
                <p:oleObj name="Equation" r:id="rId3" imgW="4470120" imgH="1650960" progId="Equation.DSMT4">
                  <p:embed/>
                  <p:pic>
                    <p:nvPicPr>
                      <p:cNvPr id="0" name="OLE substitute image"/>
                      <p:cNvPicPr/>
                      <p:nvPr/>
                    </p:nvPicPr>
                    <p:blipFill>
                      <a:blip r:embed="rId4"/>
                      <a:stretch>
                        <a:fillRect/>
                      </a:stretch>
                    </p:blipFill>
                    <p:spPr>
                      <a:xfrm>
                        <a:off x="4187825" y="2659063"/>
                        <a:ext cx="4305300" cy="1590675"/>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57D1BD1-63D9-4FB0-A8FE-2B4DB7B84F8C}"/>
              </a:ext>
            </a:extLst>
          </p:cNvPr>
          <p:cNvSpPr>
            <a:spLocks noGrp="1"/>
          </p:cNvSpPr>
          <p:nvPr>
            <p:ph sz="half" idx="10"/>
          </p:nvPr>
        </p:nvSpPr>
        <p:spPr>
          <a:xfrm>
            <a:off x="476844" y="4545172"/>
            <a:ext cx="11237976" cy="925988"/>
          </a:xfrm>
        </p:spPr>
        <p:txBody>
          <a:bodyPr/>
          <a:lstStyle/>
          <a:p>
            <a:pPr marL="0" indent="0">
              <a:buNone/>
            </a:pPr>
            <a:r>
              <a:rPr lang="en-US"/>
              <a:t>We are 95% confident that the mean credit card debt for the population of U.S. households is between $8,357 and $10,267.</a:t>
            </a:r>
          </a:p>
        </p:txBody>
      </p:sp>
    </p:spTree>
    <p:extLst>
      <p:ext uri="{BB962C8B-B14F-4D97-AF65-F5344CB8AC3E}">
        <p14:creationId xmlns:p14="http://schemas.microsoft.com/office/powerpoint/2010/main" val="1315443067"/>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Mean: </a:t>
            </a:r>
            <a:br>
              <a:rPr lang="en-US"/>
            </a:br>
            <a:r>
              <a:rPr lang="el-GR" i="1"/>
              <a:t>σ</a:t>
            </a:r>
            <a:r>
              <a:rPr lang="en-US"/>
              <a:t> Unknown (5 of 5) </a:t>
            </a:r>
            <a:endParaRPr lang="en-IN"/>
          </a:p>
        </p:txBody>
      </p:sp>
      <p:sp>
        <p:nvSpPr>
          <p:cNvPr id="5" name="Content Placeholder 2">
            <a:extLst>
              <a:ext uri="{FF2B5EF4-FFF2-40B4-BE49-F238E27FC236}">
                <a16:creationId xmlns:a16="http://schemas.microsoft.com/office/drawing/2014/main" id="{481C5855-0042-4C85-AA52-970EF6E16C93}"/>
              </a:ext>
            </a:extLst>
          </p:cNvPr>
          <p:cNvSpPr>
            <a:spLocks noGrp="1"/>
          </p:cNvSpPr>
          <p:nvPr>
            <p:ph idx="1"/>
          </p:nvPr>
        </p:nvSpPr>
        <p:spPr>
          <a:xfrm>
            <a:off x="476844" y="1944375"/>
            <a:ext cx="3566160" cy="1052043"/>
          </a:xfrm>
        </p:spPr>
        <p:txBody>
          <a:bodyPr/>
          <a:lstStyle/>
          <a:p>
            <a:pPr marL="0" indent="0" algn="l">
              <a:buNone/>
            </a:pPr>
            <a:r>
              <a:rPr lang="en-US" b="1" u="sng"/>
              <a:t>Adequate Sample Size</a:t>
            </a:r>
          </a:p>
          <a:p>
            <a:pPr algn="l"/>
            <a:r>
              <a:rPr lang="en-US"/>
              <a:t>Usually, a sample size of</a:t>
            </a:r>
          </a:p>
          <a:p>
            <a:pPr marL="0" indent="0" algn="l">
              <a:buNone/>
            </a:pPr>
            <a:endParaRPr lang="en-US"/>
          </a:p>
          <a:p>
            <a:pPr marL="0" indent="0" algn="l">
              <a:buNone/>
            </a:pPr>
            <a:endParaRPr lang="en-US"/>
          </a:p>
        </p:txBody>
      </p:sp>
      <p:graphicFrame>
        <p:nvGraphicFramePr>
          <p:cNvPr id="12" name="Object 3" descr="Begin equation. n is greater than or equal to 30. End equation.">
            <a:extLst>
              <a:ext uri="{FF2B5EF4-FFF2-40B4-BE49-F238E27FC236}">
                <a16:creationId xmlns:a16="http://schemas.microsoft.com/office/drawing/2014/main" id="{FF961F98-8B85-442D-910F-A103C1E6168D}"/>
              </a:ext>
            </a:extLst>
          </p:cNvPr>
          <p:cNvGraphicFramePr>
            <a:graphicFrameLocks noGrp="1" noChangeAspect="1"/>
          </p:cNvGraphicFramePr>
          <p:nvPr>
            <p:ph idx="13"/>
            <p:extLst>
              <p:ext uri="{D42A27DB-BD31-4B8C-83A1-F6EECF244321}">
                <p14:modId xmlns:p14="http://schemas.microsoft.com/office/powerpoint/2010/main" val="1431118514"/>
              </p:ext>
            </p:extLst>
          </p:nvPr>
        </p:nvGraphicFramePr>
        <p:xfrm>
          <a:off x="4043073" y="2617275"/>
          <a:ext cx="876300" cy="292100"/>
        </p:xfrm>
        <a:graphic>
          <a:graphicData uri="http://schemas.openxmlformats.org/presentationml/2006/ole">
            <mc:AlternateContent xmlns:mc="http://schemas.openxmlformats.org/markup-compatibility/2006">
              <mc:Choice xmlns:v="urn:schemas-microsoft-com:vml" Requires="v">
                <p:oleObj spid="_x0000_s132099" name="Equation" r:id="rId3" imgW="876240" imgH="291960" progId="Equation.DSMT4">
                  <p:embed/>
                </p:oleObj>
              </mc:Choice>
              <mc:Fallback>
                <p:oleObj name="Equation" r:id="rId3" imgW="876240" imgH="291960" progId="Equation.DSMT4">
                  <p:embed/>
                  <p:pic>
                    <p:nvPicPr>
                      <p:cNvPr id="0" name="OLE substitute image"/>
                      <p:cNvPicPr/>
                      <p:nvPr/>
                    </p:nvPicPr>
                    <p:blipFill>
                      <a:blip r:embed="rId4"/>
                      <a:stretch>
                        <a:fillRect/>
                      </a:stretch>
                    </p:blipFill>
                    <p:spPr>
                      <a:xfrm>
                        <a:off x="4043073" y="2617275"/>
                        <a:ext cx="876300" cy="29210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0D85B4AE-785C-4916-8CEA-93E88D332148}"/>
              </a:ext>
            </a:extLst>
          </p:cNvPr>
          <p:cNvSpPr>
            <a:spLocks noGrp="1"/>
          </p:cNvSpPr>
          <p:nvPr>
            <p:ph idx="14"/>
          </p:nvPr>
        </p:nvSpPr>
        <p:spPr>
          <a:xfrm>
            <a:off x="4937756" y="2518119"/>
            <a:ext cx="5665837" cy="506436"/>
          </a:xfrm>
        </p:spPr>
        <p:txBody>
          <a:bodyPr/>
          <a:lstStyle/>
          <a:p>
            <a:pPr algn="l"/>
            <a:r>
              <a:rPr lang="en-US"/>
              <a:t>is adequate when using the expression</a:t>
            </a:r>
            <a:endParaRPr lang="en-IN"/>
          </a:p>
        </p:txBody>
      </p:sp>
      <p:graphicFrame>
        <p:nvGraphicFramePr>
          <p:cNvPr id="7" name="Object 5" descr="Begin equation. x overbar plus or minus t subscript alpha divided by 2 baseline s divided by the square root of n. End equation.">
            <a:extLst>
              <a:ext uri="{FF2B5EF4-FFF2-40B4-BE49-F238E27FC236}">
                <a16:creationId xmlns:a16="http://schemas.microsoft.com/office/drawing/2014/main" id="{448BF8E8-CEA8-40A4-80C1-1E4AFE4B0B1A}"/>
              </a:ext>
            </a:extLst>
          </p:cNvPr>
          <p:cNvGraphicFramePr>
            <a:graphicFrameLocks noGrp="1" noChangeAspect="1"/>
          </p:cNvGraphicFramePr>
          <p:nvPr>
            <p:ph idx="10"/>
            <p:extLst>
              <p:ext uri="{D42A27DB-BD31-4B8C-83A1-F6EECF244321}">
                <p14:modId xmlns:p14="http://schemas.microsoft.com/office/powerpoint/2010/main" val="77268290"/>
              </p:ext>
            </p:extLst>
          </p:nvPr>
        </p:nvGraphicFramePr>
        <p:xfrm>
          <a:off x="629973" y="3079759"/>
          <a:ext cx="1676400" cy="482600"/>
        </p:xfrm>
        <a:graphic>
          <a:graphicData uri="http://schemas.openxmlformats.org/presentationml/2006/ole">
            <mc:AlternateContent xmlns:mc="http://schemas.openxmlformats.org/markup-compatibility/2006">
              <mc:Choice xmlns:v="urn:schemas-microsoft-com:vml" Requires="v">
                <p:oleObj spid="_x0000_s132100" name="Equation" r:id="rId5" imgW="1676160" imgH="482400" progId="Equation.DSMT4">
                  <p:embed/>
                </p:oleObj>
              </mc:Choice>
              <mc:Fallback>
                <p:oleObj name="Equation" r:id="rId5" imgW="1676160" imgH="482400" progId="Equation.DSMT4">
                  <p:embed/>
                  <p:pic>
                    <p:nvPicPr>
                      <p:cNvPr id="0" name="OLE substitute image"/>
                      <p:cNvPicPr/>
                      <p:nvPr/>
                    </p:nvPicPr>
                    <p:blipFill>
                      <a:blip r:embed="rId6"/>
                      <a:stretch>
                        <a:fillRect/>
                      </a:stretch>
                    </p:blipFill>
                    <p:spPr>
                      <a:xfrm>
                        <a:off x="629973" y="3079759"/>
                        <a:ext cx="1676400" cy="482600"/>
                      </a:xfrm>
                      <a:prstGeom prst="rect">
                        <a:avLst/>
                      </a:prstGeom>
                    </p:spPr>
                  </p:pic>
                </p:oleObj>
              </mc:Fallback>
            </mc:AlternateContent>
          </a:graphicData>
        </a:graphic>
      </p:graphicFrame>
      <p:sp>
        <p:nvSpPr>
          <p:cNvPr id="4" name="Content Placeholder 6">
            <a:extLst>
              <a:ext uri="{FF2B5EF4-FFF2-40B4-BE49-F238E27FC236}">
                <a16:creationId xmlns:a16="http://schemas.microsoft.com/office/drawing/2014/main" id="{E57D1BD1-63D9-4FB0-A8FE-2B4DB7B84F8C}"/>
              </a:ext>
            </a:extLst>
          </p:cNvPr>
          <p:cNvSpPr>
            <a:spLocks noGrp="1"/>
          </p:cNvSpPr>
          <p:nvPr>
            <p:ph idx="11"/>
          </p:nvPr>
        </p:nvSpPr>
        <p:spPr>
          <a:xfrm>
            <a:off x="2510289" y="3090505"/>
            <a:ext cx="8336270" cy="466700"/>
          </a:xfrm>
        </p:spPr>
        <p:txBody>
          <a:bodyPr/>
          <a:lstStyle/>
          <a:p>
            <a:pPr algn="l"/>
            <a:r>
              <a:rPr lang="en-US"/>
              <a:t>to develop an interval estimate of a population mean.</a:t>
            </a:r>
          </a:p>
        </p:txBody>
      </p:sp>
      <p:sp>
        <p:nvSpPr>
          <p:cNvPr id="8" name="Content Placeholder 7">
            <a:extLst>
              <a:ext uri="{FF2B5EF4-FFF2-40B4-BE49-F238E27FC236}">
                <a16:creationId xmlns:a16="http://schemas.microsoft.com/office/drawing/2014/main" id="{89A36FA0-374C-46D1-B944-3F8B4571C282}"/>
              </a:ext>
            </a:extLst>
          </p:cNvPr>
          <p:cNvSpPr>
            <a:spLocks noGrp="1"/>
          </p:cNvSpPr>
          <p:nvPr>
            <p:ph idx="12"/>
          </p:nvPr>
        </p:nvSpPr>
        <p:spPr>
          <a:xfrm>
            <a:off x="476843" y="3656445"/>
            <a:ext cx="11241915" cy="2728310"/>
          </a:xfrm>
        </p:spPr>
        <p:txBody>
          <a:bodyPr/>
          <a:lstStyle/>
          <a:p>
            <a:pPr marL="342900" indent="-342900" algn="l">
              <a:spcBef>
                <a:spcPts val="800"/>
              </a:spcBef>
              <a:buFont typeface="Arial" pitchFamily="34" charset="0"/>
              <a:buChar char="•"/>
            </a:pPr>
            <a:r>
              <a:rPr lang="en-US"/>
              <a:t>If the population distribution is highly skewed or contains outliers, a sample size of 50 or more is recommended.</a:t>
            </a:r>
          </a:p>
          <a:p>
            <a:pPr marL="342900" indent="-342900" algn="l">
              <a:spcBef>
                <a:spcPts val="800"/>
              </a:spcBef>
              <a:buFont typeface="Arial" pitchFamily="34" charset="0"/>
              <a:buChar char="•"/>
            </a:pPr>
            <a:r>
              <a:rPr lang="en-US"/>
              <a:t>If the population is not normally distributed but is roughly symmetric, a sample size as small as 15 will suffice.</a:t>
            </a:r>
          </a:p>
          <a:p>
            <a:pPr marL="342900" indent="-342900" algn="l">
              <a:spcBef>
                <a:spcPts val="800"/>
              </a:spcBef>
              <a:buFont typeface="Arial" pitchFamily="34" charset="0"/>
              <a:buChar char="•"/>
            </a:pPr>
            <a:r>
              <a:rPr lang="en-US"/>
              <a:t>If the population is believed to be at least approximately normal, a sample size of less than 15 can be used.</a:t>
            </a:r>
          </a:p>
          <a:p>
            <a:pPr marL="342900" indent="-342900" algn="l">
              <a:spcBef>
                <a:spcPts val="800"/>
              </a:spcBef>
              <a:buFont typeface="Arial" pitchFamily="34" charset="0"/>
              <a:buChar char="•"/>
            </a:pPr>
            <a:endParaRPr lang="en-US"/>
          </a:p>
          <a:p>
            <a:pPr marL="342900" indent="-342900" algn="l">
              <a:spcBef>
                <a:spcPts val="800"/>
              </a:spcBef>
              <a:buFont typeface="Arial" pitchFamily="34" charset="0"/>
              <a:buChar char="•"/>
            </a:pPr>
            <a:endParaRPr lang="en-US"/>
          </a:p>
        </p:txBody>
      </p:sp>
    </p:spTree>
    <p:extLst>
      <p:ext uri="{BB962C8B-B14F-4D97-AF65-F5344CB8AC3E}">
        <p14:creationId xmlns:p14="http://schemas.microsoft.com/office/powerpoint/2010/main" val="375445310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Interval Estimation Procedures</a:t>
            </a:r>
            <a:br>
              <a:rPr lang="en-US"/>
            </a:br>
            <a:r>
              <a:rPr lang="en-US"/>
              <a:t>for a Population Mean</a:t>
            </a:r>
            <a:endParaRPr lang="en-IN"/>
          </a:p>
        </p:txBody>
      </p:sp>
      <p:pic>
        <p:nvPicPr>
          <p:cNvPr id="6" name="Picture 2" descr="A flow diagram shows the formula to be used for known and unknown cases of sigma. Can the population standard deviation ¬sigma be assumed known? If yes, use x bar plus or minus z subscript alpha over 2, times sigma over square root of n. If no, use the sample standard deviation s to estimate sigma, and then use x bar plus or minus t subscript alpha over 2, times s over square root of n.">
            <a:extLst>
              <a:ext uri="{FF2B5EF4-FFF2-40B4-BE49-F238E27FC236}">
                <a16:creationId xmlns:a16="http://schemas.microsoft.com/office/drawing/2014/main" id="{7FAC9A3F-0C11-4D84-B823-CCB332068F9A}"/>
              </a:ext>
            </a:extLst>
          </p:cNvPr>
          <p:cNvPicPr>
            <a:picLocks noGrp="1" noChangeAspect="1"/>
          </p:cNvPicPr>
          <p:nvPr>
            <p:ph idx="1"/>
          </p:nvPr>
        </p:nvPicPr>
        <p:blipFill>
          <a:blip r:embed="rId2"/>
          <a:stretch>
            <a:fillRect/>
          </a:stretch>
        </p:blipFill>
        <p:spPr>
          <a:xfrm>
            <a:off x="3155993" y="1910033"/>
            <a:ext cx="5880015" cy="4351338"/>
          </a:xfrm>
          <a:prstGeom prst="rect">
            <a:avLst/>
          </a:prstGeom>
        </p:spPr>
      </p:pic>
    </p:spTree>
    <p:extLst>
      <p:ext uri="{BB962C8B-B14F-4D97-AF65-F5344CB8AC3E}">
        <p14:creationId xmlns:p14="http://schemas.microsoft.com/office/powerpoint/2010/main" val="2597800127"/>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 Population Mean (1 of 5)</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idx="1"/>
          </p:nvPr>
        </p:nvSpPr>
        <p:spPr/>
        <p:txBody>
          <a:bodyPr/>
          <a:lstStyle/>
          <a:p>
            <a:r>
              <a:rPr lang="en-US"/>
              <a:t>Let </a:t>
            </a:r>
            <a:r>
              <a:rPr lang="en-US" i="1"/>
              <a:t>E</a:t>
            </a:r>
            <a:r>
              <a:rPr lang="en-US"/>
              <a:t> = the desired margin of error.</a:t>
            </a:r>
          </a:p>
          <a:p>
            <a:r>
              <a:rPr lang="en-US" i="1"/>
              <a:t>E</a:t>
            </a:r>
            <a:r>
              <a:rPr lang="en-US"/>
              <a:t> is the amount added to and subtracted from the point estimate to obtain an interval estimate.</a:t>
            </a:r>
          </a:p>
          <a:p>
            <a:r>
              <a:rPr lang="en-US"/>
              <a:t>If a desired margin of error is selected prior to sampling, the sample size necessary to satisfy the margin of error can be determined.</a:t>
            </a:r>
          </a:p>
        </p:txBody>
      </p:sp>
    </p:spTree>
    <p:extLst>
      <p:ext uri="{BB962C8B-B14F-4D97-AF65-F5344CB8AC3E}">
        <p14:creationId xmlns:p14="http://schemas.microsoft.com/office/powerpoint/2010/main" val="1548148883"/>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 Population Mean (2 of 5) </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2"/>
          </p:nvPr>
        </p:nvSpPr>
        <p:spPr>
          <a:xfrm>
            <a:off x="476843" y="1828800"/>
            <a:ext cx="3180757" cy="579120"/>
          </a:xfrm>
        </p:spPr>
        <p:txBody>
          <a:bodyPr/>
          <a:lstStyle/>
          <a:p>
            <a:r>
              <a:rPr lang="en-US"/>
              <a:t>Margin of Error </a:t>
            </a:r>
          </a:p>
        </p:txBody>
      </p:sp>
      <p:graphicFrame>
        <p:nvGraphicFramePr>
          <p:cNvPr id="9" name="Object 3" descr="Begin equation. E equals z subscript alpha divided by 2 baseline times sigma divided by the square root of n.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4018969778"/>
              </p:ext>
            </p:extLst>
          </p:nvPr>
        </p:nvGraphicFramePr>
        <p:xfrm>
          <a:off x="5327650" y="2407920"/>
          <a:ext cx="1536700" cy="774700"/>
        </p:xfrm>
        <a:graphic>
          <a:graphicData uri="http://schemas.openxmlformats.org/presentationml/2006/ole">
            <mc:AlternateContent xmlns:mc="http://schemas.openxmlformats.org/markup-compatibility/2006">
              <mc:Choice xmlns:v="urn:schemas-microsoft-com:vml" Requires="v">
                <p:oleObj spid="_x0000_s133123" name="Equation" r:id="rId3" imgW="1536480" imgH="774360" progId="Equation.DSMT4">
                  <p:embed/>
                </p:oleObj>
              </mc:Choice>
              <mc:Fallback>
                <p:oleObj name="Equation" r:id="rId3" imgW="1536480" imgH="774360" progId="Equation.DSMT4">
                  <p:embed/>
                  <p:pic>
                    <p:nvPicPr>
                      <p:cNvPr id="0" name="OLE substitute image"/>
                      <p:cNvPicPr/>
                      <p:nvPr/>
                    </p:nvPicPr>
                    <p:blipFill>
                      <a:blip r:embed="rId4"/>
                      <a:stretch>
                        <a:fillRect/>
                      </a:stretch>
                    </p:blipFill>
                    <p:spPr>
                      <a:xfrm>
                        <a:off x="5327650" y="2407920"/>
                        <a:ext cx="1536700" cy="774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3921C42-7E12-4652-8F45-B988867A302B}"/>
              </a:ext>
            </a:extLst>
          </p:cNvPr>
          <p:cNvSpPr>
            <a:spLocks noGrp="1"/>
          </p:cNvSpPr>
          <p:nvPr>
            <p:ph idx="11"/>
          </p:nvPr>
        </p:nvSpPr>
        <p:spPr>
          <a:xfrm>
            <a:off x="476843" y="3561926"/>
            <a:ext cx="3714157" cy="475502"/>
          </a:xfrm>
        </p:spPr>
        <p:txBody>
          <a:bodyPr/>
          <a:lstStyle/>
          <a:p>
            <a:pPr marL="228600" indent="-228600" algn="l">
              <a:buFont typeface="Arial" pitchFamily="34" charset="0"/>
              <a:buChar char="•"/>
            </a:pPr>
            <a:r>
              <a:rPr lang="en-US"/>
              <a:t>Necessary Sample Size</a:t>
            </a:r>
          </a:p>
        </p:txBody>
      </p:sp>
      <p:graphicFrame>
        <p:nvGraphicFramePr>
          <p:cNvPr id="10" name="Object 5" descr="Begin equation. n equals begin fraction left parenthesis z subscript alpha divided by 2 baseline right parenthesis squared times sigma squared divided by E squared end fraction. End equation.">
            <a:extLst>
              <a:ext uri="{FF2B5EF4-FFF2-40B4-BE49-F238E27FC236}">
                <a16:creationId xmlns:a16="http://schemas.microsoft.com/office/drawing/2014/main" id="{D3CB5169-7245-476F-88DB-9AA19B118E82}"/>
              </a:ext>
            </a:extLst>
          </p:cNvPr>
          <p:cNvGraphicFramePr>
            <a:graphicFrameLocks noGrp="1" noChangeAspect="1"/>
          </p:cNvGraphicFramePr>
          <p:nvPr>
            <p:ph idx="13"/>
            <p:extLst>
              <p:ext uri="{D42A27DB-BD31-4B8C-83A1-F6EECF244321}">
                <p14:modId xmlns:p14="http://schemas.microsoft.com/office/powerpoint/2010/main" val="3255112511"/>
              </p:ext>
            </p:extLst>
          </p:nvPr>
        </p:nvGraphicFramePr>
        <p:xfrm>
          <a:off x="5194380" y="4330700"/>
          <a:ext cx="1803240" cy="927000"/>
        </p:xfrm>
        <a:graphic>
          <a:graphicData uri="http://schemas.openxmlformats.org/presentationml/2006/ole">
            <mc:AlternateContent xmlns:mc="http://schemas.openxmlformats.org/markup-compatibility/2006">
              <mc:Choice xmlns:v="urn:schemas-microsoft-com:vml" Requires="v">
                <p:oleObj spid="_x0000_s133124" name="Equation" r:id="rId5" imgW="1803240" imgH="927000" progId="Equation.DSMT4">
                  <p:embed/>
                </p:oleObj>
              </mc:Choice>
              <mc:Fallback>
                <p:oleObj name="Equation" r:id="rId5" imgW="1803240" imgH="927000" progId="Equation.DSMT4">
                  <p:embed/>
                  <p:pic>
                    <p:nvPicPr>
                      <p:cNvPr id="0" name="OLE substitute image"/>
                      <p:cNvPicPr/>
                      <p:nvPr/>
                    </p:nvPicPr>
                    <p:blipFill>
                      <a:blip r:embed="rId6"/>
                      <a:stretch>
                        <a:fillRect/>
                      </a:stretch>
                    </p:blipFill>
                    <p:spPr>
                      <a:xfrm>
                        <a:off x="5194380" y="4330700"/>
                        <a:ext cx="1803240" cy="927000"/>
                      </a:xfrm>
                      <a:prstGeom prst="rect">
                        <a:avLst/>
                      </a:prstGeom>
                    </p:spPr>
                  </p:pic>
                </p:oleObj>
              </mc:Fallback>
            </mc:AlternateContent>
          </a:graphicData>
        </a:graphic>
      </p:graphicFrame>
    </p:spTree>
    <p:extLst>
      <p:ext uri="{BB962C8B-B14F-4D97-AF65-F5344CB8AC3E}">
        <p14:creationId xmlns:p14="http://schemas.microsoft.com/office/powerpoint/2010/main" val="3392704820"/>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 Population Mean (3 of 5) </a:t>
            </a:r>
            <a:endParaRPr lang="en-IN"/>
          </a:p>
        </p:txBody>
      </p:sp>
      <p:sp>
        <p:nvSpPr>
          <p:cNvPr id="3" name="Content Placeholder 2"/>
          <p:cNvSpPr>
            <a:spLocks noGrp="1"/>
          </p:cNvSpPr>
          <p:nvPr>
            <p:ph idx="1"/>
          </p:nvPr>
        </p:nvSpPr>
        <p:spPr/>
        <p:txBody>
          <a:bodyPr/>
          <a:lstStyle/>
          <a:p>
            <a:pPr>
              <a:spcBef>
                <a:spcPts val="600"/>
              </a:spcBef>
              <a:spcAft>
                <a:spcPts val="1200"/>
              </a:spcAft>
            </a:pPr>
            <a:r>
              <a:rPr lang="en-US"/>
              <a:t>The Necessary Sample Size equation requires a value for the population standard deviation </a:t>
            </a:r>
            <a:r>
              <a:rPr lang="el-GR" i="1"/>
              <a:t>σ</a:t>
            </a:r>
            <a:r>
              <a:rPr lang="en-US"/>
              <a:t>.</a:t>
            </a:r>
          </a:p>
          <a:p>
            <a:pPr>
              <a:spcBef>
                <a:spcPts val="600"/>
              </a:spcBef>
              <a:spcAft>
                <a:spcPts val="1200"/>
              </a:spcAft>
            </a:pPr>
            <a:r>
              <a:rPr lang="en-US"/>
              <a:t>If </a:t>
            </a:r>
            <a:r>
              <a:rPr lang="el-GR" i="1"/>
              <a:t>σ</a:t>
            </a:r>
            <a:r>
              <a:rPr lang="en-US"/>
              <a:t> is unknown, a preliminary or </a:t>
            </a:r>
            <a:r>
              <a:rPr lang="en-US" u="sng"/>
              <a:t>planning value</a:t>
            </a:r>
            <a:r>
              <a:rPr lang="en-US"/>
              <a:t> for </a:t>
            </a:r>
            <a:r>
              <a:rPr lang="el-GR" i="1"/>
              <a:t>σ</a:t>
            </a:r>
            <a:r>
              <a:rPr lang="en-US" i="1"/>
              <a:t> </a:t>
            </a:r>
            <a:r>
              <a:rPr lang="en-US"/>
              <a:t>can be used in the equation.</a:t>
            </a:r>
          </a:p>
          <a:p>
            <a:pPr marL="914400" indent="-457200">
              <a:spcBef>
                <a:spcPts val="600"/>
              </a:spcBef>
              <a:spcAft>
                <a:spcPts val="1200"/>
              </a:spcAft>
              <a:buFont typeface="+mj-lt"/>
              <a:buAutoNum type="arabicPeriod"/>
            </a:pPr>
            <a:r>
              <a:rPr lang="en-US"/>
              <a:t>Use the estimate of the population standard deviation computed in a previous study.</a:t>
            </a:r>
          </a:p>
          <a:p>
            <a:pPr marL="914400" indent="-457200">
              <a:spcBef>
                <a:spcPts val="600"/>
              </a:spcBef>
              <a:spcAft>
                <a:spcPts val="1200"/>
              </a:spcAft>
              <a:buFont typeface="+mj-lt"/>
              <a:buAutoNum type="arabicPeriod"/>
            </a:pPr>
            <a:r>
              <a:rPr lang="en-US"/>
              <a:t>Use a pilot study to select a preliminary study and use the sample standard deviation from the study.</a:t>
            </a:r>
          </a:p>
          <a:p>
            <a:pPr marL="914400" indent="-457200">
              <a:spcBef>
                <a:spcPts val="600"/>
              </a:spcBef>
              <a:spcAft>
                <a:spcPts val="1200"/>
              </a:spcAft>
              <a:buFont typeface="+mj-lt"/>
              <a:buAutoNum type="arabicPeriod"/>
            </a:pPr>
            <a:r>
              <a:rPr lang="en-US"/>
              <a:t>Use judgment or a “best guess” for the value of </a:t>
            </a:r>
            <a:r>
              <a:rPr lang="el-GR" i="1"/>
              <a:t>σ</a:t>
            </a:r>
            <a:r>
              <a:rPr lang="en-US"/>
              <a:t>.</a:t>
            </a:r>
          </a:p>
        </p:txBody>
      </p:sp>
    </p:spTree>
    <p:extLst>
      <p:ext uri="{BB962C8B-B14F-4D97-AF65-F5344CB8AC3E}">
        <p14:creationId xmlns:p14="http://schemas.microsoft.com/office/powerpoint/2010/main" val="628961932"/>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 Population Mean (4 of 5) </a:t>
            </a:r>
            <a:endParaRPr lang="en-IN"/>
          </a:p>
        </p:txBody>
      </p:sp>
      <p:sp>
        <p:nvSpPr>
          <p:cNvPr id="3" name="Content Placeholder 2"/>
          <p:cNvSpPr>
            <a:spLocks noGrp="1"/>
          </p:cNvSpPr>
          <p:nvPr>
            <p:ph idx="1"/>
          </p:nvPr>
        </p:nvSpPr>
        <p:spPr/>
        <p:txBody>
          <a:bodyPr/>
          <a:lstStyle/>
          <a:p>
            <a:pPr marL="0" indent="0">
              <a:spcBef>
                <a:spcPts val="600"/>
              </a:spcBef>
              <a:spcAft>
                <a:spcPts val="1200"/>
              </a:spcAft>
              <a:buNone/>
            </a:pPr>
            <a:r>
              <a:rPr lang="en-US" b="1" u="sng"/>
              <a:t>Example:</a:t>
            </a:r>
            <a:r>
              <a:rPr lang="en-US"/>
              <a:t> Cost of renting Automobiles in United States </a:t>
            </a:r>
          </a:p>
          <a:p>
            <a:pPr marL="0" indent="0">
              <a:spcBef>
                <a:spcPts val="600"/>
              </a:spcBef>
              <a:spcAft>
                <a:spcPts val="1200"/>
              </a:spcAft>
              <a:buNone/>
            </a:pPr>
            <a:r>
              <a:rPr lang="en-US"/>
              <a:t>A previous study that investigated the cost of renting automobiles in the United States found a mean cost of approximately $55 per day for renting a midsize automobile with a standard deviation of $9.65.</a:t>
            </a:r>
          </a:p>
          <a:p>
            <a:pPr marL="0" indent="0">
              <a:spcBef>
                <a:spcPts val="600"/>
              </a:spcBef>
              <a:spcAft>
                <a:spcPts val="1200"/>
              </a:spcAft>
              <a:buNone/>
            </a:pPr>
            <a:r>
              <a:rPr lang="en-US"/>
              <a:t>Suppose the project director wants an estimate of the population mean daily rental cost such that there is a .95 probability that the sampling error is $2 or less.</a:t>
            </a:r>
          </a:p>
          <a:p>
            <a:pPr marL="0" indent="0">
              <a:spcBef>
                <a:spcPts val="600"/>
              </a:spcBef>
              <a:spcAft>
                <a:spcPts val="1200"/>
              </a:spcAft>
              <a:buNone/>
            </a:pPr>
            <a:r>
              <a:rPr lang="en-US"/>
              <a:t>How large of a sample size is needed to meet the required precision?</a:t>
            </a:r>
          </a:p>
        </p:txBody>
      </p:sp>
    </p:spTree>
    <p:extLst>
      <p:ext uri="{BB962C8B-B14F-4D97-AF65-F5344CB8AC3E}">
        <p14:creationId xmlns:p14="http://schemas.microsoft.com/office/powerpoint/2010/main" val="4209508829"/>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 Population Mean (5 of 5) </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idx="1"/>
          </p:nvPr>
        </p:nvSpPr>
        <p:spPr>
          <a:xfrm>
            <a:off x="476844" y="1944375"/>
            <a:ext cx="11241914" cy="479425"/>
          </a:xfrm>
        </p:spPr>
        <p:txBody>
          <a:bodyPr/>
          <a:lstStyle/>
          <a:p>
            <a:pPr marL="0" indent="0" algn="l">
              <a:buNone/>
            </a:pPr>
            <a:r>
              <a:rPr lang="en-US" b="1" u="sng"/>
              <a:t>Example:</a:t>
            </a:r>
            <a:r>
              <a:rPr lang="en-US" b="1"/>
              <a:t> </a:t>
            </a:r>
            <a:r>
              <a:rPr lang="en-US"/>
              <a:t>Cost of renting Automobiles in United States</a:t>
            </a:r>
          </a:p>
        </p:txBody>
      </p:sp>
      <p:graphicFrame>
        <p:nvGraphicFramePr>
          <p:cNvPr id="9" name="Object 3" descr="Begin equation. E equals z subscript alpha divided by 2 baseline times sigma divided by the square root of n equals 2.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348928737"/>
              </p:ext>
            </p:extLst>
          </p:nvPr>
        </p:nvGraphicFramePr>
        <p:xfrm>
          <a:off x="4929728" y="2539049"/>
          <a:ext cx="2032000" cy="774700"/>
        </p:xfrm>
        <a:graphic>
          <a:graphicData uri="http://schemas.openxmlformats.org/presentationml/2006/ole">
            <mc:AlternateContent xmlns:mc="http://schemas.openxmlformats.org/markup-compatibility/2006">
              <mc:Choice xmlns:v="urn:schemas-microsoft-com:vml" Requires="v">
                <p:oleObj spid="_x0000_s134149" name="Equation" r:id="rId3" imgW="2031840" imgH="774360" progId="Equation.DSMT4">
                  <p:embed/>
                </p:oleObj>
              </mc:Choice>
              <mc:Fallback>
                <p:oleObj name="Equation" r:id="rId3" imgW="2031840" imgH="774360" progId="Equation.DSMT4">
                  <p:embed/>
                  <p:pic>
                    <p:nvPicPr>
                      <p:cNvPr id="0" name="OLE substitute image"/>
                      <p:cNvPicPr/>
                      <p:nvPr/>
                    </p:nvPicPr>
                    <p:blipFill>
                      <a:blip r:embed="rId4"/>
                      <a:stretch>
                        <a:fillRect/>
                      </a:stretch>
                    </p:blipFill>
                    <p:spPr>
                      <a:xfrm>
                        <a:off x="4929728" y="2539049"/>
                        <a:ext cx="2032000" cy="774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3921C42-7E12-4652-8F45-B988867A302B}"/>
              </a:ext>
            </a:extLst>
          </p:cNvPr>
          <p:cNvSpPr>
            <a:spLocks noGrp="1"/>
          </p:cNvSpPr>
          <p:nvPr>
            <p:ph idx="11"/>
          </p:nvPr>
        </p:nvSpPr>
        <p:spPr>
          <a:xfrm>
            <a:off x="476844" y="3527475"/>
            <a:ext cx="4598152" cy="479425"/>
          </a:xfrm>
        </p:spPr>
        <p:txBody>
          <a:bodyPr/>
          <a:lstStyle/>
          <a:p>
            <a:pPr algn="r"/>
            <a:r>
              <a:rPr lang="en-US"/>
              <a:t>At 95% confidence, </a:t>
            </a:r>
          </a:p>
        </p:txBody>
      </p:sp>
      <p:graphicFrame>
        <p:nvGraphicFramePr>
          <p:cNvPr id="12" name="Object 5" descr="Begin equation. z subscript .025 baseline equals 1.96. End equation.">
            <a:extLst>
              <a:ext uri="{FF2B5EF4-FFF2-40B4-BE49-F238E27FC236}">
                <a16:creationId xmlns:a16="http://schemas.microsoft.com/office/drawing/2014/main" id="{9984F488-90F0-42A4-8340-20A8A80EA841}"/>
              </a:ext>
            </a:extLst>
          </p:cNvPr>
          <p:cNvGraphicFramePr>
            <a:graphicFrameLocks noGrp="1" noChangeAspect="1"/>
          </p:cNvGraphicFramePr>
          <p:nvPr>
            <p:ph idx="15"/>
            <p:extLst>
              <p:ext uri="{D42A27DB-BD31-4B8C-83A1-F6EECF244321}">
                <p14:modId xmlns:p14="http://schemas.microsoft.com/office/powerpoint/2010/main" val="3107168525"/>
              </p:ext>
            </p:extLst>
          </p:nvPr>
        </p:nvGraphicFramePr>
        <p:xfrm>
          <a:off x="5171954" y="3576687"/>
          <a:ext cx="1524000" cy="381000"/>
        </p:xfrm>
        <a:graphic>
          <a:graphicData uri="http://schemas.openxmlformats.org/presentationml/2006/ole">
            <mc:AlternateContent xmlns:mc="http://schemas.openxmlformats.org/markup-compatibility/2006">
              <mc:Choice xmlns:v="urn:schemas-microsoft-com:vml" Requires="v">
                <p:oleObj spid="_x0000_s134150" name="Equation" r:id="rId5" imgW="1523880" imgH="380880" progId="Equation.DSMT4">
                  <p:embed/>
                </p:oleObj>
              </mc:Choice>
              <mc:Fallback>
                <p:oleObj name="Equation" r:id="rId5" imgW="1523880" imgH="380880" progId="Equation.DSMT4">
                  <p:embed/>
                  <p:pic>
                    <p:nvPicPr>
                      <p:cNvPr id="0" name="OLE substitute image"/>
                      <p:cNvPicPr/>
                      <p:nvPr/>
                    </p:nvPicPr>
                    <p:blipFill>
                      <a:blip r:embed="rId6"/>
                      <a:stretch>
                        <a:fillRect/>
                      </a:stretch>
                    </p:blipFill>
                    <p:spPr>
                      <a:xfrm>
                        <a:off x="5171954" y="3576687"/>
                        <a:ext cx="1524000" cy="381000"/>
                      </a:xfrm>
                      <a:prstGeom prst="rect">
                        <a:avLst/>
                      </a:prstGeom>
                    </p:spPr>
                  </p:pic>
                </p:oleObj>
              </mc:Fallback>
            </mc:AlternateContent>
          </a:graphicData>
        </a:graphic>
      </p:graphicFrame>
      <p:sp>
        <p:nvSpPr>
          <p:cNvPr id="5" name="Content Placeholder 6">
            <a:extLst>
              <a:ext uri="{FF2B5EF4-FFF2-40B4-BE49-F238E27FC236}">
                <a16:creationId xmlns:a16="http://schemas.microsoft.com/office/drawing/2014/main" id="{9DC4610A-F653-4FB8-A39A-EAC5210A7E5D}"/>
              </a:ext>
            </a:extLst>
          </p:cNvPr>
          <p:cNvSpPr>
            <a:spLocks noGrp="1"/>
          </p:cNvSpPr>
          <p:nvPr>
            <p:ph idx="14"/>
          </p:nvPr>
        </p:nvSpPr>
        <p:spPr>
          <a:xfrm>
            <a:off x="6764776" y="3516897"/>
            <a:ext cx="1680419" cy="479425"/>
          </a:xfrm>
        </p:spPr>
        <p:txBody>
          <a:bodyPr/>
          <a:lstStyle/>
          <a:p>
            <a:pPr algn="l"/>
            <a:r>
              <a:rPr lang="en-IN"/>
              <a:t>Recall that </a:t>
            </a:r>
          </a:p>
        </p:txBody>
      </p:sp>
      <p:graphicFrame>
        <p:nvGraphicFramePr>
          <p:cNvPr id="14" name="Object 7" descr="Begin equation. Sigma equals 9.65. End equation.">
            <a:extLst>
              <a:ext uri="{FF2B5EF4-FFF2-40B4-BE49-F238E27FC236}">
                <a16:creationId xmlns:a16="http://schemas.microsoft.com/office/drawing/2014/main" id="{09F7467A-837A-498D-9752-EB3A1C3F9A49}"/>
              </a:ext>
            </a:extLst>
          </p:cNvPr>
          <p:cNvGraphicFramePr>
            <a:graphicFrameLocks noGrp="1" noChangeAspect="1"/>
          </p:cNvGraphicFramePr>
          <p:nvPr>
            <p:ph idx="16"/>
            <p:extLst>
              <p:ext uri="{D42A27DB-BD31-4B8C-83A1-F6EECF244321}">
                <p14:modId xmlns:p14="http://schemas.microsoft.com/office/powerpoint/2010/main" val="1488334396"/>
              </p:ext>
            </p:extLst>
          </p:nvPr>
        </p:nvGraphicFramePr>
        <p:xfrm>
          <a:off x="8429614" y="3599730"/>
          <a:ext cx="1231900" cy="292100"/>
        </p:xfrm>
        <a:graphic>
          <a:graphicData uri="http://schemas.openxmlformats.org/presentationml/2006/ole">
            <mc:AlternateContent xmlns:mc="http://schemas.openxmlformats.org/markup-compatibility/2006">
              <mc:Choice xmlns:v="urn:schemas-microsoft-com:vml" Requires="v">
                <p:oleObj spid="_x0000_s134151" name="Equation" r:id="rId7" imgW="1231560" imgH="291960" progId="Equation.DSMT4">
                  <p:embed/>
                </p:oleObj>
              </mc:Choice>
              <mc:Fallback>
                <p:oleObj name="Equation" r:id="rId7" imgW="1231560" imgH="291960" progId="Equation.DSMT4">
                  <p:embed/>
                  <p:pic>
                    <p:nvPicPr>
                      <p:cNvPr id="0" name="OLE substitute image"/>
                      <p:cNvPicPr/>
                      <p:nvPr/>
                    </p:nvPicPr>
                    <p:blipFill>
                      <a:blip r:embed="rId8"/>
                      <a:stretch>
                        <a:fillRect/>
                      </a:stretch>
                    </p:blipFill>
                    <p:spPr>
                      <a:xfrm>
                        <a:off x="8429614" y="3599730"/>
                        <a:ext cx="1231900" cy="292100"/>
                      </a:xfrm>
                      <a:prstGeom prst="rect">
                        <a:avLst/>
                      </a:prstGeom>
                    </p:spPr>
                  </p:pic>
                </p:oleObj>
              </mc:Fallback>
            </mc:AlternateContent>
          </a:graphicData>
        </a:graphic>
      </p:graphicFrame>
      <p:graphicFrame>
        <p:nvGraphicFramePr>
          <p:cNvPr id="10" name="Object 8" descr="Begin equation. n equals begin fraction left parenthesis z subscript alpha divided by 2 baseline right parenthesis squared times sigma squared divided by E squared end fraction equals begin fraction 1.96 squared times 9.65 squared divided by 2 squared end fraction equals 89.43 equals approximately 90. End equation.">
            <a:extLst>
              <a:ext uri="{FF2B5EF4-FFF2-40B4-BE49-F238E27FC236}">
                <a16:creationId xmlns:a16="http://schemas.microsoft.com/office/drawing/2014/main" id="{D3CB5169-7245-476F-88DB-9AA19B118E82}"/>
              </a:ext>
            </a:extLst>
          </p:cNvPr>
          <p:cNvGraphicFramePr>
            <a:graphicFrameLocks noGrp="1" noChangeAspect="1"/>
          </p:cNvGraphicFramePr>
          <p:nvPr>
            <p:ph idx="12"/>
            <p:extLst>
              <p:ext uri="{D42A27DB-BD31-4B8C-83A1-F6EECF244321}">
                <p14:modId xmlns:p14="http://schemas.microsoft.com/office/powerpoint/2010/main" val="3180078535"/>
              </p:ext>
            </p:extLst>
          </p:nvPr>
        </p:nvGraphicFramePr>
        <p:xfrm>
          <a:off x="3219600" y="4219914"/>
          <a:ext cx="5752800" cy="1079280"/>
        </p:xfrm>
        <a:graphic>
          <a:graphicData uri="http://schemas.openxmlformats.org/presentationml/2006/ole">
            <mc:AlternateContent xmlns:mc="http://schemas.openxmlformats.org/markup-compatibility/2006">
              <mc:Choice xmlns:v="urn:schemas-microsoft-com:vml" Requires="v">
                <p:oleObj spid="_x0000_s134152" name="Equation" r:id="rId9" imgW="5752800" imgH="1079280" progId="Equation.DSMT4">
                  <p:embed/>
                </p:oleObj>
              </mc:Choice>
              <mc:Fallback>
                <p:oleObj name="Equation" r:id="rId9" imgW="5752800" imgH="1079280" progId="Equation.DSMT4">
                  <p:embed/>
                  <p:pic>
                    <p:nvPicPr>
                      <p:cNvPr id="0" name="OLE substitute image"/>
                      <p:cNvPicPr/>
                      <p:nvPr/>
                    </p:nvPicPr>
                    <p:blipFill>
                      <a:blip r:embed="rId10"/>
                      <a:stretch>
                        <a:fillRect/>
                      </a:stretch>
                    </p:blipFill>
                    <p:spPr>
                      <a:xfrm>
                        <a:off x="3219600" y="4219914"/>
                        <a:ext cx="5752800" cy="1079280"/>
                      </a:xfrm>
                      <a:prstGeom prst="rect">
                        <a:avLst/>
                      </a:prstGeom>
                    </p:spPr>
                  </p:pic>
                </p:oleObj>
              </mc:Fallback>
            </mc:AlternateContent>
          </a:graphicData>
        </a:graphic>
      </p:graphicFrame>
      <p:sp>
        <p:nvSpPr>
          <p:cNvPr id="3" name="Content Placeholder 9">
            <a:extLst>
              <a:ext uri="{FF2B5EF4-FFF2-40B4-BE49-F238E27FC236}">
                <a16:creationId xmlns:a16="http://schemas.microsoft.com/office/drawing/2014/main" id="{5E85B046-FF30-4EA4-82F7-81565F436822}"/>
              </a:ext>
            </a:extLst>
          </p:cNvPr>
          <p:cNvSpPr>
            <a:spLocks noGrp="1"/>
          </p:cNvSpPr>
          <p:nvPr>
            <p:ph idx="13"/>
          </p:nvPr>
        </p:nvSpPr>
        <p:spPr>
          <a:xfrm>
            <a:off x="476844" y="5425804"/>
            <a:ext cx="11241913" cy="876527"/>
          </a:xfrm>
        </p:spPr>
        <p:txBody>
          <a:bodyPr/>
          <a:lstStyle/>
          <a:p>
            <a:pPr algn="l"/>
            <a:r>
              <a:rPr lang="en-US"/>
              <a:t>The sample size needs to be at least 90 mid size automobile rentals in order to satisfy the project director’s $2 margin-of-error requirement.</a:t>
            </a:r>
          </a:p>
          <a:p>
            <a:pPr algn="l"/>
            <a:endParaRPr lang="en-US"/>
          </a:p>
        </p:txBody>
      </p:sp>
    </p:spTree>
    <p:extLst>
      <p:ext uri="{BB962C8B-B14F-4D97-AF65-F5344CB8AC3E}">
        <p14:creationId xmlns:p14="http://schemas.microsoft.com/office/powerpoint/2010/main" val="1094008984"/>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(1 of 6)</a:t>
            </a:r>
            <a:endParaRPr lang="en-IN"/>
          </a:p>
        </p:txBody>
      </p:sp>
      <p:sp>
        <p:nvSpPr>
          <p:cNvPr id="3" name="Content Placeholder 2"/>
          <p:cNvSpPr>
            <a:spLocks noGrp="1"/>
          </p:cNvSpPr>
          <p:nvPr>
            <p:ph sz="half" idx="1"/>
          </p:nvPr>
        </p:nvSpPr>
        <p:spPr>
          <a:xfrm>
            <a:off x="476842" y="1825625"/>
            <a:ext cx="11237976" cy="582295"/>
          </a:xfrm>
        </p:spPr>
        <p:txBody>
          <a:bodyPr/>
          <a:lstStyle/>
          <a:p>
            <a:pPr marL="0" indent="0">
              <a:spcBef>
                <a:spcPts val="600"/>
              </a:spcBef>
              <a:spcAft>
                <a:spcPts val="1200"/>
              </a:spcAft>
              <a:buNone/>
            </a:pPr>
            <a:r>
              <a:rPr lang="en-US"/>
              <a:t>The general form of an interval estimate of a population proportion is:           </a:t>
            </a:r>
          </a:p>
          <a:p>
            <a:pPr marL="0" indent="0">
              <a:spcBef>
                <a:spcPts val="600"/>
              </a:spcBef>
              <a:spcAft>
                <a:spcPts val="1200"/>
              </a:spcAft>
              <a:buNone/>
            </a:pPr>
            <a:endParaRPr lang="en-US"/>
          </a:p>
          <a:p>
            <a:pPr marL="0" indent="0">
              <a:spcBef>
                <a:spcPts val="600"/>
              </a:spcBef>
              <a:spcAft>
                <a:spcPts val="1200"/>
              </a:spcAft>
              <a:buNone/>
            </a:pPr>
            <a:endParaRPr lang="en-US"/>
          </a:p>
        </p:txBody>
      </p:sp>
      <p:graphicFrame>
        <p:nvGraphicFramePr>
          <p:cNvPr id="6" name="Object 3" descr="Begin equation. p overbar plus or minus Margin of error. End equation.">
            <a:extLst>
              <a:ext uri="{FF2B5EF4-FFF2-40B4-BE49-F238E27FC236}">
                <a16:creationId xmlns:a16="http://schemas.microsoft.com/office/drawing/2014/main" id="{61F62A65-678F-4945-90F9-6E002B1CD822}"/>
              </a:ext>
            </a:extLst>
          </p:cNvPr>
          <p:cNvGraphicFramePr>
            <a:graphicFrameLocks noGrp="1" noChangeAspect="1"/>
          </p:cNvGraphicFramePr>
          <p:nvPr>
            <p:ph sz="half" idx="2"/>
            <p:extLst>
              <p:ext uri="{D42A27DB-BD31-4B8C-83A1-F6EECF244321}">
                <p14:modId xmlns:p14="http://schemas.microsoft.com/office/powerpoint/2010/main" val="418227442"/>
              </p:ext>
            </p:extLst>
          </p:nvPr>
        </p:nvGraphicFramePr>
        <p:xfrm>
          <a:off x="4838530" y="2747483"/>
          <a:ext cx="2514600" cy="355320"/>
        </p:xfrm>
        <a:graphic>
          <a:graphicData uri="http://schemas.openxmlformats.org/presentationml/2006/ole">
            <mc:AlternateContent xmlns:mc="http://schemas.openxmlformats.org/markup-compatibility/2006">
              <mc:Choice xmlns:v="urn:schemas-microsoft-com:vml" Requires="v">
                <p:oleObj spid="_x0000_s135170" name="Equation" r:id="rId3" imgW="2514600" imgH="355320" progId="Equation.DSMT4">
                  <p:embed/>
                </p:oleObj>
              </mc:Choice>
              <mc:Fallback>
                <p:oleObj name="Equation" r:id="rId3" imgW="2514600" imgH="355320" progId="Equation.DSMT4">
                  <p:embed/>
                  <p:pic>
                    <p:nvPicPr>
                      <p:cNvPr id="0" name="OLE substitute image"/>
                      <p:cNvPicPr/>
                      <p:nvPr/>
                    </p:nvPicPr>
                    <p:blipFill>
                      <a:blip r:embed="rId4"/>
                      <a:stretch>
                        <a:fillRect/>
                      </a:stretch>
                    </p:blipFill>
                    <p:spPr>
                      <a:xfrm>
                        <a:off x="4838530" y="2747483"/>
                        <a:ext cx="2514600" cy="355320"/>
                      </a:xfrm>
                      <a:prstGeom prst="rect">
                        <a:avLst/>
                      </a:prstGeom>
                    </p:spPr>
                  </p:pic>
                </p:oleObj>
              </mc:Fallback>
            </mc:AlternateContent>
          </a:graphicData>
        </a:graphic>
      </p:graphicFrame>
    </p:spTree>
    <p:extLst>
      <p:ext uri="{BB962C8B-B14F-4D97-AF65-F5344CB8AC3E}">
        <p14:creationId xmlns:p14="http://schemas.microsoft.com/office/powerpoint/2010/main" val="39211877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Applications in Business and </a:t>
            </a:r>
            <a:br>
              <a:rPr lang="en-US"/>
            </a:br>
            <a:r>
              <a:rPr lang="en-US"/>
              <a:t>Economics (2 of 2)</a:t>
            </a:r>
            <a:endParaRPr lang="en-IN"/>
          </a:p>
        </p:txBody>
      </p:sp>
      <p:sp>
        <p:nvSpPr>
          <p:cNvPr id="3" name="Content Placeholder 2"/>
          <p:cNvSpPr>
            <a:spLocks noGrp="1"/>
          </p:cNvSpPr>
          <p:nvPr>
            <p:ph idx="1"/>
          </p:nvPr>
        </p:nvSpPr>
        <p:spPr/>
        <p:txBody>
          <a:bodyPr/>
          <a:lstStyle/>
          <a:p>
            <a:pPr>
              <a:spcBef>
                <a:spcPts val="600"/>
              </a:spcBef>
            </a:pPr>
            <a:r>
              <a:rPr lang="en-US"/>
              <a:t>Marketing</a:t>
            </a:r>
          </a:p>
          <a:p>
            <a:pPr marL="685800">
              <a:spcBef>
                <a:spcPts val="600"/>
              </a:spcBef>
            </a:pPr>
            <a:r>
              <a:rPr lang="en-US"/>
              <a:t>Electronic point-of-sale scanners at retail checkout counters are used to collect data for a variety of marketing research applications.</a:t>
            </a:r>
          </a:p>
          <a:p>
            <a:pPr>
              <a:spcBef>
                <a:spcPts val="600"/>
              </a:spcBef>
            </a:pPr>
            <a:r>
              <a:rPr lang="en-US"/>
              <a:t>Production</a:t>
            </a:r>
          </a:p>
          <a:p>
            <a:pPr marL="685800">
              <a:spcBef>
                <a:spcPts val="600"/>
              </a:spcBef>
            </a:pPr>
            <a:r>
              <a:rPr lang="en-US"/>
              <a:t>A variety of statistical quality control charts are used to monitor the output of a production process.</a:t>
            </a:r>
          </a:p>
          <a:p>
            <a:pPr>
              <a:spcBef>
                <a:spcPts val="600"/>
              </a:spcBef>
            </a:pPr>
            <a:r>
              <a:rPr lang="en-US"/>
              <a:t>Information Systems</a:t>
            </a:r>
          </a:p>
          <a:p>
            <a:pPr marL="685800">
              <a:spcBef>
                <a:spcPts val="600"/>
              </a:spcBef>
            </a:pPr>
            <a:r>
              <a:rPr lang="en-US"/>
              <a:t>A variety of statistical information helps administrators assess the performance of computer networks.</a:t>
            </a:r>
          </a:p>
        </p:txBody>
      </p:sp>
    </p:spTree>
    <p:extLst>
      <p:ext uri="{BB962C8B-B14F-4D97-AF65-F5344CB8AC3E}">
        <p14:creationId xmlns:p14="http://schemas.microsoft.com/office/powerpoint/2010/main" val="29051263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Mining</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Analysis of the data in the warehouse might aid in decisions that will lead to new strategies and higher profits for the organization.</a:t>
            </a:r>
          </a:p>
          <a:p>
            <a:pPr>
              <a:spcBef>
                <a:spcPts val="1200"/>
              </a:spcBef>
              <a:spcAft>
                <a:spcPts val="1200"/>
              </a:spcAft>
            </a:pPr>
            <a:r>
              <a:rPr lang="en-US"/>
              <a:t>Using a combination of procedures from statistics, mathematics, and computer science, analysts “mine the data” to convert it into useful information.</a:t>
            </a:r>
          </a:p>
          <a:p>
            <a:pPr>
              <a:spcBef>
                <a:spcPts val="1200"/>
              </a:spcBef>
              <a:spcAft>
                <a:spcPts val="1200"/>
              </a:spcAft>
            </a:pPr>
            <a:r>
              <a:rPr lang="en-US"/>
              <a:t>The most effective data mining systems use automated procedures to extract information from the data prompted by only general or even vague queries by the user.</a:t>
            </a:r>
          </a:p>
        </p:txBody>
      </p:sp>
    </p:spTree>
    <p:extLst>
      <p:ext uri="{BB962C8B-B14F-4D97-AF65-F5344CB8AC3E}">
        <p14:creationId xmlns:p14="http://schemas.microsoft.com/office/powerpoint/2010/main" val="2933312036"/>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(2 of 6)</a:t>
            </a:r>
            <a:endParaRPr lang="en-IN"/>
          </a:p>
        </p:txBody>
      </p:sp>
      <p:sp>
        <p:nvSpPr>
          <p:cNvPr id="14" name="Content Placeholder 2">
            <a:extLst>
              <a:ext uri="{FF2B5EF4-FFF2-40B4-BE49-F238E27FC236}">
                <a16:creationId xmlns:a16="http://schemas.microsoft.com/office/drawing/2014/main" id="{2CEF9016-E4A1-406B-A44B-CFE13FBF9533}"/>
              </a:ext>
            </a:extLst>
          </p:cNvPr>
          <p:cNvSpPr>
            <a:spLocks noGrp="1"/>
          </p:cNvSpPr>
          <p:nvPr>
            <p:ph idx="1"/>
          </p:nvPr>
        </p:nvSpPr>
        <p:spPr>
          <a:xfrm>
            <a:off x="476843" y="1944375"/>
            <a:ext cx="4297680" cy="503403"/>
          </a:xfrm>
        </p:spPr>
        <p:txBody>
          <a:bodyPr/>
          <a:lstStyle/>
          <a:p>
            <a:pPr marL="342900" indent="-342900" algn="l">
              <a:buFont typeface="Arial" pitchFamily="34" charset="0"/>
              <a:buChar char="•"/>
            </a:pPr>
            <a:r>
              <a:rPr lang="en-IN"/>
              <a:t>The sampling distribution of </a:t>
            </a:r>
          </a:p>
        </p:txBody>
      </p:sp>
      <p:graphicFrame>
        <p:nvGraphicFramePr>
          <p:cNvPr id="25" name="Object 3" descr="p overbar">
            <a:extLst>
              <a:ext uri="{FF2B5EF4-FFF2-40B4-BE49-F238E27FC236}">
                <a16:creationId xmlns:a16="http://schemas.microsoft.com/office/drawing/2014/main" id="{6F00215B-6301-4819-817D-C771B5A5F73B}"/>
              </a:ext>
            </a:extLst>
          </p:cNvPr>
          <p:cNvGraphicFramePr>
            <a:graphicFrameLocks noGrp="1" noChangeAspect="1"/>
          </p:cNvGraphicFramePr>
          <p:nvPr>
            <p:ph idx="11"/>
            <p:extLst>
              <p:ext uri="{D42A27DB-BD31-4B8C-83A1-F6EECF244321}">
                <p14:modId xmlns:p14="http://schemas.microsoft.com/office/powerpoint/2010/main" val="2201712475"/>
              </p:ext>
            </p:extLst>
          </p:nvPr>
        </p:nvGraphicFramePr>
        <p:xfrm>
          <a:off x="4789252" y="2016482"/>
          <a:ext cx="228600" cy="342900"/>
        </p:xfrm>
        <a:graphic>
          <a:graphicData uri="http://schemas.openxmlformats.org/presentationml/2006/ole">
            <mc:AlternateContent xmlns:mc="http://schemas.openxmlformats.org/markup-compatibility/2006">
              <mc:Choice xmlns:v="urn:schemas-microsoft-com:vml" Requires="v">
                <p:oleObj spid="_x0000_s136197" name="Equation" r:id="rId3" imgW="228600" imgH="342720" progId="Equation.DSMT4">
                  <p:embed/>
                </p:oleObj>
              </mc:Choice>
              <mc:Fallback>
                <p:oleObj name="Equation" r:id="rId3" imgW="228600" imgH="342720" progId="Equation.DSMT4">
                  <p:embed/>
                  <p:pic>
                    <p:nvPicPr>
                      <p:cNvPr id="0" name="OLE substitute image"/>
                      <p:cNvPicPr/>
                      <p:nvPr/>
                    </p:nvPicPr>
                    <p:blipFill>
                      <a:blip r:embed="rId4"/>
                      <a:stretch>
                        <a:fillRect/>
                      </a:stretch>
                    </p:blipFill>
                    <p:spPr>
                      <a:xfrm>
                        <a:off x="4789252" y="2016482"/>
                        <a:ext cx="228600" cy="342900"/>
                      </a:xfrm>
                      <a:prstGeom prst="rect">
                        <a:avLst/>
                      </a:prstGeom>
                    </p:spPr>
                  </p:pic>
                </p:oleObj>
              </mc:Fallback>
            </mc:AlternateContent>
          </a:graphicData>
        </a:graphic>
      </p:graphicFrame>
      <p:sp>
        <p:nvSpPr>
          <p:cNvPr id="15" name="Content Placeholder 4">
            <a:extLst>
              <a:ext uri="{FF2B5EF4-FFF2-40B4-BE49-F238E27FC236}">
                <a16:creationId xmlns:a16="http://schemas.microsoft.com/office/drawing/2014/main" id="{5AAD1132-4AA7-47C8-ADB1-097189D94A26}"/>
              </a:ext>
            </a:extLst>
          </p:cNvPr>
          <p:cNvSpPr>
            <a:spLocks noGrp="1"/>
          </p:cNvSpPr>
          <p:nvPr>
            <p:ph idx="10"/>
          </p:nvPr>
        </p:nvSpPr>
        <p:spPr>
          <a:xfrm>
            <a:off x="5086145" y="1918008"/>
            <a:ext cx="6629012" cy="503404"/>
          </a:xfrm>
        </p:spPr>
        <p:txBody>
          <a:bodyPr/>
          <a:lstStyle/>
          <a:p>
            <a:pPr algn="l"/>
            <a:r>
              <a:rPr lang="en-US"/>
              <a:t>plays a key role in computing the margin of</a:t>
            </a:r>
            <a:endParaRPr lang="en-IN"/>
          </a:p>
        </p:txBody>
      </p:sp>
      <p:sp>
        <p:nvSpPr>
          <p:cNvPr id="17" name="Content Placeholder 5">
            <a:extLst>
              <a:ext uri="{FF2B5EF4-FFF2-40B4-BE49-F238E27FC236}">
                <a16:creationId xmlns:a16="http://schemas.microsoft.com/office/drawing/2014/main" id="{6F48AC85-D230-4349-B9CC-7D1692DF8836}"/>
              </a:ext>
            </a:extLst>
          </p:cNvPr>
          <p:cNvSpPr>
            <a:spLocks noGrp="1"/>
          </p:cNvSpPr>
          <p:nvPr>
            <p:ph idx="12"/>
          </p:nvPr>
        </p:nvSpPr>
        <p:spPr>
          <a:xfrm>
            <a:off x="476843" y="2519885"/>
            <a:ext cx="4953286" cy="503403"/>
          </a:xfrm>
        </p:spPr>
        <p:txBody>
          <a:bodyPr/>
          <a:lstStyle/>
          <a:p>
            <a:pPr marL="347472" algn="l"/>
            <a:r>
              <a:rPr lang="en-US"/>
              <a:t>error for this interval estimate.</a:t>
            </a:r>
          </a:p>
        </p:txBody>
      </p:sp>
      <p:sp>
        <p:nvSpPr>
          <p:cNvPr id="19" name="Content Placeholder 6">
            <a:extLst>
              <a:ext uri="{FF2B5EF4-FFF2-40B4-BE49-F238E27FC236}">
                <a16:creationId xmlns:a16="http://schemas.microsoft.com/office/drawing/2014/main" id="{07E2C150-65EF-459F-893E-3A5635141C88}"/>
              </a:ext>
            </a:extLst>
          </p:cNvPr>
          <p:cNvSpPr>
            <a:spLocks noGrp="1"/>
          </p:cNvSpPr>
          <p:nvPr>
            <p:ph idx="14"/>
          </p:nvPr>
        </p:nvSpPr>
        <p:spPr>
          <a:xfrm>
            <a:off x="476843" y="3183791"/>
            <a:ext cx="4326477" cy="503403"/>
          </a:xfrm>
        </p:spPr>
        <p:txBody>
          <a:bodyPr/>
          <a:lstStyle/>
          <a:p>
            <a:pPr marL="342900" indent="-342900" algn="l">
              <a:buFont typeface="Arial" pitchFamily="34" charset="0"/>
              <a:buChar char="•"/>
            </a:pPr>
            <a:r>
              <a:rPr lang="en-IN"/>
              <a:t>The sampling distribution of </a:t>
            </a:r>
          </a:p>
        </p:txBody>
      </p:sp>
      <p:graphicFrame>
        <p:nvGraphicFramePr>
          <p:cNvPr id="27" name="Object 7" descr="p overbar">
            <a:extLst>
              <a:ext uri="{FF2B5EF4-FFF2-40B4-BE49-F238E27FC236}">
                <a16:creationId xmlns:a16="http://schemas.microsoft.com/office/drawing/2014/main" id="{9E373AC1-6DF8-4502-9658-CC48B52A3719}"/>
              </a:ext>
            </a:extLst>
          </p:cNvPr>
          <p:cNvGraphicFramePr>
            <a:graphicFrameLocks noGrp="1" noChangeAspect="1"/>
          </p:cNvGraphicFramePr>
          <p:nvPr>
            <p:ph idx="13"/>
            <p:extLst>
              <p:ext uri="{D42A27DB-BD31-4B8C-83A1-F6EECF244321}">
                <p14:modId xmlns:p14="http://schemas.microsoft.com/office/powerpoint/2010/main" val="2227172927"/>
              </p:ext>
            </p:extLst>
          </p:nvPr>
        </p:nvGraphicFramePr>
        <p:xfrm>
          <a:off x="4803320" y="3264042"/>
          <a:ext cx="228600" cy="342900"/>
        </p:xfrm>
        <a:graphic>
          <a:graphicData uri="http://schemas.openxmlformats.org/presentationml/2006/ole">
            <mc:AlternateContent xmlns:mc="http://schemas.openxmlformats.org/markup-compatibility/2006">
              <mc:Choice xmlns:v="urn:schemas-microsoft-com:vml" Requires="v">
                <p:oleObj spid="_x0000_s136198" name="Equation" r:id="rId5" imgW="228600" imgH="342720" progId="Equation.DSMT4">
                  <p:embed/>
                </p:oleObj>
              </mc:Choice>
              <mc:Fallback>
                <p:oleObj name="Equation" r:id="rId5" imgW="228600" imgH="342720" progId="Equation.DSMT4">
                  <p:embed/>
                  <p:pic>
                    <p:nvPicPr>
                      <p:cNvPr id="0" name="OLE substitute image"/>
                      <p:cNvPicPr/>
                      <p:nvPr/>
                    </p:nvPicPr>
                    <p:blipFill>
                      <a:blip r:embed="rId4"/>
                      <a:stretch>
                        <a:fillRect/>
                      </a:stretch>
                    </p:blipFill>
                    <p:spPr>
                      <a:xfrm>
                        <a:off x="4803320" y="3264042"/>
                        <a:ext cx="228600" cy="342900"/>
                      </a:xfrm>
                      <a:prstGeom prst="rect">
                        <a:avLst/>
                      </a:prstGeom>
                    </p:spPr>
                  </p:pic>
                </p:oleObj>
              </mc:Fallback>
            </mc:AlternateContent>
          </a:graphicData>
        </a:graphic>
      </p:graphicFrame>
      <p:sp>
        <p:nvSpPr>
          <p:cNvPr id="21" name="Content Placeholder 8">
            <a:extLst>
              <a:ext uri="{FF2B5EF4-FFF2-40B4-BE49-F238E27FC236}">
                <a16:creationId xmlns:a16="http://schemas.microsoft.com/office/drawing/2014/main" id="{05EB1612-CA4D-4214-B97E-55850942491C}"/>
              </a:ext>
            </a:extLst>
          </p:cNvPr>
          <p:cNvSpPr>
            <a:spLocks noGrp="1"/>
          </p:cNvSpPr>
          <p:nvPr>
            <p:ph idx="16"/>
          </p:nvPr>
        </p:nvSpPr>
        <p:spPr>
          <a:xfrm>
            <a:off x="5086145" y="3207771"/>
            <a:ext cx="6629012" cy="465790"/>
          </a:xfrm>
        </p:spPr>
        <p:txBody>
          <a:bodyPr/>
          <a:lstStyle/>
          <a:p>
            <a:pPr algn="l"/>
            <a:r>
              <a:rPr lang="en-US"/>
              <a:t>can be approximated by a normal distribution </a:t>
            </a:r>
            <a:endParaRPr lang="en-IN"/>
          </a:p>
        </p:txBody>
      </p:sp>
      <p:sp>
        <p:nvSpPr>
          <p:cNvPr id="23" name="Content Placeholder 9">
            <a:extLst>
              <a:ext uri="{FF2B5EF4-FFF2-40B4-BE49-F238E27FC236}">
                <a16:creationId xmlns:a16="http://schemas.microsoft.com/office/drawing/2014/main" id="{210BD44C-A0DB-49EA-960C-9E506EA30EFB}"/>
              </a:ext>
            </a:extLst>
          </p:cNvPr>
          <p:cNvSpPr>
            <a:spLocks noGrp="1"/>
          </p:cNvSpPr>
          <p:nvPr>
            <p:ph idx="18"/>
          </p:nvPr>
        </p:nvSpPr>
        <p:spPr>
          <a:xfrm>
            <a:off x="476843" y="3693806"/>
            <a:ext cx="1914665" cy="503403"/>
          </a:xfrm>
        </p:spPr>
        <p:txBody>
          <a:bodyPr/>
          <a:lstStyle/>
          <a:p>
            <a:pPr marL="347472" algn="l"/>
            <a:r>
              <a:rPr lang="en-IN"/>
              <a:t>whenever</a:t>
            </a:r>
          </a:p>
        </p:txBody>
      </p:sp>
      <p:graphicFrame>
        <p:nvGraphicFramePr>
          <p:cNvPr id="29" name="Object 10" descr="Begin equation. n p is greater than or equal to 5. End equation.">
            <a:extLst>
              <a:ext uri="{FF2B5EF4-FFF2-40B4-BE49-F238E27FC236}">
                <a16:creationId xmlns:a16="http://schemas.microsoft.com/office/drawing/2014/main" id="{29F954B6-2E59-49C7-B24A-6FCEBF21A626}"/>
              </a:ext>
            </a:extLst>
          </p:cNvPr>
          <p:cNvGraphicFramePr>
            <a:graphicFrameLocks noGrp="1" noChangeAspect="1"/>
          </p:cNvGraphicFramePr>
          <p:nvPr>
            <p:ph idx="15"/>
            <p:extLst>
              <p:ext uri="{D42A27DB-BD31-4B8C-83A1-F6EECF244321}">
                <p14:modId xmlns:p14="http://schemas.microsoft.com/office/powerpoint/2010/main" val="2824300079"/>
              </p:ext>
            </p:extLst>
          </p:nvPr>
        </p:nvGraphicFramePr>
        <p:xfrm>
          <a:off x="2391508" y="3805286"/>
          <a:ext cx="863600" cy="330200"/>
        </p:xfrm>
        <a:graphic>
          <a:graphicData uri="http://schemas.openxmlformats.org/presentationml/2006/ole">
            <mc:AlternateContent xmlns:mc="http://schemas.openxmlformats.org/markup-compatibility/2006">
              <mc:Choice xmlns:v="urn:schemas-microsoft-com:vml" Requires="v">
                <p:oleObj spid="_x0000_s136199" name="Equation" r:id="rId6" imgW="863280" imgH="330120" progId="Equation.DSMT4">
                  <p:embed/>
                </p:oleObj>
              </mc:Choice>
              <mc:Fallback>
                <p:oleObj name="Equation" r:id="rId6" imgW="863280" imgH="330120" progId="Equation.DSMT4">
                  <p:embed/>
                  <p:pic>
                    <p:nvPicPr>
                      <p:cNvPr id="0" name="OLE substitute image"/>
                      <p:cNvPicPr/>
                      <p:nvPr/>
                    </p:nvPicPr>
                    <p:blipFill>
                      <a:blip r:embed="rId7"/>
                      <a:stretch>
                        <a:fillRect/>
                      </a:stretch>
                    </p:blipFill>
                    <p:spPr>
                      <a:xfrm>
                        <a:off x="2391508" y="3805286"/>
                        <a:ext cx="863600" cy="330200"/>
                      </a:xfrm>
                      <a:prstGeom prst="rect">
                        <a:avLst/>
                      </a:prstGeom>
                    </p:spPr>
                  </p:pic>
                </p:oleObj>
              </mc:Fallback>
            </mc:AlternateContent>
          </a:graphicData>
        </a:graphic>
      </p:graphicFrame>
      <p:graphicFrame>
        <p:nvGraphicFramePr>
          <p:cNvPr id="31" name="Object 11" descr="and n left parenthesis times 1 minus p right parenthesis greater than or equal to 5">
            <a:extLst>
              <a:ext uri="{FF2B5EF4-FFF2-40B4-BE49-F238E27FC236}">
                <a16:creationId xmlns:a16="http://schemas.microsoft.com/office/drawing/2014/main" id="{71B1E642-A8B6-4CAE-8FC7-4C0D9AAFCF3C}"/>
              </a:ext>
            </a:extLst>
          </p:cNvPr>
          <p:cNvGraphicFramePr>
            <a:graphicFrameLocks noGrp="1" noChangeAspect="1"/>
          </p:cNvGraphicFramePr>
          <p:nvPr>
            <p:ph idx="17"/>
            <p:extLst>
              <p:ext uri="{D42A27DB-BD31-4B8C-83A1-F6EECF244321}">
                <p14:modId xmlns:p14="http://schemas.microsoft.com/office/powerpoint/2010/main" val="3910916173"/>
              </p:ext>
            </p:extLst>
          </p:nvPr>
        </p:nvGraphicFramePr>
        <p:xfrm>
          <a:off x="3339998" y="3777321"/>
          <a:ext cx="2145960" cy="342720"/>
        </p:xfrm>
        <a:graphic>
          <a:graphicData uri="http://schemas.openxmlformats.org/presentationml/2006/ole">
            <mc:AlternateContent xmlns:mc="http://schemas.openxmlformats.org/markup-compatibility/2006">
              <mc:Choice xmlns:v="urn:schemas-microsoft-com:vml" Requires="v">
                <p:oleObj spid="_x0000_s136200" name="Equation" r:id="rId8" imgW="2145960" imgH="342720" progId="Equation.DSMT4">
                  <p:embed/>
                </p:oleObj>
              </mc:Choice>
              <mc:Fallback>
                <p:oleObj name="Equation" r:id="rId8" imgW="2145960" imgH="342720" progId="Equation.DSMT4">
                  <p:embed/>
                  <p:pic>
                    <p:nvPicPr>
                      <p:cNvPr id="0" name="OLE substitute image"/>
                      <p:cNvPicPr/>
                      <p:nvPr/>
                    </p:nvPicPr>
                    <p:blipFill>
                      <a:blip r:embed="rId9"/>
                      <a:stretch>
                        <a:fillRect/>
                      </a:stretch>
                    </p:blipFill>
                    <p:spPr>
                      <a:xfrm>
                        <a:off x="3339998" y="3777321"/>
                        <a:ext cx="2145960" cy="342720"/>
                      </a:xfrm>
                      <a:prstGeom prst="rect">
                        <a:avLst/>
                      </a:prstGeom>
                    </p:spPr>
                  </p:pic>
                </p:oleObj>
              </mc:Fallback>
            </mc:AlternateContent>
          </a:graphicData>
        </a:graphic>
      </p:graphicFrame>
    </p:spTree>
    <p:extLst>
      <p:ext uri="{BB962C8B-B14F-4D97-AF65-F5344CB8AC3E}">
        <p14:creationId xmlns:p14="http://schemas.microsoft.com/office/powerpoint/2010/main" val="282522842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(3 of 6)</a:t>
            </a:r>
            <a:endParaRPr lang="en-IN"/>
          </a:p>
        </p:txBody>
      </p:sp>
      <p:sp>
        <p:nvSpPr>
          <p:cNvPr id="3" name="Content Placeholder 2"/>
          <p:cNvSpPr>
            <a:spLocks noGrp="1"/>
          </p:cNvSpPr>
          <p:nvPr>
            <p:ph sz="half" idx="1"/>
          </p:nvPr>
        </p:nvSpPr>
        <p:spPr>
          <a:xfrm>
            <a:off x="476844" y="1825625"/>
            <a:ext cx="11241914" cy="467409"/>
          </a:xfrm>
        </p:spPr>
        <p:txBody>
          <a:bodyPr/>
          <a:lstStyle/>
          <a:p>
            <a:pPr marL="457200" lvl="1" indent="0">
              <a:spcBef>
                <a:spcPts val="600"/>
              </a:spcBef>
              <a:spcAft>
                <a:spcPts val="1200"/>
              </a:spcAft>
              <a:buNone/>
            </a:pPr>
            <a:r>
              <a:rPr lang="en-US">
                <a:solidFill>
                  <a:srgbClr val="00385C"/>
                </a:solidFill>
                <a:cs typeface="Arial" pitchFamily="34" charset="0"/>
              </a:rPr>
              <a:t>Normal Approximation of Sampling Distribution of</a:t>
            </a:r>
            <a:endParaRPr lang="en-US">
              <a:solidFill>
                <a:srgbClr val="00385C"/>
              </a:solidFill>
            </a:endParaRPr>
          </a:p>
        </p:txBody>
      </p:sp>
      <p:graphicFrame>
        <p:nvGraphicFramePr>
          <p:cNvPr id="6" name="Object 3" descr="p overbar">
            <a:extLst>
              <a:ext uri="{FF2B5EF4-FFF2-40B4-BE49-F238E27FC236}">
                <a16:creationId xmlns:a16="http://schemas.microsoft.com/office/drawing/2014/main" id="{D31CAD35-DAD9-44CB-B267-4516E8CC44BB}"/>
              </a:ext>
            </a:extLst>
          </p:cNvPr>
          <p:cNvGraphicFramePr>
            <a:graphicFrameLocks noGrp="1" noChangeAspect="1"/>
          </p:cNvGraphicFramePr>
          <p:nvPr>
            <p:ph sz="half" idx="10"/>
            <p:extLst>
              <p:ext uri="{D42A27DB-BD31-4B8C-83A1-F6EECF244321}">
                <p14:modId xmlns:p14="http://schemas.microsoft.com/office/powerpoint/2010/main" val="255035245"/>
              </p:ext>
            </p:extLst>
          </p:nvPr>
        </p:nvGraphicFramePr>
        <p:xfrm>
          <a:off x="7779833" y="1899211"/>
          <a:ext cx="228600" cy="342900"/>
        </p:xfrm>
        <a:graphic>
          <a:graphicData uri="http://schemas.openxmlformats.org/presentationml/2006/ole">
            <mc:AlternateContent xmlns:mc="http://schemas.openxmlformats.org/markup-compatibility/2006">
              <mc:Choice xmlns:v="urn:schemas-microsoft-com:vml" Requires="v">
                <p:oleObj spid="_x0000_s137218" name="Equation" r:id="rId3" imgW="228600" imgH="342720" progId="Equation.DSMT4">
                  <p:embed/>
                </p:oleObj>
              </mc:Choice>
              <mc:Fallback>
                <p:oleObj name="Equation" r:id="rId3" imgW="228600" imgH="342720" progId="Equation.DSMT4">
                  <p:embed/>
                  <p:pic>
                    <p:nvPicPr>
                      <p:cNvPr id="0" name="OLE substitute image"/>
                      <p:cNvPicPr/>
                      <p:nvPr/>
                    </p:nvPicPr>
                    <p:blipFill>
                      <a:blip r:embed="rId4"/>
                      <a:stretch>
                        <a:fillRect/>
                      </a:stretch>
                    </p:blipFill>
                    <p:spPr>
                      <a:xfrm>
                        <a:off x="7779833" y="1899211"/>
                        <a:ext cx="228600" cy="342900"/>
                      </a:xfrm>
                      <a:prstGeom prst="rect">
                        <a:avLst/>
                      </a:prstGeom>
                    </p:spPr>
                  </p:pic>
                </p:oleObj>
              </mc:Fallback>
            </mc:AlternateContent>
          </a:graphicData>
        </a:graphic>
      </p:graphicFrame>
      <p:pic>
        <p:nvPicPr>
          <p:cNvPr id="5" name="Content Placeholder 4" descr="A sampling distribution is plotted over p bar with mean equals p and sigma subscript p bar equals square root of p times 1 minus p over n. The region between z subscript alpha over 2 times sigma subscript p bar minus p and p minus z subscript alpha over 2 times sigma subscript p bar is marked. The remaining portions of the distribution near the tails are alpha over 2. ">
            <a:extLst>
              <a:ext uri="{FF2B5EF4-FFF2-40B4-BE49-F238E27FC236}">
                <a16:creationId xmlns:a16="http://schemas.microsoft.com/office/drawing/2014/main" id="{6C6B6CEB-0ACA-4AF3-B5F7-F0301F0B9D4E}"/>
              </a:ext>
            </a:extLst>
          </p:cNvPr>
          <p:cNvPicPr>
            <a:picLocks noGrp="1" noChangeAspect="1"/>
          </p:cNvPicPr>
          <p:nvPr>
            <p:ph sz="half" idx="2"/>
          </p:nvPr>
        </p:nvPicPr>
        <p:blipFill>
          <a:blip r:embed="rId5"/>
          <a:stretch>
            <a:fillRect/>
          </a:stretch>
        </p:blipFill>
        <p:spPr>
          <a:xfrm>
            <a:off x="2855254" y="2480708"/>
            <a:ext cx="6481492" cy="3840480"/>
          </a:xfrm>
          <a:prstGeom prst="rect">
            <a:avLst/>
          </a:prstGeom>
        </p:spPr>
      </p:pic>
    </p:spTree>
    <p:extLst>
      <p:ext uri="{BB962C8B-B14F-4D97-AF65-F5344CB8AC3E}">
        <p14:creationId xmlns:p14="http://schemas.microsoft.com/office/powerpoint/2010/main" val="4047278314"/>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(4 of 6)</a:t>
            </a:r>
            <a:endParaRPr lang="en-IN"/>
          </a:p>
        </p:txBody>
      </p:sp>
      <p:graphicFrame>
        <p:nvGraphicFramePr>
          <p:cNvPr id="9" name="Object 2"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1927A69E-FFB2-4EAA-8A80-4B583855BA57}"/>
              </a:ext>
            </a:extLst>
          </p:cNvPr>
          <p:cNvGraphicFramePr>
            <a:graphicFrameLocks noGrp="1" noChangeAspect="1"/>
          </p:cNvGraphicFramePr>
          <p:nvPr>
            <p:ph idx="1"/>
            <p:extLst>
              <p:ext uri="{D42A27DB-BD31-4B8C-83A1-F6EECF244321}">
                <p14:modId xmlns:p14="http://schemas.microsoft.com/office/powerpoint/2010/main" val="3490984842"/>
              </p:ext>
            </p:extLst>
          </p:nvPr>
        </p:nvGraphicFramePr>
        <p:xfrm>
          <a:off x="4934100" y="2244215"/>
          <a:ext cx="2323800" cy="876240"/>
        </p:xfrm>
        <a:graphic>
          <a:graphicData uri="http://schemas.openxmlformats.org/presentationml/2006/ole">
            <mc:AlternateContent xmlns:mc="http://schemas.openxmlformats.org/markup-compatibility/2006">
              <mc:Choice xmlns:v="urn:schemas-microsoft-com:vml" Requires="v">
                <p:oleObj spid="_x0000_s138246" name="Equation" r:id="rId3" imgW="2323800" imgH="876240" progId="Equation.DSMT4">
                  <p:embed/>
                </p:oleObj>
              </mc:Choice>
              <mc:Fallback>
                <p:oleObj name="Equation" r:id="rId3" imgW="2323800" imgH="876240" progId="Equation.DSMT4">
                  <p:embed/>
                  <p:pic>
                    <p:nvPicPr>
                      <p:cNvPr id="0" name="OLE substitute image"/>
                      <p:cNvPicPr/>
                      <p:nvPr/>
                    </p:nvPicPr>
                    <p:blipFill>
                      <a:blip r:embed="rId4"/>
                      <a:stretch>
                        <a:fillRect/>
                      </a:stretch>
                    </p:blipFill>
                    <p:spPr>
                      <a:xfrm>
                        <a:off x="4934100" y="2244215"/>
                        <a:ext cx="2323800" cy="876240"/>
                      </a:xfrm>
                      <a:prstGeom prst="rect">
                        <a:avLst/>
                      </a:prstGeom>
                    </p:spPr>
                  </p:pic>
                </p:oleObj>
              </mc:Fallback>
            </mc:AlternateContent>
          </a:graphicData>
        </a:graphic>
      </p:graphicFrame>
      <p:graphicFrame>
        <p:nvGraphicFramePr>
          <p:cNvPr id="17" name="Object 3" descr="where 1 minus alpha">
            <a:extLst>
              <a:ext uri="{FF2B5EF4-FFF2-40B4-BE49-F238E27FC236}">
                <a16:creationId xmlns:a16="http://schemas.microsoft.com/office/drawing/2014/main" id="{9C0E890E-E701-4F76-B688-64D5AF44DD08}"/>
              </a:ext>
            </a:extLst>
          </p:cNvPr>
          <p:cNvGraphicFramePr>
            <a:graphicFrameLocks noGrp="1" noChangeAspect="1"/>
          </p:cNvGraphicFramePr>
          <p:nvPr>
            <p:ph idx="11"/>
            <p:extLst>
              <p:ext uri="{D42A27DB-BD31-4B8C-83A1-F6EECF244321}">
                <p14:modId xmlns:p14="http://schemas.microsoft.com/office/powerpoint/2010/main" val="2927111015"/>
              </p:ext>
            </p:extLst>
          </p:nvPr>
        </p:nvGraphicFramePr>
        <p:xfrm>
          <a:off x="613271" y="3722908"/>
          <a:ext cx="1676400" cy="292100"/>
        </p:xfrm>
        <a:graphic>
          <a:graphicData uri="http://schemas.openxmlformats.org/presentationml/2006/ole">
            <mc:AlternateContent xmlns:mc="http://schemas.openxmlformats.org/markup-compatibility/2006">
              <mc:Choice xmlns:v="urn:schemas-microsoft-com:vml" Requires="v">
                <p:oleObj spid="_x0000_s138247" name="Equation" r:id="rId5" imgW="1676160" imgH="291960" progId="Equation.DSMT4">
                  <p:embed/>
                </p:oleObj>
              </mc:Choice>
              <mc:Fallback>
                <p:oleObj name="Equation" r:id="rId5" imgW="1676160" imgH="291960" progId="Equation.DSMT4">
                  <p:embed/>
                  <p:pic>
                    <p:nvPicPr>
                      <p:cNvPr id="0" name="OLE substitute image"/>
                      <p:cNvPicPr/>
                      <p:nvPr/>
                    </p:nvPicPr>
                    <p:blipFill>
                      <a:blip r:embed="rId6"/>
                      <a:stretch>
                        <a:fillRect/>
                      </a:stretch>
                    </p:blipFill>
                    <p:spPr>
                      <a:xfrm>
                        <a:off x="613271" y="3722908"/>
                        <a:ext cx="1676400" cy="292100"/>
                      </a:xfrm>
                      <a:prstGeom prst="rect">
                        <a:avLst/>
                      </a:prstGeom>
                    </p:spPr>
                  </p:pic>
                </p:oleObj>
              </mc:Fallback>
            </mc:AlternateContent>
          </a:graphicData>
        </a:graphic>
      </p:graphicFrame>
      <p:sp>
        <p:nvSpPr>
          <p:cNvPr id="10" name="Content Placeholder 4">
            <a:extLst>
              <a:ext uri="{FF2B5EF4-FFF2-40B4-BE49-F238E27FC236}">
                <a16:creationId xmlns:a16="http://schemas.microsoft.com/office/drawing/2014/main" id="{EA8B169D-ADCF-4C9F-8345-A32C7E4B7531}"/>
              </a:ext>
            </a:extLst>
          </p:cNvPr>
          <p:cNvSpPr>
            <a:spLocks noGrp="1"/>
          </p:cNvSpPr>
          <p:nvPr>
            <p:ph idx="13"/>
          </p:nvPr>
        </p:nvSpPr>
        <p:spPr>
          <a:xfrm>
            <a:off x="2385843" y="3658285"/>
            <a:ext cx="4661581" cy="421347"/>
          </a:xfrm>
        </p:spPr>
        <p:txBody>
          <a:bodyPr/>
          <a:lstStyle/>
          <a:p>
            <a:pPr algn="l"/>
            <a:r>
              <a:rPr lang="en-IN"/>
              <a:t>is the confidence coefficient,</a:t>
            </a:r>
          </a:p>
        </p:txBody>
      </p:sp>
      <p:graphicFrame>
        <p:nvGraphicFramePr>
          <p:cNvPr id="18" name="Object 5" descr="z subscript alpha divided by 2 baseline">
            <a:extLst>
              <a:ext uri="{FF2B5EF4-FFF2-40B4-BE49-F238E27FC236}">
                <a16:creationId xmlns:a16="http://schemas.microsoft.com/office/drawing/2014/main" id="{F262A475-309E-4E34-8353-F3DC7DCF5978}"/>
              </a:ext>
            </a:extLst>
          </p:cNvPr>
          <p:cNvGraphicFramePr>
            <a:graphicFrameLocks noGrp="1" noChangeAspect="1"/>
          </p:cNvGraphicFramePr>
          <p:nvPr>
            <p:ph idx="10"/>
            <p:extLst>
              <p:ext uri="{D42A27DB-BD31-4B8C-83A1-F6EECF244321}">
                <p14:modId xmlns:p14="http://schemas.microsoft.com/office/powerpoint/2010/main" val="3597362570"/>
              </p:ext>
            </p:extLst>
          </p:nvPr>
        </p:nvGraphicFramePr>
        <p:xfrm>
          <a:off x="1554112" y="4260490"/>
          <a:ext cx="469800" cy="419040"/>
        </p:xfrm>
        <a:graphic>
          <a:graphicData uri="http://schemas.openxmlformats.org/presentationml/2006/ole">
            <mc:AlternateContent xmlns:mc="http://schemas.openxmlformats.org/markup-compatibility/2006">
              <mc:Choice xmlns:v="urn:schemas-microsoft-com:vml" Requires="v">
                <p:oleObj spid="_x0000_s138248" name="Equation" r:id="rId7" imgW="469800" imgH="419040" progId="Equation.DSMT4">
                  <p:embed/>
                </p:oleObj>
              </mc:Choice>
              <mc:Fallback>
                <p:oleObj name="Equation" r:id="rId7" imgW="469800" imgH="419040" progId="Equation.DSMT4">
                  <p:embed/>
                  <p:pic>
                    <p:nvPicPr>
                      <p:cNvPr id="0" name="OLE substitute image"/>
                      <p:cNvPicPr/>
                      <p:nvPr/>
                    </p:nvPicPr>
                    <p:blipFill>
                      <a:blip r:embed="rId8"/>
                      <a:stretch>
                        <a:fillRect/>
                      </a:stretch>
                    </p:blipFill>
                    <p:spPr>
                      <a:xfrm>
                        <a:off x="1554112" y="4260490"/>
                        <a:ext cx="469800" cy="419040"/>
                      </a:xfrm>
                      <a:prstGeom prst="rect">
                        <a:avLst/>
                      </a:prstGeom>
                    </p:spPr>
                  </p:pic>
                </p:oleObj>
              </mc:Fallback>
            </mc:AlternateContent>
          </a:graphicData>
        </a:graphic>
      </p:graphicFrame>
      <p:sp>
        <p:nvSpPr>
          <p:cNvPr id="12" name="Content Placeholder 6">
            <a:extLst>
              <a:ext uri="{FF2B5EF4-FFF2-40B4-BE49-F238E27FC236}">
                <a16:creationId xmlns:a16="http://schemas.microsoft.com/office/drawing/2014/main" id="{9FAA52EE-2B6E-4D2B-9FE0-63F2365633A4}"/>
              </a:ext>
            </a:extLst>
          </p:cNvPr>
          <p:cNvSpPr>
            <a:spLocks noGrp="1"/>
          </p:cNvSpPr>
          <p:nvPr>
            <p:ph idx="15"/>
          </p:nvPr>
        </p:nvSpPr>
        <p:spPr>
          <a:xfrm>
            <a:off x="2177127" y="4221087"/>
            <a:ext cx="4828093" cy="458443"/>
          </a:xfrm>
        </p:spPr>
        <p:txBody>
          <a:bodyPr/>
          <a:lstStyle/>
          <a:p>
            <a:pPr algn="l"/>
            <a:r>
              <a:rPr lang="en-US"/>
              <a:t>is the </a:t>
            </a:r>
            <a:r>
              <a:rPr lang="en-US" i="1"/>
              <a:t>z</a:t>
            </a:r>
            <a:r>
              <a:rPr lang="en-US"/>
              <a:t> value providing an area of </a:t>
            </a:r>
            <a:endParaRPr lang="en-IN"/>
          </a:p>
        </p:txBody>
      </p:sp>
      <p:graphicFrame>
        <p:nvGraphicFramePr>
          <p:cNvPr id="19" name="Object 7" descr="alpha divided by 2">
            <a:extLst>
              <a:ext uri="{FF2B5EF4-FFF2-40B4-BE49-F238E27FC236}">
                <a16:creationId xmlns:a16="http://schemas.microsoft.com/office/drawing/2014/main" id="{B3FB5679-9121-435E-91BD-9A3941C2A667}"/>
              </a:ext>
            </a:extLst>
          </p:cNvPr>
          <p:cNvGraphicFramePr>
            <a:graphicFrameLocks noGrp="1" noChangeAspect="1"/>
          </p:cNvGraphicFramePr>
          <p:nvPr>
            <p:ph idx="17"/>
            <p:extLst>
              <p:ext uri="{D42A27DB-BD31-4B8C-83A1-F6EECF244321}">
                <p14:modId xmlns:p14="http://schemas.microsoft.com/office/powerpoint/2010/main" val="1402421613"/>
              </p:ext>
            </p:extLst>
          </p:nvPr>
        </p:nvGraphicFramePr>
        <p:xfrm>
          <a:off x="6957145" y="4288829"/>
          <a:ext cx="520560" cy="368280"/>
        </p:xfrm>
        <a:graphic>
          <a:graphicData uri="http://schemas.openxmlformats.org/presentationml/2006/ole">
            <mc:AlternateContent xmlns:mc="http://schemas.openxmlformats.org/markup-compatibility/2006">
              <mc:Choice xmlns:v="urn:schemas-microsoft-com:vml" Requires="v">
                <p:oleObj spid="_x0000_s138249" name="Equation" r:id="rId9" imgW="520560" imgH="368280" progId="Equation.DSMT4">
                  <p:embed/>
                </p:oleObj>
              </mc:Choice>
              <mc:Fallback>
                <p:oleObj name="Equation" r:id="rId9" imgW="520560" imgH="368280" progId="Equation.DSMT4">
                  <p:embed/>
                  <p:pic>
                    <p:nvPicPr>
                      <p:cNvPr id="0" name="OLE substitute image"/>
                      <p:cNvPicPr/>
                      <p:nvPr/>
                    </p:nvPicPr>
                    <p:blipFill>
                      <a:blip r:embed="rId10"/>
                      <a:stretch>
                        <a:fillRect/>
                      </a:stretch>
                    </p:blipFill>
                    <p:spPr>
                      <a:xfrm>
                        <a:off x="6957145" y="4288829"/>
                        <a:ext cx="520560" cy="36828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902ACB8-308D-4A2F-8E46-ADAED64F8079}"/>
              </a:ext>
            </a:extLst>
          </p:cNvPr>
          <p:cNvSpPr>
            <a:spLocks noGrp="1"/>
          </p:cNvSpPr>
          <p:nvPr>
            <p:ph idx="12"/>
          </p:nvPr>
        </p:nvSpPr>
        <p:spPr>
          <a:xfrm>
            <a:off x="7589667" y="4218286"/>
            <a:ext cx="3405840" cy="458443"/>
          </a:xfrm>
        </p:spPr>
        <p:txBody>
          <a:bodyPr/>
          <a:lstStyle/>
          <a:p>
            <a:pPr algn="l"/>
            <a:r>
              <a:rPr lang="en-US"/>
              <a:t>in the upper tail of the</a:t>
            </a:r>
            <a:endParaRPr lang="en-IN"/>
          </a:p>
        </p:txBody>
      </p:sp>
      <p:sp>
        <p:nvSpPr>
          <p:cNvPr id="11" name="Content Placeholder 8">
            <a:extLst>
              <a:ext uri="{FF2B5EF4-FFF2-40B4-BE49-F238E27FC236}">
                <a16:creationId xmlns:a16="http://schemas.microsoft.com/office/drawing/2014/main" id="{214203DD-E722-4117-879A-2C470750A3CC}"/>
              </a:ext>
            </a:extLst>
          </p:cNvPr>
          <p:cNvSpPr>
            <a:spLocks noGrp="1"/>
          </p:cNvSpPr>
          <p:nvPr>
            <p:ph idx="14"/>
          </p:nvPr>
        </p:nvSpPr>
        <p:spPr>
          <a:xfrm>
            <a:off x="556359" y="4815269"/>
            <a:ext cx="9497151" cy="419040"/>
          </a:xfrm>
        </p:spPr>
        <p:txBody>
          <a:bodyPr/>
          <a:lstStyle/>
          <a:p>
            <a:r>
              <a:rPr lang="en-US"/>
              <a:t>standard normal probability distribution, and</a:t>
            </a:r>
          </a:p>
        </p:txBody>
      </p:sp>
      <p:graphicFrame>
        <p:nvGraphicFramePr>
          <p:cNvPr id="20" name="Object 9" descr="p overbar">
            <a:extLst>
              <a:ext uri="{FF2B5EF4-FFF2-40B4-BE49-F238E27FC236}">
                <a16:creationId xmlns:a16="http://schemas.microsoft.com/office/drawing/2014/main" id="{8EEB1305-105C-4D14-93BA-A52CA8DF0A96}"/>
              </a:ext>
            </a:extLst>
          </p:cNvPr>
          <p:cNvGraphicFramePr>
            <a:graphicFrameLocks noGrp="1" noChangeAspect="1"/>
          </p:cNvGraphicFramePr>
          <p:nvPr>
            <p:ph idx="16"/>
            <p:extLst>
              <p:ext uri="{D42A27DB-BD31-4B8C-83A1-F6EECF244321}">
                <p14:modId xmlns:p14="http://schemas.microsoft.com/office/powerpoint/2010/main" val="3298638413"/>
              </p:ext>
            </p:extLst>
          </p:nvPr>
        </p:nvGraphicFramePr>
        <p:xfrm>
          <a:off x="1795312" y="5467387"/>
          <a:ext cx="228600" cy="342720"/>
        </p:xfrm>
        <a:graphic>
          <a:graphicData uri="http://schemas.openxmlformats.org/presentationml/2006/ole">
            <mc:AlternateContent xmlns:mc="http://schemas.openxmlformats.org/markup-compatibility/2006">
              <mc:Choice xmlns:v="urn:schemas-microsoft-com:vml" Requires="v">
                <p:oleObj spid="_x0000_s138250" name="Equation" r:id="rId11" imgW="228600" imgH="342720" progId="Equation.DSMT4">
                  <p:embed/>
                </p:oleObj>
              </mc:Choice>
              <mc:Fallback>
                <p:oleObj name="Equation" r:id="rId11" imgW="228600" imgH="342720" progId="Equation.DSMT4">
                  <p:embed/>
                  <p:pic>
                    <p:nvPicPr>
                      <p:cNvPr id="0" name="OLE substitute image"/>
                      <p:cNvPicPr/>
                      <p:nvPr/>
                    </p:nvPicPr>
                    <p:blipFill>
                      <a:blip r:embed="rId12"/>
                      <a:stretch>
                        <a:fillRect/>
                      </a:stretch>
                    </p:blipFill>
                    <p:spPr>
                      <a:xfrm>
                        <a:off x="1795312" y="5467387"/>
                        <a:ext cx="228600" cy="342720"/>
                      </a:xfrm>
                      <a:prstGeom prst="rect">
                        <a:avLst/>
                      </a:prstGeom>
                    </p:spPr>
                  </p:pic>
                </p:oleObj>
              </mc:Fallback>
            </mc:AlternateContent>
          </a:graphicData>
        </a:graphic>
      </p:graphicFrame>
      <p:sp>
        <p:nvSpPr>
          <p:cNvPr id="15" name="Content Placeholder 10">
            <a:extLst>
              <a:ext uri="{FF2B5EF4-FFF2-40B4-BE49-F238E27FC236}">
                <a16:creationId xmlns:a16="http://schemas.microsoft.com/office/drawing/2014/main" id="{710A8470-798C-48AD-A714-7989FA924C8F}"/>
              </a:ext>
            </a:extLst>
          </p:cNvPr>
          <p:cNvSpPr>
            <a:spLocks noGrp="1"/>
          </p:cNvSpPr>
          <p:nvPr>
            <p:ph idx="18"/>
          </p:nvPr>
        </p:nvSpPr>
        <p:spPr>
          <a:xfrm>
            <a:off x="2219331" y="5384115"/>
            <a:ext cx="3660963" cy="419041"/>
          </a:xfrm>
        </p:spPr>
        <p:txBody>
          <a:bodyPr/>
          <a:lstStyle/>
          <a:p>
            <a:pPr algn="l"/>
            <a:r>
              <a:rPr lang="en-IN"/>
              <a:t>is the sample proportion</a:t>
            </a:r>
          </a:p>
        </p:txBody>
      </p:sp>
    </p:spTree>
    <p:extLst>
      <p:ext uri="{BB962C8B-B14F-4D97-AF65-F5344CB8AC3E}">
        <p14:creationId xmlns:p14="http://schemas.microsoft.com/office/powerpoint/2010/main" val="2396581547"/>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(5 of 6)</a:t>
            </a:r>
            <a:endParaRPr lang="en-IN"/>
          </a:p>
        </p:txBody>
      </p:sp>
      <p:sp>
        <p:nvSpPr>
          <p:cNvPr id="3" name="Content Placeholder 2">
            <a:extLst>
              <a:ext uri="{FF2B5EF4-FFF2-40B4-BE49-F238E27FC236}">
                <a16:creationId xmlns:a16="http://schemas.microsoft.com/office/drawing/2014/main" id="{A8EA39E8-B7E2-409E-A1D8-E25B535952F2}"/>
              </a:ext>
            </a:extLst>
          </p:cNvPr>
          <p:cNvSpPr>
            <a:spLocks noGrp="1"/>
          </p:cNvSpPr>
          <p:nvPr>
            <p:ph idx="1"/>
          </p:nvPr>
        </p:nvSpPr>
        <p:spPr/>
        <p:txBody>
          <a:bodyPr/>
          <a:lstStyle/>
          <a:p>
            <a:pPr marL="0" indent="0">
              <a:buNone/>
            </a:pPr>
            <a:r>
              <a:rPr lang="en-US" b="1" u="sng"/>
              <a:t>Example:</a:t>
            </a:r>
            <a:r>
              <a:rPr lang="en-US"/>
              <a:t> Survey of women golfers </a:t>
            </a:r>
          </a:p>
          <a:p>
            <a:pPr marL="0" indent="0">
              <a:buNone/>
            </a:pPr>
            <a:r>
              <a:rPr lang="en-US"/>
              <a:t>A national survey of 900 women golfers was conducted to learn how women golfers view their treatment at golf courses in United States. The survey found that 396 of the women golfers were satisfied with the availability of tee times. </a:t>
            </a:r>
          </a:p>
          <a:p>
            <a:pPr marL="0" indent="0">
              <a:buNone/>
            </a:pPr>
            <a:r>
              <a:rPr lang="en-US"/>
              <a:t>Suppose one wants to develop a 95% confidence interval estimate for the proportion of the population of women golfers satisfied with the availability of tee times.</a:t>
            </a:r>
          </a:p>
        </p:txBody>
      </p:sp>
    </p:spTree>
    <p:extLst>
      <p:ext uri="{BB962C8B-B14F-4D97-AF65-F5344CB8AC3E}">
        <p14:creationId xmlns:p14="http://schemas.microsoft.com/office/powerpoint/2010/main" val="3397417709"/>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 Population Proportion (6 of 6)</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2"/>
          </p:nvPr>
        </p:nvSpPr>
        <p:spPr>
          <a:xfrm>
            <a:off x="476843" y="1828801"/>
            <a:ext cx="11241915" cy="548640"/>
          </a:xfrm>
        </p:spPr>
        <p:txBody>
          <a:bodyPr/>
          <a:lstStyle/>
          <a:p>
            <a:pPr marL="0" indent="0">
              <a:buNone/>
            </a:pPr>
            <a:r>
              <a:rPr lang="en-US" b="1" u="sng"/>
              <a:t>Example:</a:t>
            </a:r>
            <a:r>
              <a:rPr lang="en-US" b="1"/>
              <a:t> </a:t>
            </a:r>
            <a:r>
              <a:rPr lang="en-US"/>
              <a:t>Survey of women golfers</a:t>
            </a:r>
          </a:p>
        </p:txBody>
      </p:sp>
      <p:graphicFrame>
        <p:nvGraphicFramePr>
          <p:cNvPr id="9" name="Object 3"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1124833592"/>
              </p:ext>
            </p:extLst>
          </p:nvPr>
        </p:nvGraphicFramePr>
        <p:xfrm>
          <a:off x="5079999" y="2422208"/>
          <a:ext cx="2323800" cy="876240"/>
        </p:xfrm>
        <a:graphic>
          <a:graphicData uri="http://schemas.openxmlformats.org/presentationml/2006/ole">
            <mc:AlternateContent xmlns:mc="http://schemas.openxmlformats.org/markup-compatibility/2006">
              <mc:Choice xmlns:v="urn:schemas-microsoft-com:vml" Requires="v">
                <p:oleObj spid="_x0000_s139268" name="Equation" r:id="rId3" imgW="2323800" imgH="876240" progId="Equation.DSMT4">
                  <p:embed/>
                </p:oleObj>
              </mc:Choice>
              <mc:Fallback>
                <p:oleObj name="Equation" r:id="rId3" imgW="2323800" imgH="876240" progId="Equation.DSMT4">
                  <p:embed/>
                  <p:pic>
                    <p:nvPicPr>
                      <p:cNvPr id="0" name="OLE substitute image"/>
                      <p:cNvPicPr/>
                      <p:nvPr/>
                    </p:nvPicPr>
                    <p:blipFill>
                      <a:blip r:embed="rId4"/>
                      <a:stretch>
                        <a:fillRect/>
                      </a:stretch>
                    </p:blipFill>
                    <p:spPr>
                      <a:xfrm>
                        <a:off x="5079999" y="2422208"/>
                        <a:ext cx="2323800" cy="876240"/>
                      </a:xfrm>
                      <a:prstGeom prst="rect">
                        <a:avLst/>
                      </a:prstGeom>
                    </p:spPr>
                  </p:pic>
                </p:oleObj>
              </mc:Fallback>
            </mc:AlternateContent>
          </a:graphicData>
        </a:graphic>
      </p:graphicFrame>
      <p:graphicFrame>
        <p:nvGraphicFramePr>
          <p:cNvPr id="11" name="Object 4" descr="where n equals 900, p overbar equals 396 divided by 900 equals .44, and z subscript alpha divided by 2 baseline equals 1.96. ">
            <a:extLst>
              <a:ext uri="{FF2B5EF4-FFF2-40B4-BE49-F238E27FC236}">
                <a16:creationId xmlns:a16="http://schemas.microsoft.com/office/drawing/2014/main" id="{093CB59C-568F-4A47-94E2-77D52DCA8A9B}"/>
              </a:ext>
            </a:extLst>
          </p:cNvPr>
          <p:cNvGraphicFramePr>
            <a:graphicFrameLocks noGrp="1" noChangeAspect="1"/>
          </p:cNvGraphicFramePr>
          <p:nvPr>
            <p:ph idx="11"/>
            <p:extLst>
              <p:ext uri="{D42A27DB-BD31-4B8C-83A1-F6EECF244321}">
                <p14:modId xmlns:p14="http://schemas.microsoft.com/office/powerpoint/2010/main" val="3630759056"/>
              </p:ext>
            </p:extLst>
          </p:nvPr>
        </p:nvGraphicFramePr>
        <p:xfrm>
          <a:off x="1872557" y="3472020"/>
          <a:ext cx="7039073" cy="457200"/>
        </p:xfrm>
        <a:graphic>
          <a:graphicData uri="http://schemas.openxmlformats.org/presentationml/2006/ole">
            <mc:AlternateContent xmlns:mc="http://schemas.openxmlformats.org/markup-compatibility/2006">
              <mc:Choice xmlns:v="urn:schemas-microsoft-com:vml" Requires="v">
                <p:oleObj spid="_x0000_s139269" name="Equation" r:id="rId5" imgW="6451560" imgH="419040" progId="Equation.DSMT4">
                  <p:embed/>
                </p:oleObj>
              </mc:Choice>
              <mc:Fallback>
                <p:oleObj name="Equation" r:id="rId5" imgW="6451560" imgH="419040" progId="Equation.DSMT4">
                  <p:embed/>
                  <p:pic>
                    <p:nvPicPr>
                      <p:cNvPr id="0" name="OLE substitute image"/>
                      <p:cNvPicPr/>
                      <p:nvPr/>
                    </p:nvPicPr>
                    <p:blipFill>
                      <a:blip r:embed="rId6"/>
                      <a:stretch>
                        <a:fillRect/>
                      </a:stretch>
                    </p:blipFill>
                    <p:spPr>
                      <a:xfrm>
                        <a:off x="1872557" y="3472020"/>
                        <a:ext cx="7039073" cy="457200"/>
                      </a:xfrm>
                      <a:prstGeom prst="rect">
                        <a:avLst/>
                      </a:prstGeom>
                    </p:spPr>
                  </p:pic>
                </p:oleObj>
              </mc:Fallback>
            </mc:AlternateContent>
          </a:graphicData>
        </a:graphic>
      </p:graphicFrame>
      <p:graphicFrame>
        <p:nvGraphicFramePr>
          <p:cNvPr id="10" name="Object 5" descr="Begin equation. .44 plus or minus 1.96 begin root begin fraction .44 times 1 minus .44 divided by 900 end fraction end root equals .44 plus or minus .0324. End equation.">
            <a:extLst>
              <a:ext uri="{FF2B5EF4-FFF2-40B4-BE49-F238E27FC236}">
                <a16:creationId xmlns:a16="http://schemas.microsoft.com/office/drawing/2014/main" id="{D3CB5169-7245-476F-88DB-9AA19B118E82}"/>
              </a:ext>
            </a:extLst>
          </p:cNvPr>
          <p:cNvGraphicFramePr>
            <a:graphicFrameLocks noGrp="1" noChangeAspect="1"/>
          </p:cNvGraphicFramePr>
          <p:nvPr>
            <p:ph idx="13"/>
            <p:extLst>
              <p:ext uri="{D42A27DB-BD31-4B8C-83A1-F6EECF244321}">
                <p14:modId xmlns:p14="http://schemas.microsoft.com/office/powerpoint/2010/main" val="1284641049"/>
              </p:ext>
            </p:extLst>
          </p:nvPr>
        </p:nvGraphicFramePr>
        <p:xfrm>
          <a:off x="3168650" y="4118928"/>
          <a:ext cx="4825800" cy="888840"/>
        </p:xfrm>
        <a:graphic>
          <a:graphicData uri="http://schemas.openxmlformats.org/presentationml/2006/ole">
            <mc:AlternateContent xmlns:mc="http://schemas.openxmlformats.org/markup-compatibility/2006">
              <mc:Choice xmlns:v="urn:schemas-microsoft-com:vml" Requires="v">
                <p:oleObj spid="_x0000_s139270" name="Equation" r:id="rId7" imgW="4825800" imgH="888840" progId="Equation.DSMT4">
                  <p:embed/>
                </p:oleObj>
              </mc:Choice>
              <mc:Fallback>
                <p:oleObj name="Equation" r:id="rId7" imgW="4825800" imgH="888840" progId="Equation.DSMT4">
                  <p:embed/>
                  <p:pic>
                    <p:nvPicPr>
                      <p:cNvPr id="0" name="OLE substitute image"/>
                      <p:cNvPicPr/>
                      <p:nvPr/>
                    </p:nvPicPr>
                    <p:blipFill>
                      <a:blip r:embed="rId8"/>
                      <a:stretch>
                        <a:fillRect/>
                      </a:stretch>
                    </p:blipFill>
                    <p:spPr>
                      <a:xfrm>
                        <a:off x="3168650" y="4118928"/>
                        <a:ext cx="4825800" cy="888840"/>
                      </a:xfrm>
                      <a:prstGeom prst="rect">
                        <a:avLst/>
                      </a:prstGeom>
                    </p:spPr>
                  </p:pic>
                </p:oleObj>
              </mc:Fallback>
            </mc:AlternateContent>
          </a:graphicData>
        </a:graphic>
      </p:graphicFrame>
      <p:sp>
        <p:nvSpPr>
          <p:cNvPr id="3" name="Content Placeholder 6">
            <a:extLst>
              <a:ext uri="{FF2B5EF4-FFF2-40B4-BE49-F238E27FC236}">
                <a16:creationId xmlns:a16="http://schemas.microsoft.com/office/drawing/2014/main" id="{5E85B046-FF30-4EA4-82F7-81565F436822}"/>
              </a:ext>
            </a:extLst>
          </p:cNvPr>
          <p:cNvSpPr>
            <a:spLocks noGrp="1"/>
          </p:cNvSpPr>
          <p:nvPr>
            <p:ph idx="15"/>
          </p:nvPr>
        </p:nvSpPr>
        <p:spPr>
          <a:xfrm>
            <a:off x="480782" y="5265390"/>
            <a:ext cx="11237976" cy="830610"/>
          </a:xfrm>
        </p:spPr>
        <p:txBody>
          <a:bodyPr/>
          <a:lstStyle/>
          <a:p>
            <a:pPr algn="l"/>
            <a:r>
              <a:rPr lang="en-US"/>
              <a:t>Survey results enable us to state with 95% confidence that between 40.76% and 47.24% of all women golfers are satisfied with the availability of tee times.</a:t>
            </a:r>
          </a:p>
        </p:txBody>
      </p:sp>
    </p:spTree>
    <p:extLst>
      <p:ext uri="{BB962C8B-B14F-4D97-AF65-F5344CB8AC3E}">
        <p14:creationId xmlns:p14="http://schemas.microsoft.com/office/powerpoint/2010/main" val="1965146563"/>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a:t>
            </a:r>
            <a:br>
              <a:rPr lang="en-US"/>
            </a:br>
            <a:r>
              <a:rPr lang="en-US"/>
              <a:t>a Population Proportion (1 of 5)</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idx="1"/>
          </p:nvPr>
        </p:nvSpPr>
        <p:spPr>
          <a:xfrm>
            <a:off x="476844" y="1944375"/>
            <a:ext cx="2280424" cy="531539"/>
          </a:xfrm>
        </p:spPr>
        <p:txBody>
          <a:bodyPr/>
          <a:lstStyle/>
          <a:p>
            <a:pPr marL="0" indent="0" algn="l">
              <a:buNone/>
            </a:pPr>
            <a:r>
              <a:rPr lang="en-US"/>
              <a:t>Margin of Error</a:t>
            </a:r>
          </a:p>
        </p:txBody>
      </p:sp>
      <p:graphicFrame>
        <p:nvGraphicFramePr>
          <p:cNvPr id="9" name="Object 3" descr="Begin equation. E equals z subscript alpha divided by 2 baseline begin root begin fraction p overbar times 1 minus p overbar divided by n. End fraction. End root.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238220969"/>
              </p:ext>
            </p:extLst>
          </p:nvPr>
        </p:nvGraphicFramePr>
        <p:xfrm>
          <a:off x="4461412" y="1939030"/>
          <a:ext cx="2387600" cy="876300"/>
        </p:xfrm>
        <a:graphic>
          <a:graphicData uri="http://schemas.openxmlformats.org/presentationml/2006/ole">
            <mc:AlternateContent xmlns:mc="http://schemas.openxmlformats.org/markup-compatibility/2006">
              <mc:Choice xmlns:v="urn:schemas-microsoft-com:vml" Requires="v">
                <p:oleObj spid="_x0000_s140293" name="Equation" r:id="rId3" imgW="2387520" imgH="876240" progId="Equation.DSMT4">
                  <p:embed/>
                </p:oleObj>
              </mc:Choice>
              <mc:Fallback>
                <p:oleObj name="Equation" r:id="rId3" imgW="2387520" imgH="876240" progId="Equation.DSMT4">
                  <p:embed/>
                  <p:pic>
                    <p:nvPicPr>
                      <p:cNvPr id="0" name="OLE substitute image"/>
                      <p:cNvPicPr/>
                      <p:nvPr/>
                    </p:nvPicPr>
                    <p:blipFill>
                      <a:blip r:embed="rId4"/>
                      <a:stretch>
                        <a:fillRect/>
                      </a:stretch>
                    </p:blipFill>
                    <p:spPr>
                      <a:xfrm>
                        <a:off x="4461412" y="1939030"/>
                        <a:ext cx="2387600" cy="8763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3921C42-7E12-4652-8F45-B988867A302B}"/>
              </a:ext>
            </a:extLst>
          </p:cNvPr>
          <p:cNvSpPr>
            <a:spLocks noGrp="1"/>
          </p:cNvSpPr>
          <p:nvPr>
            <p:ph idx="11"/>
          </p:nvPr>
        </p:nvSpPr>
        <p:spPr>
          <a:xfrm>
            <a:off x="476844" y="3098026"/>
            <a:ext cx="11238312" cy="487686"/>
          </a:xfrm>
        </p:spPr>
        <p:txBody>
          <a:bodyPr/>
          <a:lstStyle/>
          <a:p>
            <a:pPr algn="l"/>
            <a:r>
              <a:rPr lang="en-US"/>
              <a:t>Solving for the necessary sample size </a:t>
            </a:r>
            <a:r>
              <a:rPr lang="en-US" i="1"/>
              <a:t>n</a:t>
            </a:r>
            <a:r>
              <a:rPr lang="en-US"/>
              <a:t>, we get</a:t>
            </a:r>
          </a:p>
        </p:txBody>
      </p:sp>
      <p:graphicFrame>
        <p:nvGraphicFramePr>
          <p:cNvPr id="10" name="Object 5" descr="Begin equation. n equals begin fraction z subscript alpha divided by 2 baseline squared p overbar times 1 minus p overbar divided by E squared. End fraction. End equation.">
            <a:extLst>
              <a:ext uri="{FF2B5EF4-FFF2-40B4-BE49-F238E27FC236}">
                <a16:creationId xmlns:a16="http://schemas.microsoft.com/office/drawing/2014/main" id="{D3CB5169-7245-476F-88DB-9AA19B118E82}"/>
              </a:ext>
            </a:extLst>
          </p:cNvPr>
          <p:cNvGraphicFramePr>
            <a:graphicFrameLocks noGrp="1" noChangeAspect="1"/>
          </p:cNvGraphicFramePr>
          <p:nvPr>
            <p:ph idx="12"/>
            <p:extLst>
              <p:ext uri="{D42A27DB-BD31-4B8C-83A1-F6EECF244321}">
                <p14:modId xmlns:p14="http://schemas.microsoft.com/office/powerpoint/2010/main" val="3820358181"/>
              </p:ext>
            </p:extLst>
          </p:nvPr>
        </p:nvGraphicFramePr>
        <p:xfrm>
          <a:off x="4436012" y="3819178"/>
          <a:ext cx="2438400" cy="927100"/>
        </p:xfrm>
        <a:graphic>
          <a:graphicData uri="http://schemas.openxmlformats.org/presentationml/2006/ole">
            <mc:AlternateContent xmlns:mc="http://schemas.openxmlformats.org/markup-compatibility/2006">
              <mc:Choice xmlns:v="urn:schemas-microsoft-com:vml" Requires="v">
                <p:oleObj spid="_x0000_s140294" name="Equation" r:id="rId5" imgW="2438280" imgH="927000" progId="Equation.DSMT4">
                  <p:embed/>
                </p:oleObj>
              </mc:Choice>
              <mc:Fallback>
                <p:oleObj name="Equation" r:id="rId5" imgW="2438280" imgH="927000" progId="Equation.DSMT4">
                  <p:embed/>
                  <p:pic>
                    <p:nvPicPr>
                      <p:cNvPr id="0" name="OLE substitute image"/>
                      <p:cNvPicPr/>
                      <p:nvPr/>
                    </p:nvPicPr>
                    <p:blipFill>
                      <a:blip r:embed="rId6"/>
                      <a:stretch>
                        <a:fillRect/>
                      </a:stretch>
                    </p:blipFill>
                    <p:spPr>
                      <a:xfrm>
                        <a:off x="4436012" y="3819178"/>
                        <a:ext cx="2438400" cy="927100"/>
                      </a:xfrm>
                      <a:prstGeom prst="rect">
                        <a:avLst/>
                      </a:prstGeom>
                    </p:spPr>
                  </p:pic>
                </p:oleObj>
              </mc:Fallback>
            </mc:AlternateContent>
          </a:graphicData>
        </a:graphic>
      </p:graphicFrame>
      <p:graphicFrame>
        <p:nvGraphicFramePr>
          <p:cNvPr id="12" name="Object 6" descr="However, p overbar">
            <a:extLst>
              <a:ext uri="{FF2B5EF4-FFF2-40B4-BE49-F238E27FC236}">
                <a16:creationId xmlns:a16="http://schemas.microsoft.com/office/drawing/2014/main" id="{FAED34A1-C522-42E5-9DED-3DA79B8E0AC1}"/>
              </a:ext>
            </a:extLst>
          </p:cNvPr>
          <p:cNvGraphicFramePr>
            <a:graphicFrameLocks noGrp="1" noChangeAspect="1"/>
          </p:cNvGraphicFramePr>
          <p:nvPr>
            <p:ph idx="14"/>
            <p:extLst>
              <p:ext uri="{D42A27DB-BD31-4B8C-83A1-F6EECF244321}">
                <p14:modId xmlns:p14="http://schemas.microsoft.com/office/powerpoint/2010/main" val="877727728"/>
              </p:ext>
            </p:extLst>
          </p:nvPr>
        </p:nvGraphicFramePr>
        <p:xfrm>
          <a:off x="531256" y="5002354"/>
          <a:ext cx="1536700" cy="342900"/>
        </p:xfrm>
        <a:graphic>
          <a:graphicData uri="http://schemas.openxmlformats.org/presentationml/2006/ole">
            <mc:AlternateContent xmlns:mc="http://schemas.openxmlformats.org/markup-compatibility/2006">
              <mc:Choice xmlns:v="urn:schemas-microsoft-com:vml" Requires="v">
                <p:oleObj spid="_x0000_s140295" name="Equation" r:id="rId7" imgW="1536480" imgH="342720" progId="Equation.DSMT4">
                  <p:embed/>
                </p:oleObj>
              </mc:Choice>
              <mc:Fallback>
                <p:oleObj name="Equation" r:id="rId7" imgW="1536480" imgH="342720" progId="Equation.DSMT4">
                  <p:embed/>
                  <p:pic>
                    <p:nvPicPr>
                      <p:cNvPr id="0" name="OLE substitute image"/>
                      <p:cNvPicPr/>
                      <p:nvPr/>
                    </p:nvPicPr>
                    <p:blipFill>
                      <a:blip r:embed="rId8"/>
                      <a:stretch>
                        <a:fillRect/>
                      </a:stretch>
                    </p:blipFill>
                    <p:spPr>
                      <a:xfrm>
                        <a:off x="531256" y="5002354"/>
                        <a:ext cx="1536700" cy="342900"/>
                      </a:xfrm>
                      <a:prstGeom prst="rect">
                        <a:avLst/>
                      </a:prstGeom>
                    </p:spPr>
                  </p:pic>
                </p:oleObj>
              </mc:Fallback>
            </mc:AlternateContent>
          </a:graphicData>
        </a:graphic>
      </p:graphicFrame>
      <p:sp>
        <p:nvSpPr>
          <p:cNvPr id="3" name="Content Placeholder 7">
            <a:extLst>
              <a:ext uri="{FF2B5EF4-FFF2-40B4-BE49-F238E27FC236}">
                <a16:creationId xmlns:a16="http://schemas.microsoft.com/office/drawing/2014/main" id="{5E85B046-FF30-4EA4-82F7-81565F436822}"/>
              </a:ext>
            </a:extLst>
          </p:cNvPr>
          <p:cNvSpPr>
            <a:spLocks noGrp="1"/>
          </p:cNvSpPr>
          <p:nvPr>
            <p:ph idx="13"/>
          </p:nvPr>
        </p:nvSpPr>
        <p:spPr>
          <a:xfrm>
            <a:off x="2067956" y="4922187"/>
            <a:ext cx="9647200" cy="406635"/>
          </a:xfrm>
        </p:spPr>
        <p:txBody>
          <a:bodyPr/>
          <a:lstStyle/>
          <a:p>
            <a:pPr algn="l"/>
            <a:r>
              <a:rPr lang="en-US"/>
              <a:t>will not be known until after we have selected the sample. We will</a:t>
            </a:r>
          </a:p>
        </p:txBody>
      </p:sp>
      <p:sp>
        <p:nvSpPr>
          <p:cNvPr id="8" name="Content Placeholder 8">
            <a:extLst>
              <a:ext uri="{FF2B5EF4-FFF2-40B4-BE49-F238E27FC236}">
                <a16:creationId xmlns:a16="http://schemas.microsoft.com/office/drawing/2014/main" id="{A5662743-5ED5-4F34-A966-4DD819502B46}"/>
              </a:ext>
            </a:extLst>
          </p:cNvPr>
          <p:cNvSpPr>
            <a:spLocks noGrp="1"/>
          </p:cNvSpPr>
          <p:nvPr>
            <p:ph idx="16"/>
          </p:nvPr>
        </p:nvSpPr>
        <p:spPr>
          <a:xfrm>
            <a:off x="462776" y="5434337"/>
            <a:ext cx="5192436" cy="531539"/>
          </a:xfrm>
        </p:spPr>
        <p:txBody>
          <a:bodyPr/>
          <a:lstStyle/>
          <a:p>
            <a:pPr algn="l"/>
            <a:r>
              <a:rPr lang="en-US"/>
              <a:t>use the planning value </a:t>
            </a:r>
            <a:r>
              <a:rPr lang="en-US" i="1"/>
              <a:t>p</a:t>
            </a:r>
            <a:r>
              <a:rPr lang="en-US"/>
              <a:t>* for </a:t>
            </a:r>
            <a:endParaRPr lang="en-IN"/>
          </a:p>
        </p:txBody>
      </p:sp>
      <p:graphicFrame>
        <p:nvGraphicFramePr>
          <p:cNvPr id="14" name="Object 9" descr="p overbar">
            <a:extLst>
              <a:ext uri="{FF2B5EF4-FFF2-40B4-BE49-F238E27FC236}">
                <a16:creationId xmlns:a16="http://schemas.microsoft.com/office/drawing/2014/main" id="{1FB225EE-86E5-4523-993A-4A5D690BF9DB}"/>
              </a:ext>
            </a:extLst>
          </p:cNvPr>
          <p:cNvGraphicFramePr>
            <a:graphicFrameLocks noGrp="1" noChangeAspect="1"/>
          </p:cNvGraphicFramePr>
          <p:nvPr>
            <p:ph idx="15"/>
            <p:extLst>
              <p:ext uri="{D42A27DB-BD31-4B8C-83A1-F6EECF244321}">
                <p14:modId xmlns:p14="http://schemas.microsoft.com/office/powerpoint/2010/main" val="943855501"/>
              </p:ext>
            </p:extLst>
          </p:nvPr>
        </p:nvGraphicFramePr>
        <p:xfrm>
          <a:off x="4530725" y="5524939"/>
          <a:ext cx="291960" cy="342720"/>
        </p:xfrm>
        <a:graphic>
          <a:graphicData uri="http://schemas.openxmlformats.org/presentationml/2006/ole">
            <mc:AlternateContent xmlns:mc="http://schemas.openxmlformats.org/markup-compatibility/2006">
              <mc:Choice xmlns:v="urn:schemas-microsoft-com:vml" Requires="v">
                <p:oleObj spid="_x0000_s140296" name="Equation" r:id="rId9" imgW="291960" imgH="342720" progId="Equation.DSMT4">
                  <p:embed/>
                </p:oleObj>
              </mc:Choice>
              <mc:Fallback>
                <p:oleObj name="Equation" r:id="rId9" imgW="291960" imgH="342720" progId="Equation.DSMT4">
                  <p:embed/>
                  <p:pic>
                    <p:nvPicPr>
                      <p:cNvPr id="0" name="OLE substitute image"/>
                      <p:cNvPicPr/>
                      <p:nvPr/>
                    </p:nvPicPr>
                    <p:blipFill>
                      <a:blip r:embed="rId10"/>
                      <a:stretch>
                        <a:fillRect/>
                      </a:stretch>
                    </p:blipFill>
                    <p:spPr>
                      <a:xfrm>
                        <a:off x="4530725" y="5524939"/>
                        <a:ext cx="291960" cy="342720"/>
                      </a:xfrm>
                      <a:prstGeom prst="rect">
                        <a:avLst/>
                      </a:prstGeom>
                    </p:spPr>
                  </p:pic>
                </p:oleObj>
              </mc:Fallback>
            </mc:AlternateContent>
          </a:graphicData>
        </a:graphic>
      </p:graphicFrame>
    </p:spTree>
    <p:extLst>
      <p:ext uri="{BB962C8B-B14F-4D97-AF65-F5344CB8AC3E}">
        <p14:creationId xmlns:p14="http://schemas.microsoft.com/office/powerpoint/2010/main" val="2497265736"/>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 </a:t>
            </a:r>
            <a:br>
              <a:rPr lang="en-US"/>
            </a:br>
            <a:r>
              <a:rPr lang="en-US"/>
              <a:t>a Population Proportion (2 of 5)</a:t>
            </a:r>
            <a:endParaRPr lang="en-IN"/>
          </a:p>
        </p:txBody>
      </p:sp>
      <p:sp>
        <p:nvSpPr>
          <p:cNvPr id="10" name="Content Placeholder 2">
            <a:extLst>
              <a:ext uri="{FF2B5EF4-FFF2-40B4-BE49-F238E27FC236}">
                <a16:creationId xmlns:a16="http://schemas.microsoft.com/office/drawing/2014/main" id="{7A26970F-0B49-4E0E-95BA-2E0898428031}"/>
              </a:ext>
            </a:extLst>
          </p:cNvPr>
          <p:cNvSpPr>
            <a:spLocks noGrp="1"/>
          </p:cNvSpPr>
          <p:nvPr>
            <p:ph sz="half" idx="1"/>
          </p:nvPr>
        </p:nvSpPr>
        <p:spPr>
          <a:xfrm>
            <a:off x="476844" y="1825625"/>
            <a:ext cx="4457106" cy="521335"/>
          </a:xfrm>
        </p:spPr>
        <p:txBody>
          <a:bodyPr/>
          <a:lstStyle/>
          <a:p>
            <a:pPr marL="0" indent="0">
              <a:buNone/>
            </a:pPr>
            <a:r>
              <a:rPr lang="en-US" sz="2000"/>
              <a:t>Necessary Sample Size</a:t>
            </a:r>
          </a:p>
        </p:txBody>
      </p:sp>
      <p:graphicFrame>
        <p:nvGraphicFramePr>
          <p:cNvPr id="8" name="Object 3" descr="Begin equation. n equals begin fraction z subscript alpha divided by 2 baseline squared p asterisk times 1 minus p asterisk divided by E squared. End fraction. End equation.">
            <a:extLst>
              <a:ext uri="{FF2B5EF4-FFF2-40B4-BE49-F238E27FC236}">
                <a16:creationId xmlns:a16="http://schemas.microsoft.com/office/drawing/2014/main" id="{FFC8FDD1-D2C9-46ED-ABB1-4EE55BB67A87}"/>
              </a:ext>
            </a:extLst>
          </p:cNvPr>
          <p:cNvGraphicFramePr>
            <a:graphicFrameLocks noGrp="1" noChangeAspect="1"/>
          </p:cNvGraphicFramePr>
          <p:nvPr>
            <p:ph sz="half" idx="2"/>
            <p:extLst>
              <p:ext uri="{D42A27DB-BD31-4B8C-83A1-F6EECF244321}">
                <p14:modId xmlns:p14="http://schemas.microsoft.com/office/powerpoint/2010/main" val="2809755238"/>
              </p:ext>
            </p:extLst>
          </p:nvPr>
        </p:nvGraphicFramePr>
        <p:xfrm>
          <a:off x="4933950" y="2391411"/>
          <a:ext cx="2654280" cy="927000"/>
        </p:xfrm>
        <a:graphic>
          <a:graphicData uri="http://schemas.openxmlformats.org/presentationml/2006/ole">
            <mc:AlternateContent xmlns:mc="http://schemas.openxmlformats.org/markup-compatibility/2006">
              <mc:Choice xmlns:v="urn:schemas-microsoft-com:vml" Requires="v">
                <p:oleObj spid="_x0000_s141314" name="Equation" r:id="rId3" imgW="2654280" imgH="927000" progId="Equation.DSMT4">
                  <p:embed/>
                </p:oleObj>
              </mc:Choice>
              <mc:Fallback>
                <p:oleObj name="Equation" r:id="rId3" imgW="2654280" imgH="927000" progId="Equation.DSMT4">
                  <p:embed/>
                  <p:pic>
                    <p:nvPicPr>
                      <p:cNvPr id="0" name="OLE substitute image"/>
                      <p:cNvPicPr/>
                      <p:nvPr/>
                    </p:nvPicPr>
                    <p:blipFill>
                      <a:blip r:embed="rId4"/>
                      <a:stretch>
                        <a:fillRect/>
                      </a:stretch>
                    </p:blipFill>
                    <p:spPr>
                      <a:xfrm>
                        <a:off x="4933950" y="2391411"/>
                        <a:ext cx="2654280" cy="927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2EB6A78B-4063-4053-9B54-C448E4D903BE}"/>
              </a:ext>
            </a:extLst>
          </p:cNvPr>
          <p:cNvSpPr>
            <a:spLocks noGrp="1"/>
          </p:cNvSpPr>
          <p:nvPr>
            <p:ph sz="half" idx="10"/>
          </p:nvPr>
        </p:nvSpPr>
        <p:spPr>
          <a:xfrm>
            <a:off x="476844" y="3633854"/>
            <a:ext cx="11238312" cy="2340226"/>
          </a:xfrm>
        </p:spPr>
        <p:txBody>
          <a:bodyPr/>
          <a:lstStyle/>
          <a:p>
            <a:pPr marL="0" indent="0">
              <a:spcBef>
                <a:spcPts val="600"/>
              </a:spcBef>
              <a:spcAft>
                <a:spcPts val="600"/>
              </a:spcAft>
              <a:buNone/>
            </a:pPr>
            <a:r>
              <a:rPr lang="en-US" sz="2000"/>
              <a:t>The planning value </a:t>
            </a:r>
            <a:r>
              <a:rPr lang="en-US" sz="2000" i="1"/>
              <a:t>p</a:t>
            </a:r>
            <a:r>
              <a:rPr lang="en-US" sz="2000"/>
              <a:t>* can be chosen by one of the following procedures:</a:t>
            </a:r>
          </a:p>
          <a:p>
            <a:pPr marL="0" indent="0">
              <a:spcBef>
                <a:spcPts val="600"/>
              </a:spcBef>
              <a:spcAft>
                <a:spcPts val="600"/>
              </a:spcAft>
              <a:buNone/>
            </a:pPr>
            <a:r>
              <a:rPr lang="en-US" sz="2000"/>
              <a:t>1.  Using the sample proportion from a previous sample of the same or similar units.</a:t>
            </a:r>
          </a:p>
          <a:p>
            <a:pPr marL="0" indent="0">
              <a:spcBef>
                <a:spcPts val="600"/>
              </a:spcBef>
              <a:spcAft>
                <a:spcPts val="600"/>
              </a:spcAft>
              <a:buNone/>
            </a:pPr>
            <a:r>
              <a:rPr lang="en-US" sz="2000"/>
              <a:t>2.  Selecting a preliminary sample and using the sample proportion from this sample.</a:t>
            </a:r>
          </a:p>
          <a:p>
            <a:pPr marL="0" indent="0">
              <a:spcBef>
                <a:spcPts val="600"/>
              </a:spcBef>
              <a:spcAft>
                <a:spcPts val="600"/>
              </a:spcAft>
              <a:buNone/>
            </a:pPr>
            <a:r>
              <a:rPr lang="en-US" sz="2000"/>
              <a:t>3.  Using judgment or a “best guess” for a </a:t>
            </a:r>
            <a:r>
              <a:rPr lang="en-US" sz="2000" i="1"/>
              <a:t>p</a:t>
            </a:r>
            <a:r>
              <a:rPr lang="en-US" sz="2000"/>
              <a:t>* value.</a:t>
            </a:r>
          </a:p>
          <a:p>
            <a:pPr marL="0" indent="0">
              <a:spcBef>
                <a:spcPts val="600"/>
              </a:spcBef>
              <a:spcAft>
                <a:spcPts val="600"/>
              </a:spcAft>
              <a:buNone/>
            </a:pPr>
            <a:r>
              <a:rPr lang="en-US" sz="2000"/>
              <a:t>4.  Otherwise, use .50 as the </a:t>
            </a:r>
            <a:r>
              <a:rPr lang="en-US" sz="2000" i="1"/>
              <a:t>p</a:t>
            </a:r>
            <a:r>
              <a:rPr lang="en-US" sz="2000"/>
              <a:t>* value.</a:t>
            </a:r>
          </a:p>
          <a:p>
            <a:pPr marL="0" indent="0">
              <a:spcBef>
                <a:spcPts val="600"/>
              </a:spcBef>
              <a:spcAft>
                <a:spcPts val="600"/>
              </a:spcAft>
              <a:buNone/>
            </a:pPr>
            <a:endParaRPr lang="en-US" sz="2000"/>
          </a:p>
        </p:txBody>
      </p:sp>
    </p:spTree>
    <p:extLst>
      <p:ext uri="{BB962C8B-B14F-4D97-AF65-F5344CB8AC3E}">
        <p14:creationId xmlns:p14="http://schemas.microsoft.com/office/powerpoint/2010/main" val="1838004259"/>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a:t>
            </a:r>
            <a:br>
              <a:rPr lang="en-US"/>
            </a:br>
            <a:r>
              <a:rPr lang="en-US"/>
              <a:t>a Population Proportion (3 of 5)</a:t>
            </a:r>
            <a:endParaRPr lang="en-IN"/>
          </a:p>
        </p:txBody>
      </p:sp>
      <p:sp>
        <p:nvSpPr>
          <p:cNvPr id="3" name="Content Placeholder 2">
            <a:extLst>
              <a:ext uri="{FF2B5EF4-FFF2-40B4-BE49-F238E27FC236}">
                <a16:creationId xmlns:a16="http://schemas.microsoft.com/office/drawing/2014/main" id="{A8EA39E8-B7E2-409E-A1D8-E25B535952F2}"/>
              </a:ext>
            </a:extLst>
          </p:cNvPr>
          <p:cNvSpPr>
            <a:spLocks noGrp="1"/>
          </p:cNvSpPr>
          <p:nvPr>
            <p:ph idx="1"/>
          </p:nvPr>
        </p:nvSpPr>
        <p:spPr/>
        <p:txBody>
          <a:bodyPr/>
          <a:lstStyle/>
          <a:p>
            <a:pPr marL="0" indent="0">
              <a:buNone/>
            </a:pPr>
            <a:r>
              <a:rPr lang="en-US" b="1" u="sng"/>
              <a:t>Example:</a:t>
            </a:r>
            <a:r>
              <a:rPr lang="en-US"/>
              <a:t> Survey of women golfers</a:t>
            </a:r>
          </a:p>
          <a:p>
            <a:pPr marL="0" indent="0">
              <a:buNone/>
            </a:pPr>
            <a:r>
              <a:rPr lang="en-US"/>
              <a:t>Suppose the survey director wants to estimate the population proportion with a margin of error of .025 at 95% confidence. </a:t>
            </a:r>
          </a:p>
          <a:p>
            <a:pPr marL="0" indent="0">
              <a:buNone/>
            </a:pPr>
            <a:r>
              <a:rPr lang="en-US"/>
              <a:t>How large of a sample size is needed to meet the required precision?  (A previous sample of similar units yielded .44 for the sample proportion.)</a:t>
            </a:r>
          </a:p>
        </p:txBody>
      </p:sp>
    </p:spTree>
    <p:extLst>
      <p:ext uri="{BB962C8B-B14F-4D97-AF65-F5344CB8AC3E}">
        <p14:creationId xmlns:p14="http://schemas.microsoft.com/office/powerpoint/2010/main" val="816387890"/>
      </p:ext>
    </p:extLst>
  </p:cSld>
  <p:clrMapOvr>
    <a:masterClrMapping/>
  </p:clrMapOv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a:t>
            </a:r>
            <a:br>
              <a:rPr lang="en-US"/>
            </a:br>
            <a:r>
              <a:rPr lang="en-US"/>
              <a:t>a Population Proportion (4 of 5)</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2"/>
          </p:nvPr>
        </p:nvSpPr>
        <p:spPr>
          <a:xfrm>
            <a:off x="476843" y="1828801"/>
            <a:ext cx="11241915" cy="530967"/>
          </a:xfrm>
        </p:spPr>
        <p:txBody>
          <a:bodyPr/>
          <a:lstStyle/>
          <a:p>
            <a:pPr marL="0" indent="0">
              <a:buNone/>
            </a:pPr>
            <a:r>
              <a:rPr lang="en-US" b="1" u="sng"/>
              <a:t>Example:</a:t>
            </a:r>
            <a:r>
              <a:rPr lang="en-US" b="1"/>
              <a:t> </a:t>
            </a:r>
            <a:r>
              <a:rPr lang="en-US"/>
              <a:t>Survey of women golfers</a:t>
            </a:r>
          </a:p>
        </p:txBody>
      </p:sp>
      <p:graphicFrame>
        <p:nvGraphicFramePr>
          <p:cNvPr id="9" name="Object 3" descr="Begin equation. E equals z subscript alpha divided by 2 begin root begin fraction p asterisk times 1 minus p asterisk divided by n end fraction end root equals .025.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1769799064"/>
              </p:ext>
            </p:extLst>
          </p:nvPr>
        </p:nvGraphicFramePr>
        <p:xfrm>
          <a:off x="5079999" y="2476800"/>
          <a:ext cx="3492360" cy="952200"/>
        </p:xfrm>
        <a:graphic>
          <a:graphicData uri="http://schemas.openxmlformats.org/presentationml/2006/ole">
            <mc:AlternateContent xmlns:mc="http://schemas.openxmlformats.org/markup-compatibility/2006">
              <mc:Choice xmlns:v="urn:schemas-microsoft-com:vml" Requires="v">
                <p:oleObj spid="_x0000_s142340" name="Equation" r:id="rId3" imgW="3492360" imgH="952200" progId="Equation.DSMT4">
                  <p:embed/>
                </p:oleObj>
              </mc:Choice>
              <mc:Fallback>
                <p:oleObj name="Equation" r:id="rId3" imgW="3492360" imgH="952200" progId="Equation.DSMT4">
                  <p:embed/>
                  <p:pic>
                    <p:nvPicPr>
                      <p:cNvPr id="0" name="OLE substitute image"/>
                      <p:cNvPicPr/>
                      <p:nvPr/>
                    </p:nvPicPr>
                    <p:blipFill>
                      <a:blip r:embed="rId4"/>
                      <a:stretch>
                        <a:fillRect/>
                      </a:stretch>
                    </p:blipFill>
                    <p:spPr>
                      <a:xfrm>
                        <a:off x="5079999" y="2476800"/>
                        <a:ext cx="3492360" cy="952200"/>
                      </a:xfrm>
                      <a:prstGeom prst="rect">
                        <a:avLst/>
                      </a:prstGeom>
                    </p:spPr>
                  </p:pic>
                </p:oleObj>
              </mc:Fallback>
            </mc:AlternateContent>
          </a:graphicData>
        </a:graphic>
      </p:graphicFrame>
      <p:graphicFrame>
        <p:nvGraphicFramePr>
          <p:cNvPr id="11" name="Object 4" descr="At 95% confidence z subscript .0125 baseline equals 1.96. Recall that p asterisk equals .44.">
            <a:extLst>
              <a:ext uri="{FF2B5EF4-FFF2-40B4-BE49-F238E27FC236}">
                <a16:creationId xmlns:a16="http://schemas.microsoft.com/office/drawing/2014/main" id="{C89705BD-41D4-425E-944B-3E2CBD4D6944}"/>
              </a:ext>
            </a:extLst>
          </p:cNvPr>
          <p:cNvGraphicFramePr>
            <a:graphicFrameLocks noGrp="1" noChangeAspect="1"/>
          </p:cNvGraphicFramePr>
          <p:nvPr>
            <p:ph idx="11"/>
            <p:extLst>
              <p:ext uri="{D42A27DB-BD31-4B8C-83A1-F6EECF244321}">
                <p14:modId xmlns:p14="http://schemas.microsoft.com/office/powerpoint/2010/main" val="827252987"/>
              </p:ext>
            </p:extLst>
          </p:nvPr>
        </p:nvGraphicFramePr>
        <p:xfrm>
          <a:off x="2698750" y="3643313"/>
          <a:ext cx="6794500" cy="415925"/>
        </p:xfrm>
        <a:graphic>
          <a:graphicData uri="http://schemas.openxmlformats.org/presentationml/2006/ole">
            <mc:AlternateContent xmlns:mc="http://schemas.openxmlformats.org/markup-compatibility/2006">
              <mc:Choice xmlns:v="urn:schemas-microsoft-com:vml" Requires="v">
                <p:oleObj spid="_x0000_s142341" name="Equation" r:id="rId5" imgW="6858000" imgH="419040" progId="Equation.DSMT4">
                  <p:embed/>
                </p:oleObj>
              </mc:Choice>
              <mc:Fallback>
                <p:oleObj name="Equation" r:id="rId5" imgW="6858000" imgH="419040" progId="Equation.DSMT4">
                  <p:embed/>
                  <p:pic>
                    <p:nvPicPr>
                      <p:cNvPr id="0" name="OLE substitute image"/>
                      <p:cNvPicPr/>
                      <p:nvPr/>
                    </p:nvPicPr>
                    <p:blipFill>
                      <a:blip r:embed="rId6"/>
                      <a:stretch>
                        <a:fillRect/>
                      </a:stretch>
                    </p:blipFill>
                    <p:spPr>
                      <a:xfrm>
                        <a:off x="2698750" y="3643313"/>
                        <a:ext cx="6794500" cy="415925"/>
                      </a:xfrm>
                      <a:prstGeom prst="rect">
                        <a:avLst/>
                      </a:prstGeom>
                    </p:spPr>
                  </p:pic>
                </p:oleObj>
              </mc:Fallback>
            </mc:AlternateContent>
          </a:graphicData>
        </a:graphic>
      </p:graphicFrame>
      <p:graphicFrame>
        <p:nvGraphicFramePr>
          <p:cNvPr id="10" name="Object 5" descr="Begin equation. n equals start fraction left parenthesis z subscript alpha divided by 2 baseline squared p asterisk left parenthesis 1 minus p asterisk right parenthesis divided by E squared end fraction equals start fraction 1.96 squared times .44 times .56 divided by .025 squared end fraction equals 1,514.5. End equation. ">
            <a:extLst>
              <a:ext uri="{FF2B5EF4-FFF2-40B4-BE49-F238E27FC236}">
                <a16:creationId xmlns:a16="http://schemas.microsoft.com/office/drawing/2014/main" id="{D3CB5169-7245-476F-88DB-9AA19B118E82}"/>
              </a:ext>
            </a:extLst>
          </p:cNvPr>
          <p:cNvGraphicFramePr>
            <a:graphicFrameLocks noGrp="1" noChangeAspect="1"/>
          </p:cNvGraphicFramePr>
          <p:nvPr>
            <p:ph idx="13"/>
            <p:extLst>
              <p:ext uri="{D42A27DB-BD31-4B8C-83A1-F6EECF244321}">
                <p14:modId xmlns:p14="http://schemas.microsoft.com/office/powerpoint/2010/main" val="1232423741"/>
              </p:ext>
            </p:extLst>
          </p:nvPr>
        </p:nvGraphicFramePr>
        <p:xfrm>
          <a:off x="3175000" y="4194175"/>
          <a:ext cx="6413500" cy="982663"/>
        </p:xfrm>
        <a:graphic>
          <a:graphicData uri="http://schemas.openxmlformats.org/presentationml/2006/ole">
            <mc:AlternateContent xmlns:mc="http://schemas.openxmlformats.org/markup-compatibility/2006">
              <mc:Choice xmlns:v="urn:schemas-microsoft-com:vml" Requires="v">
                <p:oleObj spid="_x0000_s142342" name="Equation" r:id="rId7" imgW="6464160" imgH="990360" progId="Equation.DSMT4">
                  <p:embed/>
                </p:oleObj>
              </mc:Choice>
              <mc:Fallback>
                <p:oleObj name="Equation" r:id="rId7" imgW="6464160" imgH="990360" progId="Equation.DSMT4">
                  <p:embed/>
                  <p:pic>
                    <p:nvPicPr>
                      <p:cNvPr id="0" name="OLE substitute image"/>
                      <p:cNvPicPr/>
                      <p:nvPr/>
                    </p:nvPicPr>
                    <p:blipFill>
                      <a:blip r:embed="rId8"/>
                      <a:stretch>
                        <a:fillRect/>
                      </a:stretch>
                    </p:blipFill>
                    <p:spPr>
                      <a:xfrm>
                        <a:off x="3175000" y="4194175"/>
                        <a:ext cx="6413500" cy="982663"/>
                      </a:xfrm>
                      <a:prstGeom prst="rect">
                        <a:avLst/>
                      </a:prstGeom>
                    </p:spPr>
                  </p:pic>
                </p:oleObj>
              </mc:Fallback>
            </mc:AlternateContent>
          </a:graphicData>
        </a:graphic>
      </p:graphicFrame>
      <p:sp>
        <p:nvSpPr>
          <p:cNvPr id="3" name="Content Placeholder 6">
            <a:extLst>
              <a:ext uri="{FF2B5EF4-FFF2-40B4-BE49-F238E27FC236}">
                <a16:creationId xmlns:a16="http://schemas.microsoft.com/office/drawing/2014/main" id="{5E85B046-FF30-4EA4-82F7-81565F436822}"/>
              </a:ext>
            </a:extLst>
          </p:cNvPr>
          <p:cNvSpPr>
            <a:spLocks noGrp="1"/>
          </p:cNvSpPr>
          <p:nvPr>
            <p:ph idx="15"/>
          </p:nvPr>
        </p:nvSpPr>
        <p:spPr>
          <a:xfrm>
            <a:off x="480782" y="5341590"/>
            <a:ext cx="11237976" cy="830610"/>
          </a:xfrm>
        </p:spPr>
        <p:txBody>
          <a:bodyPr/>
          <a:lstStyle/>
          <a:p>
            <a:pPr algn="l"/>
            <a:r>
              <a:rPr lang="en-US">
                <a:solidFill>
                  <a:srgbClr val="00385C"/>
                </a:solidFill>
                <a:cs typeface="Arial" pitchFamily="34" charset="0"/>
              </a:rPr>
              <a:t>A sample of size 1515 is needed to reach a desired precision of </a:t>
            </a:r>
            <a:r>
              <a:rPr lang="en-US" u="sng">
                <a:solidFill>
                  <a:srgbClr val="00385C"/>
                </a:solidFill>
                <a:cs typeface="Arial" pitchFamily="34" charset="0"/>
              </a:rPr>
              <a:t>+</a:t>
            </a:r>
            <a:r>
              <a:rPr lang="en-US">
                <a:solidFill>
                  <a:srgbClr val="00385C"/>
                </a:solidFill>
                <a:cs typeface="Arial" pitchFamily="34" charset="0"/>
              </a:rPr>
              <a:t> .025 at 95% confidence.</a:t>
            </a:r>
          </a:p>
        </p:txBody>
      </p:sp>
    </p:spTree>
    <p:extLst>
      <p:ext uri="{BB962C8B-B14F-4D97-AF65-F5344CB8AC3E}">
        <p14:creationId xmlns:p14="http://schemas.microsoft.com/office/powerpoint/2010/main" val="1771524675"/>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Size for an Interval Estimate of</a:t>
            </a:r>
            <a:br>
              <a:rPr lang="en-US"/>
            </a:br>
            <a:r>
              <a:rPr lang="en-US"/>
              <a:t>a Population Proportion (5 of 5)</a:t>
            </a:r>
            <a:endParaRPr lang="en-IN"/>
          </a:p>
        </p:txBody>
      </p:sp>
      <p:sp>
        <p:nvSpPr>
          <p:cNvPr id="8" name="Content Placeholder 2">
            <a:extLst>
              <a:ext uri="{FF2B5EF4-FFF2-40B4-BE49-F238E27FC236}">
                <a16:creationId xmlns:a16="http://schemas.microsoft.com/office/drawing/2014/main" id="{200F5414-5D2B-440B-B863-4F4AA2D9E421}"/>
              </a:ext>
            </a:extLst>
          </p:cNvPr>
          <p:cNvSpPr>
            <a:spLocks noGrp="1"/>
          </p:cNvSpPr>
          <p:nvPr>
            <p:ph idx="1"/>
          </p:nvPr>
        </p:nvSpPr>
        <p:spPr/>
        <p:txBody>
          <a:bodyPr/>
          <a:lstStyle/>
          <a:p>
            <a:pPr marL="0" indent="0">
              <a:spcBef>
                <a:spcPts val="600"/>
              </a:spcBef>
              <a:buNone/>
            </a:pPr>
            <a:r>
              <a:rPr lang="en-US"/>
              <a:t>Note:  We used .44 as the best estimate of </a:t>
            </a:r>
            <a:r>
              <a:rPr lang="en-US" i="1"/>
              <a:t>p</a:t>
            </a:r>
            <a:r>
              <a:rPr lang="en-US"/>
              <a:t> in the preceding expression.  If no 	information is available about </a:t>
            </a:r>
            <a:r>
              <a:rPr lang="en-US" i="1"/>
              <a:t>p</a:t>
            </a:r>
            <a:r>
              <a:rPr lang="en-US"/>
              <a:t>, then .5 is often assumed because it 	provides the highest possible sample size.  If we had used </a:t>
            </a:r>
            <a:r>
              <a:rPr lang="en-US" i="1"/>
              <a:t>p</a:t>
            </a:r>
            <a:r>
              <a:rPr lang="en-US"/>
              <a:t> = .5, the 	recommended </a:t>
            </a:r>
            <a:r>
              <a:rPr lang="en-US" i="1"/>
              <a:t>n</a:t>
            </a:r>
            <a:r>
              <a:rPr lang="en-US"/>
              <a:t> would have been 1537.</a:t>
            </a:r>
          </a:p>
        </p:txBody>
      </p:sp>
    </p:spTree>
    <p:extLst>
      <p:ext uri="{BB962C8B-B14F-4D97-AF65-F5344CB8AC3E}">
        <p14:creationId xmlns:p14="http://schemas.microsoft.com/office/powerpoint/2010/main" val="146559876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Mining Applications</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The major applications of data mining have been made by companies with a strong consumer focus such as retail, financial, and communication firms.</a:t>
            </a:r>
          </a:p>
          <a:p>
            <a:pPr>
              <a:spcBef>
                <a:spcPts val="1200"/>
              </a:spcBef>
              <a:spcAft>
                <a:spcPts val="1200"/>
              </a:spcAft>
            </a:pPr>
            <a:r>
              <a:rPr lang="en-US"/>
              <a:t>Data mining is used to identify related products that customers who have already purchased a specific product are also likely to purchase (and then pop-ups are used to draw attention to those related products).</a:t>
            </a:r>
          </a:p>
          <a:p>
            <a:pPr>
              <a:spcBef>
                <a:spcPts val="1200"/>
              </a:spcBef>
              <a:spcAft>
                <a:spcPts val="1200"/>
              </a:spcAft>
            </a:pPr>
            <a:r>
              <a:rPr lang="en-US"/>
              <a:t>As another example, data mining is used to identify customers who should receive special discount offers based on their past purchasing volumes.</a:t>
            </a:r>
          </a:p>
        </p:txBody>
      </p:sp>
    </p:spTree>
    <p:extLst>
      <p:ext uri="{BB962C8B-B14F-4D97-AF65-F5344CB8AC3E}">
        <p14:creationId xmlns:p14="http://schemas.microsoft.com/office/powerpoint/2010/main" val="872045012"/>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Implications of Big Data</a:t>
            </a:r>
            <a:endParaRPr lang="en-IN"/>
          </a:p>
        </p:txBody>
      </p:sp>
      <p:sp>
        <p:nvSpPr>
          <p:cNvPr id="8" name="Content Placeholder 2">
            <a:extLst>
              <a:ext uri="{FF2B5EF4-FFF2-40B4-BE49-F238E27FC236}">
                <a16:creationId xmlns:a16="http://schemas.microsoft.com/office/drawing/2014/main" id="{200F5414-5D2B-440B-B863-4F4AA2D9E421}"/>
              </a:ext>
            </a:extLst>
          </p:cNvPr>
          <p:cNvSpPr>
            <a:spLocks noGrp="1"/>
          </p:cNvSpPr>
          <p:nvPr>
            <p:ph idx="1"/>
          </p:nvPr>
        </p:nvSpPr>
        <p:spPr/>
        <p:txBody>
          <a:bodyPr/>
          <a:lstStyle/>
          <a:p>
            <a:pPr>
              <a:spcBef>
                <a:spcPts val="600"/>
              </a:spcBef>
            </a:pPr>
            <a:r>
              <a:rPr lang="en-US"/>
              <a:t>As the sample size becomes extremely large, the margin of error becomes extremely small and resulting confidence intervals become extremely narrow. 	</a:t>
            </a:r>
          </a:p>
          <a:p>
            <a:pPr>
              <a:spcBef>
                <a:spcPts val="600"/>
              </a:spcBef>
            </a:pPr>
            <a:r>
              <a:rPr lang="en-US"/>
              <a:t>No interval estimate will accurately reflect the parameter being estimated unless the sample is relatively free of nonsampling error. </a:t>
            </a:r>
          </a:p>
          <a:p>
            <a:pPr>
              <a:spcBef>
                <a:spcPts val="600"/>
              </a:spcBef>
            </a:pPr>
            <a:r>
              <a:rPr lang="en-US"/>
              <a:t>Statistical inference along with information collected from other sources can help in making the most informed decision. </a:t>
            </a:r>
          </a:p>
        </p:txBody>
      </p:sp>
    </p:spTree>
    <p:extLst>
      <p:ext uri="{BB962C8B-B14F-4D97-AF65-F5344CB8AC3E}">
        <p14:creationId xmlns:p14="http://schemas.microsoft.com/office/powerpoint/2010/main" val="208450300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9</a:t>
            </a:r>
            <a:br>
              <a:rPr lang="en-US" dirty="0"/>
            </a:br>
            <a:r>
              <a:rPr lang="en-US" dirty="0"/>
              <a:t>Hypothesis Testing</a:t>
            </a:r>
            <a:endParaRPr lang="en-IN" dirty="0"/>
          </a:p>
        </p:txBody>
      </p:sp>
      <p:sp>
        <p:nvSpPr>
          <p:cNvPr id="3" name="Content Placeholder 2"/>
          <p:cNvSpPr>
            <a:spLocks noGrp="1"/>
          </p:cNvSpPr>
          <p:nvPr>
            <p:ph idx="1"/>
          </p:nvPr>
        </p:nvSpPr>
        <p:spPr/>
        <p:txBody>
          <a:bodyPr/>
          <a:lstStyle/>
          <a:p>
            <a:pPr>
              <a:spcBef>
                <a:spcPts val="1200"/>
              </a:spcBef>
            </a:pPr>
            <a:r>
              <a:rPr lang="en-US" dirty="0"/>
              <a:t>Developing Null and Alternative Hypotheses</a:t>
            </a:r>
          </a:p>
          <a:p>
            <a:pPr>
              <a:spcBef>
                <a:spcPts val="1200"/>
              </a:spcBef>
            </a:pPr>
            <a:r>
              <a:rPr lang="en-US" dirty="0"/>
              <a:t>Type I and Type II Errors</a:t>
            </a:r>
          </a:p>
          <a:p>
            <a:pPr>
              <a:spcBef>
                <a:spcPts val="1200"/>
              </a:spcBef>
            </a:pPr>
            <a:r>
              <a:rPr lang="en-US" dirty="0"/>
              <a:t>Population Mean: </a:t>
            </a:r>
            <a:r>
              <a:rPr lang="el-GR" i="1" dirty="0"/>
              <a:t>σ</a:t>
            </a:r>
            <a:r>
              <a:rPr lang="en-US" dirty="0"/>
              <a:t> Known</a:t>
            </a:r>
          </a:p>
          <a:p>
            <a:pPr>
              <a:spcBef>
                <a:spcPts val="1200"/>
              </a:spcBef>
            </a:pPr>
            <a:r>
              <a:rPr lang="en-US" dirty="0"/>
              <a:t>Population Mean: </a:t>
            </a:r>
            <a:r>
              <a:rPr lang="el-GR" i="1" dirty="0"/>
              <a:t>σ</a:t>
            </a:r>
            <a:r>
              <a:rPr lang="en-US" dirty="0"/>
              <a:t> Unknown</a:t>
            </a:r>
          </a:p>
          <a:p>
            <a:pPr>
              <a:spcBef>
                <a:spcPts val="1200"/>
              </a:spcBef>
            </a:pPr>
            <a:r>
              <a:rPr lang="en-US" dirty="0"/>
              <a:t>Population Proportion</a:t>
            </a:r>
          </a:p>
        </p:txBody>
      </p:sp>
    </p:spTree>
    <p:extLst>
      <p:ext uri="{BB962C8B-B14F-4D97-AF65-F5344CB8AC3E}">
        <p14:creationId xmlns:p14="http://schemas.microsoft.com/office/powerpoint/2010/main" val="4277751760"/>
      </p:ext>
    </p:extLst>
  </p:cSld>
  <p:clrMapOvr>
    <a:masterClrMapping/>
  </p:clrMapOv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a:t>
            </a:r>
            <a:endParaRPr lang="en-IN"/>
          </a:p>
        </p:txBody>
      </p:sp>
      <p:sp>
        <p:nvSpPr>
          <p:cNvPr id="3" name="Content Placeholder 2"/>
          <p:cNvSpPr>
            <a:spLocks noGrp="1"/>
          </p:cNvSpPr>
          <p:nvPr>
            <p:ph idx="1"/>
          </p:nvPr>
        </p:nvSpPr>
        <p:spPr/>
        <p:txBody>
          <a:bodyPr/>
          <a:lstStyle/>
          <a:p>
            <a:pPr>
              <a:spcBef>
                <a:spcPts val="1200"/>
              </a:spcBef>
            </a:pPr>
            <a:r>
              <a:rPr lang="en-US" u="sng"/>
              <a:t>Hypothesis testing</a:t>
            </a:r>
            <a:r>
              <a:rPr lang="en-US"/>
              <a:t> can be used to determine whether a statement about the value of a population parameter should or should not be rejected.</a:t>
            </a:r>
          </a:p>
          <a:p>
            <a:pPr>
              <a:spcBef>
                <a:spcPts val="1200"/>
              </a:spcBef>
            </a:pPr>
            <a:r>
              <a:rPr lang="en-US"/>
              <a:t>The </a:t>
            </a:r>
            <a:r>
              <a:rPr lang="en-US" u="sng"/>
              <a:t>null hypothesis</a:t>
            </a:r>
            <a:r>
              <a:rPr lang="en-US"/>
              <a:t>, denoted by </a:t>
            </a:r>
            <a:r>
              <a:rPr lang="en-US" i="1"/>
              <a:t>H</a:t>
            </a:r>
            <a:r>
              <a:rPr lang="en-US" baseline="-25000"/>
              <a:t>0</a:t>
            </a:r>
            <a:r>
              <a:rPr lang="en-US"/>
              <a:t>, is a tentative assumption about a population parameter.</a:t>
            </a:r>
          </a:p>
          <a:p>
            <a:pPr>
              <a:spcBef>
                <a:spcPts val="1200"/>
              </a:spcBef>
            </a:pPr>
            <a:r>
              <a:rPr lang="en-US"/>
              <a:t>The </a:t>
            </a:r>
            <a:r>
              <a:rPr lang="en-US" u="sng"/>
              <a:t>alternative hypothesis</a:t>
            </a:r>
            <a:r>
              <a:rPr lang="en-US"/>
              <a:t>, denoted by </a:t>
            </a:r>
            <a:r>
              <a:rPr lang="en-US" i="1"/>
              <a:t>H</a:t>
            </a:r>
            <a:r>
              <a:rPr lang="en-US" baseline="-25000"/>
              <a:t>a</a:t>
            </a:r>
            <a:r>
              <a:rPr lang="en-US"/>
              <a:t>, is the opposite of what is stated in the null hypothesis.</a:t>
            </a:r>
          </a:p>
          <a:p>
            <a:pPr>
              <a:spcBef>
                <a:spcPts val="1200"/>
              </a:spcBef>
            </a:pPr>
            <a:r>
              <a:rPr lang="en-US"/>
              <a:t>The hypothesis testing procedure uses data from a sample to test the two competing statements indicated by </a:t>
            </a:r>
            <a:r>
              <a:rPr lang="en-US" i="1"/>
              <a:t>H</a:t>
            </a:r>
            <a:r>
              <a:rPr lang="en-US" baseline="-25000"/>
              <a:t>0</a:t>
            </a:r>
            <a:r>
              <a:rPr lang="en-US"/>
              <a:t> and </a:t>
            </a:r>
            <a:r>
              <a:rPr lang="en-US" i="1"/>
              <a:t>H</a:t>
            </a:r>
            <a:r>
              <a:rPr lang="en-US" baseline="-25000"/>
              <a:t>a</a:t>
            </a:r>
            <a:r>
              <a:rPr lang="en-US"/>
              <a:t>.</a:t>
            </a:r>
          </a:p>
        </p:txBody>
      </p:sp>
    </p:spTree>
    <p:extLst>
      <p:ext uri="{BB962C8B-B14F-4D97-AF65-F5344CB8AC3E}">
        <p14:creationId xmlns:p14="http://schemas.microsoft.com/office/powerpoint/2010/main" val="2645478918"/>
      </p:ext>
    </p:extLst>
  </p:cSld>
  <p:clrMapOvr>
    <a:masterClrMapping/>
  </p:clrMapOv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a:t>Developing Null and Alternative Hypotheses (1 of 7)</a:t>
            </a:r>
            <a:endParaRPr lang="en-IN"/>
          </a:p>
        </p:txBody>
      </p:sp>
      <p:sp>
        <p:nvSpPr>
          <p:cNvPr id="3" name="Content Placeholder 2"/>
          <p:cNvSpPr>
            <a:spLocks noGrp="1"/>
          </p:cNvSpPr>
          <p:nvPr>
            <p:ph idx="1"/>
          </p:nvPr>
        </p:nvSpPr>
        <p:spPr/>
        <p:txBody>
          <a:bodyPr/>
          <a:lstStyle/>
          <a:p>
            <a:pPr>
              <a:spcBef>
                <a:spcPts val="600"/>
              </a:spcBef>
            </a:pPr>
            <a:r>
              <a:rPr lang="en-US"/>
              <a:t>It is not always obvious how the null and alternative hypotheses should be formulated.</a:t>
            </a:r>
          </a:p>
          <a:p>
            <a:pPr>
              <a:spcBef>
                <a:spcPts val="600"/>
              </a:spcBef>
            </a:pPr>
            <a:r>
              <a:rPr lang="en-US"/>
              <a:t>Care must be taken to structure the hypotheses appropriately so that the test conclusion provides the information the researcher wants.</a:t>
            </a:r>
          </a:p>
          <a:p>
            <a:pPr>
              <a:spcBef>
                <a:spcPts val="600"/>
              </a:spcBef>
            </a:pPr>
            <a:r>
              <a:rPr lang="en-US"/>
              <a:t>The context of the situation is very important in determining how the hypotheses should be stated.</a:t>
            </a:r>
          </a:p>
          <a:p>
            <a:pPr>
              <a:spcBef>
                <a:spcPts val="600"/>
              </a:spcBef>
            </a:pPr>
            <a:r>
              <a:rPr lang="en-US"/>
              <a:t>In some cases it is easier to identify the alternative hypothesis first. In other cases the null is easier.</a:t>
            </a:r>
          </a:p>
          <a:p>
            <a:pPr>
              <a:spcBef>
                <a:spcPts val="600"/>
              </a:spcBef>
            </a:pPr>
            <a:r>
              <a:rPr lang="en-US"/>
              <a:t>Correct hypothesis formulation will take practice.</a:t>
            </a:r>
          </a:p>
        </p:txBody>
      </p:sp>
    </p:spTree>
    <p:extLst>
      <p:ext uri="{BB962C8B-B14F-4D97-AF65-F5344CB8AC3E}">
        <p14:creationId xmlns:p14="http://schemas.microsoft.com/office/powerpoint/2010/main" val="631919006"/>
      </p:ext>
    </p:extLst>
  </p:cSld>
  <p:clrMapOvr>
    <a:masterClrMapping/>
  </p:clrMapOvr>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Null and Alternative Hypotheses </a:t>
            </a:r>
            <a:r>
              <a:rPr lang="en-US" kern="0"/>
              <a:t>(2 of 7)</a:t>
            </a:r>
            <a:endParaRPr lang="en-IN"/>
          </a:p>
        </p:txBody>
      </p:sp>
      <p:sp>
        <p:nvSpPr>
          <p:cNvPr id="3" name="Content Placeholder 2"/>
          <p:cNvSpPr>
            <a:spLocks noGrp="1"/>
          </p:cNvSpPr>
          <p:nvPr>
            <p:ph idx="1"/>
          </p:nvPr>
        </p:nvSpPr>
        <p:spPr/>
        <p:txBody>
          <a:bodyPr/>
          <a:lstStyle/>
          <a:p>
            <a:pPr>
              <a:spcBef>
                <a:spcPts val="1200"/>
              </a:spcBef>
            </a:pPr>
            <a:r>
              <a:rPr lang="en-US"/>
              <a:t>Alternative Hypothesis as a Research Hypothesis</a:t>
            </a:r>
          </a:p>
          <a:p>
            <a:pPr lvl="1">
              <a:spcBef>
                <a:spcPts val="1200"/>
              </a:spcBef>
            </a:pPr>
            <a:r>
              <a:rPr lang="en-US"/>
              <a:t>Many applications of hypothesis testing involve an attempt to gather evidence in support of a research hypothesis.</a:t>
            </a:r>
          </a:p>
          <a:p>
            <a:pPr lvl="1">
              <a:spcBef>
                <a:spcPts val="1200"/>
              </a:spcBef>
            </a:pPr>
            <a:r>
              <a:rPr lang="en-US"/>
              <a:t>In such cases, it is often best to begin with the alternative hypothesis and make it the conclusion that the researcher hopes to support.</a:t>
            </a:r>
          </a:p>
          <a:p>
            <a:pPr lvl="1">
              <a:spcBef>
                <a:spcPts val="1200"/>
              </a:spcBef>
            </a:pPr>
            <a:r>
              <a:rPr lang="en-US"/>
              <a:t>The conclusion that the research hypothesis is true is made if the sample data provide sufficient evidence to show that the null hypothesis can be rejected.</a:t>
            </a:r>
          </a:p>
        </p:txBody>
      </p:sp>
    </p:spTree>
    <p:extLst>
      <p:ext uri="{BB962C8B-B14F-4D97-AF65-F5344CB8AC3E}">
        <p14:creationId xmlns:p14="http://schemas.microsoft.com/office/powerpoint/2010/main" val="2905126335"/>
      </p:ext>
    </p:extLst>
  </p:cSld>
  <p:clrMapOvr>
    <a:masterClrMapping/>
  </p:clrMapOv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Null and Alternative Hypotheses </a:t>
            </a:r>
            <a:r>
              <a:rPr lang="en-US" kern="0"/>
              <a:t>(3 of 7)</a:t>
            </a:r>
            <a:endParaRPr lang="en-IN"/>
          </a:p>
        </p:txBody>
      </p:sp>
      <p:sp>
        <p:nvSpPr>
          <p:cNvPr id="3" name="Content Placeholder 2"/>
          <p:cNvSpPr>
            <a:spLocks noGrp="1"/>
          </p:cNvSpPr>
          <p:nvPr>
            <p:ph idx="1"/>
          </p:nvPr>
        </p:nvSpPr>
        <p:spPr/>
        <p:txBody>
          <a:bodyPr/>
          <a:lstStyle/>
          <a:p>
            <a:pPr>
              <a:spcBef>
                <a:spcPts val="800"/>
              </a:spcBef>
              <a:spcAft>
                <a:spcPts val="600"/>
              </a:spcAft>
            </a:pPr>
            <a:r>
              <a:rPr lang="en-US"/>
              <a:t>Alternative Hypothesis as a Research Hypothesis</a:t>
            </a:r>
          </a:p>
          <a:p>
            <a:pPr indent="0">
              <a:spcBef>
                <a:spcPts val="1200"/>
              </a:spcBef>
              <a:spcAft>
                <a:spcPts val="600"/>
              </a:spcAft>
              <a:buNone/>
            </a:pPr>
            <a:r>
              <a:rPr lang="en-US" b="1" u="sng"/>
              <a:t>Example</a:t>
            </a:r>
            <a:r>
              <a:rPr lang="en-US" b="1"/>
              <a:t>:</a:t>
            </a:r>
            <a:r>
              <a:rPr lang="en-US"/>
              <a:t>  </a:t>
            </a:r>
          </a:p>
          <a:p>
            <a:pPr indent="0">
              <a:spcBef>
                <a:spcPts val="800"/>
              </a:spcBef>
              <a:spcAft>
                <a:spcPts val="600"/>
              </a:spcAft>
              <a:buNone/>
            </a:pPr>
            <a:r>
              <a:rPr lang="en-US"/>
              <a:t>A new teaching method is developed that is believed to be better than the current method.</a:t>
            </a:r>
          </a:p>
          <a:p>
            <a:pPr lvl="1">
              <a:spcBef>
                <a:spcPts val="800"/>
              </a:spcBef>
              <a:spcAft>
                <a:spcPts val="600"/>
              </a:spcAft>
            </a:pPr>
            <a:r>
              <a:rPr lang="en-US"/>
              <a:t>Alternative Hypothesis:  </a:t>
            </a:r>
          </a:p>
          <a:p>
            <a:pPr marL="1371600" lvl="1" indent="0">
              <a:spcBef>
                <a:spcPts val="800"/>
              </a:spcBef>
              <a:spcAft>
                <a:spcPts val="600"/>
              </a:spcAft>
              <a:buNone/>
            </a:pPr>
            <a:r>
              <a:rPr lang="en-US"/>
              <a:t>The new teaching method is better.</a:t>
            </a:r>
          </a:p>
          <a:p>
            <a:pPr lvl="1">
              <a:spcBef>
                <a:spcPts val="800"/>
              </a:spcBef>
              <a:spcAft>
                <a:spcPts val="600"/>
              </a:spcAft>
            </a:pPr>
            <a:r>
              <a:rPr lang="en-US"/>
              <a:t>Null Hypothesis:  </a:t>
            </a:r>
          </a:p>
          <a:p>
            <a:pPr marL="1371600" lvl="2" indent="0">
              <a:spcBef>
                <a:spcPts val="800"/>
              </a:spcBef>
              <a:spcAft>
                <a:spcPts val="600"/>
              </a:spcAft>
              <a:buNone/>
            </a:pPr>
            <a:r>
              <a:rPr lang="en-US"/>
              <a:t>The new method is no better than the old method.</a:t>
            </a:r>
          </a:p>
        </p:txBody>
      </p:sp>
    </p:spTree>
    <p:extLst>
      <p:ext uri="{BB962C8B-B14F-4D97-AF65-F5344CB8AC3E}">
        <p14:creationId xmlns:p14="http://schemas.microsoft.com/office/powerpoint/2010/main" val="750967053"/>
      </p:ext>
    </p:extLst>
  </p:cSld>
  <p:clrMapOvr>
    <a:masterClrMapping/>
  </p:clrMapOvr>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Null and Alternative Hypotheses </a:t>
            </a:r>
            <a:r>
              <a:rPr lang="en-US" kern="0"/>
              <a:t>(4 of 7)</a:t>
            </a:r>
            <a:endParaRPr lang="en-IN"/>
          </a:p>
        </p:txBody>
      </p:sp>
      <p:sp>
        <p:nvSpPr>
          <p:cNvPr id="3" name="Content Placeholder 2"/>
          <p:cNvSpPr>
            <a:spLocks noGrp="1"/>
          </p:cNvSpPr>
          <p:nvPr>
            <p:ph idx="1"/>
          </p:nvPr>
        </p:nvSpPr>
        <p:spPr/>
        <p:txBody>
          <a:bodyPr/>
          <a:lstStyle/>
          <a:p>
            <a:pPr>
              <a:spcBef>
                <a:spcPts val="1200"/>
              </a:spcBef>
            </a:pPr>
            <a:r>
              <a:rPr lang="en-US"/>
              <a:t>Alternative Hypothesis as a Research Hypothesis</a:t>
            </a:r>
          </a:p>
          <a:p>
            <a:pPr indent="0">
              <a:spcBef>
                <a:spcPts val="1200"/>
              </a:spcBef>
              <a:buNone/>
            </a:pPr>
            <a:r>
              <a:rPr lang="en-US" b="1" u="sng"/>
              <a:t>Example</a:t>
            </a:r>
            <a:r>
              <a:rPr lang="en-US" b="1"/>
              <a:t>:</a:t>
            </a:r>
            <a:endParaRPr lang="en-US"/>
          </a:p>
          <a:p>
            <a:pPr indent="0">
              <a:spcBef>
                <a:spcPts val="1200"/>
              </a:spcBef>
              <a:buNone/>
            </a:pPr>
            <a:r>
              <a:rPr lang="en-US"/>
              <a:t>A new sales force bonus plan is developed in an attempt to increase sales.</a:t>
            </a:r>
          </a:p>
          <a:p>
            <a:pPr lvl="1">
              <a:spcBef>
                <a:spcPts val="1200"/>
              </a:spcBef>
            </a:pPr>
            <a:r>
              <a:rPr lang="en-US"/>
              <a:t>Alternative Hypothesis:</a:t>
            </a:r>
          </a:p>
          <a:p>
            <a:pPr marL="1371600" lvl="2" indent="0">
              <a:spcBef>
                <a:spcPts val="1200"/>
              </a:spcBef>
              <a:buNone/>
            </a:pPr>
            <a:r>
              <a:rPr lang="en-US"/>
              <a:t>The new bonus plan increases sales. </a:t>
            </a:r>
          </a:p>
          <a:p>
            <a:pPr lvl="1">
              <a:spcBef>
                <a:spcPts val="1200"/>
              </a:spcBef>
            </a:pPr>
            <a:r>
              <a:rPr lang="en-US"/>
              <a:t>Null Hypothesis:  </a:t>
            </a:r>
          </a:p>
          <a:p>
            <a:pPr marL="1371600" lvl="2" indent="0">
              <a:spcBef>
                <a:spcPts val="1200"/>
              </a:spcBef>
              <a:buNone/>
            </a:pPr>
            <a:r>
              <a:rPr lang="en-US"/>
              <a:t>The new bonus plan does not increase sales.</a:t>
            </a:r>
          </a:p>
        </p:txBody>
      </p:sp>
    </p:spTree>
    <p:extLst>
      <p:ext uri="{BB962C8B-B14F-4D97-AF65-F5344CB8AC3E}">
        <p14:creationId xmlns:p14="http://schemas.microsoft.com/office/powerpoint/2010/main" val="2589556186"/>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Null and Alternative Hypotheses </a:t>
            </a:r>
            <a:r>
              <a:rPr lang="en-US" kern="0"/>
              <a:t>(5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591800"/>
          </a:xfrm>
        </p:spPr>
        <p:txBody>
          <a:bodyPr/>
          <a:lstStyle/>
          <a:p>
            <a:pPr>
              <a:spcBef>
                <a:spcPts val="800"/>
              </a:spcBef>
              <a:spcAft>
                <a:spcPts val="600"/>
              </a:spcAft>
            </a:pPr>
            <a:r>
              <a:rPr lang="en-US"/>
              <a:t>Alternative Hypothesis as a Research Hypothesis</a:t>
            </a:r>
          </a:p>
          <a:p>
            <a:pPr marL="228600" lvl="1" indent="0">
              <a:spcBef>
                <a:spcPts val="800"/>
              </a:spcBef>
              <a:spcAft>
                <a:spcPts val="600"/>
              </a:spcAft>
              <a:buNone/>
            </a:pPr>
            <a:r>
              <a:rPr lang="en-US" b="1" u="sng"/>
              <a:t>Example</a:t>
            </a:r>
            <a:r>
              <a:rPr lang="en-US" b="1"/>
              <a:t>:</a:t>
            </a:r>
          </a:p>
          <a:p>
            <a:pPr marL="228600" lvl="1" indent="0">
              <a:spcBef>
                <a:spcPts val="800"/>
              </a:spcBef>
              <a:spcAft>
                <a:spcPts val="600"/>
              </a:spcAft>
              <a:buNone/>
            </a:pPr>
            <a:r>
              <a:rPr lang="en-US"/>
              <a:t>A new drug is developed with the goal of lowering blood pressure more than the existing drug.</a:t>
            </a:r>
          </a:p>
          <a:p>
            <a:pPr lvl="1">
              <a:spcBef>
                <a:spcPts val="800"/>
              </a:spcBef>
              <a:spcAft>
                <a:spcPts val="600"/>
              </a:spcAft>
            </a:pPr>
            <a:r>
              <a:rPr lang="en-US"/>
              <a:t>Alternative Hypothesis:</a:t>
            </a:r>
          </a:p>
          <a:p>
            <a:pPr marL="1371600" lvl="1" indent="0">
              <a:spcBef>
                <a:spcPts val="800"/>
              </a:spcBef>
              <a:spcAft>
                <a:spcPts val="600"/>
              </a:spcAft>
              <a:buNone/>
            </a:pPr>
            <a:r>
              <a:rPr lang="en-US"/>
              <a:t>The new drug lowers blood pressure more than the existing drug.</a:t>
            </a:r>
          </a:p>
          <a:p>
            <a:pPr lvl="1">
              <a:spcBef>
                <a:spcPts val="800"/>
              </a:spcBef>
              <a:spcAft>
                <a:spcPts val="600"/>
              </a:spcAft>
            </a:pPr>
            <a:r>
              <a:rPr lang="en-US"/>
              <a:t>Null Hypothesis: </a:t>
            </a:r>
          </a:p>
          <a:p>
            <a:pPr marL="1371600" lvl="1" indent="0">
              <a:spcBef>
                <a:spcPts val="800"/>
              </a:spcBef>
              <a:spcAft>
                <a:spcPts val="600"/>
              </a:spcAft>
              <a:buNone/>
            </a:pPr>
            <a:r>
              <a:rPr lang="en-US"/>
              <a:t>The new drug does not lower blood pressure more than the existing drug.</a:t>
            </a:r>
          </a:p>
        </p:txBody>
      </p:sp>
    </p:spTree>
    <p:extLst>
      <p:ext uri="{BB962C8B-B14F-4D97-AF65-F5344CB8AC3E}">
        <p14:creationId xmlns:p14="http://schemas.microsoft.com/office/powerpoint/2010/main" val="292409718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Null and Alternative Hypotheses </a:t>
            </a:r>
            <a:r>
              <a:rPr lang="en-US" kern="0"/>
              <a:t>(6 of 7)</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buNone/>
            </a:pPr>
            <a:r>
              <a:rPr lang="en-US"/>
              <a:t>The null hypothesis as an assumption to be challenged:</a:t>
            </a:r>
          </a:p>
          <a:p>
            <a:pPr>
              <a:spcBef>
                <a:spcPts val="1200"/>
              </a:spcBef>
            </a:pPr>
            <a:r>
              <a:rPr lang="en-US"/>
              <a:t>We might begin with a belief or assumption that a statement about the value of a population parameter is true.</a:t>
            </a:r>
          </a:p>
          <a:p>
            <a:pPr>
              <a:spcBef>
                <a:spcPts val="1200"/>
              </a:spcBef>
            </a:pPr>
            <a:r>
              <a:rPr lang="en-US"/>
              <a:t>We then using a hypothesis test to challenge the assumption and determine if there is statistical evidence to conclude that the assumption is incorrect.</a:t>
            </a:r>
          </a:p>
          <a:p>
            <a:pPr>
              <a:spcBef>
                <a:spcPts val="1200"/>
              </a:spcBef>
            </a:pPr>
            <a:r>
              <a:rPr lang="en-US"/>
              <a:t>In these situations, it is helpful to develop the null hypothesis first.</a:t>
            </a:r>
          </a:p>
        </p:txBody>
      </p:sp>
    </p:spTree>
    <p:extLst>
      <p:ext uri="{BB962C8B-B14F-4D97-AF65-F5344CB8AC3E}">
        <p14:creationId xmlns:p14="http://schemas.microsoft.com/office/powerpoint/2010/main" val="4074971551"/>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DDE3BA-6DC0-4686-B0F4-8E94A65D7048}"/>
              </a:ext>
            </a:extLst>
          </p:cNvPr>
          <p:cNvSpPr>
            <a:spLocks noGrp="1"/>
          </p:cNvSpPr>
          <p:nvPr>
            <p:ph type="title"/>
          </p:nvPr>
        </p:nvSpPr>
        <p:spPr/>
        <p:txBody>
          <a:bodyPr/>
          <a:lstStyle/>
          <a:p>
            <a:r>
              <a:rPr lang="en-US"/>
              <a:t>Developing Null and Alternative Hypotheses </a:t>
            </a:r>
            <a:r>
              <a:rPr lang="en-US" kern="0"/>
              <a:t>(7 of 7)</a:t>
            </a:r>
            <a:endParaRPr lang="en-IN"/>
          </a:p>
        </p:txBody>
      </p:sp>
      <p:sp>
        <p:nvSpPr>
          <p:cNvPr id="2" name="Content Placeholder 2">
            <a:extLst>
              <a:ext uri="{FF2B5EF4-FFF2-40B4-BE49-F238E27FC236}">
                <a16:creationId xmlns:a16="http://schemas.microsoft.com/office/drawing/2014/main" id="{C04CBE6D-417C-4661-A21C-5BBF04BFDDAD}"/>
              </a:ext>
            </a:extLst>
          </p:cNvPr>
          <p:cNvSpPr>
            <a:spLocks noGrp="1"/>
          </p:cNvSpPr>
          <p:nvPr>
            <p:ph sz="half" idx="2"/>
          </p:nvPr>
        </p:nvSpPr>
        <p:spPr>
          <a:xfrm>
            <a:off x="476843" y="1828800"/>
            <a:ext cx="11241915" cy="2918564"/>
          </a:xfrm>
        </p:spPr>
        <p:txBody>
          <a:bodyPr/>
          <a:lstStyle/>
          <a:p>
            <a:pPr marL="0" indent="0">
              <a:spcBef>
                <a:spcPts val="1200"/>
              </a:spcBef>
              <a:buNone/>
            </a:pPr>
            <a:r>
              <a:rPr lang="en-US"/>
              <a:t>The null hypothesis as an assumption to be challenged:</a:t>
            </a:r>
          </a:p>
          <a:p>
            <a:pPr indent="0">
              <a:spcBef>
                <a:spcPts val="1200"/>
              </a:spcBef>
              <a:buNone/>
            </a:pPr>
            <a:r>
              <a:rPr lang="en-US" b="1" u="sng"/>
              <a:t>Example</a:t>
            </a:r>
            <a:r>
              <a:rPr lang="en-US" b="1"/>
              <a:t>:</a:t>
            </a:r>
            <a:r>
              <a:rPr lang="en-US"/>
              <a:t> </a:t>
            </a:r>
            <a:r>
              <a:rPr lang="en-US" u="sng"/>
              <a:t> </a:t>
            </a:r>
          </a:p>
          <a:p>
            <a:pPr indent="0">
              <a:spcBef>
                <a:spcPts val="1200"/>
              </a:spcBef>
              <a:buNone/>
            </a:pPr>
            <a:r>
              <a:rPr lang="en-US"/>
              <a:t>The label on a soft drink bottle states that it contains 67.6 fluid ounces.  </a:t>
            </a:r>
          </a:p>
          <a:p>
            <a:pPr marL="685800" lvl="4">
              <a:spcBef>
                <a:spcPts val="1200"/>
              </a:spcBef>
            </a:pPr>
            <a:r>
              <a:rPr lang="en-US" sz="2400" b="0"/>
              <a:t>Null Hypothesis:</a:t>
            </a:r>
          </a:p>
          <a:p>
            <a:pPr lvl="1" indent="0">
              <a:spcBef>
                <a:spcPts val="1200"/>
              </a:spcBef>
              <a:buNone/>
            </a:pPr>
            <a:r>
              <a:rPr lang="en-US"/>
              <a:t>The label is correct.</a:t>
            </a:r>
            <a:endParaRPr lang="en-IN"/>
          </a:p>
        </p:txBody>
      </p:sp>
      <p:graphicFrame>
        <p:nvGraphicFramePr>
          <p:cNvPr id="9" name="Ovject 3" descr="Begin equation. mu is greater than or equal to 67.6 ounces. End equation.">
            <a:extLst>
              <a:ext uri="{FF2B5EF4-FFF2-40B4-BE49-F238E27FC236}">
                <a16:creationId xmlns:a16="http://schemas.microsoft.com/office/drawing/2014/main" id="{DD8532B4-3E90-465E-A1A0-14D77ADB6A73}"/>
              </a:ext>
            </a:extLst>
          </p:cNvPr>
          <p:cNvGraphicFramePr>
            <a:graphicFrameLocks noGrp="1" noChangeAspect="1"/>
          </p:cNvGraphicFramePr>
          <p:nvPr>
            <p:ph idx="10"/>
            <p:extLst>
              <p:ext uri="{D42A27DB-BD31-4B8C-83A1-F6EECF244321}">
                <p14:modId xmlns:p14="http://schemas.microsoft.com/office/powerpoint/2010/main" val="4007014424"/>
              </p:ext>
            </p:extLst>
          </p:nvPr>
        </p:nvGraphicFramePr>
        <p:xfrm>
          <a:off x="4374259" y="4279204"/>
          <a:ext cx="2171700" cy="342900"/>
        </p:xfrm>
        <a:graphic>
          <a:graphicData uri="http://schemas.openxmlformats.org/presentationml/2006/ole">
            <mc:AlternateContent xmlns:mc="http://schemas.openxmlformats.org/markup-compatibility/2006">
              <mc:Choice xmlns:v="urn:schemas-microsoft-com:vml" Requires="v">
                <p:oleObj spid="_x0000_s143363" name="Equation" r:id="rId3" imgW="2171520" imgH="342720" progId="Equation.DSMT4">
                  <p:embed/>
                </p:oleObj>
              </mc:Choice>
              <mc:Fallback>
                <p:oleObj name="Equation" r:id="rId3" imgW="2171520" imgH="342720" progId="Equation.DSMT4">
                  <p:embed/>
                  <p:pic>
                    <p:nvPicPr>
                      <p:cNvPr id="0" name="OLE substitute image"/>
                      <p:cNvPicPr/>
                      <p:nvPr/>
                    </p:nvPicPr>
                    <p:blipFill>
                      <a:blip r:embed="rId4"/>
                      <a:stretch>
                        <a:fillRect/>
                      </a:stretch>
                    </p:blipFill>
                    <p:spPr>
                      <a:xfrm>
                        <a:off x="4374259" y="4279204"/>
                        <a:ext cx="21717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56768602-07F0-406E-946F-25B0A7A87BE0}"/>
              </a:ext>
            </a:extLst>
          </p:cNvPr>
          <p:cNvSpPr>
            <a:spLocks noGrp="1"/>
          </p:cNvSpPr>
          <p:nvPr>
            <p:ph idx="11"/>
          </p:nvPr>
        </p:nvSpPr>
        <p:spPr>
          <a:xfrm>
            <a:off x="473241" y="5010411"/>
            <a:ext cx="8257399" cy="1039660"/>
          </a:xfrm>
        </p:spPr>
        <p:txBody>
          <a:bodyPr/>
          <a:lstStyle/>
          <a:p>
            <a:pPr marL="685800" lvl="4">
              <a:spcBef>
                <a:spcPts val="1200"/>
              </a:spcBef>
            </a:pPr>
            <a:r>
              <a:rPr lang="en-US" sz="2400" b="0"/>
              <a:t>Alternative Hypothesis:</a:t>
            </a:r>
          </a:p>
          <a:p>
            <a:pPr marL="749300" lvl="1" indent="0">
              <a:spcBef>
                <a:spcPts val="1200"/>
              </a:spcBef>
              <a:buNone/>
            </a:pPr>
            <a:r>
              <a:rPr lang="en-US"/>
              <a:t>The label is incorrect.</a:t>
            </a:r>
            <a:endParaRPr lang="en-IN"/>
          </a:p>
        </p:txBody>
      </p:sp>
      <p:graphicFrame>
        <p:nvGraphicFramePr>
          <p:cNvPr id="11" name="Ovject 5" descr="Begin equation. mu is less than 67.6 ounces. End equation.">
            <a:extLst>
              <a:ext uri="{FF2B5EF4-FFF2-40B4-BE49-F238E27FC236}">
                <a16:creationId xmlns:a16="http://schemas.microsoft.com/office/drawing/2014/main" id="{9CFC8254-EBF0-484F-8977-3C622BC48F12}"/>
              </a:ext>
            </a:extLst>
          </p:cNvPr>
          <p:cNvGraphicFramePr>
            <a:graphicFrameLocks noGrp="1" noChangeAspect="1"/>
          </p:cNvGraphicFramePr>
          <p:nvPr>
            <p:ph idx="13"/>
            <p:extLst>
              <p:ext uri="{D42A27DB-BD31-4B8C-83A1-F6EECF244321}">
                <p14:modId xmlns:p14="http://schemas.microsoft.com/office/powerpoint/2010/main" val="2174156032"/>
              </p:ext>
            </p:extLst>
          </p:nvPr>
        </p:nvGraphicFramePr>
        <p:xfrm>
          <a:off x="4374259" y="5589352"/>
          <a:ext cx="2298700" cy="342900"/>
        </p:xfrm>
        <a:graphic>
          <a:graphicData uri="http://schemas.openxmlformats.org/presentationml/2006/ole">
            <mc:AlternateContent xmlns:mc="http://schemas.openxmlformats.org/markup-compatibility/2006">
              <mc:Choice xmlns:v="urn:schemas-microsoft-com:vml" Requires="v">
                <p:oleObj spid="_x0000_s143364" name="Equation" r:id="rId5" imgW="2298600" imgH="342720" progId="Equation.DSMT4">
                  <p:embed/>
                </p:oleObj>
              </mc:Choice>
              <mc:Fallback>
                <p:oleObj name="Equation" r:id="rId5" imgW="2298600" imgH="342720" progId="Equation.DSMT4">
                  <p:embed/>
                  <p:pic>
                    <p:nvPicPr>
                      <p:cNvPr id="0" name="OLE substitute image"/>
                      <p:cNvPicPr/>
                      <p:nvPr/>
                    </p:nvPicPr>
                    <p:blipFill>
                      <a:blip r:embed="rId6"/>
                      <a:stretch>
                        <a:fillRect/>
                      </a:stretch>
                    </p:blipFill>
                    <p:spPr>
                      <a:xfrm>
                        <a:off x="4374259" y="5589352"/>
                        <a:ext cx="2298700" cy="342900"/>
                      </a:xfrm>
                      <a:prstGeom prst="rect">
                        <a:avLst/>
                      </a:prstGeom>
                    </p:spPr>
                  </p:pic>
                </p:oleObj>
              </mc:Fallback>
            </mc:AlternateContent>
          </a:graphicData>
        </a:graphic>
      </p:graphicFrame>
    </p:spTree>
    <p:extLst>
      <p:ext uri="{BB962C8B-B14F-4D97-AF65-F5344CB8AC3E}">
        <p14:creationId xmlns:p14="http://schemas.microsoft.com/office/powerpoint/2010/main" val="4977143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Mining Requirements</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Statistical methodology such as multiple regression, logistic regression, and correlation are heavily used.</a:t>
            </a:r>
          </a:p>
          <a:p>
            <a:pPr>
              <a:spcBef>
                <a:spcPts val="1200"/>
              </a:spcBef>
              <a:spcAft>
                <a:spcPts val="1200"/>
              </a:spcAft>
            </a:pPr>
            <a:r>
              <a:rPr lang="en-US"/>
              <a:t>Also needed are computer science technologies involving artificial intelligence and machine learning.</a:t>
            </a:r>
          </a:p>
          <a:p>
            <a:pPr>
              <a:spcBef>
                <a:spcPts val="1200"/>
              </a:spcBef>
              <a:spcAft>
                <a:spcPts val="1200"/>
              </a:spcAft>
            </a:pPr>
            <a:r>
              <a:rPr lang="en-US"/>
              <a:t>A significant investment in time and money is required as well.</a:t>
            </a:r>
          </a:p>
        </p:txBody>
      </p:sp>
    </p:spTree>
    <p:extLst>
      <p:ext uri="{BB962C8B-B14F-4D97-AF65-F5344CB8AC3E}">
        <p14:creationId xmlns:p14="http://schemas.microsoft.com/office/powerpoint/2010/main" val="354611408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Forms for Null and Alternative Hypotheses about a Population Mean</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4" y="1944375"/>
            <a:ext cx="11126288" cy="1791602"/>
          </a:xfrm>
        </p:spPr>
        <p:txBody>
          <a:bodyPr/>
          <a:lstStyle/>
          <a:p>
            <a:pPr algn="l">
              <a:spcBef>
                <a:spcPts val="1200"/>
              </a:spcBef>
              <a:spcAft>
                <a:spcPts val="1200"/>
              </a:spcAft>
            </a:pPr>
            <a:r>
              <a:rPr lang="en-US"/>
              <a:t>The equality part of the hypotheses always appears in the null hypothesis.</a:t>
            </a:r>
          </a:p>
          <a:p>
            <a:pPr algn="l">
              <a:spcBef>
                <a:spcPts val="1200"/>
              </a:spcBef>
              <a:spcAft>
                <a:spcPts val="1200"/>
              </a:spcAft>
            </a:pPr>
            <a:r>
              <a:rPr lang="en-US"/>
              <a:t>In general, a hypothesis test about the value of a population mean </a:t>
            </a:r>
            <a:r>
              <a:rPr lang="en-US" i="1"/>
              <a:t>µ</a:t>
            </a:r>
            <a:r>
              <a:rPr lang="en-US"/>
              <a:t> must take one of the following three forms (where </a:t>
            </a:r>
            <a:r>
              <a:rPr lang="en-US" i="1"/>
              <a:t>µ</a:t>
            </a:r>
            <a:r>
              <a:rPr lang="en-US" baseline="-25000"/>
              <a:t>0</a:t>
            </a:r>
            <a:r>
              <a:rPr lang="en-US"/>
              <a:t> is the hypothesized value of the population mean).</a:t>
            </a:r>
          </a:p>
        </p:txBody>
      </p:sp>
      <p:sp>
        <p:nvSpPr>
          <p:cNvPr id="10" name="Content Placeholder 4"/>
          <p:cNvSpPr>
            <a:spLocks noGrp="1"/>
          </p:cNvSpPr>
          <p:nvPr>
            <p:ph idx="10"/>
          </p:nvPr>
        </p:nvSpPr>
        <p:spPr>
          <a:xfrm>
            <a:off x="476842" y="4128059"/>
            <a:ext cx="3651021" cy="483130"/>
          </a:xfrm>
        </p:spPr>
        <p:txBody>
          <a:bodyPr/>
          <a:lstStyle/>
          <a:p>
            <a:pPr marL="0" indent="0" algn="l">
              <a:buNone/>
            </a:pPr>
            <a:r>
              <a:rPr lang="en-US"/>
              <a:t>One-tailed (lower-tail):</a:t>
            </a:r>
          </a:p>
        </p:txBody>
      </p:sp>
      <p:graphicFrame>
        <p:nvGraphicFramePr>
          <p:cNvPr id="15" name="Object 5" descr="Begin equation. H subscript 0 baseline is mu greater than or equal to mu subscript 0 baseline. End equation."/>
          <p:cNvGraphicFramePr>
            <a:graphicFrameLocks noGrp="1" noChangeAspect="1"/>
          </p:cNvGraphicFramePr>
          <p:nvPr>
            <p:ph idx="13"/>
            <p:extLst>
              <p:ext uri="{D42A27DB-BD31-4B8C-83A1-F6EECF244321}">
                <p14:modId xmlns:p14="http://schemas.microsoft.com/office/powerpoint/2010/main" val="3424605265"/>
              </p:ext>
            </p:extLst>
          </p:nvPr>
        </p:nvGraphicFramePr>
        <p:xfrm>
          <a:off x="3796937" y="4230189"/>
          <a:ext cx="1346200" cy="381000"/>
        </p:xfrm>
        <a:graphic>
          <a:graphicData uri="http://schemas.openxmlformats.org/presentationml/2006/ole">
            <mc:AlternateContent xmlns:mc="http://schemas.openxmlformats.org/markup-compatibility/2006">
              <mc:Choice xmlns:v="urn:schemas-microsoft-com:vml" Requires="v">
                <p:oleObj spid="_x0000_s144391" name="Equation" r:id="rId3" imgW="1346040" imgH="380880" progId="Equation.DSMT4">
                  <p:embed/>
                </p:oleObj>
              </mc:Choice>
              <mc:Fallback>
                <p:oleObj name="Equation" r:id="rId3" imgW="1346040" imgH="380880" progId="Equation.DSMT4">
                  <p:embed/>
                  <p:pic>
                    <p:nvPicPr>
                      <p:cNvPr id="0" name="OLE substitute image"/>
                      <p:cNvPicPr/>
                      <p:nvPr/>
                    </p:nvPicPr>
                    <p:blipFill>
                      <a:blip r:embed="rId4"/>
                      <a:stretch>
                        <a:fillRect/>
                      </a:stretch>
                    </p:blipFill>
                    <p:spPr>
                      <a:xfrm>
                        <a:off x="3796937" y="4230189"/>
                        <a:ext cx="1346200" cy="381000"/>
                      </a:xfrm>
                      <a:prstGeom prst="rect">
                        <a:avLst/>
                      </a:prstGeom>
                    </p:spPr>
                  </p:pic>
                </p:oleObj>
              </mc:Fallback>
            </mc:AlternateContent>
          </a:graphicData>
        </a:graphic>
      </p:graphicFrame>
      <p:graphicFrame>
        <p:nvGraphicFramePr>
          <p:cNvPr id="24" name="Object 3" descr="Begin equation. H subscript a baseline is mu less than mu subscript 0 baseline. End equation.&#10;">
            <a:extLst>
              <a:ext uri="{FF2B5EF4-FFF2-40B4-BE49-F238E27FC236}">
                <a16:creationId xmlns:a16="http://schemas.microsoft.com/office/drawing/2014/main" id="{9E2D9ED1-7BA0-412A-8F95-540D41F3F9AF}"/>
              </a:ext>
            </a:extLst>
          </p:cNvPr>
          <p:cNvGraphicFramePr>
            <a:graphicFrameLocks noGrp="1" noChangeAspect="1"/>
          </p:cNvGraphicFramePr>
          <p:nvPr>
            <p:ph idx="12"/>
            <p:extLst>
              <p:ext uri="{D42A27DB-BD31-4B8C-83A1-F6EECF244321}">
                <p14:modId xmlns:p14="http://schemas.microsoft.com/office/powerpoint/2010/main" val="846270746"/>
              </p:ext>
            </p:extLst>
          </p:nvPr>
        </p:nvGraphicFramePr>
        <p:xfrm>
          <a:off x="5422900" y="4230189"/>
          <a:ext cx="1346200" cy="381000"/>
        </p:xfrm>
        <a:graphic>
          <a:graphicData uri="http://schemas.openxmlformats.org/presentationml/2006/ole">
            <mc:AlternateContent xmlns:mc="http://schemas.openxmlformats.org/markup-compatibility/2006">
              <mc:Choice xmlns:v="urn:schemas-microsoft-com:vml" Requires="v">
                <p:oleObj spid="_x0000_s144392" name="Equation" r:id="rId5" imgW="1346040" imgH="380880" progId="Equation.DSMT4">
                  <p:embed/>
                </p:oleObj>
              </mc:Choice>
              <mc:Fallback>
                <p:oleObj name="Equation" r:id="rId5" imgW="1346040" imgH="380880" progId="Equation.DSMT4">
                  <p:embed/>
                  <p:pic>
                    <p:nvPicPr>
                      <p:cNvPr id="0" name="OLE substitute image"/>
                      <p:cNvPicPr/>
                      <p:nvPr/>
                    </p:nvPicPr>
                    <p:blipFill>
                      <a:blip r:embed="rId6"/>
                      <a:stretch>
                        <a:fillRect/>
                      </a:stretch>
                    </p:blipFill>
                    <p:spPr>
                      <a:xfrm>
                        <a:off x="5422900" y="4230189"/>
                        <a:ext cx="1346200" cy="3810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28D324E0-87D5-47FB-A688-499226752FCA}"/>
              </a:ext>
            </a:extLst>
          </p:cNvPr>
          <p:cNvSpPr>
            <a:spLocks noGrp="1"/>
          </p:cNvSpPr>
          <p:nvPr>
            <p:ph idx="14"/>
          </p:nvPr>
        </p:nvSpPr>
        <p:spPr>
          <a:xfrm>
            <a:off x="476842" y="4657169"/>
            <a:ext cx="3337512" cy="483130"/>
          </a:xfrm>
        </p:spPr>
        <p:txBody>
          <a:bodyPr/>
          <a:lstStyle/>
          <a:p>
            <a:pPr algn="l"/>
            <a:r>
              <a:rPr lang="en-US"/>
              <a:t>One-tailed (upper-tail):</a:t>
            </a:r>
          </a:p>
        </p:txBody>
      </p:sp>
      <p:graphicFrame>
        <p:nvGraphicFramePr>
          <p:cNvPr id="12" name="Object 3" descr="Begin equation. H subscript 0 baseline is mu less than or equal to mu subscript 0 baseline. End equation.">
            <a:extLst>
              <a:ext uri="{FF2B5EF4-FFF2-40B4-BE49-F238E27FC236}">
                <a16:creationId xmlns:a16="http://schemas.microsoft.com/office/drawing/2014/main" id="{5E60BADD-EB84-4133-864E-48B2FB7DE573}"/>
              </a:ext>
            </a:extLst>
          </p:cNvPr>
          <p:cNvGraphicFramePr>
            <a:graphicFrameLocks noGrp="1" noChangeAspect="1"/>
          </p:cNvGraphicFramePr>
          <p:nvPr>
            <p:ph idx="15"/>
            <p:extLst>
              <p:ext uri="{D42A27DB-BD31-4B8C-83A1-F6EECF244321}">
                <p14:modId xmlns:p14="http://schemas.microsoft.com/office/powerpoint/2010/main" val="3538161765"/>
              </p:ext>
            </p:extLst>
          </p:nvPr>
        </p:nvGraphicFramePr>
        <p:xfrm>
          <a:off x="3796937" y="4746618"/>
          <a:ext cx="1346200" cy="381000"/>
        </p:xfrm>
        <a:graphic>
          <a:graphicData uri="http://schemas.openxmlformats.org/presentationml/2006/ole">
            <mc:AlternateContent xmlns:mc="http://schemas.openxmlformats.org/markup-compatibility/2006">
              <mc:Choice xmlns:v="urn:schemas-microsoft-com:vml" Requires="v">
                <p:oleObj spid="_x0000_s144393" name="Equation" r:id="rId7" imgW="1346040" imgH="380880" progId="Equation.DSMT4">
                  <p:embed/>
                </p:oleObj>
              </mc:Choice>
              <mc:Fallback>
                <p:oleObj name="Equation" r:id="rId7" imgW="1346040" imgH="380880" progId="Equation.DSMT4">
                  <p:embed/>
                  <p:pic>
                    <p:nvPicPr>
                      <p:cNvPr id="0" name="OLE substitute image"/>
                      <p:cNvPicPr/>
                      <p:nvPr/>
                    </p:nvPicPr>
                    <p:blipFill>
                      <a:blip r:embed="rId8"/>
                      <a:stretch>
                        <a:fillRect/>
                      </a:stretch>
                    </p:blipFill>
                    <p:spPr>
                      <a:xfrm>
                        <a:off x="3796937" y="4746618"/>
                        <a:ext cx="1346200" cy="381000"/>
                      </a:xfrm>
                      <a:prstGeom prst="rect">
                        <a:avLst/>
                      </a:prstGeom>
                    </p:spPr>
                  </p:pic>
                </p:oleObj>
              </mc:Fallback>
            </mc:AlternateContent>
          </a:graphicData>
        </a:graphic>
      </p:graphicFrame>
      <p:graphicFrame>
        <p:nvGraphicFramePr>
          <p:cNvPr id="25" name="Object 3" descr="Begin equation. H subscript a baseline is mu greater than mu subscript 0 baseline. End equation.">
            <a:extLst>
              <a:ext uri="{FF2B5EF4-FFF2-40B4-BE49-F238E27FC236}">
                <a16:creationId xmlns:a16="http://schemas.microsoft.com/office/drawing/2014/main" id="{9FC6C569-686E-4EAA-B563-52B4D25EEDD6}"/>
              </a:ext>
            </a:extLst>
          </p:cNvPr>
          <p:cNvGraphicFramePr>
            <a:graphicFrameLocks noGrp="1" noChangeAspect="1"/>
          </p:cNvGraphicFramePr>
          <p:nvPr>
            <p:ph idx="16"/>
            <p:extLst>
              <p:ext uri="{D42A27DB-BD31-4B8C-83A1-F6EECF244321}">
                <p14:modId xmlns:p14="http://schemas.microsoft.com/office/powerpoint/2010/main" val="1739132331"/>
              </p:ext>
            </p:extLst>
          </p:nvPr>
        </p:nvGraphicFramePr>
        <p:xfrm>
          <a:off x="5422900" y="4759299"/>
          <a:ext cx="1358900" cy="381000"/>
        </p:xfrm>
        <a:graphic>
          <a:graphicData uri="http://schemas.openxmlformats.org/presentationml/2006/ole">
            <mc:AlternateContent xmlns:mc="http://schemas.openxmlformats.org/markup-compatibility/2006">
              <mc:Choice xmlns:v="urn:schemas-microsoft-com:vml" Requires="v">
                <p:oleObj spid="_x0000_s144394" name="Equation" r:id="rId9" imgW="1358640" imgH="380880" progId="Equation.DSMT4">
                  <p:embed/>
                </p:oleObj>
              </mc:Choice>
              <mc:Fallback>
                <p:oleObj name="Equation" r:id="rId9" imgW="1358640" imgH="380880" progId="Equation.DSMT4">
                  <p:embed/>
                  <p:pic>
                    <p:nvPicPr>
                      <p:cNvPr id="0" name="OLE substitute image"/>
                      <p:cNvPicPr/>
                      <p:nvPr/>
                    </p:nvPicPr>
                    <p:blipFill>
                      <a:blip r:embed="rId10"/>
                      <a:stretch>
                        <a:fillRect/>
                      </a:stretch>
                    </p:blipFill>
                    <p:spPr>
                      <a:xfrm>
                        <a:off x="5422900" y="4759299"/>
                        <a:ext cx="1358900" cy="381000"/>
                      </a:xfrm>
                      <a:prstGeom prst="rect">
                        <a:avLst/>
                      </a:prstGeom>
                    </p:spPr>
                  </p:pic>
                </p:oleObj>
              </mc:Fallback>
            </mc:AlternateContent>
          </a:graphicData>
        </a:graphic>
      </p:graphicFrame>
      <p:sp>
        <p:nvSpPr>
          <p:cNvPr id="11" name="Content Placeholder 6"/>
          <p:cNvSpPr>
            <a:spLocks noGrp="1"/>
          </p:cNvSpPr>
          <p:nvPr>
            <p:ph idx="11"/>
          </p:nvPr>
        </p:nvSpPr>
        <p:spPr>
          <a:xfrm>
            <a:off x="512668" y="5179617"/>
            <a:ext cx="2387285" cy="483130"/>
          </a:xfrm>
        </p:spPr>
        <p:txBody>
          <a:bodyPr/>
          <a:lstStyle/>
          <a:p>
            <a:pPr marL="0" indent="0" algn="l">
              <a:buNone/>
            </a:pPr>
            <a:r>
              <a:rPr lang="en-US"/>
              <a:t>Two-tailed test:</a:t>
            </a:r>
          </a:p>
        </p:txBody>
      </p:sp>
      <p:graphicFrame>
        <p:nvGraphicFramePr>
          <p:cNvPr id="28" name="Object 3" descr="Begin equation. H subscript 0 baseline is mu equal to mu subscript 0 baseline. End equation.">
            <a:extLst>
              <a:ext uri="{FF2B5EF4-FFF2-40B4-BE49-F238E27FC236}">
                <a16:creationId xmlns:a16="http://schemas.microsoft.com/office/drawing/2014/main" id="{3C5E543A-E314-4147-BE82-DB08EC00666A}"/>
              </a:ext>
            </a:extLst>
          </p:cNvPr>
          <p:cNvGraphicFramePr>
            <a:graphicFrameLocks noGrp="1" noChangeAspect="1"/>
          </p:cNvGraphicFramePr>
          <p:nvPr>
            <p:ph idx="17"/>
            <p:extLst>
              <p:ext uri="{D42A27DB-BD31-4B8C-83A1-F6EECF244321}">
                <p14:modId xmlns:p14="http://schemas.microsoft.com/office/powerpoint/2010/main" val="3732775300"/>
              </p:ext>
            </p:extLst>
          </p:nvPr>
        </p:nvGraphicFramePr>
        <p:xfrm>
          <a:off x="2781300" y="5248629"/>
          <a:ext cx="1346200" cy="377825"/>
        </p:xfrm>
        <a:graphic>
          <a:graphicData uri="http://schemas.openxmlformats.org/presentationml/2006/ole">
            <mc:AlternateContent xmlns:mc="http://schemas.openxmlformats.org/markup-compatibility/2006">
              <mc:Choice xmlns:v="urn:schemas-microsoft-com:vml" Requires="v">
                <p:oleObj spid="_x0000_s144395" name="Equation" r:id="rId11" imgW="1358640" imgH="380880" progId="Equation.DSMT4">
                  <p:embed/>
                </p:oleObj>
              </mc:Choice>
              <mc:Fallback>
                <p:oleObj name="Equation" r:id="rId11" imgW="1358640" imgH="380880" progId="Equation.DSMT4">
                  <p:embed/>
                  <p:pic>
                    <p:nvPicPr>
                      <p:cNvPr id="0" name="OLE substitute image"/>
                      <p:cNvPicPr/>
                      <p:nvPr/>
                    </p:nvPicPr>
                    <p:blipFill>
                      <a:blip r:embed="rId12"/>
                      <a:stretch>
                        <a:fillRect/>
                      </a:stretch>
                    </p:blipFill>
                    <p:spPr>
                      <a:xfrm>
                        <a:off x="2781300" y="5248629"/>
                        <a:ext cx="1346200" cy="377825"/>
                      </a:xfrm>
                      <a:prstGeom prst="rect">
                        <a:avLst/>
                      </a:prstGeom>
                    </p:spPr>
                  </p:pic>
                </p:oleObj>
              </mc:Fallback>
            </mc:AlternateContent>
          </a:graphicData>
        </a:graphic>
      </p:graphicFrame>
      <p:graphicFrame>
        <p:nvGraphicFramePr>
          <p:cNvPr id="29" name="Object 3" descr="Begin equation. H subscript a baseline is mu not equal to mu subscript 0 baseline. End equation.">
            <a:extLst>
              <a:ext uri="{FF2B5EF4-FFF2-40B4-BE49-F238E27FC236}">
                <a16:creationId xmlns:a16="http://schemas.microsoft.com/office/drawing/2014/main" id="{E5AE7C8E-70BC-4B2D-B8E1-952D1A5E0D64}"/>
              </a:ext>
            </a:extLst>
          </p:cNvPr>
          <p:cNvGraphicFramePr>
            <a:graphicFrameLocks noGrp="1" noChangeAspect="1"/>
          </p:cNvGraphicFramePr>
          <p:nvPr>
            <p:ph idx="18"/>
            <p:extLst>
              <p:ext uri="{D42A27DB-BD31-4B8C-83A1-F6EECF244321}">
                <p14:modId xmlns:p14="http://schemas.microsoft.com/office/powerpoint/2010/main" val="23907451"/>
              </p:ext>
            </p:extLst>
          </p:nvPr>
        </p:nvGraphicFramePr>
        <p:xfrm>
          <a:off x="4463687" y="5230682"/>
          <a:ext cx="1358900" cy="381000"/>
        </p:xfrm>
        <a:graphic>
          <a:graphicData uri="http://schemas.openxmlformats.org/presentationml/2006/ole">
            <mc:AlternateContent xmlns:mc="http://schemas.openxmlformats.org/markup-compatibility/2006">
              <mc:Choice xmlns:v="urn:schemas-microsoft-com:vml" Requires="v">
                <p:oleObj spid="_x0000_s144396" name="Equation" r:id="rId13" imgW="1358640" imgH="380880" progId="Equation.DSMT4">
                  <p:embed/>
                </p:oleObj>
              </mc:Choice>
              <mc:Fallback>
                <p:oleObj name="Equation" r:id="rId13" imgW="1358640" imgH="380880" progId="Equation.DSMT4">
                  <p:embed/>
                  <p:pic>
                    <p:nvPicPr>
                      <p:cNvPr id="0" name="OLE substitute image"/>
                      <p:cNvPicPr/>
                      <p:nvPr/>
                    </p:nvPicPr>
                    <p:blipFill>
                      <a:blip r:embed="rId14"/>
                      <a:stretch>
                        <a:fillRect/>
                      </a:stretch>
                    </p:blipFill>
                    <p:spPr>
                      <a:xfrm>
                        <a:off x="4463687" y="5230682"/>
                        <a:ext cx="1358900" cy="381000"/>
                      </a:xfrm>
                      <a:prstGeom prst="rect">
                        <a:avLst/>
                      </a:prstGeom>
                    </p:spPr>
                  </p:pic>
                </p:oleObj>
              </mc:Fallback>
            </mc:AlternateContent>
          </a:graphicData>
        </a:graphic>
      </p:graphicFrame>
    </p:spTree>
    <p:extLst>
      <p:ext uri="{BB962C8B-B14F-4D97-AF65-F5344CB8AC3E}">
        <p14:creationId xmlns:p14="http://schemas.microsoft.com/office/powerpoint/2010/main" val="1329564162"/>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Null and Alternative Hypotheses </a:t>
            </a:r>
            <a:r>
              <a:rPr lang="en-US" kern="0"/>
              <a:t>(1 of 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b="1" u="sng"/>
              <a:t>Example</a:t>
            </a:r>
            <a:r>
              <a:rPr lang="en-US" b="1"/>
              <a:t>:</a:t>
            </a:r>
            <a:r>
              <a:rPr lang="en-US"/>
              <a:t> Metro EMS</a:t>
            </a:r>
          </a:p>
          <a:p>
            <a:pPr marL="0" lvl="2" indent="0">
              <a:spcBef>
                <a:spcPts val="1200"/>
              </a:spcBef>
              <a:spcAft>
                <a:spcPts val="1200"/>
              </a:spcAft>
              <a:buNone/>
            </a:pPr>
            <a:r>
              <a:rPr lang="en-US"/>
              <a:t>A major West Coast city hospital provides one of the most comprehensive emergency medical services in the world. Operating in a multiple hospital system with approximately 20 mobile medical units, the service goal is to respond to medical emergencies with a mean time of 12 minutes or less.</a:t>
            </a:r>
          </a:p>
          <a:p>
            <a:pPr marL="0" lvl="2" indent="0">
              <a:spcBef>
                <a:spcPts val="1200"/>
              </a:spcBef>
              <a:spcAft>
                <a:spcPts val="1200"/>
              </a:spcAft>
              <a:buNone/>
            </a:pPr>
            <a:r>
              <a:rPr lang="en-US"/>
              <a:t>The director of medical services wants to formulate a hypothesis test that could use a sample of emergency response times to determine whether or not the service goal of 12 minutes or less is being achieved.</a:t>
            </a:r>
          </a:p>
        </p:txBody>
      </p:sp>
    </p:spTree>
    <p:extLst>
      <p:ext uri="{BB962C8B-B14F-4D97-AF65-F5344CB8AC3E}">
        <p14:creationId xmlns:p14="http://schemas.microsoft.com/office/powerpoint/2010/main" val="3299761098"/>
      </p:ext>
    </p:extLst>
  </p:cSld>
  <p:clrMapOvr>
    <a:masterClrMapping/>
  </p:clrMapOv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BE31B-E247-4BCC-9EAB-19A7E3343BF9}"/>
              </a:ext>
            </a:extLst>
          </p:cNvPr>
          <p:cNvSpPr>
            <a:spLocks noGrp="1"/>
          </p:cNvSpPr>
          <p:nvPr>
            <p:ph type="title"/>
          </p:nvPr>
        </p:nvSpPr>
        <p:spPr/>
        <p:txBody>
          <a:bodyPr/>
          <a:lstStyle/>
          <a:p>
            <a:r>
              <a:rPr lang="en-US" kern="0"/>
              <a:t>Null and Alternative Hypotheses (2 of 2)</a:t>
            </a:r>
            <a:endParaRPr lang="en-IN"/>
          </a:p>
        </p:txBody>
      </p:sp>
      <p:graphicFrame>
        <p:nvGraphicFramePr>
          <p:cNvPr id="8" name="Object 2" descr="Begin equation. H subscript 0 baseline is mu less than or equal to 12. End equation.">
            <a:extLst>
              <a:ext uri="{FF2B5EF4-FFF2-40B4-BE49-F238E27FC236}">
                <a16:creationId xmlns:a16="http://schemas.microsoft.com/office/drawing/2014/main" id="{D0C142E7-A41D-4ADA-93D9-BC72981C74B9}"/>
              </a:ext>
            </a:extLst>
          </p:cNvPr>
          <p:cNvGraphicFramePr>
            <a:graphicFrameLocks noGrp="1" noChangeAspect="1"/>
          </p:cNvGraphicFramePr>
          <p:nvPr>
            <p:ph sz="half" idx="2"/>
            <p:extLst>
              <p:ext uri="{D42A27DB-BD31-4B8C-83A1-F6EECF244321}">
                <p14:modId xmlns:p14="http://schemas.microsoft.com/office/powerpoint/2010/main" val="2521287113"/>
              </p:ext>
            </p:extLst>
          </p:nvPr>
        </p:nvGraphicFramePr>
        <p:xfrm>
          <a:off x="1200150" y="1889125"/>
          <a:ext cx="1410948" cy="418968"/>
        </p:xfrm>
        <a:graphic>
          <a:graphicData uri="http://schemas.openxmlformats.org/presentationml/2006/ole">
            <mc:AlternateContent xmlns:mc="http://schemas.openxmlformats.org/markup-compatibility/2006">
              <mc:Choice xmlns:v="urn:schemas-microsoft-com:vml" Requires="v">
                <p:oleObj spid="_x0000_s145411" name="Equation" r:id="rId3" imgW="1282680" imgH="380880" progId="Equation.DSMT4">
                  <p:embed/>
                </p:oleObj>
              </mc:Choice>
              <mc:Fallback>
                <p:oleObj name="Equation" r:id="rId3" imgW="1282680" imgH="380880" progId="Equation.DSMT4">
                  <p:embed/>
                  <p:pic>
                    <p:nvPicPr>
                      <p:cNvPr id="0" name="OLE substitute image"/>
                      <p:cNvPicPr/>
                      <p:nvPr/>
                    </p:nvPicPr>
                    <p:blipFill>
                      <a:blip r:embed="rId4"/>
                      <a:stretch>
                        <a:fillRect/>
                      </a:stretch>
                    </p:blipFill>
                    <p:spPr>
                      <a:xfrm>
                        <a:off x="1200150" y="1889125"/>
                        <a:ext cx="1410948" cy="418968"/>
                      </a:xfrm>
                      <a:prstGeom prst="rect">
                        <a:avLst/>
                      </a:prstGeom>
                    </p:spPr>
                  </p:pic>
                </p:oleObj>
              </mc:Fallback>
            </mc:AlternateContent>
          </a:graphicData>
        </a:graphic>
      </p:graphicFrame>
      <p:sp>
        <p:nvSpPr>
          <p:cNvPr id="3" name="Content Placeholder 3">
            <a:extLst>
              <a:ext uri="{FF2B5EF4-FFF2-40B4-BE49-F238E27FC236}">
                <a16:creationId xmlns:a16="http://schemas.microsoft.com/office/drawing/2014/main" id="{E66BC842-F949-40C6-89BD-8CE55A4A167A}"/>
              </a:ext>
            </a:extLst>
          </p:cNvPr>
          <p:cNvSpPr>
            <a:spLocks noGrp="1"/>
          </p:cNvSpPr>
          <p:nvPr>
            <p:ph idx="10"/>
          </p:nvPr>
        </p:nvSpPr>
        <p:spPr>
          <a:xfrm>
            <a:off x="2931938" y="1828800"/>
            <a:ext cx="8783217" cy="864296"/>
          </a:xfrm>
        </p:spPr>
        <p:txBody>
          <a:bodyPr/>
          <a:lstStyle/>
          <a:p>
            <a:pPr algn="l"/>
            <a:r>
              <a:rPr lang="en-US"/>
              <a:t>The emergency service is meeting the response goal; no follow-up action is necessary.</a:t>
            </a:r>
          </a:p>
        </p:txBody>
      </p:sp>
      <p:graphicFrame>
        <p:nvGraphicFramePr>
          <p:cNvPr id="9" name="Object 4" descr="Begin equation. H subscript a baseline is mu greater than 12.">
            <a:extLst>
              <a:ext uri="{FF2B5EF4-FFF2-40B4-BE49-F238E27FC236}">
                <a16:creationId xmlns:a16="http://schemas.microsoft.com/office/drawing/2014/main" id="{7286F527-83F4-44EB-B194-1F6CD9FA417E}"/>
              </a:ext>
            </a:extLst>
          </p:cNvPr>
          <p:cNvGraphicFramePr>
            <a:graphicFrameLocks noGrp="1" noChangeAspect="1"/>
          </p:cNvGraphicFramePr>
          <p:nvPr>
            <p:ph idx="11"/>
            <p:extLst>
              <p:ext uri="{D42A27DB-BD31-4B8C-83A1-F6EECF244321}">
                <p14:modId xmlns:p14="http://schemas.microsoft.com/office/powerpoint/2010/main" val="4197144277"/>
              </p:ext>
            </p:extLst>
          </p:nvPr>
        </p:nvGraphicFramePr>
        <p:xfrm>
          <a:off x="1200150" y="2929592"/>
          <a:ext cx="1424808" cy="418968"/>
        </p:xfrm>
        <a:graphic>
          <a:graphicData uri="http://schemas.openxmlformats.org/presentationml/2006/ole">
            <mc:AlternateContent xmlns:mc="http://schemas.openxmlformats.org/markup-compatibility/2006">
              <mc:Choice xmlns:v="urn:schemas-microsoft-com:vml" Requires="v">
                <p:oleObj spid="_x0000_s145412" name="Equation" r:id="rId5" imgW="1295280" imgH="380880" progId="Equation.DSMT4">
                  <p:embed/>
                </p:oleObj>
              </mc:Choice>
              <mc:Fallback>
                <p:oleObj name="Equation" r:id="rId5" imgW="1295280" imgH="380880" progId="Equation.DSMT4">
                  <p:embed/>
                  <p:pic>
                    <p:nvPicPr>
                      <p:cNvPr id="0" name="OLE substitute image"/>
                      <p:cNvPicPr/>
                      <p:nvPr/>
                    </p:nvPicPr>
                    <p:blipFill>
                      <a:blip r:embed="rId6"/>
                      <a:stretch>
                        <a:fillRect/>
                      </a:stretch>
                    </p:blipFill>
                    <p:spPr>
                      <a:xfrm>
                        <a:off x="1200150" y="2929592"/>
                        <a:ext cx="1424808" cy="418968"/>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546BF58A-B685-44FB-BE03-0B38E195B991}"/>
              </a:ext>
            </a:extLst>
          </p:cNvPr>
          <p:cNvSpPr>
            <a:spLocks noGrp="1"/>
          </p:cNvSpPr>
          <p:nvPr>
            <p:ph idx="13"/>
          </p:nvPr>
        </p:nvSpPr>
        <p:spPr>
          <a:xfrm>
            <a:off x="2931937" y="2891144"/>
            <a:ext cx="8786821" cy="864296"/>
          </a:xfrm>
        </p:spPr>
        <p:txBody>
          <a:bodyPr/>
          <a:lstStyle/>
          <a:p>
            <a:pPr algn="l"/>
            <a:r>
              <a:rPr lang="en-US"/>
              <a:t>The emergency service is not meeting the response goal; appropriate follow-up action is necessary.</a:t>
            </a:r>
          </a:p>
        </p:txBody>
      </p:sp>
      <p:sp>
        <p:nvSpPr>
          <p:cNvPr id="6" name="Content Placeholder 6">
            <a:extLst>
              <a:ext uri="{FF2B5EF4-FFF2-40B4-BE49-F238E27FC236}">
                <a16:creationId xmlns:a16="http://schemas.microsoft.com/office/drawing/2014/main" id="{A029EC75-ACA9-4B39-B5E8-7FF26B60D4F4}"/>
              </a:ext>
            </a:extLst>
          </p:cNvPr>
          <p:cNvSpPr>
            <a:spLocks noGrp="1"/>
          </p:cNvSpPr>
          <p:nvPr>
            <p:ph idx="15"/>
          </p:nvPr>
        </p:nvSpPr>
        <p:spPr>
          <a:xfrm>
            <a:off x="476843" y="4106349"/>
            <a:ext cx="11238313" cy="1217446"/>
          </a:xfrm>
        </p:spPr>
        <p:txBody>
          <a:bodyPr/>
          <a:lstStyle/>
          <a:p>
            <a:pPr marL="635000" algn="l"/>
            <a:r>
              <a:rPr lang="en-US"/>
              <a:t>where: </a:t>
            </a:r>
            <a:r>
              <a:rPr lang="en-US" i="1"/>
              <a:t>µ</a:t>
            </a:r>
            <a:r>
              <a:rPr lang="en-US"/>
              <a:t> = mean response time for the population of medical emergency requests</a:t>
            </a:r>
            <a:endParaRPr lang="en-IN"/>
          </a:p>
        </p:txBody>
      </p:sp>
    </p:spTree>
    <p:extLst>
      <p:ext uri="{BB962C8B-B14F-4D97-AF65-F5344CB8AC3E}">
        <p14:creationId xmlns:p14="http://schemas.microsoft.com/office/powerpoint/2010/main" val="4045542068"/>
      </p:ext>
    </p:extLst>
  </p:cSld>
  <p:clrMapOvr>
    <a:masterClrMapping/>
  </p:clrMapOv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I Error</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Because hypothesis tests are based on sample data, we must allow for the possibility of errors.</a:t>
            </a:r>
          </a:p>
          <a:p>
            <a:pPr>
              <a:spcBef>
                <a:spcPts val="1200"/>
              </a:spcBef>
              <a:spcAft>
                <a:spcPts val="1200"/>
              </a:spcAft>
            </a:pPr>
            <a:r>
              <a:rPr lang="en-US"/>
              <a:t>A </a:t>
            </a:r>
            <a:r>
              <a:rPr lang="en-US" u="sng"/>
              <a:t>Type I error</a:t>
            </a:r>
            <a:r>
              <a:rPr lang="en-US"/>
              <a:t> is rejecting </a:t>
            </a:r>
            <a:r>
              <a:rPr lang="en-US" i="1"/>
              <a:t>H</a:t>
            </a:r>
            <a:r>
              <a:rPr lang="en-US" baseline="-25000"/>
              <a:t>0</a:t>
            </a:r>
            <a:r>
              <a:rPr lang="en-US"/>
              <a:t> when it is true.</a:t>
            </a:r>
          </a:p>
          <a:p>
            <a:pPr>
              <a:spcBef>
                <a:spcPts val="1200"/>
              </a:spcBef>
              <a:spcAft>
                <a:spcPts val="1200"/>
              </a:spcAft>
            </a:pPr>
            <a:r>
              <a:rPr lang="en-US"/>
              <a:t>The probability of making a Type I error when the null hypothesis is true as an equality is called the </a:t>
            </a:r>
            <a:r>
              <a:rPr lang="en-US" u="sng"/>
              <a:t>level of significance</a:t>
            </a:r>
            <a:r>
              <a:rPr lang="en-US"/>
              <a:t>.</a:t>
            </a:r>
          </a:p>
          <a:p>
            <a:pPr>
              <a:spcBef>
                <a:spcPts val="1200"/>
              </a:spcBef>
              <a:spcAft>
                <a:spcPts val="1200"/>
              </a:spcAft>
            </a:pPr>
            <a:r>
              <a:rPr lang="en-US"/>
              <a:t>Applications of hypothesis testing that only control the Type I error are often called </a:t>
            </a:r>
            <a:r>
              <a:rPr lang="en-US" u="sng"/>
              <a:t>significance tests</a:t>
            </a:r>
            <a:r>
              <a:rPr lang="en-US"/>
              <a:t>.</a:t>
            </a:r>
          </a:p>
        </p:txBody>
      </p:sp>
    </p:spTree>
    <p:extLst>
      <p:ext uri="{BB962C8B-B14F-4D97-AF65-F5344CB8AC3E}">
        <p14:creationId xmlns:p14="http://schemas.microsoft.com/office/powerpoint/2010/main" val="2486678412"/>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Type II Error</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spcAft>
                <a:spcPts val="1200"/>
              </a:spcAft>
            </a:pPr>
            <a:r>
              <a:rPr lang="en-US"/>
              <a:t>A </a:t>
            </a:r>
            <a:r>
              <a:rPr lang="en-US" u="sng"/>
              <a:t>Type II error</a:t>
            </a:r>
            <a:r>
              <a:rPr lang="en-US"/>
              <a:t> is accepting </a:t>
            </a:r>
            <a:r>
              <a:rPr lang="en-US" i="1"/>
              <a:t>H</a:t>
            </a:r>
            <a:r>
              <a:rPr lang="en-US" baseline="-25000"/>
              <a:t>0</a:t>
            </a:r>
            <a:r>
              <a:rPr lang="en-US"/>
              <a:t> when it is false.</a:t>
            </a:r>
          </a:p>
          <a:p>
            <a:pPr>
              <a:spcBef>
                <a:spcPts val="1200"/>
              </a:spcBef>
              <a:spcAft>
                <a:spcPts val="1200"/>
              </a:spcAft>
            </a:pPr>
            <a:r>
              <a:rPr lang="en-US"/>
              <a:t>It is difficult to control the probability of making a Type II error.</a:t>
            </a:r>
          </a:p>
          <a:p>
            <a:pPr>
              <a:spcBef>
                <a:spcPts val="1200"/>
              </a:spcBef>
              <a:spcAft>
                <a:spcPts val="1200"/>
              </a:spcAft>
            </a:pPr>
            <a:r>
              <a:rPr lang="en-US"/>
              <a:t>Statisticians avoid the risk of making a Type II error by using “do not reject </a:t>
            </a:r>
            <a:r>
              <a:rPr lang="en-US" i="1"/>
              <a:t>H</a:t>
            </a:r>
            <a:r>
              <a:rPr lang="en-US" baseline="-25000"/>
              <a:t>0</a:t>
            </a:r>
            <a:r>
              <a:rPr lang="en-US"/>
              <a:t>” and not “accept </a:t>
            </a:r>
            <a:r>
              <a:rPr lang="en-US" i="1"/>
              <a:t>H</a:t>
            </a:r>
            <a:r>
              <a:rPr lang="en-US" baseline="-25000"/>
              <a:t>0</a:t>
            </a:r>
            <a:r>
              <a:rPr lang="en-US"/>
              <a:t>”.</a:t>
            </a:r>
          </a:p>
        </p:txBody>
      </p:sp>
    </p:spTree>
    <p:extLst>
      <p:ext uri="{BB962C8B-B14F-4D97-AF65-F5344CB8AC3E}">
        <p14:creationId xmlns:p14="http://schemas.microsoft.com/office/powerpoint/2010/main" val="502836258"/>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Type I and Type II Errors</a:t>
            </a:r>
            <a:endParaRPr lang="en-IN"/>
          </a:p>
        </p:txBody>
      </p:sp>
      <p:sp>
        <p:nvSpPr>
          <p:cNvPr id="8" name="Content Placeholder 2"/>
          <p:cNvSpPr>
            <a:spLocks noGrp="1"/>
          </p:cNvSpPr>
          <p:nvPr>
            <p:ph sz="half" idx="1"/>
          </p:nvPr>
        </p:nvSpPr>
        <p:spPr>
          <a:xfrm>
            <a:off x="476844" y="1825625"/>
            <a:ext cx="3344530" cy="501939"/>
          </a:xfrm>
        </p:spPr>
        <p:txBody>
          <a:bodyPr/>
          <a:lstStyle/>
          <a:p>
            <a:pPr marL="0" indent="0">
              <a:buNone/>
            </a:pPr>
            <a:r>
              <a:rPr lang="en-US" b="1" u="sng"/>
              <a:t>Example</a:t>
            </a:r>
            <a:r>
              <a:rPr lang="en-US" b="1"/>
              <a:t>:</a:t>
            </a:r>
            <a:r>
              <a:rPr lang="en-US"/>
              <a:t> Metro EMS</a:t>
            </a:r>
          </a:p>
        </p:txBody>
      </p:sp>
      <p:pic>
        <p:nvPicPr>
          <p:cNvPr id="10" name="Content Placeholder 5" descr="A diagram for Type 1 and Type 2 Errors. The population conditions include: H subscript 0 baseline True (mu is less than or equal to 12) and H subscript 0 baseline False (mu is greater than 12). Conclusions include: Accept H subscript 0 baseline (Conclude mu is less than or equal to 12) and Reject H subscript 0 baseline (Conclude mu is greater than 12). A true population condition and a conclusion to accept leads to a correct conclusion. A true population condition and a conclusion to reject leads to a type 1 error. A false population condition and a conclusion to accept leads to a type 2 error. A false population condition with the conclusion to reject leads to a correct conclusion.">
            <a:extLst>
              <a:ext uri="{FF2B5EF4-FFF2-40B4-BE49-F238E27FC236}">
                <a16:creationId xmlns:a16="http://schemas.microsoft.com/office/drawing/2014/main" id="{E705CF96-5FF2-498F-A147-BBFCA24DAC5A}"/>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1308982" y="2327564"/>
            <a:ext cx="9349816" cy="3633262"/>
          </a:xfrm>
        </p:spPr>
      </p:pic>
    </p:spTree>
    <p:extLst>
      <p:ext uri="{BB962C8B-B14F-4D97-AF65-F5344CB8AC3E}">
        <p14:creationId xmlns:p14="http://schemas.microsoft.com/office/powerpoint/2010/main" val="58103698"/>
      </p:ext>
    </p:extLst>
  </p:cSld>
  <p:clrMapOvr>
    <a:masterClrMapping/>
  </p:clrMapOv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cs typeface="Arial" pitchFamily="34" charset="0"/>
              </a:rPr>
              <a:t>p</a:t>
            </a:r>
            <a:r>
              <a:rPr lang="en-US">
                <a:cs typeface="Arial" pitchFamily="34" charset="0"/>
              </a:rPr>
              <a:t>-Value Approach to One-Tailed Hypothesis Testing</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5042" y="1825625"/>
            <a:ext cx="11241915" cy="2608589"/>
          </a:xfrm>
        </p:spPr>
        <p:txBody>
          <a:bodyPr/>
          <a:lstStyle/>
          <a:p>
            <a:pPr>
              <a:spcBef>
                <a:spcPts val="1200"/>
              </a:spcBef>
              <a:spcAft>
                <a:spcPts val="1200"/>
              </a:spcAft>
            </a:pPr>
            <a:r>
              <a:rPr lang="en-US"/>
              <a:t>The </a:t>
            </a:r>
            <a:r>
              <a:rPr lang="en-US" i="1" u="sng"/>
              <a:t>p</a:t>
            </a:r>
            <a:r>
              <a:rPr lang="en-US" u="sng"/>
              <a:t>-value</a:t>
            </a:r>
            <a:r>
              <a:rPr lang="en-US"/>
              <a:t> is the probability computed using the test statistic, that measures the support (or lack of support) provided by the sample for the null hypothesis.</a:t>
            </a:r>
          </a:p>
          <a:p>
            <a:pPr>
              <a:spcBef>
                <a:spcPts val="1200"/>
              </a:spcBef>
              <a:spcAft>
                <a:spcPts val="1200"/>
              </a:spcAft>
            </a:pPr>
            <a:r>
              <a:rPr lang="en-US"/>
              <a:t>If the </a:t>
            </a:r>
            <a:r>
              <a:rPr lang="en-US" i="1"/>
              <a:t>p</a:t>
            </a:r>
            <a:r>
              <a:rPr lang="en-US"/>
              <a:t>-value is less than or equal to the level of significance</a:t>
            </a:r>
            <a:r>
              <a:rPr lang="el-GR" i="1"/>
              <a:t> α</a:t>
            </a:r>
            <a:r>
              <a:rPr lang="en-US"/>
              <a:t>, the value of the test statistic is in the rejection region.</a:t>
            </a:r>
          </a:p>
          <a:p>
            <a:pPr>
              <a:spcBef>
                <a:spcPts val="1200"/>
              </a:spcBef>
              <a:spcAft>
                <a:spcPts val="1200"/>
              </a:spcAft>
            </a:pPr>
            <a:r>
              <a:rPr lang="en-US"/>
              <a:t>Reject </a:t>
            </a:r>
            <a:r>
              <a:rPr lang="en-US" i="1"/>
              <a:t>H</a:t>
            </a:r>
            <a:r>
              <a:rPr lang="en-US" baseline="-25000"/>
              <a:t>0</a:t>
            </a:r>
            <a:r>
              <a:rPr lang="en-US"/>
              <a:t> if the </a:t>
            </a:r>
            <a:r>
              <a:rPr lang="en-US" i="1"/>
              <a:t>p</a:t>
            </a:r>
            <a:r>
              <a:rPr lang="en-US"/>
              <a:t>-value</a:t>
            </a:r>
          </a:p>
        </p:txBody>
      </p:sp>
      <p:graphicFrame>
        <p:nvGraphicFramePr>
          <p:cNvPr id="6" name="Object 3" descr="less than or equal to a">
            <a:extLst>
              <a:ext uri="{FF2B5EF4-FFF2-40B4-BE49-F238E27FC236}">
                <a16:creationId xmlns:a16="http://schemas.microsoft.com/office/drawing/2014/main" id="{42AE5239-7AEE-44C6-A90D-206F6FFE524E}"/>
              </a:ext>
            </a:extLst>
          </p:cNvPr>
          <p:cNvGraphicFramePr>
            <a:graphicFrameLocks noGrp="1" noChangeAspect="1"/>
          </p:cNvGraphicFramePr>
          <p:nvPr>
            <p:ph sz="half" idx="2"/>
            <p:extLst>
              <p:ext uri="{D42A27DB-BD31-4B8C-83A1-F6EECF244321}">
                <p14:modId xmlns:p14="http://schemas.microsoft.com/office/powerpoint/2010/main" val="2077411245"/>
              </p:ext>
            </p:extLst>
          </p:nvPr>
        </p:nvGraphicFramePr>
        <p:xfrm>
          <a:off x="3998891" y="4026346"/>
          <a:ext cx="520700" cy="254000"/>
        </p:xfrm>
        <a:graphic>
          <a:graphicData uri="http://schemas.openxmlformats.org/presentationml/2006/ole">
            <mc:AlternateContent xmlns:mc="http://schemas.openxmlformats.org/markup-compatibility/2006">
              <mc:Choice xmlns:v="urn:schemas-microsoft-com:vml" Requires="v">
                <p:oleObj spid="_x0000_s146434" name="Equation" r:id="rId3" imgW="520560" imgH="253800" progId="Equation.DSMT4">
                  <p:embed/>
                </p:oleObj>
              </mc:Choice>
              <mc:Fallback>
                <p:oleObj name="Equation" r:id="rId3" imgW="520560" imgH="253800" progId="Equation.DSMT4">
                  <p:embed/>
                  <p:pic>
                    <p:nvPicPr>
                      <p:cNvPr id="0" name="OLE substitute image"/>
                      <p:cNvPicPr/>
                      <p:nvPr/>
                    </p:nvPicPr>
                    <p:blipFill>
                      <a:blip r:embed="rId4"/>
                      <a:stretch>
                        <a:fillRect/>
                      </a:stretch>
                    </p:blipFill>
                    <p:spPr>
                      <a:xfrm>
                        <a:off x="3998891" y="4026346"/>
                        <a:ext cx="520700" cy="254000"/>
                      </a:xfrm>
                      <a:prstGeom prst="rect">
                        <a:avLst/>
                      </a:prstGeom>
                    </p:spPr>
                  </p:pic>
                </p:oleObj>
              </mc:Fallback>
            </mc:AlternateContent>
          </a:graphicData>
        </a:graphic>
      </p:graphicFrame>
    </p:spTree>
    <p:extLst>
      <p:ext uri="{BB962C8B-B14F-4D97-AF65-F5344CB8AC3E}">
        <p14:creationId xmlns:p14="http://schemas.microsoft.com/office/powerpoint/2010/main" val="391948347"/>
      </p:ext>
    </p:extLst>
  </p:cSld>
  <p:clrMapOvr>
    <a:masterClrMapping/>
  </p:clrMapOv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Suggested Guidelines for Interpreting </a:t>
            </a:r>
            <a:r>
              <a:rPr lang="en-US" i="1">
                <a:cs typeface="Arial" pitchFamily="34" charset="0"/>
              </a:rPr>
              <a:t>p</a:t>
            </a:r>
            <a:r>
              <a:rPr lang="en-US">
                <a:cs typeface="Arial" pitchFamily="34" charset="0"/>
              </a:rPr>
              <a:t>-Values</a:t>
            </a:r>
            <a:endParaRPr lang="en-IN"/>
          </a:p>
        </p:txBody>
      </p:sp>
      <p:sp>
        <p:nvSpPr>
          <p:cNvPr id="3" name="Content Placeholder 2"/>
          <p:cNvSpPr>
            <a:spLocks noGrp="1"/>
          </p:cNvSpPr>
          <p:nvPr>
            <p:ph idx="1"/>
          </p:nvPr>
        </p:nvSpPr>
        <p:spPr/>
        <p:txBody>
          <a:bodyPr/>
          <a:lstStyle/>
          <a:p>
            <a:pPr>
              <a:spcBef>
                <a:spcPts val="800"/>
              </a:spcBef>
              <a:spcAft>
                <a:spcPts val="600"/>
              </a:spcAft>
            </a:pPr>
            <a:r>
              <a:rPr lang="en-US" u="sng"/>
              <a:t>Less than .01</a:t>
            </a:r>
          </a:p>
          <a:p>
            <a:pPr marL="914400" indent="0">
              <a:spcBef>
                <a:spcPts val="800"/>
              </a:spcBef>
              <a:spcAft>
                <a:spcPts val="600"/>
              </a:spcAft>
              <a:buNone/>
            </a:pPr>
            <a:r>
              <a:rPr lang="en-US"/>
              <a:t>Overwhelming evidence to conclude </a:t>
            </a:r>
            <a:r>
              <a:rPr lang="en-US" i="1"/>
              <a:t>H</a:t>
            </a:r>
            <a:r>
              <a:rPr lang="en-US" baseline="-25000"/>
              <a:t>a</a:t>
            </a:r>
            <a:r>
              <a:rPr lang="en-US"/>
              <a:t> is true.</a:t>
            </a:r>
          </a:p>
          <a:p>
            <a:pPr>
              <a:spcBef>
                <a:spcPts val="800"/>
              </a:spcBef>
              <a:spcAft>
                <a:spcPts val="600"/>
              </a:spcAft>
            </a:pPr>
            <a:r>
              <a:rPr lang="en-US" u="sng"/>
              <a:t>Between .01 and .05</a:t>
            </a:r>
          </a:p>
          <a:p>
            <a:pPr marL="914400" indent="0">
              <a:spcBef>
                <a:spcPts val="800"/>
              </a:spcBef>
              <a:spcAft>
                <a:spcPts val="600"/>
              </a:spcAft>
              <a:buNone/>
            </a:pPr>
            <a:r>
              <a:rPr lang="en-US"/>
              <a:t>Strong evidence to conclude </a:t>
            </a:r>
            <a:r>
              <a:rPr lang="en-US" i="1"/>
              <a:t>H</a:t>
            </a:r>
            <a:r>
              <a:rPr lang="en-US" baseline="-25000"/>
              <a:t>a</a:t>
            </a:r>
            <a:r>
              <a:rPr lang="en-US"/>
              <a:t> is true.</a:t>
            </a:r>
          </a:p>
          <a:p>
            <a:pPr>
              <a:spcBef>
                <a:spcPts val="800"/>
              </a:spcBef>
              <a:spcAft>
                <a:spcPts val="600"/>
              </a:spcAft>
            </a:pPr>
            <a:r>
              <a:rPr lang="en-US" u="sng"/>
              <a:t>Between .05 and .10</a:t>
            </a:r>
          </a:p>
          <a:p>
            <a:pPr marL="914400" indent="0">
              <a:spcBef>
                <a:spcPts val="800"/>
              </a:spcBef>
              <a:spcAft>
                <a:spcPts val="600"/>
              </a:spcAft>
              <a:buNone/>
            </a:pPr>
            <a:r>
              <a:rPr lang="en-US"/>
              <a:t>Weak evidence to conclude </a:t>
            </a:r>
            <a:r>
              <a:rPr lang="en-US" i="1"/>
              <a:t>H</a:t>
            </a:r>
            <a:r>
              <a:rPr lang="en-US" baseline="-25000"/>
              <a:t>a</a:t>
            </a:r>
            <a:r>
              <a:rPr lang="en-US"/>
              <a:t> is true.</a:t>
            </a:r>
          </a:p>
          <a:p>
            <a:pPr>
              <a:spcBef>
                <a:spcPts val="800"/>
              </a:spcBef>
              <a:spcAft>
                <a:spcPts val="600"/>
              </a:spcAft>
            </a:pPr>
            <a:r>
              <a:rPr lang="en-US" u="sng"/>
              <a:t>Greater than .10</a:t>
            </a:r>
          </a:p>
          <a:p>
            <a:pPr marL="914400" indent="0">
              <a:spcBef>
                <a:spcPts val="800"/>
              </a:spcBef>
              <a:spcAft>
                <a:spcPts val="600"/>
              </a:spcAft>
              <a:buNone/>
            </a:pPr>
            <a:r>
              <a:rPr lang="en-US"/>
              <a:t>Insufficient evidence to conclude </a:t>
            </a:r>
            <a:r>
              <a:rPr lang="en-US" i="1"/>
              <a:t>H</a:t>
            </a:r>
            <a:r>
              <a:rPr lang="en-US" baseline="-25000"/>
              <a:t>a</a:t>
            </a:r>
            <a:r>
              <a:rPr lang="en-US"/>
              <a:t> is true.</a:t>
            </a:r>
          </a:p>
        </p:txBody>
      </p:sp>
    </p:spTree>
    <p:extLst>
      <p:ext uri="{BB962C8B-B14F-4D97-AF65-F5344CB8AC3E}">
        <p14:creationId xmlns:p14="http://schemas.microsoft.com/office/powerpoint/2010/main" val="494423711"/>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011F4F-DD69-485E-AC8E-8C3E72E9D719}"/>
              </a:ext>
            </a:extLst>
          </p:cNvPr>
          <p:cNvSpPr>
            <a:spLocks noGrp="1"/>
          </p:cNvSpPr>
          <p:nvPr>
            <p:ph type="title"/>
          </p:nvPr>
        </p:nvSpPr>
        <p:spPr/>
        <p:txBody>
          <a:bodyPr/>
          <a:lstStyle/>
          <a:p>
            <a:r>
              <a:rPr lang="en-US">
                <a:cs typeface="Arial" pitchFamily="34" charset="0"/>
              </a:rPr>
              <a:t>Critical Value Approach to One-Tailed Hypothesis Testing </a:t>
            </a:r>
            <a:r>
              <a:rPr lang="en-US" kern="0"/>
              <a:t>(1 of 2)</a:t>
            </a:r>
            <a:endParaRPr lang="en-IN"/>
          </a:p>
        </p:txBody>
      </p:sp>
      <p:sp>
        <p:nvSpPr>
          <p:cNvPr id="2" name="Content Placeholder 2">
            <a:extLst>
              <a:ext uri="{FF2B5EF4-FFF2-40B4-BE49-F238E27FC236}">
                <a16:creationId xmlns:a16="http://schemas.microsoft.com/office/drawing/2014/main" id="{955D300B-EBD9-4131-8CD7-974A3E3CB61B}"/>
              </a:ext>
            </a:extLst>
          </p:cNvPr>
          <p:cNvSpPr>
            <a:spLocks noGrp="1"/>
          </p:cNvSpPr>
          <p:nvPr>
            <p:ph sz="half" idx="2"/>
          </p:nvPr>
        </p:nvSpPr>
        <p:spPr>
          <a:xfrm>
            <a:off x="476843" y="1828799"/>
            <a:ext cx="11241915" cy="3970751"/>
          </a:xfrm>
        </p:spPr>
        <p:txBody>
          <a:bodyPr/>
          <a:lstStyle/>
          <a:p>
            <a:pPr>
              <a:spcBef>
                <a:spcPts val="1200"/>
              </a:spcBef>
              <a:spcAft>
                <a:spcPts val="1200"/>
              </a:spcAft>
            </a:pPr>
            <a:r>
              <a:rPr lang="en-US"/>
              <a:t>The test statistic </a:t>
            </a:r>
            <a:r>
              <a:rPr lang="en-US" i="1"/>
              <a:t>z</a:t>
            </a:r>
            <a:r>
              <a:rPr lang="en-US"/>
              <a:t> has a standard normal probability distribution.</a:t>
            </a:r>
          </a:p>
          <a:p>
            <a:pPr>
              <a:spcBef>
                <a:spcPts val="1200"/>
              </a:spcBef>
              <a:spcAft>
                <a:spcPts val="1200"/>
              </a:spcAft>
            </a:pPr>
            <a:r>
              <a:rPr lang="en-US"/>
              <a:t>We can use the standard normal probability distribution table to find the </a:t>
            </a:r>
            <a:r>
              <a:rPr lang="en-US" i="1"/>
              <a:t>z</a:t>
            </a:r>
            <a:r>
              <a:rPr lang="en-US"/>
              <a:t>-value with an area of </a:t>
            </a:r>
            <a:r>
              <a:rPr lang="en-US" i="1"/>
              <a:t>a</a:t>
            </a:r>
            <a:r>
              <a:rPr lang="en-US"/>
              <a:t> in the lower (or upper) tail of the distribution.</a:t>
            </a:r>
          </a:p>
          <a:p>
            <a:pPr>
              <a:spcBef>
                <a:spcPts val="1200"/>
              </a:spcBef>
              <a:spcAft>
                <a:spcPts val="1200"/>
              </a:spcAft>
            </a:pPr>
            <a:r>
              <a:rPr lang="en-US"/>
              <a:t>The value of the test statistic that establishes the boundary of the rejection region is called the </a:t>
            </a:r>
            <a:r>
              <a:rPr lang="en-US" u="sng"/>
              <a:t>critical value</a:t>
            </a:r>
            <a:r>
              <a:rPr lang="en-US"/>
              <a:t> for the test.</a:t>
            </a:r>
          </a:p>
          <a:p>
            <a:pPr>
              <a:spcBef>
                <a:spcPts val="1200"/>
              </a:spcBef>
              <a:spcAft>
                <a:spcPts val="1200"/>
              </a:spcAft>
            </a:pPr>
            <a:r>
              <a:rPr lang="en-US"/>
              <a:t>The rejection rule is:</a:t>
            </a:r>
          </a:p>
          <a:p>
            <a:pPr marL="457200" lvl="1" indent="0">
              <a:spcBef>
                <a:spcPts val="1200"/>
              </a:spcBef>
              <a:spcAft>
                <a:spcPts val="1200"/>
              </a:spcAft>
              <a:buNone/>
            </a:pPr>
            <a:r>
              <a:rPr lang="en-US"/>
              <a:t>Lower tail:  Reject </a:t>
            </a:r>
            <a:r>
              <a:rPr lang="en-US" i="1"/>
              <a:t>H</a:t>
            </a:r>
            <a:r>
              <a:rPr lang="en-US" baseline="-25000"/>
              <a:t>0</a:t>
            </a:r>
            <a:r>
              <a:rPr lang="en-US"/>
              <a:t> if</a:t>
            </a:r>
            <a:endParaRPr lang="en-IN"/>
          </a:p>
        </p:txBody>
      </p:sp>
      <p:graphicFrame>
        <p:nvGraphicFramePr>
          <p:cNvPr id="9" name="Ovject 3" descr="Begin equation. z less than or equal to negative z subscript alpha baseline. End equation.">
            <a:extLst>
              <a:ext uri="{FF2B5EF4-FFF2-40B4-BE49-F238E27FC236}">
                <a16:creationId xmlns:a16="http://schemas.microsoft.com/office/drawing/2014/main" id="{9673CB16-C2A7-4130-977C-5CB24ECF7BDE}"/>
              </a:ext>
            </a:extLst>
          </p:cNvPr>
          <p:cNvGraphicFramePr>
            <a:graphicFrameLocks noGrp="1" noChangeAspect="1"/>
          </p:cNvGraphicFramePr>
          <p:nvPr>
            <p:ph idx="10"/>
            <p:extLst>
              <p:ext uri="{D42A27DB-BD31-4B8C-83A1-F6EECF244321}">
                <p14:modId xmlns:p14="http://schemas.microsoft.com/office/powerpoint/2010/main" val="1035969357"/>
              </p:ext>
            </p:extLst>
          </p:nvPr>
        </p:nvGraphicFramePr>
        <p:xfrm>
          <a:off x="4225865" y="5316924"/>
          <a:ext cx="952200" cy="380880"/>
        </p:xfrm>
        <a:graphic>
          <a:graphicData uri="http://schemas.openxmlformats.org/presentationml/2006/ole">
            <mc:AlternateContent xmlns:mc="http://schemas.openxmlformats.org/markup-compatibility/2006">
              <mc:Choice xmlns:v="urn:schemas-microsoft-com:vml" Requires="v">
                <p:oleObj spid="_x0000_s147459" name="Equation" r:id="rId3" imgW="952200" imgH="380880" progId="Equation.DSMT4">
                  <p:embed/>
                </p:oleObj>
              </mc:Choice>
              <mc:Fallback>
                <p:oleObj name="Equation" r:id="rId3" imgW="952200" imgH="380880" progId="Equation.DSMT4">
                  <p:embed/>
                  <p:pic>
                    <p:nvPicPr>
                      <p:cNvPr id="0" name="OLE substitute image"/>
                      <p:cNvPicPr/>
                      <p:nvPr/>
                    </p:nvPicPr>
                    <p:blipFill>
                      <a:blip r:embed="rId4"/>
                      <a:stretch>
                        <a:fillRect/>
                      </a:stretch>
                    </p:blipFill>
                    <p:spPr>
                      <a:xfrm>
                        <a:off x="4225865" y="5316924"/>
                        <a:ext cx="952200" cy="3808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887E849-3E42-404B-959A-3C6E5CE7D907}"/>
              </a:ext>
            </a:extLst>
          </p:cNvPr>
          <p:cNvSpPr>
            <a:spLocks noGrp="1"/>
          </p:cNvSpPr>
          <p:nvPr>
            <p:ph idx="11"/>
          </p:nvPr>
        </p:nvSpPr>
        <p:spPr>
          <a:xfrm>
            <a:off x="476843" y="5762293"/>
            <a:ext cx="3882215" cy="457200"/>
          </a:xfrm>
        </p:spPr>
        <p:txBody>
          <a:bodyPr/>
          <a:lstStyle/>
          <a:p>
            <a:pPr marL="457200" algn="l"/>
            <a:r>
              <a:rPr lang="en-US"/>
              <a:t>Upper tail:  Reject </a:t>
            </a:r>
            <a:r>
              <a:rPr lang="en-US" i="1"/>
              <a:t>H</a:t>
            </a:r>
            <a:r>
              <a:rPr lang="en-US" baseline="-25000"/>
              <a:t>0</a:t>
            </a:r>
            <a:r>
              <a:rPr lang="en-US"/>
              <a:t> if</a:t>
            </a:r>
            <a:endParaRPr lang="en-IN"/>
          </a:p>
        </p:txBody>
      </p:sp>
      <p:graphicFrame>
        <p:nvGraphicFramePr>
          <p:cNvPr id="10" name="Ovject 5" descr="Begin equation. z greater than or equal to z subscript alpha baseline. End equation.">
            <a:extLst>
              <a:ext uri="{FF2B5EF4-FFF2-40B4-BE49-F238E27FC236}">
                <a16:creationId xmlns:a16="http://schemas.microsoft.com/office/drawing/2014/main" id="{B97C977F-51FE-484F-A00A-118EF0F7DE46}"/>
              </a:ext>
            </a:extLst>
          </p:cNvPr>
          <p:cNvGraphicFramePr>
            <a:graphicFrameLocks noGrp="1" noChangeAspect="1"/>
          </p:cNvGraphicFramePr>
          <p:nvPr>
            <p:ph idx="13"/>
            <p:extLst>
              <p:ext uri="{D42A27DB-BD31-4B8C-83A1-F6EECF244321}">
                <p14:modId xmlns:p14="http://schemas.microsoft.com/office/powerpoint/2010/main" val="3444978963"/>
              </p:ext>
            </p:extLst>
          </p:nvPr>
        </p:nvGraphicFramePr>
        <p:xfrm>
          <a:off x="4225865" y="5824923"/>
          <a:ext cx="774360" cy="380880"/>
        </p:xfrm>
        <a:graphic>
          <a:graphicData uri="http://schemas.openxmlformats.org/presentationml/2006/ole">
            <mc:AlternateContent xmlns:mc="http://schemas.openxmlformats.org/markup-compatibility/2006">
              <mc:Choice xmlns:v="urn:schemas-microsoft-com:vml" Requires="v">
                <p:oleObj spid="_x0000_s147460" name="Equation" r:id="rId5" imgW="774360" imgH="380880" progId="Equation.DSMT4">
                  <p:embed/>
                </p:oleObj>
              </mc:Choice>
              <mc:Fallback>
                <p:oleObj name="Equation" r:id="rId5" imgW="774360" imgH="380880" progId="Equation.DSMT4">
                  <p:embed/>
                  <p:pic>
                    <p:nvPicPr>
                      <p:cNvPr id="0" name="OLE substitute image"/>
                      <p:cNvPicPr/>
                      <p:nvPr/>
                    </p:nvPicPr>
                    <p:blipFill>
                      <a:blip r:embed="rId6"/>
                      <a:stretch>
                        <a:fillRect/>
                      </a:stretch>
                    </p:blipFill>
                    <p:spPr>
                      <a:xfrm>
                        <a:off x="4225865" y="5824923"/>
                        <a:ext cx="774360" cy="380880"/>
                      </a:xfrm>
                      <a:prstGeom prst="rect">
                        <a:avLst/>
                      </a:prstGeom>
                    </p:spPr>
                  </p:pic>
                </p:oleObj>
              </mc:Fallback>
            </mc:AlternateContent>
          </a:graphicData>
        </a:graphic>
      </p:graphicFrame>
    </p:spTree>
    <p:extLst>
      <p:ext uri="{BB962C8B-B14F-4D97-AF65-F5344CB8AC3E}">
        <p14:creationId xmlns:p14="http://schemas.microsoft.com/office/powerpoint/2010/main" val="796850440"/>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Steps of Hypothesis Testing </a:t>
            </a:r>
            <a:r>
              <a:rPr lang="en-US" kern="0"/>
              <a:t>(1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825625"/>
            <a:ext cx="11241915" cy="3886243"/>
          </a:xfrm>
        </p:spPr>
        <p:txBody>
          <a:bodyPr/>
          <a:lstStyle/>
          <a:p>
            <a:pPr>
              <a:spcAft>
                <a:spcPts val="1200"/>
              </a:spcAft>
            </a:pPr>
            <a:r>
              <a:rPr lang="en-US"/>
              <a:t>Step 1. Develop the null and alternative hypotheses.</a:t>
            </a:r>
          </a:p>
          <a:p>
            <a:pPr>
              <a:spcAft>
                <a:spcPts val="1200"/>
              </a:spcAft>
            </a:pPr>
            <a:r>
              <a:rPr lang="en-US"/>
              <a:t>Step 2. Specify the level of significance </a:t>
            </a:r>
            <a:r>
              <a:rPr lang="el-GR" i="1"/>
              <a:t>α</a:t>
            </a:r>
            <a:r>
              <a:rPr lang="en-US"/>
              <a:t>.</a:t>
            </a:r>
          </a:p>
          <a:p>
            <a:pPr>
              <a:spcAft>
                <a:spcPts val="1200"/>
              </a:spcAft>
            </a:pPr>
            <a:r>
              <a:rPr lang="en-US"/>
              <a:t>Step 3. Collect the sample data and compute the value of the test statistic.</a:t>
            </a:r>
          </a:p>
          <a:p>
            <a:pPr marL="0" indent="0">
              <a:spcAft>
                <a:spcPts val="1200"/>
              </a:spcAft>
              <a:buNone/>
            </a:pPr>
            <a:r>
              <a:rPr lang="en-US" i="1" u="sng"/>
              <a:t>p</a:t>
            </a:r>
            <a:r>
              <a:rPr lang="en-US" u="sng"/>
              <a:t>-Value Approach</a:t>
            </a:r>
          </a:p>
          <a:p>
            <a:pPr>
              <a:spcAft>
                <a:spcPts val="1200"/>
              </a:spcAft>
            </a:pPr>
            <a:r>
              <a:rPr lang="en-US"/>
              <a:t>Step 4. Use the value of the test statistic to compute the </a:t>
            </a:r>
            <a:r>
              <a:rPr lang="en-US" i="1"/>
              <a:t>p</a:t>
            </a:r>
            <a:r>
              <a:rPr lang="en-US"/>
              <a:t>-value.</a:t>
            </a:r>
          </a:p>
          <a:p>
            <a:pPr>
              <a:spcAft>
                <a:spcPts val="1200"/>
              </a:spcAft>
            </a:pPr>
            <a:r>
              <a:rPr lang="en-US"/>
              <a:t>Step 5. Reject </a:t>
            </a:r>
            <a:r>
              <a:rPr lang="en-US" i="1"/>
              <a:t>H</a:t>
            </a:r>
            <a:r>
              <a:rPr lang="en-US" baseline="-25000"/>
              <a:t>0</a:t>
            </a:r>
            <a:r>
              <a:rPr lang="en-US"/>
              <a:t> if </a:t>
            </a:r>
            <a:r>
              <a:rPr lang="en-US" i="1"/>
              <a:t>p</a:t>
            </a:r>
            <a:r>
              <a:rPr lang="en-US"/>
              <a:t>-value</a:t>
            </a:r>
          </a:p>
        </p:txBody>
      </p:sp>
      <p:graphicFrame>
        <p:nvGraphicFramePr>
          <p:cNvPr id="6" name="Ovject 3" descr="less than or equal to alpha">
            <a:extLst>
              <a:ext uri="{FF2B5EF4-FFF2-40B4-BE49-F238E27FC236}">
                <a16:creationId xmlns:a16="http://schemas.microsoft.com/office/drawing/2014/main" id="{5F0A7FA9-32CE-4474-BCD4-3972FF93B25B}"/>
              </a:ext>
            </a:extLst>
          </p:cNvPr>
          <p:cNvGraphicFramePr>
            <a:graphicFrameLocks noGrp="1" noChangeAspect="1"/>
          </p:cNvGraphicFramePr>
          <p:nvPr>
            <p:ph sz="half" idx="2"/>
            <p:extLst>
              <p:ext uri="{D42A27DB-BD31-4B8C-83A1-F6EECF244321}">
                <p14:modId xmlns:p14="http://schemas.microsoft.com/office/powerpoint/2010/main" val="407899339"/>
              </p:ext>
            </p:extLst>
          </p:nvPr>
        </p:nvGraphicFramePr>
        <p:xfrm>
          <a:off x="4550036" y="5164301"/>
          <a:ext cx="520700" cy="254000"/>
        </p:xfrm>
        <a:graphic>
          <a:graphicData uri="http://schemas.openxmlformats.org/presentationml/2006/ole">
            <mc:AlternateContent xmlns:mc="http://schemas.openxmlformats.org/markup-compatibility/2006">
              <mc:Choice xmlns:v="urn:schemas-microsoft-com:vml" Requires="v">
                <p:oleObj spid="_x0000_s148482" name="Equation" r:id="rId3" imgW="520560" imgH="253800" progId="Equation.DSMT4">
                  <p:embed/>
                </p:oleObj>
              </mc:Choice>
              <mc:Fallback>
                <p:oleObj name="Equation" r:id="rId3" imgW="520560" imgH="253800" progId="Equation.DSMT4">
                  <p:embed/>
                  <p:pic>
                    <p:nvPicPr>
                      <p:cNvPr id="0" name="OLE substitute image"/>
                      <p:cNvPicPr/>
                      <p:nvPr/>
                    </p:nvPicPr>
                    <p:blipFill>
                      <a:blip r:embed="rId4"/>
                      <a:stretch>
                        <a:fillRect/>
                      </a:stretch>
                    </p:blipFill>
                    <p:spPr>
                      <a:xfrm>
                        <a:off x="4550036" y="5164301"/>
                        <a:ext cx="520700" cy="254000"/>
                      </a:xfrm>
                      <a:prstGeom prst="rect">
                        <a:avLst/>
                      </a:prstGeom>
                    </p:spPr>
                  </p:pic>
                </p:oleObj>
              </mc:Fallback>
            </mc:AlternateContent>
          </a:graphicData>
        </a:graphic>
      </p:graphicFrame>
    </p:spTree>
    <p:extLst>
      <p:ext uri="{BB962C8B-B14F-4D97-AF65-F5344CB8AC3E}">
        <p14:creationId xmlns:p14="http://schemas.microsoft.com/office/powerpoint/2010/main" val="21116032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Mining Model Reliability</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Finding a statistical model that works well for a particular sample of data does not necessarily mean that it can be reliably applied to other data.</a:t>
            </a:r>
          </a:p>
          <a:p>
            <a:pPr>
              <a:spcBef>
                <a:spcPts val="1200"/>
              </a:spcBef>
              <a:spcAft>
                <a:spcPts val="1200"/>
              </a:spcAft>
            </a:pPr>
            <a:r>
              <a:rPr lang="en-US"/>
              <a:t>With the enormous amount of data available, the data set can be partitioned into a training set (for model development) and a test set (for validating the model).</a:t>
            </a:r>
          </a:p>
          <a:p>
            <a:pPr>
              <a:spcBef>
                <a:spcPts val="1200"/>
              </a:spcBef>
              <a:spcAft>
                <a:spcPts val="1200"/>
              </a:spcAft>
            </a:pPr>
            <a:r>
              <a:rPr lang="en-US"/>
              <a:t>There is, however, a danger of over fitting the model to the point that misleading associations and conclusions appear to exist.</a:t>
            </a:r>
          </a:p>
          <a:p>
            <a:pPr>
              <a:spcBef>
                <a:spcPts val="1200"/>
              </a:spcBef>
              <a:spcAft>
                <a:spcPts val="1200"/>
              </a:spcAft>
            </a:pPr>
            <a:r>
              <a:rPr lang="en-US"/>
              <a:t>Careful interpretation of results and extensive testing is important.</a:t>
            </a:r>
          </a:p>
        </p:txBody>
      </p:sp>
    </p:spTree>
    <p:extLst>
      <p:ext uri="{BB962C8B-B14F-4D97-AF65-F5344CB8AC3E}">
        <p14:creationId xmlns:p14="http://schemas.microsoft.com/office/powerpoint/2010/main" val="2327819371"/>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Steps of Hypothesis Testing </a:t>
            </a:r>
            <a:r>
              <a:rPr lang="en-US" kern="0"/>
              <a:t>(2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marL="0" indent="0">
              <a:spcAft>
                <a:spcPts val="600"/>
              </a:spcAft>
              <a:buNone/>
            </a:pPr>
            <a:r>
              <a:rPr lang="en-US" u="sng"/>
              <a:t>Critical Value Approach</a:t>
            </a:r>
          </a:p>
          <a:p>
            <a:pPr>
              <a:spcAft>
                <a:spcPts val="600"/>
              </a:spcAft>
            </a:pPr>
            <a:r>
              <a:rPr lang="en-US"/>
              <a:t>Step 4. Use the level of significance </a:t>
            </a:r>
            <a:r>
              <a:rPr lang="el-GR" i="1"/>
              <a:t>α</a:t>
            </a:r>
            <a:r>
              <a:rPr lang="en-US"/>
              <a:t> to determine the critical value and the rejection rule.</a:t>
            </a:r>
          </a:p>
          <a:p>
            <a:pPr>
              <a:spcAft>
                <a:spcPts val="600"/>
              </a:spcAft>
            </a:pPr>
            <a:r>
              <a:rPr lang="en-US"/>
              <a:t>Step 5. Use the value of the test statistic and the rejection rule to determine whether to reject </a:t>
            </a:r>
            <a:r>
              <a:rPr lang="en-US" i="1"/>
              <a:t>H</a:t>
            </a:r>
            <a:r>
              <a:rPr lang="en-US" baseline="-25000"/>
              <a:t>0</a:t>
            </a:r>
            <a:r>
              <a:rPr lang="en-US"/>
              <a:t>.</a:t>
            </a:r>
          </a:p>
        </p:txBody>
      </p:sp>
    </p:spTree>
    <p:extLst>
      <p:ext uri="{BB962C8B-B14F-4D97-AF65-F5344CB8AC3E}">
        <p14:creationId xmlns:p14="http://schemas.microsoft.com/office/powerpoint/2010/main" val="2497603643"/>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71D1-345A-4CD9-800E-35973B3B2AFA}"/>
              </a:ext>
            </a:extLst>
          </p:cNvPr>
          <p:cNvSpPr>
            <a:spLocks noGrp="1"/>
          </p:cNvSpPr>
          <p:nvPr>
            <p:ph type="title"/>
          </p:nvPr>
        </p:nvSpPr>
        <p:spPr/>
        <p:txBody>
          <a:bodyPr/>
          <a:lstStyle/>
          <a:p>
            <a:r>
              <a:rPr lang="en-US">
                <a:cs typeface="Arial" pitchFamily="34" charset="0"/>
              </a:rPr>
              <a:t>Lower-Tailed Test about a Population Mean:  </a:t>
            </a:r>
            <a:r>
              <a:rPr lang="en-US" i="1">
                <a:latin typeface="Symbol" panose="05050102010706020507" pitchFamily="18" charset="2"/>
                <a:cs typeface="Arial" pitchFamily="34" charset="0"/>
              </a:rPr>
              <a:t>s</a:t>
            </a:r>
            <a:r>
              <a:rPr lang="en-US">
                <a:cs typeface="Arial" pitchFamily="34" charset="0"/>
              </a:rPr>
              <a:t>  Known </a:t>
            </a:r>
            <a:r>
              <a:rPr lang="en-US" kern="0"/>
              <a:t>(1 of 2)</a:t>
            </a:r>
            <a:endParaRPr lang="en-IN"/>
          </a:p>
        </p:txBody>
      </p:sp>
      <p:sp>
        <p:nvSpPr>
          <p:cNvPr id="3" name="Content Placeholder 2">
            <a:extLst>
              <a:ext uri="{FF2B5EF4-FFF2-40B4-BE49-F238E27FC236}">
                <a16:creationId xmlns:a16="http://schemas.microsoft.com/office/drawing/2014/main" id="{98412704-B561-415E-ACEC-C7AC532B87F9}"/>
              </a:ext>
            </a:extLst>
          </p:cNvPr>
          <p:cNvSpPr>
            <a:spLocks noGrp="1"/>
          </p:cNvSpPr>
          <p:nvPr>
            <p:ph idx="1"/>
          </p:nvPr>
        </p:nvSpPr>
        <p:spPr>
          <a:xfrm>
            <a:off x="476844" y="1944375"/>
            <a:ext cx="11241914" cy="2024480"/>
          </a:xfrm>
        </p:spPr>
        <p:txBody>
          <a:bodyPr/>
          <a:lstStyle/>
          <a:p>
            <a:pPr marL="0" indent="0" algn="l">
              <a:spcBef>
                <a:spcPts val="1200"/>
              </a:spcBef>
              <a:spcAft>
                <a:spcPts val="600"/>
              </a:spcAft>
              <a:buNone/>
            </a:pPr>
            <a:r>
              <a:rPr lang="en-US" b="1" u="sng"/>
              <a:t>Example</a:t>
            </a:r>
            <a:r>
              <a:rPr lang="en-US" b="1"/>
              <a:t>: </a:t>
            </a:r>
            <a:r>
              <a:rPr lang="en-US"/>
              <a:t>Hilltop Coffee</a:t>
            </a:r>
          </a:p>
          <a:p>
            <a:pPr marL="0" indent="0" algn="l">
              <a:spcBef>
                <a:spcPts val="1200"/>
              </a:spcBef>
              <a:spcAft>
                <a:spcPts val="600"/>
              </a:spcAft>
              <a:buNone/>
            </a:pPr>
            <a:r>
              <a:rPr lang="en-US"/>
              <a:t>FTC wants to check Hilltop’s claim that its large can of coffee contains 3 pounds of coffee. The FTC director wants to perform a hypothesis test, with a .01 level of significance, to check Hilltop’s claim. Suppose a random sample of 36 cans provides a sample mean of</a:t>
            </a:r>
            <a:endParaRPr lang="en-IN"/>
          </a:p>
        </p:txBody>
      </p:sp>
      <p:graphicFrame>
        <p:nvGraphicFramePr>
          <p:cNvPr id="8" name="Object 3" descr="Begin equation. x overbar equals 2.92 pounds. End equation.">
            <a:extLst>
              <a:ext uri="{FF2B5EF4-FFF2-40B4-BE49-F238E27FC236}">
                <a16:creationId xmlns:a16="http://schemas.microsoft.com/office/drawing/2014/main" id="{10650338-DC7B-48AE-ADC3-C0DAB7C36EF0}"/>
              </a:ext>
            </a:extLst>
          </p:cNvPr>
          <p:cNvGraphicFramePr>
            <a:graphicFrameLocks noGrp="1" noChangeAspect="1"/>
          </p:cNvGraphicFramePr>
          <p:nvPr>
            <p:ph idx="10"/>
            <p:extLst>
              <p:ext uri="{D42A27DB-BD31-4B8C-83A1-F6EECF244321}">
                <p14:modId xmlns:p14="http://schemas.microsoft.com/office/powerpoint/2010/main" val="258321251"/>
              </p:ext>
            </p:extLst>
          </p:nvPr>
        </p:nvGraphicFramePr>
        <p:xfrm>
          <a:off x="4364016" y="3727397"/>
          <a:ext cx="2197100" cy="342900"/>
        </p:xfrm>
        <a:graphic>
          <a:graphicData uri="http://schemas.openxmlformats.org/presentationml/2006/ole">
            <mc:AlternateContent xmlns:mc="http://schemas.openxmlformats.org/markup-compatibility/2006">
              <mc:Choice xmlns:v="urn:schemas-microsoft-com:vml" Requires="v">
                <p:oleObj spid="_x0000_s149507" name="Equation" r:id="rId3" imgW="2197080" imgH="342720" progId="Equation.DSMT4">
                  <p:embed/>
                </p:oleObj>
              </mc:Choice>
              <mc:Fallback>
                <p:oleObj name="Equation" r:id="rId3" imgW="2197080" imgH="342720" progId="Equation.DSMT4">
                  <p:embed/>
                  <p:pic>
                    <p:nvPicPr>
                      <p:cNvPr id="0" name="OLE substitute image"/>
                      <p:cNvPicPr/>
                      <p:nvPr/>
                    </p:nvPicPr>
                    <p:blipFill>
                      <a:blip r:embed="rId4"/>
                      <a:stretch>
                        <a:fillRect/>
                      </a:stretch>
                    </p:blipFill>
                    <p:spPr>
                      <a:xfrm>
                        <a:off x="4364016" y="3727397"/>
                        <a:ext cx="21971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00B6F347-2A3D-40CA-AD46-6F18123A1BA2}"/>
              </a:ext>
            </a:extLst>
          </p:cNvPr>
          <p:cNvSpPr>
            <a:spLocks noGrp="1"/>
          </p:cNvSpPr>
          <p:nvPr>
            <p:ph idx="11"/>
          </p:nvPr>
        </p:nvSpPr>
        <p:spPr>
          <a:xfrm>
            <a:off x="476844" y="4291515"/>
            <a:ext cx="11238312" cy="2024480"/>
          </a:xfrm>
        </p:spPr>
        <p:txBody>
          <a:bodyPr/>
          <a:lstStyle/>
          <a:p>
            <a:pPr marL="0" indent="0" algn="l">
              <a:buNone/>
            </a:pPr>
            <a:r>
              <a:rPr lang="en-US"/>
              <a:t>Previous FTC tests show that the population standard deviation can be assumed known with a value of</a:t>
            </a:r>
          </a:p>
        </p:txBody>
      </p:sp>
      <p:graphicFrame>
        <p:nvGraphicFramePr>
          <p:cNvPr id="13" name="Object 3" descr="Begin equation. sigma equals 0.18. End equation.">
            <a:extLst>
              <a:ext uri="{FF2B5EF4-FFF2-40B4-BE49-F238E27FC236}">
                <a16:creationId xmlns:a16="http://schemas.microsoft.com/office/drawing/2014/main" id="{57879DBB-26DD-4C4A-9586-70091203FC00}"/>
              </a:ext>
            </a:extLst>
          </p:cNvPr>
          <p:cNvGraphicFramePr>
            <a:graphicFrameLocks noGrp="1" noChangeAspect="1"/>
          </p:cNvGraphicFramePr>
          <p:nvPr>
            <p:ph idx="13"/>
            <p:extLst>
              <p:ext uri="{D42A27DB-BD31-4B8C-83A1-F6EECF244321}">
                <p14:modId xmlns:p14="http://schemas.microsoft.com/office/powerpoint/2010/main" val="2150552554"/>
              </p:ext>
            </p:extLst>
          </p:nvPr>
        </p:nvGraphicFramePr>
        <p:xfrm>
          <a:off x="3586163" y="4731385"/>
          <a:ext cx="1215261" cy="314367"/>
        </p:xfrm>
        <a:graphic>
          <a:graphicData uri="http://schemas.openxmlformats.org/presentationml/2006/ole">
            <mc:AlternateContent xmlns:mc="http://schemas.openxmlformats.org/markup-compatibility/2006">
              <mc:Choice xmlns:v="urn:schemas-microsoft-com:vml" Requires="v">
                <p:oleObj spid="_x0000_s149508" name="Equation" r:id="rId5" imgW="1079280" imgH="279360" progId="Equation.DSMT4">
                  <p:embed/>
                </p:oleObj>
              </mc:Choice>
              <mc:Fallback>
                <p:oleObj name="Equation" r:id="rId5" imgW="1079280" imgH="279360" progId="Equation.DSMT4">
                  <p:embed/>
                  <p:pic>
                    <p:nvPicPr>
                      <p:cNvPr id="0" name="OLE substitute image"/>
                      <p:cNvPicPr/>
                      <p:nvPr/>
                    </p:nvPicPr>
                    <p:blipFill>
                      <a:blip r:embed="rId6"/>
                      <a:stretch>
                        <a:fillRect/>
                      </a:stretch>
                    </p:blipFill>
                    <p:spPr>
                      <a:xfrm>
                        <a:off x="3586163" y="4731385"/>
                        <a:ext cx="1215261" cy="314367"/>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C14A193E-5022-4628-A937-771AB2B428D0}"/>
              </a:ext>
            </a:extLst>
          </p:cNvPr>
          <p:cNvSpPr>
            <a:spLocks noGrp="1"/>
          </p:cNvSpPr>
          <p:nvPr>
            <p:ph idx="15"/>
          </p:nvPr>
        </p:nvSpPr>
        <p:spPr>
          <a:xfrm>
            <a:off x="476844" y="4655344"/>
            <a:ext cx="11073392" cy="633536"/>
          </a:xfrm>
        </p:spPr>
        <p:txBody>
          <a:bodyPr/>
          <a:lstStyle/>
          <a:p>
            <a:pPr indent="4292600" algn="l"/>
            <a:r>
              <a:rPr lang="en-US"/>
              <a:t>and also show that the population of filling weights can be assumed to have a normal distribution.</a:t>
            </a:r>
          </a:p>
        </p:txBody>
      </p:sp>
    </p:spTree>
    <p:extLst>
      <p:ext uri="{BB962C8B-B14F-4D97-AF65-F5344CB8AC3E}">
        <p14:creationId xmlns:p14="http://schemas.microsoft.com/office/powerpoint/2010/main" val="3573892910"/>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B024-9E3B-4980-B3AD-2AA14A3A791B}"/>
              </a:ext>
            </a:extLst>
          </p:cNvPr>
          <p:cNvSpPr>
            <a:spLocks noGrp="1"/>
          </p:cNvSpPr>
          <p:nvPr>
            <p:ph type="title"/>
          </p:nvPr>
        </p:nvSpPr>
        <p:spPr/>
        <p:txBody>
          <a:bodyPr/>
          <a:lstStyle/>
          <a:p>
            <a:r>
              <a:rPr lang="en-US">
                <a:cs typeface="Arial" pitchFamily="34" charset="0"/>
              </a:rPr>
              <a:t>One-Tailed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(1 of 3)</a:t>
            </a:r>
            <a:endParaRPr lang="en-IN"/>
          </a:p>
        </p:txBody>
      </p:sp>
      <p:sp>
        <p:nvSpPr>
          <p:cNvPr id="3" name="Content Placeholder 2">
            <a:extLst>
              <a:ext uri="{FF2B5EF4-FFF2-40B4-BE49-F238E27FC236}">
                <a16:creationId xmlns:a16="http://schemas.microsoft.com/office/drawing/2014/main" id="{2557A5C3-C5A8-490D-A19A-438095ACF0DF}"/>
              </a:ext>
            </a:extLst>
          </p:cNvPr>
          <p:cNvSpPr>
            <a:spLocks noGrp="1"/>
          </p:cNvSpPr>
          <p:nvPr>
            <p:ph idx="1"/>
          </p:nvPr>
        </p:nvSpPr>
        <p:spPr>
          <a:xfrm>
            <a:off x="476844" y="1944376"/>
            <a:ext cx="11238312" cy="1421224"/>
          </a:xfrm>
        </p:spPr>
        <p:txBody>
          <a:bodyPr/>
          <a:lstStyle/>
          <a:p>
            <a:pPr algn="l">
              <a:spcBef>
                <a:spcPts val="400"/>
              </a:spcBef>
              <a:spcAft>
                <a:spcPts val="300"/>
              </a:spcAft>
            </a:pPr>
            <a:r>
              <a:rPr lang="en-US" b="1" u="sng"/>
              <a:t>Example</a:t>
            </a:r>
            <a:r>
              <a:rPr lang="en-US" b="1"/>
              <a:t>:</a:t>
            </a:r>
            <a:r>
              <a:rPr lang="en-US"/>
              <a:t> Hilltop Coffee</a:t>
            </a:r>
          </a:p>
          <a:p>
            <a:pPr marL="457200" lvl="1" indent="0">
              <a:spcBef>
                <a:spcPts val="400"/>
              </a:spcBef>
              <a:spcAft>
                <a:spcPts val="300"/>
              </a:spcAft>
              <a:buNone/>
            </a:pPr>
            <a:r>
              <a:rPr lang="en-US" i="1"/>
              <a:t>p</a:t>
            </a:r>
            <a:r>
              <a:rPr lang="en-US"/>
              <a:t> -Value and Critical Value Approaches</a:t>
            </a:r>
          </a:p>
          <a:p>
            <a:pPr marL="914400" indent="-457200" algn="l">
              <a:spcBef>
                <a:spcPts val="400"/>
              </a:spcBef>
              <a:spcAft>
                <a:spcPts val="300"/>
              </a:spcAft>
              <a:buFont typeface="+mj-lt"/>
              <a:buAutoNum type="arabicPeriod"/>
            </a:pPr>
            <a:r>
              <a:rPr lang="en-US"/>
              <a:t>Develop the hypotheses.</a:t>
            </a:r>
          </a:p>
        </p:txBody>
      </p:sp>
      <p:graphicFrame>
        <p:nvGraphicFramePr>
          <p:cNvPr id="12" name="Object 3" descr="Begin equation. H subscript 0 baseline is mu greater than or equal to 3. End equation.">
            <a:extLst>
              <a:ext uri="{FF2B5EF4-FFF2-40B4-BE49-F238E27FC236}">
                <a16:creationId xmlns:a16="http://schemas.microsoft.com/office/drawing/2014/main" id="{88B4CCF7-125A-4EB8-8F0D-299C08AD34DC}"/>
              </a:ext>
            </a:extLst>
          </p:cNvPr>
          <p:cNvGraphicFramePr>
            <a:graphicFrameLocks noGrp="1" noChangeAspect="1"/>
          </p:cNvGraphicFramePr>
          <p:nvPr>
            <p:ph idx="11"/>
            <p:extLst>
              <p:ext uri="{D42A27DB-BD31-4B8C-83A1-F6EECF244321}">
                <p14:modId xmlns:p14="http://schemas.microsoft.com/office/powerpoint/2010/main" val="605464025"/>
              </p:ext>
            </p:extLst>
          </p:nvPr>
        </p:nvGraphicFramePr>
        <p:xfrm>
          <a:off x="5075238" y="3286125"/>
          <a:ext cx="1206500" cy="361950"/>
        </p:xfrm>
        <a:graphic>
          <a:graphicData uri="http://schemas.openxmlformats.org/presentationml/2006/ole">
            <mc:AlternateContent xmlns:mc="http://schemas.openxmlformats.org/markup-compatibility/2006">
              <mc:Choice xmlns:v="urn:schemas-microsoft-com:vml" Requires="v">
                <p:oleObj spid="_x0000_s150533" name="Equation" r:id="rId3" imgW="1269720" imgH="380880" progId="Equation.DSMT4">
                  <p:embed/>
                </p:oleObj>
              </mc:Choice>
              <mc:Fallback>
                <p:oleObj name="Equation" r:id="rId3" imgW="1269720" imgH="380880" progId="Equation.DSMT4">
                  <p:embed/>
                  <p:pic>
                    <p:nvPicPr>
                      <p:cNvPr id="0" name="OLE substitute image"/>
                      <p:cNvPicPr/>
                      <p:nvPr/>
                    </p:nvPicPr>
                    <p:blipFill>
                      <a:blip r:embed="rId4"/>
                      <a:stretch>
                        <a:fillRect/>
                      </a:stretch>
                    </p:blipFill>
                    <p:spPr>
                      <a:xfrm>
                        <a:off x="5075238" y="3286125"/>
                        <a:ext cx="1206500" cy="361950"/>
                      </a:xfrm>
                      <a:prstGeom prst="rect">
                        <a:avLst/>
                      </a:prstGeom>
                    </p:spPr>
                  </p:pic>
                </p:oleObj>
              </mc:Fallback>
            </mc:AlternateContent>
          </a:graphicData>
        </a:graphic>
      </p:graphicFrame>
      <p:graphicFrame>
        <p:nvGraphicFramePr>
          <p:cNvPr id="13" name="Object 4" descr="Begin equation. H subscript a baseline is mu less than 3. End equation.">
            <a:extLst>
              <a:ext uri="{FF2B5EF4-FFF2-40B4-BE49-F238E27FC236}">
                <a16:creationId xmlns:a16="http://schemas.microsoft.com/office/drawing/2014/main" id="{0DF5B635-6701-47B7-9FF0-6BDDD7C2FDB7}"/>
              </a:ext>
            </a:extLst>
          </p:cNvPr>
          <p:cNvGraphicFramePr>
            <a:graphicFrameLocks noGrp="1" noChangeAspect="1"/>
          </p:cNvGraphicFramePr>
          <p:nvPr>
            <p:ph idx="13"/>
            <p:extLst>
              <p:ext uri="{D42A27DB-BD31-4B8C-83A1-F6EECF244321}">
                <p14:modId xmlns:p14="http://schemas.microsoft.com/office/powerpoint/2010/main" val="3210206650"/>
              </p:ext>
            </p:extLst>
          </p:nvPr>
        </p:nvGraphicFramePr>
        <p:xfrm>
          <a:off x="5075238" y="3708400"/>
          <a:ext cx="1206500" cy="361950"/>
        </p:xfrm>
        <a:graphic>
          <a:graphicData uri="http://schemas.openxmlformats.org/presentationml/2006/ole">
            <mc:AlternateContent xmlns:mc="http://schemas.openxmlformats.org/markup-compatibility/2006">
              <mc:Choice xmlns:v="urn:schemas-microsoft-com:vml" Requires="v">
                <p:oleObj spid="_x0000_s150534" name="Equation" r:id="rId5" imgW="1269720" imgH="380880" progId="Equation.DSMT4">
                  <p:embed/>
                </p:oleObj>
              </mc:Choice>
              <mc:Fallback>
                <p:oleObj name="Equation" r:id="rId5" imgW="1269720" imgH="380880" progId="Equation.DSMT4">
                  <p:embed/>
                  <p:pic>
                    <p:nvPicPr>
                      <p:cNvPr id="0" name="OLE substitute image"/>
                      <p:cNvPicPr/>
                      <p:nvPr/>
                    </p:nvPicPr>
                    <p:blipFill>
                      <a:blip r:embed="rId6"/>
                      <a:stretch>
                        <a:fillRect/>
                      </a:stretch>
                    </p:blipFill>
                    <p:spPr>
                      <a:xfrm>
                        <a:off x="5075238" y="3708400"/>
                        <a:ext cx="1206500" cy="36195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51A7725F-1673-4980-9CC0-8D33223AE049}"/>
              </a:ext>
            </a:extLst>
          </p:cNvPr>
          <p:cNvSpPr>
            <a:spLocks noGrp="1"/>
          </p:cNvSpPr>
          <p:nvPr>
            <p:ph idx="15"/>
          </p:nvPr>
        </p:nvSpPr>
        <p:spPr>
          <a:xfrm>
            <a:off x="476843" y="4133590"/>
            <a:ext cx="5619157" cy="563672"/>
          </a:xfrm>
        </p:spPr>
        <p:txBody>
          <a:bodyPr/>
          <a:lstStyle/>
          <a:p>
            <a:pPr marL="914400" indent="-457200" algn="l">
              <a:buFont typeface="+mj-lt"/>
              <a:buAutoNum type="arabicPeriod" startAt="2"/>
            </a:pPr>
            <a:r>
              <a:rPr lang="en-US"/>
              <a:t>Specify the level of significance.</a:t>
            </a:r>
          </a:p>
        </p:txBody>
      </p:sp>
      <p:graphicFrame>
        <p:nvGraphicFramePr>
          <p:cNvPr id="14" name="Object 6" descr="Begin equation. alpha equals .01. End equation.">
            <a:extLst>
              <a:ext uri="{FF2B5EF4-FFF2-40B4-BE49-F238E27FC236}">
                <a16:creationId xmlns:a16="http://schemas.microsoft.com/office/drawing/2014/main" id="{18F85478-D521-4A9F-96D7-03F446FA770F}"/>
              </a:ext>
            </a:extLst>
          </p:cNvPr>
          <p:cNvGraphicFramePr>
            <a:graphicFrameLocks noGrp="1" noChangeAspect="1"/>
          </p:cNvGraphicFramePr>
          <p:nvPr>
            <p:ph idx="10"/>
            <p:extLst>
              <p:ext uri="{D42A27DB-BD31-4B8C-83A1-F6EECF244321}">
                <p14:modId xmlns:p14="http://schemas.microsoft.com/office/powerpoint/2010/main" val="1929764718"/>
              </p:ext>
            </p:extLst>
          </p:nvPr>
        </p:nvGraphicFramePr>
        <p:xfrm>
          <a:off x="5393055" y="4650452"/>
          <a:ext cx="888840" cy="279360"/>
        </p:xfrm>
        <a:graphic>
          <a:graphicData uri="http://schemas.openxmlformats.org/presentationml/2006/ole">
            <mc:AlternateContent xmlns:mc="http://schemas.openxmlformats.org/markup-compatibility/2006">
              <mc:Choice xmlns:v="urn:schemas-microsoft-com:vml" Requires="v">
                <p:oleObj spid="_x0000_s150535" name="Equation" r:id="rId7" imgW="888840" imgH="279360" progId="Equation.DSMT4">
                  <p:embed/>
                </p:oleObj>
              </mc:Choice>
              <mc:Fallback>
                <p:oleObj name="Equation" r:id="rId7" imgW="888840" imgH="279360" progId="Equation.DSMT4">
                  <p:embed/>
                  <p:pic>
                    <p:nvPicPr>
                      <p:cNvPr id="0" name="OLE substitute image"/>
                      <p:cNvPicPr/>
                      <p:nvPr/>
                    </p:nvPicPr>
                    <p:blipFill>
                      <a:blip r:embed="rId8"/>
                      <a:stretch>
                        <a:fillRect/>
                      </a:stretch>
                    </p:blipFill>
                    <p:spPr>
                      <a:xfrm>
                        <a:off x="5393055" y="4650452"/>
                        <a:ext cx="888840" cy="27936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875CCFEE-2DB9-4835-9D19-430FA22D60C8}"/>
              </a:ext>
            </a:extLst>
          </p:cNvPr>
          <p:cNvSpPr>
            <a:spLocks noGrp="1"/>
          </p:cNvSpPr>
          <p:nvPr>
            <p:ph idx="12"/>
          </p:nvPr>
        </p:nvSpPr>
        <p:spPr>
          <a:xfrm>
            <a:off x="476843" y="4992353"/>
            <a:ext cx="6036691" cy="563672"/>
          </a:xfrm>
        </p:spPr>
        <p:txBody>
          <a:bodyPr/>
          <a:lstStyle/>
          <a:p>
            <a:pPr marL="914400" indent="-457200" algn="l">
              <a:buFont typeface="+mj-lt"/>
              <a:buAutoNum type="arabicPeriod" startAt="3"/>
            </a:pPr>
            <a:r>
              <a:rPr lang="en-US"/>
              <a:t>Compute the value of the test statistic.</a:t>
            </a:r>
          </a:p>
        </p:txBody>
      </p:sp>
      <p:graphicFrame>
        <p:nvGraphicFramePr>
          <p:cNvPr id="15" name="Object 8" descr="An equation. Begin equation. z equals start fraction x overbar minus mu subscript 0 baseline over sigma divided by the square root of n end fraction equals start fraction 2.92 minus 3 over .18 divided by the square root of 36 end fraction equals negative 2.67.">
            <a:extLst>
              <a:ext uri="{FF2B5EF4-FFF2-40B4-BE49-F238E27FC236}">
                <a16:creationId xmlns:a16="http://schemas.microsoft.com/office/drawing/2014/main" id="{CCE7A0BB-4634-4F27-802E-A647F018D65E}"/>
              </a:ext>
            </a:extLst>
          </p:cNvPr>
          <p:cNvGraphicFramePr>
            <a:graphicFrameLocks noGrp="1" noChangeAspect="1"/>
          </p:cNvGraphicFramePr>
          <p:nvPr>
            <p:ph idx="14"/>
            <p:extLst>
              <p:ext uri="{D42A27DB-BD31-4B8C-83A1-F6EECF244321}">
                <p14:modId xmlns:p14="http://schemas.microsoft.com/office/powerpoint/2010/main" val="54425047"/>
              </p:ext>
            </p:extLst>
          </p:nvPr>
        </p:nvGraphicFramePr>
        <p:xfrm>
          <a:off x="3916743" y="5498536"/>
          <a:ext cx="3949560" cy="825480"/>
        </p:xfrm>
        <a:graphic>
          <a:graphicData uri="http://schemas.openxmlformats.org/presentationml/2006/ole">
            <mc:AlternateContent xmlns:mc="http://schemas.openxmlformats.org/markup-compatibility/2006">
              <mc:Choice xmlns:v="urn:schemas-microsoft-com:vml" Requires="v">
                <p:oleObj spid="_x0000_s150536" name="Equation" r:id="rId9" imgW="3949560" imgH="825480" progId="Equation.DSMT4">
                  <p:embed/>
                </p:oleObj>
              </mc:Choice>
              <mc:Fallback>
                <p:oleObj name="Equation" r:id="rId9" imgW="3949560" imgH="825480" progId="Equation.DSMT4">
                  <p:embed/>
                  <p:pic>
                    <p:nvPicPr>
                      <p:cNvPr id="0" name="OLE substitute image"/>
                      <p:cNvPicPr/>
                      <p:nvPr/>
                    </p:nvPicPr>
                    <p:blipFill>
                      <a:blip r:embed="rId10"/>
                      <a:stretch>
                        <a:fillRect/>
                      </a:stretch>
                    </p:blipFill>
                    <p:spPr>
                      <a:xfrm>
                        <a:off x="3916743" y="5498536"/>
                        <a:ext cx="3949560" cy="825480"/>
                      </a:xfrm>
                      <a:prstGeom prst="rect">
                        <a:avLst/>
                      </a:prstGeom>
                    </p:spPr>
                  </p:pic>
                </p:oleObj>
              </mc:Fallback>
            </mc:AlternateContent>
          </a:graphicData>
        </a:graphic>
      </p:graphicFrame>
    </p:spTree>
    <p:extLst>
      <p:ext uri="{BB962C8B-B14F-4D97-AF65-F5344CB8AC3E}">
        <p14:creationId xmlns:p14="http://schemas.microsoft.com/office/powerpoint/2010/main" val="3918335057"/>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27E6-0CB4-483A-88DA-8F6211E85BF1}"/>
              </a:ext>
            </a:extLst>
          </p:cNvPr>
          <p:cNvSpPr>
            <a:spLocks noGrp="1"/>
          </p:cNvSpPr>
          <p:nvPr>
            <p:ph type="title"/>
          </p:nvPr>
        </p:nvSpPr>
        <p:spPr/>
        <p:txBody>
          <a:bodyPr/>
          <a:lstStyle/>
          <a:p>
            <a:r>
              <a:rPr lang="en-US">
                <a:cs typeface="Arial" pitchFamily="34" charset="0"/>
              </a:rPr>
              <a:t>One-Tailed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(2 of 3)</a:t>
            </a:r>
            <a:endParaRPr lang="en-IN"/>
          </a:p>
        </p:txBody>
      </p:sp>
      <p:sp>
        <p:nvSpPr>
          <p:cNvPr id="3" name="Content Placeholder 2">
            <a:extLst>
              <a:ext uri="{FF2B5EF4-FFF2-40B4-BE49-F238E27FC236}">
                <a16:creationId xmlns:a16="http://schemas.microsoft.com/office/drawing/2014/main" id="{DAAB9D8A-9625-448A-9729-562802A4B4EA}"/>
              </a:ext>
            </a:extLst>
          </p:cNvPr>
          <p:cNvSpPr>
            <a:spLocks noGrp="1"/>
          </p:cNvSpPr>
          <p:nvPr>
            <p:ph idx="1"/>
          </p:nvPr>
        </p:nvSpPr>
        <p:spPr>
          <a:xfrm>
            <a:off x="476844" y="1944375"/>
            <a:ext cx="11241914" cy="2314474"/>
          </a:xfrm>
        </p:spPr>
        <p:txBody>
          <a:bodyPr/>
          <a:lstStyle/>
          <a:p>
            <a:pPr algn="l">
              <a:spcBef>
                <a:spcPts val="1200"/>
              </a:spcBef>
            </a:pPr>
            <a:r>
              <a:rPr lang="en-US" b="1" u="sng"/>
              <a:t>Example</a:t>
            </a:r>
            <a:r>
              <a:rPr lang="en-US" b="1"/>
              <a:t>:</a:t>
            </a:r>
            <a:r>
              <a:rPr lang="en-US"/>
              <a:t> Hilltop Coffee</a:t>
            </a:r>
          </a:p>
          <a:p>
            <a:pPr marL="457200" lvl="1" indent="0">
              <a:spcBef>
                <a:spcPts val="1200"/>
              </a:spcBef>
              <a:buNone/>
            </a:pPr>
            <a:r>
              <a:rPr lang="en-US" i="1"/>
              <a:t>p</a:t>
            </a:r>
            <a:r>
              <a:rPr lang="en-US"/>
              <a:t>-value Approach</a:t>
            </a:r>
          </a:p>
          <a:p>
            <a:pPr marL="914400" lvl="1" indent="-457200">
              <a:spcBef>
                <a:spcPts val="1200"/>
              </a:spcBef>
              <a:buFont typeface="+mj-lt"/>
              <a:buAutoNum type="arabicPeriod" startAt="4"/>
            </a:pPr>
            <a:r>
              <a:rPr lang="en-US"/>
              <a:t>Compute the </a:t>
            </a:r>
            <a:r>
              <a:rPr lang="en-US" i="1"/>
              <a:t>p</a:t>
            </a:r>
            <a:r>
              <a:rPr lang="en-US"/>
              <a:t>-value.</a:t>
            </a:r>
          </a:p>
          <a:p>
            <a:pPr marL="914400" lvl="2" indent="0">
              <a:spcBef>
                <a:spcPts val="1200"/>
              </a:spcBef>
              <a:buNone/>
            </a:pPr>
            <a:r>
              <a:rPr lang="en-US"/>
              <a:t>For</a:t>
            </a:r>
            <a:endParaRPr lang="en-IN"/>
          </a:p>
        </p:txBody>
      </p:sp>
      <p:graphicFrame>
        <p:nvGraphicFramePr>
          <p:cNvPr id="12" name="Object 3" descr="Begin equation. z equals negative 2.67. End equation.">
            <a:extLst>
              <a:ext uri="{FF2B5EF4-FFF2-40B4-BE49-F238E27FC236}">
                <a16:creationId xmlns:a16="http://schemas.microsoft.com/office/drawing/2014/main" id="{8006FC81-98F8-4498-ADDB-4DE8695720A5}"/>
              </a:ext>
            </a:extLst>
          </p:cNvPr>
          <p:cNvGraphicFramePr>
            <a:graphicFrameLocks noGrp="1" noChangeAspect="1"/>
          </p:cNvGraphicFramePr>
          <p:nvPr>
            <p:ph idx="11"/>
            <p:extLst>
              <p:ext uri="{D42A27DB-BD31-4B8C-83A1-F6EECF244321}">
                <p14:modId xmlns:p14="http://schemas.microsoft.com/office/powerpoint/2010/main" val="784268893"/>
              </p:ext>
            </p:extLst>
          </p:nvPr>
        </p:nvGraphicFramePr>
        <p:xfrm>
          <a:off x="2038350" y="3902075"/>
          <a:ext cx="1193800" cy="269875"/>
        </p:xfrm>
        <a:graphic>
          <a:graphicData uri="http://schemas.openxmlformats.org/presentationml/2006/ole">
            <mc:AlternateContent xmlns:mc="http://schemas.openxmlformats.org/markup-compatibility/2006">
              <mc:Choice xmlns:v="urn:schemas-microsoft-com:vml" Requires="v">
                <p:oleObj spid="_x0000_s151555" name="Equation" r:id="rId3" imgW="1295280" imgH="291960" progId="Equation.DSMT4">
                  <p:embed/>
                </p:oleObj>
              </mc:Choice>
              <mc:Fallback>
                <p:oleObj name="Equation" r:id="rId3" imgW="1295280" imgH="291960" progId="Equation.DSMT4">
                  <p:embed/>
                  <p:pic>
                    <p:nvPicPr>
                      <p:cNvPr id="0" name="OLE substitute image"/>
                      <p:cNvPicPr/>
                      <p:nvPr/>
                    </p:nvPicPr>
                    <p:blipFill>
                      <a:blip r:embed="rId4"/>
                      <a:stretch>
                        <a:fillRect/>
                      </a:stretch>
                    </p:blipFill>
                    <p:spPr>
                      <a:xfrm>
                        <a:off x="2038350" y="3902075"/>
                        <a:ext cx="1193800" cy="2698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5917A17-64A2-40B2-809F-895FE183DB43}"/>
              </a:ext>
            </a:extLst>
          </p:cNvPr>
          <p:cNvSpPr>
            <a:spLocks noGrp="1"/>
          </p:cNvSpPr>
          <p:nvPr>
            <p:ph idx="13"/>
          </p:nvPr>
        </p:nvSpPr>
        <p:spPr>
          <a:xfrm>
            <a:off x="476844" y="3791381"/>
            <a:ext cx="11245516" cy="859150"/>
          </a:xfrm>
        </p:spPr>
        <p:txBody>
          <a:bodyPr/>
          <a:lstStyle/>
          <a:p>
            <a:pPr marL="914400" indent="1709928" algn="l"/>
            <a:r>
              <a:rPr lang="en-US"/>
              <a:t>, using standard normal probability, we find that the lower tail area is .0038.</a:t>
            </a:r>
            <a:endParaRPr lang="en-IN"/>
          </a:p>
        </p:txBody>
      </p:sp>
      <p:sp>
        <p:nvSpPr>
          <p:cNvPr id="6" name="Content Placeholder 5">
            <a:extLst>
              <a:ext uri="{FF2B5EF4-FFF2-40B4-BE49-F238E27FC236}">
                <a16:creationId xmlns:a16="http://schemas.microsoft.com/office/drawing/2014/main" id="{1CFA0C4F-6418-4023-80B8-399FA50E120D}"/>
              </a:ext>
            </a:extLst>
          </p:cNvPr>
          <p:cNvSpPr>
            <a:spLocks noGrp="1"/>
          </p:cNvSpPr>
          <p:nvPr>
            <p:ph idx="15"/>
          </p:nvPr>
        </p:nvSpPr>
        <p:spPr>
          <a:xfrm>
            <a:off x="473241" y="4711264"/>
            <a:ext cx="11241914" cy="512089"/>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sp>
        <p:nvSpPr>
          <p:cNvPr id="7" name="Content Placeholder 6">
            <a:extLst>
              <a:ext uri="{FF2B5EF4-FFF2-40B4-BE49-F238E27FC236}">
                <a16:creationId xmlns:a16="http://schemas.microsoft.com/office/drawing/2014/main" id="{BE99C164-4381-48E8-B971-8C8DC0C9425A}"/>
              </a:ext>
            </a:extLst>
          </p:cNvPr>
          <p:cNvSpPr>
            <a:spLocks noGrp="1"/>
          </p:cNvSpPr>
          <p:nvPr>
            <p:ph idx="10"/>
          </p:nvPr>
        </p:nvSpPr>
        <p:spPr>
          <a:xfrm>
            <a:off x="476843" y="5246508"/>
            <a:ext cx="3718639" cy="325437"/>
          </a:xfrm>
        </p:spPr>
        <p:txBody>
          <a:bodyPr/>
          <a:lstStyle/>
          <a:p>
            <a:pPr marL="914400" algn="l"/>
            <a:r>
              <a:rPr lang="en-US"/>
              <a:t>Because p-value</a:t>
            </a:r>
            <a:endParaRPr lang="en-IN"/>
          </a:p>
        </p:txBody>
      </p:sp>
      <p:graphicFrame>
        <p:nvGraphicFramePr>
          <p:cNvPr id="14" name="Object 7" descr="Begin equation. .0038 less than or equal to alpha equals .01. End equation.">
            <a:extLst>
              <a:ext uri="{FF2B5EF4-FFF2-40B4-BE49-F238E27FC236}">
                <a16:creationId xmlns:a16="http://schemas.microsoft.com/office/drawing/2014/main" id="{3A633972-4638-41FB-9CF1-0163E50D6416}"/>
              </a:ext>
            </a:extLst>
          </p:cNvPr>
          <p:cNvGraphicFramePr>
            <a:graphicFrameLocks noGrp="1" noChangeAspect="1"/>
          </p:cNvGraphicFramePr>
          <p:nvPr>
            <p:ph idx="12"/>
            <p:extLst>
              <p:ext uri="{D42A27DB-BD31-4B8C-83A1-F6EECF244321}">
                <p14:modId xmlns:p14="http://schemas.microsoft.com/office/powerpoint/2010/main" val="4100805890"/>
              </p:ext>
            </p:extLst>
          </p:nvPr>
        </p:nvGraphicFramePr>
        <p:xfrm>
          <a:off x="3819499" y="5331028"/>
          <a:ext cx="1993680" cy="291960"/>
        </p:xfrm>
        <a:graphic>
          <a:graphicData uri="http://schemas.openxmlformats.org/presentationml/2006/ole">
            <mc:AlternateContent xmlns:mc="http://schemas.openxmlformats.org/markup-compatibility/2006">
              <mc:Choice xmlns:v="urn:schemas-microsoft-com:vml" Requires="v">
                <p:oleObj spid="_x0000_s151556" name="Equation" r:id="rId5" imgW="1993680" imgH="291960" progId="Equation.DSMT4">
                  <p:embed/>
                </p:oleObj>
              </mc:Choice>
              <mc:Fallback>
                <p:oleObj name="Equation" r:id="rId5" imgW="1993680" imgH="291960" progId="Equation.DSMT4">
                  <p:embed/>
                  <p:pic>
                    <p:nvPicPr>
                      <p:cNvPr id="0" name="OLE substitute image"/>
                      <p:cNvPicPr/>
                      <p:nvPr/>
                    </p:nvPicPr>
                    <p:blipFill>
                      <a:blip r:embed="rId6"/>
                      <a:stretch>
                        <a:fillRect/>
                      </a:stretch>
                    </p:blipFill>
                    <p:spPr>
                      <a:xfrm>
                        <a:off x="3819499" y="5331028"/>
                        <a:ext cx="1993680" cy="29196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A327DC1-EBB5-4AF2-9814-0C4BE4045830}"/>
              </a:ext>
            </a:extLst>
          </p:cNvPr>
          <p:cNvSpPr>
            <a:spLocks noGrp="1"/>
          </p:cNvSpPr>
          <p:nvPr>
            <p:ph idx="14"/>
          </p:nvPr>
        </p:nvSpPr>
        <p:spPr>
          <a:xfrm>
            <a:off x="5755344" y="5223362"/>
            <a:ext cx="2563241" cy="422764"/>
          </a:xfrm>
        </p:spPr>
        <p:txBody>
          <a:bodyPr/>
          <a:lstStyle/>
          <a:p>
            <a:pPr algn="l"/>
            <a:r>
              <a:rPr lang="en-US"/>
              <a:t>, we reject </a:t>
            </a:r>
            <a:r>
              <a:rPr lang="en-US" i="1"/>
              <a:t>H</a:t>
            </a:r>
            <a:r>
              <a:rPr lang="en-US" baseline="-25000"/>
              <a:t>0</a:t>
            </a:r>
            <a:r>
              <a:rPr lang="en-US"/>
              <a:t>.</a:t>
            </a:r>
            <a:endParaRPr lang="en-IN"/>
          </a:p>
        </p:txBody>
      </p:sp>
    </p:spTree>
    <p:extLst>
      <p:ext uri="{BB962C8B-B14F-4D97-AF65-F5344CB8AC3E}">
        <p14:creationId xmlns:p14="http://schemas.microsoft.com/office/powerpoint/2010/main" val="3895102588"/>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C6B33C-9AE5-4E37-BBB2-45FB09D2466B}"/>
              </a:ext>
            </a:extLst>
          </p:cNvPr>
          <p:cNvSpPr>
            <a:spLocks noGrp="1"/>
          </p:cNvSpPr>
          <p:nvPr>
            <p:ph type="title"/>
          </p:nvPr>
        </p:nvSpPr>
        <p:spPr/>
        <p:txBody>
          <a:bodyPr/>
          <a:lstStyle/>
          <a:p>
            <a:r>
              <a:rPr lang="en-US">
                <a:cs typeface="Arial" pitchFamily="34" charset="0"/>
              </a:rPr>
              <a:t>Lower-Tailed Test about a Population Mean:  </a:t>
            </a:r>
            <a:r>
              <a:rPr lang="en-US" i="1">
                <a:latin typeface="Symbol" panose="05050102010706020507" pitchFamily="18" charset="2"/>
                <a:cs typeface="Arial" pitchFamily="34" charset="0"/>
              </a:rPr>
              <a:t>s</a:t>
            </a:r>
            <a:r>
              <a:rPr lang="en-US">
                <a:cs typeface="Arial" pitchFamily="34" charset="0"/>
              </a:rPr>
              <a:t>  Known </a:t>
            </a:r>
            <a:r>
              <a:rPr lang="en-US" kern="0"/>
              <a:t>(2 of 2)</a:t>
            </a:r>
            <a:endParaRPr lang="en-IN"/>
          </a:p>
        </p:txBody>
      </p:sp>
      <p:sp>
        <p:nvSpPr>
          <p:cNvPr id="2" name="Content Placeholder 2">
            <a:extLst>
              <a:ext uri="{FF2B5EF4-FFF2-40B4-BE49-F238E27FC236}">
                <a16:creationId xmlns:a16="http://schemas.microsoft.com/office/drawing/2014/main" id="{BD5AC227-938F-44E6-AD82-390199629E68}"/>
              </a:ext>
            </a:extLst>
          </p:cNvPr>
          <p:cNvSpPr>
            <a:spLocks noGrp="1"/>
          </p:cNvSpPr>
          <p:nvPr>
            <p:ph sz="half" idx="2"/>
          </p:nvPr>
        </p:nvSpPr>
        <p:spPr/>
        <p:txBody>
          <a:bodyPr/>
          <a:lstStyle/>
          <a:p>
            <a:pPr marL="0" indent="0">
              <a:buNone/>
            </a:pPr>
            <a:r>
              <a:rPr lang="en-US" b="1" u="sng"/>
              <a:t>Example</a:t>
            </a:r>
            <a:r>
              <a:rPr lang="en-US" b="1"/>
              <a:t>: </a:t>
            </a:r>
            <a:r>
              <a:rPr lang="en-US"/>
              <a:t>Hilltop Coffee</a:t>
            </a:r>
          </a:p>
          <a:p>
            <a:pPr marL="0" indent="0">
              <a:buNone/>
            </a:pPr>
            <a:endParaRPr lang="en-US"/>
          </a:p>
          <a:p>
            <a:pPr marL="0" indent="0">
              <a:buNone/>
            </a:pPr>
            <a:r>
              <a:rPr lang="en-US"/>
              <a:t>p-value:</a:t>
            </a:r>
          </a:p>
        </p:txBody>
      </p:sp>
      <p:graphicFrame>
        <p:nvGraphicFramePr>
          <p:cNvPr id="13" name="Ovject 3" descr="less than or equal to alpha.">
            <a:extLst>
              <a:ext uri="{FF2B5EF4-FFF2-40B4-BE49-F238E27FC236}">
                <a16:creationId xmlns:a16="http://schemas.microsoft.com/office/drawing/2014/main" id="{3208B73A-2A9A-40B9-ABA2-BBBA308E9DF6}"/>
              </a:ext>
            </a:extLst>
          </p:cNvPr>
          <p:cNvGraphicFramePr>
            <a:graphicFrameLocks noGrp="1" noChangeAspect="1"/>
          </p:cNvGraphicFramePr>
          <p:nvPr>
            <p:ph idx="10"/>
            <p:extLst>
              <p:ext uri="{D42A27DB-BD31-4B8C-83A1-F6EECF244321}">
                <p14:modId xmlns:p14="http://schemas.microsoft.com/office/powerpoint/2010/main" val="1166670603"/>
              </p:ext>
            </p:extLst>
          </p:nvPr>
        </p:nvGraphicFramePr>
        <p:xfrm>
          <a:off x="1718235" y="3112433"/>
          <a:ext cx="516780" cy="279180"/>
        </p:xfrm>
        <a:graphic>
          <a:graphicData uri="http://schemas.openxmlformats.org/presentationml/2006/ole">
            <mc:AlternateContent xmlns:mc="http://schemas.openxmlformats.org/markup-compatibility/2006">
              <mc:Choice xmlns:v="urn:schemas-microsoft-com:vml" Requires="v">
                <p:oleObj spid="_x0000_s152578" name="Equation" r:id="rId3" imgW="469800" imgH="253800" progId="Equation.DSMT4">
                  <p:embed/>
                </p:oleObj>
              </mc:Choice>
              <mc:Fallback>
                <p:oleObj name="Equation" r:id="rId3" imgW="469800" imgH="253800" progId="Equation.DSMT4">
                  <p:embed/>
                  <p:pic>
                    <p:nvPicPr>
                      <p:cNvPr id="0" name="OLE substitute image"/>
                      <p:cNvPicPr/>
                      <p:nvPr/>
                    </p:nvPicPr>
                    <p:blipFill>
                      <a:blip r:embed="rId4"/>
                      <a:stretch>
                        <a:fillRect/>
                      </a:stretch>
                    </p:blipFill>
                    <p:spPr>
                      <a:xfrm>
                        <a:off x="1718235" y="3112433"/>
                        <a:ext cx="516780" cy="27918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5805A46F-A28D-4E02-AA3C-9A85DBE2232D}"/>
              </a:ext>
            </a:extLst>
          </p:cNvPr>
          <p:cNvSpPr>
            <a:spLocks noGrp="1"/>
          </p:cNvSpPr>
          <p:nvPr>
            <p:ph idx="11"/>
          </p:nvPr>
        </p:nvSpPr>
        <p:spPr>
          <a:xfrm>
            <a:off x="2262863" y="2994660"/>
            <a:ext cx="1883556" cy="598499"/>
          </a:xfrm>
        </p:spPr>
        <p:txBody>
          <a:bodyPr/>
          <a:lstStyle/>
          <a:p>
            <a:pPr algn="l"/>
            <a:r>
              <a:rPr lang="en-US"/>
              <a:t>so reject </a:t>
            </a:r>
            <a:r>
              <a:rPr lang="en-US" i="1"/>
              <a:t>H</a:t>
            </a:r>
            <a:r>
              <a:rPr lang="en-US" baseline="-25000"/>
              <a:t>0</a:t>
            </a:r>
            <a:r>
              <a:rPr lang="en-US"/>
              <a:t>.</a:t>
            </a:r>
          </a:p>
        </p:txBody>
      </p:sp>
      <p:pic>
        <p:nvPicPr>
          <p:cNvPr id="12" name="Picture 5" descr="Two sampling distributions. The first distribution is plotted over x bar, with mu equals subscript 0 equals 3 and sigma subscript x bar equals sigma over square root of n equals 0.03. The region between the left tail and x bar equals 2.92 is shaded. The second distribution is plotted over z, with mean equals 0. Sampling distribution of z equals x bar minus 3 over 0.03. The region between the left tail and z equals negative 2.67, which is equal to x bar equals 2.92, is p-value equals 0.0038.">
            <a:extLst>
              <a:ext uri="{FF2B5EF4-FFF2-40B4-BE49-F238E27FC236}">
                <a16:creationId xmlns:a16="http://schemas.microsoft.com/office/drawing/2014/main" id="{6A92DD5C-1127-421C-8E14-B4A1321F3B80}"/>
              </a:ext>
            </a:extLst>
          </p:cNvPr>
          <p:cNvPicPr>
            <a:picLocks noGrp="1" noChangeAspect="1"/>
          </p:cNvPicPr>
          <p:nvPr>
            <p:ph idx="13"/>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5656801" y="1860649"/>
            <a:ext cx="5614416" cy="4546001"/>
          </a:xfrm>
          <a:prstGeom prst="rect">
            <a:avLst/>
          </a:prstGeom>
        </p:spPr>
      </p:pic>
    </p:spTree>
    <p:extLst>
      <p:ext uri="{BB962C8B-B14F-4D97-AF65-F5344CB8AC3E}">
        <p14:creationId xmlns:p14="http://schemas.microsoft.com/office/powerpoint/2010/main" val="284209676"/>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809E-9907-4714-A13C-788FEE41BF0A}"/>
              </a:ext>
            </a:extLst>
          </p:cNvPr>
          <p:cNvSpPr>
            <a:spLocks noGrp="1"/>
          </p:cNvSpPr>
          <p:nvPr>
            <p:ph type="title"/>
          </p:nvPr>
        </p:nvSpPr>
        <p:spPr/>
        <p:txBody>
          <a:bodyPr/>
          <a:lstStyle/>
          <a:p>
            <a:r>
              <a:rPr lang="en-US"/>
              <a:t>One-Tailed Tests about a Population Mean:  </a:t>
            </a:r>
            <a:br>
              <a:rPr lang="en-US"/>
            </a:br>
            <a:r>
              <a:rPr lang="el-GR" i="1"/>
              <a:t>σ</a:t>
            </a:r>
            <a:r>
              <a:rPr lang="en-US"/>
              <a:t>  Known </a:t>
            </a:r>
            <a:r>
              <a:rPr lang="en-US" kern="0"/>
              <a:t>(3 of 3)</a:t>
            </a:r>
            <a:endParaRPr lang="en-IN"/>
          </a:p>
        </p:txBody>
      </p:sp>
      <p:sp>
        <p:nvSpPr>
          <p:cNvPr id="3" name="Content Placeholder 2">
            <a:extLst>
              <a:ext uri="{FF2B5EF4-FFF2-40B4-BE49-F238E27FC236}">
                <a16:creationId xmlns:a16="http://schemas.microsoft.com/office/drawing/2014/main" id="{1D8B86B2-492D-41DE-90CE-36DB52DA5F8E}"/>
              </a:ext>
            </a:extLst>
          </p:cNvPr>
          <p:cNvSpPr>
            <a:spLocks noGrp="1"/>
          </p:cNvSpPr>
          <p:nvPr>
            <p:ph sz="quarter" idx="17"/>
          </p:nvPr>
        </p:nvSpPr>
        <p:spPr>
          <a:xfrm>
            <a:off x="476842" y="1828799"/>
            <a:ext cx="11241915" cy="2101517"/>
          </a:xfrm>
        </p:spPr>
        <p:txBody>
          <a:bodyPr/>
          <a:lstStyle/>
          <a:p>
            <a:pPr marL="0" indent="0">
              <a:spcBef>
                <a:spcPts val="600"/>
              </a:spcBef>
              <a:spcAft>
                <a:spcPts val="500"/>
              </a:spcAft>
              <a:buNone/>
            </a:pPr>
            <a:r>
              <a:rPr lang="en-US" b="1" u="sng"/>
              <a:t>Example</a:t>
            </a:r>
            <a:r>
              <a:rPr lang="en-US" b="1"/>
              <a:t>:</a:t>
            </a:r>
            <a:r>
              <a:rPr lang="en-US"/>
              <a:t> Hilltop Coffee</a:t>
            </a:r>
          </a:p>
          <a:p>
            <a:pPr marL="457200" lvl="1" indent="0">
              <a:spcBef>
                <a:spcPts val="600"/>
              </a:spcBef>
              <a:spcAft>
                <a:spcPts val="500"/>
              </a:spcAft>
              <a:buNone/>
            </a:pPr>
            <a:r>
              <a:rPr lang="en-US"/>
              <a:t>Critical Value Approach</a:t>
            </a:r>
          </a:p>
          <a:p>
            <a:pPr marL="914400" indent="-457200">
              <a:spcBef>
                <a:spcPts val="600"/>
              </a:spcBef>
              <a:spcAft>
                <a:spcPts val="500"/>
              </a:spcAft>
              <a:buFont typeface="+mj-lt"/>
              <a:buAutoNum type="arabicPeriod" startAt="4"/>
            </a:pPr>
            <a:r>
              <a:rPr lang="en-US"/>
              <a:t>Determine the critical value and rejection rule.</a:t>
            </a:r>
          </a:p>
          <a:p>
            <a:pPr marL="1147763" indent="0">
              <a:spcBef>
                <a:spcPts val="600"/>
              </a:spcBef>
              <a:spcAft>
                <a:spcPts val="500"/>
              </a:spcAft>
              <a:buNone/>
            </a:pPr>
            <a:r>
              <a:rPr lang="en-US">
                <a:solidFill>
                  <a:srgbClr val="00385C"/>
                </a:solidFill>
              </a:rPr>
              <a:t>For</a:t>
            </a:r>
            <a:endParaRPr lang="en-IN"/>
          </a:p>
        </p:txBody>
      </p:sp>
      <p:graphicFrame>
        <p:nvGraphicFramePr>
          <p:cNvPr id="21" name="Object 3" descr="Begin equation. alpha equals .01, z equals negative 2.33. End equation.">
            <a:extLst>
              <a:ext uri="{FF2B5EF4-FFF2-40B4-BE49-F238E27FC236}">
                <a16:creationId xmlns:a16="http://schemas.microsoft.com/office/drawing/2014/main" id="{1AE945EC-3EE8-4EB8-92F1-3C7D43F27130}"/>
              </a:ext>
            </a:extLst>
          </p:cNvPr>
          <p:cNvGraphicFramePr>
            <a:graphicFrameLocks noGrp="1" noChangeAspect="1"/>
          </p:cNvGraphicFramePr>
          <p:nvPr>
            <p:ph sz="quarter" idx="18"/>
            <p:extLst>
              <p:ext uri="{D42A27DB-BD31-4B8C-83A1-F6EECF244321}">
                <p14:modId xmlns:p14="http://schemas.microsoft.com/office/powerpoint/2010/main" val="3195264280"/>
              </p:ext>
            </p:extLst>
          </p:nvPr>
        </p:nvGraphicFramePr>
        <p:xfrm>
          <a:off x="2317836" y="3449513"/>
          <a:ext cx="2222500" cy="330200"/>
        </p:xfrm>
        <a:graphic>
          <a:graphicData uri="http://schemas.openxmlformats.org/presentationml/2006/ole">
            <mc:AlternateContent xmlns:mc="http://schemas.openxmlformats.org/markup-compatibility/2006">
              <mc:Choice xmlns:v="urn:schemas-microsoft-com:vml" Requires="v">
                <p:oleObj spid="_x0000_s153604" name="Equation" r:id="rId3" imgW="2222280" imgH="330120" progId="Equation.DSMT4">
                  <p:embed/>
                </p:oleObj>
              </mc:Choice>
              <mc:Fallback>
                <p:oleObj name="Equation" r:id="rId3" imgW="2222280" imgH="330120" progId="Equation.DSMT4">
                  <p:embed/>
                  <p:pic>
                    <p:nvPicPr>
                      <p:cNvPr id="0" name="OLE substitute image"/>
                      <p:cNvPicPr/>
                      <p:nvPr/>
                    </p:nvPicPr>
                    <p:blipFill>
                      <a:blip r:embed="rId4"/>
                      <a:stretch>
                        <a:fillRect/>
                      </a:stretch>
                    </p:blipFill>
                    <p:spPr>
                      <a:xfrm>
                        <a:off x="2317836" y="3449513"/>
                        <a:ext cx="2222500" cy="3302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302362C-1D72-4677-9C62-74CAEE239B22}"/>
              </a:ext>
            </a:extLst>
          </p:cNvPr>
          <p:cNvSpPr>
            <a:spLocks noGrp="1"/>
          </p:cNvSpPr>
          <p:nvPr>
            <p:ph sz="quarter" idx="19"/>
          </p:nvPr>
        </p:nvSpPr>
        <p:spPr>
          <a:xfrm>
            <a:off x="1609809" y="3794103"/>
            <a:ext cx="1384827" cy="548640"/>
          </a:xfrm>
        </p:spPr>
        <p:txBody>
          <a:bodyPr/>
          <a:lstStyle/>
          <a:p>
            <a:pPr marL="0" indent="0">
              <a:buNone/>
            </a:pPr>
            <a:r>
              <a:rPr lang="en-US">
                <a:solidFill>
                  <a:srgbClr val="00385C"/>
                </a:solidFill>
              </a:rPr>
              <a:t>Reject</a:t>
            </a:r>
            <a:endParaRPr lang="en-IN"/>
          </a:p>
        </p:txBody>
      </p:sp>
      <p:graphicFrame>
        <p:nvGraphicFramePr>
          <p:cNvPr id="32" name="Ovject 5" descr="Begin equation. H subscript 0 baseline if z is less than or equal to negative 2.33. End equation.">
            <a:extLst>
              <a:ext uri="{FF2B5EF4-FFF2-40B4-BE49-F238E27FC236}">
                <a16:creationId xmlns:a16="http://schemas.microsoft.com/office/drawing/2014/main" id="{1935CE8D-5A64-4FB4-9CC5-92BE811E883C}"/>
              </a:ext>
            </a:extLst>
          </p:cNvPr>
          <p:cNvGraphicFramePr>
            <a:graphicFrameLocks noGrp="1" noChangeAspect="1"/>
          </p:cNvGraphicFramePr>
          <p:nvPr>
            <p:ph sz="quarter" idx="20"/>
            <p:extLst>
              <p:ext uri="{D42A27DB-BD31-4B8C-83A1-F6EECF244321}">
                <p14:modId xmlns:p14="http://schemas.microsoft.com/office/powerpoint/2010/main" val="2471628073"/>
              </p:ext>
            </p:extLst>
          </p:nvPr>
        </p:nvGraphicFramePr>
        <p:xfrm>
          <a:off x="2678665" y="3877923"/>
          <a:ext cx="1879600" cy="381000"/>
        </p:xfrm>
        <a:graphic>
          <a:graphicData uri="http://schemas.openxmlformats.org/presentationml/2006/ole">
            <mc:AlternateContent xmlns:mc="http://schemas.openxmlformats.org/markup-compatibility/2006">
              <mc:Choice xmlns:v="urn:schemas-microsoft-com:vml" Requires="v">
                <p:oleObj spid="_x0000_s153605" name="Equation" r:id="rId5" imgW="1879560" imgH="380880" progId="Equation.DSMT4">
                  <p:embed/>
                </p:oleObj>
              </mc:Choice>
              <mc:Fallback>
                <p:oleObj name="Equation" r:id="rId5" imgW="1879560" imgH="380880" progId="Equation.DSMT4">
                  <p:embed/>
                  <p:pic>
                    <p:nvPicPr>
                      <p:cNvPr id="0" name="OLE substitute image"/>
                      <p:cNvPicPr/>
                      <p:nvPr/>
                    </p:nvPicPr>
                    <p:blipFill>
                      <a:blip r:embed="rId6"/>
                      <a:stretch>
                        <a:fillRect/>
                      </a:stretch>
                    </p:blipFill>
                    <p:spPr>
                      <a:xfrm>
                        <a:off x="2678665" y="3877923"/>
                        <a:ext cx="1879600" cy="381000"/>
                      </a:xfrm>
                      <a:prstGeom prst="rect">
                        <a:avLst/>
                      </a:prstGeom>
                    </p:spPr>
                  </p:pic>
                </p:oleObj>
              </mc:Fallback>
            </mc:AlternateContent>
          </a:graphicData>
        </a:graphic>
      </p:graphicFrame>
      <p:sp>
        <p:nvSpPr>
          <p:cNvPr id="29" name="Content Placeholder 6">
            <a:extLst>
              <a:ext uri="{FF2B5EF4-FFF2-40B4-BE49-F238E27FC236}">
                <a16:creationId xmlns:a16="http://schemas.microsoft.com/office/drawing/2014/main" id="{6ED155AD-34D9-4A3D-AFB8-6D93183E4795}"/>
              </a:ext>
            </a:extLst>
          </p:cNvPr>
          <p:cNvSpPr>
            <a:spLocks noGrp="1"/>
          </p:cNvSpPr>
          <p:nvPr>
            <p:ph sz="quarter" idx="21"/>
          </p:nvPr>
        </p:nvSpPr>
        <p:spPr>
          <a:xfrm>
            <a:off x="476841" y="4337019"/>
            <a:ext cx="6155496" cy="548640"/>
          </a:xfrm>
        </p:spPr>
        <p:txBody>
          <a:bodyPr/>
          <a:lstStyle/>
          <a:p>
            <a:pPr marL="1143000" indent="-457200">
              <a:buFont typeface="+mj-lt"/>
              <a:buAutoNum type="arabicPeriod" startAt="5"/>
            </a:pPr>
            <a:r>
              <a:rPr lang="en-US"/>
              <a:t>Determine whether to reject </a:t>
            </a:r>
            <a:r>
              <a:rPr lang="en-US" i="1"/>
              <a:t>H</a:t>
            </a:r>
            <a:r>
              <a:rPr lang="en-US" baseline="-25000"/>
              <a:t>0</a:t>
            </a:r>
            <a:r>
              <a:rPr lang="en-US"/>
              <a:t>.</a:t>
            </a:r>
          </a:p>
        </p:txBody>
      </p:sp>
      <p:sp>
        <p:nvSpPr>
          <p:cNvPr id="27" name="Content Placeholder 7">
            <a:extLst>
              <a:ext uri="{FF2B5EF4-FFF2-40B4-BE49-F238E27FC236}">
                <a16:creationId xmlns:a16="http://schemas.microsoft.com/office/drawing/2014/main" id="{463ABB9B-BA97-4F88-846F-BBE120CD9A6A}"/>
              </a:ext>
            </a:extLst>
          </p:cNvPr>
          <p:cNvSpPr>
            <a:spLocks noGrp="1"/>
          </p:cNvSpPr>
          <p:nvPr>
            <p:ph sz="quarter" idx="22"/>
          </p:nvPr>
        </p:nvSpPr>
        <p:spPr>
          <a:xfrm>
            <a:off x="1609809" y="4890435"/>
            <a:ext cx="6223551" cy="557084"/>
          </a:xfrm>
        </p:spPr>
        <p:txBody>
          <a:bodyPr/>
          <a:lstStyle/>
          <a:p>
            <a:pPr marL="0" indent="0">
              <a:buNone/>
            </a:pPr>
            <a:r>
              <a:rPr lang="en-US">
                <a:solidFill>
                  <a:srgbClr val="00385C"/>
                </a:solidFill>
              </a:rPr>
              <a:t>Because</a:t>
            </a:r>
            <a:endParaRPr lang="en-IN"/>
          </a:p>
        </p:txBody>
      </p:sp>
      <p:graphicFrame>
        <p:nvGraphicFramePr>
          <p:cNvPr id="25" name="Ovject 8" descr="Begin equation. negative 2.67 is less than negative 2.33. End equation.">
            <a:extLst>
              <a:ext uri="{FF2B5EF4-FFF2-40B4-BE49-F238E27FC236}">
                <a16:creationId xmlns:a16="http://schemas.microsoft.com/office/drawing/2014/main" id="{E2BA3A40-8DCF-47EF-8FC7-D2E5312A50FC}"/>
              </a:ext>
            </a:extLst>
          </p:cNvPr>
          <p:cNvGraphicFramePr>
            <a:graphicFrameLocks noGrp="1" noChangeAspect="1"/>
          </p:cNvGraphicFramePr>
          <p:nvPr>
            <p:ph sz="quarter" idx="23"/>
            <p:extLst>
              <p:ext uri="{D42A27DB-BD31-4B8C-83A1-F6EECF244321}">
                <p14:modId xmlns:p14="http://schemas.microsoft.com/office/powerpoint/2010/main" val="3593701308"/>
              </p:ext>
            </p:extLst>
          </p:nvPr>
        </p:nvGraphicFramePr>
        <p:xfrm>
          <a:off x="3025537" y="4981684"/>
          <a:ext cx="1803400" cy="330200"/>
        </p:xfrm>
        <a:graphic>
          <a:graphicData uri="http://schemas.openxmlformats.org/presentationml/2006/ole">
            <mc:AlternateContent xmlns:mc="http://schemas.openxmlformats.org/markup-compatibility/2006">
              <mc:Choice xmlns:v="urn:schemas-microsoft-com:vml" Requires="v">
                <p:oleObj spid="_x0000_s153606" name="Equation" r:id="rId7" imgW="1803240" imgH="330120" progId="Equation.DSMT4">
                  <p:embed/>
                </p:oleObj>
              </mc:Choice>
              <mc:Fallback>
                <p:oleObj name="Equation" r:id="rId7" imgW="1803240" imgH="330120" progId="Equation.DSMT4">
                  <p:embed/>
                  <p:pic>
                    <p:nvPicPr>
                      <p:cNvPr id="0" name="OLE substitute image"/>
                      <p:cNvPicPr/>
                      <p:nvPr/>
                    </p:nvPicPr>
                    <p:blipFill>
                      <a:blip r:embed="rId8"/>
                      <a:stretch>
                        <a:fillRect/>
                      </a:stretch>
                    </p:blipFill>
                    <p:spPr>
                      <a:xfrm>
                        <a:off x="3025537" y="4981684"/>
                        <a:ext cx="1803400" cy="3302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D68CD69F-3D96-466B-A257-6D828A7FDD30}"/>
              </a:ext>
            </a:extLst>
          </p:cNvPr>
          <p:cNvSpPr>
            <a:spLocks noGrp="1"/>
          </p:cNvSpPr>
          <p:nvPr>
            <p:ph sz="quarter" idx="24"/>
          </p:nvPr>
        </p:nvSpPr>
        <p:spPr>
          <a:xfrm>
            <a:off x="4828937" y="4871880"/>
            <a:ext cx="1941169" cy="548640"/>
          </a:xfrm>
        </p:spPr>
        <p:txBody>
          <a:bodyPr/>
          <a:lstStyle/>
          <a:p>
            <a:pPr marL="0" indent="0">
              <a:buNone/>
            </a:pPr>
            <a:r>
              <a:rPr lang="en-US">
                <a:solidFill>
                  <a:srgbClr val="00385C"/>
                </a:solidFill>
              </a:rPr>
              <a:t>we reject </a:t>
            </a:r>
            <a:r>
              <a:rPr lang="en-US" i="1">
                <a:solidFill>
                  <a:srgbClr val="00385C"/>
                </a:solidFill>
              </a:rPr>
              <a:t>H</a:t>
            </a:r>
            <a:r>
              <a:rPr lang="en-US" baseline="-25000">
                <a:solidFill>
                  <a:srgbClr val="00385C"/>
                </a:solidFill>
              </a:rPr>
              <a:t>0</a:t>
            </a:r>
            <a:r>
              <a:rPr lang="en-US">
                <a:solidFill>
                  <a:srgbClr val="00385C"/>
                </a:solidFill>
              </a:rPr>
              <a:t>.</a:t>
            </a:r>
            <a:endParaRPr lang="en-IN"/>
          </a:p>
        </p:txBody>
      </p:sp>
      <p:sp>
        <p:nvSpPr>
          <p:cNvPr id="11" name="Content Placeholder 10">
            <a:extLst>
              <a:ext uri="{FF2B5EF4-FFF2-40B4-BE49-F238E27FC236}">
                <a16:creationId xmlns:a16="http://schemas.microsoft.com/office/drawing/2014/main" id="{D0C37EB6-1909-4AE6-89E6-3C0304919008}"/>
              </a:ext>
            </a:extLst>
          </p:cNvPr>
          <p:cNvSpPr>
            <a:spLocks noGrp="1"/>
          </p:cNvSpPr>
          <p:nvPr>
            <p:ph sz="quarter" idx="25"/>
          </p:nvPr>
        </p:nvSpPr>
        <p:spPr>
          <a:xfrm>
            <a:off x="519953" y="5476540"/>
            <a:ext cx="11198805" cy="536953"/>
          </a:xfrm>
        </p:spPr>
        <p:txBody>
          <a:bodyPr/>
          <a:lstStyle/>
          <a:p>
            <a:pPr marL="0" indent="0">
              <a:buNone/>
            </a:pPr>
            <a:r>
              <a:rPr lang="en-US"/>
              <a:t>We conclude that Hilltop Coffee is underfilling cans.</a:t>
            </a:r>
          </a:p>
        </p:txBody>
      </p:sp>
    </p:spTree>
    <p:extLst>
      <p:ext uri="{BB962C8B-B14F-4D97-AF65-F5344CB8AC3E}">
        <p14:creationId xmlns:p14="http://schemas.microsoft.com/office/powerpoint/2010/main" val="1041507782"/>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Critical Value Approach to One-Tailed Hypothesis Testing </a:t>
            </a:r>
            <a:r>
              <a:rPr lang="en-US" kern="0"/>
              <a:t>(2 of 2)</a:t>
            </a:r>
            <a:endParaRPr lang="en-IN"/>
          </a:p>
        </p:txBody>
      </p:sp>
      <p:sp>
        <p:nvSpPr>
          <p:cNvPr id="4" name="Content Placeholder 2"/>
          <p:cNvSpPr>
            <a:spLocks noGrp="1"/>
          </p:cNvSpPr>
          <p:nvPr>
            <p:ph sz="half" idx="1"/>
          </p:nvPr>
        </p:nvSpPr>
        <p:spPr>
          <a:xfrm>
            <a:off x="476843" y="1825625"/>
            <a:ext cx="4161659" cy="568440"/>
          </a:xfrm>
        </p:spPr>
        <p:txBody>
          <a:bodyPr/>
          <a:lstStyle/>
          <a:p>
            <a:pPr marL="0" indent="0">
              <a:buNone/>
            </a:pPr>
            <a:r>
              <a:rPr lang="en-US" b="1" u="sng"/>
              <a:t>Example</a:t>
            </a:r>
            <a:r>
              <a:rPr lang="en-US" b="1"/>
              <a:t>:</a:t>
            </a:r>
            <a:r>
              <a:rPr lang="en-US"/>
              <a:t> Hilltop Coffee</a:t>
            </a:r>
          </a:p>
        </p:txBody>
      </p:sp>
      <p:pic>
        <p:nvPicPr>
          <p:cNvPr id="7" name="Picture 3" descr="A sampling distribution is plotted over z with mean equals 0. Sampling distribution of z equals x bar minus mu subscript 0 over sigma over square root of n. The region between the left tail and z equals negative 2.33 is labeled alpha equals 0.01.">
            <a:extLst>
              <a:ext uri="{FF2B5EF4-FFF2-40B4-BE49-F238E27FC236}">
                <a16:creationId xmlns:a16="http://schemas.microsoft.com/office/drawing/2014/main" id="{6FBADF6A-A985-473C-BF7C-E2BDF0DD210C}"/>
              </a:ext>
            </a:extLst>
          </p:cNvPr>
          <p:cNvPicPr>
            <a:picLocks noGrp="1" noChangeAspect="1"/>
          </p:cNvPicPr>
          <p:nvPr>
            <p:ph sz="half" idx="2"/>
          </p:nvPr>
        </p:nvPicPr>
        <p:blipFill>
          <a:blip r:embed="rId2"/>
          <a:stretch>
            <a:fillRect/>
          </a:stretch>
        </p:blipFill>
        <p:spPr>
          <a:xfrm>
            <a:off x="1758214" y="2454377"/>
            <a:ext cx="8675572" cy="3749040"/>
          </a:xfrm>
          <a:prstGeom prst="rect">
            <a:avLst/>
          </a:prstGeom>
        </p:spPr>
      </p:pic>
    </p:spTree>
    <p:extLst>
      <p:ext uri="{BB962C8B-B14F-4D97-AF65-F5344CB8AC3E}">
        <p14:creationId xmlns:p14="http://schemas.microsoft.com/office/powerpoint/2010/main" val="3944989602"/>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23AE-F149-422C-958E-164FECF2CD55}"/>
              </a:ext>
            </a:extLst>
          </p:cNvPr>
          <p:cNvSpPr>
            <a:spLocks noGrp="1"/>
          </p:cNvSpPr>
          <p:nvPr>
            <p:ph type="title"/>
          </p:nvPr>
        </p:nvSpPr>
        <p:spPr/>
        <p:txBody>
          <a:bodyPr/>
          <a:lstStyle/>
          <a:p>
            <a:r>
              <a:rPr lang="en-US" i="1">
                <a:cs typeface="Arial" pitchFamily="34" charset="0"/>
              </a:rPr>
              <a:t>p</a:t>
            </a:r>
            <a:r>
              <a:rPr lang="en-US">
                <a:cs typeface="Arial" pitchFamily="34" charset="0"/>
              </a:rPr>
              <a:t>-Value Approach to Two-Tailed Hypothesis Testing</a:t>
            </a:r>
            <a:endParaRPr lang="en-IN"/>
          </a:p>
        </p:txBody>
      </p:sp>
      <p:sp>
        <p:nvSpPr>
          <p:cNvPr id="3" name="Content Placeholder 2">
            <a:extLst>
              <a:ext uri="{FF2B5EF4-FFF2-40B4-BE49-F238E27FC236}">
                <a16:creationId xmlns:a16="http://schemas.microsoft.com/office/drawing/2014/main" id="{807ECF13-1AAE-498F-9431-290476C5B92C}"/>
              </a:ext>
            </a:extLst>
          </p:cNvPr>
          <p:cNvSpPr>
            <a:spLocks noGrp="1"/>
          </p:cNvSpPr>
          <p:nvPr>
            <p:ph sz="quarter" idx="17"/>
          </p:nvPr>
        </p:nvSpPr>
        <p:spPr>
          <a:xfrm>
            <a:off x="476842" y="1828800"/>
            <a:ext cx="11241915" cy="1803748"/>
          </a:xfrm>
        </p:spPr>
        <p:txBody>
          <a:bodyPr/>
          <a:lstStyle/>
          <a:p>
            <a:pPr marL="0" indent="0">
              <a:spcBef>
                <a:spcPts val="1200"/>
              </a:spcBef>
              <a:buNone/>
            </a:pPr>
            <a:r>
              <a:rPr lang="en-US"/>
              <a:t>Compute the </a:t>
            </a:r>
            <a:r>
              <a:rPr lang="en-US" i="1" u="sng"/>
              <a:t>p</a:t>
            </a:r>
            <a:r>
              <a:rPr lang="en-US" u="sng"/>
              <a:t>-value</a:t>
            </a:r>
            <a:r>
              <a:rPr lang="en-US"/>
              <a:t> using the following three steps:</a:t>
            </a:r>
          </a:p>
          <a:p>
            <a:pPr marL="457200" indent="-457200">
              <a:spcBef>
                <a:spcPts val="1200"/>
              </a:spcBef>
              <a:buFont typeface="+mj-lt"/>
              <a:buAutoNum type="arabicPeriod"/>
            </a:pPr>
            <a:r>
              <a:rPr lang="en-US"/>
              <a:t>Compute the value of the test statistic </a:t>
            </a:r>
            <a:r>
              <a:rPr lang="en-US" i="1"/>
              <a:t>z</a:t>
            </a:r>
            <a:r>
              <a:rPr lang="en-US"/>
              <a:t>.</a:t>
            </a:r>
          </a:p>
          <a:p>
            <a:pPr marL="457200" indent="-457200">
              <a:spcBef>
                <a:spcPts val="1200"/>
              </a:spcBef>
              <a:buFont typeface="+mj-lt"/>
              <a:buAutoNum type="arabicPeriod"/>
            </a:pPr>
            <a:r>
              <a:rPr lang="en-US"/>
              <a:t>If </a:t>
            </a:r>
            <a:r>
              <a:rPr lang="en-US" i="1"/>
              <a:t>z</a:t>
            </a:r>
            <a:r>
              <a:rPr lang="en-US"/>
              <a:t> is in the upper tail</a:t>
            </a:r>
            <a:endParaRPr lang="en-IN"/>
          </a:p>
        </p:txBody>
      </p:sp>
      <p:graphicFrame>
        <p:nvGraphicFramePr>
          <p:cNvPr id="22" name="Ovject 3" descr="Begin equation. z is greater than 0. End equation.">
            <a:extLst>
              <a:ext uri="{FF2B5EF4-FFF2-40B4-BE49-F238E27FC236}">
                <a16:creationId xmlns:a16="http://schemas.microsoft.com/office/drawing/2014/main" id="{FC7A96C1-6CF7-4315-9749-FBB9E88BEDAB}"/>
              </a:ext>
            </a:extLst>
          </p:cNvPr>
          <p:cNvGraphicFramePr>
            <a:graphicFrameLocks noGrp="1" noChangeAspect="1"/>
          </p:cNvGraphicFramePr>
          <p:nvPr>
            <p:ph sz="quarter" idx="18"/>
            <p:extLst>
              <p:ext uri="{D42A27DB-BD31-4B8C-83A1-F6EECF244321}">
                <p14:modId xmlns:p14="http://schemas.microsoft.com/office/powerpoint/2010/main" val="142030757"/>
              </p:ext>
            </p:extLst>
          </p:nvPr>
        </p:nvGraphicFramePr>
        <p:xfrm>
          <a:off x="3960488" y="3162929"/>
          <a:ext cx="939800" cy="342900"/>
        </p:xfrm>
        <a:graphic>
          <a:graphicData uri="http://schemas.openxmlformats.org/presentationml/2006/ole">
            <mc:AlternateContent xmlns:mc="http://schemas.openxmlformats.org/markup-compatibility/2006">
              <mc:Choice xmlns:v="urn:schemas-microsoft-com:vml" Requires="v">
                <p:oleObj spid="_x0000_s154628" name="Equation" r:id="rId3" imgW="939600" imgH="342720" progId="Equation.DSMT4">
                  <p:embed/>
                </p:oleObj>
              </mc:Choice>
              <mc:Fallback>
                <p:oleObj name="Equation" r:id="rId3" imgW="939600" imgH="342720" progId="Equation.DSMT4">
                  <p:embed/>
                  <p:pic>
                    <p:nvPicPr>
                      <p:cNvPr id="0" name="OLE substitute image"/>
                      <p:cNvPicPr/>
                      <p:nvPr/>
                    </p:nvPicPr>
                    <p:blipFill>
                      <a:blip r:embed="rId4"/>
                      <a:stretch>
                        <a:fillRect/>
                      </a:stretch>
                    </p:blipFill>
                    <p:spPr>
                      <a:xfrm>
                        <a:off x="3960488" y="3162929"/>
                        <a:ext cx="9398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2CA0E80-04DF-45A0-BAD6-1488AC962D93}"/>
              </a:ext>
            </a:extLst>
          </p:cNvPr>
          <p:cNvSpPr>
            <a:spLocks noGrp="1"/>
          </p:cNvSpPr>
          <p:nvPr>
            <p:ph sz="quarter" idx="19"/>
          </p:nvPr>
        </p:nvSpPr>
        <p:spPr>
          <a:xfrm>
            <a:off x="4866114" y="3068984"/>
            <a:ext cx="6814868" cy="548640"/>
          </a:xfrm>
        </p:spPr>
        <p:txBody>
          <a:bodyPr/>
          <a:lstStyle/>
          <a:p>
            <a:pPr marL="0" indent="0">
              <a:buNone/>
            </a:pPr>
            <a:r>
              <a:rPr lang="en-US"/>
              <a:t>compute the probability that </a:t>
            </a:r>
            <a:r>
              <a:rPr lang="en-US" i="1"/>
              <a:t>z</a:t>
            </a:r>
            <a:r>
              <a:rPr lang="en-US"/>
              <a:t> is greater than or</a:t>
            </a:r>
            <a:endParaRPr lang="en-IN"/>
          </a:p>
        </p:txBody>
      </p:sp>
      <p:sp>
        <p:nvSpPr>
          <p:cNvPr id="6" name="Content Placeholder 5">
            <a:extLst>
              <a:ext uri="{FF2B5EF4-FFF2-40B4-BE49-F238E27FC236}">
                <a16:creationId xmlns:a16="http://schemas.microsoft.com/office/drawing/2014/main" id="{29FF3705-F765-466D-BB46-F7C63DA9719F}"/>
              </a:ext>
            </a:extLst>
          </p:cNvPr>
          <p:cNvSpPr>
            <a:spLocks noGrp="1"/>
          </p:cNvSpPr>
          <p:nvPr>
            <p:ph sz="quarter" idx="20"/>
          </p:nvPr>
        </p:nvSpPr>
        <p:spPr>
          <a:xfrm>
            <a:off x="476842" y="3499999"/>
            <a:ext cx="8617054" cy="548640"/>
          </a:xfrm>
        </p:spPr>
        <p:txBody>
          <a:bodyPr/>
          <a:lstStyle/>
          <a:p>
            <a:pPr marL="457200" indent="0">
              <a:buNone/>
            </a:pPr>
            <a:r>
              <a:rPr lang="en-US"/>
              <a:t>equal to the value of the test statistic. If </a:t>
            </a:r>
            <a:r>
              <a:rPr lang="en-US" i="1"/>
              <a:t>z</a:t>
            </a:r>
            <a:r>
              <a:rPr lang="en-US"/>
              <a:t> is in the lower tail</a:t>
            </a:r>
            <a:endParaRPr lang="en-IN"/>
          </a:p>
        </p:txBody>
      </p:sp>
      <p:graphicFrame>
        <p:nvGraphicFramePr>
          <p:cNvPr id="23" name="Ovject 6" descr="Begin equation. z is less than 0. End equation.">
            <a:extLst>
              <a:ext uri="{FF2B5EF4-FFF2-40B4-BE49-F238E27FC236}">
                <a16:creationId xmlns:a16="http://schemas.microsoft.com/office/drawing/2014/main" id="{586D4F89-A1DA-47AD-BBBD-17CD012B7D21}"/>
              </a:ext>
            </a:extLst>
          </p:cNvPr>
          <p:cNvGraphicFramePr>
            <a:graphicFrameLocks noGrp="1" noChangeAspect="1"/>
          </p:cNvGraphicFramePr>
          <p:nvPr>
            <p:ph sz="quarter" idx="21"/>
            <p:extLst>
              <p:ext uri="{D42A27DB-BD31-4B8C-83A1-F6EECF244321}">
                <p14:modId xmlns:p14="http://schemas.microsoft.com/office/powerpoint/2010/main" val="3756114966"/>
              </p:ext>
            </p:extLst>
          </p:nvPr>
        </p:nvGraphicFramePr>
        <p:xfrm>
          <a:off x="9009315" y="3592572"/>
          <a:ext cx="927100" cy="342900"/>
        </p:xfrm>
        <a:graphic>
          <a:graphicData uri="http://schemas.openxmlformats.org/presentationml/2006/ole">
            <mc:AlternateContent xmlns:mc="http://schemas.openxmlformats.org/markup-compatibility/2006">
              <mc:Choice xmlns:v="urn:schemas-microsoft-com:vml" Requires="v">
                <p:oleObj spid="_x0000_s154629" name="Equation" r:id="rId5" imgW="927000" imgH="342720" progId="Equation.DSMT4">
                  <p:embed/>
                </p:oleObj>
              </mc:Choice>
              <mc:Fallback>
                <p:oleObj name="Equation" r:id="rId5" imgW="927000" imgH="342720" progId="Equation.DSMT4">
                  <p:embed/>
                  <p:pic>
                    <p:nvPicPr>
                      <p:cNvPr id="0" name="OLE substitute image"/>
                      <p:cNvPicPr/>
                      <p:nvPr/>
                    </p:nvPicPr>
                    <p:blipFill>
                      <a:blip r:embed="rId6"/>
                      <a:stretch>
                        <a:fillRect/>
                      </a:stretch>
                    </p:blipFill>
                    <p:spPr>
                      <a:xfrm>
                        <a:off x="9009315" y="3592572"/>
                        <a:ext cx="927100" cy="3429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DB9989F3-E4BE-4B3F-A008-123EE4708351}"/>
              </a:ext>
            </a:extLst>
          </p:cNvPr>
          <p:cNvSpPr>
            <a:spLocks noGrp="1"/>
          </p:cNvSpPr>
          <p:nvPr>
            <p:ph sz="quarter" idx="22"/>
          </p:nvPr>
        </p:nvSpPr>
        <p:spPr>
          <a:xfrm>
            <a:off x="9888044" y="3503644"/>
            <a:ext cx="1438581" cy="548640"/>
          </a:xfrm>
        </p:spPr>
        <p:txBody>
          <a:bodyPr/>
          <a:lstStyle/>
          <a:p>
            <a:pPr marL="0" indent="0">
              <a:buNone/>
            </a:pPr>
            <a:r>
              <a:rPr lang="en-US"/>
              <a:t>compute</a:t>
            </a:r>
            <a:endParaRPr lang="en-IN"/>
          </a:p>
        </p:txBody>
      </p:sp>
      <p:sp>
        <p:nvSpPr>
          <p:cNvPr id="9" name="Content Placeholder 8">
            <a:extLst>
              <a:ext uri="{FF2B5EF4-FFF2-40B4-BE49-F238E27FC236}">
                <a16:creationId xmlns:a16="http://schemas.microsoft.com/office/drawing/2014/main" id="{9C51D294-DDA9-452B-B69E-14C222A2A4E5}"/>
              </a:ext>
            </a:extLst>
          </p:cNvPr>
          <p:cNvSpPr>
            <a:spLocks noGrp="1"/>
          </p:cNvSpPr>
          <p:nvPr>
            <p:ph sz="quarter" idx="23"/>
          </p:nvPr>
        </p:nvSpPr>
        <p:spPr>
          <a:xfrm>
            <a:off x="473242" y="3956176"/>
            <a:ext cx="11207740" cy="548640"/>
          </a:xfrm>
        </p:spPr>
        <p:txBody>
          <a:bodyPr/>
          <a:lstStyle/>
          <a:p>
            <a:pPr marL="457200" indent="0">
              <a:buNone/>
            </a:pPr>
            <a:r>
              <a:rPr lang="en-US"/>
              <a:t>the probability that </a:t>
            </a:r>
            <a:r>
              <a:rPr lang="en-US" i="1"/>
              <a:t>z</a:t>
            </a:r>
            <a:r>
              <a:rPr lang="en-US"/>
              <a:t> is less than or equal to the value of the test statistic.</a:t>
            </a:r>
          </a:p>
        </p:txBody>
      </p:sp>
      <p:sp>
        <p:nvSpPr>
          <p:cNvPr id="10" name="Content Placeholder 9">
            <a:extLst>
              <a:ext uri="{FF2B5EF4-FFF2-40B4-BE49-F238E27FC236}">
                <a16:creationId xmlns:a16="http://schemas.microsoft.com/office/drawing/2014/main" id="{97406EF5-9446-4675-B97A-F82FB1C73D7C}"/>
              </a:ext>
            </a:extLst>
          </p:cNvPr>
          <p:cNvSpPr>
            <a:spLocks noGrp="1"/>
          </p:cNvSpPr>
          <p:nvPr>
            <p:ph sz="quarter" idx="24"/>
          </p:nvPr>
        </p:nvSpPr>
        <p:spPr>
          <a:xfrm>
            <a:off x="473242" y="4632580"/>
            <a:ext cx="9948413" cy="548640"/>
          </a:xfrm>
        </p:spPr>
        <p:txBody>
          <a:bodyPr/>
          <a:lstStyle/>
          <a:p>
            <a:pPr marL="457200" indent="-457200">
              <a:buFont typeface="+mj-lt"/>
              <a:buAutoNum type="arabicPeriod" startAt="3"/>
            </a:pPr>
            <a:r>
              <a:rPr lang="en-US"/>
              <a:t>Double the tail area obtained in step 2 to obtain the </a:t>
            </a:r>
            <a:r>
              <a:rPr lang="en-US" i="1"/>
              <a:t>p</a:t>
            </a:r>
            <a:r>
              <a:rPr lang="en-US"/>
              <a:t>-value.</a:t>
            </a:r>
          </a:p>
        </p:txBody>
      </p:sp>
      <p:sp>
        <p:nvSpPr>
          <p:cNvPr id="11" name="Content Placeholder 10">
            <a:extLst>
              <a:ext uri="{FF2B5EF4-FFF2-40B4-BE49-F238E27FC236}">
                <a16:creationId xmlns:a16="http://schemas.microsoft.com/office/drawing/2014/main" id="{EA99E695-B50A-4879-AA9F-2CDC2E983F86}"/>
              </a:ext>
            </a:extLst>
          </p:cNvPr>
          <p:cNvSpPr>
            <a:spLocks noGrp="1"/>
          </p:cNvSpPr>
          <p:nvPr>
            <p:ph sz="quarter" idx="25"/>
          </p:nvPr>
        </p:nvSpPr>
        <p:spPr>
          <a:xfrm>
            <a:off x="2505202" y="5426609"/>
            <a:ext cx="6112701" cy="548640"/>
          </a:xfrm>
        </p:spPr>
        <p:txBody>
          <a:bodyPr/>
          <a:lstStyle/>
          <a:p>
            <a:pPr marL="0" indent="0">
              <a:buNone/>
            </a:pPr>
            <a:r>
              <a:rPr lang="en-US"/>
              <a:t>The rejection rule: Reject </a:t>
            </a:r>
            <a:r>
              <a:rPr lang="en-US" i="1"/>
              <a:t>H</a:t>
            </a:r>
            <a:r>
              <a:rPr lang="en-US" baseline="-25000"/>
              <a:t>0</a:t>
            </a:r>
            <a:r>
              <a:rPr lang="en-US"/>
              <a:t> if the </a:t>
            </a:r>
            <a:r>
              <a:rPr lang="en-US" i="1"/>
              <a:t>p</a:t>
            </a:r>
            <a:r>
              <a:rPr lang="en-US"/>
              <a:t>-value</a:t>
            </a:r>
            <a:endParaRPr lang="en-IN"/>
          </a:p>
        </p:txBody>
      </p:sp>
      <p:graphicFrame>
        <p:nvGraphicFramePr>
          <p:cNvPr id="24" name="Ovject 11" descr="less than or equal to alpha">
            <a:extLst>
              <a:ext uri="{FF2B5EF4-FFF2-40B4-BE49-F238E27FC236}">
                <a16:creationId xmlns:a16="http://schemas.microsoft.com/office/drawing/2014/main" id="{74936A5B-65D3-4904-B355-FEF97C740D8C}"/>
              </a:ext>
            </a:extLst>
          </p:cNvPr>
          <p:cNvGraphicFramePr>
            <a:graphicFrameLocks noGrp="1" noChangeAspect="1"/>
          </p:cNvGraphicFramePr>
          <p:nvPr>
            <p:ph sz="quarter" idx="26"/>
            <p:extLst>
              <p:ext uri="{D42A27DB-BD31-4B8C-83A1-F6EECF244321}">
                <p14:modId xmlns:p14="http://schemas.microsoft.com/office/powerpoint/2010/main" val="2606737950"/>
              </p:ext>
            </p:extLst>
          </p:nvPr>
        </p:nvGraphicFramePr>
        <p:xfrm>
          <a:off x="8332049" y="5548803"/>
          <a:ext cx="520560" cy="253800"/>
        </p:xfrm>
        <a:graphic>
          <a:graphicData uri="http://schemas.openxmlformats.org/presentationml/2006/ole">
            <mc:AlternateContent xmlns:mc="http://schemas.openxmlformats.org/markup-compatibility/2006">
              <mc:Choice xmlns:v="urn:schemas-microsoft-com:vml" Requires="v">
                <p:oleObj spid="_x0000_s154630" name="Equation" r:id="rId7" imgW="520560" imgH="253800" progId="Equation.DSMT4">
                  <p:embed/>
                </p:oleObj>
              </mc:Choice>
              <mc:Fallback>
                <p:oleObj name="Equation" r:id="rId7" imgW="520560" imgH="253800" progId="Equation.DSMT4">
                  <p:embed/>
                  <p:pic>
                    <p:nvPicPr>
                      <p:cNvPr id="0" name="OLE substitute image"/>
                      <p:cNvPicPr/>
                      <p:nvPr/>
                    </p:nvPicPr>
                    <p:blipFill>
                      <a:blip r:embed="rId8"/>
                      <a:stretch>
                        <a:fillRect/>
                      </a:stretch>
                    </p:blipFill>
                    <p:spPr>
                      <a:xfrm>
                        <a:off x="8332049" y="5548803"/>
                        <a:ext cx="520560" cy="253800"/>
                      </a:xfrm>
                      <a:prstGeom prst="rect">
                        <a:avLst/>
                      </a:prstGeom>
                    </p:spPr>
                  </p:pic>
                </p:oleObj>
              </mc:Fallback>
            </mc:AlternateContent>
          </a:graphicData>
        </a:graphic>
      </p:graphicFrame>
    </p:spTree>
    <p:extLst>
      <p:ext uri="{BB962C8B-B14F-4D97-AF65-F5344CB8AC3E}">
        <p14:creationId xmlns:p14="http://schemas.microsoft.com/office/powerpoint/2010/main" val="2348572924"/>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277A-56F8-4B34-97AC-F312405A494C}"/>
              </a:ext>
            </a:extLst>
          </p:cNvPr>
          <p:cNvSpPr>
            <a:spLocks noGrp="1"/>
          </p:cNvSpPr>
          <p:nvPr>
            <p:ph type="title"/>
          </p:nvPr>
        </p:nvSpPr>
        <p:spPr/>
        <p:txBody>
          <a:bodyPr/>
          <a:lstStyle/>
          <a:p>
            <a:r>
              <a:rPr lang="en-US">
                <a:cs typeface="Arial" pitchFamily="34" charset="0"/>
              </a:rPr>
              <a:t>Critical Value Approach to Two-Tailed Hypothesis Testing</a:t>
            </a:r>
            <a:endParaRPr lang="en-IN"/>
          </a:p>
        </p:txBody>
      </p:sp>
      <p:sp>
        <p:nvSpPr>
          <p:cNvPr id="3" name="Content Placeholder 2">
            <a:extLst>
              <a:ext uri="{FF2B5EF4-FFF2-40B4-BE49-F238E27FC236}">
                <a16:creationId xmlns:a16="http://schemas.microsoft.com/office/drawing/2014/main" id="{E11416BE-AB69-408E-8868-99725124611B}"/>
              </a:ext>
            </a:extLst>
          </p:cNvPr>
          <p:cNvSpPr>
            <a:spLocks noGrp="1"/>
          </p:cNvSpPr>
          <p:nvPr>
            <p:ph idx="1"/>
          </p:nvPr>
        </p:nvSpPr>
        <p:spPr>
          <a:xfrm>
            <a:off x="476844" y="1944375"/>
            <a:ext cx="11238312" cy="1632237"/>
          </a:xfrm>
        </p:spPr>
        <p:txBody>
          <a:bodyPr/>
          <a:lstStyle/>
          <a:p>
            <a:pPr marL="342900" indent="-342900" algn="l">
              <a:spcBef>
                <a:spcPts val="1200"/>
              </a:spcBef>
              <a:spcAft>
                <a:spcPts val="600"/>
              </a:spcAft>
              <a:buFont typeface="Arial" pitchFamily="34" charset="0"/>
              <a:buChar char="•"/>
            </a:pPr>
            <a:r>
              <a:rPr lang="en-US"/>
              <a:t>The critical values will occur in both the lower and upper tails of the standard normal curve.</a:t>
            </a:r>
          </a:p>
          <a:p>
            <a:pPr marL="342900" indent="-342900" algn="l">
              <a:spcBef>
                <a:spcPts val="1200"/>
              </a:spcBef>
              <a:spcAft>
                <a:spcPts val="600"/>
              </a:spcAft>
              <a:buFont typeface="Arial" pitchFamily="34" charset="0"/>
              <a:buChar char="•"/>
            </a:pPr>
            <a:r>
              <a:rPr lang="en-US"/>
              <a:t>Use the standard normal probability distribution table to find</a:t>
            </a:r>
            <a:endParaRPr lang="en-IN"/>
          </a:p>
        </p:txBody>
      </p:sp>
      <p:graphicFrame>
        <p:nvGraphicFramePr>
          <p:cNvPr id="12" name="Object 3" descr="z subscript alpha divided by 2 baseline">
            <a:extLst>
              <a:ext uri="{FF2B5EF4-FFF2-40B4-BE49-F238E27FC236}">
                <a16:creationId xmlns:a16="http://schemas.microsoft.com/office/drawing/2014/main" id="{A6B7BB12-B412-4D59-B6EC-ADFC5282EE84}"/>
              </a:ext>
            </a:extLst>
          </p:cNvPr>
          <p:cNvGraphicFramePr>
            <a:graphicFrameLocks noGrp="1" noChangeAspect="1"/>
          </p:cNvGraphicFramePr>
          <p:nvPr>
            <p:ph idx="11"/>
            <p:extLst>
              <p:ext uri="{D42A27DB-BD31-4B8C-83A1-F6EECF244321}">
                <p14:modId xmlns:p14="http://schemas.microsoft.com/office/powerpoint/2010/main" val="2233042035"/>
              </p:ext>
            </p:extLst>
          </p:nvPr>
        </p:nvGraphicFramePr>
        <p:xfrm>
          <a:off x="9026525" y="2970213"/>
          <a:ext cx="469900" cy="381000"/>
        </p:xfrm>
        <a:graphic>
          <a:graphicData uri="http://schemas.openxmlformats.org/presentationml/2006/ole">
            <mc:AlternateContent xmlns:mc="http://schemas.openxmlformats.org/markup-compatibility/2006">
              <mc:Choice xmlns:v="urn:schemas-microsoft-com:vml" Requires="v">
                <p:oleObj spid="_x0000_s155652" name="Equation" r:id="rId3" imgW="469800" imgH="380880" progId="Equation.DSMT4">
                  <p:embed/>
                </p:oleObj>
              </mc:Choice>
              <mc:Fallback>
                <p:oleObj name="Equation" r:id="rId3" imgW="469800" imgH="380880" progId="Equation.DSMT4">
                  <p:embed/>
                  <p:pic>
                    <p:nvPicPr>
                      <p:cNvPr id="0" name="OLE substitute image"/>
                      <p:cNvPicPr/>
                      <p:nvPr/>
                    </p:nvPicPr>
                    <p:blipFill>
                      <a:blip r:embed="rId4"/>
                      <a:stretch>
                        <a:fillRect/>
                      </a:stretch>
                    </p:blipFill>
                    <p:spPr>
                      <a:xfrm>
                        <a:off x="9026525" y="2970213"/>
                        <a:ext cx="4699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112082C-5EA7-4E3F-A544-4E9AAEE6F2C2}"/>
              </a:ext>
            </a:extLst>
          </p:cNvPr>
          <p:cNvSpPr>
            <a:spLocks noGrp="1"/>
          </p:cNvSpPr>
          <p:nvPr>
            <p:ph idx="13"/>
          </p:nvPr>
        </p:nvSpPr>
        <p:spPr>
          <a:xfrm>
            <a:off x="476842" y="3295233"/>
            <a:ext cx="10889658" cy="371376"/>
          </a:xfrm>
        </p:spPr>
        <p:txBody>
          <a:bodyPr/>
          <a:lstStyle/>
          <a:p>
            <a:pPr marL="341313" algn="l"/>
            <a:r>
              <a:rPr lang="en-US"/>
              <a:t>(the </a:t>
            </a:r>
            <a:r>
              <a:rPr lang="en-US" i="1"/>
              <a:t>z</a:t>
            </a:r>
            <a:r>
              <a:rPr lang="en-US"/>
              <a:t>-value with an area of</a:t>
            </a:r>
            <a:endParaRPr lang="en-IN"/>
          </a:p>
        </p:txBody>
      </p:sp>
      <p:graphicFrame>
        <p:nvGraphicFramePr>
          <p:cNvPr id="13" name="Object 5" descr="alpha divided by 2">
            <a:extLst>
              <a:ext uri="{FF2B5EF4-FFF2-40B4-BE49-F238E27FC236}">
                <a16:creationId xmlns:a16="http://schemas.microsoft.com/office/drawing/2014/main" id="{83EC3A77-211C-470B-853A-BB4D5673722C}"/>
              </a:ext>
            </a:extLst>
          </p:cNvPr>
          <p:cNvGraphicFramePr>
            <a:graphicFrameLocks noGrp="1" noChangeAspect="1"/>
          </p:cNvGraphicFramePr>
          <p:nvPr>
            <p:ph idx="15"/>
            <p:extLst>
              <p:ext uri="{D42A27DB-BD31-4B8C-83A1-F6EECF244321}">
                <p14:modId xmlns:p14="http://schemas.microsoft.com/office/powerpoint/2010/main" val="3415285965"/>
              </p:ext>
            </p:extLst>
          </p:nvPr>
        </p:nvGraphicFramePr>
        <p:xfrm>
          <a:off x="4664107" y="3351213"/>
          <a:ext cx="520560" cy="368280"/>
        </p:xfrm>
        <a:graphic>
          <a:graphicData uri="http://schemas.openxmlformats.org/presentationml/2006/ole">
            <mc:AlternateContent xmlns:mc="http://schemas.openxmlformats.org/markup-compatibility/2006">
              <mc:Choice xmlns:v="urn:schemas-microsoft-com:vml" Requires="v">
                <p:oleObj spid="_x0000_s155653" name="Equation" r:id="rId5" imgW="520560" imgH="368280" progId="Equation.DSMT4">
                  <p:embed/>
                </p:oleObj>
              </mc:Choice>
              <mc:Fallback>
                <p:oleObj name="Equation" r:id="rId5" imgW="520560" imgH="368280" progId="Equation.DSMT4">
                  <p:embed/>
                  <p:pic>
                    <p:nvPicPr>
                      <p:cNvPr id="0" name="OLE substitute image"/>
                      <p:cNvPicPr/>
                      <p:nvPr/>
                    </p:nvPicPr>
                    <p:blipFill>
                      <a:blip r:embed="rId6"/>
                      <a:stretch>
                        <a:fillRect/>
                      </a:stretch>
                    </p:blipFill>
                    <p:spPr>
                      <a:xfrm>
                        <a:off x="4664107" y="3351213"/>
                        <a:ext cx="520560" cy="36828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141A7EB-CFD3-4D43-9980-16A999295BCB}"/>
              </a:ext>
            </a:extLst>
          </p:cNvPr>
          <p:cNvSpPr>
            <a:spLocks noGrp="1"/>
          </p:cNvSpPr>
          <p:nvPr>
            <p:ph idx="10"/>
          </p:nvPr>
        </p:nvSpPr>
        <p:spPr>
          <a:xfrm>
            <a:off x="5184667" y="3278119"/>
            <a:ext cx="8082957" cy="371376"/>
          </a:xfrm>
        </p:spPr>
        <p:txBody>
          <a:bodyPr/>
          <a:lstStyle/>
          <a:p>
            <a:pPr algn="l"/>
            <a:r>
              <a:rPr lang="en-US"/>
              <a:t>in the upper tail of the distribution).</a:t>
            </a:r>
            <a:endParaRPr lang="en-IN"/>
          </a:p>
        </p:txBody>
      </p:sp>
      <p:sp>
        <p:nvSpPr>
          <p:cNvPr id="8" name="Content Placeholder 7">
            <a:extLst>
              <a:ext uri="{FF2B5EF4-FFF2-40B4-BE49-F238E27FC236}">
                <a16:creationId xmlns:a16="http://schemas.microsoft.com/office/drawing/2014/main" id="{CC2632C2-B9CB-48E3-B389-402BD5033317}"/>
              </a:ext>
            </a:extLst>
          </p:cNvPr>
          <p:cNvSpPr>
            <a:spLocks noGrp="1"/>
          </p:cNvSpPr>
          <p:nvPr>
            <p:ph idx="12"/>
          </p:nvPr>
        </p:nvSpPr>
        <p:spPr>
          <a:xfrm>
            <a:off x="476845" y="3898116"/>
            <a:ext cx="5468884" cy="623084"/>
          </a:xfrm>
        </p:spPr>
        <p:txBody>
          <a:bodyPr/>
          <a:lstStyle/>
          <a:p>
            <a:pPr marL="342900" indent="-342900" algn="l">
              <a:buFont typeface="Arial" pitchFamily="34" charset="0"/>
              <a:buChar char="•"/>
            </a:pPr>
            <a:r>
              <a:rPr lang="en-US"/>
              <a:t>The rejection rule is: Reject</a:t>
            </a:r>
            <a:endParaRPr lang="en-IN"/>
          </a:p>
        </p:txBody>
      </p:sp>
      <p:graphicFrame>
        <p:nvGraphicFramePr>
          <p:cNvPr id="15" name="Object 8" descr="Begin equation. H subscript 0 if z is less than or equal to negative z subscript alpha divided by 2 baseline or z is greater than or equal to z subscript alpha divided by 2 baseline. End equation.">
            <a:extLst>
              <a:ext uri="{FF2B5EF4-FFF2-40B4-BE49-F238E27FC236}">
                <a16:creationId xmlns:a16="http://schemas.microsoft.com/office/drawing/2014/main" id="{CC03F34D-5251-4706-91C6-CDC143C321EA}"/>
              </a:ext>
            </a:extLst>
          </p:cNvPr>
          <p:cNvGraphicFramePr>
            <a:graphicFrameLocks noGrp="1" noChangeAspect="1"/>
          </p:cNvGraphicFramePr>
          <p:nvPr>
            <p:ph idx="14"/>
            <p:extLst>
              <p:ext uri="{D42A27DB-BD31-4B8C-83A1-F6EECF244321}">
                <p14:modId xmlns:p14="http://schemas.microsoft.com/office/powerpoint/2010/main" val="1989572333"/>
              </p:ext>
            </p:extLst>
          </p:nvPr>
        </p:nvGraphicFramePr>
        <p:xfrm>
          <a:off x="4737684" y="3957401"/>
          <a:ext cx="3340080" cy="380880"/>
        </p:xfrm>
        <a:graphic>
          <a:graphicData uri="http://schemas.openxmlformats.org/presentationml/2006/ole">
            <mc:AlternateContent xmlns:mc="http://schemas.openxmlformats.org/markup-compatibility/2006">
              <mc:Choice xmlns:v="urn:schemas-microsoft-com:vml" Requires="v">
                <p:oleObj spid="_x0000_s155654" name="Equation" r:id="rId7" imgW="3340080" imgH="380880" progId="Equation.DSMT4">
                  <p:embed/>
                </p:oleObj>
              </mc:Choice>
              <mc:Fallback>
                <p:oleObj name="Equation" r:id="rId7" imgW="3340080" imgH="380880" progId="Equation.DSMT4">
                  <p:embed/>
                  <p:pic>
                    <p:nvPicPr>
                      <p:cNvPr id="0" name="OLE substitute image"/>
                      <p:cNvPicPr/>
                      <p:nvPr/>
                    </p:nvPicPr>
                    <p:blipFill>
                      <a:blip r:embed="rId8"/>
                      <a:stretch>
                        <a:fillRect/>
                      </a:stretch>
                    </p:blipFill>
                    <p:spPr>
                      <a:xfrm>
                        <a:off x="4737684" y="3957401"/>
                        <a:ext cx="3340080" cy="380880"/>
                      </a:xfrm>
                      <a:prstGeom prst="rect">
                        <a:avLst/>
                      </a:prstGeom>
                    </p:spPr>
                  </p:pic>
                </p:oleObj>
              </mc:Fallback>
            </mc:AlternateContent>
          </a:graphicData>
        </a:graphic>
      </p:graphicFrame>
    </p:spTree>
    <p:extLst>
      <p:ext uri="{BB962C8B-B14F-4D97-AF65-F5344CB8AC3E}">
        <p14:creationId xmlns:p14="http://schemas.microsoft.com/office/powerpoint/2010/main" val="35700848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(1 of 9)</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marL="0" lvl="1" indent="0">
              <a:spcBef>
                <a:spcPts val="1200"/>
              </a:spcBef>
              <a:spcAft>
                <a:spcPts val="1200"/>
              </a:spcAft>
              <a:buNone/>
            </a:pPr>
            <a:r>
              <a:rPr lang="en-US" b="1" u="sng"/>
              <a:t>Example</a:t>
            </a:r>
            <a:r>
              <a:rPr lang="en-US" b="1"/>
              <a:t>: </a:t>
            </a:r>
            <a:r>
              <a:rPr lang="en-US"/>
              <a:t>MaxFlight Inc. </a:t>
            </a:r>
          </a:p>
          <a:p>
            <a:pPr marL="0" lvl="1" indent="0">
              <a:spcBef>
                <a:spcPts val="1200"/>
              </a:spcBef>
              <a:spcAft>
                <a:spcPts val="1200"/>
              </a:spcAft>
              <a:buNone/>
            </a:pPr>
            <a:r>
              <a:rPr lang="en-US"/>
              <a:t>MaxFlight produces golf balls with a mean driving distance of 295 yards. Its quality control program involves taking periodic samples of 50 golf balls to monitor the manufacturing process. </a:t>
            </a:r>
          </a:p>
          <a:p>
            <a:pPr marL="0" lvl="1" indent="0">
              <a:spcBef>
                <a:spcPts val="1200"/>
              </a:spcBef>
              <a:spcAft>
                <a:spcPts val="1200"/>
              </a:spcAft>
              <a:buNone/>
            </a:pPr>
            <a:r>
              <a:rPr lang="en-US"/>
              <a:t>Quality assurance procedures call for the continuation of the process if the sample results are consistent with the assumption that the mean driving distance for the population of golf balls is 295 yards; otherwise the process will be adjusted.</a:t>
            </a:r>
          </a:p>
        </p:txBody>
      </p:sp>
    </p:spTree>
    <p:extLst>
      <p:ext uri="{BB962C8B-B14F-4D97-AF65-F5344CB8AC3E}">
        <p14:creationId xmlns:p14="http://schemas.microsoft.com/office/powerpoint/2010/main" val="154774457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Ethical Guidelines for Statistical Practice</a:t>
            </a:r>
            <a:br>
              <a:rPr lang="en-US"/>
            </a:br>
            <a:r>
              <a:rPr lang="en-US"/>
              <a:t>(1 of 2)</a:t>
            </a:r>
            <a:endParaRPr lang="en-IN"/>
          </a:p>
        </p:txBody>
      </p:sp>
      <p:sp>
        <p:nvSpPr>
          <p:cNvPr id="3" name="Content Placeholder 2"/>
          <p:cNvSpPr>
            <a:spLocks noGrp="1"/>
          </p:cNvSpPr>
          <p:nvPr>
            <p:ph idx="1"/>
          </p:nvPr>
        </p:nvSpPr>
        <p:spPr/>
        <p:txBody>
          <a:bodyPr/>
          <a:lstStyle/>
          <a:p>
            <a:pPr>
              <a:spcBef>
                <a:spcPts val="200"/>
              </a:spcBef>
              <a:spcAft>
                <a:spcPts val="400"/>
              </a:spcAft>
            </a:pPr>
            <a:r>
              <a:rPr lang="en-US"/>
              <a:t>In a statistical study, unethical behavior can take a variety of forms including:</a:t>
            </a:r>
          </a:p>
          <a:p>
            <a:pPr marL="685800" lvl="2">
              <a:spcBef>
                <a:spcPts val="200"/>
              </a:spcBef>
              <a:spcAft>
                <a:spcPts val="400"/>
              </a:spcAft>
            </a:pPr>
            <a:r>
              <a:rPr lang="en-US"/>
              <a:t>Improper sampling</a:t>
            </a:r>
          </a:p>
          <a:p>
            <a:pPr marL="685800" lvl="2">
              <a:spcBef>
                <a:spcPts val="200"/>
              </a:spcBef>
              <a:spcAft>
                <a:spcPts val="400"/>
              </a:spcAft>
            </a:pPr>
            <a:r>
              <a:rPr lang="en-US"/>
              <a:t>Inappropriate analysis of the data</a:t>
            </a:r>
          </a:p>
          <a:p>
            <a:pPr marL="685800" lvl="2">
              <a:spcBef>
                <a:spcPts val="200"/>
              </a:spcBef>
              <a:spcAft>
                <a:spcPts val="400"/>
              </a:spcAft>
            </a:pPr>
            <a:r>
              <a:rPr lang="en-US"/>
              <a:t>Development of misleading graphs</a:t>
            </a:r>
          </a:p>
          <a:p>
            <a:pPr marL="685800" lvl="2">
              <a:spcBef>
                <a:spcPts val="200"/>
              </a:spcBef>
              <a:spcAft>
                <a:spcPts val="400"/>
              </a:spcAft>
            </a:pPr>
            <a:r>
              <a:rPr lang="en-US"/>
              <a:t>Use of inappropriate summary statistics</a:t>
            </a:r>
          </a:p>
          <a:p>
            <a:pPr marL="685800" lvl="2">
              <a:spcBef>
                <a:spcPts val="200"/>
              </a:spcBef>
              <a:spcAft>
                <a:spcPts val="400"/>
              </a:spcAft>
            </a:pPr>
            <a:r>
              <a:rPr lang="en-US"/>
              <a:t>Biased interpretation of the statistical results</a:t>
            </a:r>
          </a:p>
          <a:p>
            <a:pPr>
              <a:spcBef>
                <a:spcPts val="200"/>
              </a:spcBef>
              <a:spcAft>
                <a:spcPts val="400"/>
              </a:spcAft>
            </a:pPr>
            <a:r>
              <a:rPr lang="en-US"/>
              <a:t>You should strive to be fair, thorough, objective, and neutral as you collect, analyze, and present data.</a:t>
            </a:r>
          </a:p>
          <a:p>
            <a:pPr>
              <a:spcBef>
                <a:spcPts val="200"/>
              </a:spcBef>
              <a:spcAft>
                <a:spcPts val="400"/>
              </a:spcAft>
            </a:pPr>
            <a:r>
              <a:rPr lang="en-US"/>
              <a:t>As a consumer of statistics, you should also be aware of the possibility of unethical behavior by others.</a:t>
            </a:r>
          </a:p>
        </p:txBody>
      </p:sp>
    </p:spTree>
    <p:extLst>
      <p:ext uri="{BB962C8B-B14F-4D97-AF65-F5344CB8AC3E}">
        <p14:creationId xmlns:p14="http://schemas.microsoft.com/office/powerpoint/2010/main" val="2259641876"/>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(2 of 9)</a:t>
            </a:r>
            <a:endParaRPr lang="en-IN"/>
          </a:p>
        </p:txBody>
      </p:sp>
      <p:sp>
        <p:nvSpPr>
          <p:cNvPr id="3" name="Content Placeholder 2"/>
          <p:cNvSpPr>
            <a:spLocks noGrp="1"/>
          </p:cNvSpPr>
          <p:nvPr>
            <p:ph idx="1"/>
          </p:nvPr>
        </p:nvSpPr>
        <p:spPr/>
        <p:txBody>
          <a:bodyPr/>
          <a:lstStyle/>
          <a:p>
            <a:pPr marL="0" indent="0">
              <a:spcBef>
                <a:spcPts val="1200"/>
              </a:spcBef>
              <a:buNone/>
            </a:pPr>
            <a:r>
              <a:rPr lang="en-US" b="1" u="sng"/>
              <a:t>Example</a:t>
            </a:r>
            <a:r>
              <a:rPr lang="en-US" b="1"/>
              <a:t>: </a:t>
            </a:r>
            <a:r>
              <a:rPr lang="en-US"/>
              <a:t>MaxFlight Inc.</a:t>
            </a:r>
          </a:p>
          <a:p>
            <a:pPr marL="0" indent="0">
              <a:spcBef>
                <a:spcPts val="1200"/>
              </a:spcBef>
              <a:buNone/>
            </a:pPr>
            <a:r>
              <a:rPr lang="en-US"/>
              <a:t>Assume that a sample of 50 golf balls provided a sample mean of 297.6 yards. The population standard deviation is believed to be 12 yards. </a:t>
            </a:r>
          </a:p>
          <a:p>
            <a:pPr marL="0" indent="0">
              <a:spcBef>
                <a:spcPts val="1200"/>
              </a:spcBef>
              <a:buNone/>
            </a:pPr>
            <a:r>
              <a:rPr lang="en-US"/>
              <a:t>Perform a hypothesis test, at the .05 level of significance, to help determine whether the ball manufacturing process should continue operating or be stopped and corrected.</a:t>
            </a:r>
          </a:p>
        </p:txBody>
      </p:sp>
    </p:spTree>
    <p:extLst>
      <p:ext uri="{BB962C8B-B14F-4D97-AF65-F5344CB8AC3E}">
        <p14:creationId xmlns:p14="http://schemas.microsoft.com/office/powerpoint/2010/main" val="122474543"/>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(3 of 9)</a:t>
            </a:r>
            <a:endParaRPr lang="en-IN"/>
          </a:p>
        </p:txBody>
      </p:sp>
      <p:sp>
        <p:nvSpPr>
          <p:cNvPr id="5" name="Content Placeholder 2"/>
          <p:cNvSpPr>
            <a:spLocks noGrp="1"/>
          </p:cNvSpPr>
          <p:nvPr>
            <p:ph idx="1"/>
          </p:nvPr>
        </p:nvSpPr>
        <p:spPr>
          <a:xfrm>
            <a:off x="476844" y="1944375"/>
            <a:ext cx="11238312" cy="1188720"/>
          </a:xfrm>
        </p:spPr>
        <p:txBody>
          <a:bodyPr/>
          <a:lstStyle/>
          <a:p>
            <a:pPr marL="0" indent="0" algn="l">
              <a:spcBef>
                <a:spcPts val="300"/>
              </a:spcBef>
              <a:spcAft>
                <a:spcPts val="200"/>
              </a:spcAft>
              <a:buNone/>
            </a:pPr>
            <a:r>
              <a:rPr lang="en-US" b="1" u="sng"/>
              <a:t>Example</a:t>
            </a:r>
            <a:r>
              <a:rPr lang="en-US" b="1"/>
              <a:t>: </a:t>
            </a:r>
            <a:r>
              <a:rPr lang="en-US"/>
              <a:t>MaxFlight Inc. </a:t>
            </a:r>
          </a:p>
          <a:p>
            <a:pPr marL="457200" lvl="1" indent="0">
              <a:spcBef>
                <a:spcPts val="300"/>
              </a:spcBef>
              <a:spcAft>
                <a:spcPts val="600"/>
              </a:spcAft>
              <a:buNone/>
            </a:pPr>
            <a:r>
              <a:rPr lang="en-US" i="1"/>
              <a:t>p</a:t>
            </a:r>
            <a:r>
              <a:rPr lang="en-US"/>
              <a:t>-value and Critical Value Approaches</a:t>
            </a:r>
          </a:p>
          <a:p>
            <a:pPr marL="914400" indent="-457200" algn="l">
              <a:spcBef>
                <a:spcPts val="300"/>
              </a:spcBef>
              <a:spcAft>
                <a:spcPts val="200"/>
              </a:spcAft>
              <a:buFont typeface="+mj-lt"/>
              <a:buAutoNum type="arabicPeriod"/>
            </a:pPr>
            <a:r>
              <a:rPr lang="en-US"/>
              <a:t>Determine the hypotheses.</a:t>
            </a:r>
          </a:p>
        </p:txBody>
      </p:sp>
      <p:graphicFrame>
        <p:nvGraphicFramePr>
          <p:cNvPr id="17" name="Object 3" descr="Begin equation. H subscript 0 baseline: mu equals 295. End equation. Begin equation. H subscript a baseline: mu does not equal 295. End equation.">
            <a:extLst>
              <a:ext uri="{FF2B5EF4-FFF2-40B4-BE49-F238E27FC236}">
                <a16:creationId xmlns:a16="http://schemas.microsoft.com/office/drawing/2014/main" id="{CB0E5D06-A283-4AA4-9C8B-854DDE2D6EEF}"/>
              </a:ext>
            </a:extLst>
          </p:cNvPr>
          <p:cNvGraphicFramePr>
            <a:graphicFrameLocks noGrp="1" noChangeAspect="1"/>
          </p:cNvGraphicFramePr>
          <p:nvPr>
            <p:ph idx="11"/>
            <p:extLst>
              <p:ext uri="{D42A27DB-BD31-4B8C-83A1-F6EECF244321}">
                <p14:modId xmlns:p14="http://schemas.microsoft.com/office/powerpoint/2010/main" val="3569437302"/>
              </p:ext>
            </p:extLst>
          </p:nvPr>
        </p:nvGraphicFramePr>
        <p:xfrm>
          <a:off x="5277000" y="3150577"/>
          <a:ext cx="1638000" cy="838080"/>
        </p:xfrm>
        <a:graphic>
          <a:graphicData uri="http://schemas.openxmlformats.org/presentationml/2006/ole">
            <mc:AlternateContent xmlns:mc="http://schemas.openxmlformats.org/markup-compatibility/2006">
              <mc:Choice xmlns:v="urn:schemas-microsoft-com:vml" Requires="v">
                <p:oleObj spid="_x0000_s156676" name="Equation" r:id="rId3" imgW="1638000" imgH="838080" progId="Equation.DSMT4">
                  <p:embed/>
                </p:oleObj>
              </mc:Choice>
              <mc:Fallback>
                <p:oleObj name="Equation" r:id="rId3" imgW="1638000" imgH="838080" progId="Equation.DSMT4">
                  <p:embed/>
                  <p:pic>
                    <p:nvPicPr>
                      <p:cNvPr id="0" name="OLE substitute image"/>
                      <p:cNvPicPr/>
                      <p:nvPr/>
                    </p:nvPicPr>
                    <p:blipFill>
                      <a:blip r:embed="rId4"/>
                      <a:stretch>
                        <a:fillRect/>
                      </a:stretch>
                    </p:blipFill>
                    <p:spPr>
                      <a:xfrm>
                        <a:off x="5277000" y="3150577"/>
                        <a:ext cx="1638000" cy="8380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65C92AF-DF65-459E-947F-069BD16C9E10}"/>
              </a:ext>
            </a:extLst>
          </p:cNvPr>
          <p:cNvSpPr>
            <a:spLocks noGrp="1"/>
          </p:cNvSpPr>
          <p:nvPr>
            <p:ph idx="12"/>
          </p:nvPr>
        </p:nvSpPr>
        <p:spPr>
          <a:xfrm>
            <a:off x="476843" y="4082339"/>
            <a:ext cx="11241915" cy="457200"/>
          </a:xfrm>
        </p:spPr>
        <p:txBody>
          <a:bodyPr/>
          <a:lstStyle/>
          <a:p>
            <a:pPr marL="914400" indent="-457200" algn="l"/>
            <a:r>
              <a:rPr lang="en-US"/>
              <a:t>2.	Specify the level of significance.</a:t>
            </a:r>
          </a:p>
          <a:p>
            <a:pPr algn="l"/>
            <a:endParaRPr lang="en-US"/>
          </a:p>
        </p:txBody>
      </p:sp>
      <p:graphicFrame>
        <p:nvGraphicFramePr>
          <p:cNvPr id="18" name="Object 5" descr="Begin equation. alpha equals .05. End equation.">
            <a:extLst>
              <a:ext uri="{FF2B5EF4-FFF2-40B4-BE49-F238E27FC236}">
                <a16:creationId xmlns:a16="http://schemas.microsoft.com/office/drawing/2014/main" id="{73BBD074-C539-4B73-9761-F247C377AC74}"/>
              </a:ext>
            </a:extLst>
          </p:cNvPr>
          <p:cNvGraphicFramePr>
            <a:graphicFrameLocks noGrp="1" noChangeAspect="1"/>
          </p:cNvGraphicFramePr>
          <p:nvPr>
            <p:ph idx="15"/>
            <p:extLst>
              <p:ext uri="{D42A27DB-BD31-4B8C-83A1-F6EECF244321}">
                <p14:modId xmlns:p14="http://schemas.microsoft.com/office/powerpoint/2010/main" val="2515073089"/>
              </p:ext>
            </p:extLst>
          </p:nvPr>
        </p:nvGraphicFramePr>
        <p:xfrm>
          <a:off x="5613420" y="4460715"/>
          <a:ext cx="965160" cy="291960"/>
        </p:xfrm>
        <a:graphic>
          <a:graphicData uri="http://schemas.openxmlformats.org/presentationml/2006/ole">
            <mc:AlternateContent xmlns:mc="http://schemas.openxmlformats.org/markup-compatibility/2006">
              <mc:Choice xmlns:v="urn:schemas-microsoft-com:vml" Requires="v">
                <p:oleObj spid="_x0000_s156677" name="Equation" r:id="rId5" imgW="965160" imgH="291960" progId="Equation.DSMT4">
                  <p:embed/>
                </p:oleObj>
              </mc:Choice>
              <mc:Fallback>
                <p:oleObj name="Equation" r:id="rId5" imgW="965160" imgH="291960" progId="Equation.DSMT4">
                  <p:embed/>
                  <p:pic>
                    <p:nvPicPr>
                      <p:cNvPr id="0" name="OLE substitute image"/>
                      <p:cNvPicPr/>
                      <p:nvPr/>
                    </p:nvPicPr>
                    <p:blipFill>
                      <a:blip r:embed="rId6"/>
                      <a:stretch>
                        <a:fillRect/>
                      </a:stretch>
                    </p:blipFill>
                    <p:spPr>
                      <a:xfrm>
                        <a:off x="5613420" y="4460715"/>
                        <a:ext cx="965160" cy="29196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9876F140-BB8F-40FB-AD84-4ED628FC95CC}"/>
              </a:ext>
            </a:extLst>
          </p:cNvPr>
          <p:cNvSpPr>
            <a:spLocks noGrp="1"/>
          </p:cNvSpPr>
          <p:nvPr>
            <p:ph idx="14"/>
          </p:nvPr>
        </p:nvSpPr>
        <p:spPr>
          <a:xfrm>
            <a:off x="476844" y="4930636"/>
            <a:ext cx="11241914" cy="457200"/>
          </a:xfrm>
        </p:spPr>
        <p:txBody>
          <a:bodyPr/>
          <a:lstStyle/>
          <a:p>
            <a:pPr marL="914400" indent="-457200" algn="l">
              <a:buAutoNum type="arabicPeriod" startAt="3"/>
            </a:pPr>
            <a:r>
              <a:rPr lang="en-US">
                <a:solidFill>
                  <a:srgbClr val="003865"/>
                </a:solidFill>
                <a:cs typeface="Arial" pitchFamily="34" charset="0"/>
              </a:rPr>
              <a:t>Compute the value of the test statistic.</a:t>
            </a:r>
          </a:p>
        </p:txBody>
      </p:sp>
      <p:graphicFrame>
        <p:nvGraphicFramePr>
          <p:cNvPr id="8" name="Content Placeholder 7" descr="Begin equation. z equals start fraction x overbar minus mu subscript 0 baseline over sigma divided by square root of n fraction equals start fraction 297.6 minus 295 over 12 divided by square root of 50 equals 1.53. End equation."/>
          <p:cNvGraphicFramePr>
            <a:graphicFrameLocks noGrp="1" noChangeAspect="1"/>
          </p:cNvGraphicFramePr>
          <p:nvPr>
            <p:ph idx="10"/>
            <p:extLst>
              <p:ext uri="{D42A27DB-BD31-4B8C-83A1-F6EECF244321}">
                <p14:modId xmlns:p14="http://schemas.microsoft.com/office/powerpoint/2010/main" val="4118694510"/>
              </p:ext>
            </p:extLst>
          </p:nvPr>
        </p:nvGraphicFramePr>
        <p:xfrm>
          <a:off x="3987840" y="5522147"/>
          <a:ext cx="4216320" cy="825480"/>
        </p:xfrm>
        <a:graphic>
          <a:graphicData uri="http://schemas.openxmlformats.org/presentationml/2006/ole">
            <mc:AlternateContent xmlns:mc="http://schemas.openxmlformats.org/markup-compatibility/2006">
              <mc:Choice xmlns:v="urn:schemas-microsoft-com:vml" Requires="v">
                <p:oleObj spid="_x0000_s156678" name="Equation" r:id="rId7" imgW="4216320" imgH="825480" progId="Equation.DSMT4">
                  <p:embed/>
                </p:oleObj>
              </mc:Choice>
              <mc:Fallback>
                <p:oleObj name="Equation" r:id="rId7" imgW="4216320" imgH="825480" progId="Equation.DSMT4">
                  <p:embed/>
                  <p:pic>
                    <p:nvPicPr>
                      <p:cNvPr id="0" name="OLE substitute image"/>
                      <p:cNvPicPr/>
                      <p:nvPr/>
                    </p:nvPicPr>
                    <p:blipFill>
                      <a:blip r:embed="rId8"/>
                      <a:stretch>
                        <a:fillRect/>
                      </a:stretch>
                    </p:blipFill>
                    <p:spPr>
                      <a:xfrm>
                        <a:off x="3987840" y="5522147"/>
                        <a:ext cx="4216320" cy="825480"/>
                      </a:xfrm>
                      <a:prstGeom prst="rect">
                        <a:avLst/>
                      </a:prstGeom>
                    </p:spPr>
                  </p:pic>
                </p:oleObj>
              </mc:Fallback>
            </mc:AlternateContent>
          </a:graphicData>
        </a:graphic>
      </p:graphicFrame>
    </p:spTree>
    <p:extLst>
      <p:ext uri="{BB962C8B-B14F-4D97-AF65-F5344CB8AC3E}">
        <p14:creationId xmlns:p14="http://schemas.microsoft.com/office/powerpoint/2010/main" val="495988698"/>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(4 of 9)</a:t>
            </a:r>
            <a:endParaRPr lang="en-IN"/>
          </a:p>
        </p:txBody>
      </p:sp>
      <p:sp>
        <p:nvSpPr>
          <p:cNvPr id="6" name="Content Placeholder 2"/>
          <p:cNvSpPr>
            <a:spLocks noGrp="1"/>
          </p:cNvSpPr>
          <p:nvPr>
            <p:ph idx="1"/>
          </p:nvPr>
        </p:nvSpPr>
        <p:spPr>
          <a:xfrm>
            <a:off x="476844" y="1944376"/>
            <a:ext cx="8489735" cy="1750820"/>
          </a:xfrm>
        </p:spPr>
        <p:txBody>
          <a:bodyPr/>
          <a:lstStyle/>
          <a:p>
            <a:pPr marL="0" indent="0" algn="l">
              <a:spcBef>
                <a:spcPct val="0"/>
              </a:spcBef>
              <a:spcAft>
                <a:spcPts val="600"/>
              </a:spcAft>
              <a:buNone/>
            </a:pPr>
            <a:r>
              <a:rPr lang="en-US" b="1" u="sng"/>
              <a:t>Example</a:t>
            </a:r>
            <a:r>
              <a:rPr lang="en-US" b="1"/>
              <a:t>:</a:t>
            </a:r>
            <a:r>
              <a:rPr lang="en-US"/>
              <a:t> MaxFlight Inc. </a:t>
            </a:r>
          </a:p>
          <a:p>
            <a:pPr marL="457200" lvl="1" indent="0">
              <a:spcBef>
                <a:spcPct val="0"/>
              </a:spcBef>
              <a:spcAft>
                <a:spcPts val="600"/>
              </a:spcAft>
              <a:buNone/>
            </a:pPr>
            <a:r>
              <a:rPr lang="en-US" i="1"/>
              <a:t>p</a:t>
            </a:r>
            <a:r>
              <a:rPr lang="en-US"/>
              <a:t>-value Approach</a:t>
            </a:r>
          </a:p>
          <a:p>
            <a:pPr marL="914400" indent="-457200" algn="l">
              <a:spcBef>
                <a:spcPct val="0"/>
              </a:spcBef>
              <a:spcAft>
                <a:spcPts val="600"/>
              </a:spcAft>
              <a:buFont typeface="+mj-lt"/>
              <a:buAutoNum type="arabicPeriod" startAt="4"/>
            </a:pPr>
            <a:r>
              <a:rPr lang="en-US"/>
              <a:t>Compute the </a:t>
            </a:r>
            <a:r>
              <a:rPr lang="en-US" i="1"/>
              <a:t>p</a:t>
            </a:r>
            <a:r>
              <a:rPr lang="en-US"/>
              <a:t>-value.</a:t>
            </a:r>
          </a:p>
          <a:p>
            <a:pPr marL="914400" algn="l">
              <a:spcBef>
                <a:spcPct val="0"/>
              </a:spcBef>
              <a:spcAft>
                <a:spcPts val="600"/>
              </a:spcAft>
              <a:buNone/>
            </a:pPr>
            <a:r>
              <a:rPr lang="en-US"/>
              <a:t>For </a:t>
            </a:r>
            <a:r>
              <a:rPr lang="en-US" i="1"/>
              <a:t>z</a:t>
            </a:r>
            <a:r>
              <a:rPr lang="en-US"/>
              <a:t> = 1.53, the standard normal distribution table shows  </a:t>
            </a:r>
          </a:p>
        </p:txBody>
      </p:sp>
      <p:graphicFrame>
        <p:nvGraphicFramePr>
          <p:cNvPr id="12" name="Object 3" descr="Begin equation. P of z less than 1.53 equals .9370. End equation.">
            <a:extLst>
              <a:ext uri="{FF2B5EF4-FFF2-40B4-BE49-F238E27FC236}">
                <a16:creationId xmlns:a16="http://schemas.microsoft.com/office/drawing/2014/main" id="{F56B3B32-7227-4452-9D46-AD905B897BDF}"/>
              </a:ext>
            </a:extLst>
          </p:cNvPr>
          <p:cNvGraphicFramePr>
            <a:graphicFrameLocks noGrp="1" noChangeAspect="1"/>
          </p:cNvGraphicFramePr>
          <p:nvPr>
            <p:ph idx="11"/>
            <p:extLst>
              <p:ext uri="{D42A27DB-BD31-4B8C-83A1-F6EECF244321}">
                <p14:modId xmlns:p14="http://schemas.microsoft.com/office/powerpoint/2010/main" val="839620457"/>
              </p:ext>
            </p:extLst>
          </p:nvPr>
        </p:nvGraphicFramePr>
        <p:xfrm>
          <a:off x="2435014" y="3723693"/>
          <a:ext cx="2590560" cy="342720"/>
        </p:xfrm>
        <a:graphic>
          <a:graphicData uri="http://schemas.openxmlformats.org/presentationml/2006/ole">
            <mc:AlternateContent xmlns:mc="http://schemas.openxmlformats.org/markup-compatibility/2006">
              <mc:Choice xmlns:v="urn:schemas-microsoft-com:vml" Requires="v">
                <p:oleObj spid="_x0000_s157700" name="Equation" r:id="rId3" imgW="2590560" imgH="342720" progId="Equation.DSMT4">
                  <p:embed/>
                </p:oleObj>
              </mc:Choice>
              <mc:Fallback>
                <p:oleObj name="Equation" r:id="rId3" imgW="2590560" imgH="342720" progId="Equation.DSMT4">
                  <p:embed/>
                  <p:pic>
                    <p:nvPicPr>
                      <p:cNvPr id="0" name="OLE substitute image"/>
                      <p:cNvPicPr/>
                      <p:nvPr/>
                    </p:nvPicPr>
                    <p:blipFill>
                      <a:blip r:embed="rId4"/>
                      <a:stretch>
                        <a:fillRect/>
                      </a:stretch>
                    </p:blipFill>
                    <p:spPr>
                      <a:xfrm>
                        <a:off x="2435014" y="3723693"/>
                        <a:ext cx="2590560" cy="342720"/>
                      </a:xfrm>
                      <a:prstGeom prst="rect">
                        <a:avLst/>
                      </a:prstGeom>
                    </p:spPr>
                  </p:pic>
                </p:oleObj>
              </mc:Fallback>
            </mc:AlternateContent>
          </a:graphicData>
        </a:graphic>
      </p:graphicFrame>
      <p:graphicFrame>
        <p:nvGraphicFramePr>
          <p:cNvPr id="13" name="Object 4" descr="Begin equation. p-value equals 2 times 1 minus .9370 equals .1260. End equation.">
            <a:extLst>
              <a:ext uri="{FF2B5EF4-FFF2-40B4-BE49-F238E27FC236}">
                <a16:creationId xmlns:a16="http://schemas.microsoft.com/office/drawing/2014/main" id="{BABE4477-F3BB-48C3-B096-C053B5DF4A4D}"/>
              </a:ext>
            </a:extLst>
          </p:cNvPr>
          <p:cNvGraphicFramePr>
            <a:graphicFrameLocks noGrp="1" noChangeAspect="1"/>
          </p:cNvGraphicFramePr>
          <p:nvPr>
            <p:ph idx="13"/>
            <p:extLst>
              <p:ext uri="{D42A27DB-BD31-4B8C-83A1-F6EECF244321}">
                <p14:modId xmlns:p14="http://schemas.microsoft.com/office/powerpoint/2010/main" val="328547521"/>
              </p:ext>
            </p:extLst>
          </p:nvPr>
        </p:nvGraphicFramePr>
        <p:xfrm>
          <a:off x="3714750" y="4189413"/>
          <a:ext cx="3962400" cy="342900"/>
        </p:xfrm>
        <a:graphic>
          <a:graphicData uri="http://schemas.openxmlformats.org/presentationml/2006/ole">
            <mc:AlternateContent xmlns:mc="http://schemas.openxmlformats.org/markup-compatibility/2006">
              <mc:Choice xmlns:v="urn:schemas-microsoft-com:vml" Requires="v">
                <p:oleObj spid="_x0000_s157701" name="Equation" r:id="rId5" imgW="3962160" imgH="342720" progId="Equation.DSMT4">
                  <p:embed/>
                </p:oleObj>
              </mc:Choice>
              <mc:Fallback>
                <p:oleObj name="Equation" r:id="rId5" imgW="3962160" imgH="342720" progId="Equation.DSMT4">
                  <p:embed/>
                  <p:pic>
                    <p:nvPicPr>
                      <p:cNvPr id="0" name="OLE substitute image"/>
                      <p:cNvPicPr/>
                      <p:nvPr/>
                    </p:nvPicPr>
                    <p:blipFill>
                      <a:blip r:embed="rId6"/>
                      <a:stretch>
                        <a:fillRect/>
                      </a:stretch>
                    </p:blipFill>
                    <p:spPr>
                      <a:xfrm>
                        <a:off x="3714750" y="4189413"/>
                        <a:ext cx="3962400" cy="342900"/>
                      </a:xfrm>
                      <a:prstGeom prst="rect">
                        <a:avLst/>
                      </a:prstGeom>
                    </p:spPr>
                  </p:pic>
                </p:oleObj>
              </mc:Fallback>
            </mc:AlternateContent>
          </a:graphicData>
        </a:graphic>
      </p:graphicFrame>
      <p:sp>
        <p:nvSpPr>
          <p:cNvPr id="3" name="Content Placeholder 5">
            <a:extLst>
              <a:ext uri="{FF2B5EF4-FFF2-40B4-BE49-F238E27FC236}">
                <a16:creationId xmlns:a16="http://schemas.microsoft.com/office/drawing/2014/main" id="{D5B19C04-BFB6-40B6-B0AB-BB684F657730}"/>
              </a:ext>
            </a:extLst>
          </p:cNvPr>
          <p:cNvSpPr>
            <a:spLocks noGrp="1"/>
          </p:cNvSpPr>
          <p:nvPr>
            <p:ph idx="10"/>
          </p:nvPr>
        </p:nvSpPr>
        <p:spPr>
          <a:xfrm>
            <a:off x="504139" y="4543081"/>
            <a:ext cx="5632805" cy="45720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4" name="Object 6" descr="Because p-value equals .1260 is greater than alpha equals .05">
            <a:extLst>
              <a:ext uri="{FF2B5EF4-FFF2-40B4-BE49-F238E27FC236}">
                <a16:creationId xmlns:a16="http://schemas.microsoft.com/office/drawing/2014/main" id="{2E2B7D7B-55B9-4AA3-9D75-181BC87EEEC6}"/>
              </a:ext>
            </a:extLst>
          </p:cNvPr>
          <p:cNvGraphicFramePr>
            <a:graphicFrameLocks noGrp="1" noChangeAspect="1"/>
          </p:cNvGraphicFramePr>
          <p:nvPr>
            <p:ph idx="12"/>
            <p:extLst>
              <p:ext uri="{D42A27DB-BD31-4B8C-83A1-F6EECF244321}">
                <p14:modId xmlns:p14="http://schemas.microsoft.com/office/powerpoint/2010/main" val="3060691690"/>
              </p:ext>
            </p:extLst>
          </p:nvPr>
        </p:nvGraphicFramePr>
        <p:xfrm>
          <a:off x="1517601" y="5116466"/>
          <a:ext cx="4699000" cy="342900"/>
        </p:xfrm>
        <a:graphic>
          <a:graphicData uri="http://schemas.openxmlformats.org/presentationml/2006/ole">
            <mc:AlternateContent xmlns:mc="http://schemas.openxmlformats.org/markup-compatibility/2006">
              <mc:Choice xmlns:v="urn:schemas-microsoft-com:vml" Requires="v">
                <p:oleObj spid="_x0000_s157702" name="Equation" r:id="rId7" imgW="4698720" imgH="342720" progId="Equation.DSMT4">
                  <p:embed/>
                </p:oleObj>
              </mc:Choice>
              <mc:Fallback>
                <p:oleObj name="Equation" r:id="rId7" imgW="4698720" imgH="342720" progId="Equation.DSMT4">
                  <p:embed/>
                  <p:pic>
                    <p:nvPicPr>
                      <p:cNvPr id="0" name="OLE substitute image"/>
                      <p:cNvPicPr/>
                      <p:nvPr/>
                    </p:nvPicPr>
                    <p:blipFill>
                      <a:blip r:embed="rId8"/>
                      <a:stretch>
                        <a:fillRect/>
                      </a:stretch>
                    </p:blipFill>
                    <p:spPr>
                      <a:xfrm>
                        <a:off x="1517601" y="5116466"/>
                        <a:ext cx="4699000" cy="3429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95B1777-77B5-497A-886A-CEAF012DA343}"/>
              </a:ext>
            </a:extLst>
          </p:cNvPr>
          <p:cNvSpPr>
            <a:spLocks noGrp="1"/>
          </p:cNvSpPr>
          <p:nvPr>
            <p:ph idx="14"/>
          </p:nvPr>
        </p:nvSpPr>
        <p:spPr>
          <a:xfrm>
            <a:off x="6191532" y="5026530"/>
            <a:ext cx="3262155" cy="457200"/>
          </a:xfrm>
        </p:spPr>
        <p:txBody>
          <a:bodyPr/>
          <a:lstStyle/>
          <a:p>
            <a:pPr algn="l"/>
            <a:r>
              <a:rPr lang="en-US"/>
              <a:t>we do not reject </a:t>
            </a:r>
            <a:r>
              <a:rPr lang="en-US" i="1"/>
              <a:t>H</a:t>
            </a:r>
            <a:r>
              <a:rPr lang="en-US" baseline="-25000"/>
              <a:t>0</a:t>
            </a:r>
            <a:r>
              <a:rPr lang="en-US"/>
              <a:t>.</a:t>
            </a:r>
          </a:p>
        </p:txBody>
      </p:sp>
      <p:sp>
        <p:nvSpPr>
          <p:cNvPr id="10" name="Content Placeholder 8">
            <a:extLst>
              <a:ext uri="{FF2B5EF4-FFF2-40B4-BE49-F238E27FC236}">
                <a16:creationId xmlns:a16="http://schemas.microsoft.com/office/drawing/2014/main" id="{A3236700-D580-4800-A558-B8661B857565}"/>
              </a:ext>
            </a:extLst>
          </p:cNvPr>
          <p:cNvSpPr>
            <a:spLocks noGrp="1"/>
          </p:cNvSpPr>
          <p:nvPr>
            <p:ph idx="16"/>
          </p:nvPr>
        </p:nvSpPr>
        <p:spPr>
          <a:xfrm>
            <a:off x="504139" y="5494498"/>
            <a:ext cx="11238312" cy="822960"/>
          </a:xfrm>
        </p:spPr>
        <p:txBody>
          <a:bodyPr/>
          <a:lstStyle/>
          <a:p>
            <a:pPr algn="l"/>
            <a:r>
              <a:rPr lang="en-US"/>
              <a:t>There is sufficient statistical evidence to infer that the null hypothesis is true and so no action needs to be taken to adjust MaxFlight’s manufacturing process. </a:t>
            </a:r>
          </a:p>
        </p:txBody>
      </p:sp>
    </p:spTree>
    <p:extLst>
      <p:ext uri="{BB962C8B-B14F-4D97-AF65-F5344CB8AC3E}">
        <p14:creationId xmlns:p14="http://schemas.microsoft.com/office/powerpoint/2010/main" val="3838349229"/>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(5 of 9)</a:t>
            </a:r>
            <a:endParaRPr lang="en-IN"/>
          </a:p>
        </p:txBody>
      </p:sp>
      <p:sp>
        <p:nvSpPr>
          <p:cNvPr id="6" name="Content Placeholder 2">
            <a:extLst>
              <a:ext uri="{FF2B5EF4-FFF2-40B4-BE49-F238E27FC236}">
                <a16:creationId xmlns:a16="http://schemas.microsoft.com/office/drawing/2014/main" id="{F031AAA2-4BA1-43E2-AAF3-ED1B548E3C87}"/>
              </a:ext>
            </a:extLst>
          </p:cNvPr>
          <p:cNvSpPr>
            <a:spLocks noGrp="1"/>
          </p:cNvSpPr>
          <p:nvPr>
            <p:ph sz="half" idx="1"/>
          </p:nvPr>
        </p:nvSpPr>
        <p:spPr>
          <a:xfrm>
            <a:off x="476844" y="1825625"/>
            <a:ext cx="3679520" cy="1299960"/>
          </a:xfrm>
        </p:spPr>
        <p:txBody>
          <a:bodyPr/>
          <a:lstStyle/>
          <a:p>
            <a:pPr marL="0" indent="0">
              <a:buNone/>
            </a:pPr>
            <a:r>
              <a:rPr lang="en-US" b="1" u="sng"/>
              <a:t>Example</a:t>
            </a:r>
            <a:r>
              <a:rPr lang="en-US" b="1"/>
              <a:t>:</a:t>
            </a:r>
            <a:r>
              <a:rPr lang="en-US"/>
              <a:t> MaxFlight Inc. </a:t>
            </a:r>
          </a:p>
          <a:p>
            <a:pPr marL="463550" indent="0">
              <a:buNone/>
            </a:pPr>
            <a:r>
              <a:rPr lang="en-US" i="1"/>
              <a:t>p</a:t>
            </a:r>
            <a:r>
              <a:rPr lang="en-US"/>
              <a:t>-Value Approach</a:t>
            </a:r>
          </a:p>
          <a:p>
            <a:endParaRPr lang="en-US"/>
          </a:p>
        </p:txBody>
      </p:sp>
      <p:pic>
        <p:nvPicPr>
          <p:cNvPr id="7" name="Picture 3" descr="A graph plots p-Value for the MaxFlight Hypothesis Test. The graph shows a normalization curve whose symmetrical axis lies at the point 0 on the horizontal axis. The area under the curve is shaded between the two boundary points negative 1.53 and 1.53 represented as P (z less than equals negative 1.53) equals .0630 and P (z greater than equals 1.53) equals .0630. The p-value for both the shaded region is labeled as 2 (.0630) equals .1260."/>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3877091" y="2468553"/>
            <a:ext cx="7814578" cy="3474720"/>
          </a:xfrm>
          <a:prstGeom prst="rect">
            <a:avLst/>
          </a:prstGeom>
        </p:spPr>
      </p:pic>
    </p:spTree>
    <p:extLst>
      <p:ext uri="{BB962C8B-B14F-4D97-AF65-F5344CB8AC3E}">
        <p14:creationId xmlns:p14="http://schemas.microsoft.com/office/powerpoint/2010/main" val="3228673680"/>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(6 of 9)</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a:xfrm>
            <a:off x="476844" y="1944375"/>
            <a:ext cx="11241914" cy="1484625"/>
          </a:xfrm>
        </p:spPr>
        <p:txBody>
          <a:bodyPr/>
          <a:lstStyle/>
          <a:p>
            <a:pPr marL="0" indent="0" algn="l">
              <a:spcBef>
                <a:spcPts val="300"/>
              </a:spcBef>
              <a:spcAft>
                <a:spcPts val="500"/>
              </a:spcAft>
              <a:buNone/>
            </a:pPr>
            <a:r>
              <a:rPr lang="en-US" b="1" u="sng"/>
              <a:t>Example</a:t>
            </a:r>
            <a:r>
              <a:rPr lang="en-US" b="1"/>
              <a:t>: </a:t>
            </a:r>
            <a:r>
              <a:rPr lang="en-US"/>
              <a:t>MaxFlight Inc. </a:t>
            </a:r>
          </a:p>
          <a:p>
            <a:pPr marL="457200" lvl="1" indent="0">
              <a:spcBef>
                <a:spcPts val="600"/>
              </a:spcBef>
              <a:spcAft>
                <a:spcPts val="300"/>
              </a:spcAft>
              <a:buNone/>
            </a:pPr>
            <a:r>
              <a:rPr lang="en-US"/>
              <a:t>Critical Value Approach</a:t>
            </a:r>
          </a:p>
          <a:p>
            <a:pPr marL="914400" indent="-457200" algn="l">
              <a:spcBef>
                <a:spcPts val="600"/>
              </a:spcBef>
              <a:spcAft>
                <a:spcPts val="500"/>
              </a:spcAft>
              <a:buFont typeface="+mj-lt"/>
              <a:buAutoNum type="arabicPeriod" startAt="4"/>
            </a:pPr>
            <a:r>
              <a:rPr lang="en-US"/>
              <a:t>Determine the critical value and rejection rule.</a:t>
            </a:r>
          </a:p>
        </p:txBody>
      </p:sp>
      <p:graphicFrame>
        <p:nvGraphicFramePr>
          <p:cNvPr id="12" name="Object 3" descr="For alpha divided by 2 equals .05 divided by 2 equals .025, z subscript .025 baseline equals 1.96. Reject H subscript 0 baseline if z is less than or equal to negative 1.96 or z is greater than or equal to 1.96.">
            <a:extLst>
              <a:ext uri="{FF2B5EF4-FFF2-40B4-BE49-F238E27FC236}">
                <a16:creationId xmlns:a16="http://schemas.microsoft.com/office/drawing/2014/main" id="{113F718E-1914-4B6F-A1B4-114659E6D65C}"/>
              </a:ext>
            </a:extLst>
          </p:cNvPr>
          <p:cNvGraphicFramePr>
            <a:graphicFrameLocks noGrp="1" noChangeAspect="1"/>
          </p:cNvGraphicFramePr>
          <p:nvPr>
            <p:ph idx="11"/>
            <p:extLst>
              <p:ext uri="{D42A27DB-BD31-4B8C-83A1-F6EECF244321}">
                <p14:modId xmlns:p14="http://schemas.microsoft.com/office/powerpoint/2010/main" val="3397032297"/>
              </p:ext>
            </p:extLst>
          </p:nvPr>
        </p:nvGraphicFramePr>
        <p:xfrm>
          <a:off x="3144366" y="3559211"/>
          <a:ext cx="4444920" cy="863280"/>
        </p:xfrm>
        <a:graphic>
          <a:graphicData uri="http://schemas.openxmlformats.org/presentationml/2006/ole">
            <mc:AlternateContent xmlns:mc="http://schemas.openxmlformats.org/markup-compatibility/2006">
              <mc:Choice xmlns:v="urn:schemas-microsoft-com:vml" Requires="v">
                <p:oleObj spid="_x0000_s158723" name="Equation" r:id="rId3" imgW="4444920" imgH="863280" progId="Equation.DSMT4">
                  <p:embed/>
                </p:oleObj>
              </mc:Choice>
              <mc:Fallback>
                <p:oleObj name="Equation" r:id="rId3" imgW="4444920" imgH="863280" progId="Equation.DSMT4">
                  <p:embed/>
                  <p:pic>
                    <p:nvPicPr>
                      <p:cNvPr id="0" name="OLE substitute image"/>
                      <p:cNvPicPr/>
                      <p:nvPr/>
                    </p:nvPicPr>
                    <p:blipFill>
                      <a:blip r:embed="rId4"/>
                      <a:stretch>
                        <a:fillRect/>
                      </a:stretch>
                    </p:blipFill>
                    <p:spPr>
                      <a:xfrm>
                        <a:off x="3144366" y="3559211"/>
                        <a:ext cx="4444920" cy="86328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690C2733-ECD6-44E0-A1DA-BDA15C48EC47}"/>
              </a:ext>
            </a:extLst>
          </p:cNvPr>
          <p:cNvSpPr>
            <a:spLocks noGrp="1"/>
          </p:cNvSpPr>
          <p:nvPr>
            <p:ph idx="13"/>
          </p:nvPr>
        </p:nvSpPr>
        <p:spPr>
          <a:xfrm>
            <a:off x="512467" y="4553411"/>
            <a:ext cx="11241915" cy="45720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4" name="Object 5" descr="Because 1.53 is less than or equal to 1.96">
            <a:extLst>
              <a:ext uri="{FF2B5EF4-FFF2-40B4-BE49-F238E27FC236}">
                <a16:creationId xmlns:a16="http://schemas.microsoft.com/office/drawing/2014/main" id="{68098F58-1436-456B-8B6C-EAA20E59298C}"/>
              </a:ext>
            </a:extLst>
          </p:cNvPr>
          <p:cNvGraphicFramePr>
            <a:graphicFrameLocks noGrp="1" noChangeAspect="1"/>
          </p:cNvGraphicFramePr>
          <p:nvPr>
            <p:ph idx="15"/>
            <p:extLst>
              <p:ext uri="{D42A27DB-BD31-4B8C-83A1-F6EECF244321}">
                <p14:modId xmlns:p14="http://schemas.microsoft.com/office/powerpoint/2010/main" val="2630616672"/>
              </p:ext>
            </p:extLst>
          </p:nvPr>
        </p:nvGraphicFramePr>
        <p:xfrm>
          <a:off x="1510163" y="5121673"/>
          <a:ext cx="2831760" cy="330120"/>
        </p:xfrm>
        <a:graphic>
          <a:graphicData uri="http://schemas.openxmlformats.org/presentationml/2006/ole">
            <mc:AlternateContent xmlns:mc="http://schemas.openxmlformats.org/markup-compatibility/2006">
              <mc:Choice xmlns:v="urn:schemas-microsoft-com:vml" Requires="v">
                <p:oleObj spid="_x0000_s158724" name="Equation" r:id="rId5" imgW="2831760" imgH="330120" progId="Equation.DSMT4">
                  <p:embed/>
                </p:oleObj>
              </mc:Choice>
              <mc:Fallback>
                <p:oleObj name="Equation" r:id="rId5" imgW="2831760" imgH="330120" progId="Equation.DSMT4">
                  <p:embed/>
                  <p:pic>
                    <p:nvPicPr>
                      <p:cNvPr id="0" name="OLE substitute image"/>
                      <p:cNvPicPr/>
                      <p:nvPr/>
                    </p:nvPicPr>
                    <p:blipFill>
                      <a:blip r:embed="rId6"/>
                      <a:stretch>
                        <a:fillRect/>
                      </a:stretch>
                    </p:blipFill>
                    <p:spPr>
                      <a:xfrm>
                        <a:off x="1510163" y="5121673"/>
                        <a:ext cx="2831760" cy="330120"/>
                      </a:xfrm>
                      <a:prstGeom prst="rect">
                        <a:avLst/>
                      </a:prstGeom>
                    </p:spPr>
                  </p:pic>
                </p:oleObj>
              </mc:Fallback>
            </mc:AlternateContent>
          </a:graphicData>
        </a:graphic>
      </p:graphicFrame>
      <p:sp>
        <p:nvSpPr>
          <p:cNvPr id="3" name="Content Placeholder 6">
            <a:extLst>
              <a:ext uri="{FF2B5EF4-FFF2-40B4-BE49-F238E27FC236}">
                <a16:creationId xmlns:a16="http://schemas.microsoft.com/office/drawing/2014/main" id="{7C99E1C4-C038-4A10-B73E-8CDB527AE71A}"/>
              </a:ext>
            </a:extLst>
          </p:cNvPr>
          <p:cNvSpPr>
            <a:spLocks noGrp="1"/>
          </p:cNvSpPr>
          <p:nvPr>
            <p:ph idx="10"/>
          </p:nvPr>
        </p:nvSpPr>
        <p:spPr>
          <a:xfrm>
            <a:off x="4376132" y="5035233"/>
            <a:ext cx="3528539" cy="457200"/>
          </a:xfrm>
        </p:spPr>
        <p:txBody>
          <a:bodyPr/>
          <a:lstStyle/>
          <a:p>
            <a:pPr algn="l"/>
            <a:r>
              <a:rPr lang="en-US"/>
              <a:t>we cannot reject </a:t>
            </a:r>
            <a:r>
              <a:rPr lang="en-US" i="1"/>
              <a:t>H</a:t>
            </a:r>
            <a:r>
              <a:rPr lang="en-US" baseline="-25000"/>
              <a:t>0</a:t>
            </a:r>
            <a:r>
              <a:rPr lang="en-US"/>
              <a:t>.</a:t>
            </a:r>
          </a:p>
        </p:txBody>
      </p:sp>
      <p:sp>
        <p:nvSpPr>
          <p:cNvPr id="6" name="Content Placeholder 7">
            <a:extLst>
              <a:ext uri="{FF2B5EF4-FFF2-40B4-BE49-F238E27FC236}">
                <a16:creationId xmlns:a16="http://schemas.microsoft.com/office/drawing/2014/main" id="{8A00743C-8162-4D65-9DAF-8E26186883C2}"/>
              </a:ext>
            </a:extLst>
          </p:cNvPr>
          <p:cNvSpPr>
            <a:spLocks noGrp="1"/>
          </p:cNvSpPr>
          <p:nvPr>
            <p:ph idx="12"/>
          </p:nvPr>
        </p:nvSpPr>
        <p:spPr>
          <a:xfrm>
            <a:off x="512467" y="5492943"/>
            <a:ext cx="10232072" cy="822960"/>
          </a:xfrm>
        </p:spPr>
        <p:txBody>
          <a:bodyPr/>
          <a:lstStyle/>
          <a:p>
            <a:pPr algn="l">
              <a:spcBef>
                <a:spcPts val="600"/>
              </a:spcBef>
              <a:spcAft>
                <a:spcPts val="600"/>
              </a:spcAft>
            </a:pPr>
            <a:r>
              <a:rPr lang="en-US"/>
              <a:t>There is sufficient statistical evidence to infer that the null hypothesis cannot be rejected.</a:t>
            </a:r>
          </a:p>
        </p:txBody>
      </p:sp>
    </p:spTree>
    <p:extLst>
      <p:ext uri="{BB962C8B-B14F-4D97-AF65-F5344CB8AC3E}">
        <p14:creationId xmlns:p14="http://schemas.microsoft.com/office/powerpoint/2010/main" val="3907431970"/>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Two-Tailed Tests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Known </a:t>
            </a:r>
            <a:r>
              <a:rPr lang="en-US" kern="0"/>
              <a:t>(7 of 9)</a:t>
            </a:r>
            <a:endParaRPr lang="en-IN"/>
          </a:p>
        </p:txBody>
      </p:sp>
      <p:sp>
        <p:nvSpPr>
          <p:cNvPr id="6" name="Content Placeholder 2">
            <a:extLst>
              <a:ext uri="{FF2B5EF4-FFF2-40B4-BE49-F238E27FC236}">
                <a16:creationId xmlns:a16="http://schemas.microsoft.com/office/drawing/2014/main" id="{F031AAA2-4BA1-43E2-AAF3-ED1B548E3C87}"/>
              </a:ext>
            </a:extLst>
          </p:cNvPr>
          <p:cNvSpPr>
            <a:spLocks noGrp="1"/>
          </p:cNvSpPr>
          <p:nvPr>
            <p:ph sz="half" idx="1"/>
          </p:nvPr>
        </p:nvSpPr>
        <p:spPr>
          <a:xfrm>
            <a:off x="476844" y="1825625"/>
            <a:ext cx="5042808" cy="1516091"/>
          </a:xfrm>
        </p:spPr>
        <p:txBody>
          <a:bodyPr/>
          <a:lstStyle/>
          <a:p>
            <a:pPr marL="0" indent="0">
              <a:buNone/>
            </a:pPr>
            <a:r>
              <a:rPr lang="en-US" b="1" u="sng"/>
              <a:t>Example</a:t>
            </a:r>
            <a:r>
              <a:rPr lang="en-US" b="1"/>
              <a:t>: </a:t>
            </a:r>
            <a:r>
              <a:rPr lang="en-US"/>
              <a:t>MaxFlight Inc. </a:t>
            </a:r>
          </a:p>
          <a:p>
            <a:pPr marL="457200" lvl="1" indent="0">
              <a:buNone/>
            </a:pPr>
            <a:r>
              <a:rPr lang="en-US"/>
              <a:t>Critical Value Approach</a:t>
            </a:r>
          </a:p>
        </p:txBody>
      </p:sp>
      <p:pic>
        <p:nvPicPr>
          <p:cNvPr id="8" name="Picture 3" descr="A sampling distribution is plotted over z, with mean equals 0. The regions between left tail and z equals negative 1.96 and between z equals 1.96 and right tail have area equals 0.025. H subscript 0 is rejected for z-values less than negative 1.96 and greater than 1.96. "/>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3996451" y="2891475"/>
            <a:ext cx="7224939" cy="3200400"/>
          </a:xfrm>
          <a:prstGeom prst="rect">
            <a:avLst/>
          </a:prstGeom>
        </p:spPr>
      </p:pic>
    </p:spTree>
    <p:extLst>
      <p:ext uri="{BB962C8B-B14F-4D97-AF65-F5344CB8AC3E}">
        <p14:creationId xmlns:p14="http://schemas.microsoft.com/office/powerpoint/2010/main" val="1376282987"/>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Relationship between Interval Estimation and Hypothesis Testing </a:t>
            </a:r>
            <a:r>
              <a:rPr lang="en-US" kern="0"/>
              <a:t>(1 of 2)</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sz="half" idx="2"/>
          </p:nvPr>
        </p:nvSpPr>
        <p:spPr>
          <a:xfrm>
            <a:off x="476843" y="1828801"/>
            <a:ext cx="11241915" cy="914400"/>
          </a:xfrm>
        </p:spPr>
        <p:txBody>
          <a:bodyPr/>
          <a:lstStyle/>
          <a:p>
            <a:pPr marL="341313" indent="-341313">
              <a:spcBef>
                <a:spcPts val="1200"/>
              </a:spcBef>
              <a:spcAft>
                <a:spcPts val="1200"/>
              </a:spcAft>
            </a:pPr>
            <a:r>
              <a:rPr lang="en-US"/>
              <a:t>Select a simple random sample from the population and use the value of the sample mean</a:t>
            </a:r>
          </a:p>
        </p:txBody>
      </p:sp>
      <p:graphicFrame>
        <p:nvGraphicFramePr>
          <p:cNvPr id="10" name="Object 3" descr="x overbar">
            <a:extLst>
              <a:ext uri="{FF2B5EF4-FFF2-40B4-BE49-F238E27FC236}">
                <a16:creationId xmlns:a16="http://schemas.microsoft.com/office/drawing/2014/main" id="{821CADAC-407F-4910-8ED2-64BA274203CE}"/>
              </a:ext>
            </a:extLst>
          </p:cNvPr>
          <p:cNvGraphicFramePr>
            <a:graphicFrameLocks noGrp="1" noChangeAspect="1"/>
          </p:cNvGraphicFramePr>
          <p:nvPr>
            <p:ph idx="10"/>
            <p:extLst>
              <p:ext uri="{D42A27DB-BD31-4B8C-83A1-F6EECF244321}">
                <p14:modId xmlns:p14="http://schemas.microsoft.com/office/powerpoint/2010/main" val="3305088249"/>
              </p:ext>
            </p:extLst>
          </p:nvPr>
        </p:nvGraphicFramePr>
        <p:xfrm>
          <a:off x="2781423" y="2300795"/>
          <a:ext cx="228600" cy="279360"/>
        </p:xfrm>
        <a:graphic>
          <a:graphicData uri="http://schemas.openxmlformats.org/presentationml/2006/ole">
            <mc:AlternateContent xmlns:mc="http://schemas.openxmlformats.org/markup-compatibility/2006">
              <mc:Choice xmlns:v="urn:schemas-microsoft-com:vml" Requires="v">
                <p:oleObj spid="_x0000_s159746" name="Equation" r:id="rId3" imgW="228600" imgH="279360" progId="Equation.DSMT4">
                  <p:embed/>
                </p:oleObj>
              </mc:Choice>
              <mc:Fallback>
                <p:oleObj name="Equation" r:id="rId3" imgW="228600" imgH="279360" progId="Equation.DSMT4">
                  <p:embed/>
                  <p:pic>
                    <p:nvPicPr>
                      <p:cNvPr id="0" name="OLE substitute image"/>
                      <p:cNvPicPr/>
                      <p:nvPr/>
                    </p:nvPicPr>
                    <p:blipFill>
                      <a:blip r:embed="rId4"/>
                      <a:stretch>
                        <a:fillRect/>
                      </a:stretch>
                    </p:blipFill>
                    <p:spPr>
                      <a:xfrm>
                        <a:off x="2781423" y="2300795"/>
                        <a:ext cx="228600" cy="27936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E8B4C69C-3925-4188-8A47-2EF80EBE4C4B}"/>
              </a:ext>
            </a:extLst>
          </p:cNvPr>
          <p:cNvSpPr>
            <a:spLocks noGrp="1"/>
          </p:cNvSpPr>
          <p:nvPr>
            <p:ph idx="11"/>
          </p:nvPr>
        </p:nvSpPr>
        <p:spPr>
          <a:xfrm>
            <a:off x="473242" y="2209090"/>
            <a:ext cx="11000014" cy="2840581"/>
          </a:xfrm>
        </p:spPr>
        <p:txBody>
          <a:bodyPr/>
          <a:lstStyle/>
          <a:p>
            <a:pPr indent="2511425" algn="l"/>
            <a:r>
              <a:rPr lang="en-US"/>
              <a:t>to develop the confidence interval for the population mean </a:t>
            </a:r>
            <a:r>
              <a:rPr lang="en-US" i="1"/>
              <a:t>µ.</a:t>
            </a:r>
          </a:p>
          <a:p>
            <a:pPr marL="341313" algn="l"/>
            <a:r>
              <a:rPr lang="en-US"/>
              <a:t>(Confidence intervals are covered in Chapter 8.)</a:t>
            </a:r>
          </a:p>
          <a:p>
            <a:pPr marL="342900" indent="-342900" algn="l">
              <a:buFont typeface="Arial" pitchFamily="34" charset="0"/>
              <a:buChar char="•"/>
            </a:pPr>
            <a:r>
              <a:rPr lang="en-US"/>
              <a:t>If the confidence interval contains the hypothesized value </a:t>
            </a:r>
            <a:r>
              <a:rPr lang="en-US" i="1"/>
              <a:t>µ</a:t>
            </a:r>
            <a:r>
              <a:rPr lang="en-US" baseline="-25000"/>
              <a:t>0</a:t>
            </a:r>
            <a:r>
              <a:rPr lang="en-US"/>
              <a:t>, do not reject </a:t>
            </a:r>
            <a:r>
              <a:rPr lang="en-US" i="1"/>
              <a:t>H</a:t>
            </a:r>
            <a:r>
              <a:rPr lang="en-US" baseline="-25000"/>
              <a:t>0</a:t>
            </a:r>
            <a:r>
              <a:rPr lang="en-US"/>
              <a:t>. Otherwise, reject </a:t>
            </a:r>
            <a:r>
              <a:rPr lang="en-US" i="1"/>
              <a:t>H</a:t>
            </a:r>
            <a:r>
              <a:rPr lang="en-US" baseline="-25000"/>
              <a:t>0</a:t>
            </a:r>
            <a:r>
              <a:rPr lang="en-US"/>
              <a:t>. (Actually, </a:t>
            </a:r>
            <a:r>
              <a:rPr lang="en-US" i="1"/>
              <a:t>H</a:t>
            </a:r>
            <a:r>
              <a:rPr lang="en-US" baseline="-25000"/>
              <a:t>0</a:t>
            </a:r>
            <a:r>
              <a:rPr lang="en-US"/>
              <a:t> should be rejected if </a:t>
            </a:r>
            <a:r>
              <a:rPr lang="en-US" i="1"/>
              <a:t>µ</a:t>
            </a:r>
            <a:r>
              <a:rPr lang="en-US" baseline="-25000"/>
              <a:t>0</a:t>
            </a:r>
            <a:r>
              <a:rPr lang="en-US"/>
              <a:t> happens to be equal to one of the end points of the confidence interval.) </a:t>
            </a:r>
          </a:p>
          <a:p>
            <a:pPr algn="l"/>
            <a:endParaRPr lang="en-US" i="1"/>
          </a:p>
        </p:txBody>
      </p:sp>
    </p:spTree>
    <p:extLst>
      <p:ext uri="{BB962C8B-B14F-4D97-AF65-F5344CB8AC3E}">
        <p14:creationId xmlns:p14="http://schemas.microsoft.com/office/powerpoint/2010/main" val="186569556"/>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Relationship between Interval Estimation and Hypothesis Testing </a:t>
            </a:r>
            <a:r>
              <a:rPr lang="en-US" kern="0"/>
              <a:t>(2 of 2)</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idx="1"/>
          </p:nvPr>
        </p:nvSpPr>
        <p:spPr>
          <a:xfrm>
            <a:off x="476844" y="1944375"/>
            <a:ext cx="11126288" cy="1058469"/>
          </a:xfrm>
        </p:spPr>
        <p:txBody>
          <a:bodyPr/>
          <a:lstStyle/>
          <a:p>
            <a:pPr marL="0" indent="0" algn="l">
              <a:spcBef>
                <a:spcPts val="600"/>
              </a:spcBef>
              <a:spcAft>
                <a:spcPts val="600"/>
              </a:spcAft>
              <a:buNone/>
            </a:pPr>
            <a:r>
              <a:rPr lang="en-US" b="1" u="sng"/>
              <a:t>Example</a:t>
            </a:r>
            <a:r>
              <a:rPr lang="en-US" b="1"/>
              <a:t>: </a:t>
            </a:r>
            <a:r>
              <a:rPr lang="en-US"/>
              <a:t>MaxFlight Inc. </a:t>
            </a:r>
          </a:p>
          <a:p>
            <a:pPr marL="341313" indent="-341313" algn="l">
              <a:spcBef>
                <a:spcPts val="600"/>
              </a:spcBef>
              <a:spcAft>
                <a:spcPts val="600"/>
              </a:spcAft>
              <a:buFont typeface="Arial" pitchFamily="34" charset="0"/>
              <a:buChar char="•"/>
            </a:pPr>
            <a:r>
              <a:rPr lang="en-US"/>
              <a:t>The 97% confidence interval for </a:t>
            </a:r>
            <a:r>
              <a:rPr lang="en-US" i="1"/>
              <a:t>µ</a:t>
            </a:r>
            <a:r>
              <a:rPr lang="en-US"/>
              <a:t> is</a:t>
            </a:r>
          </a:p>
        </p:txBody>
      </p:sp>
      <p:graphicFrame>
        <p:nvGraphicFramePr>
          <p:cNvPr id="6" name="Object 3" descr="Begin equation. x overbar plus or minus z subscript alpha divided by 2 baseline sigma divided by square root of n equals 297.6 plus or minus 1.96 times 12 divided by square root of 50 equals 297.6 plus or minus 3.3. End equation."/>
          <p:cNvGraphicFramePr>
            <a:graphicFrameLocks noGrp="1" noChangeAspect="1"/>
          </p:cNvGraphicFramePr>
          <p:nvPr>
            <p:ph idx="10"/>
            <p:extLst>
              <p:ext uri="{D42A27DB-BD31-4B8C-83A1-F6EECF244321}">
                <p14:modId xmlns:p14="http://schemas.microsoft.com/office/powerpoint/2010/main" val="3948649215"/>
              </p:ext>
            </p:extLst>
          </p:nvPr>
        </p:nvGraphicFramePr>
        <p:xfrm>
          <a:off x="3021565" y="3104444"/>
          <a:ext cx="6514920" cy="787320"/>
        </p:xfrm>
        <a:graphic>
          <a:graphicData uri="http://schemas.openxmlformats.org/presentationml/2006/ole">
            <mc:AlternateContent xmlns:mc="http://schemas.openxmlformats.org/markup-compatibility/2006">
              <mc:Choice xmlns:v="urn:schemas-microsoft-com:vml" Requires="v">
                <p:oleObj spid="_x0000_s160773" name="Equation" r:id="rId3" imgW="6514920" imgH="787320" progId="Equation.DSMT4">
                  <p:embed/>
                </p:oleObj>
              </mc:Choice>
              <mc:Fallback>
                <p:oleObj name="Equation" r:id="rId3" imgW="6514920" imgH="787320" progId="Equation.DSMT4">
                  <p:embed/>
                  <p:pic>
                    <p:nvPicPr>
                      <p:cNvPr id="0" name="OLE substitute image"/>
                      <p:cNvPicPr/>
                      <p:nvPr/>
                    </p:nvPicPr>
                    <p:blipFill>
                      <a:blip r:embed="rId4"/>
                      <a:stretch>
                        <a:fillRect/>
                      </a:stretch>
                    </p:blipFill>
                    <p:spPr>
                      <a:xfrm>
                        <a:off x="3021565" y="3104444"/>
                        <a:ext cx="6514920" cy="787320"/>
                      </a:xfrm>
                      <a:prstGeom prst="rect">
                        <a:avLst/>
                      </a:prstGeom>
                    </p:spPr>
                  </p:pic>
                </p:oleObj>
              </mc:Fallback>
            </mc:AlternateContent>
          </a:graphicData>
        </a:graphic>
      </p:graphicFrame>
      <p:graphicFrame>
        <p:nvGraphicFramePr>
          <p:cNvPr id="8" name="Object 4" descr="294.3 to 300.9">
            <a:extLst>
              <a:ext uri="{FF2B5EF4-FFF2-40B4-BE49-F238E27FC236}">
                <a16:creationId xmlns:a16="http://schemas.microsoft.com/office/drawing/2014/main" id="{C846EFBD-051D-4766-8D08-D4968F9E06A4}"/>
              </a:ext>
            </a:extLst>
          </p:cNvPr>
          <p:cNvGraphicFramePr>
            <a:graphicFrameLocks noGrp="1" noChangeAspect="1"/>
          </p:cNvGraphicFramePr>
          <p:nvPr>
            <p:ph idx="12"/>
            <p:extLst>
              <p:ext uri="{D42A27DB-BD31-4B8C-83A1-F6EECF244321}">
                <p14:modId xmlns:p14="http://schemas.microsoft.com/office/powerpoint/2010/main" val="2506317987"/>
              </p:ext>
            </p:extLst>
          </p:nvPr>
        </p:nvGraphicFramePr>
        <p:xfrm>
          <a:off x="5143500" y="4168775"/>
          <a:ext cx="1905000" cy="320675"/>
        </p:xfrm>
        <a:graphic>
          <a:graphicData uri="http://schemas.openxmlformats.org/presentationml/2006/ole">
            <mc:AlternateContent xmlns:mc="http://schemas.openxmlformats.org/markup-compatibility/2006">
              <mc:Choice xmlns:v="urn:schemas-microsoft-com:vml" Requires="v">
                <p:oleObj spid="_x0000_s160774" name="Equation" r:id="rId5" imgW="2108160" imgH="355320" progId="Equation.DSMT4">
                  <p:embed/>
                </p:oleObj>
              </mc:Choice>
              <mc:Fallback>
                <p:oleObj name="Equation" r:id="rId5" imgW="2108160" imgH="355320" progId="Equation.DSMT4">
                  <p:embed/>
                  <p:pic>
                    <p:nvPicPr>
                      <p:cNvPr id="0" name="OLE substitute image"/>
                      <p:cNvPicPr/>
                      <p:nvPr/>
                    </p:nvPicPr>
                    <p:blipFill>
                      <a:blip r:embed="rId6"/>
                      <a:stretch>
                        <a:fillRect/>
                      </a:stretch>
                    </p:blipFill>
                    <p:spPr>
                      <a:xfrm>
                        <a:off x="5143500" y="4168775"/>
                        <a:ext cx="1905000" cy="320675"/>
                      </a:xfrm>
                      <a:prstGeom prst="rect">
                        <a:avLst/>
                      </a:prstGeom>
                    </p:spPr>
                  </p:pic>
                </p:oleObj>
              </mc:Fallback>
            </mc:AlternateContent>
          </a:graphicData>
        </a:graphic>
      </p:graphicFrame>
      <p:sp>
        <p:nvSpPr>
          <p:cNvPr id="7" name="Content Placeholder 5"/>
          <p:cNvSpPr>
            <a:spLocks noGrp="1"/>
          </p:cNvSpPr>
          <p:nvPr>
            <p:ph idx="11"/>
          </p:nvPr>
        </p:nvSpPr>
        <p:spPr>
          <a:xfrm>
            <a:off x="440524" y="4805353"/>
            <a:ext cx="8471464" cy="548640"/>
          </a:xfrm>
        </p:spPr>
        <p:txBody>
          <a:bodyPr/>
          <a:lstStyle/>
          <a:p>
            <a:pPr marL="341313" indent="-341313" algn="l">
              <a:buFont typeface="Arial" pitchFamily="34" charset="0"/>
              <a:buChar char="•"/>
            </a:pPr>
            <a:r>
              <a:rPr lang="en-US"/>
              <a:t>Because the hypothesized value for the population mean, </a:t>
            </a:r>
          </a:p>
        </p:txBody>
      </p:sp>
      <p:graphicFrame>
        <p:nvGraphicFramePr>
          <p:cNvPr id="13" name="Object 6" descr="Begin equation. mu subscript 0 baseline equals 295. End equation.">
            <a:extLst>
              <a:ext uri="{FF2B5EF4-FFF2-40B4-BE49-F238E27FC236}">
                <a16:creationId xmlns:a16="http://schemas.microsoft.com/office/drawing/2014/main" id="{238E3D6E-FE01-42BF-BDE8-A85EAB35ABBB}"/>
              </a:ext>
            </a:extLst>
          </p:cNvPr>
          <p:cNvGraphicFramePr>
            <a:graphicFrameLocks noGrp="1" noChangeAspect="1"/>
          </p:cNvGraphicFramePr>
          <p:nvPr>
            <p:ph idx="13"/>
            <p:extLst>
              <p:ext uri="{D42A27DB-BD31-4B8C-83A1-F6EECF244321}">
                <p14:modId xmlns:p14="http://schemas.microsoft.com/office/powerpoint/2010/main" val="2092654425"/>
              </p:ext>
            </p:extLst>
          </p:nvPr>
        </p:nvGraphicFramePr>
        <p:xfrm>
          <a:off x="8704653" y="4863784"/>
          <a:ext cx="1244600" cy="381000"/>
        </p:xfrm>
        <a:graphic>
          <a:graphicData uri="http://schemas.openxmlformats.org/presentationml/2006/ole">
            <mc:AlternateContent xmlns:mc="http://schemas.openxmlformats.org/markup-compatibility/2006">
              <mc:Choice xmlns:v="urn:schemas-microsoft-com:vml" Requires="v">
                <p:oleObj spid="_x0000_s160775" name="Equation" r:id="rId7" imgW="1244520" imgH="380880" progId="Equation.DSMT4">
                  <p:embed/>
                </p:oleObj>
              </mc:Choice>
              <mc:Fallback>
                <p:oleObj name="Equation" r:id="rId7" imgW="1244520" imgH="380880" progId="Equation.DSMT4">
                  <p:embed/>
                  <p:pic>
                    <p:nvPicPr>
                      <p:cNvPr id="0" name="OLE substitute image"/>
                      <p:cNvPicPr/>
                      <p:nvPr/>
                    </p:nvPicPr>
                    <p:blipFill>
                      <a:blip r:embed="rId8"/>
                      <a:stretch>
                        <a:fillRect/>
                      </a:stretch>
                    </p:blipFill>
                    <p:spPr>
                      <a:xfrm>
                        <a:off x="8704653" y="4863784"/>
                        <a:ext cx="1244600" cy="381000"/>
                      </a:xfrm>
                      <a:prstGeom prst="rect">
                        <a:avLst/>
                      </a:prstGeom>
                    </p:spPr>
                  </p:pic>
                </p:oleObj>
              </mc:Fallback>
            </mc:AlternateContent>
          </a:graphicData>
        </a:graphic>
      </p:graphicFrame>
      <p:sp>
        <p:nvSpPr>
          <p:cNvPr id="11" name="Content Placeholder 7">
            <a:extLst>
              <a:ext uri="{FF2B5EF4-FFF2-40B4-BE49-F238E27FC236}">
                <a16:creationId xmlns:a16="http://schemas.microsoft.com/office/drawing/2014/main" id="{A4E7D652-4E88-4D67-9C4E-1E6EA9E3341D}"/>
              </a:ext>
            </a:extLst>
          </p:cNvPr>
          <p:cNvSpPr>
            <a:spLocks noGrp="1"/>
          </p:cNvSpPr>
          <p:nvPr>
            <p:ph idx="15"/>
          </p:nvPr>
        </p:nvSpPr>
        <p:spPr>
          <a:xfrm>
            <a:off x="476844" y="4784337"/>
            <a:ext cx="11036474" cy="548640"/>
          </a:xfrm>
        </p:spPr>
        <p:txBody>
          <a:bodyPr/>
          <a:lstStyle/>
          <a:p>
            <a:pPr marL="341313" indent="9090025" algn="l"/>
            <a:r>
              <a:rPr lang="en-US"/>
              <a:t>is in this, the null hypothesis,</a:t>
            </a:r>
          </a:p>
          <a:p>
            <a:pPr algn="l"/>
            <a:r>
              <a:rPr lang="en-US"/>
              <a:t> </a:t>
            </a:r>
          </a:p>
        </p:txBody>
      </p:sp>
      <p:graphicFrame>
        <p:nvGraphicFramePr>
          <p:cNvPr id="14" name="Object 9" descr="Begin equation. H subscript 0 baseline: mu equals 295. End equation.">
            <a:extLst>
              <a:ext uri="{FF2B5EF4-FFF2-40B4-BE49-F238E27FC236}">
                <a16:creationId xmlns:a16="http://schemas.microsoft.com/office/drawing/2014/main" id="{D8CEA638-2480-42FE-9ECC-BD5FF3D8D664}"/>
              </a:ext>
            </a:extLst>
          </p:cNvPr>
          <p:cNvGraphicFramePr>
            <a:graphicFrameLocks noGrp="1" noChangeAspect="1"/>
          </p:cNvGraphicFramePr>
          <p:nvPr>
            <p:ph idx="14"/>
            <p:extLst>
              <p:ext uri="{D42A27DB-BD31-4B8C-83A1-F6EECF244321}">
                <p14:modId xmlns:p14="http://schemas.microsoft.com/office/powerpoint/2010/main" val="1458894846"/>
              </p:ext>
            </p:extLst>
          </p:nvPr>
        </p:nvGraphicFramePr>
        <p:xfrm>
          <a:off x="3597629" y="5241383"/>
          <a:ext cx="1676400" cy="381000"/>
        </p:xfrm>
        <a:graphic>
          <a:graphicData uri="http://schemas.openxmlformats.org/presentationml/2006/ole">
            <mc:AlternateContent xmlns:mc="http://schemas.openxmlformats.org/markup-compatibility/2006">
              <mc:Choice xmlns:v="urn:schemas-microsoft-com:vml" Requires="v">
                <p:oleObj spid="_x0000_s160776" name="Equation" r:id="rId9" imgW="1676160" imgH="380880" progId="Equation.DSMT4">
                  <p:embed/>
                </p:oleObj>
              </mc:Choice>
              <mc:Fallback>
                <p:oleObj name="Equation" r:id="rId9" imgW="1676160" imgH="380880" progId="Equation.DSMT4">
                  <p:embed/>
                  <p:pic>
                    <p:nvPicPr>
                      <p:cNvPr id="0" name="OLE substitute image"/>
                      <p:cNvPicPr/>
                      <p:nvPr/>
                    </p:nvPicPr>
                    <p:blipFill>
                      <a:blip r:embed="rId10"/>
                      <a:stretch>
                        <a:fillRect/>
                      </a:stretch>
                    </p:blipFill>
                    <p:spPr>
                      <a:xfrm>
                        <a:off x="3597629" y="5241383"/>
                        <a:ext cx="1676400" cy="381000"/>
                      </a:xfrm>
                      <a:prstGeom prst="rect">
                        <a:avLst/>
                      </a:prstGeom>
                    </p:spPr>
                  </p:pic>
                </p:oleObj>
              </mc:Fallback>
            </mc:AlternateContent>
          </a:graphicData>
        </a:graphic>
      </p:graphicFrame>
      <p:sp>
        <p:nvSpPr>
          <p:cNvPr id="9" name="Content Placeholder 10">
            <a:extLst>
              <a:ext uri="{FF2B5EF4-FFF2-40B4-BE49-F238E27FC236}">
                <a16:creationId xmlns:a16="http://schemas.microsoft.com/office/drawing/2014/main" id="{62A8069A-6A49-4B8D-812B-742FCB8D888C}"/>
              </a:ext>
            </a:extLst>
          </p:cNvPr>
          <p:cNvSpPr>
            <a:spLocks noGrp="1"/>
          </p:cNvSpPr>
          <p:nvPr>
            <p:ph idx="18"/>
          </p:nvPr>
        </p:nvSpPr>
        <p:spPr>
          <a:xfrm>
            <a:off x="5255757" y="5165183"/>
            <a:ext cx="2834640" cy="457200"/>
          </a:xfrm>
        </p:spPr>
        <p:txBody>
          <a:bodyPr/>
          <a:lstStyle/>
          <a:p>
            <a:pPr algn="l"/>
            <a:r>
              <a:rPr lang="en-US"/>
              <a:t>cannot be rejected.</a:t>
            </a:r>
          </a:p>
        </p:txBody>
      </p:sp>
    </p:spTree>
    <p:extLst>
      <p:ext uri="{BB962C8B-B14F-4D97-AF65-F5344CB8AC3E}">
        <p14:creationId xmlns:p14="http://schemas.microsoft.com/office/powerpoint/2010/main" val="1217471937"/>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Tests About a Population Mean: </a:t>
            </a:r>
            <a:r>
              <a:rPr lang="en-US" i="1">
                <a:latin typeface="Symbol" panose="05050102010706020507" pitchFamily="18" charset="2"/>
              </a:rPr>
              <a:t>s</a:t>
            </a:r>
            <a:r>
              <a:rPr lang="en-US"/>
              <a:t>  Unknown </a:t>
            </a:r>
            <a:r>
              <a:rPr lang="en-US" kern="0"/>
              <a:t>(1 of 2)</a:t>
            </a:r>
            <a:endParaRPr lang="en-IN"/>
          </a:p>
        </p:txBody>
      </p:sp>
      <p:sp>
        <p:nvSpPr>
          <p:cNvPr id="5" name="Content Placeholder 2"/>
          <p:cNvSpPr>
            <a:spLocks noGrp="1"/>
          </p:cNvSpPr>
          <p:nvPr>
            <p:ph sz="half" idx="2"/>
          </p:nvPr>
        </p:nvSpPr>
        <p:spPr>
          <a:xfrm>
            <a:off x="476843" y="1828800"/>
            <a:ext cx="11241915" cy="548640"/>
          </a:xfrm>
        </p:spPr>
        <p:txBody>
          <a:bodyPr/>
          <a:lstStyle/>
          <a:p>
            <a:pPr marL="0" indent="0">
              <a:buNone/>
            </a:pPr>
            <a:r>
              <a:rPr lang="en-US"/>
              <a:t>Test Statistic:</a:t>
            </a:r>
          </a:p>
        </p:txBody>
      </p:sp>
      <p:graphicFrame>
        <p:nvGraphicFramePr>
          <p:cNvPr id="9" name="Object 3" descr="Begin equation. t equals begin fraction x overbar minus mu subscript 0 baseline over s divided by square root of n end fraction. End equation."/>
          <p:cNvGraphicFramePr>
            <a:graphicFrameLocks noGrp="1" noChangeAspect="1"/>
          </p:cNvGraphicFramePr>
          <p:nvPr>
            <p:ph idx="10"/>
            <p:extLst>
              <p:ext uri="{D42A27DB-BD31-4B8C-83A1-F6EECF244321}">
                <p14:modId xmlns:p14="http://schemas.microsoft.com/office/powerpoint/2010/main" val="907060851"/>
              </p:ext>
            </p:extLst>
          </p:nvPr>
        </p:nvGraphicFramePr>
        <p:xfrm>
          <a:off x="5435600" y="2689389"/>
          <a:ext cx="1320800" cy="825500"/>
        </p:xfrm>
        <a:graphic>
          <a:graphicData uri="http://schemas.openxmlformats.org/presentationml/2006/ole">
            <mc:AlternateContent xmlns:mc="http://schemas.openxmlformats.org/markup-compatibility/2006">
              <mc:Choice xmlns:v="urn:schemas-microsoft-com:vml" Requires="v">
                <p:oleObj spid="_x0000_s161795" name="Equation" r:id="rId3" imgW="1320480" imgH="825480" progId="Equation.DSMT4">
                  <p:embed/>
                </p:oleObj>
              </mc:Choice>
              <mc:Fallback>
                <p:oleObj name="Equation" r:id="rId3" imgW="1320480" imgH="825480" progId="Equation.DSMT4">
                  <p:embed/>
                  <p:pic>
                    <p:nvPicPr>
                      <p:cNvPr id="0" name="OLE substitute image"/>
                      <p:cNvPicPr/>
                      <p:nvPr/>
                    </p:nvPicPr>
                    <p:blipFill>
                      <a:blip r:embed="rId4"/>
                      <a:stretch>
                        <a:fillRect/>
                      </a:stretch>
                    </p:blipFill>
                    <p:spPr>
                      <a:xfrm>
                        <a:off x="5435600" y="2689389"/>
                        <a:ext cx="1320800" cy="825500"/>
                      </a:xfrm>
                      <a:prstGeom prst="rect">
                        <a:avLst/>
                      </a:prstGeom>
                    </p:spPr>
                  </p:pic>
                </p:oleObj>
              </mc:Fallback>
            </mc:AlternateContent>
          </a:graphicData>
        </a:graphic>
      </p:graphicFrame>
      <p:sp>
        <p:nvSpPr>
          <p:cNvPr id="7" name="Content Placeholder 4"/>
          <p:cNvSpPr>
            <a:spLocks noGrp="1"/>
          </p:cNvSpPr>
          <p:nvPr>
            <p:ph idx="11"/>
          </p:nvPr>
        </p:nvSpPr>
        <p:spPr>
          <a:xfrm>
            <a:off x="476842" y="4107185"/>
            <a:ext cx="5669280" cy="548640"/>
          </a:xfrm>
        </p:spPr>
        <p:txBody>
          <a:bodyPr/>
          <a:lstStyle/>
          <a:p>
            <a:pPr marL="0" indent="0" algn="l">
              <a:buNone/>
            </a:pPr>
            <a:r>
              <a:rPr lang="en-US"/>
              <a:t>This test statistic has a </a:t>
            </a:r>
            <a:r>
              <a:rPr lang="en-US" i="1"/>
              <a:t>t</a:t>
            </a:r>
            <a:r>
              <a:rPr lang="en-US"/>
              <a:t> distribution with</a:t>
            </a:r>
          </a:p>
        </p:txBody>
      </p:sp>
      <p:graphicFrame>
        <p:nvGraphicFramePr>
          <p:cNvPr id="8" name="Object 5" descr="Begin equation. n minus 1. End equation.">
            <a:extLst>
              <a:ext uri="{FF2B5EF4-FFF2-40B4-BE49-F238E27FC236}">
                <a16:creationId xmlns:a16="http://schemas.microsoft.com/office/drawing/2014/main" id="{ABAD66A1-652B-4489-B9A2-044D4C61EBD3}"/>
              </a:ext>
            </a:extLst>
          </p:cNvPr>
          <p:cNvGraphicFramePr>
            <a:graphicFrameLocks noGrp="1" noChangeAspect="1"/>
          </p:cNvGraphicFramePr>
          <p:nvPr>
            <p:ph idx="13"/>
            <p:extLst>
              <p:ext uri="{D42A27DB-BD31-4B8C-83A1-F6EECF244321}">
                <p14:modId xmlns:p14="http://schemas.microsoft.com/office/powerpoint/2010/main" val="1282025277"/>
              </p:ext>
            </p:extLst>
          </p:nvPr>
        </p:nvGraphicFramePr>
        <p:xfrm>
          <a:off x="6100839" y="4177348"/>
          <a:ext cx="596880" cy="279360"/>
        </p:xfrm>
        <a:graphic>
          <a:graphicData uri="http://schemas.openxmlformats.org/presentationml/2006/ole">
            <mc:AlternateContent xmlns:mc="http://schemas.openxmlformats.org/markup-compatibility/2006">
              <mc:Choice xmlns:v="urn:schemas-microsoft-com:vml" Requires="v">
                <p:oleObj spid="_x0000_s161796" name="Equation" r:id="rId5" imgW="596880" imgH="279360" progId="Equation.DSMT4">
                  <p:embed/>
                </p:oleObj>
              </mc:Choice>
              <mc:Fallback>
                <p:oleObj name="Equation" r:id="rId5" imgW="596880" imgH="279360" progId="Equation.DSMT4">
                  <p:embed/>
                  <p:pic>
                    <p:nvPicPr>
                      <p:cNvPr id="0" name="OLE substitute image"/>
                      <p:cNvPicPr/>
                      <p:nvPr/>
                    </p:nvPicPr>
                    <p:blipFill>
                      <a:blip r:embed="rId6"/>
                      <a:stretch>
                        <a:fillRect/>
                      </a:stretch>
                    </p:blipFill>
                    <p:spPr>
                      <a:xfrm>
                        <a:off x="6100839" y="4177348"/>
                        <a:ext cx="596880" cy="279360"/>
                      </a:xfrm>
                      <a:prstGeom prst="rect">
                        <a:avLst/>
                      </a:prstGeom>
                    </p:spPr>
                  </p:pic>
                </p:oleObj>
              </mc:Fallback>
            </mc:AlternateContent>
          </a:graphicData>
        </a:graphic>
      </p:graphicFrame>
      <p:sp>
        <p:nvSpPr>
          <p:cNvPr id="4" name="Content Placeholder 6">
            <a:extLst>
              <a:ext uri="{FF2B5EF4-FFF2-40B4-BE49-F238E27FC236}">
                <a16:creationId xmlns:a16="http://schemas.microsoft.com/office/drawing/2014/main" id="{3C3449D3-2A4F-426A-879B-CCF002ED02E6}"/>
              </a:ext>
            </a:extLst>
          </p:cNvPr>
          <p:cNvSpPr>
            <a:spLocks noGrp="1"/>
          </p:cNvSpPr>
          <p:nvPr>
            <p:ph idx="15"/>
          </p:nvPr>
        </p:nvSpPr>
        <p:spPr>
          <a:xfrm>
            <a:off x="6727414" y="4090997"/>
            <a:ext cx="3443900" cy="548640"/>
          </a:xfrm>
        </p:spPr>
        <p:txBody>
          <a:bodyPr/>
          <a:lstStyle/>
          <a:p>
            <a:pPr algn="l"/>
            <a:r>
              <a:rPr lang="en-US"/>
              <a:t>degrees of freedom.</a:t>
            </a:r>
          </a:p>
        </p:txBody>
      </p:sp>
    </p:spTree>
    <p:extLst>
      <p:ext uri="{BB962C8B-B14F-4D97-AF65-F5344CB8AC3E}">
        <p14:creationId xmlns:p14="http://schemas.microsoft.com/office/powerpoint/2010/main" val="1753437355"/>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Tests about a Population Mean: </a:t>
            </a:r>
            <a:r>
              <a:rPr lang="en-US" i="1">
                <a:latin typeface="Symbol" panose="05050102010706020507" pitchFamily="18" charset="2"/>
              </a:rPr>
              <a:t>s</a:t>
            </a:r>
            <a:r>
              <a:rPr lang="en-US"/>
              <a:t>  Unknown </a:t>
            </a:r>
            <a:r>
              <a:rPr lang="en-US" kern="0"/>
              <a:t>(2 of 2)</a:t>
            </a:r>
            <a:endParaRPr lang="en-IN"/>
          </a:p>
        </p:txBody>
      </p:sp>
      <p:sp>
        <p:nvSpPr>
          <p:cNvPr id="5" name="Content Placeholder 2"/>
          <p:cNvSpPr>
            <a:spLocks noGrp="1"/>
          </p:cNvSpPr>
          <p:nvPr>
            <p:ph sz="half" idx="2"/>
          </p:nvPr>
        </p:nvSpPr>
        <p:spPr>
          <a:xfrm>
            <a:off x="476843" y="1828800"/>
            <a:ext cx="11241915" cy="1119116"/>
          </a:xfrm>
        </p:spPr>
        <p:txBody>
          <a:bodyPr anchor="t"/>
          <a:lstStyle/>
          <a:p>
            <a:pPr marL="341313" indent="-341313"/>
            <a:r>
              <a:rPr lang="en-US"/>
              <a:t>Rejection Rule: </a:t>
            </a:r>
            <a:r>
              <a:rPr lang="en-US" i="1"/>
              <a:t>p</a:t>
            </a:r>
            <a:r>
              <a:rPr lang="en-US"/>
              <a:t>-value Approach	</a:t>
            </a:r>
          </a:p>
          <a:p>
            <a:pPr marL="914400" lvl="2" indent="0">
              <a:buNone/>
            </a:pPr>
            <a:r>
              <a:rPr lang="en-US"/>
              <a:t>Reject </a:t>
            </a:r>
            <a:r>
              <a:rPr lang="en-US" i="1"/>
              <a:t>H</a:t>
            </a:r>
            <a:r>
              <a:rPr lang="en-US" baseline="-25000"/>
              <a:t>0</a:t>
            </a:r>
            <a:r>
              <a:rPr lang="en-US"/>
              <a:t> if</a:t>
            </a:r>
          </a:p>
        </p:txBody>
      </p:sp>
      <p:graphicFrame>
        <p:nvGraphicFramePr>
          <p:cNvPr id="9" name="Content Placeholder 8" descr="p-value is less than or equal to alpha.">
            <a:extLst>
              <a:ext uri="{FF2B5EF4-FFF2-40B4-BE49-F238E27FC236}">
                <a16:creationId xmlns:a16="http://schemas.microsoft.com/office/drawing/2014/main" id="{7C29C2D0-BCDF-4D61-A7A3-BC0AD8A06869}"/>
              </a:ext>
            </a:extLst>
          </p:cNvPr>
          <p:cNvGraphicFramePr>
            <a:graphicFrameLocks noGrp="1" noChangeAspect="1"/>
          </p:cNvGraphicFramePr>
          <p:nvPr>
            <p:ph idx="11"/>
            <p:extLst>
              <p:ext uri="{D42A27DB-BD31-4B8C-83A1-F6EECF244321}">
                <p14:modId xmlns:p14="http://schemas.microsoft.com/office/powerpoint/2010/main" val="3117192462"/>
              </p:ext>
            </p:extLst>
          </p:nvPr>
        </p:nvGraphicFramePr>
        <p:xfrm>
          <a:off x="3072057" y="2426515"/>
          <a:ext cx="1667124" cy="410369"/>
        </p:xfrm>
        <a:graphic>
          <a:graphicData uri="http://schemas.openxmlformats.org/presentationml/2006/ole">
            <mc:AlternateContent xmlns:mc="http://schemas.openxmlformats.org/markup-compatibility/2006">
              <mc:Choice xmlns:v="urn:schemas-microsoft-com:vml" Requires="v">
                <p:oleObj spid="_x0000_s162819" name="Equation" r:id="rId3" imgW="825480" imgH="203040" progId="Equation.DSMT4">
                  <p:embed/>
                </p:oleObj>
              </mc:Choice>
              <mc:Fallback>
                <p:oleObj name="Equation" r:id="rId3" imgW="825480" imgH="203040" progId="Equation.DSMT4">
                  <p:embed/>
                  <p:pic>
                    <p:nvPicPr>
                      <p:cNvPr id="0" name="OLE substitute image"/>
                      <p:cNvPicPr/>
                      <p:nvPr/>
                    </p:nvPicPr>
                    <p:blipFill>
                      <a:blip r:embed="rId4"/>
                      <a:stretch>
                        <a:fillRect/>
                      </a:stretch>
                    </p:blipFill>
                    <p:spPr>
                      <a:xfrm>
                        <a:off x="3072057" y="2426515"/>
                        <a:ext cx="1667124" cy="410369"/>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0D6B16A7-ABEA-4789-90EE-218DB5179375}"/>
              </a:ext>
            </a:extLst>
          </p:cNvPr>
          <p:cNvSpPr>
            <a:spLocks noGrp="1"/>
          </p:cNvSpPr>
          <p:nvPr>
            <p:ph idx="13"/>
          </p:nvPr>
        </p:nvSpPr>
        <p:spPr>
          <a:xfrm>
            <a:off x="473243" y="3201620"/>
            <a:ext cx="8481076" cy="434729"/>
          </a:xfrm>
        </p:spPr>
        <p:txBody>
          <a:bodyPr/>
          <a:lstStyle/>
          <a:p>
            <a:pPr marL="342900" indent="-342900" algn="l">
              <a:buFont typeface="Arial" pitchFamily="34" charset="0"/>
              <a:buChar char="•"/>
            </a:pPr>
            <a:r>
              <a:rPr lang="en-US"/>
              <a:t>Rejection Rule: Critical Value Approach</a:t>
            </a:r>
          </a:p>
        </p:txBody>
      </p:sp>
      <p:graphicFrame>
        <p:nvGraphicFramePr>
          <p:cNvPr id="6" name="Object 3" descr="Begin equation. H subscript 0 baseline: mu is greater than or equal to mu subscript 0 baseline Reject H subscript 0 baseline if t is less than or equal to negative t subscript alpha baseline. End equation. Begin equation. H subscript 0 baseline: mu is less than or equal to mu subscript 0 baseline Reject H subscript 0 if t is greater than or equal to t subscript alpha baseline. End equation. Begin equation. H subscript 0 baseline: mu equals mu subscript 0 baseline Reject H subscript 0 baseline if t is less than or equal to negative t subscript alpha divided by 2 end fraction baseline or t is greater than or equal to t subscript alpha divided by 2 baseline. End equation.">
            <a:extLst>
              <a:ext uri="{FF2B5EF4-FFF2-40B4-BE49-F238E27FC236}">
                <a16:creationId xmlns:a16="http://schemas.microsoft.com/office/drawing/2014/main" id="{ED070C53-9586-4FC0-9F01-FD9862747BC4}"/>
              </a:ext>
            </a:extLst>
          </p:cNvPr>
          <p:cNvGraphicFramePr>
            <a:graphicFrameLocks noGrp="1" noChangeAspect="1"/>
          </p:cNvGraphicFramePr>
          <p:nvPr>
            <p:ph idx="10"/>
            <p:extLst>
              <p:ext uri="{D42A27DB-BD31-4B8C-83A1-F6EECF244321}">
                <p14:modId xmlns:p14="http://schemas.microsoft.com/office/powerpoint/2010/main" val="2480873573"/>
              </p:ext>
            </p:extLst>
          </p:nvPr>
        </p:nvGraphicFramePr>
        <p:xfrm>
          <a:off x="1500188" y="3760788"/>
          <a:ext cx="5537200" cy="1306512"/>
        </p:xfrm>
        <a:graphic>
          <a:graphicData uri="http://schemas.openxmlformats.org/presentationml/2006/ole">
            <mc:AlternateContent xmlns:mc="http://schemas.openxmlformats.org/markup-compatibility/2006">
              <mc:Choice xmlns:v="urn:schemas-microsoft-com:vml" Requires="v">
                <p:oleObj spid="_x0000_s162820" name="Equation" r:id="rId5" imgW="5651280" imgH="1333440" progId="Equation.DSMT4">
                  <p:embed/>
                </p:oleObj>
              </mc:Choice>
              <mc:Fallback>
                <p:oleObj name="Equation" r:id="rId5" imgW="5651280" imgH="1333440" progId="Equation.DSMT4">
                  <p:embed/>
                  <p:pic>
                    <p:nvPicPr>
                      <p:cNvPr id="0" name="OLE substitute image"/>
                      <p:cNvPicPr/>
                      <p:nvPr/>
                    </p:nvPicPr>
                    <p:blipFill>
                      <a:blip r:embed="rId6"/>
                      <a:stretch>
                        <a:fillRect/>
                      </a:stretch>
                    </p:blipFill>
                    <p:spPr>
                      <a:xfrm>
                        <a:off x="1500188" y="3760788"/>
                        <a:ext cx="5537200" cy="1306512"/>
                      </a:xfrm>
                      <a:prstGeom prst="rect">
                        <a:avLst/>
                      </a:prstGeom>
                    </p:spPr>
                  </p:pic>
                </p:oleObj>
              </mc:Fallback>
            </mc:AlternateContent>
          </a:graphicData>
        </a:graphic>
      </p:graphicFrame>
    </p:spTree>
    <p:extLst>
      <p:ext uri="{BB962C8B-B14F-4D97-AF65-F5344CB8AC3E}">
        <p14:creationId xmlns:p14="http://schemas.microsoft.com/office/powerpoint/2010/main" val="387949014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Ethical Guidelines for Statistical Practice</a:t>
            </a:r>
            <a:br>
              <a:rPr lang="en-US"/>
            </a:br>
            <a:r>
              <a:rPr lang="en-US"/>
              <a:t>(2 of 2)</a:t>
            </a:r>
            <a:endParaRPr lang="en-IN"/>
          </a:p>
        </p:txBody>
      </p:sp>
      <p:sp>
        <p:nvSpPr>
          <p:cNvPr id="3" name="Content Placeholder 2"/>
          <p:cNvSpPr>
            <a:spLocks noGrp="1"/>
          </p:cNvSpPr>
          <p:nvPr>
            <p:ph idx="1"/>
          </p:nvPr>
        </p:nvSpPr>
        <p:spPr/>
        <p:txBody>
          <a:bodyPr/>
          <a:lstStyle/>
          <a:p>
            <a:pPr>
              <a:spcBef>
                <a:spcPct val="0"/>
              </a:spcBef>
              <a:spcAft>
                <a:spcPts val="400"/>
              </a:spcAft>
            </a:pPr>
            <a:r>
              <a:rPr lang="en-US" sz="2200"/>
              <a:t>The American Statistical Association developed the report “Ethical Guidelines for Statistical Practice.”</a:t>
            </a:r>
          </a:p>
          <a:p>
            <a:pPr>
              <a:spcBef>
                <a:spcPct val="0"/>
              </a:spcBef>
              <a:spcAft>
                <a:spcPts val="400"/>
              </a:spcAft>
            </a:pPr>
            <a:r>
              <a:rPr lang="en-US" sz="2200"/>
              <a:t>It contains 52 guidelines organized into 8 topic areas:</a:t>
            </a:r>
          </a:p>
          <a:p>
            <a:pPr marL="685800" lvl="2">
              <a:spcBef>
                <a:spcPct val="0"/>
              </a:spcBef>
              <a:spcAft>
                <a:spcPts val="400"/>
              </a:spcAft>
            </a:pPr>
            <a:r>
              <a:rPr lang="en-US" sz="2000"/>
              <a:t>Professional integrity and Accountability</a:t>
            </a:r>
          </a:p>
          <a:p>
            <a:pPr marL="685800" lvl="2">
              <a:spcBef>
                <a:spcPct val="0"/>
              </a:spcBef>
              <a:spcAft>
                <a:spcPts val="400"/>
              </a:spcAft>
            </a:pPr>
            <a:r>
              <a:rPr lang="en-US" sz="2000"/>
              <a:t>Integrity of Data and Methods</a:t>
            </a:r>
          </a:p>
          <a:p>
            <a:pPr marL="685800" lvl="2">
              <a:spcBef>
                <a:spcPct val="0"/>
              </a:spcBef>
              <a:spcAft>
                <a:spcPts val="400"/>
              </a:spcAft>
            </a:pPr>
            <a:r>
              <a:rPr lang="en-US" sz="2000"/>
              <a:t>Responsibilities to Science/Public/Funder/Client</a:t>
            </a:r>
          </a:p>
          <a:p>
            <a:pPr marL="685800" lvl="2">
              <a:spcBef>
                <a:spcPct val="0"/>
              </a:spcBef>
              <a:spcAft>
                <a:spcPts val="400"/>
              </a:spcAft>
            </a:pPr>
            <a:r>
              <a:rPr lang="en-US" sz="2000"/>
              <a:t>Responsibilities to Research Subjects</a:t>
            </a:r>
          </a:p>
          <a:p>
            <a:pPr marL="685800" lvl="2">
              <a:spcBef>
                <a:spcPct val="0"/>
              </a:spcBef>
              <a:spcAft>
                <a:spcPts val="400"/>
              </a:spcAft>
            </a:pPr>
            <a:r>
              <a:rPr lang="en-US" sz="2000"/>
              <a:t>Responsibilities to Research Team Colleagues</a:t>
            </a:r>
          </a:p>
          <a:p>
            <a:pPr marL="685800" lvl="2">
              <a:spcBef>
                <a:spcPct val="0"/>
              </a:spcBef>
              <a:spcAft>
                <a:spcPts val="400"/>
              </a:spcAft>
            </a:pPr>
            <a:r>
              <a:rPr lang="en-US" sz="2000"/>
              <a:t>Responsibilities to Other Statisticians or Statistics Practitioners</a:t>
            </a:r>
          </a:p>
          <a:p>
            <a:pPr marL="685800" lvl="2">
              <a:spcBef>
                <a:spcPct val="0"/>
              </a:spcBef>
              <a:spcAft>
                <a:spcPts val="400"/>
              </a:spcAft>
            </a:pPr>
            <a:r>
              <a:rPr lang="en-US" sz="2000"/>
              <a:t>Responsibilities Regarding Allegations of Misconduct</a:t>
            </a:r>
          </a:p>
          <a:p>
            <a:pPr marL="685800" lvl="2">
              <a:spcBef>
                <a:spcPct val="0"/>
              </a:spcBef>
              <a:spcAft>
                <a:spcPts val="400"/>
              </a:spcAft>
            </a:pPr>
            <a:r>
              <a:rPr lang="en-US" sz="2000"/>
              <a:t>Responsibilities of Employers Including Organizations, Individuals, Attorneys, or Other Clients Employing Statistical Practitioners</a:t>
            </a:r>
          </a:p>
        </p:txBody>
      </p:sp>
    </p:spTree>
    <p:extLst>
      <p:ext uri="{BB962C8B-B14F-4D97-AF65-F5344CB8AC3E}">
        <p14:creationId xmlns:p14="http://schemas.microsoft.com/office/powerpoint/2010/main" val="4163099624"/>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p</a:t>
            </a:r>
            <a:r>
              <a:rPr lang="en-US"/>
              <a:t>-Values and the </a:t>
            </a:r>
            <a:r>
              <a:rPr lang="en-US" i="1"/>
              <a:t>t</a:t>
            </a:r>
            <a:r>
              <a:rPr lang="en-US"/>
              <a:t> Distribution </a:t>
            </a:r>
            <a:r>
              <a:rPr lang="en-US" kern="0"/>
              <a:t>(1 of 2)</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idx="1"/>
          </p:nvPr>
        </p:nvSpPr>
        <p:spPr/>
        <p:txBody>
          <a:bodyPr/>
          <a:lstStyle/>
          <a:p>
            <a:pPr>
              <a:spcBef>
                <a:spcPts val="1200"/>
              </a:spcBef>
              <a:spcAft>
                <a:spcPts val="1200"/>
              </a:spcAft>
            </a:pPr>
            <a:r>
              <a:rPr lang="en-US"/>
              <a:t>The format of the </a:t>
            </a:r>
            <a:r>
              <a:rPr lang="en-US" i="1"/>
              <a:t>t</a:t>
            </a:r>
            <a:r>
              <a:rPr lang="en-US"/>
              <a:t> distribution table provided in most statistics textbooks does not have sufficient detail to determine the </a:t>
            </a:r>
            <a:r>
              <a:rPr lang="en-US" u="sng"/>
              <a:t>exact</a:t>
            </a:r>
            <a:r>
              <a:rPr lang="en-US"/>
              <a:t> </a:t>
            </a:r>
            <a:r>
              <a:rPr lang="en-US" i="1"/>
              <a:t>p</a:t>
            </a:r>
            <a:r>
              <a:rPr lang="en-US"/>
              <a:t>-value for a hypothesis test.</a:t>
            </a:r>
          </a:p>
          <a:p>
            <a:pPr>
              <a:spcBef>
                <a:spcPts val="1200"/>
              </a:spcBef>
              <a:spcAft>
                <a:spcPts val="1200"/>
              </a:spcAft>
            </a:pPr>
            <a:r>
              <a:rPr lang="en-US"/>
              <a:t>However, we can still use the t distribution table to identify a </a:t>
            </a:r>
            <a:r>
              <a:rPr lang="en-US" u="sng"/>
              <a:t>range</a:t>
            </a:r>
            <a:r>
              <a:rPr lang="en-US"/>
              <a:t> for the </a:t>
            </a:r>
            <a:br>
              <a:rPr lang="en-US"/>
            </a:br>
            <a:r>
              <a:rPr lang="en-US" i="1"/>
              <a:t>p</a:t>
            </a:r>
            <a:r>
              <a:rPr lang="en-US"/>
              <a:t>-value.</a:t>
            </a:r>
          </a:p>
          <a:p>
            <a:pPr>
              <a:spcBef>
                <a:spcPts val="1200"/>
              </a:spcBef>
              <a:spcAft>
                <a:spcPts val="1200"/>
              </a:spcAft>
            </a:pPr>
            <a:r>
              <a:rPr lang="en-US"/>
              <a:t>An advantage of computer software packages is that the computer output will provide the </a:t>
            </a:r>
            <a:r>
              <a:rPr lang="en-US" i="1"/>
              <a:t>p</a:t>
            </a:r>
            <a:r>
              <a:rPr lang="en-US"/>
              <a:t>-value for the </a:t>
            </a:r>
            <a:r>
              <a:rPr lang="en-US" i="1"/>
              <a:t>t</a:t>
            </a:r>
            <a:r>
              <a:rPr lang="en-US"/>
              <a:t> distribution.</a:t>
            </a:r>
          </a:p>
        </p:txBody>
      </p:sp>
    </p:spTree>
    <p:extLst>
      <p:ext uri="{BB962C8B-B14F-4D97-AF65-F5344CB8AC3E}">
        <p14:creationId xmlns:p14="http://schemas.microsoft.com/office/powerpoint/2010/main" val="2843004168"/>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p</a:t>
            </a:r>
            <a:r>
              <a:rPr lang="en-US"/>
              <a:t>-Values and the </a:t>
            </a:r>
            <a:r>
              <a:rPr lang="en-US" i="1"/>
              <a:t>t</a:t>
            </a:r>
            <a:r>
              <a:rPr lang="en-US"/>
              <a:t> Distribution </a:t>
            </a:r>
            <a:r>
              <a:rPr lang="en-US" kern="0"/>
              <a:t>(2 of 2)</a:t>
            </a:r>
            <a:endParaRPr lang="en-IN"/>
          </a:p>
        </p:txBody>
      </p:sp>
      <p:sp>
        <p:nvSpPr>
          <p:cNvPr id="4" name="Content Placeholder 2">
            <a:extLst>
              <a:ext uri="{FF2B5EF4-FFF2-40B4-BE49-F238E27FC236}">
                <a16:creationId xmlns:a16="http://schemas.microsoft.com/office/drawing/2014/main" id="{D0DD6736-D89A-4796-AF94-7EA366D79A92}"/>
              </a:ext>
            </a:extLst>
          </p:cNvPr>
          <p:cNvSpPr>
            <a:spLocks noGrp="1"/>
          </p:cNvSpPr>
          <p:nvPr>
            <p:ph sz="half" idx="2"/>
          </p:nvPr>
        </p:nvSpPr>
        <p:spPr>
          <a:xfrm>
            <a:off x="476843" y="1337481"/>
            <a:ext cx="11241915" cy="2347415"/>
          </a:xfrm>
        </p:spPr>
        <p:txBody>
          <a:bodyPr/>
          <a:lstStyle/>
          <a:p>
            <a:pPr marL="0" indent="0">
              <a:spcBef>
                <a:spcPts val="500"/>
              </a:spcBef>
              <a:spcAft>
                <a:spcPts val="400"/>
              </a:spcAft>
              <a:buNone/>
            </a:pPr>
            <a:r>
              <a:rPr lang="en-US" b="1" u="sng"/>
              <a:t>Example</a:t>
            </a:r>
            <a:r>
              <a:rPr lang="en-US" b="1"/>
              <a:t>: </a:t>
            </a:r>
          </a:p>
          <a:p>
            <a:pPr marL="0" indent="0">
              <a:spcBef>
                <a:spcPts val="400"/>
              </a:spcBef>
              <a:spcAft>
                <a:spcPts val="400"/>
              </a:spcAft>
              <a:buNone/>
            </a:pPr>
            <a:r>
              <a:rPr lang="en-US"/>
              <a:t>A business travel magazine wants to classify transatlantic gateway airports according to the mean rating for the population of business travelers. A rating scale with a low score of 0 and a high score of 10 will be used, and airports with a population mean rating greater than 7 will be designated as superior service airports. </a:t>
            </a:r>
          </a:p>
          <a:p>
            <a:pPr marL="0" indent="0">
              <a:spcBef>
                <a:spcPts val="500"/>
              </a:spcBef>
              <a:spcAft>
                <a:spcPts val="400"/>
              </a:spcAft>
              <a:buNone/>
            </a:pPr>
            <a:r>
              <a:rPr lang="en-US"/>
              <a:t>A sample of 60 business travelers were surveyed at London’s Heathrow Airport, which provided a sample mean rating of</a:t>
            </a:r>
          </a:p>
        </p:txBody>
      </p:sp>
      <p:graphicFrame>
        <p:nvGraphicFramePr>
          <p:cNvPr id="6" name="Object 3" descr="Begin equation. x overbar equals 7.25. End equation.">
            <a:extLst>
              <a:ext uri="{FF2B5EF4-FFF2-40B4-BE49-F238E27FC236}">
                <a16:creationId xmlns:a16="http://schemas.microsoft.com/office/drawing/2014/main" id="{8CF8B890-BFDC-49BC-A006-3383968C431E}"/>
              </a:ext>
            </a:extLst>
          </p:cNvPr>
          <p:cNvGraphicFramePr>
            <a:graphicFrameLocks noGrp="1" noChangeAspect="1"/>
          </p:cNvGraphicFramePr>
          <p:nvPr>
            <p:ph idx="10"/>
            <p:extLst>
              <p:ext uri="{D42A27DB-BD31-4B8C-83A1-F6EECF244321}">
                <p14:modId xmlns:p14="http://schemas.microsoft.com/office/powerpoint/2010/main" val="1842882789"/>
              </p:ext>
            </p:extLst>
          </p:nvPr>
        </p:nvGraphicFramePr>
        <p:xfrm>
          <a:off x="6032500" y="4205025"/>
          <a:ext cx="1143000" cy="292100"/>
        </p:xfrm>
        <a:graphic>
          <a:graphicData uri="http://schemas.openxmlformats.org/presentationml/2006/ole">
            <mc:AlternateContent xmlns:mc="http://schemas.openxmlformats.org/markup-compatibility/2006">
              <mc:Choice xmlns:v="urn:schemas-microsoft-com:vml" Requires="v">
                <p:oleObj spid="_x0000_s163842" name="Equation" r:id="rId3" imgW="1143000" imgH="291960" progId="Equation.DSMT4">
                  <p:embed/>
                </p:oleObj>
              </mc:Choice>
              <mc:Fallback>
                <p:oleObj name="Equation" r:id="rId3" imgW="1143000" imgH="291960" progId="Equation.DSMT4">
                  <p:embed/>
                  <p:pic>
                    <p:nvPicPr>
                      <p:cNvPr id="0" name="OLE substitute image"/>
                      <p:cNvPicPr/>
                      <p:nvPr/>
                    </p:nvPicPr>
                    <p:blipFill>
                      <a:blip r:embed="rId4"/>
                      <a:stretch>
                        <a:fillRect/>
                      </a:stretch>
                    </p:blipFill>
                    <p:spPr>
                      <a:xfrm>
                        <a:off x="6032500" y="4205025"/>
                        <a:ext cx="1143000" cy="29210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07DDECF4-3B44-4003-A139-2D08A78A7B40}"/>
              </a:ext>
            </a:extLst>
          </p:cNvPr>
          <p:cNvSpPr>
            <a:spLocks noGrp="1"/>
          </p:cNvSpPr>
          <p:nvPr>
            <p:ph idx="11"/>
          </p:nvPr>
        </p:nvSpPr>
        <p:spPr>
          <a:xfrm>
            <a:off x="476843" y="4107976"/>
            <a:ext cx="11492565" cy="973490"/>
          </a:xfrm>
        </p:spPr>
        <p:txBody>
          <a:bodyPr/>
          <a:lstStyle/>
          <a:p>
            <a:pPr indent="6692900" algn="l"/>
            <a:r>
              <a:rPr lang="en-US"/>
              <a:t>and a sample standard deviation of </a:t>
            </a:r>
            <a:r>
              <a:rPr lang="en-US" i="1"/>
              <a:t>s</a:t>
            </a:r>
            <a:r>
              <a:rPr lang="en-US"/>
              <a:t> = 1.052. </a:t>
            </a:r>
          </a:p>
          <a:p>
            <a:pPr algn="l"/>
            <a:r>
              <a:rPr lang="en-US"/>
              <a:t>Do the data indicate that Heathrow should be designated as a superior service airport?</a:t>
            </a:r>
          </a:p>
          <a:p>
            <a:pPr indent="6688138" algn="l"/>
            <a:endParaRPr lang="en-US"/>
          </a:p>
        </p:txBody>
      </p:sp>
    </p:spTree>
    <p:extLst>
      <p:ext uri="{BB962C8B-B14F-4D97-AF65-F5344CB8AC3E}">
        <p14:creationId xmlns:p14="http://schemas.microsoft.com/office/powerpoint/2010/main" val="2179449048"/>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One-Tailed Test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Unknown </a:t>
            </a:r>
            <a:r>
              <a:rPr lang="en-US" kern="0"/>
              <a:t>(1 of 3)</a:t>
            </a:r>
            <a:endParaRPr lang="en-IN"/>
          </a:p>
        </p:txBody>
      </p:sp>
      <p:sp>
        <p:nvSpPr>
          <p:cNvPr id="5" name="Content Placeholder 2"/>
          <p:cNvSpPr>
            <a:spLocks noGrp="1"/>
          </p:cNvSpPr>
          <p:nvPr>
            <p:ph idx="1"/>
          </p:nvPr>
        </p:nvSpPr>
        <p:spPr>
          <a:xfrm>
            <a:off x="476844" y="1944375"/>
            <a:ext cx="11238312" cy="1027425"/>
          </a:xfrm>
        </p:spPr>
        <p:txBody>
          <a:bodyPr/>
          <a:lstStyle/>
          <a:p>
            <a:pPr marL="457200" lvl="1" indent="0">
              <a:spcBef>
                <a:spcPts val="600"/>
              </a:spcBef>
              <a:spcAft>
                <a:spcPts val="500"/>
              </a:spcAft>
              <a:buNone/>
            </a:pPr>
            <a:r>
              <a:rPr lang="en-US" i="1"/>
              <a:t>p</a:t>
            </a:r>
            <a:r>
              <a:rPr lang="en-US"/>
              <a:t>-value and Critical Value Approaches</a:t>
            </a:r>
          </a:p>
          <a:p>
            <a:pPr marL="914400" indent="-457200" algn="l">
              <a:spcBef>
                <a:spcPts val="600"/>
              </a:spcBef>
              <a:spcAft>
                <a:spcPts val="500"/>
              </a:spcAft>
              <a:buFont typeface="+mj-lt"/>
              <a:buAutoNum type="arabicPeriod"/>
            </a:pPr>
            <a:r>
              <a:rPr lang="en-US"/>
              <a:t>Determine the hypotheses.</a:t>
            </a:r>
          </a:p>
        </p:txBody>
      </p:sp>
      <p:graphicFrame>
        <p:nvGraphicFramePr>
          <p:cNvPr id="11" name="Object 3" descr="Begin equation. H subscript 0 baseline: mu is less than or equal to 7. End equation.&#10;Begin equation. H subscript a baseline: mu is greater than 7. End equation.">
            <a:extLst>
              <a:ext uri="{FF2B5EF4-FFF2-40B4-BE49-F238E27FC236}">
                <a16:creationId xmlns:a16="http://schemas.microsoft.com/office/drawing/2014/main" id="{6CF17A5E-6839-44CF-A845-5E2554DCB357}"/>
              </a:ext>
            </a:extLst>
          </p:cNvPr>
          <p:cNvGraphicFramePr>
            <a:graphicFrameLocks noGrp="1" noChangeAspect="1"/>
          </p:cNvGraphicFramePr>
          <p:nvPr>
            <p:ph idx="11"/>
            <p:extLst>
              <p:ext uri="{D42A27DB-BD31-4B8C-83A1-F6EECF244321}">
                <p14:modId xmlns:p14="http://schemas.microsoft.com/office/powerpoint/2010/main" val="2956870784"/>
              </p:ext>
            </p:extLst>
          </p:nvPr>
        </p:nvGraphicFramePr>
        <p:xfrm>
          <a:off x="5454660" y="2955699"/>
          <a:ext cx="1282680" cy="838080"/>
        </p:xfrm>
        <a:graphic>
          <a:graphicData uri="http://schemas.openxmlformats.org/presentationml/2006/ole">
            <mc:AlternateContent xmlns:mc="http://schemas.openxmlformats.org/markup-compatibility/2006">
              <mc:Choice xmlns:v="urn:schemas-microsoft-com:vml" Requires="v">
                <p:oleObj spid="_x0000_s164868" name="Equation" r:id="rId3" imgW="1282680" imgH="838080" progId="Equation.DSMT4">
                  <p:embed/>
                </p:oleObj>
              </mc:Choice>
              <mc:Fallback>
                <p:oleObj name="Equation" r:id="rId3" imgW="1282680" imgH="838080" progId="Equation.DSMT4">
                  <p:embed/>
                  <p:pic>
                    <p:nvPicPr>
                      <p:cNvPr id="0" name="OLE substitute image"/>
                      <p:cNvPicPr/>
                      <p:nvPr/>
                    </p:nvPicPr>
                    <p:blipFill>
                      <a:blip r:embed="rId4"/>
                      <a:stretch>
                        <a:fillRect/>
                      </a:stretch>
                    </p:blipFill>
                    <p:spPr>
                      <a:xfrm>
                        <a:off x="5454660" y="2955699"/>
                        <a:ext cx="1282680" cy="83808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84C822DE-7756-4140-9CBC-932F6F1A5E28}"/>
              </a:ext>
            </a:extLst>
          </p:cNvPr>
          <p:cNvSpPr>
            <a:spLocks noGrp="1"/>
          </p:cNvSpPr>
          <p:nvPr>
            <p:ph idx="13"/>
          </p:nvPr>
        </p:nvSpPr>
        <p:spPr>
          <a:xfrm>
            <a:off x="476842" y="3821007"/>
            <a:ext cx="11237976" cy="457200"/>
          </a:xfrm>
        </p:spPr>
        <p:txBody>
          <a:bodyPr/>
          <a:lstStyle/>
          <a:p>
            <a:pPr marL="914400" indent="-457200" algn="l">
              <a:buFont typeface="+mj-lt"/>
              <a:buAutoNum type="arabicPeriod" startAt="2"/>
            </a:pPr>
            <a:r>
              <a:rPr lang="en-US"/>
              <a:t>Specify the level of significance.</a:t>
            </a:r>
          </a:p>
        </p:txBody>
      </p:sp>
      <p:graphicFrame>
        <p:nvGraphicFramePr>
          <p:cNvPr id="13" name="Object 5" descr="Begin equation. alpha equals .05. End equation.">
            <a:extLst>
              <a:ext uri="{FF2B5EF4-FFF2-40B4-BE49-F238E27FC236}">
                <a16:creationId xmlns:a16="http://schemas.microsoft.com/office/drawing/2014/main" id="{16DB4781-0B02-4F2D-A998-DB9DE95F66B7}"/>
              </a:ext>
            </a:extLst>
          </p:cNvPr>
          <p:cNvGraphicFramePr>
            <a:graphicFrameLocks noGrp="1" noChangeAspect="1"/>
          </p:cNvGraphicFramePr>
          <p:nvPr>
            <p:ph idx="15"/>
            <p:extLst>
              <p:ext uri="{D42A27DB-BD31-4B8C-83A1-F6EECF244321}">
                <p14:modId xmlns:p14="http://schemas.microsoft.com/office/powerpoint/2010/main" val="24503615"/>
              </p:ext>
            </p:extLst>
          </p:nvPr>
        </p:nvGraphicFramePr>
        <p:xfrm>
          <a:off x="5613420" y="4413748"/>
          <a:ext cx="965160" cy="291960"/>
        </p:xfrm>
        <a:graphic>
          <a:graphicData uri="http://schemas.openxmlformats.org/presentationml/2006/ole">
            <mc:AlternateContent xmlns:mc="http://schemas.openxmlformats.org/markup-compatibility/2006">
              <mc:Choice xmlns:v="urn:schemas-microsoft-com:vml" Requires="v">
                <p:oleObj spid="_x0000_s164869" name="Equation" r:id="rId5" imgW="965160" imgH="291960" progId="Equation.DSMT4">
                  <p:embed/>
                </p:oleObj>
              </mc:Choice>
              <mc:Fallback>
                <p:oleObj name="Equation" r:id="rId5" imgW="965160" imgH="291960" progId="Equation.DSMT4">
                  <p:embed/>
                  <p:pic>
                    <p:nvPicPr>
                      <p:cNvPr id="0" name="OLE substitute image"/>
                      <p:cNvPicPr/>
                      <p:nvPr/>
                    </p:nvPicPr>
                    <p:blipFill>
                      <a:blip r:embed="rId6"/>
                      <a:stretch>
                        <a:fillRect/>
                      </a:stretch>
                    </p:blipFill>
                    <p:spPr>
                      <a:xfrm>
                        <a:off x="5613420" y="4413748"/>
                        <a:ext cx="965160" cy="29196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63978575-BDCD-4074-AD3D-1A56AE3386EF}"/>
              </a:ext>
            </a:extLst>
          </p:cNvPr>
          <p:cNvSpPr>
            <a:spLocks noGrp="1"/>
          </p:cNvSpPr>
          <p:nvPr>
            <p:ph idx="14"/>
          </p:nvPr>
        </p:nvSpPr>
        <p:spPr>
          <a:xfrm>
            <a:off x="475234" y="4946517"/>
            <a:ext cx="11237976" cy="457200"/>
          </a:xfrm>
        </p:spPr>
        <p:txBody>
          <a:bodyPr/>
          <a:lstStyle/>
          <a:p>
            <a:pPr marL="914400" indent="-457200" algn="l">
              <a:buFont typeface="+mj-lt"/>
              <a:buAutoNum type="arabicPeriod" startAt="3"/>
            </a:pPr>
            <a:r>
              <a:rPr lang="en-US"/>
              <a:t>Compute the value of the test statistic.</a:t>
            </a:r>
          </a:p>
        </p:txBody>
      </p:sp>
      <p:graphicFrame>
        <p:nvGraphicFramePr>
          <p:cNvPr id="8" name="Content Placeholder 7" descr="Begin equation. t equals start fraction x overbar minus mu subscript 0 baseline over s divided by the square root of n end fraction equals start fraction 7.25 minus 7 over 1.052 divided by the square root of 60 end fraction equals 1.84. End equation."/>
          <p:cNvGraphicFramePr>
            <a:graphicFrameLocks noGrp="1" noChangeAspect="1"/>
          </p:cNvGraphicFramePr>
          <p:nvPr>
            <p:ph idx="10"/>
            <p:extLst>
              <p:ext uri="{D42A27DB-BD31-4B8C-83A1-F6EECF244321}">
                <p14:modId xmlns:p14="http://schemas.microsoft.com/office/powerpoint/2010/main" val="670513161"/>
              </p:ext>
            </p:extLst>
          </p:nvPr>
        </p:nvGraphicFramePr>
        <p:xfrm>
          <a:off x="4076760" y="5523192"/>
          <a:ext cx="4038480" cy="825480"/>
        </p:xfrm>
        <a:graphic>
          <a:graphicData uri="http://schemas.openxmlformats.org/presentationml/2006/ole">
            <mc:AlternateContent xmlns:mc="http://schemas.openxmlformats.org/markup-compatibility/2006">
              <mc:Choice xmlns:v="urn:schemas-microsoft-com:vml" Requires="v">
                <p:oleObj spid="_x0000_s164870" name="Equation" r:id="rId7" imgW="4038480" imgH="825480" progId="Equation.DSMT4">
                  <p:embed/>
                </p:oleObj>
              </mc:Choice>
              <mc:Fallback>
                <p:oleObj name="Equation" r:id="rId7" imgW="4038480" imgH="825480" progId="Equation.DSMT4">
                  <p:embed/>
                  <p:pic>
                    <p:nvPicPr>
                      <p:cNvPr id="0" name="OLE substitute image"/>
                      <p:cNvPicPr/>
                      <p:nvPr/>
                    </p:nvPicPr>
                    <p:blipFill>
                      <a:blip r:embed="rId8"/>
                      <a:stretch>
                        <a:fillRect/>
                      </a:stretch>
                    </p:blipFill>
                    <p:spPr>
                      <a:xfrm>
                        <a:off x="4076760" y="5523192"/>
                        <a:ext cx="4038480" cy="825480"/>
                      </a:xfrm>
                      <a:prstGeom prst="rect">
                        <a:avLst/>
                      </a:prstGeom>
                    </p:spPr>
                  </p:pic>
                </p:oleObj>
              </mc:Fallback>
            </mc:AlternateContent>
          </a:graphicData>
        </a:graphic>
      </p:graphicFrame>
    </p:spTree>
    <p:extLst>
      <p:ext uri="{BB962C8B-B14F-4D97-AF65-F5344CB8AC3E}">
        <p14:creationId xmlns:p14="http://schemas.microsoft.com/office/powerpoint/2010/main" val="237960071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One-Tailed Test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Unknown </a:t>
            </a:r>
            <a:r>
              <a:rPr lang="en-US" kern="0"/>
              <a:t>(2 of 3)</a:t>
            </a:r>
            <a:endParaRPr lang="en-IN"/>
          </a:p>
        </p:txBody>
      </p:sp>
      <p:sp>
        <p:nvSpPr>
          <p:cNvPr id="3" name="Content Placeholder 2"/>
          <p:cNvSpPr>
            <a:spLocks noGrp="1"/>
          </p:cNvSpPr>
          <p:nvPr>
            <p:ph idx="1"/>
          </p:nvPr>
        </p:nvSpPr>
        <p:spPr>
          <a:xfrm>
            <a:off x="476844" y="1944375"/>
            <a:ext cx="11126288" cy="882963"/>
          </a:xfrm>
        </p:spPr>
        <p:txBody>
          <a:bodyPr/>
          <a:lstStyle/>
          <a:p>
            <a:pPr marL="457200" lvl="1" indent="0">
              <a:spcBef>
                <a:spcPts val="600"/>
              </a:spcBef>
              <a:spcAft>
                <a:spcPts val="500"/>
              </a:spcAft>
              <a:buNone/>
              <a:tabLst>
                <a:tab pos="5375275" algn="l"/>
              </a:tabLst>
            </a:pPr>
            <a:r>
              <a:rPr lang="en-US" i="1"/>
              <a:t>p-</a:t>
            </a:r>
            <a:r>
              <a:rPr lang="en-US"/>
              <a:t>value Approach</a:t>
            </a:r>
          </a:p>
          <a:p>
            <a:pPr marL="914400" indent="-457200" algn="l">
              <a:spcBef>
                <a:spcPts val="600"/>
              </a:spcBef>
              <a:spcAft>
                <a:spcPts val="500"/>
              </a:spcAft>
              <a:buFont typeface="+mj-lt"/>
              <a:buAutoNum type="arabicPeriod" startAt="4"/>
              <a:tabLst>
                <a:tab pos="5375275" algn="l"/>
              </a:tabLst>
            </a:pPr>
            <a:r>
              <a:rPr lang="en-US"/>
              <a:t>Compute the </a:t>
            </a:r>
            <a:r>
              <a:rPr lang="en-US" i="1"/>
              <a:t>p-</a:t>
            </a:r>
            <a:r>
              <a:rPr lang="en-US"/>
              <a:t>value. For </a:t>
            </a:r>
            <a:r>
              <a:rPr lang="en-US" i="1"/>
              <a:t>t</a:t>
            </a:r>
            <a:r>
              <a:rPr lang="en-US"/>
              <a:t> = 1.84, the </a:t>
            </a:r>
            <a:r>
              <a:rPr lang="en-US" i="1"/>
              <a:t>p</a:t>
            </a:r>
            <a:r>
              <a:rPr lang="en-US"/>
              <a:t>-value must be less than .05 (for </a:t>
            </a:r>
            <a:br>
              <a:rPr lang="en-US"/>
            </a:br>
            <a:r>
              <a:rPr lang="en-US" i="1"/>
              <a:t>t </a:t>
            </a:r>
            <a:r>
              <a:rPr lang="en-US"/>
              <a:t>= 1.671) and greater than 0.25 (for </a:t>
            </a:r>
            <a:r>
              <a:rPr lang="en-US" i="1"/>
              <a:t>t</a:t>
            </a:r>
            <a:r>
              <a:rPr lang="en-US"/>
              <a:t> = 2.001).</a:t>
            </a:r>
          </a:p>
          <a:p>
            <a:pPr marL="914400" indent="-457200" algn="l">
              <a:spcBef>
                <a:spcPts val="600"/>
              </a:spcBef>
              <a:spcAft>
                <a:spcPts val="500"/>
              </a:spcAft>
              <a:buFont typeface="+mj-lt"/>
              <a:buAutoNum type="arabicPeriod" startAt="4"/>
              <a:tabLst>
                <a:tab pos="5375275" algn="l"/>
              </a:tabLst>
            </a:pPr>
            <a:endParaRPr lang="en-US"/>
          </a:p>
        </p:txBody>
      </p:sp>
      <p:graphicFrame>
        <p:nvGraphicFramePr>
          <p:cNvPr id="16" name="Object 8" descr="Begin equation. 0.25 less than p-value less than alpha equals .05. End equation.">
            <a:extLst>
              <a:ext uri="{FF2B5EF4-FFF2-40B4-BE49-F238E27FC236}">
                <a16:creationId xmlns:a16="http://schemas.microsoft.com/office/drawing/2014/main" id="{483E4D17-CCD7-42BA-BE4D-02ED92F1FB3B}"/>
              </a:ext>
            </a:extLst>
          </p:cNvPr>
          <p:cNvGraphicFramePr>
            <a:graphicFrameLocks noGrp="1" noChangeAspect="1"/>
          </p:cNvGraphicFramePr>
          <p:nvPr>
            <p:ph idx="12"/>
            <p:extLst>
              <p:ext uri="{D42A27DB-BD31-4B8C-83A1-F6EECF244321}">
                <p14:modId xmlns:p14="http://schemas.microsoft.com/office/powerpoint/2010/main" val="59722827"/>
              </p:ext>
            </p:extLst>
          </p:nvPr>
        </p:nvGraphicFramePr>
        <p:xfrm>
          <a:off x="4408488" y="3548063"/>
          <a:ext cx="3263900" cy="342900"/>
        </p:xfrm>
        <a:graphic>
          <a:graphicData uri="http://schemas.openxmlformats.org/presentationml/2006/ole">
            <mc:AlternateContent xmlns:mc="http://schemas.openxmlformats.org/markup-compatibility/2006">
              <mc:Choice xmlns:v="urn:schemas-microsoft-com:vml" Requires="v">
                <p:oleObj spid="_x0000_s165891" name="Equation" r:id="rId3" imgW="3263760" imgH="342720" progId="Equation.DSMT4">
                  <p:embed/>
                </p:oleObj>
              </mc:Choice>
              <mc:Fallback>
                <p:oleObj name="Equation" r:id="rId3" imgW="3263760" imgH="342720" progId="Equation.DSMT4">
                  <p:embed/>
                  <p:pic>
                    <p:nvPicPr>
                      <p:cNvPr id="0" name="OLE substitute image"/>
                      <p:cNvPicPr/>
                      <p:nvPr/>
                    </p:nvPicPr>
                    <p:blipFill>
                      <a:blip r:embed="rId4"/>
                      <a:stretch>
                        <a:fillRect/>
                      </a:stretch>
                    </p:blipFill>
                    <p:spPr>
                      <a:xfrm>
                        <a:off x="4408488" y="3548063"/>
                        <a:ext cx="3263900" cy="342900"/>
                      </a:xfrm>
                      <a:prstGeom prst="rect">
                        <a:avLst/>
                      </a:prstGeom>
                    </p:spPr>
                  </p:pic>
                </p:oleObj>
              </mc:Fallback>
            </mc:AlternateContent>
          </a:graphicData>
        </a:graphic>
      </p:graphicFrame>
      <p:sp>
        <p:nvSpPr>
          <p:cNvPr id="12" name="Content Placeholder 9">
            <a:extLst>
              <a:ext uri="{FF2B5EF4-FFF2-40B4-BE49-F238E27FC236}">
                <a16:creationId xmlns:a16="http://schemas.microsoft.com/office/drawing/2014/main" id="{F5155CC4-2CEB-431C-A581-7AD169670275}"/>
              </a:ext>
            </a:extLst>
          </p:cNvPr>
          <p:cNvSpPr>
            <a:spLocks noGrp="1"/>
          </p:cNvSpPr>
          <p:nvPr>
            <p:ph idx="18"/>
          </p:nvPr>
        </p:nvSpPr>
        <p:spPr>
          <a:xfrm>
            <a:off x="477012" y="4070827"/>
            <a:ext cx="5728273" cy="45720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9" name="Object 10" descr="Because p-value is less than or equal to alpha equals .05, we reject H subscript 0 baseline.">
            <a:extLst>
              <a:ext uri="{FF2B5EF4-FFF2-40B4-BE49-F238E27FC236}">
                <a16:creationId xmlns:a16="http://schemas.microsoft.com/office/drawing/2014/main" id="{BE6A5B2C-589D-457C-855C-524C61A14C6A}"/>
              </a:ext>
            </a:extLst>
          </p:cNvPr>
          <p:cNvGraphicFramePr>
            <a:graphicFrameLocks noGrp="1" noChangeAspect="1"/>
          </p:cNvGraphicFramePr>
          <p:nvPr>
            <p:ph idx="14"/>
            <p:extLst>
              <p:ext uri="{D42A27DB-BD31-4B8C-83A1-F6EECF244321}">
                <p14:modId xmlns:p14="http://schemas.microsoft.com/office/powerpoint/2010/main" val="733715597"/>
              </p:ext>
            </p:extLst>
          </p:nvPr>
        </p:nvGraphicFramePr>
        <p:xfrm>
          <a:off x="3386138" y="4713288"/>
          <a:ext cx="5308600" cy="368300"/>
        </p:xfrm>
        <a:graphic>
          <a:graphicData uri="http://schemas.openxmlformats.org/presentationml/2006/ole">
            <mc:AlternateContent xmlns:mc="http://schemas.openxmlformats.org/markup-compatibility/2006">
              <mc:Choice xmlns:v="urn:schemas-microsoft-com:vml" Requires="v">
                <p:oleObj spid="_x0000_s165892" name="Equation" r:id="rId5" imgW="5486400" imgH="380880" progId="Equation.DSMT4">
                  <p:embed/>
                </p:oleObj>
              </mc:Choice>
              <mc:Fallback>
                <p:oleObj name="Equation" r:id="rId5" imgW="5486400" imgH="380880" progId="Equation.DSMT4">
                  <p:embed/>
                  <p:pic>
                    <p:nvPicPr>
                      <p:cNvPr id="0" name="OLE substitute image"/>
                      <p:cNvPicPr/>
                      <p:nvPr/>
                    </p:nvPicPr>
                    <p:blipFill>
                      <a:blip r:embed="rId6"/>
                      <a:stretch>
                        <a:fillRect/>
                      </a:stretch>
                    </p:blipFill>
                    <p:spPr>
                      <a:xfrm>
                        <a:off x="3386138" y="4713288"/>
                        <a:ext cx="5308600" cy="368300"/>
                      </a:xfrm>
                      <a:prstGeom prst="rect">
                        <a:avLst/>
                      </a:prstGeom>
                    </p:spPr>
                  </p:pic>
                </p:oleObj>
              </mc:Fallback>
            </mc:AlternateContent>
          </a:graphicData>
        </a:graphic>
      </p:graphicFrame>
      <p:sp>
        <p:nvSpPr>
          <p:cNvPr id="10" name="Content Placeholder 11">
            <a:extLst>
              <a:ext uri="{FF2B5EF4-FFF2-40B4-BE49-F238E27FC236}">
                <a16:creationId xmlns:a16="http://schemas.microsoft.com/office/drawing/2014/main" id="{6AB5F34C-7575-4782-9DB0-4B583E1854B8}"/>
              </a:ext>
            </a:extLst>
          </p:cNvPr>
          <p:cNvSpPr>
            <a:spLocks noGrp="1"/>
          </p:cNvSpPr>
          <p:nvPr>
            <p:ph idx="16"/>
          </p:nvPr>
        </p:nvSpPr>
        <p:spPr>
          <a:xfrm>
            <a:off x="928048" y="5134903"/>
            <a:ext cx="10790710" cy="505408"/>
          </a:xfrm>
        </p:spPr>
        <p:txBody>
          <a:bodyPr/>
          <a:lstStyle/>
          <a:p>
            <a:pPr algn="l"/>
            <a:r>
              <a:rPr lang="en-US"/>
              <a:t>We reject the null hypothesis. Heathrow should be classified as a superior service airport.</a:t>
            </a:r>
          </a:p>
        </p:txBody>
      </p:sp>
    </p:spTree>
    <p:extLst>
      <p:ext uri="{BB962C8B-B14F-4D97-AF65-F5344CB8AC3E}">
        <p14:creationId xmlns:p14="http://schemas.microsoft.com/office/powerpoint/2010/main" val="2308130071"/>
      </p:ext>
    </p:extLst>
  </p:cSld>
  <p:clrMapOvr>
    <a:masterClrMapping/>
  </p:clrMapOvr>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One-Tailed Test about a Population Mean: </a:t>
            </a:r>
            <a:br>
              <a:rPr lang="en-US">
                <a:cs typeface="Arial" pitchFamily="34" charset="0"/>
              </a:rPr>
            </a:br>
            <a:r>
              <a:rPr lang="en-US" i="1">
                <a:latin typeface="Symbol" panose="05050102010706020507" pitchFamily="18" charset="2"/>
                <a:cs typeface="Arial" pitchFamily="34" charset="0"/>
              </a:rPr>
              <a:t>s</a:t>
            </a:r>
            <a:r>
              <a:rPr lang="en-US">
                <a:cs typeface="Arial" pitchFamily="34" charset="0"/>
              </a:rPr>
              <a:t>  Unknown </a:t>
            </a:r>
            <a:r>
              <a:rPr lang="en-US" kern="0"/>
              <a:t>(3 of 3)</a:t>
            </a:r>
            <a:endParaRPr lang="en-IN"/>
          </a:p>
        </p:txBody>
      </p:sp>
      <p:sp>
        <p:nvSpPr>
          <p:cNvPr id="4" name="Content Placeholder 2"/>
          <p:cNvSpPr>
            <a:spLocks noGrp="1"/>
          </p:cNvSpPr>
          <p:nvPr>
            <p:ph sz="half" idx="2"/>
          </p:nvPr>
        </p:nvSpPr>
        <p:spPr>
          <a:xfrm>
            <a:off x="476843" y="1828800"/>
            <a:ext cx="11241915" cy="1217447"/>
          </a:xfrm>
        </p:spPr>
        <p:txBody>
          <a:bodyPr/>
          <a:lstStyle/>
          <a:p>
            <a:pPr marL="457200" lvl="1" indent="0">
              <a:buNone/>
            </a:pPr>
            <a:r>
              <a:rPr lang="en-US"/>
              <a:t>Critical Value Approach</a:t>
            </a:r>
          </a:p>
          <a:p>
            <a:pPr marL="914400" indent="-457200">
              <a:buFont typeface="+mj-lt"/>
              <a:buAutoNum type="arabicPeriod" startAt="4"/>
            </a:pPr>
            <a:r>
              <a:rPr lang="en-US"/>
              <a:t>Determine the critical value and rejection rule.</a:t>
            </a:r>
          </a:p>
        </p:txBody>
      </p:sp>
      <p:graphicFrame>
        <p:nvGraphicFramePr>
          <p:cNvPr id="8" name="Object 3" descr="For alpha equals .05 and d.f. equals 60 minus 1 equals 59, t subscript .05 baseline equals 1.671. Reject H subscript 0 baseline if t is greater than or equal to 1.671. ">
            <a:extLst>
              <a:ext uri="{FF2B5EF4-FFF2-40B4-BE49-F238E27FC236}">
                <a16:creationId xmlns:a16="http://schemas.microsoft.com/office/drawing/2014/main" id="{8464D30B-BFF2-447B-9311-5AAA76CCF654}"/>
              </a:ext>
            </a:extLst>
          </p:cNvPr>
          <p:cNvGraphicFramePr>
            <a:graphicFrameLocks noGrp="1" noChangeAspect="1"/>
          </p:cNvGraphicFramePr>
          <p:nvPr>
            <p:ph idx="10"/>
            <p:extLst>
              <p:ext uri="{D42A27DB-BD31-4B8C-83A1-F6EECF244321}">
                <p14:modId xmlns:p14="http://schemas.microsoft.com/office/powerpoint/2010/main" val="549538492"/>
              </p:ext>
            </p:extLst>
          </p:nvPr>
        </p:nvGraphicFramePr>
        <p:xfrm>
          <a:off x="3201039" y="3115195"/>
          <a:ext cx="5789613" cy="854075"/>
        </p:xfrm>
        <a:graphic>
          <a:graphicData uri="http://schemas.openxmlformats.org/presentationml/2006/ole">
            <mc:AlternateContent xmlns:mc="http://schemas.openxmlformats.org/markup-compatibility/2006">
              <mc:Choice xmlns:v="urn:schemas-microsoft-com:vml" Requires="v">
                <p:oleObj spid="_x0000_s166915" name="Equation" r:id="rId3" imgW="5854680" imgH="863280" progId="Equation.DSMT4">
                  <p:embed/>
                </p:oleObj>
              </mc:Choice>
              <mc:Fallback>
                <p:oleObj name="Equation" r:id="rId3" imgW="5854680" imgH="863280" progId="Equation.DSMT4">
                  <p:embed/>
                  <p:pic>
                    <p:nvPicPr>
                      <p:cNvPr id="0" name="OLE substitute image"/>
                      <p:cNvPicPr/>
                      <p:nvPr/>
                    </p:nvPicPr>
                    <p:blipFill>
                      <a:blip r:embed="rId4"/>
                      <a:stretch>
                        <a:fillRect/>
                      </a:stretch>
                    </p:blipFill>
                    <p:spPr>
                      <a:xfrm>
                        <a:off x="3201039" y="3115195"/>
                        <a:ext cx="5789613" cy="8540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487DBEA-5FD8-4E67-A152-940DFBE13BD2}"/>
              </a:ext>
            </a:extLst>
          </p:cNvPr>
          <p:cNvSpPr>
            <a:spLocks noGrp="1"/>
          </p:cNvSpPr>
          <p:nvPr>
            <p:ph idx="11"/>
          </p:nvPr>
        </p:nvSpPr>
        <p:spPr>
          <a:xfrm>
            <a:off x="476535" y="4291161"/>
            <a:ext cx="6674891" cy="45720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1" name="Object 5" descr="Because 1.84 is greater than 1.669">
            <a:extLst>
              <a:ext uri="{FF2B5EF4-FFF2-40B4-BE49-F238E27FC236}">
                <a16:creationId xmlns:a16="http://schemas.microsoft.com/office/drawing/2014/main" id="{F9AD50B3-DB92-49C8-A240-0350D584CEF8}"/>
              </a:ext>
            </a:extLst>
          </p:cNvPr>
          <p:cNvGraphicFramePr>
            <a:graphicFrameLocks noGrp="1" noChangeAspect="1"/>
          </p:cNvGraphicFramePr>
          <p:nvPr>
            <p:ph idx="15"/>
            <p:extLst>
              <p:ext uri="{D42A27DB-BD31-4B8C-83A1-F6EECF244321}">
                <p14:modId xmlns:p14="http://schemas.microsoft.com/office/powerpoint/2010/main" val="3271671730"/>
              </p:ext>
            </p:extLst>
          </p:nvPr>
        </p:nvGraphicFramePr>
        <p:xfrm>
          <a:off x="1465708" y="4822758"/>
          <a:ext cx="3009600" cy="330120"/>
        </p:xfrm>
        <a:graphic>
          <a:graphicData uri="http://schemas.openxmlformats.org/presentationml/2006/ole">
            <mc:AlternateContent xmlns:mc="http://schemas.openxmlformats.org/markup-compatibility/2006">
              <mc:Choice xmlns:v="urn:schemas-microsoft-com:vml" Requires="v">
                <p:oleObj spid="_x0000_s166916" name="Equation" r:id="rId5" imgW="3009600" imgH="330120" progId="Equation.DSMT4">
                  <p:embed/>
                </p:oleObj>
              </mc:Choice>
              <mc:Fallback>
                <p:oleObj name="Equation" r:id="rId5" imgW="3009600" imgH="330120" progId="Equation.DSMT4">
                  <p:embed/>
                  <p:pic>
                    <p:nvPicPr>
                      <p:cNvPr id="0" name="OLE substitute image"/>
                      <p:cNvPicPr/>
                      <p:nvPr/>
                    </p:nvPicPr>
                    <p:blipFill>
                      <a:blip r:embed="rId6"/>
                      <a:stretch>
                        <a:fillRect/>
                      </a:stretch>
                    </p:blipFill>
                    <p:spPr>
                      <a:xfrm>
                        <a:off x="1465708" y="4822758"/>
                        <a:ext cx="3009600" cy="33012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525A916F-4262-4DAB-AE24-C8B98CF49C14}"/>
              </a:ext>
            </a:extLst>
          </p:cNvPr>
          <p:cNvSpPr>
            <a:spLocks noGrp="1"/>
          </p:cNvSpPr>
          <p:nvPr>
            <p:ph idx="13"/>
          </p:nvPr>
        </p:nvSpPr>
        <p:spPr>
          <a:xfrm>
            <a:off x="476843" y="4721199"/>
            <a:ext cx="11110106" cy="587829"/>
          </a:xfrm>
        </p:spPr>
        <p:txBody>
          <a:bodyPr/>
          <a:lstStyle/>
          <a:p>
            <a:pPr marL="914400" indent="3084513" algn="l"/>
            <a:r>
              <a:rPr lang="en-US"/>
              <a:t>we reject </a:t>
            </a:r>
            <a:r>
              <a:rPr lang="en-US" i="1"/>
              <a:t>H</a:t>
            </a:r>
            <a:r>
              <a:rPr lang="en-US" baseline="-25000"/>
              <a:t>0</a:t>
            </a:r>
            <a:r>
              <a:rPr lang="en-US"/>
              <a:t>. Heathrow should be classified as a superior service airport. </a:t>
            </a:r>
          </a:p>
        </p:txBody>
      </p:sp>
    </p:spTree>
    <p:extLst>
      <p:ext uri="{BB962C8B-B14F-4D97-AF65-F5344CB8AC3E}">
        <p14:creationId xmlns:p14="http://schemas.microsoft.com/office/powerpoint/2010/main" val="113289712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A Summary of Forms for Null and Alternative Hypotheses about a Population Proportion</a:t>
            </a:r>
            <a:endParaRPr lang="en-IN"/>
          </a:p>
        </p:txBody>
      </p:sp>
      <p:sp>
        <p:nvSpPr>
          <p:cNvPr id="4" name="Content Placeholder 2"/>
          <p:cNvSpPr>
            <a:spLocks noGrp="1"/>
          </p:cNvSpPr>
          <p:nvPr>
            <p:ph sz="half" idx="1"/>
          </p:nvPr>
        </p:nvSpPr>
        <p:spPr>
          <a:xfrm>
            <a:off x="476844" y="1825625"/>
            <a:ext cx="11241914" cy="1836738"/>
          </a:xfrm>
        </p:spPr>
        <p:txBody>
          <a:bodyPr/>
          <a:lstStyle/>
          <a:p>
            <a:r>
              <a:rPr lang="en-US"/>
              <a:t>The equality part of the hypotheses always appears in the null hypothesis.</a:t>
            </a:r>
          </a:p>
          <a:p>
            <a:r>
              <a:rPr lang="en-US"/>
              <a:t>In general, a hypothesis test about the value of a population proportion </a:t>
            </a:r>
            <a:r>
              <a:rPr lang="en-US" i="1"/>
              <a:t>p</a:t>
            </a:r>
            <a:r>
              <a:rPr lang="en-US"/>
              <a:t> must take one of the following three forms (where </a:t>
            </a:r>
            <a:r>
              <a:rPr lang="en-US" i="1"/>
              <a:t>p</a:t>
            </a:r>
            <a:r>
              <a:rPr lang="en-US" baseline="-25000"/>
              <a:t>0</a:t>
            </a:r>
            <a:r>
              <a:rPr lang="en-US"/>
              <a:t> is the hypothesized value of the population proportion).</a:t>
            </a:r>
          </a:p>
        </p:txBody>
      </p:sp>
      <p:graphicFrame>
        <p:nvGraphicFramePr>
          <p:cNvPr id="15" name="Content Placeholder 14" descr="One-tailed (lower tail) H subscript 0 baseline: p is greater than or equal to p subscript 0 baseline. H subscript 0 baseline: p is less than p subscript 0 baseline. One-tailed (upper tail) H subscript 0 baseline: p is less than or equal to p subscript 0 baseline. H subscript 0 baseline: p is greater than p subscript 0 baseline. One-tailed H subscript 0 baseline: p equals p subscript 0 baseline. H subscript 0 baseline: p does not equal p subscript 0 baseline.">
            <a:extLst>
              <a:ext uri="{FF2B5EF4-FFF2-40B4-BE49-F238E27FC236}">
                <a16:creationId xmlns:a16="http://schemas.microsoft.com/office/drawing/2014/main" id="{AE9961E1-13A5-4FB3-908B-B38C1864C74E}"/>
              </a:ext>
            </a:extLst>
          </p:cNvPr>
          <p:cNvGraphicFramePr>
            <a:graphicFrameLocks noGrp="1" noChangeAspect="1"/>
          </p:cNvGraphicFramePr>
          <p:nvPr>
            <p:ph sz="half" idx="2"/>
            <p:extLst>
              <p:ext uri="{D42A27DB-BD31-4B8C-83A1-F6EECF244321}">
                <p14:modId xmlns:p14="http://schemas.microsoft.com/office/powerpoint/2010/main" val="1683039690"/>
              </p:ext>
            </p:extLst>
          </p:nvPr>
        </p:nvGraphicFramePr>
        <p:xfrm>
          <a:off x="2936543" y="3933774"/>
          <a:ext cx="6318913" cy="1511044"/>
        </p:xfrm>
        <a:graphic>
          <a:graphicData uri="http://schemas.openxmlformats.org/presentationml/2006/ole">
            <mc:AlternateContent xmlns:mc="http://schemas.openxmlformats.org/markup-compatibility/2006">
              <mc:Choice xmlns:v="urn:schemas-microsoft-com:vml" Requires="v">
                <p:oleObj spid="_x0000_s167938" name="Equation" r:id="rId3" imgW="2920680" imgH="698400" progId="Equation.DSMT4">
                  <p:embed/>
                </p:oleObj>
              </mc:Choice>
              <mc:Fallback>
                <p:oleObj name="Equation" r:id="rId3" imgW="2920680" imgH="698400" progId="Equation.DSMT4">
                  <p:embed/>
                  <p:pic>
                    <p:nvPicPr>
                      <p:cNvPr id="0" name="OLE substitute image"/>
                      <p:cNvPicPr/>
                      <p:nvPr/>
                    </p:nvPicPr>
                    <p:blipFill>
                      <a:blip r:embed="rId4"/>
                      <a:stretch>
                        <a:fillRect/>
                      </a:stretch>
                    </p:blipFill>
                    <p:spPr>
                      <a:xfrm>
                        <a:off x="2936543" y="3933774"/>
                        <a:ext cx="6318913" cy="1511044"/>
                      </a:xfrm>
                      <a:prstGeom prst="rect">
                        <a:avLst/>
                      </a:prstGeom>
                    </p:spPr>
                  </p:pic>
                </p:oleObj>
              </mc:Fallback>
            </mc:AlternateContent>
          </a:graphicData>
        </a:graphic>
      </p:graphicFrame>
    </p:spTree>
    <p:extLst>
      <p:ext uri="{BB962C8B-B14F-4D97-AF65-F5344CB8AC3E}">
        <p14:creationId xmlns:p14="http://schemas.microsoft.com/office/powerpoint/2010/main" val="743347685"/>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lstStyle/>
          <a:p>
            <a:r>
              <a:rPr lang="en-US"/>
              <a:t>Tests about a Population Proportion (1 of 6)</a:t>
            </a:r>
            <a:endParaRPr lang="en-IN"/>
          </a:p>
        </p:txBody>
      </p:sp>
      <p:sp>
        <p:nvSpPr>
          <p:cNvPr id="8" name="Content Placeholder 2"/>
          <p:cNvSpPr>
            <a:spLocks noGrp="1"/>
          </p:cNvSpPr>
          <p:nvPr>
            <p:ph sz="half" idx="2"/>
          </p:nvPr>
        </p:nvSpPr>
        <p:spPr>
          <a:xfrm>
            <a:off x="476250" y="1828801"/>
            <a:ext cx="11242675" cy="438150"/>
          </a:xfrm>
        </p:spPr>
        <p:txBody>
          <a:bodyPr/>
          <a:lstStyle/>
          <a:p>
            <a:pPr marL="0" indent="0">
              <a:buNone/>
            </a:pPr>
            <a:r>
              <a:rPr lang="en-US"/>
              <a:t>Test Statistic: </a:t>
            </a:r>
          </a:p>
        </p:txBody>
      </p:sp>
      <p:graphicFrame>
        <p:nvGraphicFramePr>
          <p:cNvPr id="14" name="Object 3" descr="Begin equation. Z equals start fraction p overbar minus p subscript 0 baseline divided by sigma subscript p overbar baseline. End fraction. End equation."/>
          <p:cNvGraphicFramePr>
            <a:graphicFrameLocks noGrp="1" noChangeAspect="1"/>
          </p:cNvGraphicFramePr>
          <p:nvPr>
            <p:ph idx="13"/>
            <p:extLst>
              <p:ext uri="{D42A27DB-BD31-4B8C-83A1-F6EECF244321}">
                <p14:modId xmlns:p14="http://schemas.microsoft.com/office/powerpoint/2010/main" val="4029974462"/>
              </p:ext>
            </p:extLst>
          </p:nvPr>
        </p:nvGraphicFramePr>
        <p:xfrm>
          <a:off x="4725988" y="2078038"/>
          <a:ext cx="1371600" cy="850900"/>
        </p:xfrm>
        <a:graphic>
          <a:graphicData uri="http://schemas.openxmlformats.org/presentationml/2006/ole">
            <mc:AlternateContent xmlns:mc="http://schemas.openxmlformats.org/markup-compatibility/2006">
              <mc:Choice xmlns:v="urn:schemas-microsoft-com:vml" Requires="v">
                <p:oleObj spid="_x0000_s168964" name="Equation" r:id="rId3" imgW="1371600" imgH="850680" progId="Equation.DSMT4">
                  <p:embed/>
                </p:oleObj>
              </mc:Choice>
              <mc:Fallback>
                <p:oleObj name="Equation" r:id="rId3" imgW="1371600" imgH="850680" progId="Equation.DSMT4">
                  <p:embed/>
                  <p:pic>
                    <p:nvPicPr>
                      <p:cNvPr id="0" name="OLE substitute image"/>
                      <p:cNvPicPr/>
                      <p:nvPr/>
                    </p:nvPicPr>
                    <p:blipFill>
                      <a:blip r:embed="rId4"/>
                      <a:stretch>
                        <a:fillRect/>
                      </a:stretch>
                    </p:blipFill>
                    <p:spPr>
                      <a:xfrm>
                        <a:off x="4725988" y="2078038"/>
                        <a:ext cx="1371600" cy="850900"/>
                      </a:xfrm>
                      <a:prstGeom prst="rect">
                        <a:avLst/>
                      </a:prstGeom>
                    </p:spPr>
                  </p:pic>
                </p:oleObj>
              </mc:Fallback>
            </mc:AlternateContent>
          </a:graphicData>
        </a:graphic>
      </p:graphicFrame>
      <p:sp>
        <p:nvSpPr>
          <p:cNvPr id="9" name="Content Placeholder 4"/>
          <p:cNvSpPr>
            <a:spLocks noGrp="1"/>
          </p:cNvSpPr>
          <p:nvPr>
            <p:ph idx="10"/>
          </p:nvPr>
        </p:nvSpPr>
        <p:spPr>
          <a:xfrm>
            <a:off x="476251" y="3600029"/>
            <a:ext cx="1257015" cy="438150"/>
          </a:xfrm>
        </p:spPr>
        <p:txBody>
          <a:bodyPr/>
          <a:lstStyle/>
          <a:p>
            <a:pPr algn="l"/>
            <a:r>
              <a:rPr lang="en-US"/>
              <a:t>where:</a:t>
            </a:r>
          </a:p>
        </p:txBody>
      </p:sp>
      <p:graphicFrame>
        <p:nvGraphicFramePr>
          <p:cNvPr id="16" name="Object 5" descr="Begin equation. sigma subscript p overbar baseline equals begin root begin fraction p subscript 0 times left parenthesis 1 minus p subscript 0 right parenthesis divided by n end fraction, end root. End equation."/>
          <p:cNvGraphicFramePr>
            <a:graphicFrameLocks noGrp="1" noChangeAspect="1"/>
          </p:cNvGraphicFramePr>
          <p:nvPr>
            <p:ph idx="15"/>
            <p:extLst>
              <p:ext uri="{D42A27DB-BD31-4B8C-83A1-F6EECF244321}">
                <p14:modId xmlns:p14="http://schemas.microsoft.com/office/powerpoint/2010/main" val="1159943849"/>
              </p:ext>
            </p:extLst>
          </p:nvPr>
        </p:nvGraphicFramePr>
        <p:xfrm>
          <a:off x="4300538" y="3516313"/>
          <a:ext cx="2222500" cy="866775"/>
        </p:xfrm>
        <a:graphic>
          <a:graphicData uri="http://schemas.openxmlformats.org/presentationml/2006/ole">
            <mc:AlternateContent xmlns:mc="http://schemas.openxmlformats.org/markup-compatibility/2006">
              <mc:Choice xmlns:v="urn:schemas-microsoft-com:vml" Requires="v">
                <p:oleObj spid="_x0000_s168965" name="Equation" r:id="rId5" imgW="2247840" imgH="876240" progId="Equation.DSMT4">
                  <p:embed/>
                </p:oleObj>
              </mc:Choice>
              <mc:Fallback>
                <p:oleObj name="Equation" r:id="rId5" imgW="2247840" imgH="876240" progId="Equation.DSMT4">
                  <p:embed/>
                  <p:pic>
                    <p:nvPicPr>
                      <p:cNvPr id="0" name="OLE substitute image"/>
                      <p:cNvPicPr/>
                      <p:nvPr/>
                    </p:nvPicPr>
                    <p:blipFill>
                      <a:blip r:embed="rId6"/>
                      <a:stretch>
                        <a:fillRect/>
                      </a:stretch>
                    </p:blipFill>
                    <p:spPr>
                      <a:xfrm>
                        <a:off x="4300538" y="3516313"/>
                        <a:ext cx="2222500" cy="866775"/>
                      </a:xfrm>
                      <a:prstGeom prst="rect">
                        <a:avLst/>
                      </a:prstGeom>
                    </p:spPr>
                  </p:pic>
                </p:oleObj>
              </mc:Fallback>
            </mc:AlternateContent>
          </a:graphicData>
        </a:graphic>
      </p:graphicFrame>
      <p:graphicFrame>
        <p:nvGraphicFramePr>
          <p:cNvPr id="11" name="Content Placeholder 6" descr="assuming np is greater than or equal to 5 and n times 1 minus p is greater than or equal to 5."/>
          <p:cNvGraphicFramePr>
            <a:graphicFrameLocks noGrp="1" noChangeAspect="1"/>
          </p:cNvGraphicFramePr>
          <p:nvPr>
            <p:ph idx="11"/>
            <p:extLst>
              <p:ext uri="{D42A27DB-BD31-4B8C-83A1-F6EECF244321}">
                <p14:modId xmlns:p14="http://schemas.microsoft.com/office/powerpoint/2010/main" val="4264061558"/>
              </p:ext>
            </p:extLst>
          </p:nvPr>
        </p:nvGraphicFramePr>
        <p:xfrm>
          <a:off x="3422319" y="5330172"/>
          <a:ext cx="3978938" cy="385482"/>
        </p:xfrm>
        <a:graphic>
          <a:graphicData uri="http://schemas.openxmlformats.org/presentationml/2006/ole">
            <mc:AlternateContent xmlns:mc="http://schemas.openxmlformats.org/markup-compatibility/2006">
              <mc:Choice xmlns:v="urn:schemas-microsoft-com:vml" Requires="v">
                <p:oleObj spid="_x0000_s168966" name="Equation" r:id="rId7" imgW="4457520" imgH="431640" progId="Equation.DSMT4">
                  <p:embed/>
                </p:oleObj>
              </mc:Choice>
              <mc:Fallback>
                <p:oleObj name="Equation" r:id="rId7" imgW="4457520" imgH="431640" progId="Equation.DSMT4">
                  <p:embed/>
                  <p:pic>
                    <p:nvPicPr>
                      <p:cNvPr id="0" name="OLE substitute image"/>
                      <p:cNvPicPr/>
                      <p:nvPr/>
                    </p:nvPicPr>
                    <p:blipFill>
                      <a:blip r:embed="rId8"/>
                      <a:stretch>
                        <a:fillRect/>
                      </a:stretch>
                    </p:blipFill>
                    <p:spPr>
                      <a:xfrm>
                        <a:off x="3422319" y="5330172"/>
                        <a:ext cx="3978938" cy="385482"/>
                      </a:xfrm>
                      <a:prstGeom prst="rect">
                        <a:avLst/>
                      </a:prstGeom>
                    </p:spPr>
                  </p:pic>
                </p:oleObj>
              </mc:Fallback>
            </mc:AlternateContent>
          </a:graphicData>
        </a:graphic>
      </p:graphicFrame>
    </p:spTree>
    <p:extLst>
      <p:ext uri="{BB962C8B-B14F-4D97-AF65-F5344CB8AC3E}">
        <p14:creationId xmlns:p14="http://schemas.microsoft.com/office/powerpoint/2010/main" val="2508342341"/>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Tests about a Population Proportion </a:t>
            </a:r>
            <a:r>
              <a:rPr lang="en-US" kern="0"/>
              <a:t>(2 of 6)</a:t>
            </a:r>
            <a:endParaRPr lang="en-IN"/>
          </a:p>
        </p:txBody>
      </p:sp>
      <p:sp>
        <p:nvSpPr>
          <p:cNvPr id="4" name="Content Placeholder 2"/>
          <p:cNvSpPr>
            <a:spLocks noGrp="1"/>
          </p:cNvSpPr>
          <p:nvPr>
            <p:ph sz="half" idx="2"/>
          </p:nvPr>
        </p:nvSpPr>
        <p:spPr>
          <a:xfrm>
            <a:off x="476843" y="1828800"/>
            <a:ext cx="11241915" cy="453203"/>
          </a:xfrm>
        </p:spPr>
        <p:txBody>
          <a:bodyPr/>
          <a:lstStyle/>
          <a:p>
            <a:pPr marL="341313" indent="-341313">
              <a:spcBef>
                <a:spcPts val="1200"/>
              </a:spcBef>
            </a:pPr>
            <a:r>
              <a:rPr lang="en-US"/>
              <a:t>Rejection Rule: </a:t>
            </a:r>
            <a:r>
              <a:rPr lang="en-US" i="1"/>
              <a:t>p</a:t>
            </a:r>
            <a:r>
              <a:rPr lang="en-US"/>
              <a:t>-value Approach</a:t>
            </a:r>
          </a:p>
        </p:txBody>
      </p:sp>
      <p:graphicFrame>
        <p:nvGraphicFramePr>
          <p:cNvPr id="9" name="Content Placeholder 8" descr="Begin equation. H subscript 0 baseline if p-value is less than or equal to alpha. End equation.">
            <a:extLst>
              <a:ext uri="{FF2B5EF4-FFF2-40B4-BE49-F238E27FC236}">
                <a16:creationId xmlns:a16="http://schemas.microsoft.com/office/drawing/2014/main" id="{C8855B10-FEF1-489F-BDE6-F435A34F2C2D}"/>
              </a:ext>
            </a:extLst>
          </p:cNvPr>
          <p:cNvGraphicFramePr>
            <a:graphicFrameLocks noGrp="1" noChangeAspect="1"/>
          </p:cNvGraphicFramePr>
          <p:nvPr>
            <p:ph idx="11"/>
            <p:extLst>
              <p:ext uri="{D42A27DB-BD31-4B8C-83A1-F6EECF244321}">
                <p14:modId xmlns:p14="http://schemas.microsoft.com/office/powerpoint/2010/main" val="26164209"/>
              </p:ext>
            </p:extLst>
          </p:nvPr>
        </p:nvGraphicFramePr>
        <p:xfrm>
          <a:off x="2955521" y="2458181"/>
          <a:ext cx="2291192" cy="453203"/>
        </p:xfrm>
        <a:graphic>
          <a:graphicData uri="http://schemas.openxmlformats.org/presentationml/2006/ole">
            <mc:AlternateContent xmlns:mc="http://schemas.openxmlformats.org/markup-compatibility/2006">
              <mc:Choice xmlns:v="urn:schemas-microsoft-com:vml" Requires="v">
                <p:oleObj spid="_x0000_s169987" name="Equation" r:id="rId3" imgW="1155600" imgH="228600" progId="Equation.DSMT4">
                  <p:embed/>
                </p:oleObj>
              </mc:Choice>
              <mc:Fallback>
                <p:oleObj name="Equation" r:id="rId3" imgW="1155600" imgH="228600" progId="Equation.DSMT4">
                  <p:embed/>
                  <p:pic>
                    <p:nvPicPr>
                      <p:cNvPr id="0" name="OLE substitute image"/>
                      <p:cNvPicPr/>
                      <p:nvPr/>
                    </p:nvPicPr>
                    <p:blipFill>
                      <a:blip r:embed="rId4"/>
                      <a:stretch>
                        <a:fillRect/>
                      </a:stretch>
                    </p:blipFill>
                    <p:spPr>
                      <a:xfrm>
                        <a:off x="2955521" y="2458181"/>
                        <a:ext cx="2291192" cy="453203"/>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356D0F5-511D-4C0F-AD85-BE84ADC29CD2}"/>
              </a:ext>
            </a:extLst>
          </p:cNvPr>
          <p:cNvSpPr>
            <a:spLocks noGrp="1"/>
          </p:cNvSpPr>
          <p:nvPr>
            <p:ph idx="13"/>
          </p:nvPr>
        </p:nvSpPr>
        <p:spPr>
          <a:xfrm>
            <a:off x="476843" y="3307051"/>
            <a:ext cx="8121805" cy="453203"/>
          </a:xfrm>
        </p:spPr>
        <p:txBody>
          <a:bodyPr/>
          <a:lstStyle/>
          <a:p>
            <a:pPr marL="342900" indent="-342900" algn="l">
              <a:buFont typeface="Arial" pitchFamily="34" charset="0"/>
              <a:buChar char="•"/>
            </a:pPr>
            <a:r>
              <a:rPr lang="en-US"/>
              <a:t>Rejection Rule: Critical Value Approach</a:t>
            </a:r>
          </a:p>
        </p:txBody>
      </p:sp>
      <p:graphicFrame>
        <p:nvGraphicFramePr>
          <p:cNvPr id="7" name="Object 3" descr="H subscript 0 baseline: p is less than or equal to p subscript 0 baseline. Reject H subscript 0 baseline if z is greater than or equal to z subscript alpha baseline. H subscript 0 baseline: p is greater than or equal to p subscript 0 baseline. Reject H subscript 0 baseline if z is less than or equal to negative z subscript alpha baseline. H subscript 0 baseline: p is equal to p subscript 0 baseline. Reject H subscript 0 baseline if z is less than or equal to negative z subscript alpha divided by 2 baseline or z is greater than or equal to z subscript alpha divided by 2 baseline."/>
          <p:cNvGraphicFramePr>
            <a:graphicFrameLocks noGrp="1" noChangeAspect="1"/>
          </p:cNvGraphicFramePr>
          <p:nvPr>
            <p:ph idx="10"/>
            <p:extLst>
              <p:ext uri="{D42A27DB-BD31-4B8C-83A1-F6EECF244321}">
                <p14:modId xmlns:p14="http://schemas.microsoft.com/office/powerpoint/2010/main" val="1788744818"/>
              </p:ext>
            </p:extLst>
          </p:nvPr>
        </p:nvGraphicFramePr>
        <p:xfrm>
          <a:off x="2955521" y="4018574"/>
          <a:ext cx="6196395" cy="1358234"/>
        </p:xfrm>
        <a:graphic>
          <a:graphicData uri="http://schemas.openxmlformats.org/presentationml/2006/ole">
            <mc:AlternateContent xmlns:mc="http://schemas.openxmlformats.org/markup-compatibility/2006">
              <mc:Choice xmlns:v="urn:schemas-microsoft-com:vml" Requires="v">
                <p:oleObj spid="_x0000_s169988" name="Equation" r:id="rId5" imgW="6083280" imgH="1333440" progId="Equation.DSMT4">
                  <p:embed/>
                </p:oleObj>
              </mc:Choice>
              <mc:Fallback>
                <p:oleObj name="Equation" r:id="rId5" imgW="6083280" imgH="1333440" progId="Equation.DSMT4">
                  <p:embed/>
                  <p:pic>
                    <p:nvPicPr>
                      <p:cNvPr id="0" name="OLE substitute image"/>
                      <p:cNvPicPr/>
                      <p:nvPr/>
                    </p:nvPicPr>
                    <p:blipFill>
                      <a:blip r:embed="rId6"/>
                      <a:stretch>
                        <a:fillRect/>
                      </a:stretch>
                    </p:blipFill>
                    <p:spPr>
                      <a:xfrm>
                        <a:off x="2955521" y="4018574"/>
                        <a:ext cx="6196395" cy="1358234"/>
                      </a:xfrm>
                      <a:prstGeom prst="rect">
                        <a:avLst/>
                      </a:prstGeom>
                    </p:spPr>
                  </p:pic>
                </p:oleObj>
              </mc:Fallback>
            </mc:AlternateContent>
          </a:graphicData>
        </a:graphic>
      </p:graphicFrame>
    </p:spTree>
    <p:extLst>
      <p:ext uri="{BB962C8B-B14F-4D97-AF65-F5344CB8AC3E}">
        <p14:creationId xmlns:p14="http://schemas.microsoft.com/office/powerpoint/2010/main" val="2933312036"/>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Tests about a Population Proportion </a:t>
            </a:r>
            <a:r>
              <a:rPr lang="en-US" kern="0"/>
              <a:t>(3 of 6)</a:t>
            </a:r>
            <a:endParaRPr lang="en-IN"/>
          </a:p>
        </p:txBody>
      </p:sp>
      <p:sp>
        <p:nvSpPr>
          <p:cNvPr id="4" name="Content Placeholder 2"/>
          <p:cNvSpPr>
            <a:spLocks noGrp="1"/>
          </p:cNvSpPr>
          <p:nvPr>
            <p:ph sz="half" idx="1"/>
          </p:nvPr>
        </p:nvSpPr>
        <p:spPr>
          <a:xfrm>
            <a:off x="476843" y="1825625"/>
            <a:ext cx="11241915" cy="4351338"/>
          </a:xfrm>
        </p:spPr>
        <p:txBody>
          <a:bodyPr/>
          <a:lstStyle/>
          <a:p>
            <a:pPr marL="0" indent="0">
              <a:buNone/>
            </a:pPr>
            <a:r>
              <a:rPr lang="en-US" b="1" u="sng"/>
              <a:t>Example</a:t>
            </a:r>
            <a:r>
              <a:rPr lang="en-US" b="1"/>
              <a:t>:</a:t>
            </a:r>
            <a:r>
              <a:rPr lang="en-US"/>
              <a:t> Pine Creek Golf Course</a:t>
            </a:r>
          </a:p>
          <a:p>
            <a:pPr marL="0" indent="0">
              <a:buNone/>
            </a:pPr>
            <a:r>
              <a:rPr lang="en-US"/>
              <a:t>Over the past year, 20% of the players at Pine Creek were women. In an effort to increase the proportion of women players, Pine Creek implemented a special promotion design to attract women golfers. The manager now wants to determine if the proportion of women players has increased. </a:t>
            </a:r>
          </a:p>
          <a:p>
            <a:pPr marL="0" indent="0">
              <a:buNone/>
            </a:pPr>
            <a:r>
              <a:rPr lang="en-US"/>
              <a:t>A random sample of 400 players were selected and 100 of the players were women. The level of significance is</a:t>
            </a:r>
          </a:p>
        </p:txBody>
      </p:sp>
      <p:graphicFrame>
        <p:nvGraphicFramePr>
          <p:cNvPr id="6" name="Object 3" descr="Begin equation. alpha equals .05. End equation.">
            <a:extLst>
              <a:ext uri="{FF2B5EF4-FFF2-40B4-BE49-F238E27FC236}">
                <a16:creationId xmlns:a16="http://schemas.microsoft.com/office/drawing/2014/main" id="{41D699DE-2E63-4B12-9489-31199CDD12FD}"/>
              </a:ext>
            </a:extLst>
          </p:cNvPr>
          <p:cNvGraphicFramePr>
            <a:graphicFrameLocks noGrp="1" noChangeAspect="1"/>
          </p:cNvGraphicFramePr>
          <p:nvPr>
            <p:ph sz="half" idx="2"/>
            <p:extLst>
              <p:ext uri="{D42A27DB-BD31-4B8C-83A1-F6EECF244321}">
                <p14:modId xmlns:p14="http://schemas.microsoft.com/office/powerpoint/2010/main" val="735520631"/>
              </p:ext>
            </p:extLst>
          </p:nvPr>
        </p:nvGraphicFramePr>
        <p:xfrm>
          <a:off x="5372069" y="4563340"/>
          <a:ext cx="1041400" cy="292100"/>
        </p:xfrm>
        <a:graphic>
          <a:graphicData uri="http://schemas.openxmlformats.org/presentationml/2006/ole">
            <mc:AlternateContent xmlns:mc="http://schemas.openxmlformats.org/markup-compatibility/2006">
              <mc:Choice xmlns:v="urn:schemas-microsoft-com:vml" Requires="v">
                <p:oleObj spid="_x0000_s171010" name="Equation" r:id="rId3" imgW="1041120" imgH="291960" progId="Equation.DSMT4">
                  <p:embed/>
                </p:oleObj>
              </mc:Choice>
              <mc:Fallback>
                <p:oleObj name="Equation" r:id="rId3" imgW="1041120" imgH="291960" progId="Equation.DSMT4">
                  <p:embed/>
                  <p:pic>
                    <p:nvPicPr>
                      <p:cNvPr id="0" name="OLE substitute image"/>
                      <p:cNvPicPr/>
                      <p:nvPr/>
                    </p:nvPicPr>
                    <p:blipFill>
                      <a:blip r:embed="rId4"/>
                      <a:stretch>
                        <a:fillRect/>
                      </a:stretch>
                    </p:blipFill>
                    <p:spPr>
                      <a:xfrm>
                        <a:off x="5372069" y="4563340"/>
                        <a:ext cx="1041400" cy="292100"/>
                      </a:xfrm>
                      <a:prstGeom prst="rect">
                        <a:avLst/>
                      </a:prstGeom>
                    </p:spPr>
                  </p:pic>
                </p:oleObj>
              </mc:Fallback>
            </mc:AlternateContent>
          </a:graphicData>
        </a:graphic>
      </p:graphicFrame>
    </p:spTree>
    <p:extLst>
      <p:ext uri="{BB962C8B-B14F-4D97-AF65-F5344CB8AC3E}">
        <p14:creationId xmlns:p14="http://schemas.microsoft.com/office/powerpoint/2010/main" val="872045012"/>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Tests about a Population Proportion </a:t>
            </a:r>
            <a:r>
              <a:rPr lang="en-US" kern="0"/>
              <a:t>(4 of 6)</a:t>
            </a:r>
            <a:endParaRPr lang="en-IN"/>
          </a:p>
        </p:txBody>
      </p:sp>
      <p:sp>
        <p:nvSpPr>
          <p:cNvPr id="5" name="Content Placeholder 2"/>
          <p:cNvSpPr>
            <a:spLocks noGrp="1"/>
          </p:cNvSpPr>
          <p:nvPr>
            <p:ph idx="1"/>
          </p:nvPr>
        </p:nvSpPr>
        <p:spPr>
          <a:xfrm>
            <a:off x="476844" y="1944375"/>
            <a:ext cx="11241914" cy="1016539"/>
          </a:xfrm>
        </p:spPr>
        <p:txBody>
          <a:bodyPr/>
          <a:lstStyle/>
          <a:p>
            <a:pPr marL="463550" lvl="2" indent="0">
              <a:buNone/>
            </a:pPr>
            <a:r>
              <a:rPr lang="en-US" i="1"/>
              <a:t>p</a:t>
            </a:r>
            <a:r>
              <a:rPr lang="en-US"/>
              <a:t>-value and Critical Value Approaches</a:t>
            </a:r>
          </a:p>
          <a:p>
            <a:pPr marL="914400" lvl="2" indent="-457200">
              <a:buSzTx/>
              <a:buFont typeface="+mj-lt"/>
              <a:buAutoNum type="arabicPeriod"/>
            </a:pPr>
            <a:r>
              <a:rPr lang="en-US"/>
              <a:t>Determine the hypotheses</a:t>
            </a:r>
          </a:p>
        </p:txBody>
      </p:sp>
      <p:graphicFrame>
        <p:nvGraphicFramePr>
          <p:cNvPr id="12" name="Object 3" descr="Begin equation. H subscript 0 baseline: p is less than or equal to .20 and H subscript a baseline: p is greater than .20. End equation.">
            <a:extLst>
              <a:ext uri="{FF2B5EF4-FFF2-40B4-BE49-F238E27FC236}">
                <a16:creationId xmlns:a16="http://schemas.microsoft.com/office/drawing/2014/main" id="{3FBBD78E-7C89-48C9-91F3-D48A7F4D6291}"/>
              </a:ext>
            </a:extLst>
          </p:cNvPr>
          <p:cNvGraphicFramePr>
            <a:graphicFrameLocks noGrp="1" noChangeAspect="1"/>
          </p:cNvGraphicFramePr>
          <p:nvPr>
            <p:ph idx="15"/>
            <p:extLst>
              <p:ext uri="{D42A27DB-BD31-4B8C-83A1-F6EECF244321}">
                <p14:modId xmlns:p14="http://schemas.microsoft.com/office/powerpoint/2010/main" val="957090906"/>
              </p:ext>
            </p:extLst>
          </p:nvPr>
        </p:nvGraphicFramePr>
        <p:xfrm>
          <a:off x="5178425" y="2538413"/>
          <a:ext cx="3530600" cy="374650"/>
        </p:xfrm>
        <a:graphic>
          <a:graphicData uri="http://schemas.openxmlformats.org/presentationml/2006/ole">
            <mc:AlternateContent xmlns:mc="http://schemas.openxmlformats.org/markup-compatibility/2006">
              <mc:Choice xmlns:v="urn:schemas-microsoft-com:vml" Requires="v">
                <p:oleObj spid="_x0000_s172037" name="Equation" r:id="rId3" imgW="3593880" imgH="380880" progId="Equation.DSMT4">
                  <p:embed/>
                </p:oleObj>
              </mc:Choice>
              <mc:Fallback>
                <p:oleObj name="Equation" r:id="rId3" imgW="3593880" imgH="380880" progId="Equation.DSMT4">
                  <p:embed/>
                  <p:pic>
                    <p:nvPicPr>
                      <p:cNvPr id="0" name="OLE substitute image"/>
                      <p:cNvPicPr/>
                      <p:nvPr/>
                    </p:nvPicPr>
                    <p:blipFill>
                      <a:blip r:embed="rId4"/>
                      <a:stretch>
                        <a:fillRect/>
                      </a:stretch>
                    </p:blipFill>
                    <p:spPr>
                      <a:xfrm>
                        <a:off x="5178425" y="2538413"/>
                        <a:ext cx="3530600" cy="37465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6687522E-E701-4065-B56F-8AF89CA39A3F}"/>
              </a:ext>
            </a:extLst>
          </p:cNvPr>
          <p:cNvSpPr>
            <a:spLocks noGrp="1"/>
          </p:cNvSpPr>
          <p:nvPr>
            <p:ph idx="14"/>
          </p:nvPr>
        </p:nvSpPr>
        <p:spPr>
          <a:xfrm>
            <a:off x="476845" y="3098485"/>
            <a:ext cx="8368292" cy="488950"/>
          </a:xfrm>
        </p:spPr>
        <p:txBody>
          <a:bodyPr/>
          <a:lstStyle/>
          <a:p>
            <a:pPr marL="914400" indent="-457200" algn="l">
              <a:buFont typeface="+mj-lt"/>
              <a:buAutoNum type="arabicPeriod" startAt="2"/>
            </a:pPr>
            <a:r>
              <a:rPr lang="en-US"/>
              <a:t>Specify the level of significance. </a:t>
            </a:r>
            <a:endParaRPr lang="en-IN"/>
          </a:p>
        </p:txBody>
      </p:sp>
      <p:graphicFrame>
        <p:nvGraphicFramePr>
          <p:cNvPr id="14" name="Object 5" descr="Begin equation. alpha equals .05. End equation.">
            <a:extLst>
              <a:ext uri="{FF2B5EF4-FFF2-40B4-BE49-F238E27FC236}">
                <a16:creationId xmlns:a16="http://schemas.microsoft.com/office/drawing/2014/main" id="{23B71CF1-05A5-43C2-9942-74A5FE6AF9D8}"/>
              </a:ext>
            </a:extLst>
          </p:cNvPr>
          <p:cNvGraphicFramePr>
            <a:graphicFrameLocks noGrp="1" noChangeAspect="1"/>
          </p:cNvGraphicFramePr>
          <p:nvPr>
            <p:ph idx="12"/>
            <p:extLst>
              <p:ext uri="{D42A27DB-BD31-4B8C-83A1-F6EECF244321}">
                <p14:modId xmlns:p14="http://schemas.microsoft.com/office/powerpoint/2010/main" val="3580723352"/>
              </p:ext>
            </p:extLst>
          </p:nvPr>
        </p:nvGraphicFramePr>
        <p:xfrm>
          <a:off x="5959520" y="3168873"/>
          <a:ext cx="965200" cy="292100"/>
        </p:xfrm>
        <a:graphic>
          <a:graphicData uri="http://schemas.openxmlformats.org/presentationml/2006/ole">
            <mc:AlternateContent xmlns:mc="http://schemas.openxmlformats.org/markup-compatibility/2006">
              <mc:Choice xmlns:v="urn:schemas-microsoft-com:vml" Requires="v">
                <p:oleObj spid="_x0000_s172038" name="Equation" r:id="rId5" imgW="965160" imgH="291960" progId="Equation.DSMT4">
                  <p:embed/>
                </p:oleObj>
              </mc:Choice>
              <mc:Fallback>
                <p:oleObj name="Equation" r:id="rId5" imgW="965160" imgH="291960" progId="Equation.DSMT4">
                  <p:embed/>
                  <p:pic>
                    <p:nvPicPr>
                      <p:cNvPr id="0" name="OLE substitute image"/>
                      <p:cNvPicPr/>
                      <p:nvPr/>
                    </p:nvPicPr>
                    <p:blipFill>
                      <a:blip r:embed="rId6"/>
                      <a:stretch>
                        <a:fillRect/>
                      </a:stretch>
                    </p:blipFill>
                    <p:spPr>
                      <a:xfrm>
                        <a:off x="5959520" y="3168873"/>
                        <a:ext cx="965200" cy="292100"/>
                      </a:xfrm>
                      <a:prstGeom prst="rect">
                        <a:avLst/>
                      </a:prstGeom>
                    </p:spPr>
                  </p:pic>
                </p:oleObj>
              </mc:Fallback>
            </mc:AlternateContent>
          </a:graphicData>
        </a:graphic>
      </p:graphicFrame>
      <p:sp>
        <p:nvSpPr>
          <p:cNvPr id="4" name="Content Placeholder 6">
            <a:extLst>
              <a:ext uri="{FF2B5EF4-FFF2-40B4-BE49-F238E27FC236}">
                <a16:creationId xmlns:a16="http://schemas.microsoft.com/office/drawing/2014/main" id="{6BAE1085-F912-495E-8F36-AC4BDB2B89D9}"/>
              </a:ext>
            </a:extLst>
          </p:cNvPr>
          <p:cNvSpPr>
            <a:spLocks noGrp="1"/>
          </p:cNvSpPr>
          <p:nvPr>
            <p:ph idx="13"/>
          </p:nvPr>
        </p:nvSpPr>
        <p:spPr>
          <a:xfrm>
            <a:off x="476845" y="3725006"/>
            <a:ext cx="10414805" cy="481221"/>
          </a:xfrm>
        </p:spPr>
        <p:txBody>
          <a:bodyPr/>
          <a:lstStyle/>
          <a:p>
            <a:pPr marL="914400" indent="-457200" algn="l">
              <a:buFont typeface="+mj-lt"/>
              <a:buAutoNum type="arabicPeriod" startAt="3"/>
            </a:pPr>
            <a:r>
              <a:rPr lang="en-US"/>
              <a:t>Compute the value of the test statistic.</a:t>
            </a:r>
          </a:p>
        </p:txBody>
      </p:sp>
      <p:graphicFrame>
        <p:nvGraphicFramePr>
          <p:cNvPr id="9" name="Object 7" descr="Begin equation. Sigma subscript p overbar baseline equals start root start fraction p subscript 0 baseline times left parenthesis 1 minus p subscript 0 baseline right parenthesis divided by n end fraction end root equals start root start fraction .2 times left parenthesis 1 minus .2 right parenthesis divided by 400 end fraction end root equals .02. End equation. "/>
          <p:cNvGraphicFramePr>
            <a:graphicFrameLocks noGrp="1" noChangeAspect="1"/>
          </p:cNvGraphicFramePr>
          <p:nvPr>
            <p:ph idx="10"/>
            <p:extLst>
              <p:ext uri="{D42A27DB-BD31-4B8C-83A1-F6EECF244321}">
                <p14:modId xmlns:p14="http://schemas.microsoft.com/office/powerpoint/2010/main" val="3118563958"/>
              </p:ext>
            </p:extLst>
          </p:nvPr>
        </p:nvGraphicFramePr>
        <p:xfrm>
          <a:off x="3765720" y="4351527"/>
          <a:ext cx="4660560" cy="888840"/>
        </p:xfrm>
        <a:graphic>
          <a:graphicData uri="http://schemas.openxmlformats.org/presentationml/2006/ole">
            <mc:AlternateContent xmlns:mc="http://schemas.openxmlformats.org/markup-compatibility/2006">
              <mc:Choice xmlns:v="urn:schemas-microsoft-com:vml" Requires="v">
                <p:oleObj spid="_x0000_s172039" name="Equation" r:id="rId7" imgW="4660560" imgH="888840" progId="Equation.DSMT4">
                  <p:embed/>
                </p:oleObj>
              </mc:Choice>
              <mc:Fallback>
                <p:oleObj name="Equation" r:id="rId7" imgW="4660560" imgH="888840" progId="Equation.DSMT4">
                  <p:embed/>
                  <p:pic>
                    <p:nvPicPr>
                      <p:cNvPr id="0" name="OLE substitute image"/>
                      <p:cNvPicPr/>
                      <p:nvPr/>
                    </p:nvPicPr>
                    <p:blipFill>
                      <a:blip r:embed="rId8"/>
                      <a:stretch>
                        <a:fillRect/>
                      </a:stretch>
                    </p:blipFill>
                    <p:spPr>
                      <a:xfrm>
                        <a:off x="3765720" y="4351527"/>
                        <a:ext cx="4660560" cy="888840"/>
                      </a:xfrm>
                      <a:prstGeom prst="rect">
                        <a:avLst/>
                      </a:prstGeom>
                    </p:spPr>
                  </p:pic>
                </p:oleObj>
              </mc:Fallback>
            </mc:AlternateContent>
          </a:graphicData>
        </a:graphic>
      </p:graphicFrame>
      <p:graphicFrame>
        <p:nvGraphicFramePr>
          <p:cNvPr id="11" name="Object 8" descr="Begin equation. z equals start fraction p overbar minus p subscript 0 baseline divided by sigma subscript p overbar baseline end fraction equals start fraction left parenthesis .25 right parenthesis minus .20 divided by .02 end fraction equals 2.50. End equation."/>
          <p:cNvGraphicFramePr>
            <a:graphicFrameLocks noGrp="1" noChangeAspect="1"/>
          </p:cNvGraphicFramePr>
          <p:nvPr>
            <p:ph idx="11"/>
            <p:extLst>
              <p:ext uri="{D42A27DB-BD31-4B8C-83A1-F6EECF244321}">
                <p14:modId xmlns:p14="http://schemas.microsoft.com/office/powerpoint/2010/main" val="3322467568"/>
              </p:ext>
            </p:extLst>
          </p:nvPr>
        </p:nvGraphicFramePr>
        <p:xfrm>
          <a:off x="4108620" y="5385667"/>
          <a:ext cx="3974760" cy="901440"/>
        </p:xfrm>
        <a:graphic>
          <a:graphicData uri="http://schemas.openxmlformats.org/presentationml/2006/ole">
            <mc:AlternateContent xmlns:mc="http://schemas.openxmlformats.org/markup-compatibility/2006">
              <mc:Choice xmlns:v="urn:schemas-microsoft-com:vml" Requires="v">
                <p:oleObj spid="_x0000_s172040" name="Equation" r:id="rId9" imgW="3974760" imgH="901440" progId="Equation.DSMT4">
                  <p:embed/>
                </p:oleObj>
              </mc:Choice>
              <mc:Fallback>
                <p:oleObj name="Equation" r:id="rId9" imgW="3974760" imgH="901440" progId="Equation.DSMT4">
                  <p:embed/>
                  <p:pic>
                    <p:nvPicPr>
                      <p:cNvPr id="0" name="OLE substitute image"/>
                      <p:cNvPicPr/>
                      <p:nvPr/>
                    </p:nvPicPr>
                    <p:blipFill>
                      <a:blip r:embed="rId10"/>
                      <a:stretch>
                        <a:fillRect/>
                      </a:stretch>
                    </p:blipFill>
                    <p:spPr>
                      <a:xfrm>
                        <a:off x="4108620" y="5385667"/>
                        <a:ext cx="3974760" cy="901440"/>
                      </a:xfrm>
                      <a:prstGeom prst="rect">
                        <a:avLst/>
                      </a:prstGeom>
                    </p:spPr>
                  </p:pic>
                </p:oleObj>
              </mc:Fallback>
            </mc:AlternateContent>
          </a:graphicData>
        </a:graphic>
      </p:graphicFrame>
    </p:spTree>
    <p:extLst>
      <p:ext uri="{BB962C8B-B14F-4D97-AF65-F5344CB8AC3E}">
        <p14:creationId xmlns:p14="http://schemas.microsoft.com/office/powerpoint/2010/main" val="354611408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200"/>
              <a:t>Chapter 2, Part A</a:t>
            </a:r>
            <a:br>
              <a:rPr lang="en-US" sz="3200"/>
            </a:br>
            <a:r>
              <a:rPr lang="en-US" sz="3200"/>
              <a:t>  Descriptive Statistics: Tabular and Graphical Displays</a:t>
            </a:r>
          </a:p>
        </p:txBody>
      </p:sp>
      <p:sp>
        <p:nvSpPr>
          <p:cNvPr id="15" name="Content Placeholder 2">
            <a:extLst>
              <a:ext uri="{FF2B5EF4-FFF2-40B4-BE49-F238E27FC236}">
                <a16:creationId xmlns:a16="http://schemas.microsoft.com/office/drawing/2014/main" id="{A05B6AC2-44FB-429D-A6A6-25F18669464D}"/>
              </a:ext>
            </a:extLst>
          </p:cNvPr>
          <p:cNvSpPr>
            <a:spLocks noGrp="1"/>
          </p:cNvSpPr>
          <p:nvPr>
            <p:ph idx="1"/>
          </p:nvPr>
        </p:nvSpPr>
        <p:spPr/>
        <p:txBody>
          <a:bodyPr/>
          <a:lstStyle/>
          <a:p>
            <a:r>
              <a:rPr lang="en-US"/>
              <a:t>Summarizing Data for a Categorical Variable</a:t>
            </a:r>
          </a:p>
          <a:p>
            <a:pPr marL="685800"/>
            <a:r>
              <a:rPr lang="en-US" u="sng"/>
              <a:t>Categorical data</a:t>
            </a:r>
            <a:r>
              <a:rPr lang="en-US"/>
              <a:t> use labels or names to identify categories of like items.</a:t>
            </a:r>
          </a:p>
          <a:p>
            <a:r>
              <a:rPr lang="en-US"/>
              <a:t> Summarizing Data for a Quantitative Variable</a:t>
            </a:r>
          </a:p>
          <a:p>
            <a:pPr marL="685800"/>
            <a:r>
              <a:rPr lang="en-US" u="sng"/>
              <a:t>Quantitative data</a:t>
            </a:r>
            <a:r>
              <a:rPr lang="en-US"/>
              <a:t> are numerical values that indicate how much or how many.</a:t>
            </a:r>
          </a:p>
        </p:txBody>
      </p:sp>
    </p:spTree>
    <p:extLst>
      <p:ext uri="{BB962C8B-B14F-4D97-AF65-F5344CB8AC3E}">
        <p14:creationId xmlns:p14="http://schemas.microsoft.com/office/powerpoint/2010/main" val="1664040082"/>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Tests about a Population Proportion </a:t>
            </a:r>
            <a:r>
              <a:rPr lang="en-US" kern="0"/>
              <a:t>(5 of 6)</a:t>
            </a:r>
            <a:endParaRPr lang="en-IN"/>
          </a:p>
        </p:txBody>
      </p:sp>
      <p:sp>
        <p:nvSpPr>
          <p:cNvPr id="4" name="Content Placeholder 2"/>
          <p:cNvSpPr>
            <a:spLocks noGrp="1"/>
          </p:cNvSpPr>
          <p:nvPr>
            <p:ph sz="half" idx="2"/>
          </p:nvPr>
        </p:nvSpPr>
        <p:spPr>
          <a:xfrm>
            <a:off x="476843" y="1828800"/>
            <a:ext cx="11241915" cy="1026942"/>
          </a:xfrm>
        </p:spPr>
        <p:txBody>
          <a:bodyPr/>
          <a:lstStyle/>
          <a:p>
            <a:pPr marL="463550" lvl="3" indent="0">
              <a:spcBef>
                <a:spcPts val="1200"/>
              </a:spcBef>
              <a:spcAft>
                <a:spcPts val="600"/>
              </a:spcAft>
              <a:buNone/>
            </a:pPr>
            <a:r>
              <a:rPr lang="en-US" sz="2400" b="0" i="1"/>
              <a:t>p</a:t>
            </a:r>
            <a:r>
              <a:rPr lang="en-US" sz="2400" b="0"/>
              <a:t>-value Approach</a:t>
            </a:r>
          </a:p>
          <a:p>
            <a:pPr marL="914400" lvl="2" indent="-450850">
              <a:spcBef>
                <a:spcPts val="1200"/>
              </a:spcBef>
              <a:spcAft>
                <a:spcPts val="600"/>
              </a:spcAft>
              <a:buNone/>
            </a:pPr>
            <a:r>
              <a:rPr lang="en-US"/>
              <a:t>4.	Compute the </a:t>
            </a:r>
            <a:r>
              <a:rPr lang="en-US" i="1"/>
              <a:t>p</a:t>
            </a:r>
            <a:r>
              <a:rPr lang="en-US"/>
              <a:t>-value.</a:t>
            </a:r>
          </a:p>
          <a:p>
            <a:pPr marL="914400" lvl="2" indent="0">
              <a:spcBef>
                <a:spcPts val="1200"/>
              </a:spcBef>
              <a:spcAft>
                <a:spcPts val="600"/>
              </a:spcAft>
              <a:buNone/>
            </a:pPr>
            <a:r>
              <a:rPr lang="en-US"/>
              <a:t>For z = 2.5, lower tail area = .9938.</a:t>
            </a:r>
          </a:p>
        </p:txBody>
      </p:sp>
      <p:graphicFrame>
        <p:nvGraphicFramePr>
          <p:cNvPr id="22" name="Object 4" descr="Begin equation. p-value equals 1 minus .9938 equals .0062. End equation.">
            <a:extLst>
              <a:ext uri="{FF2B5EF4-FFF2-40B4-BE49-F238E27FC236}">
                <a16:creationId xmlns:a16="http://schemas.microsoft.com/office/drawing/2014/main" id="{AF6E0042-2AD5-4256-94A2-DD39BEF91527}"/>
              </a:ext>
            </a:extLst>
          </p:cNvPr>
          <p:cNvGraphicFramePr>
            <a:graphicFrameLocks noGrp="1" noChangeAspect="1"/>
          </p:cNvGraphicFramePr>
          <p:nvPr>
            <p:ph idx="11"/>
            <p:extLst>
              <p:ext uri="{D42A27DB-BD31-4B8C-83A1-F6EECF244321}">
                <p14:modId xmlns:p14="http://schemas.microsoft.com/office/powerpoint/2010/main" val="3345242349"/>
              </p:ext>
            </p:extLst>
          </p:nvPr>
        </p:nvGraphicFramePr>
        <p:xfrm>
          <a:off x="4324350" y="3702050"/>
          <a:ext cx="3784600" cy="342900"/>
        </p:xfrm>
        <a:graphic>
          <a:graphicData uri="http://schemas.openxmlformats.org/presentationml/2006/ole">
            <mc:AlternateContent xmlns:mc="http://schemas.openxmlformats.org/markup-compatibility/2006">
              <mc:Choice xmlns:v="urn:schemas-microsoft-com:vml" Requires="v">
                <p:oleObj spid="_x0000_s173059" name="Equation" r:id="rId3" imgW="3784320" imgH="342720" progId="Equation.DSMT4">
                  <p:embed/>
                </p:oleObj>
              </mc:Choice>
              <mc:Fallback>
                <p:oleObj name="Equation" r:id="rId3" imgW="3784320" imgH="342720" progId="Equation.DSMT4">
                  <p:embed/>
                  <p:pic>
                    <p:nvPicPr>
                      <p:cNvPr id="0" name="OLE substitute image"/>
                      <p:cNvPicPr/>
                      <p:nvPr/>
                    </p:nvPicPr>
                    <p:blipFill>
                      <a:blip r:embed="rId4"/>
                      <a:stretch>
                        <a:fillRect/>
                      </a:stretch>
                    </p:blipFill>
                    <p:spPr>
                      <a:xfrm>
                        <a:off x="4324350" y="3702050"/>
                        <a:ext cx="3784600" cy="342900"/>
                      </a:xfrm>
                      <a:prstGeom prst="rect">
                        <a:avLst/>
                      </a:prstGeom>
                    </p:spPr>
                  </p:pic>
                </p:oleObj>
              </mc:Fallback>
            </mc:AlternateContent>
          </a:graphicData>
        </a:graphic>
      </p:graphicFrame>
      <p:sp>
        <p:nvSpPr>
          <p:cNvPr id="17" name="Content Placeholder 5">
            <a:extLst>
              <a:ext uri="{FF2B5EF4-FFF2-40B4-BE49-F238E27FC236}">
                <a16:creationId xmlns:a16="http://schemas.microsoft.com/office/drawing/2014/main" id="{8E161986-F646-4520-AC8B-3350C383873C}"/>
              </a:ext>
            </a:extLst>
          </p:cNvPr>
          <p:cNvSpPr>
            <a:spLocks noGrp="1"/>
          </p:cNvSpPr>
          <p:nvPr>
            <p:ph idx="13"/>
          </p:nvPr>
        </p:nvSpPr>
        <p:spPr>
          <a:xfrm>
            <a:off x="476843" y="4816854"/>
            <a:ext cx="8368293" cy="477792"/>
          </a:xfrm>
        </p:spPr>
        <p:txBody>
          <a:bodyPr/>
          <a:lstStyle/>
          <a:p>
            <a:pPr marL="914400" indent="-450850" algn="l">
              <a:buFont typeface="+mj-lt"/>
              <a:buAutoNum type="arabicPeriod" startAt="5"/>
            </a:pPr>
            <a:r>
              <a:rPr lang="en-US"/>
              <a:t>Determine whether to reject </a:t>
            </a:r>
            <a:r>
              <a:rPr lang="en-US" i="1"/>
              <a:t>H</a:t>
            </a:r>
            <a:r>
              <a:rPr lang="en-US" baseline="-25000"/>
              <a:t>0</a:t>
            </a:r>
            <a:r>
              <a:rPr lang="en-US"/>
              <a:t>.</a:t>
            </a:r>
          </a:p>
        </p:txBody>
      </p:sp>
      <p:graphicFrame>
        <p:nvGraphicFramePr>
          <p:cNvPr id="24" name="Object 6" descr="Because p-value equals .0062 is less than alpha equals .05, we reject H subscript 0 baseline.">
            <a:extLst>
              <a:ext uri="{FF2B5EF4-FFF2-40B4-BE49-F238E27FC236}">
                <a16:creationId xmlns:a16="http://schemas.microsoft.com/office/drawing/2014/main" id="{3C62F89F-39AD-42F5-B556-9823C1A53F67}"/>
              </a:ext>
            </a:extLst>
          </p:cNvPr>
          <p:cNvGraphicFramePr>
            <a:graphicFrameLocks noGrp="1" noChangeAspect="1"/>
          </p:cNvGraphicFramePr>
          <p:nvPr>
            <p:ph idx="15"/>
            <p:extLst>
              <p:ext uri="{D42A27DB-BD31-4B8C-83A1-F6EECF244321}">
                <p14:modId xmlns:p14="http://schemas.microsoft.com/office/powerpoint/2010/main" val="3189364374"/>
              </p:ext>
            </p:extLst>
          </p:nvPr>
        </p:nvGraphicFramePr>
        <p:xfrm>
          <a:off x="2997200" y="5526088"/>
          <a:ext cx="6438900" cy="376237"/>
        </p:xfrm>
        <a:graphic>
          <a:graphicData uri="http://schemas.openxmlformats.org/presentationml/2006/ole">
            <mc:AlternateContent xmlns:mc="http://schemas.openxmlformats.org/markup-compatibility/2006">
              <mc:Choice xmlns:v="urn:schemas-microsoft-com:vml" Requires="v">
                <p:oleObj spid="_x0000_s173060" name="Equation" r:id="rId5" imgW="6527520" imgH="380880" progId="Equation.DSMT4">
                  <p:embed/>
                </p:oleObj>
              </mc:Choice>
              <mc:Fallback>
                <p:oleObj name="Equation" r:id="rId5" imgW="6527520" imgH="380880" progId="Equation.DSMT4">
                  <p:embed/>
                  <p:pic>
                    <p:nvPicPr>
                      <p:cNvPr id="0" name="OLE substitute image"/>
                      <p:cNvPicPr/>
                      <p:nvPr/>
                    </p:nvPicPr>
                    <p:blipFill>
                      <a:blip r:embed="rId6"/>
                      <a:stretch>
                        <a:fillRect/>
                      </a:stretch>
                    </p:blipFill>
                    <p:spPr>
                      <a:xfrm>
                        <a:off x="2997200" y="5526088"/>
                        <a:ext cx="6438900" cy="376237"/>
                      </a:xfrm>
                      <a:prstGeom prst="rect">
                        <a:avLst/>
                      </a:prstGeom>
                    </p:spPr>
                  </p:pic>
                </p:oleObj>
              </mc:Fallback>
            </mc:AlternateContent>
          </a:graphicData>
        </a:graphic>
      </p:graphicFrame>
    </p:spTree>
    <p:extLst>
      <p:ext uri="{BB962C8B-B14F-4D97-AF65-F5344CB8AC3E}">
        <p14:creationId xmlns:p14="http://schemas.microsoft.com/office/powerpoint/2010/main" val="2327819371"/>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Tests About a Population Proportion </a:t>
            </a:r>
            <a:r>
              <a:rPr lang="en-US" kern="0"/>
              <a:t>(6 of 6)</a:t>
            </a:r>
            <a:endParaRPr lang="en-IN"/>
          </a:p>
        </p:txBody>
      </p:sp>
      <p:sp>
        <p:nvSpPr>
          <p:cNvPr id="4" name="Content Placeholder 2"/>
          <p:cNvSpPr>
            <a:spLocks noGrp="1"/>
          </p:cNvSpPr>
          <p:nvPr>
            <p:ph sz="half" idx="2"/>
          </p:nvPr>
        </p:nvSpPr>
        <p:spPr>
          <a:xfrm>
            <a:off x="476843" y="1828800"/>
            <a:ext cx="11241915" cy="1041009"/>
          </a:xfrm>
        </p:spPr>
        <p:txBody>
          <a:bodyPr/>
          <a:lstStyle/>
          <a:p>
            <a:pPr marL="457200" lvl="1" indent="0">
              <a:spcBef>
                <a:spcPts val="1200"/>
              </a:spcBef>
              <a:spcAft>
                <a:spcPts val="600"/>
              </a:spcAft>
              <a:buNone/>
            </a:pPr>
            <a:r>
              <a:rPr lang="en-US"/>
              <a:t>Critical Value Approach</a:t>
            </a:r>
          </a:p>
          <a:p>
            <a:pPr marL="914400" indent="-457200">
              <a:spcBef>
                <a:spcPts val="1200"/>
              </a:spcBef>
              <a:spcAft>
                <a:spcPts val="600"/>
              </a:spcAft>
              <a:buFont typeface="+mj-lt"/>
              <a:buAutoNum type="arabicPeriod" startAt="4"/>
            </a:pPr>
            <a:r>
              <a:rPr lang="en-US"/>
              <a:t>Determine the critical values and rejection rule.</a:t>
            </a:r>
          </a:p>
        </p:txBody>
      </p:sp>
      <p:graphicFrame>
        <p:nvGraphicFramePr>
          <p:cNvPr id="9" name="Object 3" descr="Begin equation. z subscript .05 baseline equals 1.645. End equation. Reject H subscript baseline z greater than or equal to 1.645. ">
            <a:extLst>
              <a:ext uri="{FF2B5EF4-FFF2-40B4-BE49-F238E27FC236}">
                <a16:creationId xmlns:a16="http://schemas.microsoft.com/office/drawing/2014/main" id="{486153DD-FDEC-4C40-A1B5-4D969A437A82}"/>
              </a:ext>
            </a:extLst>
          </p:cNvPr>
          <p:cNvGraphicFramePr>
            <a:graphicFrameLocks noGrp="1" noChangeAspect="1"/>
          </p:cNvGraphicFramePr>
          <p:nvPr>
            <p:ph idx="10"/>
            <p:extLst>
              <p:ext uri="{D42A27DB-BD31-4B8C-83A1-F6EECF244321}">
                <p14:modId xmlns:p14="http://schemas.microsoft.com/office/powerpoint/2010/main" val="156054394"/>
              </p:ext>
            </p:extLst>
          </p:nvPr>
        </p:nvGraphicFramePr>
        <p:xfrm>
          <a:off x="4710112" y="3106305"/>
          <a:ext cx="2563813" cy="837929"/>
        </p:xfrm>
        <a:graphic>
          <a:graphicData uri="http://schemas.openxmlformats.org/presentationml/2006/ole">
            <mc:AlternateContent xmlns:mc="http://schemas.openxmlformats.org/markup-compatibility/2006">
              <mc:Choice xmlns:v="urn:schemas-microsoft-com:vml" Requires="v">
                <p:oleObj spid="_x0000_s174083" name="Equation" r:id="rId3" imgW="2603160" imgH="850680" progId="Equation.DSMT4">
                  <p:embed/>
                </p:oleObj>
              </mc:Choice>
              <mc:Fallback>
                <p:oleObj name="Equation" r:id="rId3" imgW="2603160" imgH="850680" progId="Equation.DSMT4">
                  <p:embed/>
                  <p:pic>
                    <p:nvPicPr>
                      <p:cNvPr id="0" name="OLE substitute image"/>
                      <p:cNvPicPr/>
                      <p:nvPr/>
                    </p:nvPicPr>
                    <p:blipFill>
                      <a:blip r:embed="rId4"/>
                      <a:stretch>
                        <a:fillRect/>
                      </a:stretch>
                    </p:blipFill>
                    <p:spPr>
                      <a:xfrm>
                        <a:off x="4710112" y="3106305"/>
                        <a:ext cx="2563813" cy="837929"/>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1B0C8ED-1066-46E0-9095-2568E5CCA6C2}"/>
              </a:ext>
            </a:extLst>
          </p:cNvPr>
          <p:cNvSpPr>
            <a:spLocks noGrp="1"/>
          </p:cNvSpPr>
          <p:nvPr>
            <p:ph idx="11"/>
          </p:nvPr>
        </p:nvSpPr>
        <p:spPr>
          <a:xfrm>
            <a:off x="476843" y="4310385"/>
            <a:ext cx="5468885" cy="458563"/>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1" name="Object 5" descr="Because z equals 2.5 is greater than 1.645, we reject H subscript 0 baseline.">
            <a:extLst>
              <a:ext uri="{FF2B5EF4-FFF2-40B4-BE49-F238E27FC236}">
                <a16:creationId xmlns:a16="http://schemas.microsoft.com/office/drawing/2014/main" id="{E88E8571-0835-4B92-A520-667DDF9C185E}"/>
              </a:ext>
            </a:extLst>
          </p:cNvPr>
          <p:cNvGraphicFramePr>
            <a:graphicFrameLocks noGrp="1" noChangeAspect="1"/>
          </p:cNvGraphicFramePr>
          <p:nvPr>
            <p:ph idx="13"/>
            <p:extLst>
              <p:ext uri="{D42A27DB-BD31-4B8C-83A1-F6EECF244321}">
                <p14:modId xmlns:p14="http://schemas.microsoft.com/office/powerpoint/2010/main" val="3438040324"/>
              </p:ext>
            </p:extLst>
          </p:nvPr>
        </p:nvGraphicFramePr>
        <p:xfrm>
          <a:off x="1450976" y="4930775"/>
          <a:ext cx="5580062" cy="406400"/>
        </p:xfrm>
        <a:graphic>
          <a:graphicData uri="http://schemas.openxmlformats.org/presentationml/2006/ole">
            <mc:AlternateContent xmlns:mc="http://schemas.openxmlformats.org/markup-compatibility/2006">
              <mc:Choice xmlns:v="urn:schemas-microsoft-com:vml" Requires="v">
                <p:oleObj spid="_x0000_s174084" name="Equation" r:id="rId5" imgW="5232240" imgH="380880" progId="Equation.DSMT4">
                  <p:embed/>
                </p:oleObj>
              </mc:Choice>
              <mc:Fallback>
                <p:oleObj name="Equation" r:id="rId5" imgW="5232240" imgH="380880" progId="Equation.DSMT4">
                  <p:embed/>
                  <p:pic>
                    <p:nvPicPr>
                      <p:cNvPr id="0" name="OLE substitute image"/>
                      <p:cNvPicPr/>
                      <p:nvPr/>
                    </p:nvPicPr>
                    <p:blipFill>
                      <a:blip r:embed="rId6"/>
                      <a:stretch>
                        <a:fillRect/>
                      </a:stretch>
                    </p:blipFill>
                    <p:spPr>
                      <a:xfrm>
                        <a:off x="1450976" y="4930775"/>
                        <a:ext cx="5580062" cy="406400"/>
                      </a:xfrm>
                      <a:prstGeom prst="rect">
                        <a:avLst/>
                      </a:prstGeom>
                    </p:spPr>
                  </p:pic>
                </p:oleObj>
              </mc:Fallback>
            </mc:AlternateContent>
          </a:graphicData>
        </a:graphic>
      </p:graphicFrame>
    </p:spTree>
    <p:extLst>
      <p:ext uri="{BB962C8B-B14F-4D97-AF65-F5344CB8AC3E}">
        <p14:creationId xmlns:p14="http://schemas.microsoft.com/office/powerpoint/2010/main" val="4163099624"/>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10, Part A</a:t>
            </a:r>
            <a:br>
              <a:rPr lang="en-US"/>
            </a:br>
            <a:r>
              <a:rPr lang="en-US" sz="2800"/>
              <a:t>Inference about Means and Proportions with Two Populations</a:t>
            </a:r>
            <a:endParaRPr lang="en-IN"/>
          </a:p>
        </p:txBody>
      </p:sp>
      <p:sp>
        <p:nvSpPr>
          <p:cNvPr id="3" name="Content Placeholder 2"/>
          <p:cNvSpPr>
            <a:spLocks noGrp="1"/>
          </p:cNvSpPr>
          <p:nvPr>
            <p:ph idx="1"/>
          </p:nvPr>
        </p:nvSpPr>
        <p:spPr/>
        <p:txBody>
          <a:bodyPr/>
          <a:lstStyle/>
          <a:p>
            <a:r>
              <a:rPr lang="en-US"/>
              <a:t>Inferences About the Difference Between Two Population Means: </a:t>
            </a:r>
            <a:r>
              <a:rPr lang="el-GR" i="1"/>
              <a:t>σ</a:t>
            </a:r>
            <a:r>
              <a:rPr lang="en-US" baseline="-25000"/>
              <a:t>1</a:t>
            </a:r>
            <a:r>
              <a:rPr lang="en-US"/>
              <a:t> and </a:t>
            </a:r>
            <a:r>
              <a:rPr lang="el-GR" i="1"/>
              <a:t>σ</a:t>
            </a:r>
            <a:r>
              <a:rPr lang="en-US" baseline="-25000"/>
              <a:t>2</a:t>
            </a:r>
            <a:r>
              <a:rPr lang="en-US"/>
              <a:t> Known</a:t>
            </a:r>
          </a:p>
          <a:p>
            <a:r>
              <a:rPr lang="en-US"/>
              <a:t>Inferences About the Difference Between Two Population Means: </a:t>
            </a:r>
            <a:r>
              <a:rPr lang="el-GR" i="1"/>
              <a:t>σ</a:t>
            </a:r>
            <a:r>
              <a:rPr lang="en-US" baseline="-25000"/>
              <a:t>1</a:t>
            </a:r>
            <a:r>
              <a:rPr lang="en-US"/>
              <a:t> and </a:t>
            </a:r>
            <a:r>
              <a:rPr lang="el-GR" i="1"/>
              <a:t>σ</a:t>
            </a:r>
            <a:r>
              <a:rPr lang="en-US" baseline="-25000"/>
              <a:t>2</a:t>
            </a:r>
            <a:r>
              <a:rPr lang="en-US"/>
              <a:t> Unknown</a:t>
            </a:r>
          </a:p>
          <a:p>
            <a:r>
              <a:rPr lang="en-US"/>
              <a:t>Inferences About the Difference Between Two Population Means: Matched Samples</a:t>
            </a:r>
          </a:p>
        </p:txBody>
      </p:sp>
    </p:spTree>
    <p:extLst>
      <p:ext uri="{BB962C8B-B14F-4D97-AF65-F5344CB8AC3E}">
        <p14:creationId xmlns:p14="http://schemas.microsoft.com/office/powerpoint/2010/main" val="4277751760"/>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96324F-DED3-4581-9881-BF710C6DC4D1}"/>
              </a:ext>
            </a:extLst>
          </p:cNvPr>
          <p:cNvSpPr>
            <a:spLocks noGrp="1"/>
          </p:cNvSpPr>
          <p:nvPr>
            <p:ph type="title"/>
          </p:nvPr>
        </p:nvSpPr>
        <p:spPr/>
        <p:txBody>
          <a:bodyPr/>
          <a:lstStyle/>
          <a:p>
            <a:r>
              <a:rPr lang="en-US"/>
              <a:t>Inferences about the Difference between</a:t>
            </a:r>
            <a:br>
              <a:rPr lang="en-US"/>
            </a:br>
            <a:r>
              <a:rPr lang="en-US"/>
              <a:t>Two Population Means: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a:t>
            </a:r>
            <a:endParaRPr lang="en-IN"/>
          </a:p>
        </p:txBody>
      </p:sp>
      <p:sp>
        <p:nvSpPr>
          <p:cNvPr id="2" name="Content Placeholder 2">
            <a:extLst>
              <a:ext uri="{FF2B5EF4-FFF2-40B4-BE49-F238E27FC236}">
                <a16:creationId xmlns:a16="http://schemas.microsoft.com/office/drawing/2014/main" id="{CB100CC4-FB45-4F5F-8204-86B4FDF6D066}"/>
              </a:ext>
            </a:extLst>
          </p:cNvPr>
          <p:cNvSpPr>
            <a:spLocks noGrp="1"/>
          </p:cNvSpPr>
          <p:nvPr>
            <p:ph sz="half" idx="2"/>
          </p:nvPr>
        </p:nvSpPr>
        <p:spPr>
          <a:xfrm>
            <a:off x="476843" y="1828800"/>
            <a:ext cx="11241915" cy="613954"/>
          </a:xfrm>
        </p:spPr>
        <p:txBody>
          <a:bodyPr/>
          <a:lstStyle/>
          <a:p>
            <a:r>
              <a:rPr lang="en-US"/>
              <a:t>Interval Estimation of</a:t>
            </a:r>
          </a:p>
        </p:txBody>
      </p:sp>
      <p:graphicFrame>
        <p:nvGraphicFramePr>
          <p:cNvPr id="11" name="Object 3" descr="Begin equation. mu subscript 1 baseline minus mu subscript 2 baseline. End equation.">
            <a:extLst>
              <a:ext uri="{FF2B5EF4-FFF2-40B4-BE49-F238E27FC236}">
                <a16:creationId xmlns:a16="http://schemas.microsoft.com/office/drawing/2014/main" id="{AEB00EBA-60AD-4194-942C-425F95A9D68C}"/>
              </a:ext>
            </a:extLst>
          </p:cNvPr>
          <p:cNvGraphicFramePr>
            <a:graphicFrameLocks noGrp="1" noChangeAspect="1"/>
          </p:cNvGraphicFramePr>
          <p:nvPr>
            <p:ph idx="10"/>
            <p:extLst>
              <p:ext uri="{D42A27DB-BD31-4B8C-83A1-F6EECF244321}">
                <p14:modId xmlns:p14="http://schemas.microsoft.com/office/powerpoint/2010/main" val="2287040192"/>
              </p:ext>
            </p:extLst>
          </p:nvPr>
        </p:nvGraphicFramePr>
        <p:xfrm>
          <a:off x="3720759" y="1859368"/>
          <a:ext cx="965200" cy="406400"/>
        </p:xfrm>
        <a:graphic>
          <a:graphicData uri="http://schemas.openxmlformats.org/presentationml/2006/ole">
            <mc:AlternateContent xmlns:mc="http://schemas.openxmlformats.org/markup-compatibility/2006">
              <mc:Choice xmlns:v="urn:schemas-microsoft-com:vml" Requires="v">
                <p:oleObj spid="_x0000_s175107" name="Equation" r:id="rId3" imgW="965160" imgH="406080" progId="Equation.DSMT4">
                  <p:embed/>
                </p:oleObj>
              </mc:Choice>
              <mc:Fallback>
                <p:oleObj name="Equation" r:id="rId3" imgW="965160" imgH="406080" progId="Equation.DSMT4">
                  <p:embed/>
                  <p:pic>
                    <p:nvPicPr>
                      <p:cNvPr id="0" name="OLE substitute image"/>
                      <p:cNvPicPr/>
                      <p:nvPr/>
                    </p:nvPicPr>
                    <p:blipFill>
                      <a:blip r:embed="rId4"/>
                      <a:stretch>
                        <a:fillRect/>
                      </a:stretch>
                    </p:blipFill>
                    <p:spPr>
                      <a:xfrm>
                        <a:off x="3720759" y="1859368"/>
                        <a:ext cx="965200" cy="406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E26EE87-845B-4FD8-9A54-6B6B42993C05}"/>
              </a:ext>
            </a:extLst>
          </p:cNvPr>
          <p:cNvSpPr>
            <a:spLocks noGrp="1"/>
          </p:cNvSpPr>
          <p:nvPr>
            <p:ph idx="11"/>
          </p:nvPr>
        </p:nvSpPr>
        <p:spPr>
          <a:xfrm>
            <a:off x="476842" y="2422924"/>
            <a:ext cx="11241915" cy="548640"/>
          </a:xfrm>
        </p:spPr>
        <p:txBody>
          <a:bodyPr/>
          <a:lstStyle/>
          <a:p>
            <a:pPr marL="228600" indent="-228600" algn="l">
              <a:buFont typeface="Arial" pitchFamily="34" charset="0"/>
              <a:buChar char="•"/>
            </a:pPr>
            <a:r>
              <a:rPr lang="en-US"/>
              <a:t>Hypothesis Tests About</a:t>
            </a:r>
          </a:p>
        </p:txBody>
      </p:sp>
      <p:graphicFrame>
        <p:nvGraphicFramePr>
          <p:cNvPr id="12" name="Object 5" descr="Begin equation. mu subscript 1 baseline minus mu subscript 2 baseline. End equation.">
            <a:extLst>
              <a:ext uri="{FF2B5EF4-FFF2-40B4-BE49-F238E27FC236}">
                <a16:creationId xmlns:a16="http://schemas.microsoft.com/office/drawing/2014/main" id="{6FDE7EFC-AB2D-45DE-B0B9-6EBC7DBAC5FD}"/>
              </a:ext>
            </a:extLst>
          </p:cNvPr>
          <p:cNvGraphicFramePr>
            <a:graphicFrameLocks noGrp="1" noChangeAspect="1"/>
          </p:cNvGraphicFramePr>
          <p:nvPr>
            <p:ph idx="13"/>
            <p:extLst>
              <p:ext uri="{D42A27DB-BD31-4B8C-83A1-F6EECF244321}">
                <p14:modId xmlns:p14="http://schemas.microsoft.com/office/powerpoint/2010/main" val="707116023"/>
              </p:ext>
            </p:extLst>
          </p:nvPr>
        </p:nvGraphicFramePr>
        <p:xfrm>
          <a:off x="4049712" y="2473322"/>
          <a:ext cx="965200" cy="406400"/>
        </p:xfrm>
        <a:graphic>
          <a:graphicData uri="http://schemas.openxmlformats.org/presentationml/2006/ole">
            <mc:AlternateContent xmlns:mc="http://schemas.openxmlformats.org/markup-compatibility/2006">
              <mc:Choice xmlns:v="urn:schemas-microsoft-com:vml" Requires="v">
                <p:oleObj spid="_x0000_s175108" name="Equation" r:id="rId5" imgW="965160" imgH="406080" progId="Equation.DSMT4">
                  <p:embed/>
                </p:oleObj>
              </mc:Choice>
              <mc:Fallback>
                <p:oleObj name="Equation" r:id="rId5" imgW="965160" imgH="406080" progId="Equation.DSMT4">
                  <p:embed/>
                  <p:pic>
                    <p:nvPicPr>
                      <p:cNvPr id="0" name="OLE substitute image"/>
                      <p:cNvPicPr/>
                      <p:nvPr/>
                    </p:nvPicPr>
                    <p:blipFill>
                      <a:blip r:embed="rId4"/>
                      <a:stretch>
                        <a:fillRect/>
                      </a:stretch>
                    </p:blipFill>
                    <p:spPr>
                      <a:xfrm>
                        <a:off x="4049712" y="2473322"/>
                        <a:ext cx="965200" cy="406400"/>
                      </a:xfrm>
                      <a:prstGeom prst="rect">
                        <a:avLst/>
                      </a:prstGeom>
                    </p:spPr>
                  </p:pic>
                </p:oleObj>
              </mc:Fallback>
            </mc:AlternateContent>
          </a:graphicData>
        </a:graphic>
      </p:graphicFrame>
    </p:spTree>
    <p:extLst>
      <p:ext uri="{BB962C8B-B14F-4D97-AF65-F5344CB8AC3E}">
        <p14:creationId xmlns:p14="http://schemas.microsoft.com/office/powerpoint/2010/main" val="844208172"/>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4057-6287-49A7-8AFA-5F1559D224A5}"/>
              </a:ext>
            </a:extLst>
          </p:cNvPr>
          <p:cNvSpPr>
            <a:spLocks noGrp="1"/>
          </p:cNvSpPr>
          <p:nvPr>
            <p:ph type="title"/>
          </p:nvPr>
        </p:nvSpPr>
        <p:spPr/>
        <p:txBody>
          <a:bodyPr/>
          <a:lstStyle/>
          <a:p>
            <a:r>
              <a:rPr lang="en-US"/>
              <a:t>Estimating the Difference between Two Population Means (1 of 2)</a:t>
            </a:r>
            <a:endParaRPr lang="en-IN"/>
          </a:p>
        </p:txBody>
      </p:sp>
      <p:sp>
        <p:nvSpPr>
          <p:cNvPr id="3" name="Content Placeholder 2">
            <a:extLst>
              <a:ext uri="{FF2B5EF4-FFF2-40B4-BE49-F238E27FC236}">
                <a16:creationId xmlns:a16="http://schemas.microsoft.com/office/drawing/2014/main" id="{8ACE4D53-DB38-44D0-8717-555D08768E4D}"/>
              </a:ext>
            </a:extLst>
          </p:cNvPr>
          <p:cNvSpPr>
            <a:spLocks noGrp="1"/>
          </p:cNvSpPr>
          <p:nvPr>
            <p:ph sz="quarter" idx="17"/>
          </p:nvPr>
        </p:nvSpPr>
        <p:spPr>
          <a:xfrm>
            <a:off x="476843" y="1828800"/>
            <a:ext cx="11237976" cy="914400"/>
          </a:xfrm>
        </p:spPr>
        <p:txBody>
          <a:bodyPr/>
          <a:lstStyle/>
          <a:p>
            <a:pPr>
              <a:spcBef>
                <a:spcPts val="600"/>
              </a:spcBef>
            </a:pPr>
            <a:r>
              <a:rPr lang="en-US">
                <a:latin typeface="+mj-lt"/>
              </a:rPr>
              <a:t>Let </a:t>
            </a:r>
            <a:r>
              <a:rPr lang="el-GR" i="1">
                <a:latin typeface="+mj-lt"/>
                <a:cs typeface="Arial" pitchFamily="34" charset="0"/>
              </a:rPr>
              <a:t>μ</a:t>
            </a:r>
            <a:r>
              <a:rPr lang="en-US" baseline="-25000">
                <a:latin typeface="+mj-lt"/>
              </a:rPr>
              <a:t>1</a:t>
            </a:r>
            <a:r>
              <a:rPr lang="en-US">
                <a:latin typeface="+mj-lt"/>
              </a:rPr>
              <a:t> equal the mean of population 1 and </a:t>
            </a:r>
            <a:r>
              <a:rPr lang="el-GR" i="1">
                <a:latin typeface="+mj-lt"/>
                <a:cs typeface="Arial" pitchFamily="34" charset="0"/>
              </a:rPr>
              <a:t>μ</a:t>
            </a:r>
            <a:r>
              <a:rPr lang="en-US" baseline="-25000">
                <a:latin typeface="+mj-lt"/>
              </a:rPr>
              <a:t>2</a:t>
            </a:r>
            <a:r>
              <a:rPr lang="en-US">
                <a:latin typeface="+mj-lt"/>
              </a:rPr>
              <a:t> equal the mean of population 2.</a:t>
            </a:r>
          </a:p>
          <a:p>
            <a:pPr>
              <a:spcBef>
                <a:spcPts val="600"/>
              </a:spcBef>
            </a:pPr>
            <a:r>
              <a:rPr lang="en-US">
                <a:latin typeface="+mj-lt"/>
              </a:rPr>
              <a:t>The difference between the two population means is</a:t>
            </a:r>
            <a:endParaRPr lang="en-IN">
              <a:latin typeface="+mj-lt"/>
            </a:endParaRPr>
          </a:p>
        </p:txBody>
      </p:sp>
      <p:graphicFrame>
        <p:nvGraphicFramePr>
          <p:cNvPr id="21" name="Object 3" descr="Begin equation. mu subscript 1 baseline minus mu subscript 2 baseline. End equation.">
            <a:extLst>
              <a:ext uri="{FF2B5EF4-FFF2-40B4-BE49-F238E27FC236}">
                <a16:creationId xmlns:a16="http://schemas.microsoft.com/office/drawing/2014/main" id="{73430696-DFA3-47B9-92A3-13E5BBB753FC}"/>
              </a:ext>
            </a:extLst>
          </p:cNvPr>
          <p:cNvGraphicFramePr>
            <a:graphicFrameLocks noGrp="1" noChangeAspect="1"/>
          </p:cNvGraphicFramePr>
          <p:nvPr>
            <p:ph sz="quarter" idx="18"/>
            <p:extLst>
              <p:ext uri="{D42A27DB-BD31-4B8C-83A1-F6EECF244321}">
                <p14:modId xmlns:p14="http://schemas.microsoft.com/office/powerpoint/2010/main" val="3240369413"/>
              </p:ext>
            </p:extLst>
          </p:nvPr>
        </p:nvGraphicFramePr>
        <p:xfrm>
          <a:off x="7943850" y="2406649"/>
          <a:ext cx="1054080" cy="406080"/>
        </p:xfrm>
        <a:graphic>
          <a:graphicData uri="http://schemas.openxmlformats.org/presentationml/2006/ole">
            <mc:AlternateContent xmlns:mc="http://schemas.openxmlformats.org/markup-compatibility/2006">
              <mc:Choice xmlns:v="urn:schemas-microsoft-com:vml" Requires="v">
                <p:oleObj spid="_x0000_s176134" name="Equation" r:id="rId3" imgW="1054080" imgH="406080" progId="Equation.DSMT4">
                  <p:embed/>
                </p:oleObj>
              </mc:Choice>
              <mc:Fallback>
                <p:oleObj name="Equation" r:id="rId3" imgW="1054080" imgH="406080" progId="Equation.DSMT4">
                  <p:embed/>
                  <p:pic>
                    <p:nvPicPr>
                      <p:cNvPr id="0" name="OLE substitute image"/>
                      <p:cNvPicPr/>
                      <p:nvPr/>
                    </p:nvPicPr>
                    <p:blipFill>
                      <a:blip r:embed="rId4"/>
                      <a:stretch>
                        <a:fillRect/>
                      </a:stretch>
                    </p:blipFill>
                    <p:spPr>
                      <a:xfrm>
                        <a:off x="7943850" y="2406649"/>
                        <a:ext cx="1054080" cy="40608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4A8D7274-B07C-47CD-BD7D-069C0CB32141}"/>
              </a:ext>
            </a:extLst>
          </p:cNvPr>
          <p:cNvSpPr>
            <a:spLocks noGrp="1"/>
          </p:cNvSpPr>
          <p:nvPr>
            <p:ph sz="quarter" idx="19"/>
          </p:nvPr>
        </p:nvSpPr>
        <p:spPr>
          <a:xfrm>
            <a:off x="476843" y="2929651"/>
            <a:ext cx="2011680" cy="548640"/>
          </a:xfrm>
        </p:spPr>
        <p:txBody>
          <a:bodyPr/>
          <a:lstStyle/>
          <a:p>
            <a:r>
              <a:rPr lang="en-IN"/>
              <a:t>To estimate</a:t>
            </a:r>
          </a:p>
        </p:txBody>
      </p:sp>
      <p:graphicFrame>
        <p:nvGraphicFramePr>
          <p:cNvPr id="22" name="Object 5" descr="Begin equation. mu subscript 1 baseline minus mu subscript 2 baseline. End equation.">
            <a:extLst>
              <a:ext uri="{FF2B5EF4-FFF2-40B4-BE49-F238E27FC236}">
                <a16:creationId xmlns:a16="http://schemas.microsoft.com/office/drawing/2014/main" id="{BD2D610E-067B-4C07-8672-AA92F13F71EF}"/>
              </a:ext>
            </a:extLst>
          </p:cNvPr>
          <p:cNvGraphicFramePr>
            <a:graphicFrameLocks noGrp="1" noChangeAspect="1"/>
          </p:cNvGraphicFramePr>
          <p:nvPr>
            <p:ph sz="quarter" idx="20"/>
            <p:extLst>
              <p:ext uri="{D42A27DB-BD31-4B8C-83A1-F6EECF244321}">
                <p14:modId xmlns:p14="http://schemas.microsoft.com/office/powerpoint/2010/main" val="1688787516"/>
              </p:ext>
            </p:extLst>
          </p:nvPr>
        </p:nvGraphicFramePr>
        <p:xfrm>
          <a:off x="2428875" y="2959817"/>
          <a:ext cx="1054100" cy="406400"/>
        </p:xfrm>
        <a:graphic>
          <a:graphicData uri="http://schemas.openxmlformats.org/presentationml/2006/ole">
            <mc:AlternateContent xmlns:mc="http://schemas.openxmlformats.org/markup-compatibility/2006">
              <mc:Choice xmlns:v="urn:schemas-microsoft-com:vml" Requires="v">
                <p:oleObj spid="_x0000_s176135" name="Equation" r:id="rId5" imgW="1054080" imgH="406080" progId="Equation.DSMT4">
                  <p:embed/>
                </p:oleObj>
              </mc:Choice>
              <mc:Fallback>
                <p:oleObj name="Equation" r:id="rId5" imgW="1054080" imgH="406080" progId="Equation.DSMT4">
                  <p:embed/>
                  <p:pic>
                    <p:nvPicPr>
                      <p:cNvPr id="0" name="OLE substitute image"/>
                      <p:cNvPicPr/>
                      <p:nvPr/>
                    </p:nvPicPr>
                    <p:blipFill>
                      <a:blip r:embed="rId6"/>
                      <a:stretch>
                        <a:fillRect/>
                      </a:stretch>
                    </p:blipFill>
                    <p:spPr>
                      <a:xfrm>
                        <a:off x="2428875" y="2959817"/>
                        <a:ext cx="1054100" cy="4064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06324B6-E04D-4E92-9154-2DCD8B1AB1B4}"/>
              </a:ext>
            </a:extLst>
          </p:cNvPr>
          <p:cNvSpPr>
            <a:spLocks noGrp="1"/>
          </p:cNvSpPr>
          <p:nvPr>
            <p:ph sz="quarter" idx="21"/>
          </p:nvPr>
        </p:nvSpPr>
        <p:spPr>
          <a:xfrm>
            <a:off x="476843" y="2929651"/>
            <a:ext cx="11237976" cy="822960"/>
          </a:xfrm>
        </p:spPr>
        <p:txBody>
          <a:bodyPr/>
          <a:lstStyle/>
          <a:p>
            <a:pPr indent="2743200">
              <a:buNone/>
            </a:pPr>
            <a:r>
              <a:rPr lang="en-US"/>
              <a:t>we will select a simple random sample of size </a:t>
            </a:r>
            <a:r>
              <a:rPr lang="en-US" i="1"/>
              <a:t>n</a:t>
            </a:r>
            <a:r>
              <a:rPr lang="en-US" baseline="-25000"/>
              <a:t>1</a:t>
            </a:r>
            <a:r>
              <a:rPr lang="en-US"/>
              <a:t> from population 1 and a simple random sample of size </a:t>
            </a:r>
            <a:r>
              <a:rPr lang="en-US" i="1"/>
              <a:t>n</a:t>
            </a:r>
            <a:r>
              <a:rPr lang="en-US" baseline="-25000"/>
              <a:t>2</a:t>
            </a:r>
            <a:r>
              <a:rPr lang="en-US"/>
              <a:t> from population 2.</a:t>
            </a:r>
          </a:p>
        </p:txBody>
      </p:sp>
      <p:sp>
        <p:nvSpPr>
          <p:cNvPr id="8" name="Content Placeholder 7">
            <a:extLst>
              <a:ext uri="{FF2B5EF4-FFF2-40B4-BE49-F238E27FC236}">
                <a16:creationId xmlns:a16="http://schemas.microsoft.com/office/drawing/2014/main" id="{D777CAC2-4B1B-4F56-8A65-C5CD9C7DCBF6}"/>
              </a:ext>
            </a:extLst>
          </p:cNvPr>
          <p:cNvSpPr>
            <a:spLocks noGrp="1"/>
          </p:cNvSpPr>
          <p:nvPr>
            <p:ph sz="quarter" idx="22"/>
          </p:nvPr>
        </p:nvSpPr>
        <p:spPr>
          <a:xfrm>
            <a:off x="476843" y="3891519"/>
            <a:ext cx="914400" cy="548640"/>
          </a:xfrm>
        </p:spPr>
        <p:txBody>
          <a:bodyPr/>
          <a:lstStyle/>
          <a:p>
            <a:r>
              <a:rPr lang="en-IN"/>
              <a:t>Let</a:t>
            </a:r>
          </a:p>
        </p:txBody>
      </p:sp>
      <p:graphicFrame>
        <p:nvGraphicFramePr>
          <p:cNvPr id="24" name="Object 8" descr="x overbar subscript 1 baseline">
            <a:extLst>
              <a:ext uri="{FF2B5EF4-FFF2-40B4-BE49-F238E27FC236}">
                <a16:creationId xmlns:a16="http://schemas.microsoft.com/office/drawing/2014/main" id="{E9347A6F-01FF-4552-A03D-D3733BDE2A38}"/>
              </a:ext>
            </a:extLst>
          </p:cNvPr>
          <p:cNvGraphicFramePr>
            <a:graphicFrameLocks noGrp="1" noChangeAspect="1"/>
          </p:cNvGraphicFramePr>
          <p:nvPr>
            <p:ph sz="quarter" idx="23"/>
            <p:extLst>
              <p:ext uri="{D42A27DB-BD31-4B8C-83A1-F6EECF244321}">
                <p14:modId xmlns:p14="http://schemas.microsoft.com/office/powerpoint/2010/main" val="2781326739"/>
              </p:ext>
            </p:extLst>
          </p:nvPr>
        </p:nvGraphicFramePr>
        <p:xfrm>
          <a:off x="1335882" y="3948350"/>
          <a:ext cx="292100" cy="406400"/>
        </p:xfrm>
        <a:graphic>
          <a:graphicData uri="http://schemas.openxmlformats.org/presentationml/2006/ole">
            <mc:AlternateContent xmlns:mc="http://schemas.openxmlformats.org/markup-compatibility/2006">
              <mc:Choice xmlns:v="urn:schemas-microsoft-com:vml" Requires="v">
                <p:oleObj spid="_x0000_s176136" name="Equation" r:id="rId7" imgW="291960" imgH="406080" progId="Equation.DSMT4">
                  <p:embed/>
                </p:oleObj>
              </mc:Choice>
              <mc:Fallback>
                <p:oleObj name="Equation" r:id="rId7" imgW="291960" imgH="406080" progId="Equation.DSMT4">
                  <p:embed/>
                  <p:pic>
                    <p:nvPicPr>
                      <p:cNvPr id="0" name="OLE substitute image"/>
                      <p:cNvPicPr/>
                      <p:nvPr/>
                    </p:nvPicPr>
                    <p:blipFill>
                      <a:blip r:embed="rId8"/>
                      <a:stretch>
                        <a:fillRect/>
                      </a:stretch>
                    </p:blipFill>
                    <p:spPr>
                      <a:xfrm>
                        <a:off x="1335882" y="3948350"/>
                        <a:ext cx="292100" cy="4064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A27794F4-105D-4AEF-93D5-8A7F1D6C3C07}"/>
              </a:ext>
            </a:extLst>
          </p:cNvPr>
          <p:cNvSpPr>
            <a:spLocks noGrp="1"/>
          </p:cNvSpPr>
          <p:nvPr>
            <p:ph sz="quarter" idx="24"/>
          </p:nvPr>
        </p:nvSpPr>
        <p:spPr>
          <a:xfrm>
            <a:off x="1630003" y="3891519"/>
            <a:ext cx="4572000" cy="548640"/>
          </a:xfrm>
        </p:spPr>
        <p:txBody>
          <a:bodyPr/>
          <a:lstStyle/>
          <a:p>
            <a:pPr marL="0" indent="0">
              <a:buNone/>
            </a:pPr>
            <a:r>
              <a:rPr lang="en-US"/>
              <a:t>equal the mean of sample 1 and</a:t>
            </a:r>
            <a:endParaRPr lang="en-IN"/>
          </a:p>
        </p:txBody>
      </p:sp>
      <p:graphicFrame>
        <p:nvGraphicFramePr>
          <p:cNvPr id="26" name="Object 10" descr="x overbar subscript 2 baseline">
            <a:extLst>
              <a:ext uri="{FF2B5EF4-FFF2-40B4-BE49-F238E27FC236}">
                <a16:creationId xmlns:a16="http://schemas.microsoft.com/office/drawing/2014/main" id="{FB3DB597-E016-415E-B64A-20D78AB3787E}"/>
              </a:ext>
            </a:extLst>
          </p:cNvPr>
          <p:cNvGraphicFramePr>
            <a:graphicFrameLocks noGrp="1" noChangeAspect="1"/>
          </p:cNvGraphicFramePr>
          <p:nvPr>
            <p:ph sz="quarter" idx="25"/>
            <p:extLst>
              <p:ext uri="{D42A27DB-BD31-4B8C-83A1-F6EECF244321}">
                <p14:modId xmlns:p14="http://schemas.microsoft.com/office/powerpoint/2010/main" val="2624417268"/>
              </p:ext>
            </p:extLst>
          </p:nvPr>
        </p:nvGraphicFramePr>
        <p:xfrm>
          <a:off x="6176963" y="3971925"/>
          <a:ext cx="292100" cy="358775"/>
        </p:xfrm>
        <a:graphic>
          <a:graphicData uri="http://schemas.openxmlformats.org/presentationml/2006/ole">
            <mc:AlternateContent xmlns:mc="http://schemas.openxmlformats.org/markup-compatibility/2006">
              <mc:Choice xmlns:v="urn:schemas-microsoft-com:vml" Requires="v">
                <p:oleObj spid="_x0000_s176137" name="Equation" r:id="rId9" imgW="330120" imgH="406080" progId="Equation.DSMT4">
                  <p:embed/>
                </p:oleObj>
              </mc:Choice>
              <mc:Fallback>
                <p:oleObj name="Equation" r:id="rId9" imgW="330120" imgH="406080" progId="Equation.DSMT4">
                  <p:embed/>
                  <p:pic>
                    <p:nvPicPr>
                      <p:cNvPr id="0" name="OLE substitute image"/>
                      <p:cNvPicPr/>
                      <p:nvPr/>
                    </p:nvPicPr>
                    <p:blipFill>
                      <a:blip r:embed="rId10"/>
                      <a:stretch>
                        <a:fillRect/>
                      </a:stretch>
                    </p:blipFill>
                    <p:spPr>
                      <a:xfrm>
                        <a:off x="6176963" y="3971925"/>
                        <a:ext cx="292100" cy="358775"/>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8F6EEE56-D4F9-4C93-A151-856F20EB3566}"/>
              </a:ext>
            </a:extLst>
          </p:cNvPr>
          <p:cNvSpPr>
            <a:spLocks noGrp="1"/>
          </p:cNvSpPr>
          <p:nvPr>
            <p:ph sz="quarter" idx="26"/>
          </p:nvPr>
        </p:nvSpPr>
        <p:spPr>
          <a:xfrm>
            <a:off x="6475413" y="3891519"/>
            <a:ext cx="4297680" cy="548640"/>
          </a:xfrm>
        </p:spPr>
        <p:txBody>
          <a:bodyPr/>
          <a:lstStyle/>
          <a:p>
            <a:pPr marL="0" indent="0">
              <a:buNone/>
            </a:pPr>
            <a:r>
              <a:rPr lang="en-US"/>
              <a:t>equal the mean of sample 2.</a:t>
            </a:r>
            <a:endParaRPr lang="en-IN"/>
          </a:p>
        </p:txBody>
      </p:sp>
      <p:sp>
        <p:nvSpPr>
          <p:cNvPr id="13" name="Content Placeholder 12">
            <a:extLst>
              <a:ext uri="{FF2B5EF4-FFF2-40B4-BE49-F238E27FC236}">
                <a16:creationId xmlns:a16="http://schemas.microsoft.com/office/drawing/2014/main" id="{089CDBED-B0D3-427A-856A-389DA1BE42BD}"/>
              </a:ext>
            </a:extLst>
          </p:cNvPr>
          <p:cNvSpPr>
            <a:spLocks noGrp="1"/>
          </p:cNvSpPr>
          <p:nvPr>
            <p:ph sz="quarter" idx="27"/>
          </p:nvPr>
        </p:nvSpPr>
        <p:spPr>
          <a:xfrm>
            <a:off x="476843" y="4492784"/>
            <a:ext cx="11237976" cy="822960"/>
          </a:xfrm>
        </p:spPr>
        <p:txBody>
          <a:bodyPr/>
          <a:lstStyle/>
          <a:p>
            <a:r>
              <a:rPr lang="en-US"/>
              <a:t>The point estimator of the difference between the means of the populations </a:t>
            </a:r>
            <a:br>
              <a:rPr lang="en-US"/>
            </a:br>
            <a:r>
              <a:rPr lang="en-US"/>
              <a:t>1 and 2 is</a:t>
            </a:r>
            <a:endParaRPr lang="en-IN"/>
          </a:p>
        </p:txBody>
      </p:sp>
      <p:graphicFrame>
        <p:nvGraphicFramePr>
          <p:cNvPr id="29" name="Object 13" descr="Begin equation. x overbar subscript 1 baseline minus x overbar subscript 2 baseline. End equation.">
            <a:extLst>
              <a:ext uri="{FF2B5EF4-FFF2-40B4-BE49-F238E27FC236}">
                <a16:creationId xmlns:a16="http://schemas.microsoft.com/office/drawing/2014/main" id="{D7AE8989-C199-4CEC-B018-778FB3C3B722}"/>
              </a:ext>
            </a:extLst>
          </p:cNvPr>
          <p:cNvGraphicFramePr>
            <a:graphicFrameLocks noGrp="1" noChangeAspect="1"/>
          </p:cNvGraphicFramePr>
          <p:nvPr>
            <p:ph sz="quarter" idx="28"/>
            <p:extLst>
              <p:ext uri="{D42A27DB-BD31-4B8C-83A1-F6EECF244321}">
                <p14:modId xmlns:p14="http://schemas.microsoft.com/office/powerpoint/2010/main" val="2781122750"/>
              </p:ext>
            </p:extLst>
          </p:nvPr>
        </p:nvGraphicFramePr>
        <p:xfrm>
          <a:off x="2182251" y="4909344"/>
          <a:ext cx="1016000" cy="406400"/>
        </p:xfrm>
        <a:graphic>
          <a:graphicData uri="http://schemas.openxmlformats.org/presentationml/2006/ole">
            <mc:AlternateContent xmlns:mc="http://schemas.openxmlformats.org/markup-compatibility/2006">
              <mc:Choice xmlns:v="urn:schemas-microsoft-com:vml" Requires="v">
                <p:oleObj spid="_x0000_s176138" name="Equation" r:id="rId11" imgW="1015920" imgH="406080" progId="Equation.DSMT4">
                  <p:embed/>
                </p:oleObj>
              </mc:Choice>
              <mc:Fallback>
                <p:oleObj name="Equation" r:id="rId11" imgW="1015920" imgH="406080" progId="Equation.DSMT4">
                  <p:embed/>
                  <p:pic>
                    <p:nvPicPr>
                      <p:cNvPr id="0" name="OLE substitute image"/>
                      <p:cNvPicPr/>
                      <p:nvPr/>
                    </p:nvPicPr>
                    <p:blipFill>
                      <a:blip r:embed="rId12"/>
                      <a:stretch>
                        <a:fillRect/>
                      </a:stretch>
                    </p:blipFill>
                    <p:spPr>
                      <a:xfrm>
                        <a:off x="2182251" y="4909344"/>
                        <a:ext cx="1016000" cy="406400"/>
                      </a:xfrm>
                      <a:prstGeom prst="rect">
                        <a:avLst/>
                      </a:prstGeom>
                    </p:spPr>
                  </p:pic>
                </p:oleObj>
              </mc:Fallback>
            </mc:AlternateContent>
          </a:graphicData>
        </a:graphic>
      </p:graphicFrame>
    </p:spTree>
    <p:extLst>
      <p:ext uri="{BB962C8B-B14F-4D97-AF65-F5344CB8AC3E}">
        <p14:creationId xmlns:p14="http://schemas.microsoft.com/office/powerpoint/2010/main" val="1577761581"/>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626742EA-5350-4D7E-91B7-A01FC599CA0B}"/>
                  </a:ext>
                </a:extLst>
              </p:cNvPr>
              <p:cNvSpPr>
                <a:spLocks noGrp="1"/>
              </p:cNvSpPr>
              <p:nvPr>
                <p:ph type="title"/>
              </p:nvPr>
            </p:nvSpPr>
            <p:spPr/>
            <p:txBody>
              <a:bodyPr/>
              <a:lstStyle/>
              <a:p>
                <a:pPr/>
                <a:r>
                  <a:rPr lang="en-US"/>
                  <a:t>Sampling Distribution of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𝑥</m:t>
                        </m:r>
                      </m:e>
                    </m:acc>
                    <m:r>
                      <a:rPr lang="en-IN" baseline="-25000">
                        <a:latin typeface="Cambria Math" panose="02040503050406030204" pitchFamily="18" charset="0"/>
                      </a:rPr>
                      <m:t>1</m:t>
                    </m:r>
                  </m:oMath>
                </a14:m>
                <a:r>
                  <a:rPr lang="en-US">
                    <a:latin typeface="Arial" pitchFamily="34" charset="0"/>
                    <a:cs typeface="Arial" pitchFamily="34" charset="0"/>
                  </a:rPr>
                  <a:t> −</a:t>
                </a:r>
                <a:r>
                  <a:rPr lang="en-US"/>
                  <a:t> </a:t>
                </a:r>
                <a14:m>
                  <m:oMath xmlns:m="http://schemas.openxmlformats.org/officeDocument/2006/math">
                    <m:acc>
                      <m:accPr>
                        <m:chr m:val="̅"/>
                        <m:ctrlPr>
                          <a:rPr lang="en-US" i="1">
                            <a:latin typeface="Cambria Math" panose="02040503050406030204" pitchFamily="18" charset="0"/>
                          </a:rPr>
                        </m:ctrlPr>
                      </m:accPr>
                      <m:e>
                        <m:r>
                          <a:rPr lang="en-IN" i="1">
                            <a:latin typeface="Cambria Math" panose="02040503050406030204" pitchFamily="18" charset="0"/>
                          </a:rPr>
                          <m:t>𝑥</m:t>
                        </m:r>
                      </m:e>
                    </m:acc>
                    <m:r>
                      <a:rPr lang="en-IN" b="0" baseline="-25000">
                        <a:latin typeface="Cambria Math" panose="02040503050406030204" pitchFamily="18" charset="0"/>
                      </a:rPr>
                      <m:t>2</m:t>
                    </m:r>
                  </m:oMath>
                </a14:m>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626742EA-5350-4D7E-91B7-A01FC599CA0B}"/>
                  </a:ext>
                </a:extLst>
              </p:cNvPr>
              <p:cNvSpPr>
                <a:spLocks noGrp="1" noRot="1" noChangeAspect="1" noMove="1" noResize="1" noEditPoints="1" noAdjustHandles="1" noChangeArrowheads="1" noChangeShapeType="1" noTextEdit="1"/>
              </p:cNvSpPr>
              <p:nvPr>
                <p:ph type="title"/>
              </p:nvPr>
            </p:nvSpPr>
            <p:spPr>
              <a:blipFill>
                <a:blip r:embed="rId3"/>
                <a:stretch>
                  <a:fillRect t="-14070" b="0"/>
                </a:stretch>
              </a:blipFill>
            </p:spPr>
            <p:txBody>
              <a:bodyPr/>
              <a:lstStyle/>
              <a:p>
                <a:r>
                  <a:rPr lang="en-US">
                    <a:noFill/>
                  </a:rPr>
                  <a:t> </a:t>
                </a:r>
              </a:p>
            </p:txBody>
          </p:sp>
        </mc:Fallback>
      </mc:AlternateContent>
      <p:sp>
        <p:nvSpPr>
          <p:cNvPr id="8" name="Content Placeholder 2"/>
          <p:cNvSpPr>
            <a:spLocks noGrp="1"/>
          </p:cNvSpPr>
          <p:nvPr>
            <p:ph sz="half" idx="2"/>
          </p:nvPr>
        </p:nvSpPr>
        <p:spPr>
          <a:xfrm>
            <a:off x="476843" y="1828800"/>
            <a:ext cx="11241915" cy="534572"/>
          </a:xfrm>
        </p:spPr>
        <p:txBody>
          <a:bodyPr/>
          <a:lstStyle/>
          <a:p>
            <a:pPr lvl="0">
              <a:buClr>
                <a:srgbClr val="003865"/>
              </a:buClr>
            </a:pPr>
            <a:r>
              <a:rPr lang="en-US">
                <a:solidFill>
                  <a:srgbClr val="003865"/>
                </a:solidFill>
              </a:rPr>
              <a:t>Standard Deviation (Standard Error)</a:t>
            </a:r>
          </a:p>
        </p:txBody>
      </p:sp>
      <p:graphicFrame>
        <p:nvGraphicFramePr>
          <p:cNvPr id="14" name="Object 3" descr="Begin equation. Sigma subscript x overbar 1 minus x overbar subscript 2 baseline equals start root start fraction left parenthesis sigma subscript 1 baseline right parenthesis squared over n subscript 1 baseline end fraction plus start fraction left parenthesis sigma subscript 2 right parenthesis squared over n subscript 2 baseline end fraction, end root. End equation. ">
            <a:extLst>
              <a:ext uri="{FF2B5EF4-FFF2-40B4-BE49-F238E27FC236}">
                <a16:creationId xmlns:a16="http://schemas.microsoft.com/office/drawing/2014/main" id="{D31A59EB-F519-4E1C-B413-6B99077BF80B}"/>
              </a:ext>
            </a:extLst>
          </p:cNvPr>
          <p:cNvGraphicFramePr>
            <a:graphicFrameLocks noGrp="1" noChangeAspect="1"/>
          </p:cNvGraphicFramePr>
          <p:nvPr>
            <p:ph idx="10"/>
            <p:extLst>
              <p:ext uri="{D42A27DB-BD31-4B8C-83A1-F6EECF244321}">
                <p14:modId xmlns:p14="http://schemas.microsoft.com/office/powerpoint/2010/main" val="47231515"/>
              </p:ext>
            </p:extLst>
          </p:nvPr>
        </p:nvGraphicFramePr>
        <p:xfrm>
          <a:off x="5072297" y="2430190"/>
          <a:ext cx="3416040" cy="1091880"/>
        </p:xfrm>
        <a:graphic>
          <a:graphicData uri="http://schemas.openxmlformats.org/presentationml/2006/ole">
            <mc:AlternateContent xmlns:mc="http://schemas.openxmlformats.org/markup-compatibility/2006">
              <mc:Choice xmlns:v="urn:schemas-microsoft-com:vml" Requires="v">
                <p:oleObj spid="_x0000_s177155" name="Equation" r:id="rId4" imgW="3416040" imgH="1091880" progId="Equation.DSMT4">
                  <p:embed/>
                </p:oleObj>
              </mc:Choice>
              <mc:Fallback>
                <p:oleObj name="Equation" r:id="rId4" imgW="3416040" imgH="1091880" progId="Equation.DSMT4">
                  <p:embed/>
                  <p:pic>
                    <p:nvPicPr>
                      <p:cNvPr id="0" name="OLE substitute image"/>
                      <p:cNvPicPr/>
                      <p:nvPr/>
                    </p:nvPicPr>
                    <p:blipFill>
                      <a:blip r:embed="rId5"/>
                      <a:stretch>
                        <a:fillRect/>
                      </a:stretch>
                    </p:blipFill>
                    <p:spPr>
                      <a:xfrm>
                        <a:off x="5072297" y="2430190"/>
                        <a:ext cx="3416040" cy="1091880"/>
                      </a:xfrm>
                      <a:prstGeom prst="rect">
                        <a:avLst/>
                      </a:prstGeom>
                    </p:spPr>
                  </p:pic>
                </p:oleObj>
              </mc:Fallback>
            </mc:AlternateContent>
          </a:graphicData>
        </a:graphic>
      </p:graphicFrame>
      <p:sp>
        <p:nvSpPr>
          <p:cNvPr id="11" name="Content Placeholder 4"/>
          <p:cNvSpPr>
            <a:spLocks noGrp="1"/>
          </p:cNvSpPr>
          <p:nvPr>
            <p:ph idx="11"/>
          </p:nvPr>
        </p:nvSpPr>
        <p:spPr>
          <a:xfrm>
            <a:off x="476843" y="3813132"/>
            <a:ext cx="1183145" cy="528901"/>
          </a:xfrm>
        </p:spPr>
        <p:txBody>
          <a:bodyPr/>
          <a:lstStyle/>
          <a:p>
            <a:pPr algn="l"/>
            <a:r>
              <a:rPr lang="en-US"/>
              <a:t>where:</a:t>
            </a:r>
          </a:p>
        </p:txBody>
      </p:sp>
      <p:graphicFrame>
        <p:nvGraphicFramePr>
          <p:cNvPr id="17" name="Object 5" descr="sigma subscript 1 equals standard deviation of population 1, sigma subscript 2 equals standard deviation of population 2, n subscript 1 equals sample size from population 1, and n subscript 2 equals sample size of population 2. "/>
          <p:cNvGraphicFramePr>
            <a:graphicFrameLocks noGrp="1" noChangeAspect="1"/>
          </p:cNvGraphicFramePr>
          <p:nvPr>
            <p:ph idx="13"/>
            <p:extLst>
              <p:ext uri="{D42A27DB-BD31-4B8C-83A1-F6EECF244321}">
                <p14:modId xmlns:p14="http://schemas.microsoft.com/office/powerpoint/2010/main" val="3172425226"/>
              </p:ext>
            </p:extLst>
          </p:nvPr>
        </p:nvGraphicFramePr>
        <p:xfrm>
          <a:off x="1594083" y="3869404"/>
          <a:ext cx="5295600" cy="1790640"/>
        </p:xfrm>
        <a:graphic>
          <a:graphicData uri="http://schemas.openxmlformats.org/presentationml/2006/ole">
            <mc:AlternateContent xmlns:mc="http://schemas.openxmlformats.org/markup-compatibility/2006">
              <mc:Choice xmlns:v="urn:schemas-microsoft-com:vml" Requires="v">
                <p:oleObj spid="_x0000_s177156" name="Equation" r:id="rId6" imgW="5295600" imgH="1790640" progId="Equation.DSMT4">
                  <p:embed/>
                </p:oleObj>
              </mc:Choice>
              <mc:Fallback>
                <p:oleObj name="Equation" r:id="rId6" imgW="5295600" imgH="1790640" progId="Equation.DSMT4">
                  <p:embed/>
                  <p:pic>
                    <p:nvPicPr>
                      <p:cNvPr id="0" name="OLE substitute image"/>
                      <p:cNvPicPr/>
                      <p:nvPr/>
                    </p:nvPicPr>
                    <p:blipFill>
                      <a:blip r:embed="rId7"/>
                      <a:stretch>
                        <a:fillRect/>
                      </a:stretch>
                    </p:blipFill>
                    <p:spPr>
                      <a:xfrm>
                        <a:off x="1594083" y="3869404"/>
                        <a:ext cx="5295600" cy="1790640"/>
                      </a:xfrm>
                      <a:prstGeom prst="rect">
                        <a:avLst/>
                      </a:prstGeom>
                    </p:spPr>
                  </p:pic>
                </p:oleObj>
              </mc:Fallback>
            </mc:AlternateContent>
          </a:graphicData>
        </a:graphic>
      </p:graphicFrame>
    </p:spTree>
    <p:extLst>
      <p:ext uri="{BB962C8B-B14F-4D97-AF65-F5344CB8AC3E}">
        <p14:creationId xmlns:p14="http://schemas.microsoft.com/office/powerpoint/2010/main" val="1979571377"/>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26742EA-5350-4D7E-91B7-A01FC599CA0B}"/>
              </a:ext>
            </a:extLst>
          </p:cNvPr>
          <p:cNvSpPr>
            <a:spLocks noGrp="1"/>
          </p:cNvSpPr>
          <p:nvPr>
            <p:ph type="title"/>
          </p:nvPr>
        </p:nvSpPr>
        <p:spPr/>
        <p:txBody>
          <a:bodyPr/>
          <a:lstStyle/>
          <a:p>
            <a:r>
              <a:rPr lang="en-US"/>
              <a:t>Interval Estimate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(1 of 4)</a:t>
            </a:r>
            <a:endParaRPr lang="en-IN"/>
          </a:p>
        </p:txBody>
      </p:sp>
      <p:sp>
        <p:nvSpPr>
          <p:cNvPr id="2" name="Content Placeholder 2">
            <a:extLst>
              <a:ext uri="{FF2B5EF4-FFF2-40B4-BE49-F238E27FC236}">
                <a16:creationId xmlns:a16="http://schemas.microsoft.com/office/drawing/2014/main" id="{E02D8A53-464F-4B49-899E-52AAC2AC56AC}"/>
              </a:ext>
            </a:extLst>
          </p:cNvPr>
          <p:cNvSpPr>
            <a:spLocks noGrp="1"/>
          </p:cNvSpPr>
          <p:nvPr>
            <p:ph sz="half" idx="2"/>
          </p:nvPr>
        </p:nvSpPr>
        <p:spPr>
          <a:xfrm>
            <a:off x="476843" y="1828800"/>
            <a:ext cx="11241915" cy="584200"/>
          </a:xfrm>
        </p:spPr>
        <p:txBody>
          <a:bodyPr/>
          <a:lstStyle/>
          <a:p>
            <a:pPr marL="0" indent="0">
              <a:buNone/>
            </a:pPr>
            <a:r>
              <a:rPr lang="en-US"/>
              <a:t>Interval Estimate</a:t>
            </a:r>
          </a:p>
        </p:txBody>
      </p:sp>
      <p:graphicFrame>
        <p:nvGraphicFramePr>
          <p:cNvPr id="9" name="Object 3" descr="Begin equation. X overbar subscript 1 Baseline minus x overbar subscript 2 Baseline plus or minus z subscript alpha divided by 2 baseline start root start fraction left parenthesis sigma subscript 1 Baseline right parenthesis squared over n subscript 1 end fraction plus start fraction left parenthesis sigma subscript 2 right parenthesis squared over n subscript 2 end fraction, end root. End equation. Text at the bottom reads Where: 1 minus alpha is the confidence coefficient. ">
            <a:extLst>
              <a:ext uri="{FF2B5EF4-FFF2-40B4-BE49-F238E27FC236}">
                <a16:creationId xmlns:a16="http://schemas.microsoft.com/office/drawing/2014/main" id="{D31A59EB-F519-4E1C-B413-6B99077BF80B}"/>
              </a:ext>
            </a:extLst>
          </p:cNvPr>
          <p:cNvGraphicFramePr>
            <a:graphicFrameLocks noGrp="1" noChangeAspect="1"/>
          </p:cNvGraphicFramePr>
          <p:nvPr>
            <p:ph idx="10"/>
            <p:extLst>
              <p:ext uri="{D42A27DB-BD31-4B8C-83A1-F6EECF244321}">
                <p14:modId xmlns:p14="http://schemas.microsoft.com/office/powerpoint/2010/main" val="2473924703"/>
              </p:ext>
            </p:extLst>
          </p:nvPr>
        </p:nvGraphicFramePr>
        <p:xfrm>
          <a:off x="4032249" y="2646363"/>
          <a:ext cx="4280477" cy="1048716"/>
        </p:xfrm>
        <a:graphic>
          <a:graphicData uri="http://schemas.openxmlformats.org/presentationml/2006/ole">
            <mc:AlternateContent xmlns:mc="http://schemas.openxmlformats.org/markup-compatibility/2006">
              <mc:Choice xmlns:v="urn:schemas-microsoft-com:vml" Requires="v">
                <p:oleObj spid="_x0000_s178178" name="Equation" r:id="rId3" imgW="4406760" imgH="1079280" progId="Equation.DSMT4">
                  <p:embed/>
                </p:oleObj>
              </mc:Choice>
              <mc:Fallback>
                <p:oleObj name="Equation" r:id="rId3" imgW="4406760" imgH="1079280" progId="Equation.DSMT4">
                  <p:embed/>
                  <p:pic>
                    <p:nvPicPr>
                      <p:cNvPr id="0" name="OLE substitute image"/>
                      <p:cNvPicPr/>
                      <p:nvPr/>
                    </p:nvPicPr>
                    <p:blipFill>
                      <a:blip r:embed="rId4"/>
                      <a:stretch>
                        <a:fillRect/>
                      </a:stretch>
                    </p:blipFill>
                    <p:spPr>
                      <a:xfrm>
                        <a:off x="4032249" y="2646363"/>
                        <a:ext cx="4280477" cy="1048716"/>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92B04722-A487-4066-8443-8C2ED07BD289}"/>
              </a:ext>
            </a:extLst>
          </p:cNvPr>
          <p:cNvSpPr>
            <a:spLocks noGrp="1"/>
          </p:cNvSpPr>
          <p:nvPr>
            <p:ph idx="11"/>
          </p:nvPr>
        </p:nvSpPr>
        <p:spPr>
          <a:xfrm>
            <a:off x="476842" y="3891284"/>
            <a:ext cx="10800758" cy="2255515"/>
          </a:xfrm>
        </p:spPr>
        <p:txBody>
          <a:bodyPr/>
          <a:lstStyle/>
          <a:p>
            <a:pPr algn="l">
              <a:spcBef>
                <a:spcPct val="20000"/>
              </a:spcBef>
              <a:buClr>
                <a:srgbClr val="66FFFF"/>
              </a:buClr>
              <a:buSzPct val="75000"/>
            </a:pPr>
            <a:r>
              <a:rPr lang="en-US">
                <a:latin typeface="+mj-lt"/>
              </a:rPr>
              <a:t>where:</a:t>
            </a:r>
          </a:p>
          <a:p>
            <a:pPr marL="640080" algn="l">
              <a:spcBef>
                <a:spcPct val="20000"/>
              </a:spcBef>
              <a:buClr>
                <a:srgbClr val="66FFFF"/>
              </a:buClr>
              <a:buSzPct val="75000"/>
            </a:pPr>
            <a:r>
              <a:rPr lang="en-US"/>
              <a:t>1 </a:t>
            </a:r>
            <a:r>
              <a:rPr lang="en-US">
                <a:latin typeface="Arial" pitchFamily="34" charset="0"/>
                <a:cs typeface="Arial" pitchFamily="34" charset="0"/>
              </a:rPr>
              <a:t>−</a:t>
            </a:r>
            <a:r>
              <a:rPr lang="en-US"/>
              <a:t> </a:t>
            </a:r>
            <a:r>
              <a:rPr lang="el-GR" i="1">
                <a:latin typeface="+mj-lt"/>
                <a:cs typeface="Times New Roman" panose="02020603050405020304" pitchFamily="18" charset="0"/>
              </a:rPr>
              <a:t>α</a:t>
            </a:r>
            <a:r>
              <a:rPr lang="en-US"/>
              <a:t>  is the confidence coefficient</a:t>
            </a:r>
            <a:endParaRPr lang="en-US">
              <a:latin typeface="+mj-lt"/>
            </a:endParaRPr>
          </a:p>
        </p:txBody>
      </p:sp>
    </p:spTree>
    <p:extLst>
      <p:ext uri="{BB962C8B-B14F-4D97-AF65-F5344CB8AC3E}">
        <p14:creationId xmlns:p14="http://schemas.microsoft.com/office/powerpoint/2010/main" val="3372448049"/>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(2 of 4)</a:t>
            </a:r>
            <a:endParaRPr lang="en-IN"/>
          </a:p>
        </p:txBody>
      </p:sp>
      <p:sp>
        <p:nvSpPr>
          <p:cNvPr id="3" name="Content Placeholder 2"/>
          <p:cNvSpPr>
            <a:spLocks noGrp="1"/>
          </p:cNvSpPr>
          <p:nvPr>
            <p:ph idx="1"/>
          </p:nvPr>
        </p:nvSpPr>
        <p:spPr/>
        <p:txBody>
          <a:bodyPr/>
          <a:lstStyle/>
          <a:p>
            <a:pPr marL="0" indent="0">
              <a:buNone/>
            </a:pPr>
            <a:r>
              <a:rPr lang="en-IN" b="1" u="sng"/>
              <a:t>Example</a:t>
            </a:r>
            <a:r>
              <a:rPr lang="en-IN"/>
              <a:t>: Homestyle Furniture</a:t>
            </a:r>
          </a:p>
          <a:p>
            <a:pPr marL="0" indent="0">
              <a:spcBef>
                <a:spcPts val="3600"/>
              </a:spcBef>
              <a:buNone/>
            </a:pPr>
            <a:r>
              <a:rPr lang="en-IN"/>
              <a:t>Homestyle sells furniture at two stores in Buffalo, New York: One is in the inner city and other in suburban shopping centre. There is difference in the types of furniture sold in each store, and manager believes this can be attributed to the difference in customer demographics. </a:t>
            </a:r>
          </a:p>
          <a:p>
            <a:pPr marL="0" indent="0">
              <a:buNone/>
            </a:pPr>
            <a:r>
              <a:rPr lang="en-IN"/>
              <a:t>The manager wants to investigate the difference in mean age of customers who shop at two stores. </a:t>
            </a:r>
          </a:p>
        </p:txBody>
      </p:sp>
    </p:spTree>
    <p:extLst>
      <p:ext uri="{BB962C8B-B14F-4D97-AF65-F5344CB8AC3E}">
        <p14:creationId xmlns:p14="http://schemas.microsoft.com/office/powerpoint/2010/main" val="2905126335"/>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9C85-FBD6-4FAE-B27E-861905620BFE}"/>
              </a:ext>
            </a:extLst>
          </p:cNvPr>
          <p:cNvSpPr>
            <a:spLocks noGrp="1"/>
          </p:cNvSpPr>
          <p:nvPr>
            <p:ph type="title"/>
          </p:nvPr>
        </p:nvSpPr>
        <p:spPr/>
        <p:txBody>
          <a:bodyPr/>
          <a:lstStyle/>
          <a:p>
            <a:r>
              <a:rPr lang="en-US"/>
              <a:t>Interval Estimate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(3 of 4)</a:t>
            </a:r>
            <a:endParaRPr lang="en-IN"/>
          </a:p>
        </p:txBody>
      </p:sp>
      <p:sp>
        <p:nvSpPr>
          <p:cNvPr id="3" name="Content Placeholder 2">
            <a:extLst>
              <a:ext uri="{FF2B5EF4-FFF2-40B4-BE49-F238E27FC236}">
                <a16:creationId xmlns:a16="http://schemas.microsoft.com/office/drawing/2014/main" id="{F3F0F389-1D19-438B-9539-20A1B1BD13E8}"/>
              </a:ext>
            </a:extLst>
          </p:cNvPr>
          <p:cNvSpPr>
            <a:spLocks noGrp="1"/>
          </p:cNvSpPr>
          <p:nvPr>
            <p:ph sz="half" idx="1"/>
          </p:nvPr>
        </p:nvSpPr>
        <p:spPr>
          <a:xfrm>
            <a:off x="476843" y="1825625"/>
            <a:ext cx="5542957" cy="600075"/>
          </a:xfrm>
        </p:spPr>
        <p:txBody>
          <a:bodyPr/>
          <a:lstStyle/>
          <a:p>
            <a:pPr marL="0" indent="0">
              <a:buNone/>
            </a:pPr>
            <a:r>
              <a:rPr lang="en-IN" b="1" u="sng"/>
              <a:t>Example</a:t>
            </a:r>
            <a:r>
              <a:rPr lang="en-IN"/>
              <a:t>: Homestyle </a:t>
            </a:r>
            <a:r>
              <a:rPr lang="en-IN">
                <a:solidFill>
                  <a:srgbClr val="003865"/>
                </a:solidFill>
              </a:rPr>
              <a:t>Furniture</a:t>
            </a:r>
          </a:p>
        </p:txBody>
      </p:sp>
      <p:graphicFrame>
        <p:nvGraphicFramePr>
          <p:cNvPr id="5" name="Table 3">
            <a:extLst>
              <a:ext uri="{FF2B5EF4-FFF2-40B4-BE49-F238E27FC236}">
                <a16:creationId xmlns:a16="http://schemas.microsoft.com/office/drawing/2014/main" id="{8ADF8CB3-7471-4CA8-8834-115D72791018}"/>
              </a:ext>
            </a:extLst>
          </p:cNvPr>
          <p:cNvGraphicFramePr>
            <a:graphicFrameLocks noGrp="1"/>
          </p:cNvGraphicFramePr>
          <p:nvPr>
            <p:ph sz="half" idx="2"/>
            <p:extLst>
              <p:ext uri="{D42A27DB-BD31-4B8C-83A1-F6EECF244321}">
                <p14:modId xmlns:p14="http://schemas.microsoft.com/office/powerpoint/2010/main" val="3530626982"/>
              </p:ext>
            </p:extLst>
          </p:nvPr>
        </p:nvGraphicFramePr>
        <p:xfrm>
          <a:off x="1280886" y="2599868"/>
          <a:ext cx="96012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802844720"/>
                    </a:ext>
                  </a:extLst>
                </a:gridCol>
                <a:gridCol w="2743200">
                  <a:extLst>
                    <a:ext uri="{9D8B030D-6E8A-4147-A177-3AD203B41FA5}">
                      <a16:colId xmlns:a16="http://schemas.microsoft.com/office/drawing/2014/main" val="4189259464"/>
                    </a:ext>
                  </a:extLst>
                </a:gridCol>
                <a:gridCol w="2743200">
                  <a:extLst>
                    <a:ext uri="{9D8B030D-6E8A-4147-A177-3AD203B41FA5}">
                      <a16:colId xmlns:a16="http://schemas.microsoft.com/office/drawing/2014/main" val="833980206"/>
                    </a:ext>
                  </a:extLst>
                </a:gridCol>
              </a:tblGrid>
              <a:tr h="548640">
                <a:tc>
                  <a:txBody>
                    <a:bodyPr/>
                    <a:lstStyle/>
                    <a:p>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sng">
                          <a:solidFill>
                            <a:srgbClr val="003865"/>
                          </a:solidFill>
                        </a:rPr>
                        <a:t>Inner-City Store</a:t>
                      </a:r>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sng">
                          <a:solidFill>
                            <a:srgbClr val="003865"/>
                          </a:solidFill>
                        </a:rPr>
                        <a:t>Suburban Store</a:t>
                      </a:r>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8731281"/>
                  </a:ext>
                </a:extLst>
              </a:tr>
              <a:tr h="548640">
                <a:tc>
                  <a:txBody>
                    <a:bodyPr/>
                    <a:lstStyle/>
                    <a:p>
                      <a:r>
                        <a:rPr lang="en-US" sz="2400" b="0">
                          <a:solidFill>
                            <a:srgbClr val="003865"/>
                          </a:solidFill>
                        </a:rPr>
                        <a:t>Sample Size</a:t>
                      </a:r>
                      <a:endParaRPr lang="en-IN" sz="2400" b="0">
                        <a:solidFill>
                          <a:srgbClr val="003865"/>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36</a:t>
                      </a:r>
                      <a:endParaRPr lang="en-IN" sz="2400" b="0">
                        <a:solidFill>
                          <a:srgbClr val="003865"/>
                        </a:solidFill>
                      </a:endParaRPr>
                    </a:p>
                  </a:txBody>
                  <a:tcPr marL="822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49</a:t>
                      </a:r>
                      <a:endParaRPr lang="en-IN" sz="2400" b="0">
                        <a:solidFill>
                          <a:srgbClr val="003865"/>
                        </a:solidFill>
                      </a:endParaRPr>
                    </a:p>
                  </a:txBody>
                  <a:tcPr marL="822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1182068"/>
                  </a:ext>
                </a:extLst>
              </a:tr>
              <a:tr h="548640">
                <a:tc>
                  <a:txBody>
                    <a:bodyPr/>
                    <a:lstStyle/>
                    <a:p>
                      <a:r>
                        <a:rPr lang="en-US" sz="2400" b="0">
                          <a:solidFill>
                            <a:srgbClr val="003865"/>
                          </a:solidFill>
                        </a:rPr>
                        <a:t>Sample Mean</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40 years</a:t>
                      </a:r>
                      <a:endParaRPr lang="en-IN" sz="2400" b="0">
                        <a:solidFill>
                          <a:srgbClr val="003865"/>
                        </a:solidFill>
                      </a:endParaRPr>
                    </a:p>
                  </a:txBody>
                  <a:tcPr marL="822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35 years</a:t>
                      </a:r>
                      <a:endParaRPr lang="en-IN" sz="2400" b="0">
                        <a:solidFill>
                          <a:srgbClr val="003865"/>
                        </a:solidFill>
                      </a:endParaRPr>
                    </a:p>
                  </a:txBody>
                  <a:tcPr marL="822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1661496"/>
                  </a:ext>
                </a:extLst>
              </a:tr>
              <a:tr h="548640">
                <a:tc>
                  <a:txBody>
                    <a:bodyPr/>
                    <a:lstStyle/>
                    <a:p>
                      <a:r>
                        <a:rPr lang="en-US" sz="2400" b="0">
                          <a:solidFill>
                            <a:srgbClr val="003865"/>
                          </a:solidFill>
                        </a:rPr>
                        <a:t>Standard deviation</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9 years</a:t>
                      </a:r>
                      <a:endParaRPr lang="en-IN" sz="2400" b="0">
                        <a:solidFill>
                          <a:srgbClr val="003865"/>
                        </a:solidFill>
                      </a:endParaRPr>
                    </a:p>
                  </a:txBody>
                  <a:tcPr marL="822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b="0">
                          <a:solidFill>
                            <a:srgbClr val="003865"/>
                          </a:solidFill>
                        </a:rPr>
                        <a:t>10 years</a:t>
                      </a:r>
                      <a:endParaRPr lang="en-IN" sz="2400" b="0">
                        <a:solidFill>
                          <a:srgbClr val="003865"/>
                        </a:solidFill>
                      </a:endParaRPr>
                    </a:p>
                  </a:txBody>
                  <a:tcPr marL="822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2114459"/>
                  </a:ext>
                </a:extLst>
              </a:tr>
              <a:tr h="548640">
                <a:tc>
                  <a:txBody>
                    <a:bodyPr/>
                    <a:lstStyle/>
                    <a:p>
                      <a:pPr marL="0" indent="0">
                        <a:buNone/>
                      </a:pPr>
                      <a:r>
                        <a:rPr lang="en-US" sz="2400" b="0">
                          <a:solidFill>
                            <a:srgbClr val="003865"/>
                          </a:solidFill>
                        </a:rPr>
                        <a:t>(Based on previous studies)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marL="9144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0546996"/>
                  </a:ext>
                </a:extLst>
              </a:tr>
            </a:tbl>
          </a:graphicData>
        </a:graphic>
      </p:graphicFrame>
    </p:spTree>
    <p:extLst>
      <p:ext uri="{BB962C8B-B14F-4D97-AF65-F5344CB8AC3E}">
        <p14:creationId xmlns:p14="http://schemas.microsoft.com/office/powerpoint/2010/main" val="2366021185"/>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Estimate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(4 of 4)</a:t>
            </a:r>
            <a:endParaRPr lang="en-IN"/>
          </a:p>
        </p:txBody>
      </p:sp>
      <p:sp>
        <p:nvSpPr>
          <p:cNvPr id="3" name="Content Placeholder 2"/>
          <p:cNvSpPr>
            <a:spLocks noGrp="1"/>
          </p:cNvSpPr>
          <p:nvPr>
            <p:ph idx="1"/>
          </p:nvPr>
        </p:nvSpPr>
        <p:spPr/>
        <p:txBody>
          <a:bodyPr/>
          <a:lstStyle/>
          <a:p>
            <a:pPr marL="0" indent="0">
              <a:buNone/>
            </a:pPr>
            <a:r>
              <a:rPr lang="en-IN" b="1" u="sng"/>
              <a:t>Example</a:t>
            </a:r>
            <a:r>
              <a:rPr lang="en-IN"/>
              <a:t>: Homestyle Furniture</a:t>
            </a:r>
          </a:p>
          <a:p>
            <a:pPr marL="0" indent="0">
              <a:spcBef>
                <a:spcPts val="3600"/>
              </a:spcBef>
              <a:buNone/>
            </a:pPr>
            <a:r>
              <a:rPr lang="en-IN"/>
              <a:t>Let us develop a 95% confidence interval estimate of the difference between the mean age of the customers who shop at two stores.</a:t>
            </a:r>
          </a:p>
        </p:txBody>
      </p:sp>
    </p:spTree>
    <p:extLst>
      <p:ext uri="{BB962C8B-B14F-4D97-AF65-F5344CB8AC3E}">
        <p14:creationId xmlns:p14="http://schemas.microsoft.com/office/powerpoint/2010/main" val="246951809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Data for a Categorical Variable</a:t>
            </a:r>
            <a:endParaRPr lang="en-IN" dirty="0"/>
          </a:p>
        </p:txBody>
      </p:sp>
      <p:sp>
        <p:nvSpPr>
          <p:cNvPr id="3" name="Content Placeholder 2"/>
          <p:cNvSpPr>
            <a:spLocks noGrp="1"/>
          </p:cNvSpPr>
          <p:nvPr>
            <p:ph idx="1"/>
          </p:nvPr>
        </p:nvSpPr>
        <p:spPr/>
        <p:txBody>
          <a:bodyPr/>
          <a:lstStyle/>
          <a:p>
            <a:r>
              <a:rPr lang="en-US" dirty="0"/>
              <a:t> Frequency Distribution</a:t>
            </a:r>
          </a:p>
          <a:p>
            <a:r>
              <a:rPr lang="en-US" dirty="0"/>
              <a:t> Relative Frequency Distribution</a:t>
            </a:r>
          </a:p>
          <a:p>
            <a:r>
              <a:rPr lang="en-US" dirty="0"/>
              <a:t> Percent Frequency Distribution</a:t>
            </a:r>
          </a:p>
          <a:p>
            <a:r>
              <a:rPr lang="en-US" dirty="0"/>
              <a:t> Bar Chart</a:t>
            </a:r>
          </a:p>
          <a:p>
            <a:r>
              <a:rPr lang="en-US" dirty="0"/>
              <a:t> Pie Chart</a:t>
            </a:r>
          </a:p>
        </p:txBody>
      </p:sp>
    </p:spTree>
    <p:extLst>
      <p:ext uri="{BB962C8B-B14F-4D97-AF65-F5344CB8AC3E}">
        <p14:creationId xmlns:p14="http://schemas.microsoft.com/office/powerpoint/2010/main" val="4277751760"/>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Estimating the Difference between Two Population Means (2 of 2)</a:t>
            </a:r>
          </a:p>
        </p:txBody>
      </p:sp>
      <p:pic>
        <p:nvPicPr>
          <p:cNvPr id="7" name="Picture 2" descr="An illustration shows the differences between two populations. Population 1. Inner-City Store Customers. Mu subscript ¬1 equals mean age of inner-city store customers. Simple random sample of n subscript 1 inner-city customers. X bar subscript 1 equals sample mean age for the inner-city store customers. Population 2. Suburban Store Customers. Mu subscript 2 equals mean age of suburban store customers. Simple random sample of n subscript 2 suburban customers. X bar subscript 2 equals sample mean age for the suburban store customers. Mu subscript 1 minus mu subscript 2 equals difference between the mean ages. Two Independent Simple Random Samples. X bar subscript 1 minus x bar subscript 2 equals point estimator of mu subscript 1 minus mu subscript 2. ">
            <a:extLst>
              <a:ext uri="{FF2B5EF4-FFF2-40B4-BE49-F238E27FC236}">
                <a16:creationId xmlns:a16="http://schemas.microsoft.com/office/drawing/2014/main" id="{BE81B064-884B-485A-A893-2D11EE849B05}"/>
              </a:ext>
            </a:extLst>
          </p:cNvPr>
          <p:cNvPicPr>
            <a:picLocks noGrp="1" noChangeAspect="1"/>
          </p:cNvPicPr>
          <p:nvPr>
            <p:ph idx="1"/>
          </p:nvPr>
        </p:nvPicPr>
        <p:blipFill>
          <a:blip r:embed="rId2"/>
          <a:stretch>
            <a:fillRect/>
          </a:stretch>
        </p:blipFill>
        <p:spPr>
          <a:xfrm>
            <a:off x="2106112" y="1796597"/>
            <a:ext cx="7979777" cy="4572000"/>
          </a:xfrm>
          <a:prstGeom prst="rect">
            <a:avLst/>
          </a:prstGeom>
        </p:spPr>
      </p:pic>
    </p:spTree>
    <p:extLst>
      <p:ext uri="{BB962C8B-B14F-4D97-AF65-F5344CB8AC3E}">
        <p14:creationId xmlns:p14="http://schemas.microsoft.com/office/powerpoint/2010/main" val="750967053"/>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8134597-F7C9-4F51-8CF1-593B21F9AB4D}"/>
              </a:ext>
            </a:extLst>
          </p:cNvPr>
          <p:cNvSpPr>
            <a:spLocks noGrp="1"/>
          </p:cNvSpPr>
          <p:nvPr>
            <p:ph type="title"/>
          </p:nvPr>
        </p:nvSpPr>
        <p:spPr/>
        <p:txBody>
          <a:bodyPr/>
          <a:lstStyle/>
          <a:p>
            <a:r>
              <a:rPr lang="en-US"/>
              <a:t>Point Estimate of </a:t>
            </a:r>
            <a:r>
              <a:rPr lang="el-GR" i="1">
                <a:cs typeface="Arial" pitchFamily="34" charset="0"/>
              </a:rPr>
              <a:t>μ</a:t>
            </a:r>
            <a:r>
              <a:rPr lang="en-US" baseline="-25000"/>
              <a:t>1</a:t>
            </a:r>
            <a:r>
              <a:rPr lang="en-US"/>
              <a:t> </a:t>
            </a:r>
            <a:r>
              <a:rPr lang="en-US">
                <a:cs typeface="Arial" pitchFamily="34" charset="0"/>
              </a:rPr>
              <a:t>−</a:t>
            </a:r>
            <a:r>
              <a:rPr lang="en-US"/>
              <a:t> </a:t>
            </a:r>
            <a:r>
              <a:rPr lang="el-GR" i="1">
                <a:cs typeface="Arial" pitchFamily="34" charset="0"/>
              </a:rPr>
              <a:t>μ</a:t>
            </a:r>
            <a:r>
              <a:rPr lang="en-US" baseline="-25000"/>
              <a:t>2</a:t>
            </a:r>
            <a:r>
              <a:rPr lang="en-US"/>
              <a:t> (1 of 2)</a:t>
            </a:r>
            <a:endParaRPr lang="en-IN"/>
          </a:p>
        </p:txBody>
      </p:sp>
      <p:sp>
        <p:nvSpPr>
          <p:cNvPr id="2" name="Content Placeholder 2">
            <a:extLst>
              <a:ext uri="{FF2B5EF4-FFF2-40B4-BE49-F238E27FC236}">
                <a16:creationId xmlns:a16="http://schemas.microsoft.com/office/drawing/2014/main" id="{A442EA61-E2D4-4003-8480-01AE00981470}"/>
              </a:ext>
            </a:extLst>
          </p:cNvPr>
          <p:cNvSpPr>
            <a:spLocks noGrp="1"/>
          </p:cNvSpPr>
          <p:nvPr>
            <p:ph sz="half" idx="2"/>
          </p:nvPr>
        </p:nvSpPr>
        <p:spPr>
          <a:xfrm>
            <a:off x="476843" y="1828800"/>
            <a:ext cx="11241915" cy="1575582"/>
          </a:xfrm>
        </p:spPr>
        <p:txBody>
          <a:bodyPr/>
          <a:lstStyle/>
          <a:p>
            <a:pPr marL="0" indent="0">
              <a:spcBef>
                <a:spcPts val="3000"/>
              </a:spcBef>
              <a:buNone/>
            </a:pPr>
            <a:r>
              <a:rPr lang="en-IN" b="1" u="sng"/>
              <a:t>Example</a:t>
            </a:r>
            <a:r>
              <a:rPr lang="en-IN"/>
              <a:t>: Homestyle Furniture</a:t>
            </a:r>
            <a:endParaRPr lang="en-US"/>
          </a:p>
          <a:p>
            <a:pPr marL="0" indent="0">
              <a:spcBef>
                <a:spcPts val="3000"/>
              </a:spcBef>
              <a:buNone/>
            </a:pPr>
            <a:r>
              <a:rPr lang="en-US"/>
              <a:t>Point estimate of</a:t>
            </a:r>
            <a:endParaRPr lang="en-IN"/>
          </a:p>
        </p:txBody>
      </p:sp>
      <p:graphicFrame>
        <p:nvGraphicFramePr>
          <p:cNvPr id="10" name="Object 3" descr="Begin equation. mu subscript 1 baseline minus mu subscript 2 baseline equals x overbar subscript 1 baseline minus x overbar subscript 2 baseline equals 40 minus 35 equals 5 years. End equation.">
            <a:extLst>
              <a:ext uri="{FF2B5EF4-FFF2-40B4-BE49-F238E27FC236}">
                <a16:creationId xmlns:a16="http://schemas.microsoft.com/office/drawing/2014/main" id="{0AFBD586-A064-4FE5-A9BA-610B84C1AE5B}"/>
              </a:ext>
            </a:extLst>
          </p:cNvPr>
          <p:cNvGraphicFramePr>
            <a:graphicFrameLocks noGrp="1" noChangeAspect="1"/>
          </p:cNvGraphicFramePr>
          <p:nvPr>
            <p:ph idx="10"/>
            <p:extLst>
              <p:ext uri="{D42A27DB-BD31-4B8C-83A1-F6EECF244321}">
                <p14:modId xmlns:p14="http://schemas.microsoft.com/office/powerpoint/2010/main" val="3447519287"/>
              </p:ext>
            </p:extLst>
          </p:nvPr>
        </p:nvGraphicFramePr>
        <p:xfrm>
          <a:off x="2997858" y="2716254"/>
          <a:ext cx="5117760" cy="406080"/>
        </p:xfrm>
        <a:graphic>
          <a:graphicData uri="http://schemas.openxmlformats.org/presentationml/2006/ole">
            <mc:AlternateContent xmlns:mc="http://schemas.openxmlformats.org/markup-compatibility/2006">
              <mc:Choice xmlns:v="urn:schemas-microsoft-com:vml" Requires="v">
                <p:oleObj spid="_x0000_s179203" name="Equation" r:id="rId3" imgW="5117760" imgH="406080" progId="Equation.DSMT4">
                  <p:embed/>
                </p:oleObj>
              </mc:Choice>
              <mc:Fallback>
                <p:oleObj name="Equation" r:id="rId3" imgW="5117760" imgH="406080" progId="Equation.DSMT4">
                  <p:embed/>
                  <p:pic>
                    <p:nvPicPr>
                      <p:cNvPr id="0" name="OLE substitute image"/>
                      <p:cNvPicPr/>
                      <p:nvPr/>
                    </p:nvPicPr>
                    <p:blipFill>
                      <a:blip r:embed="rId4"/>
                      <a:stretch>
                        <a:fillRect/>
                      </a:stretch>
                    </p:blipFill>
                    <p:spPr>
                      <a:xfrm>
                        <a:off x="2997858" y="2716254"/>
                        <a:ext cx="5117760" cy="406080"/>
                      </a:xfrm>
                      <a:prstGeom prst="rect">
                        <a:avLst/>
                      </a:prstGeom>
                    </p:spPr>
                  </p:pic>
                </p:oleObj>
              </mc:Fallback>
            </mc:AlternateContent>
          </a:graphicData>
        </a:graphic>
      </p:graphicFrame>
      <p:sp>
        <p:nvSpPr>
          <p:cNvPr id="6" name="Content Placeholder 4"/>
          <p:cNvSpPr>
            <a:spLocks noGrp="1"/>
          </p:cNvSpPr>
          <p:nvPr>
            <p:ph idx="11"/>
          </p:nvPr>
        </p:nvSpPr>
        <p:spPr>
          <a:xfrm>
            <a:off x="476843" y="3514355"/>
            <a:ext cx="1231715" cy="500766"/>
          </a:xfrm>
        </p:spPr>
        <p:txBody>
          <a:bodyPr/>
          <a:lstStyle/>
          <a:p>
            <a:pPr lvl="0" algn="l">
              <a:spcBef>
                <a:spcPts val="3000"/>
              </a:spcBef>
              <a:buClr>
                <a:srgbClr val="66FFFF"/>
              </a:buClr>
              <a:buSzPct val="75000"/>
            </a:pPr>
            <a:r>
              <a:rPr lang="en-US">
                <a:solidFill>
                  <a:srgbClr val="003865"/>
                </a:solidFill>
              </a:rPr>
              <a:t>where:</a:t>
            </a:r>
          </a:p>
        </p:txBody>
      </p:sp>
      <p:graphicFrame>
        <p:nvGraphicFramePr>
          <p:cNvPr id="12" name="Object 5" descr="m subscript 1 baseline equals mean age of inner-city store customers.&#10;mu subscript 2 baseline equals mean age of suburban store customers."/>
          <p:cNvGraphicFramePr>
            <a:graphicFrameLocks noGrp="1" noChangeAspect="1"/>
          </p:cNvGraphicFramePr>
          <p:nvPr>
            <p:ph idx="13"/>
            <p:extLst>
              <p:ext uri="{D42A27DB-BD31-4B8C-83A1-F6EECF244321}">
                <p14:modId xmlns:p14="http://schemas.microsoft.com/office/powerpoint/2010/main" val="1646739406"/>
              </p:ext>
            </p:extLst>
          </p:nvPr>
        </p:nvGraphicFramePr>
        <p:xfrm>
          <a:off x="1731963" y="3570288"/>
          <a:ext cx="5930900" cy="850900"/>
        </p:xfrm>
        <a:graphic>
          <a:graphicData uri="http://schemas.openxmlformats.org/presentationml/2006/ole">
            <mc:AlternateContent xmlns:mc="http://schemas.openxmlformats.org/markup-compatibility/2006">
              <mc:Choice xmlns:v="urn:schemas-microsoft-com:vml" Requires="v">
                <p:oleObj spid="_x0000_s179204" name="Equation" r:id="rId5" imgW="6019560" imgH="863280" progId="Equation.DSMT4">
                  <p:embed/>
                </p:oleObj>
              </mc:Choice>
              <mc:Fallback>
                <p:oleObj name="Equation" r:id="rId5" imgW="6019560" imgH="863280" progId="Equation.DSMT4">
                  <p:embed/>
                  <p:pic>
                    <p:nvPicPr>
                      <p:cNvPr id="0" name="OLE substitute image"/>
                      <p:cNvPicPr/>
                      <p:nvPr/>
                    </p:nvPicPr>
                    <p:blipFill>
                      <a:blip r:embed="rId6"/>
                      <a:stretch>
                        <a:fillRect/>
                      </a:stretch>
                    </p:blipFill>
                    <p:spPr>
                      <a:xfrm>
                        <a:off x="1731963" y="3570288"/>
                        <a:ext cx="5930900" cy="850900"/>
                      </a:xfrm>
                      <a:prstGeom prst="rect">
                        <a:avLst/>
                      </a:prstGeom>
                    </p:spPr>
                  </p:pic>
                </p:oleObj>
              </mc:Fallback>
            </mc:AlternateContent>
          </a:graphicData>
        </a:graphic>
      </p:graphicFrame>
    </p:spTree>
    <p:extLst>
      <p:ext uri="{BB962C8B-B14F-4D97-AF65-F5344CB8AC3E}">
        <p14:creationId xmlns:p14="http://schemas.microsoft.com/office/powerpoint/2010/main" val="3651109808"/>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612C789-073F-47E1-BCFC-ABDC352DD589}"/>
              </a:ext>
            </a:extLst>
          </p:cNvPr>
          <p:cNvSpPr>
            <a:spLocks noGrp="1"/>
          </p:cNvSpPr>
          <p:nvPr>
            <p:ph type="title"/>
          </p:nvPr>
        </p:nvSpPr>
        <p:spPr/>
        <p:txBody>
          <a:bodyPr/>
          <a:lstStyle/>
          <a:p>
            <a:r>
              <a:rPr lang="en-US"/>
              <a:t>Interval Estimation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(1 of 2)</a:t>
            </a:r>
            <a:endParaRPr lang="en-IN"/>
          </a:p>
        </p:txBody>
      </p:sp>
      <p:sp>
        <p:nvSpPr>
          <p:cNvPr id="2" name="Content Placeholder 2">
            <a:extLst>
              <a:ext uri="{FF2B5EF4-FFF2-40B4-BE49-F238E27FC236}">
                <a16:creationId xmlns:a16="http://schemas.microsoft.com/office/drawing/2014/main" id="{591C9ED4-F002-44C2-AD14-895B7D4EE600}"/>
              </a:ext>
            </a:extLst>
          </p:cNvPr>
          <p:cNvSpPr>
            <a:spLocks noGrp="1"/>
          </p:cNvSpPr>
          <p:nvPr>
            <p:ph sz="half" idx="2"/>
          </p:nvPr>
        </p:nvSpPr>
        <p:spPr>
          <a:xfrm>
            <a:off x="476843" y="1828800"/>
            <a:ext cx="11241915" cy="600891"/>
          </a:xfrm>
        </p:spPr>
        <p:txBody>
          <a:bodyPr/>
          <a:lstStyle/>
          <a:p>
            <a:pPr marL="0" indent="0">
              <a:buNone/>
            </a:pPr>
            <a:r>
              <a:rPr lang="en-IN" b="1" u="sng"/>
              <a:t>Example</a:t>
            </a:r>
            <a:r>
              <a:rPr lang="en-IN"/>
              <a:t>: Homestyle Furniture</a:t>
            </a:r>
          </a:p>
        </p:txBody>
      </p:sp>
      <p:graphicFrame>
        <p:nvGraphicFramePr>
          <p:cNvPr id="9" name="Object 3" descr="Begin equation. Left parenthesis X overbar subscript 1 baseline minus x overbar subscript 2 baseline right parenthesis plus minus z subscript alpha divided by 2 baseline start root start fraction left parenthesis sigma 1 right parenthesis squared divided by n subscript 1 baseline end fraction plus start fraction left parenthesis sigma subscript 2 right parenthesis squared divided by n subscript 2 baseline end fraction, end root equals 5 plus or minus 1.96 times begin root begin fraction 9 squared divided by 36 end fraction plus begin fraction 10 squared divided by 49 end fraction end root. End equation.&#10;5 plus or minus 4.06 or .94 years to 9.06 years.">
            <a:extLst>
              <a:ext uri="{FF2B5EF4-FFF2-40B4-BE49-F238E27FC236}">
                <a16:creationId xmlns:a16="http://schemas.microsoft.com/office/drawing/2014/main" id="{05C9EC72-C347-4953-B2F6-529D23B5A085}"/>
              </a:ext>
            </a:extLst>
          </p:cNvPr>
          <p:cNvGraphicFramePr>
            <a:graphicFrameLocks noGrp="1" noChangeAspect="1"/>
          </p:cNvGraphicFramePr>
          <p:nvPr>
            <p:ph idx="10"/>
            <p:extLst>
              <p:ext uri="{D42A27DB-BD31-4B8C-83A1-F6EECF244321}">
                <p14:modId xmlns:p14="http://schemas.microsoft.com/office/powerpoint/2010/main" val="1493062725"/>
              </p:ext>
            </p:extLst>
          </p:nvPr>
        </p:nvGraphicFramePr>
        <p:xfrm>
          <a:off x="2371725" y="2676525"/>
          <a:ext cx="7446963" cy="1665288"/>
        </p:xfrm>
        <a:graphic>
          <a:graphicData uri="http://schemas.openxmlformats.org/presentationml/2006/ole">
            <mc:AlternateContent xmlns:mc="http://schemas.openxmlformats.org/markup-compatibility/2006">
              <mc:Choice xmlns:v="urn:schemas-microsoft-com:vml" Requires="v">
                <p:oleObj spid="_x0000_s180226" name="Equation" r:id="rId3" imgW="8064360" imgH="1803240" progId="Equation.DSMT4">
                  <p:embed/>
                </p:oleObj>
              </mc:Choice>
              <mc:Fallback>
                <p:oleObj name="Equation" r:id="rId3" imgW="8064360" imgH="1803240" progId="Equation.DSMT4">
                  <p:embed/>
                  <p:pic>
                    <p:nvPicPr>
                      <p:cNvPr id="0" name="OLE substitute image"/>
                      <p:cNvPicPr/>
                      <p:nvPr/>
                    </p:nvPicPr>
                    <p:blipFill>
                      <a:blip r:embed="rId4"/>
                      <a:stretch>
                        <a:fillRect/>
                      </a:stretch>
                    </p:blipFill>
                    <p:spPr>
                      <a:xfrm>
                        <a:off x="2371725" y="2676525"/>
                        <a:ext cx="7446963" cy="1665288"/>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561179F4-CF1A-4C2C-B48C-1A168EFE96E9}"/>
              </a:ext>
            </a:extLst>
          </p:cNvPr>
          <p:cNvSpPr>
            <a:spLocks noGrp="1"/>
          </p:cNvSpPr>
          <p:nvPr>
            <p:ph idx="11"/>
          </p:nvPr>
        </p:nvSpPr>
        <p:spPr>
          <a:xfrm>
            <a:off x="476843" y="4807130"/>
            <a:ext cx="11241915" cy="1365899"/>
          </a:xfrm>
        </p:spPr>
        <p:txBody>
          <a:bodyPr/>
          <a:lstStyle/>
          <a:p>
            <a:pPr algn="l"/>
            <a:r>
              <a:rPr lang="en-US"/>
              <a:t>We are 95% confident that the difference between mean age of inner-city and suburban store customers is .94 years to 9.06 years. </a:t>
            </a:r>
          </a:p>
        </p:txBody>
      </p:sp>
    </p:spTree>
    <p:extLst>
      <p:ext uri="{BB962C8B-B14F-4D97-AF65-F5344CB8AC3E}">
        <p14:creationId xmlns:p14="http://schemas.microsoft.com/office/powerpoint/2010/main" val="2287278679"/>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D1D3-2AD7-4603-8A9F-DF11AF3A1AC7}"/>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(1 of 8)</a:t>
            </a:r>
            <a:endParaRPr lang="en-IN"/>
          </a:p>
        </p:txBody>
      </p:sp>
      <p:sp>
        <p:nvSpPr>
          <p:cNvPr id="3" name="Content Placeholder 2">
            <a:extLst>
              <a:ext uri="{FF2B5EF4-FFF2-40B4-BE49-F238E27FC236}">
                <a16:creationId xmlns:a16="http://schemas.microsoft.com/office/drawing/2014/main" id="{BDFD77BC-0F36-4A80-9FF6-4D429484F6E8}"/>
              </a:ext>
            </a:extLst>
          </p:cNvPr>
          <p:cNvSpPr>
            <a:spLocks noGrp="1"/>
          </p:cNvSpPr>
          <p:nvPr>
            <p:ph idx="1"/>
          </p:nvPr>
        </p:nvSpPr>
        <p:spPr>
          <a:xfrm>
            <a:off x="476844" y="1944375"/>
            <a:ext cx="2563240" cy="457200"/>
          </a:xfrm>
        </p:spPr>
        <p:txBody>
          <a:bodyPr/>
          <a:lstStyle/>
          <a:p>
            <a:pPr marL="228600" indent="-228600" algn="l">
              <a:buFont typeface="Arial" pitchFamily="34" charset="0"/>
              <a:buChar char="•"/>
            </a:pPr>
            <a:r>
              <a:rPr lang="en-US"/>
              <a:t>Hypotheses</a:t>
            </a:r>
          </a:p>
        </p:txBody>
      </p:sp>
      <p:sp>
        <p:nvSpPr>
          <p:cNvPr id="5" name="Content Placeholder 4">
            <a:extLst>
              <a:ext uri="{FF2B5EF4-FFF2-40B4-BE49-F238E27FC236}">
                <a16:creationId xmlns:a16="http://schemas.microsoft.com/office/drawing/2014/main" id="{2FEAB07B-CD4D-4E87-BBE4-B241E2B265F2}"/>
              </a:ext>
            </a:extLst>
          </p:cNvPr>
          <p:cNvSpPr>
            <a:spLocks noGrp="1"/>
          </p:cNvSpPr>
          <p:nvPr>
            <p:ph idx="13"/>
          </p:nvPr>
        </p:nvSpPr>
        <p:spPr>
          <a:xfrm>
            <a:off x="1298576" y="2452435"/>
            <a:ext cx="1828800" cy="457200"/>
          </a:xfrm>
        </p:spPr>
        <p:txBody>
          <a:bodyPr/>
          <a:lstStyle/>
          <a:p>
            <a:r>
              <a:rPr lang="en-US"/>
              <a:t>Left-tailed</a:t>
            </a:r>
            <a:endParaRPr lang="en-IN"/>
          </a:p>
        </p:txBody>
      </p:sp>
      <p:graphicFrame>
        <p:nvGraphicFramePr>
          <p:cNvPr id="13" name="Object 3" descr="Begin equation. H subscript zero Baseline: mu subscript 1 Baseline minus mu subscript 2 Baseline is greater than or equal to D subscript 0 baseline. End equation. &#10;H subscript a baseline: mu subscript 1 baseline minus mu subscript 2 baseline less than D subscript 0 baseline. End equation. ">
            <a:extLst>
              <a:ext uri="{FF2B5EF4-FFF2-40B4-BE49-F238E27FC236}">
                <a16:creationId xmlns:a16="http://schemas.microsoft.com/office/drawing/2014/main" id="{8792D785-1D46-4AA9-A2B5-70E509E23095}"/>
              </a:ext>
            </a:extLst>
          </p:cNvPr>
          <p:cNvGraphicFramePr>
            <a:graphicFrameLocks noGrp="1" noChangeAspect="1"/>
          </p:cNvGraphicFramePr>
          <p:nvPr>
            <p:ph idx="11"/>
            <p:extLst>
              <p:ext uri="{D42A27DB-BD31-4B8C-83A1-F6EECF244321}">
                <p14:modId xmlns:p14="http://schemas.microsoft.com/office/powerpoint/2010/main" val="3691865828"/>
              </p:ext>
            </p:extLst>
          </p:nvPr>
        </p:nvGraphicFramePr>
        <p:xfrm>
          <a:off x="1031876" y="3042391"/>
          <a:ext cx="2362200" cy="1003300"/>
        </p:xfrm>
        <a:graphic>
          <a:graphicData uri="http://schemas.openxmlformats.org/presentationml/2006/ole">
            <mc:AlternateContent xmlns:mc="http://schemas.openxmlformats.org/markup-compatibility/2006">
              <mc:Choice xmlns:v="urn:schemas-microsoft-com:vml" Requires="v">
                <p:oleObj spid="_x0000_s181253" name="Equation" r:id="rId3" imgW="2361960" imgH="1002960" progId="Equation.DSMT4">
                  <p:embed/>
                </p:oleObj>
              </mc:Choice>
              <mc:Fallback>
                <p:oleObj name="Equation" r:id="rId3" imgW="2361960" imgH="1002960" progId="Equation.DSMT4">
                  <p:embed/>
                  <p:pic>
                    <p:nvPicPr>
                      <p:cNvPr id="0" name="OLE substitute image"/>
                      <p:cNvPicPr/>
                      <p:nvPr/>
                    </p:nvPicPr>
                    <p:blipFill>
                      <a:blip r:embed="rId4"/>
                      <a:stretch>
                        <a:fillRect/>
                      </a:stretch>
                    </p:blipFill>
                    <p:spPr>
                      <a:xfrm>
                        <a:off x="1031876" y="3042391"/>
                        <a:ext cx="2362200" cy="10033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112DA41D-80DF-4DC3-B115-3D1D4B264647}"/>
              </a:ext>
            </a:extLst>
          </p:cNvPr>
          <p:cNvSpPr>
            <a:spLocks noGrp="1"/>
          </p:cNvSpPr>
          <p:nvPr>
            <p:ph idx="10"/>
          </p:nvPr>
        </p:nvSpPr>
        <p:spPr>
          <a:xfrm>
            <a:off x="4941888" y="2419350"/>
            <a:ext cx="1828800" cy="511559"/>
          </a:xfrm>
        </p:spPr>
        <p:txBody>
          <a:bodyPr/>
          <a:lstStyle/>
          <a:p>
            <a:r>
              <a:rPr lang="en-US"/>
              <a:t>Right-tailed</a:t>
            </a:r>
            <a:endParaRPr lang="en-IN"/>
          </a:p>
        </p:txBody>
      </p:sp>
      <p:graphicFrame>
        <p:nvGraphicFramePr>
          <p:cNvPr id="15" name="Object 5" descr="Begin equation. H subscript 0 baseline equals mu subscript 1 baseline minus mu subscript 2 baseline is less than or equal to D subscript 0 baseline. End equation.&#10;Begin equation H subscript a baseline equals mu subscript 1 Baseline minus mu subscript 2 Baseline is greater than D subscript 0 baseline. End equation. ">
            <a:extLst>
              <a:ext uri="{FF2B5EF4-FFF2-40B4-BE49-F238E27FC236}">
                <a16:creationId xmlns:a16="http://schemas.microsoft.com/office/drawing/2014/main" id="{B1AE7E83-8E74-403F-AC22-307A07BB6110}"/>
              </a:ext>
            </a:extLst>
          </p:cNvPr>
          <p:cNvGraphicFramePr>
            <a:graphicFrameLocks noGrp="1" noChangeAspect="1"/>
          </p:cNvGraphicFramePr>
          <p:nvPr>
            <p:ph idx="15"/>
            <p:extLst>
              <p:ext uri="{D42A27DB-BD31-4B8C-83A1-F6EECF244321}">
                <p14:modId xmlns:p14="http://schemas.microsoft.com/office/powerpoint/2010/main" val="3607457779"/>
              </p:ext>
            </p:extLst>
          </p:nvPr>
        </p:nvGraphicFramePr>
        <p:xfrm>
          <a:off x="4675188" y="3037629"/>
          <a:ext cx="2362200" cy="1003300"/>
        </p:xfrm>
        <a:graphic>
          <a:graphicData uri="http://schemas.openxmlformats.org/presentationml/2006/ole">
            <mc:AlternateContent xmlns:mc="http://schemas.openxmlformats.org/markup-compatibility/2006">
              <mc:Choice xmlns:v="urn:schemas-microsoft-com:vml" Requires="v">
                <p:oleObj spid="_x0000_s181254" name="Equation" r:id="rId5" imgW="2361960" imgH="1002960" progId="Equation.DSMT4">
                  <p:embed/>
                </p:oleObj>
              </mc:Choice>
              <mc:Fallback>
                <p:oleObj name="Equation" r:id="rId5" imgW="2361960" imgH="1002960" progId="Equation.DSMT4">
                  <p:embed/>
                  <p:pic>
                    <p:nvPicPr>
                      <p:cNvPr id="0" name="OLE substitute image"/>
                      <p:cNvPicPr/>
                      <p:nvPr/>
                    </p:nvPicPr>
                    <p:blipFill>
                      <a:blip r:embed="rId6"/>
                      <a:stretch>
                        <a:fillRect/>
                      </a:stretch>
                    </p:blipFill>
                    <p:spPr>
                      <a:xfrm>
                        <a:off x="4675188" y="3037629"/>
                        <a:ext cx="2362200" cy="10033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F1E7BD2-1E6C-4FB0-9125-202718EE751C}"/>
              </a:ext>
            </a:extLst>
          </p:cNvPr>
          <p:cNvSpPr>
            <a:spLocks noGrp="1"/>
          </p:cNvSpPr>
          <p:nvPr>
            <p:ph idx="14"/>
          </p:nvPr>
        </p:nvSpPr>
        <p:spPr>
          <a:xfrm>
            <a:off x="8318500" y="2473709"/>
            <a:ext cx="1828800" cy="457200"/>
          </a:xfrm>
        </p:spPr>
        <p:txBody>
          <a:bodyPr/>
          <a:lstStyle/>
          <a:p>
            <a:r>
              <a:rPr lang="en-US"/>
              <a:t>Two-tailed</a:t>
            </a:r>
            <a:endParaRPr lang="en-IN"/>
          </a:p>
        </p:txBody>
      </p:sp>
      <p:graphicFrame>
        <p:nvGraphicFramePr>
          <p:cNvPr id="16" name="Object 7" descr="Begin equation. H subscript 0 baseline: mu subscript 1 baseline minus mu subscript 2 baseline equals D subscript 0 baseline. End equation. &#10;Begin equation. H subscript a baseline: mu subscript 1 baseline minus mu subscript 2 baseline is not equal to D subscript 0 baseline. End equation.">
            <a:extLst>
              <a:ext uri="{FF2B5EF4-FFF2-40B4-BE49-F238E27FC236}">
                <a16:creationId xmlns:a16="http://schemas.microsoft.com/office/drawing/2014/main" id="{CAD7ED64-9EA5-4B5F-A382-A125C4792247}"/>
              </a:ext>
            </a:extLst>
          </p:cNvPr>
          <p:cNvGraphicFramePr>
            <a:graphicFrameLocks noGrp="1" noChangeAspect="1"/>
          </p:cNvGraphicFramePr>
          <p:nvPr>
            <p:ph idx="12"/>
            <p:extLst>
              <p:ext uri="{D42A27DB-BD31-4B8C-83A1-F6EECF244321}">
                <p14:modId xmlns:p14="http://schemas.microsoft.com/office/powerpoint/2010/main" val="2251238922"/>
              </p:ext>
            </p:extLst>
          </p:nvPr>
        </p:nvGraphicFramePr>
        <p:xfrm>
          <a:off x="8318500" y="3042391"/>
          <a:ext cx="2363788" cy="998538"/>
        </p:xfrm>
        <a:graphic>
          <a:graphicData uri="http://schemas.openxmlformats.org/presentationml/2006/ole">
            <mc:AlternateContent xmlns:mc="http://schemas.openxmlformats.org/markup-compatibility/2006">
              <mc:Choice xmlns:v="urn:schemas-microsoft-com:vml" Requires="v">
                <p:oleObj spid="_x0000_s181255" name="Equation" r:id="rId7" imgW="2374560" imgH="1002960" progId="Equation.DSMT4">
                  <p:embed/>
                </p:oleObj>
              </mc:Choice>
              <mc:Fallback>
                <p:oleObj name="Equation" r:id="rId7" imgW="2374560" imgH="1002960" progId="Equation.DSMT4">
                  <p:embed/>
                  <p:pic>
                    <p:nvPicPr>
                      <p:cNvPr id="0" name="OLE substitute image"/>
                      <p:cNvPicPr/>
                      <p:nvPr/>
                    </p:nvPicPr>
                    <p:blipFill>
                      <a:blip r:embed="rId8"/>
                      <a:stretch>
                        <a:fillRect/>
                      </a:stretch>
                    </p:blipFill>
                    <p:spPr>
                      <a:xfrm>
                        <a:off x="8318500" y="3042391"/>
                        <a:ext cx="2363788" cy="998538"/>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6338177-BDC0-4E16-9ECE-1D55F39B3A6A}"/>
              </a:ext>
            </a:extLst>
          </p:cNvPr>
          <p:cNvSpPr>
            <a:spLocks noGrp="1"/>
          </p:cNvSpPr>
          <p:nvPr>
            <p:ph idx="16"/>
          </p:nvPr>
        </p:nvSpPr>
        <p:spPr>
          <a:xfrm>
            <a:off x="476844" y="4527847"/>
            <a:ext cx="2563241" cy="503298"/>
          </a:xfrm>
        </p:spPr>
        <p:txBody>
          <a:bodyPr/>
          <a:lstStyle/>
          <a:p>
            <a:pPr marL="228600" indent="-228600" algn="l">
              <a:buFont typeface="Arial" pitchFamily="34" charset="0"/>
              <a:buChar char="•"/>
            </a:pPr>
            <a:r>
              <a:rPr lang="en-US"/>
              <a:t>Test Statistic</a:t>
            </a:r>
            <a:endParaRPr lang="en-IN"/>
          </a:p>
        </p:txBody>
      </p:sp>
      <p:graphicFrame>
        <p:nvGraphicFramePr>
          <p:cNvPr id="18" name="Object 10" descr="Begin equation. Z equals start fraction left parenthesis x overbar subscript  1 baseline minus x overbar subscript 2 baseline right parenthesis minus D subscript 0 baseline divided by start root start fraction left parenthesis sigma subscript 1 baseline right parenthesis squared divided by n subscript 1 baseline end fraction plus start fraction left parenthesis sigma subscript 2 baseline right parenthesis squared divided by n subscript 2 Baseline end fraction, end root, end fraction. End equation.">
            <a:extLst>
              <a:ext uri="{FF2B5EF4-FFF2-40B4-BE49-F238E27FC236}">
                <a16:creationId xmlns:a16="http://schemas.microsoft.com/office/drawing/2014/main" id="{7C9A6DB0-6BAB-49D4-B37B-1F8AB896F4C3}"/>
              </a:ext>
            </a:extLst>
          </p:cNvPr>
          <p:cNvGraphicFramePr>
            <a:graphicFrameLocks noGrp="1" noChangeAspect="1"/>
          </p:cNvGraphicFramePr>
          <p:nvPr>
            <p:ph idx="17"/>
            <p:extLst>
              <p:ext uri="{D42A27DB-BD31-4B8C-83A1-F6EECF244321}">
                <p14:modId xmlns:p14="http://schemas.microsoft.com/office/powerpoint/2010/main" val="949858088"/>
              </p:ext>
            </p:extLst>
          </p:nvPr>
        </p:nvGraphicFramePr>
        <p:xfrm>
          <a:off x="4421188" y="4779496"/>
          <a:ext cx="2870200" cy="1536700"/>
        </p:xfrm>
        <a:graphic>
          <a:graphicData uri="http://schemas.openxmlformats.org/presentationml/2006/ole">
            <mc:AlternateContent xmlns:mc="http://schemas.openxmlformats.org/markup-compatibility/2006">
              <mc:Choice xmlns:v="urn:schemas-microsoft-com:vml" Requires="v">
                <p:oleObj spid="_x0000_s181256" name="Equation" r:id="rId9" imgW="2869920" imgH="1536480" progId="Equation.DSMT4">
                  <p:embed/>
                </p:oleObj>
              </mc:Choice>
              <mc:Fallback>
                <p:oleObj name="Equation" r:id="rId9" imgW="2869920" imgH="1536480" progId="Equation.DSMT4">
                  <p:embed/>
                  <p:pic>
                    <p:nvPicPr>
                      <p:cNvPr id="0" name="OLE substitute image"/>
                      <p:cNvPicPr/>
                      <p:nvPr/>
                    </p:nvPicPr>
                    <p:blipFill>
                      <a:blip r:embed="rId10"/>
                      <a:stretch>
                        <a:fillRect/>
                      </a:stretch>
                    </p:blipFill>
                    <p:spPr>
                      <a:xfrm>
                        <a:off x="4421188" y="4779496"/>
                        <a:ext cx="2870200" cy="1536700"/>
                      </a:xfrm>
                      <a:prstGeom prst="rect">
                        <a:avLst/>
                      </a:prstGeom>
                    </p:spPr>
                  </p:pic>
                </p:oleObj>
              </mc:Fallback>
            </mc:AlternateContent>
          </a:graphicData>
        </a:graphic>
      </p:graphicFrame>
    </p:spTree>
    <p:extLst>
      <p:ext uri="{BB962C8B-B14F-4D97-AF65-F5344CB8AC3E}">
        <p14:creationId xmlns:p14="http://schemas.microsoft.com/office/powerpoint/2010/main" val="142141154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(2 of 8)</a:t>
            </a:r>
            <a:endParaRPr lang="en-IN"/>
          </a:p>
        </p:txBody>
      </p:sp>
      <p:sp>
        <p:nvSpPr>
          <p:cNvPr id="5" name="Content Placeholder 2"/>
          <p:cNvSpPr>
            <a:spLocks noGrp="1"/>
          </p:cNvSpPr>
          <p:nvPr>
            <p:ph sz="half" idx="1"/>
          </p:nvPr>
        </p:nvSpPr>
        <p:spPr>
          <a:xfrm>
            <a:off x="476843" y="1825625"/>
            <a:ext cx="10917988" cy="2310277"/>
          </a:xfrm>
        </p:spPr>
        <p:txBody>
          <a:bodyPr/>
          <a:lstStyle/>
          <a:p>
            <a:pPr marL="0" indent="0">
              <a:buNone/>
            </a:pPr>
            <a:r>
              <a:rPr lang="en-IN" b="1" u="sng"/>
              <a:t>Example</a:t>
            </a:r>
            <a:r>
              <a:rPr lang="en-IN"/>
              <a:t>: Training Centers</a:t>
            </a:r>
          </a:p>
          <a:p>
            <a:pPr marL="0" indent="0">
              <a:spcBef>
                <a:spcPts val="3000"/>
              </a:spcBef>
              <a:buNone/>
            </a:pPr>
            <a:r>
              <a:rPr lang="en-IN"/>
              <a:t>A standardized examination was given to the individuals who are trained at two different centres to evaluate the difference in education quality between them. </a:t>
            </a:r>
          </a:p>
          <a:p>
            <a:pPr marL="914400" indent="0">
              <a:buNone/>
            </a:pPr>
            <a:r>
              <a:rPr lang="en-IN"/>
              <a:t>Let </a:t>
            </a:r>
          </a:p>
        </p:txBody>
      </p:sp>
      <p:graphicFrame>
        <p:nvGraphicFramePr>
          <p:cNvPr id="12" name="Object 3" descr="mu subscript 1 baseline equals the mean examination score for the population of individuals trained at center A.&#10;mu subscript 2 baseline equals the mean examination score for the population of individuals trained at center B."/>
          <p:cNvGraphicFramePr>
            <a:graphicFrameLocks noGrp="1" noChangeAspect="1"/>
          </p:cNvGraphicFramePr>
          <p:nvPr>
            <p:ph sz="half" idx="2"/>
            <p:extLst>
              <p:ext uri="{D42A27DB-BD31-4B8C-83A1-F6EECF244321}">
                <p14:modId xmlns:p14="http://schemas.microsoft.com/office/powerpoint/2010/main" val="2153570897"/>
              </p:ext>
            </p:extLst>
          </p:nvPr>
        </p:nvGraphicFramePr>
        <p:xfrm>
          <a:off x="2279760" y="4355389"/>
          <a:ext cx="7480080" cy="1739880"/>
        </p:xfrm>
        <a:graphic>
          <a:graphicData uri="http://schemas.openxmlformats.org/presentationml/2006/ole">
            <mc:AlternateContent xmlns:mc="http://schemas.openxmlformats.org/markup-compatibility/2006">
              <mc:Choice xmlns:v="urn:schemas-microsoft-com:vml" Requires="v">
                <p:oleObj spid="_x0000_s182274" name="Equation" r:id="rId3" imgW="7480080" imgH="1739880" progId="Equation.DSMT4">
                  <p:embed/>
                </p:oleObj>
              </mc:Choice>
              <mc:Fallback>
                <p:oleObj name="Equation" r:id="rId3" imgW="7480080" imgH="1739880" progId="Equation.DSMT4">
                  <p:embed/>
                  <p:pic>
                    <p:nvPicPr>
                      <p:cNvPr id="0" name="OLE substitute image"/>
                      <p:cNvPicPr/>
                      <p:nvPr/>
                    </p:nvPicPr>
                    <p:blipFill>
                      <a:blip r:embed="rId4"/>
                      <a:stretch>
                        <a:fillRect/>
                      </a:stretch>
                    </p:blipFill>
                    <p:spPr>
                      <a:xfrm>
                        <a:off x="2279760" y="4355389"/>
                        <a:ext cx="7480080" cy="1739880"/>
                      </a:xfrm>
                      <a:prstGeom prst="rect">
                        <a:avLst/>
                      </a:prstGeom>
                    </p:spPr>
                  </p:pic>
                </p:oleObj>
              </mc:Fallback>
            </mc:AlternateContent>
          </a:graphicData>
        </a:graphic>
      </p:graphicFrame>
    </p:spTree>
    <p:extLst>
      <p:ext uri="{BB962C8B-B14F-4D97-AF65-F5344CB8AC3E}">
        <p14:creationId xmlns:p14="http://schemas.microsoft.com/office/powerpoint/2010/main" val="3864301771"/>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9C85-FBD6-4FAE-B27E-861905620BFE}"/>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(3 of 8)</a:t>
            </a:r>
            <a:endParaRPr lang="en-IN"/>
          </a:p>
        </p:txBody>
      </p:sp>
      <p:sp>
        <p:nvSpPr>
          <p:cNvPr id="3" name="Content Placeholder 2">
            <a:extLst>
              <a:ext uri="{FF2B5EF4-FFF2-40B4-BE49-F238E27FC236}">
                <a16:creationId xmlns:a16="http://schemas.microsoft.com/office/drawing/2014/main" id="{F3F0F389-1D19-438B-9539-20A1B1BD13E8}"/>
              </a:ext>
            </a:extLst>
          </p:cNvPr>
          <p:cNvSpPr>
            <a:spLocks noGrp="1"/>
          </p:cNvSpPr>
          <p:nvPr>
            <p:ph sz="half" idx="1"/>
          </p:nvPr>
        </p:nvSpPr>
        <p:spPr>
          <a:xfrm>
            <a:off x="476843" y="1825625"/>
            <a:ext cx="5542957" cy="600075"/>
          </a:xfrm>
        </p:spPr>
        <p:txBody>
          <a:bodyPr/>
          <a:lstStyle/>
          <a:p>
            <a:pPr marL="0" indent="0">
              <a:buNone/>
            </a:pPr>
            <a:r>
              <a:rPr lang="en-IN" b="1" u="sng"/>
              <a:t>Example</a:t>
            </a:r>
            <a:r>
              <a:rPr lang="en-IN"/>
              <a:t>: Training Centers</a:t>
            </a:r>
            <a:endParaRPr lang="en-IN">
              <a:solidFill>
                <a:srgbClr val="003865"/>
              </a:solidFill>
            </a:endParaRPr>
          </a:p>
        </p:txBody>
      </p:sp>
      <p:graphicFrame>
        <p:nvGraphicFramePr>
          <p:cNvPr id="5" name="Table 3">
            <a:extLst>
              <a:ext uri="{FF2B5EF4-FFF2-40B4-BE49-F238E27FC236}">
                <a16:creationId xmlns:a16="http://schemas.microsoft.com/office/drawing/2014/main" id="{8ADF8CB3-7471-4CA8-8834-115D72791018}"/>
              </a:ext>
            </a:extLst>
          </p:cNvPr>
          <p:cNvGraphicFramePr>
            <a:graphicFrameLocks noGrp="1"/>
          </p:cNvGraphicFramePr>
          <p:nvPr>
            <p:ph sz="half" idx="2"/>
            <p:extLst>
              <p:ext uri="{D42A27DB-BD31-4B8C-83A1-F6EECF244321}">
                <p14:modId xmlns:p14="http://schemas.microsoft.com/office/powerpoint/2010/main" val="429571425"/>
              </p:ext>
            </p:extLst>
          </p:nvPr>
        </p:nvGraphicFramePr>
        <p:xfrm>
          <a:off x="1280886" y="2599868"/>
          <a:ext cx="96012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802844720"/>
                    </a:ext>
                  </a:extLst>
                </a:gridCol>
                <a:gridCol w="2743200">
                  <a:extLst>
                    <a:ext uri="{9D8B030D-6E8A-4147-A177-3AD203B41FA5}">
                      <a16:colId xmlns:a16="http://schemas.microsoft.com/office/drawing/2014/main" val="4189259464"/>
                    </a:ext>
                  </a:extLst>
                </a:gridCol>
                <a:gridCol w="2743200">
                  <a:extLst>
                    <a:ext uri="{9D8B030D-6E8A-4147-A177-3AD203B41FA5}">
                      <a16:colId xmlns:a16="http://schemas.microsoft.com/office/drawing/2014/main" val="833980206"/>
                    </a:ext>
                  </a:extLst>
                </a:gridCol>
              </a:tblGrid>
              <a:tr h="548640">
                <a:tc>
                  <a:txBody>
                    <a:bodyPr/>
                    <a:lstStyle/>
                    <a:p>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sng">
                          <a:solidFill>
                            <a:srgbClr val="003865"/>
                          </a:solidFill>
                        </a:rPr>
                        <a:t>A</a:t>
                      </a:r>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sng">
                          <a:solidFill>
                            <a:srgbClr val="003865"/>
                          </a:solidFill>
                        </a:rPr>
                        <a:t>B</a:t>
                      </a:r>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8731281"/>
                  </a:ext>
                </a:extLst>
              </a:tr>
              <a:tr h="548640">
                <a:tc>
                  <a:txBody>
                    <a:bodyPr/>
                    <a:lstStyle/>
                    <a:p>
                      <a:r>
                        <a:rPr lang="en-US" sz="2400" b="0">
                          <a:solidFill>
                            <a:srgbClr val="003865"/>
                          </a:solidFill>
                        </a:rPr>
                        <a:t>Sample Size</a:t>
                      </a:r>
                      <a:endParaRPr lang="en-IN" sz="2400" b="0">
                        <a:solidFill>
                          <a:srgbClr val="003865"/>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30</a:t>
                      </a:r>
                      <a:endParaRPr lang="en-IN" sz="2400" b="0">
                        <a:solidFill>
                          <a:srgbClr val="003865"/>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40</a:t>
                      </a:r>
                      <a:endParaRPr lang="en-IN" sz="2400" b="0">
                        <a:solidFill>
                          <a:srgbClr val="003865"/>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1182068"/>
                  </a:ext>
                </a:extLst>
              </a:tr>
              <a:tr h="548640">
                <a:tc>
                  <a:txBody>
                    <a:bodyPr/>
                    <a:lstStyle/>
                    <a:p>
                      <a:r>
                        <a:rPr lang="en-US" sz="2400" b="0">
                          <a:solidFill>
                            <a:srgbClr val="003865"/>
                          </a:solidFill>
                        </a:rPr>
                        <a:t>Sample Mean</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82</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78</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1661496"/>
                  </a:ext>
                </a:extLst>
              </a:tr>
              <a:tr h="548640">
                <a:tc>
                  <a:txBody>
                    <a:bodyPr/>
                    <a:lstStyle/>
                    <a:p>
                      <a:r>
                        <a:rPr lang="en-US" sz="2400" b="0">
                          <a:solidFill>
                            <a:srgbClr val="003865"/>
                          </a:solidFill>
                        </a:rPr>
                        <a:t>Standard deviation</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10</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b="0">
                          <a:solidFill>
                            <a:srgbClr val="003865"/>
                          </a:solidFill>
                        </a:rPr>
                        <a:t>10</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2114459"/>
                  </a:ext>
                </a:extLst>
              </a:tr>
              <a:tr h="548640">
                <a:tc>
                  <a:txBody>
                    <a:bodyPr/>
                    <a:lstStyle/>
                    <a:p>
                      <a:pPr marL="0" indent="0">
                        <a:buNone/>
                      </a:pPr>
                      <a:r>
                        <a:rPr lang="en-US" sz="2400" b="0">
                          <a:solidFill>
                            <a:srgbClr val="003865"/>
                          </a:solidFill>
                        </a:rPr>
                        <a:t>(Based on previous studies)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marL="9144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0546996"/>
                  </a:ext>
                </a:extLst>
              </a:tr>
            </a:tbl>
          </a:graphicData>
        </a:graphic>
      </p:graphicFrame>
    </p:spTree>
    <p:extLst>
      <p:ext uri="{BB962C8B-B14F-4D97-AF65-F5344CB8AC3E}">
        <p14:creationId xmlns:p14="http://schemas.microsoft.com/office/powerpoint/2010/main" val="2410044394"/>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(4 of 8)</a:t>
            </a:r>
            <a:endParaRPr lang="en-IN"/>
          </a:p>
        </p:txBody>
      </p:sp>
      <p:sp>
        <p:nvSpPr>
          <p:cNvPr id="3" name="Content Placeholder 2"/>
          <p:cNvSpPr>
            <a:spLocks noGrp="1"/>
          </p:cNvSpPr>
          <p:nvPr>
            <p:ph idx="1"/>
          </p:nvPr>
        </p:nvSpPr>
        <p:spPr/>
        <p:txBody>
          <a:bodyPr/>
          <a:lstStyle/>
          <a:p>
            <a:pPr marL="0" indent="0">
              <a:buNone/>
            </a:pPr>
            <a:r>
              <a:rPr lang="en-IN" b="1" u="sng"/>
              <a:t>Example</a:t>
            </a:r>
            <a:r>
              <a:rPr lang="en-IN"/>
              <a:t>: Training Centers</a:t>
            </a:r>
          </a:p>
          <a:p>
            <a:pPr marL="0" indent="0">
              <a:spcBef>
                <a:spcPts val="3000"/>
              </a:spcBef>
              <a:buNone/>
            </a:pPr>
            <a:r>
              <a:rPr lang="en-IN"/>
              <a:t>Can we conclude, using </a:t>
            </a:r>
            <a:r>
              <a:rPr lang="el-GR" i="1"/>
              <a:t>α</a:t>
            </a:r>
            <a:r>
              <a:rPr lang="en-IN"/>
              <a:t> = .05, that no difference exists between the training quality provided at the two centers?</a:t>
            </a:r>
          </a:p>
        </p:txBody>
      </p:sp>
    </p:spTree>
    <p:extLst>
      <p:ext uri="{BB962C8B-B14F-4D97-AF65-F5344CB8AC3E}">
        <p14:creationId xmlns:p14="http://schemas.microsoft.com/office/powerpoint/2010/main" val="3379343082"/>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323739-C8A4-48AF-B4E4-C4473181E3A8}"/>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(5 of 8)</a:t>
            </a:r>
            <a:endParaRPr lang="en-IN"/>
          </a:p>
        </p:txBody>
      </p:sp>
      <p:sp>
        <p:nvSpPr>
          <p:cNvPr id="15" name="Content Placeholder 2"/>
          <p:cNvSpPr>
            <a:spLocks noGrp="1"/>
          </p:cNvSpPr>
          <p:nvPr>
            <p:ph idx="1"/>
          </p:nvPr>
        </p:nvSpPr>
        <p:spPr>
          <a:xfrm>
            <a:off x="476843" y="1944375"/>
            <a:ext cx="10932055" cy="1431871"/>
          </a:xfrm>
        </p:spPr>
        <p:txBody>
          <a:bodyPr/>
          <a:lstStyle/>
          <a:p>
            <a:pPr algn="l">
              <a:spcBef>
                <a:spcPct val="0"/>
              </a:spcBef>
              <a:spcAft>
                <a:spcPts val="600"/>
              </a:spcAft>
            </a:pPr>
            <a:r>
              <a:rPr lang="en-IN" b="1" u="sng"/>
              <a:t>Example</a:t>
            </a:r>
            <a:r>
              <a:rPr lang="en-IN"/>
              <a:t>: Training Centers</a:t>
            </a:r>
          </a:p>
          <a:p>
            <a:pPr marL="457200" algn="l">
              <a:spcBef>
                <a:spcPct val="0"/>
              </a:spcBef>
              <a:spcAft>
                <a:spcPts val="600"/>
              </a:spcAft>
            </a:pPr>
            <a:r>
              <a:rPr lang="en-US" i="1"/>
              <a:t>p</a:t>
            </a:r>
            <a:r>
              <a:rPr lang="en-US"/>
              <a:t> -Value and Critical Value Approaches</a:t>
            </a:r>
          </a:p>
          <a:p>
            <a:pPr marL="914400" indent="-457200" algn="l">
              <a:spcBef>
                <a:spcPct val="0"/>
              </a:spcBef>
              <a:spcAft>
                <a:spcPts val="600"/>
              </a:spcAft>
              <a:buAutoNum type="arabicPeriod"/>
            </a:pPr>
            <a:r>
              <a:rPr lang="en-US"/>
              <a:t>Develop the hypotheses.</a:t>
            </a:r>
          </a:p>
        </p:txBody>
      </p:sp>
      <p:graphicFrame>
        <p:nvGraphicFramePr>
          <p:cNvPr id="16" name="Object 3" descr="Begin equation. H subscript 0 baseline: mu subscript 1 baseline minus mu subscript 2 baseline equals 0. End equation.&#10;Begin equation. H subscript a baseline: mu subscript 1 baseline minus mu subscript 2 baseline is not equal to 0. end equation.">
            <a:extLst>
              <a:ext uri="{FF2B5EF4-FFF2-40B4-BE49-F238E27FC236}">
                <a16:creationId xmlns:a16="http://schemas.microsoft.com/office/drawing/2014/main" id="{9D0E3C18-DC40-4A47-80B9-6E3AE5E6EFE5}"/>
              </a:ext>
            </a:extLst>
          </p:cNvPr>
          <p:cNvGraphicFramePr>
            <a:graphicFrameLocks noGrp="1" noChangeAspect="1"/>
          </p:cNvGraphicFramePr>
          <p:nvPr>
            <p:ph idx="11"/>
            <p:extLst>
              <p:ext uri="{D42A27DB-BD31-4B8C-83A1-F6EECF244321}">
                <p14:modId xmlns:p14="http://schemas.microsoft.com/office/powerpoint/2010/main" val="1437568916"/>
              </p:ext>
            </p:extLst>
          </p:nvPr>
        </p:nvGraphicFramePr>
        <p:xfrm>
          <a:off x="5137150" y="2952012"/>
          <a:ext cx="1917700" cy="850900"/>
        </p:xfrm>
        <a:graphic>
          <a:graphicData uri="http://schemas.openxmlformats.org/presentationml/2006/ole">
            <mc:AlternateContent xmlns:mc="http://schemas.openxmlformats.org/markup-compatibility/2006">
              <mc:Choice xmlns:v="urn:schemas-microsoft-com:vml" Requires="v">
                <p:oleObj spid="_x0000_s183299" name="Equation" r:id="rId3" imgW="1917360" imgH="850680" progId="Equation.DSMT4">
                  <p:embed/>
                </p:oleObj>
              </mc:Choice>
              <mc:Fallback>
                <p:oleObj name="Equation" r:id="rId3" imgW="1917360" imgH="850680" progId="Equation.DSMT4">
                  <p:embed/>
                  <p:pic>
                    <p:nvPicPr>
                      <p:cNvPr id="0" name="OLE substitute image"/>
                      <p:cNvPicPr/>
                      <p:nvPr/>
                    </p:nvPicPr>
                    <p:blipFill>
                      <a:blip r:embed="rId4"/>
                      <a:stretch>
                        <a:fillRect/>
                      </a:stretch>
                    </p:blipFill>
                    <p:spPr>
                      <a:xfrm>
                        <a:off x="5137150" y="2952012"/>
                        <a:ext cx="1917700" cy="850900"/>
                      </a:xfrm>
                      <a:prstGeom prst="rect">
                        <a:avLst/>
                      </a:prstGeom>
                    </p:spPr>
                  </p:pic>
                </p:oleObj>
              </mc:Fallback>
            </mc:AlternateContent>
          </a:graphicData>
        </a:graphic>
      </p:graphicFrame>
      <p:sp>
        <p:nvSpPr>
          <p:cNvPr id="13" name="Content Placeholder 4"/>
          <p:cNvSpPr>
            <a:spLocks noGrp="1"/>
          </p:cNvSpPr>
          <p:nvPr>
            <p:ph idx="13"/>
          </p:nvPr>
        </p:nvSpPr>
        <p:spPr>
          <a:xfrm>
            <a:off x="8541305" y="3022898"/>
            <a:ext cx="2563240" cy="498130"/>
          </a:xfrm>
        </p:spPr>
        <p:txBody>
          <a:bodyPr/>
          <a:lstStyle/>
          <a:p>
            <a:pPr algn="l"/>
            <a:r>
              <a:rPr lang="en-US"/>
              <a:t>(two-tailed test)</a:t>
            </a:r>
            <a:endParaRPr lang="en-IN"/>
          </a:p>
        </p:txBody>
      </p:sp>
      <p:sp>
        <p:nvSpPr>
          <p:cNvPr id="9" name="Content Placeholder 5"/>
          <p:cNvSpPr>
            <a:spLocks noGrp="1"/>
          </p:cNvSpPr>
          <p:nvPr>
            <p:ph idx="15"/>
          </p:nvPr>
        </p:nvSpPr>
        <p:spPr>
          <a:xfrm>
            <a:off x="1762275" y="3968046"/>
            <a:ext cx="1131567" cy="498130"/>
          </a:xfrm>
        </p:spPr>
        <p:txBody>
          <a:bodyPr/>
          <a:lstStyle/>
          <a:p>
            <a:pPr algn="l"/>
            <a:r>
              <a:rPr lang="en-US"/>
              <a:t>where</a:t>
            </a:r>
          </a:p>
        </p:txBody>
      </p:sp>
      <p:graphicFrame>
        <p:nvGraphicFramePr>
          <p:cNvPr id="18" name="Object 6" descr="mu subscript 1 baseline equals the mean examination score for the population of individuals trained at center A.&#10;mu subscript 2 equals the mean examination score for the population of individuals trained at center B. "/>
          <p:cNvGraphicFramePr>
            <a:graphicFrameLocks noGrp="1" noChangeAspect="1"/>
          </p:cNvGraphicFramePr>
          <p:nvPr>
            <p:ph idx="10"/>
            <p:extLst>
              <p:ext uri="{D42A27DB-BD31-4B8C-83A1-F6EECF244321}">
                <p14:modId xmlns:p14="http://schemas.microsoft.com/office/powerpoint/2010/main" val="2313566234"/>
              </p:ext>
            </p:extLst>
          </p:nvPr>
        </p:nvGraphicFramePr>
        <p:xfrm>
          <a:off x="2829069" y="4046810"/>
          <a:ext cx="7480080" cy="1714320"/>
        </p:xfrm>
        <a:graphic>
          <a:graphicData uri="http://schemas.openxmlformats.org/presentationml/2006/ole">
            <mc:AlternateContent xmlns:mc="http://schemas.openxmlformats.org/markup-compatibility/2006">
              <mc:Choice xmlns:v="urn:schemas-microsoft-com:vml" Requires="v">
                <p:oleObj spid="_x0000_s183300" name="Equation" r:id="rId5" imgW="7480080" imgH="1714320" progId="Equation.DSMT4">
                  <p:embed/>
                </p:oleObj>
              </mc:Choice>
              <mc:Fallback>
                <p:oleObj name="Equation" r:id="rId5" imgW="7480080" imgH="1714320" progId="Equation.DSMT4">
                  <p:embed/>
                  <p:pic>
                    <p:nvPicPr>
                      <p:cNvPr id="0" name="OLE substitute image"/>
                      <p:cNvPicPr/>
                      <p:nvPr/>
                    </p:nvPicPr>
                    <p:blipFill>
                      <a:blip r:embed="rId6"/>
                      <a:stretch>
                        <a:fillRect/>
                      </a:stretch>
                    </p:blipFill>
                    <p:spPr>
                      <a:xfrm>
                        <a:off x="2829069" y="4046810"/>
                        <a:ext cx="7480080" cy="1714320"/>
                      </a:xfrm>
                      <a:prstGeom prst="rect">
                        <a:avLst/>
                      </a:prstGeom>
                    </p:spPr>
                  </p:pic>
                </p:oleObj>
              </mc:Fallback>
            </mc:AlternateContent>
          </a:graphicData>
        </a:graphic>
      </p:graphicFrame>
      <p:sp>
        <p:nvSpPr>
          <p:cNvPr id="11" name="Content Placeholder 7"/>
          <p:cNvSpPr>
            <a:spLocks noGrp="1"/>
          </p:cNvSpPr>
          <p:nvPr>
            <p:ph idx="12"/>
          </p:nvPr>
        </p:nvSpPr>
        <p:spPr>
          <a:xfrm>
            <a:off x="476843" y="5865714"/>
            <a:ext cx="10932055" cy="403750"/>
          </a:xfrm>
        </p:spPr>
        <p:txBody>
          <a:bodyPr/>
          <a:lstStyle/>
          <a:p>
            <a:pPr marL="914400" indent="-457200" algn="l"/>
            <a:r>
              <a:rPr lang="en-US"/>
              <a:t>2.  Specify the level of significance </a:t>
            </a:r>
            <a:r>
              <a:rPr lang="el-GR" i="1">
                <a:latin typeface="Arial" pitchFamily="34" charset="0"/>
                <a:cs typeface="Arial" pitchFamily="34" charset="0"/>
              </a:rPr>
              <a:t>α</a:t>
            </a:r>
            <a:r>
              <a:rPr lang="en-US" i="1"/>
              <a:t> </a:t>
            </a:r>
            <a:r>
              <a:rPr lang="en-US"/>
              <a:t>= .05</a:t>
            </a:r>
          </a:p>
        </p:txBody>
      </p:sp>
    </p:spTree>
    <p:extLst>
      <p:ext uri="{BB962C8B-B14F-4D97-AF65-F5344CB8AC3E}">
        <p14:creationId xmlns:p14="http://schemas.microsoft.com/office/powerpoint/2010/main" val="2875321134"/>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(6 of 8)</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1"/>
          </p:nvPr>
        </p:nvSpPr>
        <p:spPr>
          <a:xfrm>
            <a:off x="476843" y="1825625"/>
            <a:ext cx="11241915" cy="1463265"/>
          </a:xfrm>
        </p:spPr>
        <p:txBody>
          <a:bodyPr/>
          <a:lstStyle/>
          <a:p>
            <a:pPr marL="0" indent="0">
              <a:spcBef>
                <a:spcPct val="0"/>
              </a:spcBef>
              <a:spcAft>
                <a:spcPts val="600"/>
              </a:spcAft>
              <a:buNone/>
            </a:pPr>
            <a:r>
              <a:rPr lang="en-IN" b="1" u="sng"/>
              <a:t>Example</a:t>
            </a:r>
            <a:r>
              <a:rPr lang="en-IN"/>
              <a:t>: Training Centers</a:t>
            </a:r>
            <a:endParaRPr lang="en-US" i="1"/>
          </a:p>
          <a:p>
            <a:pPr marL="457200" indent="0">
              <a:spcBef>
                <a:spcPct val="0"/>
              </a:spcBef>
              <a:spcAft>
                <a:spcPts val="600"/>
              </a:spcAft>
              <a:buNone/>
            </a:pPr>
            <a:r>
              <a:rPr lang="en-US" i="1"/>
              <a:t>p</a:t>
            </a:r>
            <a:r>
              <a:rPr lang="en-US"/>
              <a:t>-Value and Critical Value Approaches</a:t>
            </a:r>
          </a:p>
          <a:p>
            <a:pPr marL="914400" lvl="1" indent="-463550">
              <a:spcBef>
                <a:spcPct val="0"/>
              </a:spcBef>
              <a:spcAft>
                <a:spcPts val="600"/>
              </a:spcAft>
              <a:buAutoNum type="arabicPeriod" startAt="3"/>
            </a:pPr>
            <a:r>
              <a:rPr lang="en-US"/>
              <a:t>Compute the value of the test statistic.</a:t>
            </a:r>
          </a:p>
        </p:txBody>
      </p:sp>
      <p:graphicFrame>
        <p:nvGraphicFramePr>
          <p:cNvPr id="9" name="Object 3" descr="Begin equation. Z equals start fraction left parenthesis x overbar subscript 1 Baseline minus x overbar subscript 2 Baseline right parenthesis minus D subscript 0 baseline divided by start root start fraction left parenthesis sigma subscript 1 Baseline right parenthesis squared divided by n subscript 1 Baseline end fraction plus start fraction left parenthesis sigma subscript 2 Baseline right parenthesis squared divided by n subscript 2 Baseline end fraction, end root, end fraction. End equation. &#10;Begin equation. Z equals start fraction left parenthesis 82 minus 78 right parenthesis minus 0 divided by start root start fraction 10 squared divided by 30 end fraction plus start fraction 10 squared divided by 40 end fraction, end root, end fraction equals 4 divided by 2.4152 end fraction equals 1.66. End equation. ">
            <a:extLst>
              <a:ext uri="{FF2B5EF4-FFF2-40B4-BE49-F238E27FC236}">
                <a16:creationId xmlns:a16="http://schemas.microsoft.com/office/drawing/2014/main" id="{AFEED0D7-56D6-4D24-B234-8A0B4FE7BA8A}"/>
              </a:ext>
            </a:extLst>
          </p:cNvPr>
          <p:cNvGraphicFramePr>
            <a:graphicFrameLocks noGrp="1" noChangeAspect="1"/>
          </p:cNvGraphicFramePr>
          <p:nvPr>
            <p:ph sz="half" idx="2"/>
            <p:extLst>
              <p:ext uri="{D42A27DB-BD31-4B8C-83A1-F6EECF244321}">
                <p14:modId xmlns:p14="http://schemas.microsoft.com/office/powerpoint/2010/main" val="1008749873"/>
              </p:ext>
            </p:extLst>
          </p:nvPr>
        </p:nvGraphicFramePr>
        <p:xfrm>
          <a:off x="3359280" y="3263490"/>
          <a:ext cx="5473440" cy="3085920"/>
        </p:xfrm>
        <a:graphic>
          <a:graphicData uri="http://schemas.openxmlformats.org/presentationml/2006/ole">
            <mc:AlternateContent xmlns:mc="http://schemas.openxmlformats.org/markup-compatibility/2006">
              <mc:Choice xmlns:v="urn:schemas-microsoft-com:vml" Requires="v">
                <p:oleObj spid="_x0000_s184322" name="Equation" r:id="rId3" imgW="5473440" imgH="3085920" progId="Equation.DSMT4">
                  <p:embed/>
                </p:oleObj>
              </mc:Choice>
              <mc:Fallback>
                <p:oleObj name="Equation" r:id="rId3" imgW="5473440" imgH="3085920" progId="Equation.DSMT4">
                  <p:embed/>
                  <p:pic>
                    <p:nvPicPr>
                      <p:cNvPr id="0" name="OLE substitute image"/>
                      <p:cNvPicPr/>
                      <p:nvPr/>
                    </p:nvPicPr>
                    <p:blipFill>
                      <a:blip r:embed="rId4"/>
                      <a:stretch>
                        <a:fillRect/>
                      </a:stretch>
                    </p:blipFill>
                    <p:spPr>
                      <a:xfrm>
                        <a:off x="3359280" y="3263490"/>
                        <a:ext cx="5473440" cy="3085920"/>
                      </a:xfrm>
                      <a:prstGeom prst="rect">
                        <a:avLst/>
                      </a:prstGeom>
                    </p:spPr>
                  </p:pic>
                </p:oleObj>
              </mc:Fallback>
            </mc:AlternateContent>
          </a:graphicData>
        </a:graphic>
      </p:graphicFrame>
    </p:spTree>
    <p:extLst>
      <p:ext uri="{BB962C8B-B14F-4D97-AF65-F5344CB8AC3E}">
        <p14:creationId xmlns:p14="http://schemas.microsoft.com/office/powerpoint/2010/main" val="1548148883"/>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28DAD5-C9BD-4C7A-901B-61C7B4ECD439}"/>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(7 of 8)</a:t>
            </a:r>
            <a:endParaRPr lang="en-IN"/>
          </a:p>
        </p:txBody>
      </p:sp>
      <p:sp>
        <p:nvSpPr>
          <p:cNvPr id="2" name="Content Placeholder 2">
            <a:extLst>
              <a:ext uri="{FF2B5EF4-FFF2-40B4-BE49-F238E27FC236}">
                <a16:creationId xmlns:a16="http://schemas.microsoft.com/office/drawing/2014/main" id="{67AEE2F0-CAD9-46DA-AD50-61978EB496A7}"/>
              </a:ext>
            </a:extLst>
          </p:cNvPr>
          <p:cNvSpPr>
            <a:spLocks noGrp="1"/>
          </p:cNvSpPr>
          <p:nvPr>
            <p:ph sz="half" idx="2"/>
          </p:nvPr>
        </p:nvSpPr>
        <p:spPr>
          <a:xfrm>
            <a:off x="476843" y="1828800"/>
            <a:ext cx="11241915" cy="1828800"/>
          </a:xfrm>
        </p:spPr>
        <p:txBody>
          <a:bodyPr/>
          <a:lstStyle/>
          <a:p>
            <a:pPr marL="0" lvl="0" indent="0">
              <a:spcBef>
                <a:spcPct val="0"/>
              </a:spcBef>
              <a:spcAft>
                <a:spcPts val="400"/>
              </a:spcAft>
              <a:buClr>
                <a:srgbClr val="003865"/>
              </a:buClr>
              <a:buNone/>
            </a:pPr>
            <a:r>
              <a:rPr lang="en-IN" sz="2000" b="1" u="sng">
                <a:solidFill>
                  <a:srgbClr val="003865"/>
                </a:solidFill>
              </a:rPr>
              <a:t>Example</a:t>
            </a:r>
            <a:r>
              <a:rPr lang="en-IN" sz="2000">
                <a:solidFill>
                  <a:srgbClr val="003865"/>
                </a:solidFill>
              </a:rPr>
              <a:t>: Training Centers</a:t>
            </a:r>
            <a:endParaRPr lang="en-US" sz="2000" i="1">
              <a:solidFill>
                <a:srgbClr val="003865"/>
              </a:solidFill>
            </a:endParaRPr>
          </a:p>
          <a:p>
            <a:pPr marL="457200" lvl="0" indent="0">
              <a:spcBef>
                <a:spcPct val="0"/>
              </a:spcBef>
              <a:spcAft>
                <a:spcPts val="400"/>
              </a:spcAft>
              <a:buClr>
                <a:srgbClr val="003865"/>
              </a:buClr>
              <a:buNone/>
            </a:pPr>
            <a:r>
              <a:rPr lang="en-US" sz="2000" i="1">
                <a:solidFill>
                  <a:srgbClr val="003865"/>
                </a:solidFill>
              </a:rPr>
              <a:t>p</a:t>
            </a:r>
            <a:r>
              <a:rPr lang="en-US" sz="2000">
                <a:solidFill>
                  <a:srgbClr val="003865"/>
                </a:solidFill>
              </a:rPr>
              <a:t>-Value Approach</a:t>
            </a:r>
          </a:p>
          <a:p>
            <a:pPr marL="914400" lvl="0" indent="-457200">
              <a:spcBef>
                <a:spcPct val="0"/>
              </a:spcBef>
              <a:spcAft>
                <a:spcPts val="400"/>
              </a:spcAft>
              <a:buClr>
                <a:srgbClr val="003865"/>
              </a:buClr>
              <a:buFont typeface="Arial" pitchFamily="34" charset="0"/>
              <a:buAutoNum type="arabicPeriod" startAt="4"/>
            </a:pPr>
            <a:r>
              <a:rPr lang="en-US" sz="2000">
                <a:solidFill>
                  <a:srgbClr val="003865"/>
                </a:solidFill>
              </a:rPr>
              <a:t>Compute the </a:t>
            </a:r>
            <a:r>
              <a:rPr lang="en-US" sz="2000" i="1">
                <a:solidFill>
                  <a:srgbClr val="003865"/>
                </a:solidFill>
              </a:rPr>
              <a:t>p</a:t>
            </a:r>
            <a:r>
              <a:rPr lang="en-US" sz="2000">
                <a:solidFill>
                  <a:srgbClr val="003865"/>
                </a:solidFill>
              </a:rPr>
              <a:t>–value.</a:t>
            </a:r>
          </a:p>
          <a:p>
            <a:pPr marL="914400" lvl="0" indent="0">
              <a:spcBef>
                <a:spcPct val="0"/>
              </a:spcBef>
              <a:spcAft>
                <a:spcPts val="400"/>
              </a:spcAft>
              <a:buClr>
                <a:srgbClr val="003865"/>
              </a:buClr>
              <a:buNone/>
            </a:pPr>
            <a:r>
              <a:rPr lang="en-US" sz="2000">
                <a:solidFill>
                  <a:srgbClr val="003865"/>
                </a:solidFill>
              </a:rPr>
              <a:t>For </a:t>
            </a:r>
            <a:r>
              <a:rPr lang="en-US" sz="2000" i="1">
                <a:solidFill>
                  <a:srgbClr val="003865"/>
                </a:solidFill>
              </a:rPr>
              <a:t>z</a:t>
            </a:r>
            <a:r>
              <a:rPr lang="en-US" sz="2000">
                <a:solidFill>
                  <a:srgbClr val="003865"/>
                </a:solidFill>
              </a:rPr>
              <a:t> = 1.66, the area to the left is .9515. </a:t>
            </a:r>
          </a:p>
          <a:p>
            <a:pPr marL="914400" lvl="0" indent="0">
              <a:spcBef>
                <a:spcPct val="0"/>
              </a:spcBef>
              <a:spcAft>
                <a:spcPts val="400"/>
              </a:spcAft>
              <a:buClr>
                <a:srgbClr val="003865"/>
              </a:buClr>
              <a:buNone/>
            </a:pPr>
            <a:r>
              <a:rPr lang="en-US" sz="2000">
                <a:solidFill>
                  <a:srgbClr val="003865"/>
                </a:solidFill>
              </a:rPr>
              <a:t>The area in the upper tail of the distribution is</a:t>
            </a:r>
          </a:p>
        </p:txBody>
      </p:sp>
      <p:graphicFrame>
        <p:nvGraphicFramePr>
          <p:cNvPr id="9" name="Object 3" descr="Begin equation. 1.0000 minus .9515 equals .0485. End equation.&#10;Begin equation p-value equals 2 times .0485 equals .0970. End equation.">
            <a:extLst>
              <a:ext uri="{FF2B5EF4-FFF2-40B4-BE49-F238E27FC236}">
                <a16:creationId xmlns:a16="http://schemas.microsoft.com/office/drawing/2014/main" id="{CB89980C-7E1E-4450-BE39-20975C776F29}"/>
              </a:ext>
            </a:extLst>
          </p:cNvPr>
          <p:cNvGraphicFramePr>
            <a:graphicFrameLocks noGrp="1" noChangeAspect="1"/>
          </p:cNvGraphicFramePr>
          <p:nvPr>
            <p:ph idx="10"/>
            <p:extLst>
              <p:ext uri="{D42A27DB-BD31-4B8C-83A1-F6EECF244321}">
                <p14:modId xmlns:p14="http://schemas.microsoft.com/office/powerpoint/2010/main" val="349866249"/>
              </p:ext>
            </p:extLst>
          </p:nvPr>
        </p:nvGraphicFramePr>
        <p:xfrm>
          <a:off x="4438650" y="3783979"/>
          <a:ext cx="3314700" cy="774700"/>
        </p:xfrm>
        <a:graphic>
          <a:graphicData uri="http://schemas.openxmlformats.org/presentationml/2006/ole">
            <mc:AlternateContent xmlns:mc="http://schemas.openxmlformats.org/markup-compatibility/2006">
              <mc:Choice xmlns:v="urn:schemas-microsoft-com:vml" Requires="v">
                <p:oleObj spid="_x0000_s185347" name="Equation" r:id="rId3" imgW="3314520" imgH="774360" progId="Equation.DSMT4">
                  <p:embed/>
                </p:oleObj>
              </mc:Choice>
              <mc:Fallback>
                <p:oleObj name="Equation" r:id="rId3" imgW="3314520" imgH="774360" progId="Equation.DSMT4">
                  <p:embed/>
                  <p:pic>
                    <p:nvPicPr>
                      <p:cNvPr id="0" name="OLE substitute image"/>
                      <p:cNvPicPr/>
                      <p:nvPr/>
                    </p:nvPicPr>
                    <p:blipFill>
                      <a:blip r:embed="rId4"/>
                      <a:stretch>
                        <a:fillRect/>
                      </a:stretch>
                    </p:blipFill>
                    <p:spPr>
                      <a:xfrm>
                        <a:off x="4438650" y="3783979"/>
                        <a:ext cx="3314700" cy="7747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66AD64C-BC34-4F00-B58D-CD24BE028D24}"/>
              </a:ext>
            </a:extLst>
          </p:cNvPr>
          <p:cNvSpPr>
            <a:spLocks noGrp="1"/>
          </p:cNvSpPr>
          <p:nvPr>
            <p:ph idx="11"/>
          </p:nvPr>
        </p:nvSpPr>
        <p:spPr>
          <a:xfrm>
            <a:off x="476843" y="4543410"/>
            <a:ext cx="4663440" cy="365760"/>
          </a:xfrm>
        </p:spPr>
        <p:txBody>
          <a:bodyPr/>
          <a:lstStyle/>
          <a:p>
            <a:pPr marL="914400" lvl="0" indent="-457200" algn="l">
              <a:spcBef>
                <a:spcPts val="1200"/>
              </a:spcBef>
              <a:spcAft>
                <a:spcPts val="400"/>
              </a:spcAft>
              <a:buClr>
                <a:srgbClr val="003865"/>
              </a:buClr>
              <a:buFont typeface="Arial" pitchFamily="34" charset="0"/>
              <a:buAutoNum type="arabicPeriod" startAt="5"/>
            </a:pPr>
            <a:r>
              <a:rPr lang="en-US" sz="2000">
                <a:solidFill>
                  <a:srgbClr val="003865"/>
                </a:solidFill>
              </a:rPr>
              <a:t>Determine whether to reject </a:t>
            </a:r>
            <a:r>
              <a:rPr lang="en-US" sz="2000" i="1">
                <a:solidFill>
                  <a:srgbClr val="003865"/>
                </a:solidFill>
              </a:rPr>
              <a:t>H</a:t>
            </a:r>
            <a:r>
              <a:rPr lang="en-US" sz="2000" baseline="-25000">
                <a:solidFill>
                  <a:srgbClr val="003865"/>
                </a:solidFill>
              </a:rPr>
              <a:t>0</a:t>
            </a:r>
            <a:r>
              <a:rPr lang="en-US" sz="2000">
                <a:solidFill>
                  <a:srgbClr val="003865"/>
                </a:solidFill>
              </a:rPr>
              <a:t>.</a:t>
            </a:r>
          </a:p>
        </p:txBody>
      </p:sp>
      <p:graphicFrame>
        <p:nvGraphicFramePr>
          <p:cNvPr id="10" name="Object 5" descr="Because p-value is greater than alpha equals .05, we cannot reject H subscript 0 baseline.">
            <a:extLst>
              <a:ext uri="{FF2B5EF4-FFF2-40B4-BE49-F238E27FC236}">
                <a16:creationId xmlns:a16="http://schemas.microsoft.com/office/drawing/2014/main" id="{A278666C-5439-4B5F-903E-1B10CDDBB0F5}"/>
              </a:ext>
            </a:extLst>
          </p:cNvPr>
          <p:cNvGraphicFramePr>
            <a:graphicFrameLocks noGrp="1" noChangeAspect="1"/>
          </p:cNvGraphicFramePr>
          <p:nvPr>
            <p:ph idx="13"/>
            <p:extLst>
              <p:ext uri="{D42A27DB-BD31-4B8C-83A1-F6EECF244321}">
                <p14:modId xmlns:p14="http://schemas.microsoft.com/office/powerpoint/2010/main" val="2532980722"/>
              </p:ext>
            </p:extLst>
          </p:nvPr>
        </p:nvGraphicFramePr>
        <p:xfrm>
          <a:off x="3130550" y="5056188"/>
          <a:ext cx="5930900" cy="368300"/>
        </p:xfrm>
        <a:graphic>
          <a:graphicData uri="http://schemas.openxmlformats.org/presentationml/2006/ole">
            <mc:AlternateContent xmlns:mc="http://schemas.openxmlformats.org/markup-compatibility/2006">
              <mc:Choice xmlns:v="urn:schemas-microsoft-com:vml" Requires="v">
                <p:oleObj spid="_x0000_s185348" name="Equation" r:id="rId5" imgW="5930640" imgH="368280" progId="Equation.DSMT4">
                  <p:embed/>
                </p:oleObj>
              </mc:Choice>
              <mc:Fallback>
                <p:oleObj name="Equation" r:id="rId5" imgW="5930640" imgH="368280" progId="Equation.DSMT4">
                  <p:embed/>
                  <p:pic>
                    <p:nvPicPr>
                      <p:cNvPr id="0" name="OLE substitute image"/>
                      <p:cNvPicPr/>
                      <p:nvPr/>
                    </p:nvPicPr>
                    <p:blipFill>
                      <a:blip r:embed="rId6"/>
                      <a:stretch>
                        <a:fillRect/>
                      </a:stretch>
                    </p:blipFill>
                    <p:spPr>
                      <a:xfrm>
                        <a:off x="3130550" y="5056188"/>
                        <a:ext cx="5930900" cy="3683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765FB9E7-8C9D-440F-ACDE-38631D886AAF}"/>
              </a:ext>
            </a:extLst>
          </p:cNvPr>
          <p:cNvSpPr>
            <a:spLocks noGrp="1"/>
          </p:cNvSpPr>
          <p:nvPr>
            <p:ph idx="15"/>
          </p:nvPr>
        </p:nvSpPr>
        <p:spPr>
          <a:xfrm>
            <a:off x="476843" y="5512739"/>
            <a:ext cx="11025885" cy="702001"/>
          </a:xfrm>
        </p:spPr>
        <p:txBody>
          <a:bodyPr/>
          <a:lstStyle/>
          <a:p>
            <a:pPr marL="457200" lvl="0" algn="l">
              <a:spcBef>
                <a:spcPts val="1200"/>
              </a:spcBef>
              <a:spcAft>
                <a:spcPts val="400"/>
              </a:spcAft>
              <a:buClr>
                <a:srgbClr val="66FFFF"/>
              </a:buClr>
              <a:buSzPct val="75000"/>
            </a:pPr>
            <a:r>
              <a:rPr lang="en-US" sz="2000">
                <a:solidFill>
                  <a:srgbClr val="003865"/>
                </a:solidFill>
              </a:rPr>
              <a:t>At the .05 level of significance, the sample evidence indicates there is no difference in quality between training centers.</a:t>
            </a:r>
          </a:p>
        </p:txBody>
      </p:sp>
    </p:spTree>
    <p:extLst>
      <p:ext uri="{BB962C8B-B14F-4D97-AF65-F5344CB8AC3E}">
        <p14:creationId xmlns:p14="http://schemas.microsoft.com/office/powerpoint/2010/main" val="252396120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(2 of 3)</a:t>
            </a:r>
          </a:p>
        </p:txBody>
      </p:sp>
      <p:sp>
        <p:nvSpPr>
          <p:cNvPr id="3" name="Content Placeholder 2"/>
          <p:cNvSpPr>
            <a:spLocks noGrp="1"/>
          </p:cNvSpPr>
          <p:nvPr>
            <p:ph sz="half" idx="1"/>
          </p:nvPr>
        </p:nvSpPr>
        <p:spPr>
          <a:xfrm>
            <a:off x="476843" y="1825626"/>
            <a:ext cx="11241915" cy="1849228"/>
          </a:xfrm>
        </p:spPr>
        <p:txBody>
          <a:bodyPr/>
          <a:lstStyle/>
          <a:p>
            <a:pPr marL="0" indent="0">
              <a:spcBef>
                <a:spcPts val="600"/>
              </a:spcBef>
              <a:spcAft>
                <a:spcPts val="600"/>
              </a:spcAft>
              <a:buNone/>
            </a:pPr>
            <a:r>
              <a:rPr lang="en-US" b="1" u="sng"/>
              <a:t>Example</a:t>
            </a:r>
          </a:p>
          <a:p>
            <a:pPr>
              <a:spcBef>
                <a:spcPts val="600"/>
              </a:spcBef>
              <a:spcAft>
                <a:spcPts val="600"/>
              </a:spcAft>
            </a:pPr>
            <a:r>
              <a:rPr lang="en-US"/>
              <a:t>Soft drink purchasers were asked to select one among the five popular soft drinks: Coca-Cola, Diet Coke, Dr. Pepper, Pepsi, and Sprite. </a:t>
            </a:r>
          </a:p>
          <a:p>
            <a:pPr>
              <a:spcBef>
                <a:spcPts val="600"/>
              </a:spcBef>
              <a:spcAft>
                <a:spcPts val="600"/>
              </a:spcAft>
            </a:pPr>
            <a:r>
              <a:rPr lang="en-US"/>
              <a:t>Soft drinks selected by a sample of 20 purchasers are: </a:t>
            </a:r>
          </a:p>
        </p:txBody>
      </p:sp>
      <p:graphicFrame>
        <p:nvGraphicFramePr>
          <p:cNvPr id="14" name="Table 3">
            <a:extLst>
              <a:ext uri="{FF2B5EF4-FFF2-40B4-BE49-F238E27FC236}">
                <a16:creationId xmlns:a16="http://schemas.microsoft.com/office/drawing/2014/main" id="{D420F713-B003-4B7D-999C-BF404E23B68E}"/>
              </a:ext>
            </a:extLst>
          </p:cNvPr>
          <p:cNvGraphicFramePr>
            <a:graphicFrameLocks noGrp="1"/>
          </p:cNvGraphicFramePr>
          <p:nvPr>
            <p:ph sz="half" idx="2"/>
            <p:extLst>
              <p:ext uri="{D42A27DB-BD31-4B8C-83A1-F6EECF244321}">
                <p14:modId xmlns:p14="http://schemas.microsoft.com/office/powerpoint/2010/main" val="933499574"/>
              </p:ext>
            </p:extLst>
          </p:nvPr>
        </p:nvGraphicFramePr>
        <p:xfrm>
          <a:off x="2941320" y="3784106"/>
          <a:ext cx="6309360" cy="2560320"/>
        </p:xfrm>
        <a:graphic>
          <a:graphicData uri="http://schemas.openxmlformats.org/drawingml/2006/table">
            <a:tbl>
              <a:tblPr firstRow="1" bandRow="1">
                <a:tableStyleId>{D7AC3CCA-C797-4891-BE02-D94E43425B78}</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tblGrid>
              <a:tr h="316725">
                <a:tc>
                  <a:txBody>
                    <a:bodyPr/>
                    <a:lstStyle/>
                    <a:p>
                      <a:r>
                        <a:rPr lang="en-US" sz="1800" b="0">
                          <a:solidFill>
                            <a:schemeClr val="tx1">
                              <a:lumMod val="50000"/>
                            </a:schemeClr>
                          </a:solidFill>
                        </a:rPr>
                        <a:t>Coca-Cola</a:t>
                      </a:r>
                    </a:p>
                  </a:txBody>
                  <a:tcPr>
                    <a:solidFill>
                      <a:schemeClr val="bg1"/>
                    </a:solidFill>
                  </a:tcPr>
                </a:tc>
                <a:tc>
                  <a:txBody>
                    <a:bodyPr/>
                    <a:lstStyle/>
                    <a:p>
                      <a:r>
                        <a:rPr lang="en-US" sz="1800" b="0">
                          <a:solidFill>
                            <a:schemeClr val="tx1">
                              <a:lumMod val="50000"/>
                            </a:schemeClr>
                          </a:solidFill>
                        </a:rPr>
                        <a:t>Pepsi</a:t>
                      </a:r>
                    </a:p>
                  </a:txBody>
                  <a:tcPr>
                    <a:solidFill>
                      <a:schemeClr val="bg1"/>
                    </a:solidFill>
                  </a:tcPr>
                </a:tc>
                <a:tc>
                  <a:txBody>
                    <a:bodyPr/>
                    <a:lstStyle/>
                    <a:p>
                      <a:r>
                        <a:rPr lang="en-US" sz="1800" b="0">
                          <a:solidFill>
                            <a:schemeClr val="tx1">
                              <a:lumMod val="50000"/>
                            </a:schemeClr>
                          </a:solidFill>
                        </a:rPr>
                        <a:t>Dr. Pepper</a:t>
                      </a:r>
                    </a:p>
                  </a:txBody>
                  <a:tcPr>
                    <a:solidFill>
                      <a:schemeClr val="bg1"/>
                    </a:solidFill>
                  </a:tcPr>
                </a:tc>
                <a:extLst>
                  <a:ext uri="{0D108BD9-81ED-4DB2-BD59-A6C34878D82A}">
                    <a16:rowId xmlns:a16="http://schemas.microsoft.com/office/drawing/2014/main" val="10000"/>
                  </a:ext>
                </a:extLst>
              </a:tr>
              <a:tr h="316725">
                <a:tc>
                  <a:txBody>
                    <a:bodyPr/>
                    <a:lstStyle/>
                    <a:p>
                      <a:r>
                        <a:rPr lang="en-US" sz="1800">
                          <a:solidFill>
                            <a:schemeClr val="tx1">
                              <a:lumMod val="50000"/>
                            </a:schemeClr>
                          </a:solidFill>
                        </a:rPr>
                        <a:t>Diet Coke</a:t>
                      </a:r>
                    </a:p>
                  </a:txBody>
                  <a:tcPr>
                    <a:solidFill>
                      <a:schemeClr val="bg1">
                        <a:lumMod val="95000"/>
                      </a:schemeClr>
                    </a:solidFill>
                  </a:tcPr>
                </a:tc>
                <a:tc>
                  <a:txBody>
                    <a:bodyPr/>
                    <a:lstStyle/>
                    <a:p>
                      <a:r>
                        <a:rPr lang="en-US" sz="1800">
                          <a:solidFill>
                            <a:schemeClr val="tx1">
                              <a:lumMod val="50000"/>
                            </a:schemeClr>
                          </a:solidFill>
                        </a:rPr>
                        <a:t>Dr. Pepper</a:t>
                      </a:r>
                    </a:p>
                  </a:txBody>
                  <a:tcPr>
                    <a:solidFill>
                      <a:schemeClr val="bg1">
                        <a:lumMod val="95000"/>
                      </a:schemeClr>
                    </a:solidFill>
                  </a:tcPr>
                </a:tc>
                <a:tc>
                  <a:txBody>
                    <a:bodyPr/>
                    <a:lstStyle/>
                    <a:p>
                      <a:r>
                        <a:rPr lang="en-US" sz="1800">
                          <a:solidFill>
                            <a:schemeClr val="tx1">
                              <a:lumMod val="50000"/>
                            </a:schemeClr>
                          </a:solidFill>
                        </a:rPr>
                        <a:t>Dr. Pepper</a:t>
                      </a:r>
                    </a:p>
                  </a:txBody>
                  <a:tcPr>
                    <a:solidFill>
                      <a:schemeClr val="bg1">
                        <a:lumMod val="95000"/>
                      </a:schemeClr>
                    </a:solidFill>
                  </a:tcPr>
                </a:tc>
                <a:extLst>
                  <a:ext uri="{0D108BD9-81ED-4DB2-BD59-A6C34878D82A}">
                    <a16:rowId xmlns:a16="http://schemas.microsoft.com/office/drawing/2014/main" val="10001"/>
                  </a:ext>
                </a:extLst>
              </a:tr>
              <a:tr h="316725">
                <a:tc>
                  <a:txBody>
                    <a:bodyPr/>
                    <a:lstStyle/>
                    <a:p>
                      <a:r>
                        <a:rPr lang="en-US" sz="1800">
                          <a:solidFill>
                            <a:schemeClr val="tx1">
                              <a:lumMod val="50000"/>
                            </a:schemeClr>
                          </a:solidFill>
                        </a:rPr>
                        <a:t>Dr. Pepper</a:t>
                      </a:r>
                    </a:p>
                  </a:txBody>
                  <a:tcPr>
                    <a:solidFill>
                      <a:schemeClr val="bg1"/>
                    </a:solidFill>
                  </a:tcPr>
                </a:tc>
                <a:tc>
                  <a:txBody>
                    <a:bodyPr/>
                    <a:lstStyle/>
                    <a:p>
                      <a:r>
                        <a:rPr lang="en-US" sz="1800">
                          <a:solidFill>
                            <a:schemeClr val="tx1">
                              <a:lumMod val="50000"/>
                            </a:schemeClr>
                          </a:solidFill>
                        </a:rPr>
                        <a:t>Pepsi</a:t>
                      </a:r>
                    </a:p>
                  </a:txBody>
                  <a:tcPr>
                    <a:solidFill>
                      <a:schemeClr val="bg1"/>
                    </a:solidFill>
                  </a:tcPr>
                </a:tc>
                <a:tc>
                  <a:txBody>
                    <a:bodyPr/>
                    <a:lstStyle/>
                    <a:p>
                      <a:r>
                        <a:rPr lang="en-US" sz="1800">
                          <a:solidFill>
                            <a:schemeClr val="tx1">
                              <a:lumMod val="50000"/>
                            </a:schemeClr>
                          </a:solidFill>
                        </a:rPr>
                        <a:t>Pepsi</a:t>
                      </a:r>
                    </a:p>
                  </a:txBody>
                  <a:tcPr>
                    <a:solidFill>
                      <a:schemeClr val="bg1"/>
                    </a:solidFill>
                  </a:tcPr>
                </a:tc>
                <a:extLst>
                  <a:ext uri="{0D108BD9-81ED-4DB2-BD59-A6C34878D82A}">
                    <a16:rowId xmlns:a16="http://schemas.microsoft.com/office/drawing/2014/main" val="10002"/>
                  </a:ext>
                </a:extLst>
              </a:tr>
              <a:tr h="316725">
                <a:tc>
                  <a:txBody>
                    <a:bodyPr/>
                    <a:lstStyle/>
                    <a:p>
                      <a:r>
                        <a:rPr lang="en-US" sz="1800">
                          <a:solidFill>
                            <a:schemeClr val="tx1">
                              <a:lumMod val="50000"/>
                            </a:schemeClr>
                          </a:solidFill>
                        </a:rPr>
                        <a:t>Pepsi</a:t>
                      </a:r>
                    </a:p>
                  </a:txBody>
                  <a:tcPr>
                    <a:solidFill>
                      <a:schemeClr val="bg1">
                        <a:lumMod val="95000"/>
                      </a:schemeClr>
                    </a:solidFill>
                  </a:tcPr>
                </a:tc>
                <a:tc>
                  <a:txBody>
                    <a:bodyPr/>
                    <a:lstStyle/>
                    <a:p>
                      <a:r>
                        <a:rPr lang="en-US" sz="1800">
                          <a:solidFill>
                            <a:schemeClr val="tx1">
                              <a:lumMod val="50000"/>
                            </a:schemeClr>
                          </a:solidFill>
                        </a:rPr>
                        <a:t>Coca-Cola</a:t>
                      </a:r>
                    </a:p>
                  </a:txBody>
                  <a:tcPr>
                    <a:solidFill>
                      <a:schemeClr val="bg1">
                        <a:lumMod val="95000"/>
                      </a:schemeClr>
                    </a:solidFill>
                  </a:tcPr>
                </a:tc>
                <a:tc>
                  <a:txBody>
                    <a:bodyPr/>
                    <a:lstStyle/>
                    <a:p>
                      <a:r>
                        <a:rPr lang="en-US" sz="1800">
                          <a:solidFill>
                            <a:schemeClr val="tx1">
                              <a:lumMod val="50000"/>
                            </a:schemeClr>
                          </a:solidFill>
                        </a:rPr>
                        <a:t>Diet Coke</a:t>
                      </a:r>
                    </a:p>
                  </a:txBody>
                  <a:tcPr>
                    <a:solidFill>
                      <a:schemeClr val="bg1">
                        <a:lumMod val="95000"/>
                      </a:schemeClr>
                    </a:solidFill>
                  </a:tcPr>
                </a:tc>
                <a:extLst>
                  <a:ext uri="{0D108BD9-81ED-4DB2-BD59-A6C34878D82A}">
                    <a16:rowId xmlns:a16="http://schemas.microsoft.com/office/drawing/2014/main" val="10003"/>
                  </a:ext>
                </a:extLst>
              </a:tr>
              <a:tr h="316725">
                <a:tc>
                  <a:txBody>
                    <a:bodyPr/>
                    <a:lstStyle/>
                    <a:p>
                      <a:r>
                        <a:rPr lang="en-US" sz="1800">
                          <a:solidFill>
                            <a:schemeClr val="tx1">
                              <a:lumMod val="50000"/>
                            </a:schemeClr>
                          </a:solidFill>
                        </a:rPr>
                        <a:t>Pepsi</a:t>
                      </a:r>
                    </a:p>
                  </a:txBody>
                  <a:tcPr>
                    <a:solidFill>
                      <a:schemeClr val="bg1"/>
                    </a:solidFill>
                  </a:tcPr>
                </a:tc>
                <a:tc>
                  <a:txBody>
                    <a:bodyPr/>
                    <a:lstStyle/>
                    <a:p>
                      <a:r>
                        <a:rPr lang="en-US" sz="1800">
                          <a:solidFill>
                            <a:schemeClr val="tx1">
                              <a:lumMod val="50000"/>
                            </a:schemeClr>
                          </a:solidFill>
                        </a:rPr>
                        <a:t>Diet Coke</a:t>
                      </a:r>
                    </a:p>
                  </a:txBody>
                  <a:tcPr>
                    <a:solidFill>
                      <a:schemeClr val="bg1"/>
                    </a:solidFill>
                  </a:tcPr>
                </a:tc>
                <a:tc>
                  <a:txBody>
                    <a:bodyPr/>
                    <a:lstStyle/>
                    <a:p>
                      <a:r>
                        <a:rPr lang="en-US" sz="1800">
                          <a:solidFill>
                            <a:schemeClr val="tx1">
                              <a:lumMod val="50000"/>
                            </a:schemeClr>
                          </a:solidFill>
                        </a:rPr>
                        <a:t>Dr. Pepper</a:t>
                      </a:r>
                    </a:p>
                  </a:txBody>
                  <a:tcPr>
                    <a:solidFill>
                      <a:schemeClr val="bg1"/>
                    </a:solidFill>
                  </a:tcPr>
                </a:tc>
                <a:extLst>
                  <a:ext uri="{0D108BD9-81ED-4DB2-BD59-A6C34878D82A}">
                    <a16:rowId xmlns:a16="http://schemas.microsoft.com/office/drawing/2014/main" val="10004"/>
                  </a:ext>
                </a:extLst>
              </a:tr>
              <a:tr h="316725">
                <a:tc>
                  <a:txBody>
                    <a:bodyPr/>
                    <a:lstStyle/>
                    <a:p>
                      <a:r>
                        <a:rPr lang="en-US" sz="1800">
                          <a:solidFill>
                            <a:schemeClr val="tx1">
                              <a:lumMod val="50000"/>
                            </a:schemeClr>
                          </a:solidFill>
                        </a:rPr>
                        <a:t>Pepsi</a:t>
                      </a:r>
                    </a:p>
                  </a:txBody>
                  <a:tcPr>
                    <a:solidFill>
                      <a:schemeClr val="bg1">
                        <a:lumMod val="95000"/>
                      </a:schemeClr>
                    </a:solidFill>
                  </a:tcPr>
                </a:tc>
                <a:tc>
                  <a:txBody>
                    <a:bodyPr/>
                    <a:lstStyle/>
                    <a:p>
                      <a:r>
                        <a:rPr lang="en-US" sz="1800">
                          <a:solidFill>
                            <a:schemeClr val="tx1">
                              <a:lumMod val="50000"/>
                            </a:schemeClr>
                          </a:solidFill>
                        </a:rPr>
                        <a:t>Pepsi</a:t>
                      </a:r>
                    </a:p>
                  </a:txBody>
                  <a:tcPr>
                    <a:solidFill>
                      <a:schemeClr val="bg1">
                        <a:lumMod val="95000"/>
                      </a:schemeClr>
                    </a:solidFill>
                  </a:tcPr>
                </a:tc>
                <a:tc>
                  <a:txBody>
                    <a:bodyPr/>
                    <a:lstStyle/>
                    <a:p>
                      <a:pPr algn="l"/>
                      <a:r>
                        <a:rPr lang="en-US" sz="1800">
                          <a:solidFill>
                            <a:schemeClr val="tx1">
                              <a:lumMod val="50000"/>
                            </a:schemeClr>
                          </a:solidFill>
                        </a:rPr>
                        <a:t>Sprite</a:t>
                      </a:r>
                    </a:p>
                  </a:txBody>
                  <a:tcPr>
                    <a:solidFill>
                      <a:schemeClr val="bg1">
                        <a:lumMod val="95000"/>
                      </a:schemeClr>
                    </a:solidFill>
                  </a:tcPr>
                </a:tc>
                <a:extLst>
                  <a:ext uri="{0D108BD9-81ED-4DB2-BD59-A6C34878D82A}">
                    <a16:rowId xmlns:a16="http://schemas.microsoft.com/office/drawing/2014/main" val="10005"/>
                  </a:ext>
                </a:extLst>
              </a:tr>
              <a:tr h="316725">
                <a:tc>
                  <a:txBody>
                    <a:bodyPr/>
                    <a:lstStyle/>
                    <a:p>
                      <a:r>
                        <a:rPr lang="en-US" sz="1800">
                          <a:solidFill>
                            <a:schemeClr val="tx1">
                              <a:lumMod val="50000"/>
                            </a:schemeClr>
                          </a:solidFill>
                        </a:rPr>
                        <a:t>Pepsi</a:t>
                      </a:r>
                    </a:p>
                  </a:txBody>
                  <a:tcPr>
                    <a:solidFill>
                      <a:schemeClr val="bg1"/>
                    </a:solidFill>
                  </a:tcPr>
                </a:tc>
                <a:tc>
                  <a:txBody>
                    <a:bodyPr/>
                    <a:lstStyle/>
                    <a:p>
                      <a:r>
                        <a:rPr lang="en-US" sz="1800">
                          <a:solidFill>
                            <a:schemeClr val="tx1">
                              <a:lumMod val="50000"/>
                            </a:schemeClr>
                          </a:solidFill>
                        </a:rPr>
                        <a:t>Pepsi</a:t>
                      </a:r>
                    </a:p>
                  </a:txBody>
                  <a:tcPr>
                    <a:solidFill>
                      <a:schemeClr val="bg1"/>
                    </a:solidFill>
                  </a:tcPr>
                </a:tc>
                <a:tc>
                  <a:txBody>
                    <a:bodyPr/>
                    <a:lstStyle/>
                    <a:p>
                      <a:pPr algn="l"/>
                      <a:endParaRPr lang="en-US" sz="1800">
                        <a:solidFill>
                          <a:schemeClr val="tx1">
                            <a:lumMod val="50000"/>
                          </a:schemeClr>
                        </a:solidFill>
                      </a:endParaRPr>
                    </a:p>
                  </a:txBody>
                  <a:tcP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7024782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28DAD5-C9BD-4C7A-901B-61C7B4ECD439}"/>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Known (8 of 8)</a:t>
            </a:r>
            <a:endParaRPr lang="en-IN"/>
          </a:p>
        </p:txBody>
      </p:sp>
      <p:sp>
        <p:nvSpPr>
          <p:cNvPr id="2" name="Content Placeholder 2">
            <a:extLst>
              <a:ext uri="{FF2B5EF4-FFF2-40B4-BE49-F238E27FC236}">
                <a16:creationId xmlns:a16="http://schemas.microsoft.com/office/drawing/2014/main" id="{67AEE2F0-CAD9-46DA-AD50-61978EB496A7}"/>
              </a:ext>
            </a:extLst>
          </p:cNvPr>
          <p:cNvSpPr>
            <a:spLocks noGrp="1"/>
          </p:cNvSpPr>
          <p:nvPr>
            <p:ph sz="half" idx="2"/>
          </p:nvPr>
        </p:nvSpPr>
        <p:spPr>
          <a:xfrm>
            <a:off x="476843" y="1828800"/>
            <a:ext cx="11241915" cy="1371600"/>
          </a:xfrm>
        </p:spPr>
        <p:txBody>
          <a:bodyPr/>
          <a:lstStyle/>
          <a:p>
            <a:pPr marL="0" lvl="0" indent="0">
              <a:spcBef>
                <a:spcPct val="0"/>
              </a:spcBef>
              <a:buClr>
                <a:srgbClr val="003865"/>
              </a:buClr>
              <a:buNone/>
            </a:pPr>
            <a:r>
              <a:rPr lang="en-IN" b="1" u="sng">
                <a:solidFill>
                  <a:srgbClr val="003865"/>
                </a:solidFill>
              </a:rPr>
              <a:t>Example</a:t>
            </a:r>
            <a:r>
              <a:rPr lang="en-IN">
                <a:solidFill>
                  <a:srgbClr val="003865"/>
                </a:solidFill>
              </a:rPr>
              <a:t>: Training Centers</a:t>
            </a:r>
            <a:endParaRPr lang="en-US" i="1">
              <a:solidFill>
                <a:srgbClr val="003865"/>
              </a:solidFill>
            </a:endParaRPr>
          </a:p>
          <a:p>
            <a:pPr marL="457200" lvl="0" indent="0">
              <a:spcBef>
                <a:spcPct val="0"/>
              </a:spcBef>
              <a:buClr>
                <a:srgbClr val="003865"/>
              </a:buClr>
              <a:buNone/>
            </a:pPr>
            <a:r>
              <a:rPr lang="en-US">
                <a:solidFill>
                  <a:srgbClr val="003865"/>
                </a:solidFill>
              </a:rPr>
              <a:t>Critical Value Approach</a:t>
            </a:r>
          </a:p>
          <a:p>
            <a:pPr marL="914400" lvl="0" indent="-457200">
              <a:spcBef>
                <a:spcPct val="0"/>
              </a:spcBef>
              <a:buClr>
                <a:srgbClr val="003865"/>
              </a:buClr>
              <a:buFont typeface="Arial" pitchFamily="34" charset="0"/>
              <a:buAutoNum type="arabicPeriod" startAt="4"/>
            </a:pPr>
            <a:r>
              <a:rPr lang="en-US">
                <a:solidFill>
                  <a:srgbClr val="003865"/>
                </a:solidFill>
              </a:rPr>
              <a:t>Determine the critical value and rejection rule.</a:t>
            </a:r>
          </a:p>
        </p:txBody>
      </p:sp>
      <p:graphicFrame>
        <p:nvGraphicFramePr>
          <p:cNvPr id="9" name="Object 3" descr="For alpha equals .05, z subscript .025 baseline equals 1.96. Reject H subscript 0 baseline if z is greater than or equal to 1.96.">
            <a:extLst>
              <a:ext uri="{FF2B5EF4-FFF2-40B4-BE49-F238E27FC236}">
                <a16:creationId xmlns:a16="http://schemas.microsoft.com/office/drawing/2014/main" id="{CB89980C-7E1E-4450-BE39-20975C776F29}"/>
              </a:ext>
            </a:extLst>
          </p:cNvPr>
          <p:cNvGraphicFramePr>
            <a:graphicFrameLocks noGrp="1" noChangeAspect="1"/>
          </p:cNvGraphicFramePr>
          <p:nvPr>
            <p:ph idx="10"/>
            <p:extLst>
              <p:ext uri="{D42A27DB-BD31-4B8C-83A1-F6EECF244321}">
                <p14:modId xmlns:p14="http://schemas.microsoft.com/office/powerpoint/2010/main" val="667608764"/>
              </p:ext>
            </p:extLst>
          </p:nvPr>
        </p:nvGraphicFramePr>
        <p:xfrm>
          <a:off x="2374899" y="3309938"/>
          <a:ext cx="3352680" cy="927000"/>
        </p:xfrm>
        <a:graphic>
          <a:graphicData uri="http://schemas.openxmlformats.org/presentationml/2006/ole">
            <mc:AlternateContent xmlns:mc="http://schemas.openxmlformats.org/markup-compatibility/2006">
              <mc:Choice xmlns:v="urn:schemas-microsoft-com:vml" Requires="v">
                <p:oleObj spid="_x0000_s186371" name="Equation" r:id="rId3" imgW="3352680" imgH="927000" progId="Equation.DSMT4">
                  <p:embed/>
                </p:oleObj>
              </mc:Choice>
              <mc:Fallback>
                <p:oleObj name="Equation" r:id="rId3" imgW="3352680" imgH="927000" progId="Equation.DSMT4">
                  <p:embed/>
                  <p:pic>
                    <p:nvPicPr>
                      <p:cNvPr id="0" name="OLE substitute image"/>
                      <p:cNvPicPr/>
                      <p:nvPr/>
                    </p:nvPicPr>
                    <p:blipFill>
                      <a:blip r:embed="rId4"/>
                      <a:stretch>
                        <a:fillRect/>
                      </a:stretch>
                    </p:blipFill>
                    <p:spPr>
                      <a:xfrm>
                        <a:off x="2374899" y="3309938"/>
                        <a:ext cx="3352680" cy="927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66AD64C-BC34-4F00-B58D-CD24BE028D24}"/>
              </a:ext>
            </a:extLst>
          </p:cNvPr>
          <p:cNvSpPr>
            <a:spLocks noGrp="1"/>
          </p:cNvSpPr>
          <p:nvPr>
            <p:ph idx="11"/>
          </p:nvPr>
        </p:nvSpPr>
        <p:spPr>
          <a:xfrm>
            <a:off x="429217" y="4396728"/>
            <a:ext cx="11241915" cy="419039"/>
          </a:xfrm>
        </p:spPr>
        <p:txBody>
          <a:bodyPr/>
          <a:lstStyle/>
          <a:p>
            <a:pPr marL="914400" lvl="0" indent="-457200" algn="l">
              <a:spcBef>
                <a:spcPts val="1200"/>
              </a:spcBef>
              <a:spcAft>
                <a:spcPts val="400"/>
              </a:spcAft>
              <a:buClr>
                <a:srgbClr val="003865"/>
              </a:buClr>
              <a:buFont typeface="Arial" pitchFamily="34" charset="0"/>
              <a:buAutoNum type="arabicPeriod" startAt="5"/>
            </a:pPr>
            <a:r>
              <a:rPr lang="en-US">
                <a:solidFill>
                  <a:srgbClr val="003865"/>
                </a:solidFill>
              </a:rPr>
              <a:t>Determine whether to reject </a:t>
            </a:r>
            <a:r>
              <a:rPr lang="en-US" i="1">
                <a:solidFill>
                  <a:srgbClr val="003865"/>
                </a:solidFill>
              </a:rPr>
              <a:t>H</a:t>
            </a:r>
            <a:r>
              <a:rPr lang="en-US" baseline="-25000">
                <a:solidFill>
                  <a:srgbClr val="003865"/>
                </a:solidFill>
              </a:rPr>
              <a:t>0</a:t>
            </a:r>
            <a:r>
              <a:rPr lang="en-US">
                <a:solidFill>
                  <a:srgbClr val="003865"/>
                </a:solidFill>
              </a:rPr>
              <a:t>.</a:t>
            </a:r>
          </a:p>
        </p:txBody>
      </p:sp>
      <p:graphicFrame>
        <p:nvGraphicFramePr>
          <p:cNvPr id="10" name="Object 5" descr="Because z equals 1.66 less than 1.96, we cannot reject H subscript 0 baseline.">
            <a:extLst>
              <a:ext uri="{FF2B5EF4-FFF2-40B4-BE49-F238E27FC236}">
                <a16:creationId xmlns:a16="http://schemas.microsoft.com/office/drawing/2014/main" id="{A278666C-5439-4B5F-903E-1B10CDDBB0F5}"/>
              </a:ext>
            </a:extLst>
          </p:cNvPr>
          <p:cNvGraphicFramePr>
            <a:graphicFrameLocks noGrp="1" noChangeAspect="1"/>
          </p:cNvGraphicFramePr>
          <p:nvPr>
            <p:ph idx="13"/>
            <p:extLst>
              <p:ext uri="{D42A27DB-BD31-4B8C-83A1-F6EECF244321}">
                <p14:modId xmlns:p14="http://schemas.microsoft.com/office/powerpoint/2010/main" val="618232282"/>
              </p:ext>
            </p:extLst>
          </p:nvPr>
        </p:nvGraphicFramePr>
        <p:xfrm>
          <a:off x="2406579" y="4928442"/>
          <a:ext cx="6642000" cy="419040"/>
        </p:xfrm>
        <a:graphic>
          <a:graphicData uri="http://schemas.openxmlformats.org/presentationml/2006/ole">
            <mc:AlternateContent xmlns:mc="http://schemas.openxmlformats.org/markup-compatibility/2006">
              <mc:Choice xmlns:v="urn:schemas-microsoft-com:vml" Requires="v">
                <p:oleObj spid="_x0000_s186372" name="Equation" r:id="rId5" imgW="6642000" imgH="419040" progId="Equation.DSMT4">
                  <p:embed/>
                </p:oleObj>
              </mc:Choice>
              <mc:Fallback>
                <p:oleObj name="Equation" r:id="rId5" imgW="6642000" imgH="419040" progId="Equation.DSMT4">
                  <p:embed/>
                  <p:pic>
                    <p:nvPicPr>
                      <p:cNvPr id="0" name="OLE substitute image"/>
                      <p:cNvPicPr/>
                      <p:nvPr/>
                    </p:nvPicPr>
                    <p:blipFill>
                      <a:blip r:embed="rId6"/>
                      <a:stretch>
                        <a:fillRect/>
                      </a:stretch>
                    </p:blipFill>
                    <p:spPr>
                      <a:xfrm>
                        <a:off x="2406579" y="4928442"/>
                        <a:ext cx="6642000" cy="41904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765FB9E7-8C9D-440F-ACDE-38631D886AAF}"/>
              </a:ext>
            </a:extLst>
          </p:cNvPr>
          <p:cNvSpPr>
            <a:spLocks noGrp="1"/>
          </p:cNvSpPr>
          <p:nvPr>
            <p:ph idx="15"/>
          </p:nvPr>
        </p:nvSpPr>
        <p:spPr>
          <a:xfrm>
            <a:off x="689272" y="5550839"/>
            <a:ext cx="10813456" cy="835893"/>
          </a:xfrm>
        </p:spPr>
        <p:txBody>
          <a:bodyPr/>
          <a:lstStyle/>
          <a:p>
            <a:pPr lvl="0" algn="l">
              <a:spcBef>
                <a:spcPts val="1800"/>
              </a:spcBef>
              <a:buClr>
                <a:srgbClr val="66FFFF"/>
              </a:buClr>
              <a:buSzPct val="75000"/>
            </a:pPr>
            <a:r>
              <a:rPr lang="en-US">
                <a:solidFill>
                  <a:srgbClr val="003865"/>
                </a:solidFill>
              </a:rPr>
              <a:t>At the .05 level of significance, the sample evidence indicates there is no difference in quality between training centers.</a:t>
            </a:r>
          </a:p>
        </p:txBody>
      </p:sp>
    </p:spTree>
    <p:extLst>
      <p:ext uri="{BB962C8B-B14F-4D97-AF65-F5344CB8AC3E}">
        <p14:creationId xmlns:p14="http://schemas.microsoft.com/office/powerpoint/2010/main" val="2148919105"/>
      </p:ext>
    </p:extLst>
  </p:cSld>
  <p:clrMapOvr>
    <a:masterClrMapping/>
  </p:clrMapOv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96324F-DED3-4581-9881-BF710C6DC4D1}"/>
              </a:ext>
            </a:extLst>
          </p:cNvPr>
          <p:cNvSpPr>
            <a:spLocks noGrp="1"/>
          </p:cNvSpPr>
          <p:nvPr>
            <p:ph type="title"/>
          </p:nvPr>
        </p:nvSpPr>
        <p:spPr/>
        <p:txBody>
          <a:bodyPr/>
          <a:lstStyle/>
          <a:p>
            <a:r>
              <a:rPr lang="en-US"/>
              <a:t>Inferences about the Difference between</a:t>
            </a:r>
            <a:br>
              <a:rPr lang="en-US"/>
            </a:br>
            <a:r>
              <a:rPr lang="en-US"/>
              <a:t>Two Population Means: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a:t>
            </a:r>
            <a:endParaRPr lang="en-IN"/>
          </a:p>
        </p:txBody>
      </p:sp>
      <p:sp>
        <p:nvSpPr>
          <p:cNvPr id="2" name="Content Placeholder 2">
            <a:extLst>
              <a:ext uri="{FF2B5EF4-FFF2-40B4-BE49-F238E27FC236}">
                <a16:creationId xmlns:a16="http://schemas.microsoft.com/office/drawing/2014/main" id="{CB100CC4-FB45-4F5F-8204-86B4FDF6D066}"/>
              </a:ext>
            </a:extLst>
          </p:cNvPr>
          <p:cNvSpPr>
            <a:spLocks noGrp="1"/>
          </p:cNvSpPr>
          <p:nvPr>
            <p:ph sz="half" idx="2"/>
          </p:nvPr>
        </p:nvSpPr>
        <p:spPr>
          <a:xfrm>
            <a:off x="476843" y="1828800"/>
            <a:ext cx="11241915" cy="613954"/>
          </a:xfrm>
        </p:spPr>
        <p:txBody>
          <a:bodyPr/>
          <a:lstStyle/>
          <a:p>
            <a:r>
              <a:rPr lang="en-US"/>
              <a:t>Interval Estimation of</a:t>
            </a:r>
          </a:p>
        </p:txBody>
      </p:sp>
      <p:graphicFrame>
        <p:nvGraphicFramePr>
          <p:cNvPr id="11" name="Object 3" descr="Begin equation. mu subscript 1 baseline minus mu subscript 2 baseline. End equation.">
            <a:extLst>
              <a:ext uri="{FF2B5EF4-FFF2-40B4-BE49-F238E27FC236}">
                <a16:creationId xmlns:a16="http://schemas.microsoft.com/office/drawing/2014/main" id="{AEB00EBA-60AD-4194-942C-425F95A9D68C}"/>
              </a:ext>
            </a:extLst>
          </p:cNvPr>
          <p:cNvGraphicFramePr>
            <a:graphicFrameLocks noGrp="1" noChangeAspect="1"/>
          </p:cNvGraphicFramePr>
          <p:nvPr>
            <p:ph idx="10"/>
            <p:extLst>
              <p:ext uri="{D42A27DB-BD31-4B8C-83A1-F6EECF244321}">
                <p14:modId xmlns:p14="http://schemas.microsoft.com/office/powerpoint/2010/main" val="2590707753"/>
              </p:ext>
            </p:extLst>
          </p:nvPr>
        </p:nvGraphicFramePr>
        <p:xfrm>
          <a:off x="3720759" y="1859368"/>
          <a:ext cx="965200" cy="406400"/>
        </p:xfrm>
        <a:graphic>
          <a:graphicData uri="http://schemas.openxmlformats.org/presentationml/2006/ole">
            <mc:AlternateContent xmlns:mc="http://schemas.openxmlformats.org/markup-compatibility/2006">
              <mc:Choice xmlns:v="urn:schemas-microsoft-com:vml" Requires="v">
                <p:oleObj spid="_x0000_s187395" name="Equation" r:id="rId3" imgW="965160" imgH="406080" progId="Equation.DSMT4">
                  <p:embed/>
                </p:oleObj>
              </mc:Choice>
              <mc:Fallback>
                <p:oleObj name="Equation" r:id="rId3" imgW="965160" imgH="406080" progId="Equation.DSMT4">
                  <p:embed/>
                  <p:pic>
                    <p:nvPicPr>
                      <p:cNvPr id="0" name="OLE substitute image"/>
                      <p:cNvPicPr/>
                      <p:nvPr/>
                    </p:nvPicPr>
                    <p:blipFill>
                      <a:blip r:embed="rId4"/>
                      <a:stretch>
                        <a:fillRect/>
                      </a:stretch>
                    </p:blipFill>
                    <p:spPr>
                      <a:xfrm>
                        <a:off x="3720759" y="1859368"/>
                        <a:ext cx="965200" cy="406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E26EE87-845B-4FD8-9A54-6B6B42993C05}"/>
              </a:ext>
            </a:extLst>
          </p:cNvPr>
          <p:cNvSpPr>
            <a:spLocks noGrp="1"/>
          </p:cNvSpPr>
          <p:nvPr>
            <p:ph idx="11"/>
          </p:nvPr>
        </p:nvSpPr>
        <p:spPr>
          <a:xfrm>
            <a:off x="476842" y="2422924"/>
            <a:ext cx="11241915" cy="548640"/>
          </a:xfrm>
        </p:spPr>
        <p:txBody>
          <a:bodyPr/>
          <a:lstStyle/>
          <a:p>
            <a:pPr marL="228600" indent="-228600" algn="l">
              <a:buFont typeface="Arial" pitchFamily="34" charset="0"/>
              <a:buChar char="•"/>
            </a:pPr>
            <a:r>
              <a:rPr lang="en-US"/>
              <a:t>Hypothesis Tests about</a:t>
            </a:r>
          </a:p>
        </p:txBody>
      </p:sp>
      <p:graphicFrame>
        <p:nvGraphicFramePr>
          <p:cNvPr id="12" name="Object 5" descr="Begin equation. mu subscript 1 baseline minus mu subscript 2 baseline. End equation.">
            <a:extLst>
              <a:ext uri="{FF2B5EF4-FFF2-40B4-BE49-F238E27FC236}">
                <a16:creationId xmlns:a16="http://schemas.microsoft.com/office/drawing/2014/main" id="{6FDE7EFC-AB2D-45DE-B0B9-6EBC7DBAC5FD}"/>
              </a:ext>
            </a:extLst>
          </p:cNvPr>
          <p:cNvGraphicFramePr>
            <a:graphicFrameLocks noGrp="1" noChangeAspect="1"/>
          </p:cNvGraphicFramePr>
          <p:nvPr>
            <p:ph idx="13"/>
            <p:extLst>
              <p:ext uri="{D42A27DB-BD31-4B8C-83A1-F6EECF244321}">
                <p14:modId xmlns:p14="http://schemas.microsoft.com/office/powerpoint/2010/main" val="3282342139"/>
              </p:ext>
            </p:extLst>
          </p:nvPr>
        </p:nvGraphicFramePr>
        <p:xfrm>
          <a:off x="4049712" y="2473322"/>
          <a:ext cx="965200" cy="406400"/>
        </p:xfrm>
        <a:graphic>
          <a:graphicData uri="http://schemas.openxmlformats.org/presentationml/2006/ole">
            <mc:AlternateContent xmlns:mc="http://schemas.openxmlformats.org/markup-compatibility/2006">
              <mc:Choice xmlns:v="urn:schemas-microsoft-com:vml" Requires="v">
                <p:oleObj spid="_x0000_s187396" name="Equation" r:id="rId5" imgW="965160" imgH="406080" progId="Equation.DSMT4">
                  <p:embed/>
                </p:oleObj>
              </mc:Choice>
              <mc:Fallback>
                <p:oleObj name="Equation" r:id="rId5" imgW="965160" imgH="406080" progId="Equation.DSMT4">
                  <p:embed/>
                  <p:pic>
                    <p:nvPicPr>
                      <p:cNvPr id="0" name="OLE substitute image"/>
                      <p:cNvPicPr/>
                      <p:nvPr/>
                    </p:nvPicPr>
                    <p:blipFill>
                      <a:blip r:embed="rId4"/>
                      <a:stretch>
                        <a:fillRect/>
                      </a:stretch>
                    </p:blipFill>
                    <p:spPr>
                      <a:xfrm>
                        <a:off x="4049712" y="2473322"/>
                        <a:ext cx="965200" cy="406400"/>
                      </a:xfrm>
                      <a:prstGeom prst="rect">
                        <a:avLst/>
                      </a:prstGeom>
                    </p:spPr>
                  </p:pic>
                </p:oleObj>
              </mc:Fallback>
            </mc:AlternateContent>
          </a:graphicData>
        </a:graphic>
      </p:graphicFrame>
    </p:spTree>
    <p:extLst>
      <p:ext uri="{BB962C8B-B14F-4D97-AF65-F5344CB8AC3E}">
        <p14:creationId xmlns:p14="http://schemas.microsoft.com/office/powerpoint/2010/main" val="2264351288"/>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B73B-10AE-4CE7-9390-661AF1E1537A}"/>
              </a:ext>
            </a:extLst>
          </p:cNvPr>
          <p:cNvSpPr>
            <a:spLocks noGrp="1"/>
          </p:cNvSpPr>
          <p:nvPr>
            <p:ph type="title"/>
          </p:nvPr>
        </p:nvSpPr>
        <p:spPr/>
        <p:txBody>
          <a:bodyPr/>
          <a:lstStyle/>
          <a:p>
            <a:r>
              <a:rPr lang="en-US"/>
              <a:t>Interval Estimation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(1 of 5)</a:t>
            </a:r>
            <a:endParaRPr lang="en-IN"/>
          </a:p>
        </p:txBody>
      </p:sp>
      <p:sp>
        <p:nvSpPr>
          <p:cNvPr id="5" name="Content Placeholder 2"/>
          <p:cNvSpPr>
            <a:spLocks noGrp="1"/>
          </p:cNvSpPr>
          <p:nvPr>
            <p:ph sz="half" idx="1"/>
          </p:nvPr>
        </p:nvSpPr>
        <p:spPr>
          <a:xfrm>
            <a:off x="476843" y="1825625"/>
            <a:ext cx="10932055" cy="1817907"/>
          </a:xfrm>
        </p:spPr>
        <p:txBody>
          <a:bodyPr/>
          <a:lstStyle/>
          <a:p>
            <a:pPr marL="0" indent="0">
              <a:spcAft>
                <a:spcPct val="0"/>
              </a:spcAft>
              <a:buNone/>
            </a:pPr>
            <a:r>
              <a:rPr lang="en-US"/>
              <a:t>When </a:t>
            </a:r>
            <a:r>
              <a:rPr lang="el-GR" i="1">
                <a:cs typeface="Arial" pitchFamily="34" charset="0"/>
              </a:rPr>
              <a:t>σ</a:t>
            </a:r>
            <a:r>
              <a:rPr lang="en-US" baseline="-25000"/>
              <a:t>1</a:t>
            </a:r>
            <a:r>
              <a:rPr lang="en-US"/>
              <a:t> and </a:t>
            </a:r>
            <a:r>
              <a:rPr lang="el-GR" i="1">
                <a:cs typeface="Arial" pitchFamily="34" charset="0"/>
              </a:rPr>
              <a:t>σ</a:t>
            </a:r>
            <a:r>
              <a:rPr lang="en-US" baseline="-25000"/>
              <a:t>2</a:t>
            </a:r>
            <a:r>
              <a:rPr lang="en-US"/>
              <a:t> are unknown, we will:</a:t>
            </a:r>
          </a:p>
          <a:p>
            <a:pPr marL="228600" lvl="1">
              <a:spcBef>
                <a:spcPts val="1200"/>
              </a:spcBef>
            </a:pPr>
            <a:r>
              <a:rPr lang="en-US"/>
              <a:t>Use the sample standard deviations </a:t>
            </a:r>
            <a:r>
              <a:rPr lang="en-US" i="1"/>
              <a:t>s</a:t>
            </a:r>
            <a:r>
              <a:rPr lang="en-US" baseline="-25000"/>
              <a:t>1</a:t>
            </a:r>
            <a:r>
              <a:rPr lang="en-US"/>
              <a:t> and </a:t>
            </a:r>
            <a:r>
              <a:rPr lang="en-US" i="1"/>
              <a:t>s</a:t>
            </a:r>
            <a:r>
              <a:rPr lang="en-US" baseline="-25000"/>
              <a:t>2 </a:t>
            </a:r>
            <a:r>
              <a:rPr lang="en-US"/>
              <a:t>as estimates of </a:t>
            </a:r>
            <a:r>
              <a:rPr lang="el-GR" i="1">
                <a:cs typeface="Arial" pitchFamily="34" charset="0"/>
              </a:rPr>
              <a:t>σ</a:t>
            </a:r>
            <a:r>
              <a:rPr lang="en-US" baseline="-25000"/>
              <a:t>1</a:t>
            </a:r>
            <a:r>
              <a:rPr lang="en-US"/>
              <a:t> and </a:t>
            </a:r>
            <a:r>
              <a:rPr lang="el-GR" i="1">
                <a:cs typeface="Arial" pitchFamily="34" charset="0"/>
              </a:rPr>
              <a:t>σ</a:t>
            </a:r>
            <a:r>
              <a:rPr lang="en-US" baseline="-25000"/>
              <a:t>2</a:t>
            </a:r>
            <a:r>
              <a:rPr lang="en-US"/>
              <a:t>, and</a:t>
            </a:r>
          </a:p>
          <a:p>
            <a:pPr marL="228600" lvl="1"/>
            <a:r>
              <a:rPr lang="en-US"/>
              <a:t>Replace</a:t>
            </a:r>
          </a:p>
        </p:txBody>
      </p:sp>
      <p:graphicFrame>
        <p:nvGraphicFramePr>
          <p:cNvPr id="10" name="Object 3" descr="z subscript alpha divided by 2 baseline with t subscript alpha divided by 2"/>
          <p:cNvGraphicFramePr>
            <a:graphicFrameLocks noGrp="1" noChangeAspect="1"/>
          </p:cNvGraphicFramePr>
          <p:nvPr>
            <p:ph sz="half" idx="2"/>
            <p:extLst>
              <p:ext uri="{D42A27DB-BD31-4B8C-83A1-F6EECF244321}">
                <p14:modId xmlns:p14="http://schemas.microsoft.com/office/powerpoint/2010/main" val="2749977963"/>
              </p:ext>
            </p:extLst>
          </p:nvPr>
        </p:nvGraphicFramePr>
        <p:xfrm>
          <a:off x="2037616" y="2952750"/>
          <a:ext cx="1714500" cy="381000"/>
        </p:xfrm>
        <a:graphic>
          <a:graphicData uri="http://schemas.openxmlformats.org/presentationml/2006/ole">
            <mc:AlternateContent xmlns:mc="http://schemas.openxmlformats.org/markup-compatibility/2006">
              <mc:Choice xmlns:v="urn:schemas-microsoft-com:vml" Requires="v">
                <p:oleObj spid="_x0000_s188418" name="Equation" r:id="rId3" imgW="1714320" imgH="380880" progId="Equation.DSMT4">
                  <p:embed/>
                </p:oleObj>
              </mc:Choice>
              <mc:Fallback>
                <p:oleObj name="Equation" r:id="rId3" imgW="1714320" imgH="380880" progId="Equation.DSMT4">
                  <p:embed/>
                  <p:pic>
                    <p:nvPicPr>
                      <p:cNvPr id="0" name="OLE substitute image"/>
                      <p:cNvPicPr/>
                      <p:nvPr/>
                    </p:nvPicPr>
                    <p:blipFill>
                      <a:blip r:embed="rId4"/>
                      <a:stretch>
                        <a:fillRect/>
                      </a:stretch>
                    </p:blipFill>
                    <p:spPr>
                      <a:xfrm>
                        <a:off x="2037616" y="2952750"/>
                        <a:ext cx="1714500" cy="381000"/>
                      </a:xfrm>
                      <a:prstGeom prst="rect">
                        <a:avLst/>
                      </a:prstGeom>
                    </p:spPr>
                  </p:pic>
                </p:oleObj>
              </mc:Fallback>
            </mc:AlternateContent>
          </a:graphicData>
        </a:graphic>
      </p:graphicFrame>
    </p:spTree>
    <p:extLst>
      <p:ext uri="{BB962C8B-B14F-4D97-AF65-F5344CB8AC3E}">
        <p14:creationId xmlns:p14="http://schemas.microsoft.com/office/powerpoint/2010/main" val="3958068106"/>
      </p:ext>
    </p:extLst>
  </p:cSld>
  <p:clrMapOvr>
    <a:masterClrMapping/>
  </p:clrMapOv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C71A20-F56D-4FDC-8369-8276EFEE51EB}"/>
              </a:ext>
            </a:extLst>
          </p:cNvPr>
          <p:cNvSpPr>
            <a:spLocks noGrp="1"/>
          </p:cNvSpPr>
          <p:nvPr>
            <p:ph type="title"/>
          </p:nvPr>
        </p:nvSpPr>
        <p:spPr/>
        <p:txBody>
          <a:bodyPr/>
          <a:lstStyle/>
          <a:p>
            <a:r>
              <a:rPr lang="en-US"/>
              <a:t>Interval Estimation of </a:t>
            </a:r>
            <a:r>
              <a:rPr lang="el-GR" i="1">
                <a:cs typeface="Arial" pitchFamily="34" charset="0"/>
              </a:rPr>
              <a:t>μ</a:t>
            </a:r>
            <a:r>
              <a:rPr lang="en-US" baseline="-25000"/>
              <a:t>1</a:t>
            </a:r>
            <a:r>
              <a:rPr lang="en-US"/>
              <a:t> </a:t>
            </a:r>
            <a:r>
              <a:rPr lang="en-US">
                <a:cs typeface="Arial" pitchFamily="34" charset="0"/>
              </a:rPr>
              <a:t>−</a:t>
            </a:r>
            <a:r>
              <a:rPr lang="en-US"/>
              <a:t> </a:t>
            </a:r>
            <a:r>
              <a:rPr lang="el-GR" i="1">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(2 of 5)</a:t>
            </a:r>
            <a:endParaRPr lang="en-IN"/>
          </a:p>
        </p:txBody>
      </p:sp>
      <p:sp>
        <p:nvSpPr>
          <p:cNvPr id="2" name="Content Placeholder 2">
            <a:extLst>
              <a:ext uri="{FF2B5EF4-FFF2-40B4-BE49-F238E27FC236}">
                <a16:creationId xmlns:a16="http://schemas.microsoft.com/office/drawing/2014/main" id="{4F1D319F-FA6F-4592-93EC-0A5BD122DE05}"/>
              </a:ext>
            </a:extLst>
          </p:cNvPr>
          <p:cNvSpPr>
            <a:spLocks noGrp="1"/>
          </p:cNvSpPr>
          <p:nvPr>
            <p:ph sz="half" idx="2"/>
          </p:nvPr>
        </p:nvSpPr>
        <p:spPr>
          <a:xfrm>
            <a:off x="476843" y="1828800"/>
            <a:ext cx="11241915" cy="444500"/>
          </a:xfrm>
        </p:spPr>
        <p:txBody>
          <a:bodyPr/>
          <a:lstStyle/>
          <a:p>
            <a:pPr marL="457200" indent="0">
              <a:buNone/>
            </a:pPr>
            <a:r>
              <a:rPr lang="en-US"/>
              <a:t>Interval Estimate</a:t>
            </a:r>
          </a:p>
        </p:txBody>
      </p:sp>
      <p:graphicFrame>
        <p:nvGraphicFramePr>
          <p:cNvPr id="8" name="Object 3" descr="Begin equation. X overbar subscript 1 Baseline minus x overbar subscript 2 Baseline plus or minus t subscript alpha divided by 2 baseline start root, start fraction left parenthesis s subscript 1 Baseline right parenthesis squared divided by n subscript 1 Baseline end fraction plus start fraction left parenthesis s subscript 2 Baseline right parenthesis squared divided by n subscript 2 Baseline end fraction, end root. End equation. &#10;">
            <a:extLst>
              <a:ext uri="{FF2B5EF4-FFF2-40B4-BE49-F238E27FC236}">
                <a16:creationId xmlns:a16="http://schemas.microsoft.com/office/drawing/2014/main" id="{1F59015F-71AD-4E14-87A5-9DA100083415}"/>
              </a:ext>
            </a:extLst>
          </p:cNvPr>
          <p:cNvGraphicFramePr>
            <a:graphicFrameLocks noGrp="1" noChangeAspect="1"/>
          </p:cNvGraphicFramePr>
          <p:nvPr>
            <p:ph idx="10"/>
            <p:extLst>
              <p:ext uri="{D42A27DB-BD31-4B8C-83A1-F6EECF244321}">
                <p14:modId xmlns:p14="http://schemas.microsoft.com/office/powerpoint/2010/main" val="1909289437"/>
              </p:ext>
            </p:extLst>
          </p:nvPr>
        </p:nvGraphicFramePr>
        <p:xfrm>
          <a:off x="3578225" y="2354263"/>
          <a:ext cx="3937000" cy="1092200"/>
        </p:xfrm>
        <a:graphic>
          <a:graphicData uri="http://schemas.openxmlformats.org/presentationml/2006/ole">
            <mc:AlternateContent xmlns:mc="http://schemas.openxmlformats.org/markup-compatibility/2006">
              <mc:Choice xmlns:v="urn:schemas-microsoft-com:vml" Requires="v">
                <p:oleObj spid="_x0000_s189443" name="Equation" r:id="rId3" imgW="3936960" imgH="1091880" progId="Equation.DSMT4">
                  <p:embed/>
                </p:oleObj>
              </mc:Choice>
              <mc:Fallback>
                <p:oleObj name="Equation" r:id="rId3" imgW="3936960" imgH="1091880" progId="Equation.DSMT4">
                  <p:embed/>
                  <p:pic>
                    <p:nvPicPr>
                      <p:cNvPr id="0" name="OLE substitute image"/>
                      <p:cNvPicPr/>
                      <p:nvPr/>
                    </p:nvPicPr>
                    <p:blipFill>
                      <a:blip r:embed="rId4"/>
                      <a:stretch>
                        <a:fillRect/>
                      </a:stretch>
                    </p:blipFill>
                    <p:spPr>
                      <a:xfrm>
                        <a:off x="3578225" y="2354263"/>
                        <a:ext cx="3937000" cy="10922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9DD82DDE-7C1B-4E71-A9A8-1F92A36DEF58}"/>
              </a:ext>
            </a:extLst>
          </p:cNvPr>
          <p:cNvSpPr>
            <a:spLocks noGrp="1"/>
          </p:cNvSpPr>
          <p:nvPr>
            <p:ph idx="11"/>
          </p:nvPr>
        </p:nvSpPr>
        <p:spPr>
          <a:xfrm>
            <a:off x="476842" y="3586485"/>
            <a:ext cx="10813457" cy="566415"/>
          </a:xfrm>
        </p:spPr>
        <p:txBody>
          <a:bodyPr/>
          <a:lstStyle/>
          <a:p>
            <a:pPr marL="457200" algn="l"/>
            <a:r>
              <a:rPr lang="en-US"/>
              <a:t>where the degrees of freedom for </a:t>
            </a:r>
            <a:r>
              <a:rPr lang="en-US" i="1"/>
              <a:t>t</a:t>
            </a:r>
            <a:r>
              <a:rPr lang="el-GR" i="1" baseline="-25000">
                <a:latin typeface="Arial" pitchFamily="34" charset="0"/>
                <a:cs typeface="Arial" pitchFamily="34" charset="0"/>
              </a:rPr>
              <a:t>α</a:t>
            </a:r>
            <a:r>
              <a:rPr lang="en-US" baseline="-25000"/>
              <a:t>/2</a:t>
            </a:r>
            <a:r>
              <a:rPr lang="en-US"/>
              <a:t> are:</a:t>
            </a:r>
          </a:p>
        </p:txBody>
      </p:sp>
      <p:graphicFrame>
        <p:nvGraphicFramePr>
          <p:cNvPr id="11" name="Object 5" descr="Begin equation. D f equals start fraction left parenthesis start fraction left parenthesis s subscript 1 Baseline right parenthesis squared divided by n subscript 1 Baseline end fraction plus start fraction left parenthesis s subscript 2 Baseline right parenthesis squared divided by n subscript 2 Baseline end fraction right parenthesis squared divided by start fraction 1 over n subscript 1 Baseline minus 1 end fraction left parenthesis start fraction left parenthesis s subscript 1 Baseline right parenthesis squared divided by n subscript 1 Baseline end fraction right parenthesis squared plus start fraction 1 divided by n subscript 2 Baseline minus 1 end fraction left parenthesis start fraction left parenthesis s subscript 2 Baseline right parenthesis squared divided by n subscript 2 Baseline end fraction right parenthesis squared, end fraction. End equation. ">
            <a:extLst>
              <a:ext uri="{FF2B5EF4-FFF2-40B4-BE49-F238E27FC236}">
                <a16:creationId xmlns:a16="http://schemas.microsoft.com/office/drawing/2014/main" id="{3C64F3F8-FC75-47B8-A8A2-88714E8A737E}"/>
              </a:ext>
            </a:extLst>
          </p:cNvPr>
          <p:cNvGraphicFramePr>
            <a:graphicFrameLocks noGrp="1" noChangeAspect="1"/>
          </p:cNvGraphicFramePr>
          <p:nvPr>
            <p:ph idx="13"/>
            <p:extLst>
              <p:ext uri="{D42A27DB-BD31-4B8C-83A1-F6EECF244321}">
                <p14:modId xmlns:p14="http://schemas.microsoft.com/office/powerpoint/2010/main" val="2574398074"/>
              </p:ext>
            </p:extLst>
          </p:nvPr>
        </p:nvGraphicFramePr>
        <p:xfrm>
          <a:off x="3397260" y="4111675"/>
          <a:ext cx="5397480" cy="2222280"/>
        </p:xfrm>
        <a:graphic>
          <a:graphicData uri="http://schemas.openxmlformats.org/presentationml/2006/ole">
            <mc:AlternateContent xmlns:mc="http://schemas.openxmlformats.org/markup-compatibility/2006">
              <mc:Choice xmlns:v="urn:schemas-microsoft-com:vml" Requires="v">
                <p:oleObj spid="_x0000_s189444" name="Equation" r:id="rId5" imgW="5397480" imgH="2222280" progId="Equation.DSMT4">
                  <p:embed/>
                </p:oleObj>
              </mc:Choice>
              <mc:Fallback>
                <p:oleObj name="Equation" r:id="rId5" imgW="5397480" imgH="2222280" progId="Equation.DSMT4">
                  <p:embed/>
                  <p:pic>
                    <p:nvPicPr>
                      <p:cNvPr id="0" name="OLE substitute image"/>
                      <p:cNvPicPr/>
                      <p:nvPr/>
                    </p:nvPicPr>
                    <p:blipFill>
                      <a:blip r:embed="rId6"/>
                      <a:stretch>
                        <a:fillRect/>
                      </a:stretch>
                    </p:blipFill>
                    <p:spPr>
                      <a:xfrm>
                        <a:off x="3397260" y="4111675"/>
                        <a:ext cx="5397480" cy="2222280"/>
                      </a:xfrm>
                      <a:prstGeom prst="rect">
                        <a:avLst/>
                      </a:prstGeom>
                    </p:spPr>
                  </p:pic>
                </p:oleObj>
              </mc:Fallback>
            </mc:AlternateContent>
          </a:graphicData>
        </a:graphic>
      </p:graphicFrame>
    </p:spTree>
    <p:extLst>
      <p:ext uri="{BB962C8B-B14F-4D97-AF65-F5344CB8AC3E}">
        <p14:creationId xmlns:p14="http://schemas.microsoft.com/office/powerpoint/2010/main" val="2304460974"/>
      </p:ext>
    </p:extLst>
  </p:cSld>
  <p:clrMapOvr>
    <a:masterClrMapping/>
  </p:clrMapOv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B73B-10AE-4CE7-9390-661AF1E1537A}"/>
              </a:ext>
            </a:extLst>
          </p:cNvPr>
          <p:cNvSpPr>
            <a:spLocks noGrp="1"/>
          </p:cNvSpPr>
          <p:nvPr>
            <p:ph type="title"/>
          </p:nvPr>
        </p:nvSpPr>
        <p:spPr/>
        <p:txBody>
          <a:bodyPr/>
          <a:lstStyle/>
          <a:p>
            <a:r>
              <a:rPr lang="en-US"/>
              <a:t>Difference between Two Population Means: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(1 of 3)</a:t>
            </a:r>
            <a:endParaRPr lang="en-IN"/>
          </a:p>
        </p:txBody>
      </p:sp>
      <p:sp>
        <p:nvSpPr>
          <p:cNvPr id="3" name="Content Placeholder 2">
            <a:extLst>
              <a:ext uri="{FF2B5EF4-FFF2-40B4-BE49-F238E27FC236}">
                <a16:creationId xmlns:a16="http://schemas.microsoft.com/office/drawing/2014/main" id="{E64720F7-3AD1-46C2-92B9-6AD495C20FE0}"/>
              </a:ext>
            </a:extLst>
          </p:cNvPr>
          <p:cNvSpPr>
            <a:spLocks noGrp="1"/>
          </p:cNvSpPr>
          <p:nvPr>
            <p:ph idx="1"/>
          </p:nvPr>
        </p:nvSpPr>
        <p:spPr/>
        <p:txBody>
          <a:bodyPr/>
          <a:lstStyle/>
          <a:p>
            <a:pPr marL="0" indent="0">
              <a:spcBef>
                <a:spcPts val="3000"/>
              </a:spcBef>
              <a:buNone/>
            </a:pPr>
            <a:r>
              <a:rPr lang="en-IN" b="1" u="sng"/>
              <a:t>Example</a:t>
            </a:r>
            <a:r>
              <a:rPr lang="en-IN"/>
              <a:t>: Clearwater National Bank</a:t>
            </a:r>
          </a:p>
          <a:p>
            <a:pPr marL="0" indent="0">
              <a:spcBef>
                <a:spcPts val="3000"/>
              </a:spcBef>
              <a:buNone/>
            </a:pPr>
            <a:r>
              <a:rPr lang="en-IN"/>
              <a:t>Clearwater National Bank wants to compare the account checking practices by the customers at two of its branch banks: Cherry Grove Branch and Beechmont Branch. A random sample of 28 and 22 checking accounts is selected from these branches respectively. The sample statistics are shown on the next slide.</a:t>
            </a:r>
          </a:p>
        </p:txBody>
      </p:sp>
    </p:spTree>
    <p:extLst>
      <p:ext uri="{BB962C8B-B14F-4D97-AF65-F5344CB8AC3E}">
        <p14:creationId xmlns:p14="http://schemas.microsoft.com/office/powerpoint/2010/main" val="4116261821"/>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A0D5-3DCC-41F8-9FF8-EFF36E2DC7D7}"/>
              </a:ext>
            </a:extLst>
          </p:cNvPr>
          <p:cNvSpPr>
            <a:spLocks noGrp="1"/>
          </p:cNvSpPr>
          <p:nvPr>
            <p:ph type="title"/>
          </p:nvPr>
        </p:nvSpPr>
        <p:spPr/>
        <p:txBody>
          <a:bodyPr/>
          <a:lstStyle/>
          <a:p>
            <a:r>
              <a:rPr lang="en-US"/>
              <a:t>Difference between Two Population Means: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(2 of 3)</a:t>
            </a:r>
            <a:endParaRPr lang="en-IN"/>
          </a:p>
        </p:txBody>
      </p:sp>
      <p:sp>
        <p:nvSpPr>
          <p:cNvPr id="3" name="Content Placeholder 2">
            <a:extLst>
              <a:ext uri="{FF2B5EF4-FFF2-40B4-BE49-F238E27FC236}">
                <a16:creationId xmlns:a16="http://schemas.microsoft.com/office/drawing/2014/main" id="{7A5C7903-2189-4F2F-912B-B4EE41607E9D}"/>
              </a:ext>
            </a:extLst>
          </p:cNvPr>
          <p:cNvSpPr>
            <a:spLocks noGrp="1"/>
          </p:cNvSpPr>
          <p:nvPr>
            <p:ph sz="half" idx="1"/>
          </p:nvPr>
        </p:nvSpPr>
        <p:spPr>
          <a:xfrm>
            <a:off x="476843" y="1825625"/>
            <a:ext cx="5542957" cy="536575"/>
          </a:xfrm>
        </p:spPr>
        <p:txBody>
          <a:bodyPr/>
          <a:lstStyle/>
          <a:p>
            <a:pPr marL="0" indent="0">
              <a:buNone/>
            </a:pPr>
            <a:r>
              <a:rPr lang="en-IN" b="1" u="sng"/>
              <a:t>Example</a:t>
            </a:r>
            <a:r>
              <a:rPr lang="en-IN"/>
              <a:t>: Clearwater National Bank</a:t>
            </a:r>
          </a:p>
        </p:txBody>
      </p:sp>
      <p:graphicFrame>
        <p:nvGraphicFramePr>
          <p:cNvPr id="5" name="Table 3">
            <a:extLst>
              <a:ext uri="{FF2B5EF4-FFF2-40B4-BE49-F238E27FC236}">
                <a16:creationId xmlns:a16="http://schemas.microsoft.com/office/drawing/2014/main" id="{279F049C-F525-462A-92EE-7CC604CD2086}"/>
              </a:ext>
            </a:extLst>
          </p:cNvPr>
          <p:cNvGraphicFramePr>
            <a:graphicFrameLocks noGrp="1"/>
          </p:cNvGraphicFramePr>
          <p:nvPr>
            <p:ph sz="half" idx="2"/>
            <p:extLst>
              <p:ext uri="{D42A27DB-BD31-4B8C-83A1-F6EECF244321}">
                <p14:modId xmlns:p14="http://schemas.microsoft.com/office/powerpoint/2010/main" val="3781954137"/>
              </p:ext>
            </p:extLst>
          </p:nvPr>
        </p:nvGraphicFramePr>
        <p:xfrm>
          <a:off x="1295400" y="2841625"/>
          <a:ext cx="9601200" cy="2743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802844720"/>
                    </a:ext>
                  </a:extLst>
                </a:gridCol>
                <a:gridCol w="2743200">
                  <a:extLst>
                    <a:ext uri="{9D8B030D-6E8A-4147-A177-3AD203B41FA5}">
                      <a16:colId xmlns:a16="http://schemas.microsoft.com/office/drawing/2014/main" val="4189259464"/>
                    </a:ext>
                  </a:extLst>
                </a:gridCol>
                <a:gridCol w="2743200">
                  <a:extLst>
                    <a:ext uri="{9D8B030D-6E8A-4147-A177-3AD203B41FA5}">
                      <a16:colId xmlns:a16="http://schemas.microsoft.com/office/drawing/2014/main" val="833980206"/>
                    </a:ext>
                  </a:extLst>
                </a:gridCol>
              </a:tblGrid>
              <a:tr h="548640">
                <a:tc>
                  <a:txBody>
                    <a:bodyPr/>
                    <a:lstStyle/>
                    <a:p>
                      <a:endParaRPr lang="en-IN" sz="2400" b="0">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none">
                          <a:solidFill>
                            <a:srgbClr val="003865"/>
                          </a:solidFill>
                        </a:rPr>
                        <a:t>Cherry Grove</a:t>
                      </a:r>
                      <a:endParaRPr lang="en-IN" sz="2400" b="0" u="none">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u="none">
                          <a:solidFill>
                            <a:srgbClr val="003865"/>
                          </a:solidFill>
                        </a:rPr>
                        <a:t>Beechmont</a:t>
                      </a:r>
                      <a:endParaRPr lang="en-IN" sz="2400" b="0" u="none">
                        <a:solidFill>
                          <a:srgbClr val="003865"/>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8731281"/>
                  </a:ext>
                </a:extLst>
              </a:tr>
              <a:tr h="548640">
                <a:tc>
                  <a:txBody>
                    <a:bodyPr/>
                    <a:lstStyle/>
                    <a:p>
                      <a:r>
                        <a:rPr lang="en-US" sz="2400" b="0">
                          <a:solidFill>
                            <a:srgbClr val="003865"/>
                          </a:solidFill>
                        </a:rPr>
                        <a:t>Sample Size</a:t>
                      </a:r>
                      <a:endParaRPr lang="en-IN" sz="2400" b="0">
                        <a:solidFill>
                          <a:srgbClr val="003865"/>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28</a:t>
                      </a:r>
                      <a:endParaRPr lang="en-IN" sz="2400" b="0">
                        <a:solidFill>
                          <a:srgbClr val="003865"/>
                        </a:solidFill>
                      </a:endParaRPr>
                    </a:p>
                  </a:txBody>
                  <a:tcPr marL="10058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22</a:t>
                      </a:r>
                      <a:endParaRPr lang="en-IN" sz="2400" b="0">
                        <a:solidFill>
                          <a:srgbClr val="003865"/>
                        </a:solidFill>
                      </a:endParaRPr>
                    </a:p>
                  </a:txBody>
                  <a:tcPr marL="10058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1182068"/>
                  </a:ext>
                </a:extLst>
              </a:tr>
              <a:tr h="548640">
                <a:tc>
                  <a:txBody>
                    <a:bodyPr/>
                    <a:lstStyle/>
                    <a:p>
                      <a:r>
                        <a:rPr lang="en-US" sz="2400" b="0">
                          <a:solidFill>
                            <a:srgbClr val="003865"/>
                          </a:solidFill>
                        </a:rPr>
                        <a:t>Sample Mean</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$1025</a:t>
                      </a:r>
                      <a:endParaRPr lang="en-IN" sz="2400" b="0">
                        <a:solidFill>
                          <a:srgbClr val="003865"/>
                        </a:solidFill>
                      </a:endParaRPr>
                    </a:p>
                  </a:txBody>
                  <a:tcPr marL="10058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$910</a:t>
                      </a:r>
                      <a:endParaRPr lang="en-IN" sz="2400" b="0">
                        <a:solidFill>
                          <a:srgbClr val="003865"/>
                        </a:solidFill>
                      </a:endParaRPr>
                    </a:p>
                  </a:txBody>
                  <a:tcPr marL="10058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1661496"/>
                  </a:ext>
                </a:extLst>
              </a:tr>
              <a:tr h="548640">
                <a:tc>
                  <a:txBody>
                    <a:bodyPr/>
                    <a:lstStyle/>
                    <a:p>
                      <a:r>
                        <a:rPr lang="en-US" sz="2400" b="0">
                          <a:solidFill>
                            <a:srgbClr val="003865"/>
                          </a:solidFill>
                        </a:rPr>
                        <a:t>Sample Standard</a:t>
                      </a:r>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$150</a:t>
                      </a:r>
                      <a:endParaRPr lang="en-IN" sz="2400" b="0">
                        <a:solidFill>
                          <a:srgbClr val="003865"/>
                        </a:solidFill>
                      </a:endParaRPr>
                    </a:p>
                  </a:txBody>
                  <a:tcPr marL="100584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b="0">
                          <a:solidFill>
                            <a:srgbClr val="003865"/>
                          </a:solidFill>
                        </a:rPr>
                        <a:t>$125</a:t>
                      </a:r>
                      <a:endParaRPr lang="en-IN" sz="2400" b="0">
                        <a:solidFill>
                          <a:srgbClr val="003865"/>
                        </a:solidFill>
                      </a:endParaRPr>
                    </a:p>
                  </a:txBody>
                  <a:tcPr marL="100584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2114459"/>
                  </a:ext>
                </a:extLst>
              </a:tr>
              <a:tr h="548640">
                <a:tc>
                  <a:txBody>
                    <a:bodyPr/>
                    <a:lstStyle/>
                    <a:p>
                      <a:pPr marL="0" indent="0">
                        <a:buNone/>
                      </a:pPr>
                      <a:r>
                        <a:rPr lang="en-US" sz="2400" b="0">
                          <a:solidFill>
                            <a:srgbClr val="003865"/>
                          </a:solidFill>
                        </a:rPr>
                        <a:t>Deviation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marL="9144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IN" sz="2400" b="0">
                        <a:solidFill>
                          <a:srgbClr val="00386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0546996"/>
                  </a:ext>
                </a:extLst>
              </a:tr>
            </a:tbl>
          </a:graphicData>
        </a:graphic>
      </p:graphicFrame>
    </p:spTree>
    <p:extLst>
      <p:ext uri="{BB962C8B-B14F-4D97-AF65-F5344CB8AC3E}">
        <p14:creationId xmlns:p14="http://schemas.microsoft.com/office/powerpoint/2010/main" val="4154561829"/>
      </p:ext>
    </p:extLst>
  </p:cSld>
  <p:clrMapOvr>
    <a:masterClrMapping/>
  </p:clrMapOv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B73B-10AE-4CE7-9390-661AF1E1537A}"/>
              </a:ext>
            </a:extLst>
          </p:cNvPr>
          <p:cNvSpPr>
            <a:spLocks noGrp="1"/>
          </p:cNvSpPr>
          <p:nvPr>
            <p:ph type="title"/>
          </p:nvPr>
        </p:nvSpPr>
        <p:spPr/>
        <p:txBody>
          <a:bodyPr/>
          <a:lstStyle/>
          <a:p>
            <a:r>
              <a:rPr lang="en-US"/>
              <a:t>Difference between Two Population Means: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(3 of 3)</a:t>
            </a:r>
            <a:endParaRPr lang="en-IN"/>
          </a:p>
        </p:txBody>
      </p:sp>
      <p:sp>
        <p:nvSpPr>
          <p:cNvPr id="3" name="Content Placeholder 2">
            <a:extLst>
              <a:ext uri="{FF2B5EF4-FFF2-40B4-BE49-F238E27FC236}">
                <a16:creationId xmlns:a16="http://schemas.microsoft.com/office/drawing/2014/main" id="{E64720F7-3AD1-46C2-92B9-6AD495C20FE0}"/>
              </a:ext>
            </a:extLst>
          </p:cNvPr>
          <p:cNvSpPr>
            <a:spLocks noGrp="1"/>
          </p:cNvSpPr>
          <p:nvPr>
            <p:ph idx="1"/>
          </p:nvPr>
        </p:nvSpPr>
        <p:spPr/>
        <p:txBody>
          <a:bodyPr/>
          <a:lstStyle/>
          <a:p>
            <a:pPr marL="0" indent="0">
              <a:spcBef>
                <a:spcPts val="3000"/>
              </a:spcBef>
              <a:buNone/>
            </a:pPr>
            <a:r>
              <a:rPr lang="en-IN" b="1" u="sng"/>
              <a:t>Example</a:t>
            </a:r>
            <a:r>
              <a:rPr lang="en-IN"/>
              <a:t>: Clearwater National Bank</a:t>
            </a:r>
          </a:p>
          <a:p>
            <a:pPr marL="0" indent="0">
              <a:spcBef>
                <a:spcPts val="3000"/>
              </a:spcBef>
              <a:buNone/>
            </a:pPr>
            <a:r>
              <a:rPr lang="en-US"/>
              <a:t>Let us develop a 95% confidence interval estimate of the difference between the population mean checking account balances at the two branch banks.</a:t>
            </a:r>
            <a:endParaRPr lang="en-IN"/>
          </a:p>
        </p:txBody>
      </p:sp>
    </p:spTree>
    <p:extLst>
      <p:ext uri="{BB962C8B-B14F-4D97-AF65-F5344CB8AC3E}">
        <p14:creationId xmlns:p14="http://schemas.microsoft.com/office/powerpoint/2010/main" val="1559583117"/>
      </p:ext>
    </p:extLst>
  </p:cSld>
  <p:clrMapOvr>
    <a:masterClrMapping/>
  </p:clrMapOvr>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F8DCB3B-7B0F-4417-9A3D-EC1499DC6E19}"/>
              </a:ext>
            </a:extLst>
          </p:cNvPr>
          <p:cNvSpPr>
            <a:spLocks noGrp="1"/>
          </p:cNvSpPr>
          <p:nvPr>
            <p:ph type="title"/>
          </p:nvPr>
        </p:nvSpPr>
        <p:spPr/>
        <p:txBody>
          <a:bodyPr/>
          <a:lstStyle/>
          <a:p>
            <a:r>
              <a:rPr lang="en-US"/>
              <a:t>Point Estimate of </a:t>
            </a:r>
            <a:r>
              <a:rPr lang="el-GR" i="1">
                <a:cs typeface="Arial" pitchFamily="34" charset="0"/>
              </a:rPr>
              <a:t>μ</a:t>
            </a:r>
            <a:r>
              <a:rPr lang="en-US" baseline="-25000"/>
              <a:t>1</a:t>
            </a:r>
            <a:r>
              <a:rPr lang="en-US"/>
              <a:t> </a:t>
            </a:r>
            <a:r>
              <a:rPr lang="en-US">
                <a:cs typeface="Arial" pitchFamily="34" charset="0"/>
              </a:rPr>
              <a:t>−</a:t>
            </a:r>
            <a:r>
              <a:rPr lang="en-US"/>
              <a:t> </a:t>
            </a:r>
            <a:r>
              <a:rPr lang="el-GR" i="1">
                <a:cs typeface="Arial" pitchFamily="34" charset="0"/>
              </a:rPr>
              <a:t>μ</a:t>
            </a:r>
            <a:r>
              <a:rPr lang="en-US" baseline="-25000"/>
              <a:t>2</a:t>
            </a:r>
            <a:r>
              <a:rPr lang="en-US"/>
              <a:t> (2 of 2)</a:t>
            </a:r>
            <a:r>
              <a:rPr lang="en-US" baseline="-25000"/>
              <a:t> </a:t>
            </a:r>
            <a:endParaRPr lang="en-IN"/>
          </a:p>
        </p:txBody>
      </p:sp>
      <p:sp>
        <p:nvSpPr>
          <p:cNvPr id="2" name="Content Placeholder 2">
            <a:extLst>
              <a:ext uri="{FF2B5EF4-FFF2-40B4-BE49-F238E27FC236}">
                <a16:creationId xmlns:a16="http://schemas.microsoft.com/office/drawing/2014/main" id="{F3DD8351-8E93-485D-8E4E-A5BEF219DED4}"/>
              </a:ext>
            </a:extLst>
          </p:cNvPr>
          <p:cNvSpPr>
            <a:spLocks noGrp="1"/>
          </p:cNvSpPr>
          <p:nvPr>
            <p:ph sz="half" idx="2"/>
          </p:nvPr>
        </p:nvSpPr>
        <p:spPr>
          <a:xfrm>
            <a:off x="476843" y="1828800"/>
            <a:ext cx="11241915" cy="604911"/>
          </a:xfrm>
        </p:spPr>
        <p:txBody>
          <a:bodyPr/>
          <a:lstStyle/>
          <a:p>
            <a:pPr marL="0" indent="0">
              <a:buNone/>
            </a:pPr>
            <a:r>
              <a:rPr lang="en-IN" b="1" u="sng"/>
              <a:t>Example</a:t>
            </a:r>
            <a:r>
              <a:rPr lang="en-IN"/>
              <a:t>: Clearwater National Bank</a:t>
            </a:r>
          </a:p>
        </p:txBody>
      </p:sp>
      <p:graphicFrame>
        <p:nvGraphicFramePr>
          <p:cNvPr id="10" name="Object 3" descr="Point estimate of mu subscript 1 baseline minus mu subscript 2 baseline equals x overbar subscript 1 baseline minus x overbar subscript 2 baseline equals 1,025 minus 910 equals 115.">
            <a:extLst>
              <a:ext uri="{FF2B5EF4-FFF2-40B4-BE49-F238E27FC236}">
                <a16:creationId xmlns:a16="http://schemas.microsoft.com/office/drawing/2014/main" id="{8EAA8F17-980F-40F6-BCA8-444691D3D80D}"/>
              </a:ext>
            </a:extLst>
          </p:cNvPr>
          <p:cNvGraphicFramePr>
            <a:graphicFrameLocks noGrp="1" noChangeAspect="1"/>
          </p:cNvGraphicFramePr>
          <p:nvPr>
            <p:ph idx="10"/>
            <p:extLst>
              <p:ext uri="{D42A27DB-BD31-4B8C-83A1-F6EECF244321}">
                <p14:modId xmlns:p14="http://schemas.microsoft.com/office/powerpoint/2010/main" val="1914108993"/>
              </p:ext>
            </p:extLst>
          </p:nvPr>
        </p:nvGraphicFramePr>
        <p:xfrm>
          <a:off x="566738" y="2603431"/>
          <a:ext cx="7632700" cy="403225"/>
        </p:xfrm>
        <a:graphic>
          <a:graphicData uri="http://schemas.openxmlformats.org/presentationml/2006/ole">
            <mc:AlternateContent xmlns:mc="http://schemas.openxmlformats.org/markup-compatibility/2006">
              <mc:Choice xmlns:v="urn:schemas-microsoft-com:vml" Requires="v">
                <p:oleObj spid="_x0000_s190467" name="Equation" r:id="rId3" imgW="7683480" imgH="406080" progId="Equation.DSMT4">
                  <p:embed/>
                </p:oleObj>
              </mc:Choice>
              <mc:Fallback>
                <p:oleObj name="Equation" r:id="rId3" imgW="7683480" imgH="406080" progId="Equation.DSMT4">
                  <p:embed/>
                  <p:pic>
                    <p:nvPicPr>
                      <p:cNvPr id="0" name="OLE substitute image"/>
                      <p:cNvPicPr/>
                      <p:nvPr/>
                    </p:nvPicPr>
                    <p:blipFill>
                      <a:blip r:embed="rId4"/>
                      <a:stretch>
                        <a:fillRect/>
                      </a:stretch>
                    </p:blipFill>
                    <p:spPr>
                      <a:xfrm>
                        <a:off x="566738" y="2603431"/>
                        <a:ext cx="7632700" cy="403225"/>
                      </a:xfrm>
                      <a:prstGeom prst="rect">
                        <a:avLst/>
                      </a:prstGeom>
                    </p:spPr>
                  </p:pic>
                </p:oleObj>
              </mc:Fallback>
            </mc:AlternateContent>
          </a:graphicData>
        </a:graphic>
      </p:graphicFrame>
      <p:sp>
        <p:nvSpPr>
          <p:cNvPr id="6" name="Content Placeholder 4"/>
          <p:cNvSpPr>
            <a:spLocks noGrp="1"/>
          </p:cNvSpPr>
          <p:nvPr>
            <p:ph idx="11"/>
          </p:nvPr>
        </p:nvSpPr>
        <p:spPr>
          <a:xfrm>
            <a:off x="476843" y="3475900"/>
            <a:ext cx="1195160" cy="511897"/>
          </a:xfrm>
        </p:spPr>
        <p:txBody>
          <a:bodyPr/>
          <a:lstStyle/>
          <a:p>
            <a:pPr algn="l"/>
            <a:r>
              <a:rPr lang="en-US"/>
              <a:t>where:</a:t>
            </a:r>
          </a:p>
        </p:txBody>
      </p:sp>
      <p:graphicFrame>
        <p:nvGraphicFramePr>
          <p:cNvPr id="12" name="Object 5" descr="mu subscript 1 baseline equals mean checking account balance maintained by the population of Cherry Grove customers.&#10;mu subscript 2 baseline equals mean checking account balance maintained by the population of Beechmont customers."/>
          <p:cNvGraphicFramePr>
            <a:graphicFrameLocks noGrp="1" noChangeAspect="1"/>
          </p:cNvGraphicFramePr>
          <p:nvPr>
            <p:ph idx="13"/>
            <p:extLst>
              <p:ext uri="{D42A27DB-BD31-4B8C-83A1-F6EECF244321}">
                <p14:modId xmlns:p14="http://schemas.microsoft.com/office/powerpoint/2010/main" val="3579251754"/>
              </p:ext>
            </p:extLst>
          </p:nvPr>
        </p:nvGraphicFramePr>
        <p:xfrm>
          <a:off x="1662113" y="3548063"/>
          <a:ext cx="9117012" cy="1765300"/>
        </p:xfrm>
        <a:graphic>
          <a:graphicData uri="http://schemas.openxmlformats.org/presentationml/2006/ole">
            <mc:AlternateContent xmlns:mc="http://schemas.openxmlformats.org/markup-compatibility/2006">
              <mc:Choice xmlns:v="urn:schemas-microsoft-com:vml" Requires="v">
                <p:oleObj spid="_x0000_s190468" name="Equation" r:id="rId5" imgW="9181800" imgH="1777680" progId="Equation.DSMT4">
                  <p:embed/>
                </p:oleObj>
              </mc:Choice>
              <mc:Fallback>
                <p:oleObj name="Equation" r:id="rId5" imgW="9181800" imgH="1777680" progId="Equation.DSMT4">
                  <p:embed/>
                  <p:pic>
                    <p:nvPicPr>
                      <p:cNvPr id="0" name="OLE substitute image"/>
                      <p:cNvPicPr/>
                      <p:nvPr/>
                    </p:nvPicPr>
                    <p:blipFill>
                      <a:blip r:embed="rId6"/>
                      <a:stretch>
                        <a:fillRect/>
                      </a:stretch>
                    </p:blipFill>
                    <p:spPr>
                      <a:xfrm>
                        <a:off x="1662113" y="3548063"/>
                        <a:ext cx="9117012" cy="1765300"/>
                      </a:xfrm>
                      <a:prstGeom prst="rect">
                        <a:avLst/>
                      </a:prstGeom>
                    </p:spPr>
                  </p:pic>
                </p:oleObj>
              </mc:Fallback>
            </mc:AlternateContent>
          </a:graphicData>
        </a:graphic>
      </p:graphicFrame>
    </p:spTree>
    <p:extLst>
      <p:ext uri="{BB962C8B-B14F-4D97-AF65-F5344CB8AC3E}">
        <p14:creationId xmlns:p14="http://schemas.microsoft.com/office/powerpoint/2010/main" val="3699982073"/>
      </p:ext>
    </p:extLst>
  </p:cSld>
  <p:clrMapOvr>
    <a:masterClrMapping/>
  </p:clrMapOv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EB176D-186D-4212-B620-624261B4E333}"/>
              </a:ext>
            </a:extLst>
          </p:cNvPr>
          <p:cNvSpPr>
            <a:spLocks noGrp="1"/>
          </p:cNvSpPr>
          <p:nvPr>
            <p:ph type="title"/>
          </p:nvPr>
        </p:nvSpPr>
        <p:spPr/>
        <p:txBody>
          <a:bodyPr/>
          <a:lstStyle/>
          <a:p>
            <a:r>
              <a:rPr lang="en-US"/>
              <a:t>Interval Estimation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(3 of 5)</a:t>
            </a:r>
            <a:endParaRPr lang="en-IN"/>
          </a:p>
        </p:txBody>
      </p:sp>
      <p:sp>
        <p:nvSpPr>
          <p:cNvPr id="6" name="Content Placeholder 2"/>
          <p:cNvSpPr>
            <a:spLocks noGrp="1"/>
          </p:cNvSpPr>
          <p:nvPr>
            <p:ph sz="half" idx="2"/>
          </p:nvPr>
        </p:nvSpPr>
        <p:spPr>
          <a:xfrm>
            <a:off x="476843" y="1828800"/>
            <a:ext cx="11241915" cy="1303130"/>
          </a:xfrm>
        </p:spPr>
        <p:txBody>
          <a:bodyPr/>
          <a:lstStyle/>
          <a:p>
            <a:pPr marL="0" indent="0">
              <a:spcBef>
                <a:spcPts val="3000"/>
              </a:spcBef>
              <a:buNone/>
            </a:pPr>
            <a:r>
              <a:rPr lang="en-IN" b="1" u="sng"/>
              <a:t>Example</a:t>
            </a:r>
            <a:r>
              <a:rPr lang="en-IN"/>
              <a:t>: Clearwater National Bank </a:t>
            </a:r>
          </a:p>
          <a:p>
            <a:pPr marL="0" indent="0">
              <a:spcBef>
                <a:spcPts val="3000"/>
              </a:spcBef>
              <a:buNone/>
            </a:pPr>
            <a:r>
              <a:rPr lang="en-US"/>
              <a:t>The degrees of freedom for</a:t>
            </a:r>
          </a:p>
        </p:txBody>
      </p:sp>
      <p:graphicFrame>
        <p:nvGraphicFramePr>
          <p:cNvPr id="19" name="Object 3" descr="t subscript alpha divided by 2 are"/>
          <p:cNvGraphicFramePr>
            <a:graphicFrameLocks noGrp="1" noChangeAspect="1"/>
          </p:cNvGraphicFramePr>
          <p:nvPr>
            <p:ph idx="10"/>
            <p:extLst>
              <p:ext uri="{D42A27DB-BD31-4B8C-83A1-F6EECF244321}">
                <p14:modId xmlns:p14="http://schemas.microsoft.com/office/powerpoint/2010/main" val="2714048612"/>
              </p:ext>
            </p:extLst>
          </p:nvPr>
        </p:nvGraphicFramePr>
        <p:xfrm>
          <a:off x="4340066" y="2750930"/>
          <a:ext cx="1054100" cy="381000"/>
        </p:xfrm>
        <a:graphic>
          <a:graphicData uri="http://schemas.openxmlformats.org/presentationml/2006/ole">
            <mc:AlternateContent xmlns:mc="http://schemas.openxmlformats.org/markup-compatibility/2006">
              <mc:Choice xmlns:v="urn:schemas-microsoft-com:vml" Requires="v">
                <p:oleObj spid="_x0000_s191492" name="Equation" r:id="rId3" imgW="1054080" imgH="380880" progId="Equation.DSMT4">
                  <p:embed/>
                </p:oleObj>
              </mc:Choice>
              <mc:Fallback>
                <p:oleObj name="Equation" r:id="rId3" imgW="1054080" imgH="380880" progId="Equation.DSMT4">
                  <p:embed/>
                  <p:pic>
                    <p:nvPicPr>
                      <p:cNvPr id="0" name="OLE substitute image"/>
                      <p:cNvPicPr/>
                      <p:nvPr/>
                    </p:nvPicPr>
                    <p:blipFill>
                      <a:blip r:embed="rId4"/>
                      <a:stretch>
                        <a:fillRect/>
                      </a:stretch>
                    </p:blipFill>
                    <p:spPr>
                      <a:xfrm>
                        <a:off x="4340066" y="2750930"/>
                        <a:ext cx="1054100" cy="381000"/>
                      </a:xfrm>
                      <a:prstGeom prst="rect">
                        <a:avLst/>
                      </a:prstGeom>
                    </p:spPr>
                  </p:pic>
                </p:oleObj>
              </mc:Fallback>
            </mc:AlternateContent>
          </a:graphicData>
        </a:graphic>
      </p:graphicFrame>
      <p:graphicFrame>
        <p:nvGraphicFramePr>
          <p:cNvPr id="16" name="Object 4" descr="Begin equation. D f equals start fraction left bracket start fraction left parenthesis 150 right parenthesis squared divided by 28 end fraction plus start fraction left parenthesis 125 right parenthesis squared divided by 22 end fraction right bracket squared divided by start fraction 1 over 28 minus 1 end fraction left bracket start fraction left parenthesis 150 right parenthesis squared divided by 28 end fraction right racket squared plus start fraction 1 divided by 22 minus 1 end fraction left bracket start fraction left parenthesis 125 right parenthesis squared divided by 22 end fraction right bracket squared end fraction equals 47.8 equals 47. End equation.">
            <a:extLst>
              <a:ext uri="{FF2B5EF4-FFF2-40B4-BE49-F238E27FC236}">
                <a16:creationId xmlns:a16="http://schemas.microsoft.com/office/drawing/2014/main" id="{3334DD04-90EB-4957-B50E-D02C130BD97C}"/>
              </a:ext>
            </a:extLst>
          </p:cNvPr>
          <p:cNvGraphicFramePr>
            <a:graphicFrameLocks noGrp="1" noChangeAspect="1"/>
          </p:cNvGraphicFramePr>
          <p:nvPr>
            <p:ph idx="11"/>
            <p:extLst>
              <p:ext uri="{D42A27DB-BD31-4B8C-83A1-F6EECF244321}">
                <p14:modId xmlns:p14="http://schemas.microsoft.com/office/powerpoint/2010/main" val="3172200740"/>
              </p:ext>
            </p:extLst>
          </p:nvPr>
        </p:nvGraphicFramePr>
        <p:xfrm>
          <a:off x="2698860" y="3341308"/>
          <a:ext cx="6794280" cy="1892160"/>
        </p:xfrm>
        <a:graphic>
          <a:graphicData uri="http://schemas.openxmlformats.org/presentationml/2006/ole">
            <mc:AlternateContent xmlns:mc="http://schemas.openxmlformats.org/markup-compatibility/2006">
              <mc:Choice xmlns:v="urn:schemas-microsoft-com:vml" Requires="v">
                <p:oleObj spid="_x0000_s191493" name="Equation" r:id="rId5" imgW="6794280" imgH="1892160" progId="Equation.DSMT4">
                  <p:embed/>
                </p:oleObj>
              </mc:Choice>
              <mc:Fallback>
                <p:oleObj name="Equation" r:id="rId5" imgW="6794280" imgH="1892160" progId="Equation.DSMT4">
                  <p:embed/>
                  <p:pic>
                    <p:nvPicPr>
                      <p:cNvPr id="0" name="OLE substitute image"/>
                      <p:cNvPicPr/>
                      <p:nvPr/>
                    </p:nvPicPr>
                    <p:blipFill>
                      <a:blip r:embed="rId6"/>
                      <a:stretch>
                        <a:fillRect/>
                      </a:stretch>
                    </p:blipFill>
                    <p:spPr>
                      <a:xfrm>
                        <a:off x="2698860" y="3341308"/>
                        <a:ext cx="6794280" cy="1892160"/>
                      </a:xfrm>
                      <a:prstGeom prst="rect">
                        <a:avLst/>
                      </a:prstGeom>
                    </p:spPr>
                  </p:pic>
                </p:oleObj>
              </mc:Fallback>
            </mc:AlternateContent>
          </a:graphicData>
        </a:graphic>
      </p:graphicFrame>
      <p:graphicFrame>
        <p:nvGraphicFramePr>
          <p:cNvPr id="15" name="Object 5" descr="with alpha divided by 2 equals .025 and d f equals 47, t subscript alpha divided by 2 baseline equals 2.012. ">
            <a:extLst>
              <a:ext uri="{FF2B5EF4-FFF2-40B4-BE49-F238E27FC236}">
                <a16:creationId xmlns:a16="http://schemas.microsoft.com/office/drawing/2014/main" id="{83F9ACC8-5B07-4C9B-9050-0FCDCF9FD5B7}"/>
              </a:ext>
            </a:extLst>
          </p:cNvPr>
          <p:cNvGraphicFramePr>
            <a:graphicFrameLocks noGrp="1" noChangeAspect="1"/>
          </p:cNvGraphicFramePr>
          <p:nvPr>
            <p:ph idx="13"/>
            <p:extLst>
              <p:ext uri="{D42A27DB-BD31-4B8C-83A1-F6EECF244321}">
                <p14:modId xmlns:p14="http://schemas.microsoft.com/office/powerpoint/2010/main" val="2933406909"/>
              </p:ext>
            </p:extLst>
          </p:nvPr>
        </p:nvGraphicFramePr>
        <p:xfrm>
          <a:off x="3359280" y="5779933"/>
          <a:ext cx="5473440" cy="419040"/>
        </p:xfrm>
        <a:graphic>
          <a:graphicData uri="http://schemas.openxmlformats.org/presentationml/2006/ole">
            <mc:AlternateContent xmlns:mc="http://schemas.openxmlformats.org/markup-compatibility/2006">
              <mc:Choice xmlns:v="urn:schemas-microsoft-com:vml" Requires="v">
                <p:oleObj spid="_x0000_s191494" name="Equation" r:id="rId7" imgW="5473440" imgH="419040" progId="Equation.DSMT4">
                  <p:embed/>
                </p:oleObj>
              </mc:Choice>
              <mc:Fallback>
                <p:oleObj name="Equation" r:id="rId7" imgW="5473440" imgH="419040" progId="Equation.DSMT4">
                  <p:embed/>
                  <p:pic>
                    <p:nvPicPr>
                      <p:cNvPr id="0" name="OLE substitute image"/>
                      <p:cNvPicPr/>
                      <p:nvPr/>
                    </p:nvPicPr>
                    <p:blipFill>
                      <a:blip r:embed="rId8"/>
                      <a:stretch>
                        <a:fillRect/>
                      </a:stretch>
                    </p:blipFill>
                    <p:spPr>
                      <a:xfrm>
                        <a:off x="3359280" y="5779933"/>
                        <a:ext cx="5473440" cy="419040"/>
                      </a:xfrm>
                      <a:prstGeom prst="rect">
                        <a:avLst/>
                      </a:prstGeom>
                    </p:spPr>
                  </p:pic>
                </p:oleObj>
              </mc:Fallback>
            </mc:AlternateContent>
          </a:graphicData>
        </a:graphic>
      </p:graphicFrame>
    </p:spTree>
    <p:extLst>
      <p:ext uri="{BB962C8B-B14F-4D97-AF65-F5344CB8AC3E}">
        <p14:creationId xmlns:p14="http://schemas.microsoft.com/office/powerpoint/2010/main" val="1896515207"/>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1CD81A-74CA-4382-87F5-FB18C4132E92}"/>
              </a:ext>
            </a:extLst>
          </p:cNvPr>
          <p:cNvSpPr>
            <a:spLocks noGrp="1"/>
          </p:cNvSpPr>
          <p:nvPr>
            <p:ph type="title"/>
          </p:nvPr>
        </p:nvSpPr>
        <p:spPr/>
        <p:txBody>
          <a:bodyPr/>
          <a:lstStyle/>
          <a:p>
            <a:r>
              <a:rPr lang="en-US"/>
              <a:t>Interval Estimation of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(4 of 5)</a:t>
            </a:r>
            <a:endParaRPr lang="en-IN"/>
          </a:p>
        </p:txBody>
      </p:sp>
      <p:sp>
        <p:nvSpPr>
          <p:cNvPr id="2" name="Content Placeholder 2">
            <a:extLst>
              <a:ext uri="{FF2B5EF4-FFF2-40B4-BE49-F238E27FC236}">
                <a16:creationId xmlns:a16="http://schemas.microsoft.com/office/drawing/2014/main" id="{5F018D8A-2D20-4A31-9734-F2F702878ACB}"/>
              </a:ext>
            </a:extLst>
          </p:cNvPr>
          <p:cNvSpPr>
            <a:spLocks noGrp="1"/>
          </p:cNvSpPr>
          <p:nvPr>
            <p:ph sz="half" idx="2"/>
          </p:nvPr>
        </p:nvSpPr>
        <p:spPr>
          <a:xfrm>
            <a:off x="476843" y="1828800"/>
            <a:ext cx="11241915" cy="596900"/>
          </a:xfrm>
        </p:spPr>
        <p:txBody>
          <a:bodyPr/>
          <a:lstStyle/>
          <a:p>
            <a:pPr marL="0" indent="0">
              <a:buNone/>
            </a:pPr>
            <a:r>
              <a:rPr lang="en-IN" b="1" u="sng"/>
              <a:t>Example</a:t>
            </a:r>
            <a:r>
              <a:rPr lang="en-IN"/>
              <a:t>: Clearwater National Bank</a:t>
            </a:r>
          </a:p>
        </p:txBody>
      </p:sp>
      <p:graphicFrame>
        <p:nvGraphicFramePr>
          <p:cNvPr id="11" name="Object 3" descr="Begin equation. X overbar subscript 1 Baseline minus x overbar subscript 2 Baseline plus or minus t subscript start fraction alpha divided by 2 end fraction baseline start root start fraction left parenthesis s subscript 1 Baseline right parenthesis squared divided by n subscript 1 Baseline end fraction plus start fraction left parenthesis s subscript 2 Baseline right parenthesis squared divided by n subscript 2 Baseline end fraction, end root. End equation. &#10;">
            <a:extLst>
              <a:ext uri="{FF2B5EF4-FFF2-40B4-BE49-F238E27FC236}">
                <a16:creationId xmlns:a16="http://schemas.microsoft.com/office/drawing/2014/main" id="{7FAB42EA-BD51-47C9-A8D2-11BB663375BD}"/>
              </a:ext>
            </a:extLst>
          </p:cNvPr>
          <p:cNvGraphicFramePr>
            <a:graphicFrameLocks noGrp="1" noChangeAspect="1"/>
          </p:cNvGraphicFramePr>
          <p:nvPr>
            <p:ph idx="10"/>
            <p:extLst>
              <p:ext uri="{D42A27DB-BD31-4B8C-83A1-F6EECF244321}">
                <p14:modId xmlns:p14="http://schemas.microsoft.com/office/powerpoint/2010/main" val="2911624049"/>
              </p:ext>
            </p:extLst>
          </p:nvPr>
        </p:nvGraphicFramePr>
        <p:xfrm>
          <a:off x="4127500" y="2314580"/>
          <a:ext cx="3937000" cy="1092200"/>
        </p:xfrm>
        <a:graphic>
          <a:graphicData uri="http://schemas.openxmlformats.org/presentationml/2006/ole">
            <mc:AlternateContent xmlns:mc="http://schemas.openxmlformats.org/markup-compatibility/2006">
              <mc:Choice xmlns:v="urn:schemas-microsoft-com:vml" Requires="v">
                <p:oleObj spid="_x0000_s192516" name="Equation" r:id="rId3" imgW="3936960" imgH="1091880" progId="Equation.DSMT4">
                  <p:embed/>
                </p:oleObj>
              </mc:Choice>
              <mc:Fallback>
                <p:oleObj name="Equation" r:id="rId3" imgW="3936960" imgH="1091880" progId="Equation.DSMT4">
                  <p:embed/>
                  <p:pic>
                    <p:nvPicPr>
                      <p:cNvPr id="0" name="OLE substitute image"/>
                      <p:cNvPicPr/>
                      <p:nvPr/>
                    </p:nvPicPr>
                    <p:blipFill>
                      <a:blip r:embed="rId4"/>
                      <a:stretch>
                        <a:fillRect/>
                      </a:stretch>
                    </p:blipFill>
                    <p:spPr>
                      <a:xfrm>
                        <a:off x="4127500" y="2314580"/>
                        <a:ext cx="3937000" cy="1092200"/>
                      </a:xfrm>
                      <a:prstGeom prst="rect">
                        <a:avLst/>
                      </a:prstGeom>
                    </p:spPr>
                  </p:pic>
                </p:oleObj>
              </mc:Fallback>
            </mc:AlternateContent>
          </a:graphicData>
        </a:graphic>
      </p:graphicFrame>
      <p:graphicFrame>
        <p:nvGraphicFramePr>
          <p:cNvPr id="12" name="Object 4" descr="Equation for interval estimation. Begin equation 1025 minus 910 plus or minus 2.012 start root start fraction left parenthesis 150 right parenthesis squared over 28 end fraction plus start fraction left 125 right parenthesis squared over 22 end fraction end root. End equation. &#10;">
            <a:extLst>
              <a:ext uri="{FF2B5EF4-FFF2-40B4-BE49-F238E27FC236}">
                <a16:creationId xmlns:a16="http://schemas.microsoft.com/office/drawing/2014/main" id="{DBA324AE-ED61-40F8-BF72-3BB12F8E5517}"/>
              </a:ext>
            </a:extLst>
          </p:cNvPr>
          <p:cNvGraphicFramePr>
            <a:graphicFrameLocks noGrp="1" noChangeAspect="1"/>
          </p:cNvGraphicFramePr>
          <p:nvPr>
            <p:ph idx="11"/>
            <p:extLst>
              <p:ext uri="{D42A27DB-BD31-4B8C-83A1-F6EECF244321}">
                <p14:modId xmlns:p14="http://schemas.microsoft.com/office/powerpoint/2010/main" val="3777059302"/>
              </p:ext>
            </p:extLst>
          </p:nvPr>
        </p:nvGraphicFramePr>
        <p:xfrm>
          <a:off x="3683000" y="3492500"/>
          <a:ext cx="4826000" cy="863600"/>
        </p:xfrm>
        <a:graphic>
          <a:graphicData uri="http://schemas.openxmlformats.org/presentationml/2006/ole">
            <mc:AlternateContent xmlns:mc="http://schemas.openxmlformats.org/markup-compatibility/2006">
              <mc:Choice xmlns:v="urn:schemas-microsoft-com:vml" Requires="v">
                <p:oleObj spid="_x0000_s192517" name="Equation" r:id="rId5" imgW="4825800" imgH="863280" progId="Equation.DSMT4">
                  <p:embed/>
                </p:oleObj>
              </mc:Choice>
              <mc:Fallback>
                <p:oleObj name="Equation" r:id="rId5" imgW="4825800" imgH="863280" progId="Equation.DSMT4">
                  <p:embed/>
                  <p:pic>
                    <p:nvPicPr>
                      <p:cNvPr id="0" name="OLE substitute image"/>
                      <p:cNvPicPr/>
                      <p:nvPr/>
                    </p:nvPicPr>
                    <p:blipFill>
                      <a:blip r:embed="rId6"/>
                      <a:stretch>
                        <a:fillRect/>
                      </a:stretch>
                    </p:blipFill>
                    <p:spPr>
                      <a:xfrm>
                        <a:off x="3683000" y="3492500"/>
                        <a:ext cx="4826000" cy="863600"/>
                      </a:xfrm>
                      <a:prstGeom prst="rect">
                        <a:avLst/>
                      </a:prstGeom>
                    </p:spPr>
                  </p:pic>
                </p:oleObj>
              </mc:Fallback>
            </mc:AlternateContent>
          </a:graphicData>
        </a:graphic>
      </p:graphicFrame>
      <p:graphicFrame>
        <p:nvGraphicFramePr>
          <p:cNvPr id="13" name="Object 5" descr="Begin equation. 115 plus or minus 78 equals $37 to $193. End equation.">
            <a:extLst>
              <a:ext uri="{FF2B5EF4-FFF2-40B4-BE49-F238E27FC236}">
                <a16:creationId xmlns:a16="http://schemas.microsoft.com/office/drawing/2014/main" id="{96FFBCC2-88C1-496E-AA6D-08A6A1996707}"/>
              </a:ext>
            </a:extLst>
          </p:cNvPr>
          <p:cNvGraphicFramePr>
            <a:graphicFrameLocks noGrp="1" noChangeAspect="1"/>
          </p:cNvGraphicFramePr>
          <p:nvPr>
            <p:ph idx="13"/>
            <p:extLst>
              <p:ext uri="{D42A27DB-BD31-4B8C-83A1-F6EECF244321}">
                <p14:modId xmlns:p14="http://schemas.microsoft.com/office/powerpoint/2010/main" val="3779841225"/>
              </p:ext>
            </p:extLst>
          </p:nvPr>
        </p:nvGraphicFramePr>
        <p:xfrm>
          <a:off x="4540250" y="4614069"/>
          <a:ext cx="3111500" cy="317500"/>
        </p:xfrm>
        <a:graphic>
          <a:graphicData uri="http://schemas.openxmlformats.org/presentationml/2006/ole">
            <mc:AlternateContent xmlns:mc="http://schemas.openxmlformats.org/markup-compatibility/2006">
              <mc:Choice xmlns:v="urn:schemas-microsoft-com:vml" Requires="v">
                <p:oleObj spid="_x0000_s192518" name="Equation" r:id="rId7" imgW="3111480" imgH="317160" progId="Equation.DSMT4">
                  <p:embed/>
                </p:oleObj>
              </mc:Choice>
              <mc:Fallback>
                <p:oleObj name="Equation" r:id="rId7" imgW="3111480" imgH="317160" progId="Equation.DSMT4">
                  <p:embed/>
                  <p:pic>
                    <p:nvPicPr>
                      <p:cNvPr id="0" name="OLE substitute image"/>
                      <p:cNvPicPr/>
                      <p:nvPr/>
                    </p:nvPicPr>
                    <p:blipFill>
                      <a:blip r:embed="rId8"/>
                      <a:stretch>
                        <a:fillRect/>
                      </a:stretch>
                    </p:blipFill>
                    <p:spPr>
                      <a:xfrm>
                        <a:off x="4540250" y="4614069"/>
                        <a:ext cx="3111500" cy="3175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82A0AE24-1BF8-433F-836D-F93132EEC205}"/>
              </a:ext>
            </a:extLst>
          </p:cNvPr>
          <p:cNvSpPr>
            <a:spLocks noGrp="1"/>
          </p:cNvSpPr>
          <p:nvPr>
            <p:ph idx="15"/>
          </p:nvPr>
        </p:nvSpPr>
        <p:spPr>
          <a:xfrm>
            <a:off x="476843" y="5096669"/>
            <a:ext cx="10374037" cy="1247102"/>
          </a:xfrm>
        </p:spPr>
        <p:txBody>
          <a:bodyPr/>
          <a:lstStyle/>
          <a:p>
            <a:pPr algn="l"/>
            <a:r>
              <a:rPr lang="en-US"/>
              <a:t>We are 95% confident that the difference between the mean accounting checking balances maintained by the customers at Cherry Grove branch and the Beechmont branch is $37 to $193. </a:t>
            </a:r>
          </a:p>
        </p:txBody>
      </p:sp>
    </p:spTree>
    <p:extLst>
      <p:ext uri="{BB962C8B-B14F-4D97-AF65-F5344CB8AC3E}">
        <p14:creationId xmlns:p14="http://schemas.microsoft.com/office/powerpoint/2010/main" val="13230254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(3 of 3)</a:t>
            </a:r>
          </a:p>
        </p:txBody>
      </p:sp>
      <p:sp>
        <p:nvSpPr>
          <p:cNvPr id="3" name="Content Placeholder 2"/>
          <p:cNvSpPr>
            <a:spLocks noGrp="1"/>
          </p:cNvSpPr>
          <p:nvPr>
            <p:ph sz="half" idx="1"/>
          </p:nvPr>
        </p:nvSpPr>
        <p:spPr>
          <a:xfrm>
            <a:off x="476843" y="1825626"/>
            <a:ext cx="11241915" cy="693287"/>
          </a:xfrm>
        </p:spPr>
        <p:txBody>
          <a:bodyPr/>
          <a:lstStyle/>
          <a:p>
            <a:pPr marL="0" indent="0">
              <a:spcBef>
                <a:spcPts val="600"/>
              </a:spcBef>
              <a:spcAft>
                <a:spcPts val="1200"/>
              </a:spcAft>
              <a:buNone/>
            </a:pPr>
            <a:r>
              <a:rPr lang="en-US" b="1" u="sng"/>
              <a:t>Example</a:t>
            </a:r>
          </a:p>
        </p:txBody>
      </p:sp>
      <p:graphicFrame>
        <p:nvGraphicFramePr>
          <p:cNvPr id="7" name="Table 3">
            <a:extLst>
              <a:ext uri="{FF2B5EF4-FFF2-40B4-BE49-F238E27FC236}">
                <a16:creationId xmlns:a16="http://schemas.microsoft.com/office/drawing/2014/main" id="{E69D436A-0B2F-4940-8FAD-25A9F17C3B47}"/>
              </a:ext>
            </a:extLst>
          </p:cNvPr>
          <p:cNvGraphicFramePr>
            <a:graphicFrameLocks noGrp="1"/>
          </p:cNvGraphicFramePr>
          <p:nvPr>
            <p:ph sz="half" idx="2"/>
            <p:extLst>
              <p:ext uri="{D42A27DB-BD31-4B8C-83A1-F6EECF244321}">
                <p14:modId xmlns:p14="http://schemas.microsoft.com/office/powerpoint/2010/main" val="1791962075"/>
              </p:ext>
            </p:extLst>
          </p:nvPr>
        </p:nvGraphicFramePr>
        <p:xfrm>
          <a:off x="3187147" y="2366311"/>
          <a:ext cx="5817706" cy="3840480"/>
        </p:xfrm>
        <a:graphic>
          <a:graphicData uri="http://schemas.openxmlformats.org/drawingml/2006/table">
            <a:tbl>
              <a:tblPr firstRow="1" bandRow="1">
                <a:tableStyleId>{073A0DAA-6AF3-43AB-8588-CEC1D06C72B9}</a:tableStyleId>
              </a:tblPr>
              <a:tblGrid>
                <a:gridCol w="2908853">
                  <a:extLst>
                    <a:ext uri="{9D8B030D-6E8A-4147-A177-3AD203B41FA5}">
                      <a16:colId xmlns:a16="http://schemas.microsoft.com/office/drawing/2014/main" val="423041668"/>
                    </a:ext>
                  </a:extLst>
                </a:gridCol>
                <a:gridCol w="2908853">
                  <a:extLst>
                    <a:ext uri="{9D8B030D-6E8A-4147-A177-3AD203B41FA5}">
                      <a16:colId xmlns:a16="http://schemas.microsoft.com/office/drawing/2014/main" val="3820096629"/>
                    </a:ext>
                  </a:extLst>
                </a:gridCol>
              </a:tblGrid>
              <a:tr h="548640">
                <a:tc>
                  <a:txBody>
                    <a:bodyPr/>
                    <a:lstStyle/>
                    <a:p>
                      <a:pPr algn="ctr"/>
                      <a:r>
                        <a:rPr lang="en-IN" sz="2400">
                          <a:solidFill>
                            <a:schemeClr val="bg1"/>
                          </a:solidFill>
                        </a:rPr>
                        <a:t>Rating</a:t>
                      </a:r>
                    </a:p>
                  </a:txBody>
                  <a:tcPr/>
                </a:tc>
                <a:tc>
                  <a:txBody>
                    <a:bodyPr/>
                    <a:lstStyle/>
                    <a:p>
                      <a:pPr algn="ctr"/>
                      <a:r>
                        <a:rPr lang="en-IN" sz="2400">
                          <a:solidFill>
                            <a:schemeClr val="bg1"/>
                          </a:solidFill>
                        </a:rPr>
                        <a:t>Frequency</a:t>
                      </a:r>
                    </a:p>
                  </a:txBody>
                  <a:tcPr/>
                </a:tc>
                <a:extLst>
                  <a:ext uri="{0D108BD9-81ED-4DB2-BD59-A6C34878D82A}">
                    <a16:rowId xmlns:a16="http://schemas.microsoft.com/office/drawing/2014/main" val="1941222133"/>
                  </a:ext>
                </a:extLst>
              </a:tr>
              <a:tr h="548640">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400">
                          <a:solidFill>
                            <a:srgbClr val="3C3C3C"/>
                          </a:solidFill>
                        </a:rPr>
                        <a:t>Coca-Cola</a:t>
                      </a:r>
                    </a:p>
                  </a:txBody>
                  <a:tcPr>
                    <a:solidFill>
                      <a:schemeClr val="bg1"/>
                    </a:solidFill>
                  </a:tcPr>
                </a:tc>
                <a:tc>
                  <a:txBody>
                    <a:bodyPr/>
                    <a:lstStyle/>
                    <a:p>
                      <a:pPr algn="ctr"/>
                      <a:r>
                        <a:rPr lang="en-IN" sz="2400">
                          <a:solidFill>
                            <a:srgbClr val="3C3C3C"/>
                          </a:solidFill>
                        </a:rPr>
                        <a:t> 2</a:t>
                      </a:r>
                    </a:p>
                  </a:txBody>
                  <a:tcPr>
                    <a:solidFill>
                      <a:schemeClr val="bg1"/>
                    </a:solidFill>
                  </a:tcPr>
                </a:tc>
                <a:extLst>
                  <a:ext uri="{0D108BD9-81ED-4DB2-BD59-A6C34878D82A}">
                    <a16:rowId xmlns:a16="http://schemas.microsoft.com/office/drawing/2014/main" val="1537982444"/>
                  </a:ext>
                </a:extLst>
              </a:tr>
              <a:tr h="548640">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400">
                          <a:solidFill>
                            <a:srgbClr val="3C3C3C"/>
                          </a:solidFill>
                        </a:rPr>
                        <a:t>Diet Coke</a:t>
                      </a:r>
                    </a:p>
                  </a:txBody>
                  <a:tcPr/>
                </a:tc>
                <a:tc>
                  <a:txBody>
                    <a:bodyPr/>
                    <a:lstStyle/>
                    <a:p>
                      <a:pPr algn="ctr"/>
                      <a:r>
                        <a:rPr lang="en-IN" sz="2400">
                          <a:solidFill>
                            <a:srgbClr val="3C3C3C"/>
                          </a:solidFill>
                        </a:rPr>
                        <a:t> 3</a:t>
                      </a:r>
                    </a:p>
                  </a:txBody>
                  <a:tcPr/>
                </a:tc>
                <a:extLst>
                  <a:ext uri="{0D108BD9-81ED-4DB2-BD59-A6C34878D82A}">
                    <a16:rowId xmlns:a16="http://schemas.microsoft.com/office/drawing/2014/main" val="1601747111"/>
                  </a:ext>
                </a:extLst>
              </a:tr>
              <a:tr h="548640">
                <a:tc>
                  <a:txBody>
                    <a:bodyPr/>
                    <a:lstStyle/>
                    <a:p>
                      <a:pPr algn="ctr"/>
                      <a:r>
                        <a:rPr lang="en-IN" sz="2400" err="1">
                          <a:solidFill>
                            <a:srgbClr val="3C3C3C"/>
                          </a:solidFill>
                        </a:rPr>
                        <a:t>Dr. Pepper</a:t>
                      </a:r>
                    </a:p>
                  </a:txBody>
                  <a:tcPr>
                    <a:solidFill>
                      <a:schemeClr val="bg1"/>
                    </a:solidFill>
                  </a:tcPr>
                </a:tc>
                <a:tc>
                  <a:txBody>
                    <a:bodyPr/>
                    <a:lstStyle/>
                    <a:p>
                      <a:pPr algn="ctr"/>
                      <a:r>
                        <a:rPr lang="en-IN" sz="2400">
                          <a:solidFill>
                            <a:srgbClr val="3C3C3C"/>
                          </a:solidFill>
                        </a:rPr>
                        <a:t> 5</a:t>
                      </a:r>
                    </a:p>
                  </a:txBody>
                  <a:tcPr>
                    <a:solidFill>
                      <a:schemeClr val="bg1"/>
                    </a:solidFill>
                  </a:tcPr>
                </a:tc>
                <a:extLst>
                  <a:ext uri="{0D108BD9-81ED-4DB2-BD59-A6C34878D82A}">
                    <a16:rowId xmlns:a16="http://schemas.microsoft.com/office/drawing/2014/main" val="1427452511"/>
                  </a:ext>
                </a:extLst>
              </a:tr>
              <a:tr h="548640">
                <a:tc>
                  <a:txBody>
                    <a:bodyPr/>
                    <a:lstStyle/>
                    <a:p>
                      <a:pPr algn="ctr"/>
                      <a:r>
                        <a:rPr lang="en-IN" sz="2400">
                          <a:solidFill>
                            <a:srgbClr val="3C3C3C"/>
                          </a:solidFill>
                        </a:rPr>
                        <a:t>Pepsi</a:t>
                      </a:r>
                    </a:p>
                  </a:txBody>
                  <a:tcPr/>
                </a:tc>
                <a:tc>
                  <a:txBody>
                    <a:bodyPr/>
                    <a:lstStyle/>
                    <a:p>
                      <a:pPr algn="ctr"/>
                      <a:r>
                        <a:rPr lang="en-IN" sz="2400">
                          <a:solidFill>
                            <a:srgbClr val="3C3C3C"/>
                          </a:solidFill>
                        </a:rPr>
                        <a:t> 9</a:t>
                      </a:r>
                    </a:p>
                  </a:txBody>
                  <a:tcPr/>
                </a:tc>
                <a:extLst>
                  <a:ext uri="{0D108BD9-81ED-4DB2-BD59-A6C34878D82A}">
                    <a16:rowId xmlns:a16="http://schemas.microsoft.com/office/drawing/2014/main" val="527795003"/>
                  </a:ext>
                </a:extLst>
              </a:tr>
              <a:tr h="548640">
                <a:tc>
                  <a:txBody>
                    <a:bodyPr/>
                    <a:lstStyle/>
                    <a:p>
                      <a:pPr algn="ctr"/>
                      <a:r>
                        <a:rPr lang="en-IN" sz="2400">
                          <a:solidFill>
                            <a:srgbClr val="3C3C3C"/>
                          </a:solidFill>
                        </a:rPr>
                        <a:t>Sprite</a:t>
                      </a:r>
                    </a:p>
                  </a:txBody>
                  <a:tcPr>
                    <a:solidFill>
                      <a:schemeClr val="bg1"/>
                    </a:solidFill>
                  </a:tcPr>
                </a:tc>
                <a:tc>
                  <a:txBody>
                    <a:bodyPr/>
                    <a:lstStyle/>
                    <a:p>
                      <a:pPr algn="ctr"/>
                      <a:r>
                        <a:rPr lang="en-IN" sz="2400" u="sng">
                          <a:solidFill>
                            <a:srgbClr val="3C3C3C"/>
                          </a:solidFill>
                        </a:rPr>
                        <a:t> 1</a:t>
                      </a:r>
                    </a:p>
                  </a:txBody>
                  <a:tcPr>
                    <a:solidFill>
                      <a:schemeClr val="bg1"/>
                    </a:solidFill>
                  </a:tcPr>
                </a:tc>
                <a:extLst>
                  <a:ext uri="{0D108BD9-81ED-4DB2-BD59-A6C34878D82A}">
                    <a16:rowId xmlns:a16="http://schemas.microsoft.com/office/drawing/2014/main" val="2787333610"/>
                  </a:ext>
                </a:extLst>
              </a:tr>
              <a:tr h="548640">
                <a:tc>
                  <a:txBody>
                    <a:bodyPr/>
                    <a:lstStyle/>
                    <a:p>
                      <a:pPr algn="ctr"/>
                      <a:r>
                        <a:rPr lang="en-IN" sz="2400">
                          <a:solidFill>
                            <a:srgbClr val="3C3C3C"/>
                          </a:solidFill>
                        </a:rPr>
                        <a:t>Total</a:t>
                      </a:r>
                      <a:endParaRPr lang="en-IN" sz="2400" b="1">
                        <a:solidFill>
                          <a:srgbClr val="3C3C3C"/>
                        </a:solidFill>
                      </a:endParaRPr>
                    </a:p>
                  </a:txBody>
                  <a:tcPr/>
                </a:tc>
                <a:tc>
                  <a:txBody>
                    <a:bodyPr/>
                    <a:lstStyle/>
                    <a:p>
                      <a:pPr algn="ctr"/>
                      <a:r>
                        <a:rPr lang="en-IN" sz="2400">
                          <a:solidFill>
                            <a:srgbClr val="3C3C3C"/>
                          </a:solidFill>
                        </a:rPr>
                        <a:t>20</a:t>
                      </a:r>
                      <a:endParaRPr lang="en-IN" sz="2400" b="1">
                        <a:solidFill>
                          <a:srgbClr val="3C3C3C"/>
                        </a:solidFill>
                      </a:endParaRPr>
                    </a:p>
                  </a:txBody>
                  <a:tcPr/>
                </a:tc>
                <a:extLst>
                  <a:ext uri="{0D108BD9-81ED-4DB2-BD59-A6C34878D82A}">
                    <a16:rowId xmlns:a16="http://schemas.microsoft.com/office/drawing/2014/main" val="1555268463"/>
                  </a:ext>
                </a:extLst>
              </a:tr>
            </a:tbl>
          </a:graphicData>
        </a:graphic>
      </p:graphicFrame>
    </p:spTree>
    <p:extLst>
      <p:ext uri="{BB962C8B-B14F-4D97-AF65-F5344CB8AC3E}">
        <p14:creationId xmlns:p14="http://schemas.microsoft.com/office/powerpoint/2010/main" val="2754368934"/>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D1D3-2AD7-4603-8A9F-DF11AF3A1AC7}"/>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(1 of 7)</a:t>
            </a:r>
            <a:endParaRPr lang="en-IN"/>
          </a:p>
        </p:txBody>
      </p:sp>
      <p:sp>
        <p:nvSpPr>
          <p:cNvPr id="3" name="Content Placeholder 2">
            <a:extLst>
              <a:ext uri="{FF2B5EF4-FFF2-40B4-BE49-F238E27FC236}">
                <a16:creationId xmlns:a16="http://schemas.microsoft.com/office/drawing/2014/main" id="{BDFD77BC-0F36-4A80-9FF6-4D429484F6E8}"/>
              </a:ext>
            </a:extLst>
          </p:cNvPr>
          <p:cNvSpPr>
            <a:spLocks noGrp="1"/>
          </p:cNvSpPr>
          <p:nvPr>
            <p:ph idx="1"/>
          </p:nvPr>
        </p:nvSpPr>
        <p:spPr>
          <a:xfrm>
            <a:off x="476844" y="1944375"/>
            <a:ext cx="2563240" cy="457200"/>
          </a:xfrm>
        </p:spPr>
        <p:txBody>
          <a:bodyPr/>
          <a:lstStyle/>
          <a:p>
            <a:pPr marL="228600" indent="-228600" algn="l">
              <a:buFont typeface="Arial" pitchFamily="34" charset="0"/>
              <a:buChar char="•"/>
            </a:pPr>
            <a:r>
              <a:rPr lang="en-US"/>
              <a:t>Hypotheses</a:t>
            </a:r>
          </a:p>
        </p:txBody>
      </p:sp>
      <p:sp>
        <p:nvSpPr>
          <p:cNvPr id="5" name="Content Placeholder 4">
            <a:extLst>
              <a:ext uri="{FF2B5EF4-FFF2-40B4-BE49-F238E27FC236}">
                <a16:creationId xmlns:a16="http://schemas.microsoft.com/office/drawing/2014/main" id="{2FEAB07B-CD4D-4E87-BBE4-B241E2B265F2}"/>
              </a:ext>
            </a:extLst>
          </p:cNvPr>
          <p:cNvSpPr>
            <a:spLocks noGrp="1"/>
          </p:cNvSpPr>
          <p:nvPr>
            <p:ph idx="13"/>
          </p:nvPr>
        </p:nvSpPr>
        <p:spPr>
          <a:xfrm>
            <a:off x="1296988" y="2493106"/>
            <a:ext cx="1828800" cy="457200"/>
          </a:xfrm>
        </p:spPr>
        <p:txBody>
          <a:bodyPr/>
          <a:lstStyle/>
          <a:p>
            <a:r>
              <a:rPr lang="en-US"/>
              <a:t>Left-tailed</a:t>
            </a:r>
            <a:endParaRPr lang="en-IN"/>
          </a:p>
        </p:txBody>
      </p:sp>
      <p:graphicFrame>
        <p:nvGraphicFramePr>
          <p:cNvPr id="13" name="Object 3" descr="Begin equation. H subscript zero Baseline: mu subscript 1 Baseline minus mu subscript 2 Baseline is greater than or equal to D subscript 0 baseline. End equation. &#10;H subscript a baseline: mu subscript 1 baseline minus mu subscript 2 baseline less than D subscript 0 baseline. End equation. ">
            <a:extLst>
              <a:ext uri="{FF2B5EF4-FFF2-40B4-BE49-F238E27FC236}">
                <a16:creationId xmlns:a16="http://schemas.microsoft.com/office/drawing/2014/main" id="{8792D785-1D46-4AA9-A2B5-70E509E23095}"/>
              </a:ext>
            </a:extLst>
          </p:cNvPr>
          <p:cNvGraphicFramePr>
            <a:graphicFrameLocks noGrp="1" noChangeAspect="1"/>
          </p:cNvGraphicFramePr>
          <p:nvPr>
            <p:ph idx="11"/>
            <p:extLst>
              <p:ext uri="{D42A27DB-BD31-4B8C-83A1-F6EECF244321}">
                <p14:modId xmlns:p14="http://schemas.microsoft.com/office/powerpoint/2010/main" val="3426480341"/>
              </p:ext>
            </p:extLst>
          </p:nvPr>
        </p:nvGraphicFramePr>
        <p:xfrm>
          <a:off x="1030288" y="2969471"/>
          <a:ext cx="2362200" cy="1003300"/>
        </p:xfrm>
        <a:graphic>
          <a:graphicData uri="http://schemas.openxmlformats.org/presentationml/2006/ole">
            <mc:AlternateContent xmlns:mc="http://schemas.openxmlformats.org/markup-compatibility/2006">
              <mc:Choice xmlns:v="urn:schemas-microsoft-com:vml" Requires="v">
                <p:oleObj spid="_x0000_s193541" name="Equation" r:id="rId3" imgW="2361960" imgH="1002960" progId="Equation.DSMT4">
                  <p:embed/>
                </p:oleObj>
              </mc:Choice>
              <mc:Fallback>
                <p:oleObj name="Equation" r:id="rId3" imgW="2361960" imgH="1002960" progId="Equation.DSMT4">
                  <p:embed/>
                  <p:pic>
                    <p:nvPicPr>
                      <p:cNvPr id="0" name="OLE substitute image"/>
                      <p:cNvPicPr/>
                      <p:nvPr/>
                    </p:nvPicPr>
                    <p:blipFill>
                      <a:blip r:embed="rId4"/>
                      <a:stretch>
                        <a:fillRect/>
                      </a:stretch>
                    </p:blipFill>
                    <p:spPr>
                      <a:xfrm>
                        <a:off x="1030288" y="2969471"/>
                        <a:ext cx="2362200" cy="10033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112DA41D-80DF-4DC3-B115-3D1D4B264647}"/>
              </a:ext>
            </a:extLst>
          </p:cNvPr>
          <p:cNvSpPr>
            <a:spLocks noGrp="1"/>
          </p:cNvSpPr>
          <p:nvPr>
            <p:ph idx="10"/>
          </p:nvPr>
        </p:nvSpPr>
        <p:spPr>
          <a:xfrm>
            <a:off x="4941888" y="2493226"/>
            <a:ext cx="1828800" cy="457200"/>
          </a:xfrm>
        </p:spPr>
        <p:txBody>
          <a:bodyPr/>
          <a:lstStyle/>
          <a:p>
            <a:r>
              <a:rPr lang="en-US"/>
              <a:t>Right-tailed</a:t>
            </a:r>
            <a:endParaRPr lang="en-IN"/>
          </a:p>
        </p:txBody>
      </p:sp>
      <p:graphicFrame>
        <p:nvGraphicFramePr>
          <p:cNvPr id="15" name="Object 5" descr="Begin equation. H subscript 0 baseline equals mu subscript 1 baseline minus mu subscript 2 baseline is less than or equal to D subscript 0 baseline. End equation.&#10;Begin equation H subscript a baseline equals mu subscript 1 Baseline minus mu subscript 2 Baseline is greater than D subscript 0 baseline. End equation. ">
            <a:extLst>
              <a:ext uri="{FF2B5EF4-FFF2-40B4-BE49-F238E27FC236}">
                <a16:creationId xmlns:a16="http://schemas.microsoft.com/office/drawing/2014/main" id="{B1AE7E83-8E74-403F-AC22-307A07BB6110}"/>
              </a:ext>
            </a:extLst>
          </p:cNvPr>
          <p:cNvGraphicFramePr>
            <a:graphicFrameLocks noGrp="1" noChangeAspect="1"/>
          </p:cNvGraphicFramePr>
          <p:nvPr>
            <p:ph idx="15"/>
            <p:extLst>
              <p:ext uri="{D42A27DB-BD31-4B8C-83A1-F6EECF244321}">
                <p14:modId xmlns:p14="http://schemas.microsoft.com/office/powerpoint/2010/main" val="1560956700"/>
              </p:ext>
            </p:extLst>
          </p:nvPr>
        </p:nvGraphicFramePr>
        <p:xfrm>
          <a:off x="4675188" y="2950426"/>
          <a:ext cx="2362200" cy="1003300"/>
        </p:xfrm>
        <a:graphic>
          <a:graphicData uri="http://schemas.openxmlformats.org/presentationml/2006/ole">
            <mc:AlternateContent xmlns:mc="http://schemas.openxmlformats.org/markup-compatibility/2006">
              <mc:Choice xmlns:v="urn:schemas-microsoft-com:vml" Requires="v">
                <p:oleObj spid="_x0000_s193542" name="Equation" r:id="rId5" imgW="2361960" imgH="1002960" progId="Equation.DSMT4">
                  <p:embed/>
                </p:oleObj>
              </mc:Choice>
              <mc:Fallback>
                <p:oleObj name="Equation" r:id="rId5" imgW="2361960" imgH="1002960" progId="Equation.DSMT4">
                  <p:embed/>
                  <p:pic>
                    <p:nvPicPr>
                      <p:cNvPr id="0" name="OLE substitute image"/>
                      <p:cNvPicPr/>
                      <p:nvPr/>
                    </p:nvPicPr>
                    <p:blipFill>
                      <a:blip r:embed="rId6"/>
                      <a:stretch>
                        <a:fillRect/>
                      </a:stretch>
                    </p:blipFill>
                    <p:spPr>
                      <a:xfrm>
                        <a:off x="4675188" y="2950426"/>
                        <a:ext cx="2362200" cy="10033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F1E7BD2-1E6C-4FB0-9125-202718EE751C}"/>
              </a:ext>
            </a:extLst>
          </p:cNvPr>
          <p:cNvSpPr>
            <a:spLocks noGrp="1"/>
          </p:cNvSpPr>
          <p:nvPr>
            <p:ph idx="14"/>
          </p:nvPr>
        </p:nvSpPr>
        <p:spPr>
          <a:xfrm>
            <a:off x="8586788" y="2493226"/>
            <a:ext cx="1828800" cy="457200"/>
          </a:xfrm>
        </p:spPr>
        <p:txBody>
          <a:bodyPr/>
          <a:lstStyle/>
          <a:p>
            <a:r>
              <a:rPr lang="en-US"/>
              <a:t>Two-tailed</a:t>
            </a:r>
            <a:endParaRPr lang="en-IN"/>
          </a:p>
        </p:txBody>
      </p:sp>
      <p:graphicFrame>
        <p:nvGraphicFramePr>
          <p:cNvPr id="16" name="Object 7" descr="Begin equation. H subscript 0 baseline: mu subscript 1 baseline minus mu subscript 2 baseline equals D subscript 0 baseline. End equation. &#10;Begin equation. H subscript a baseline: mu subscript 1 baseline minus mu subscript 2 baseline is not equal to D subscript 0 baseline. End equation.">
            <a:extLst>
              <a:ext uri="{FF2B5EF4-FFF2-40B4-BE49-F238E27FC236}">
                <a16:creationId xmlns:a16="http://schemas.microsoft.com/office/drawing/2014/main" id="{CAD7ED64-9EA5-4B5F-A382-A125C4792247}"/>
              </a:ext>
            </a:extLst>
          </p:cNvPr>
          <p:cNvGraphicFramePr>
            <a:graphicFrameLocks noGrp="1" noChangeAspect="1"/>
          </p:cNvGraphicFramePr>
          <p:nvPr>
            <p:ph idx="12"/>
            <p:extLst>
              <p:ext uri="{D42A27DB-BD31-4B8C-83A1-F6EECF244321}">
                <p14:modId xmlns:p14="http://schemas.microsoft.com/office/powerpoint/2010/main" val="3265608922"/>
              </p:ext>
            </p:extLst>
          </p:nvPr>
        </p:nvGraphicFramePr>
        <p:xfrm>
          <a:off x="8318500" y="2969471"/>
          <a:ext cx="2363788" cy="998538"/>
        </p:xfrm>
        <a:graphic>
          <a:graphicData uri="http://schemas.openxmlformats.org/presentationml/2006/ole">
            <mc:AlternateContent xmlns:mc="http://schemas.openxmlformats.org/markup-compatibility/2006">
              <mc:Choice xmlns:v="urn:schemas-microsoft-com:vml" Requires="v">
                <p:oleObj spid="_x0000_s193543" name="Equation" r:id="rId7" imgW="2374560" imgH="1002960" progId="Equation.DSMT4">
                  <p:embed/>
                </p:oleObj>
              </mc:Choice>
              <mc:Fallback>
                <p:oleObj name="Equation" r:id="rId7" imgW="2374560" imgH="1002960" progId="Equation.DSMT4">
                  <p:embed/>
                  <p:pic>
                    <p:nvPicPr>
                      <p:cNvPr id="0" name="OLE substitute image"/>
                      <p:cNvPicPr/>
                      <p:nvPr/>
                    </p:nvPicPr>
                    <p:blipFill>
                      <a:blip r:embed="rId8"/>
                      <a:stretch>
                        <a:fillRect/>
                      </a:stretch>
                    </p:blipFill>
                    <p:spPr>
                      <a:xfrm>
                        <a:off x="8318500" y="2969471"/>
                        <a:ext cx="2363788" cy="998538"/>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6338177-BDC0-4E16-9ECE-1D55F39B3A6A}"/>
              </a:ext>
            </a:extLst>
          </p:cNvPr>
          <p:cNvSpPr>
            <a:spLocks noGrp="1"/>
          </p:cNvSpPr>
          <p:nvPr>
            <p:ph idx="16"/>
          </p:nvPr>
        </p:nvSpPr>
        <p:spPr>
          <a:xfrm>
            <a:off x="476845" y="4527847"/>
            <a:ext cx="2266356" cy="503298"/>
          </a:xfrm>
        </p:spPr>
        <p:txBody>
          <a:bodyPr/>
          <a:lstStyle/>
          <a:p>
            <a:pPr marL="228600" indent="-228600" algn="l">
              <a:buFont typeface="Arial" pitchFamily="34" charset="0"/>
              <a:buChar char="•"/>
            </a:pPr>
            <a:r>
              <a:rPr lang="en-US"/>
              <a:t>Test Statistic</a:t>
            </a:r>
            <a:endParaRPr lang="en-IN"/>
          </a:p>
        </p:txBody>
      </p:sp>
      <p:graphicFrame>
        <p:nvGraphicFramePr>
          <p:cNvPr id="18" name="Object 10" descr="Begin equation. t equals start fraction left parenthesis x overbar subscript 1 baseline minus x overbar subscript 2 baseline right parenthesis minus D subscript 0 baseline divided by start root start fraction left parenthesis s subscript 1 baseline right parenthesis squared divided by n subscript 1 baseline end fraction plus start fraction left parenthesis s subscript 2 baseline right parenthesis squared divided by n subscript 2 Baseline end fraction, end root, end fraction. End equation.">
            <a:extLst>
              <a:ext uri="{FF2B5EF4-FFF2-40B4-BE49-F238E27FC236}">
                <a16:creationId xmlns:a16="http://schemas.microsoft.com/office/drawing/2014/main" id="{7C9A6DB0-6BAB-49D4-B37B-1F8AB896F4C3}"/>
              </a:ext>
            </a:extLst>
          </p:cNvPr>
          <p:cNvGraphicFramePr>
            <a:graphicFrameLocks noGrp="1" noChangeAspect="1"/>
          </p:cNvGraphicFramePr>
          <p:nvPr>
            <p:ph idx="17"/>
            <p:extLst>
              <p:ext uri="{D42A27DB-BD31-4B8C-83A1-F6EECF244321}">
                <p14:modId xmlns:p14="http://schemas.microsoft.com/office/powerpoint/2010/main" val="4169753137"/>
              </p:ext>
            </p:extLst>
          </p:nvPr>
        </p:nvGraphicFramePr>
        <p:xfrm>
          <a:off x="4510088" y="4779963"/>
          <a:ext cx="2692400" cy="1536700"/>
        </p:xfrm>
        <a:graphic>
          <a:graphicData uri="http://schemas.openxmlformats.org/presentationml/2006/ole">
            <mc:AlternateContent xmlns:mc="http://schemas.openxmlformats.org/markup-compatibility/2006">
              <mc:Choice xmlns:v="urn:schemas-microsoft-com:vml" Requires="v">
                <p:oleObj spid="_x0000_s193544" name="Equation" r:id="rId9" imgW="2692080" imgH="1536480" progId="Equation.DSMT4">
                  <p:embed/>
                </p:oleObj>
              </mc:Choice>
              <mc:Fallback>
                <p:oleObj name="Equation" r:id="rId9" imgW="2692080" imgH="1536480" progId="Equation.DSMT4">
                  <p:embed/>
                  <p:pic>
                    <p:nvPicPr>
                      <p:cNvPr id="0" name="OLE substitute image"/>
                      <p:cNvPicPr/>
                      <p:nvPr/>
                    </p:nvPicPr>
                    <p:blipFill>
                      <a:blip r:embed="rId10"/>
                      <a:stretch>
                        <a:fillRect/>
                      </a:stretch>
                    </p:blipFill>
                    <p:spPr>
                      <a:xfrm>
                        <a:off x="4510088" y="4779963"/>
                        <a:ext cx="2692400" cy="1536700"/>
                      </a:xfrm>
                      <a:prstGeom prst="rect">
                        <a:avLst/>
                      </a:prstGeom>
                    </p:spPr>
                  </p:pic>
                </p:oleObj>
              </mc:Fallback>
            </mc:AlternateContent>
          </a:graphicData>
        </a:graphic>
      </p:graphicFrame>
    </p:spTree>
    <p:extLst>
      <p:ext uri="{BB962C8B-B14F-4D97-AF65-F5344CB8AC3E}">
        <p14:creationId xmlns:p14="http://schemas.microsoft.com/office/powerpoint/2010/main" val="864544153"/>
      </p:ext>
    </p:extLst>
  </p:cSld>
  <p:clrMapOvr>
    <a:masterClrMapping/>
  </p:clrMapOv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508F-A657-4838-AD91-DD480DA81D98}"/>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(2 of 7)</a:t>
            </a:r>
            <a:endParaRPr lang="en-IN"/>
          </a:p>
        </p:txBody>
      </p:sp>
      <p:sp>
        <p:nvSpPr>
          <p:cNvPr id="3" name="Content Placeholder 2">
            <a:extLst>
              <a:ext uri="{FF2B5EF4-FFF2-40B4-BE49-F238E27FC236}">
                <a16:creationId xmlns:a16="http://schemas.microsoft.com/office/drawing/2014/main" id="{76AEA201-42AF-41F4-9A80-29D728CA10B2}"/>
              </a:ext>
            </a:extLst>
          </p:cNvPr>
          <p:cNvSpPr>
            <a:spLocks noGrp="1"/>
          </p:cNvSpPr>
          <p:nvPr>
            <p:ph idx="1"/>
          </p:nvPr>
        </p:nvSpPr>
        <p:spPr/>
        <p:txBody>
          <a:bodyPr/>
          <a:lstStyle/>
          <a:p>
            <a:pPr marL="0" indent="0">
              <a:spcBef>
                <a:spcPts val="2400"/>
              </a:spcBef>
              <a:buNone/>
            </a:pPr>
            <a:r>
              <a:rPr lang="en-IN" b="1" u="sng"/>
              <a:t>Example:</a:t>
            </a:r>
            <a:r>
              <a:rPr lang="en-IN" b="1"/>
              <a:t> </a:t>
            </a:r>
            <a:r>
              <a:rPr lang="en-IN"/>
              <a:t>Computer software package</a:t>
            </a:r>
            <a:endParaRPr lang="en-IN" b="1" u="sng"/>
          </a:p>
          <a:p>
            <a:pPr marL="0" indent="0">
              <a:spcBef>
                <a:spcPts val="2400"/>
              </a:spcBef>
              <a:buNone/>
            </a:pPr>
            <a:r>
              <a:rPr lang="en-IN"/>
              <a:t>A new computer software package is developed to reduce the time required to design, develop and implement an information system. To evaluate the benefits a random sample of 24 system analysts is selected, 12 of them using current technology and other 12 using new software package. </a:t>
            </a:r>
            <a:endParaRPr lang="en-IN" b="1" u="sng"/>
          </a:p>
          <a:p>
            <a:pPr marL="0" indent="0">
              <a:spcBef>
                <a:spcPts val="2400"/>
              </a:spcBef>
              <a:buNone/>
            </a:pPr>
            <a:r>
              <a:rPr lang="en-US"/>
              <a:t>Can we conclude, using a .05 level of significance, that the mean project completion time for system analysts using the new software package is lesser than the mean project completion time for system analysts using current technology?</a:t>
            </a:r>
            <a:endParaRPr lang="en-IN" b="1" u="sng"/>
          </a:p>
        </p:txBody>
      </p:sp>
    </p:spTree>
    <p:extLst>
      <p:ext uri="{BB962C8B-B14F-4D97-AF65-F5344CB8AC3E}">
        <p14:creationId xmlns:p14="http://schemas.microsoft.com/office/powerpoint/2010/main" val="1415036289"/>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AE51C4-FD1C-41ED-9DE0-17BAD4A5A638}"/>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(3 of 7)</a:t>
            </a:r>
            <a:endParaRPr lang="en-IN"/>
          </a:p>
        </p:txBody>
      </p:sp>
      <p:sp>
        <p:nvSpPr>
          <p:cNvPr id="2" name="Content Placeholder 2">
            <a:extLst>
              <a:ext uri="{FF2B5EF4-FFF2-40B4-BE49-F238E27FC236}">
                <a16:creationId xmlns:a16="http://schemas.microsoft.com/office/drawing/2014/main" id="{49D1E5CE-6029-4CD0-BF18-F8B790AE12C5}"/>
              </a:ext>
            </a:extLst>
          </p:cNvPr>
          <p:cNvSpPr>
            <a:spLocks noGrp="1"/>
          </p:cNvSpPr>
          <p:nvPr>
            <p:ph sz="half" idx="2"/>
          </p:nvPr>
        </p:nvSpPr>
        <p:spPr>
          <a:xfrm>
            <a:off x="476843" y="1828800"/>
            <a:ext cx="5708057" cy="548640"/>
          </a:xfrm>
        </p:spPr>
        <p:txBody>
          <a:bodyPr/>
          <a:lstStyle/>
          <a:p>
            <a:pPr marL="0" indent="0">
              <a:buNone/>
            </a:pPr>
            <a:r>
              <a:rPr lang="en-IN" b="1" u="sng"/>
              <a:t>Example:</a:t>
            </a:r>
            <a:r>
              <a:rPr lang="en-IN" b="1"/>
              <a:t> </a:t>
            </a:r>
            <a:r>
              <a:rPr lang="en-IN"/>
              <a:t>Computer software package</a:t>
            </a:r>
          </a:p>
        </p:txBody>
      </p:sp>
      <p:sp>
        <p:nvSpPr>
          <p:cNvPr id="3" name="Content Placeholder 3">
            <a:extLst>
              <a:ext uri="{FF2B5EF4-FFF2-40B4-BE49-F238E27FC236}">
                <a16:creationId xmlns:a16="http://schemas.microsoft.com/office/drawing/2014/main" id="{088F74EE-6379-46A2-BDB5-49515CBFF4D6}"/>
              </a:ext>
            </a:extLst>
          </p:cNvPr>
          <p:cNvSpPr>
            <a:spLocks noGrp="1"/>
          </p:cNvSpPr>
          <p:nvPr>
            <p:ph idx="10"/>
          </p:nvPr>
        </p:nvSpPr>
        <p:spPr>
          <a:xfrm>
            <a:off x="838200" y="2873960"/>
            <a:ext cx="5120640" cy="457200"/>
          </a:xfrm>
          <a:solidFill>
            <a:srgbClr val="000000"/>
          </a:solidFill>
        </p:spPr>
        <p:txBody>
          <a:bodyPr/>
          <a:lstStyle/>
          <a:p>
            <a:r>
              <a:rPr lang="en-IN" sz="2000" b="1">
                <a:solidFill>
                  <a:schemeClr val="bg1"/>
                </a:solidFill>
              </a:rPr>
              <a:t>Summary Statistics</a:t>
            </a:r>
          </a:p>
        </p:txBody>
      </p:sp>
      <p:graphicFrame>
        <p:nvGraphicFramePr>
          <p:cNvPr id="8" name="Table 4">
            <a:extLst>
              <a:ext uri="{FF2B5EF4-FFF2-40B4-BE49-F238E27FC236}">
                <a16:creationId xmlns:a16="http://schemas.microsoft.com/office/drawing/2014/main" id="{71920F2D-B991-4D9D-A041-D4AD36A90D13}"/>
              </a:ext>
            </a:extLst>
          </p:cNvPr>
          <p:cNvGraphicFramePr>
            <a:graphicFrameLocks noGrp="1"/>
          </p:cNvGraphicFramePr>
          <p:nvPr>
            <p:ph idx="11"/>
            <p:extLst>
              <p:ext uri="{D42A27DB-BD31-4B8C-83A1-F6EECF244321}">
                <p14:modId xmlns:p14="http://schemas.microsoft.com/office/powerpoint/2010/main" val="3186021860"/>
              </p:ext>
            </p:extLst>
          </p:nvPr>
        </p:nvGraphicFramePr>
        <p:xfrm>
          <a:off x="838200" y="3340100"/>
          <a:ext cx="5120640" cy="13716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851344872"/>
                    </a:ext>
                  </a:extLst>
                </a:gridCol>
                <a:gridCol w="1645920">
                  <a:extLst>
                    <a:ext uri="{9D8B030D-6E8A-4147-A177-3AD203B41FA5}">
                      <a16:colId xmlns:a16="http://schemas.microsoft.com/office/drawing/2014/main" val="1753052349"/>
                    </a:ext>
                  </a:extLst>
                </a:gridCol>
                <a:gridCol w="1645920">
                  <a:extLst>
                    <a:ext uri="{9D8B030D-6E8A-4147-A177-3AD203B41FA5}">
                      <a16:colId xmlns:a16="http://schemas.microsoft.com/office/drawing/2014/main" val="106226044"/>
                    </a:ext>
                  </a:extLst>
                </a:gridCol>
              </a:tblGrid>
              <a:tr h="457200">
                <a:tc>
                  <a:txBody>
                    <a:bodyPr/>
                    <a:lstStyle/>
                    <a:p>
                      <a:r>
                        <a:rPr lang="en-IN" sz="2000" b="0">
                          <a:solidFill>
                            <a:srgbClr val="000000"/>
                          </a:solidFill>
                        </a:rPr>
                        <a:t>Sample Size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2000" b="0">
                          <a:solidFill>
                            <a:srgbClr val="000000"/>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2000" b="0">
                          <a:solidFill>
                            <a:srgbClr val="000000"/>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2376037947"/>
                  </a:ext>
                </a:extLst>
              </a:tr>
              <a:tr h="457200">
                <a:tc>
                  <a:txBody>
                    <a:bodyPr/>
                    <a:lstStyle/>
                    <a:p>
                      <a:r>
                        <a:rPr lang="en-IN" sz="2000" b="0">
                          <a:solidFill>
                            <a:srgbClr val="000000"/>
                          </a:solidFill>
                        </a:rPr>
                        <a:t>Sample Mean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2000" b="0">
                          <a:solidFill>
                            <a:srgbClr val="000000"/>
                          </a:solidFill>
                        </a:rPr>
                        <a:t>325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tc>
                  <a:txBody>
                    <a:bodyPr/>
                    <a:lstStyle/>
                    <a:p>
                      <a:pPr algn="ctr"/>
                      <a:r>
                        <a:rPr lang="en-IN" sz="2000" b="0">
                          <a:solidFill>
                            <a:srgbClr val="000000"/>
                          </a:solidFill>
                        </a:rPr>
                        <a:t>286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9EA"/>
                    </a:solidFill>
                  </a:tcPr>
                </a:tc>
                <a:extLst>
                  <a:ext uri="{0D108BD9-81ED-4DB2-BD59-A6C34878D82A}">
                    <a16:rowId xmlns:a16="http://schemas.microsoft.com/office/drawing/2014/main" val="2694441423"/>
                  </a:ext>
                </a:extLst>
              </a:tr>
              <a:tr h="457200">
                <a:tc>
                  <a:txBody>
                    <a:bodyPr/>
                    <a:lstStyle/>
                    <a:p>
                      <a:r>
                        <a:rPr lang="en-IN" sz="2000" b="0">
                          <a:solidFill>
                            <a:srgbClr val="000000"/>
                          </a:solidFill>
                        </a:rPr>
                        <a:t>Sample SD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2000" b="0">
                          <a:solidFill>
                            <a:srgbClr val="000000"/>
                          </a:solidFill>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tc>
                  <a:txBody>
                    <a:bodyPr/>
                    <a:lstStyle/>
                    <a:p>
                      <a:pPr algn="ctr"/>
                      <a:r>
                        <a:rPr lang="en-IN" sz="2000" b="0">
                          <a:solidFill>
                            <a:srgbClr val="000000"/>
                          </a:solidFill>
                        </a:rPr>
                        <a:t>44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1D1D1"/>
                    </a:solidFill>
                  </a:tcPr>
                </a:tc>
                <a:extLst>
                  <a:ext uri="{0D108BD9-81ED-4DB2-BD59-A6C34878D82A}">
                    <a16:rowId xmlns:a16="http://schemas.microsoft.com/office/drawing/2014/main" val="875897661"/>
                  </a:ext>
                </a:extLst>
              </a:tr>
            </a:tbl>
          </a:graphicData>
        </a:graphic>
      </p:graphicFrame>
      <p:graphicFrame>
        <p:nvGraphicFramePr>
          <p:cNvPr id="9" name="Table 5">
            <a:extLst>
              <a:ext uri="{FF2B5EF4-FFF2-40B4-BE49-F238E27FC236}">
                <a16:creationId xmlns:a16="http://schemas.microsoft.com/office/drawing/2014/main" id="{F46B50F4-E74C-4296-917D-333527071815}"/>
              </a:ext>
            </a:extLst>
          </p:cNvPr>
          <p:cNvGraphicFramePr>
            <a:graphicFrameLocks noGrp="1"/>
          </p:cNvGraphicFramePr>
          <p:nvPr>
            <p:ph idx="13"/>
            <p:extLst>
              <p:ext uri="{D42A27DB-BD31-4B8C-83A1-F6EECF244321}">
                <p14:modId xmlns:p14="http://schemas.microsoft.com/office/powerpoint/2010/main" val="3546900215"/>
              </p:ext>
            </p:extLst>
          </p:nvPr>
        </p:nvGraphicFramePr>
        <p:xfrm>
          <a:off x="6396038" y="1701800"/>
          <a:ext cx="4846320" cy="4754880"/>
        </p:xfrm>
        <a:graphic>
          <a:graphicData uri="http://schemas.openxmlformats.org/drawingml/2006/table">
            <a:tbl>
              <a:tblPr firstRow="1" bandRow="1">
                <a:tableStyleId>{073A0DAA-6AF3-43AB-8588-CEC1D06C72B9}</a:tableStyleId>
              </a:tblPr>
              <a:tblGrid>
                <a:gridCol w="2651760">
                  <a:extLst>
                    <a:ext uri="{9D8B030D-6E8A-4147-A177-3AD203B41FA5}">
                      <a16:colId xmlns:a16="http://schemas.microsoft.com/office/drawing/2014/main" val="1828771538"/>
                    </a:ext>
                  </a:extLst>
                </a:gridCol>
                <a:gridCol w="2194560">
                  <a:extLst>
                    <a:ext uri="{9D8B030D-6E8A-4147-A177-3AD203B41FA5}">
                      <a16:colId xmlns:a16="http://schemas.microsoft.com/office/drawing/2014/main" val="1267453926"/>
                    </a:ext>
                  </a:extLst>
                </a:gridCol>
              </a:tblGrid>
              <a:tr h="302963">
                <a:tc>
                  <a:txBody>
                    <a:bodyPr/>
                    <a:lstStyle/>
                    <a:p>
                      <a:pPr algn="ctr"/>
                      <a:r>
                        <a:rPr lang="en-IN"/>
                        <a:t>Current Technology</a:t>
                      </a:r>
                    </a:p>
                  </a:txBody>
                  <a:tcPr>
                    <a:solidFill>
                      <a:srgbClr val="000000"/>
                    </a:solidFill>
                  </a:tcPr>
                </a:tc>
                <a:tc>
                  <a:txBody>
                    <a:bodyPr/>
                    <a:lstStyle/>
                    <a:p>
                      <a:pPr algn="ctr"/>
                      <a:r>
                        <a:rPr lang="en-IN"/>
                        <a:t>New Software</a:t>
                      </a:r>
                    </a:p>
                  </a:txBody>
                  <a:tcPr>
                    <a:solidFill>
                      <a:srgbClr val="000000"/>
                    </a:solidFill>
                  </a:tcPr>
                </a:tc>
                <a:extLst>
                  <a:ext uri="{0D108BD9-81ED-4DB2-BD59-A6C34878D82A}">
                    <a16:rowId xmlns:a16="http://schemas.microsoft.com/office/drawing/2014/main" val="3736089608"/>
                  </a:ext>
                </a:extLst>
              </a:tr>
              <a:tr h="302963">
                <a:tc>
                  <a:txBody>
                    <a:bodyPr/>
                    <a:lstStyle/>
                    <a:p>
                      <a:pPr algn="ctr"/>
                      <a:r>
                        <a:rPr lang="en-IN">
                          <a:solidFill>
                            <a:srgbClr val="000000"/>
                          </a:solidFill>
                        </a:rPr>
                        <a:t>300</a:t>
                      </a:r>
                    </a:p>
                  </a:txBody>
                  <a:tcPr>
                    <a:solidFill>
                      <a:srgbClr val="D1D1D1"/>
                    </a:solidFill>
                  </a:tcPr>
                </a:tc>
                <a:tc>
                  <a:txBody>
                    <a:bodyPr/>
                    <a:lstStyle/>
                    <a:p>
                      <a:pPr algn="ctr"/>
                      <a:r>
                        <a:rPr lang="en-IN">
                          <a:solidFill>
                            <a:srgbClr val="000000"/>
                          </a:solidFill>
                        </a:rPr>
                        <a:t>274</a:t>
                      </a:r>
                    </a:p>
                  </a:txBody>
                  <a:tcPr/>
                </a:tc>
                <a:extLst>
                  <a:ext uri="{0D108BD9-81ED-4DB2-BD59-A6C34878D82A}">
                    <a16:rowId xmlns:a16="http://schemas.microsoft.com/office/drawing/2014/main" val="2506015142"/>
                  </a:ext>
                </a:extLst>
              </a:tr>
              <a:tr h="302963">
                <a:tc>
                  <a:txBody>
                    <a:bodyPr/>
                    <a:lstStyle/>
                    <a:p>
                      <a:pPr algn="ctr"/>
                      <a:r>
                        <a:rPr lang="en-IN">
                          <a:solidFill>
                            <a:srgbClr val="000000"/>
                          </a:solidFill>
                        </a:rPr>
                        <a:t>280</a:t>
                      </a:r>
                    </a:p>
                  </a:txBody>
                  <a:tcPr>
                    <a:solidFill>
                      <a:srgbClr val="E9E9EA"/>
                    </a:solidFill>
                  </a:tcPr>
                </a:tc>
                <a:tc>
                  <a:txBody>
                    <a:bodyPr/>
                    <a:lstStyle/>
                    <a:p>
                      <a:pPr algn="ctr"/>
                      <a:r>
                        <a:rPr lang="en-IN">
                          <a:solidFill>
                            <a:srgbClr val="000000"/>
                          </a:solidFill>
                        </a:rPr>
                        <a:t>220</a:t>
                      </a:r>
                    </a:p>
                  </a:txBody>
                  <a:tcPr/>
                </a:tc>
                <a:extLst>
                  <a:ext uri="{0D108BD9-81ED-4DB2-BD59-A6C34878D82A}">
                    <a16:rowId xmlns:a16="http://schemas.microsoft.com/office/drawing/2014/main" val="2871994879"/>
                  </a:ext>
                </a:extLst>
              </a:tr>
              <a:tr h="302963">
                <a:tc>
                  <a:txBody>
                    <a:bodyPr/>
                    <a:lstStyle/>
                    <a:p>
                      <a:pPr algn="ctr"/>
                      <a:r>
                        <a:rPr lang="en-IN">
                          <a:solidFill>
                            <a:srgbClr val="000000"/>
                          </a:solidFill>
                        </a:rPr>
                        <a:t>344</a:t>
                      </a:r>
                    </a:p>
                  </a:txBody>
                  <a:tcPr/>
                </a:tc>
                <a:tc>
                  <a:txBody>
                    <a:bodyPr/>
                    <a:lstStyle/>
                    <a:p>
                      <a:pPr algn="ctr"/>
                      <a:r>
                        <a:rPr lang="en-IN">
                          <a:solidFill>
                            <a:srgbClr val="000000"/>
                          </a:solidFill>
                        </a:rPr>
                        <a:t>308</a:t>
                      </a:r>
                    </a:p>
                  </a:txBody>
                  <a:tcPr/>
                </a:tc>
                <a:extLst>
                  <a:ext uri="{0D108BD9-81ED-4DB2-BD59-A6C34878D82A}">
                    <a16:rowId xmlns:a16="http://schemas.microsoft.com/office/drawing/2014/main" val="1563277660"/>
                  </a:ext>
                </a:extLst>
              </a:tr>
              <a:tr h="302963">
                <a:tc>
                  <a:txBody>
                    <a:bodyPr/>
                    <a:lstStyle/>
                    <a:p>
                      <a:pPr algn="ctr"/>
                      <a:r>
                        <a:rPr lang="en-IN">
                          <a:solidFill>
                            <a:srgbClr val="000000"/>
                          </a:solidFill>
                        </a:rPr>
                        <a:t>385</a:t>
                      </a:r>
                    </a:p>
                  </a:txBody>
                  <a:tcPr/>
                </a:tc>
                <a:tc>
                  <a:txBody>
                    <a:bodyPr/>
                    <a:lstStyle/>
                    <a:p>
                      <a:pPr algn="ctr"/>
                      <a:r>
                        <a:rPr lang="en-IN">
                          <a:solidFill>
                            <a:srgbClr val="000000"/>
                          </a:solidFill>
                        </a:rPr>
                        <a:t>336</a:t>
                      </a:r>
                    </a:p>
                  </a:txBody>
                  <a:tcPr/>
                </a:tc>
                <a:extLst>
                  <a:ext uri="{0D108BD9-81ED-4DB2-BD59-A6C34878D82A}">
                    <a16:rowId xmlns:a16="http://schemas.microsoft.com/office/drawing/2014/main" val="1641581816"/>
                  </a:ext>
                </a:extLst>
              </a:tr>
              <a:tr h="302963">
                <a:tc>
                  <a:txBody>
                    <a:bodyPr/>
                    <a:lstStyle/>
                    <a:p>
                      <a:pPr algn="ctr"/>
                      <a:r>
                        <a:rPr lang="en-IN">
                          <a:solidFill>
                            <a:srgbClr val="000000"/>
                          </a:solidFill>
                        </a:rPr>
                        <a:t>372</a:t>
                      </a:r>
                    </a:p>
                  </a:txBody>
                  <a:tcPr/>
                </a:tc>
                <a:tc>
                  <a:txBody>
                    <a:bodyPr/>
                    <a:lstStyle/>
                    <a:p>
                      <a:pPr algn="ctr"/>
                      <a:r>
                        <a:rPr lang="en-IN">
                          <a:solidFill>
                            <a:srgbClr val="000000"/>
                          </a:solidFill>
                        </a:rPr>
                        <a:t>198</a:t>
                      </a:r>
                    </a:p>
                  </a:txBody>
                  <a:tcPr/>
                </a:tc>
                <a:extLst>
                  <a:ext uri="{0D108BD9-81ED-4DB2-BD59-A6C34878D82A}">
                    <a16:rowId xmlns:a16="http://schemas.microsoft.com/office/drawing/2014/main" val="1298651440"/>
                  </a:ext>
                </a:extLst>
              </a:tr>
              <a:tr h="302963">
                <a:tc>
                  <a:txBody>
                    <a:bodyPr/>
                    <a:lstStyle/>
                    <a:p>
                      <a:pPr algn="ctr"/>
                      <a:r>
                        <a:rPr lang="en-IN">
                          <a:solidFill>
                            <a:srgbClr val="000000"/>
                          </a:solidFill>
                        </a:rPr>
                        <a:t>360</a:t>
                      </a:r>
                    </a:p>
                  </a:txBody>
                  <a:tcPr/>
                </a:tc>
                <a:tc>
                  <a:txBody>
                    <a:bodyPr/>
                    <a:lstStyle/>
                    <a:p>
                      <a:pPr algn="ctr"/>
                      <a:r>
                        <a:rPr lang="en-IN">
                          <a:solidFill>
                            <a:srgbClr val="000000"/>
                          </a:solidFill>
                        </a:rPr>
                        <a:t>300</a:t>
                      </a:r>
                    </a:p>
                  </a:txBody>
                  <a:tcPr/>
                </a:tc>
                <a:extLst>
                  <a:ext uri="{0D108BD9-81ED-4DB2-BD59-A6C34878D82A}">
                    <a16:rowId xmlns:a16="http://schemas.microsoft.com/office/drawing/2014/main" val="1463499076"/>
                  </a:ext>
                </a:extLst>
              </a:tr>
              <a:tr h="302963">
                <a:tc>
                  <a:txBody>
                    <a:bodyPr/>
                    <a:lstStyle/>
                    <a:p>
                      <a:pPr algn="ctr"/>
                      <a:r>
                        <a:rPr lang="en-IN">
                          <a:solidFill>
                            <a:srgbClr val="000000"/>
                          </a:solidFill>
                        </a:rPr>
                        <a:t>288</a:t>
                      </a:r>
                    </a:p>
                  </a:txBody>
                  <a:tcPr/>
                </a:tc>
                <a:tc>
                  <a:txBody>
                    <a:bodyPr/>
                    <a:lstStyle/>
                    <a:p>
                      <a:pPr algn="ctr"/>
                      <a:r>
                        <a:rPr lang="en-IN">
                          <a:solidFill>
                            <a:srgbClr val="000000"/>
                          </a:solidFill>
                        </a:rPr>
                        <a:t>315</a:t>
                      </a:r>
                    </a:p>
                  </a:txBody>
                  <a:tcPr/>
                </a:tc>
                <a:extLst>
                  <a:ext uri="{0D108BD9-81ED-4DB2-BD59-A6C34878D82A}">
                    <a16:rowId xmlns:a16="http://schemas.microsoft.com/office/drawing/2014/main" val="2461388391"/>
                  </a:ext>
                </a:extLst>
              </a:tr>
              <a:tr h="302963">
                <a:tc>
                  <a:txBody>
                    <a:bodyPr/>
                    <a:lstStyle/>
                    <a:p>
                      <a:pPr algn="ctr"/>
                      <a:r>
                        <a:rPr lang="en-IN">
                          <a:solidFill>
                            <a:srgbClr val="000000"/>
                          </a:solidFill>
                        </a:rPr>
                        <a:t>321</a:t>
                      </a:r>
                    </a:p>
                  </a:txBody>
                  <a:tcPr/>
                </a:tc>
                <a:tc>
                  <a:txBody>
                    <a:bodyPr/>
                    <a:lstStyle/>
                    <a:p>
                      <a:pPr algn="ctr"/>
                      <a:r>
                        <a:rPr lang="en-IN">
                          <a:solidFill>
                            <a:srgbClr val="000000"/>
                          </a:solidFill>
                        </a:rPr>
                        <a:t>258</a:t>
                      </a:r>
                    </a:p>
                  </a:txBody>
                  <a:tcPr/>
                </a:tc>
                <a:extLst>
                  <a:ext uri="{0D108BD9-81ED-4DB2-BD59-A6C34878D82A}">
                    <a16:rowId xmlns:a16="http://schemas.microsoft.com/office/drawing/2014/main" val="885012138"/>
                  </a:ext>
                </a:extLst>
              </a:tr>
              <a:tr h="302963">
                <a:tc>
                  <a:txBody>
                    <a:bodyPr/>
                    <a:lstStyle/>
                    <a:p>
                      <a:pPr algn="ctr"/>
                      <a:r>
                        <a:rPr lang="en-IN">
                          <a:solidFill>
                            <a:srgbClr val="000000"/>
                          </a:solidFill>
                        </a:rPr>
                        <a:t>376</a:t>
                      </a:r>
                    </a:p>
                  </a:txBody>
                  <a:tcPr/>
                </a:tc>
                <a:tc>
                  <a:txBody>
                    <a:bodyPr/>
                    <a:lstStyle/>
                    <a:p>
                      <a:pPr algn="ctr"/>
                      <a:r>
                        <a:rPr lang="en-IN">
                          <a:solidFill>
                            <a:srgbClr val="000000"/>
                          </a:solidFill>
                        </a:rPr>
                        <a:t>318</a:t>
                      </a:r>
                    </a:p>
                  </a:txBody>
                  <a:tcPr/>
                </a:tc>
                <a:extLst>
                  <a:ext uri="{0D108BD9-81ED-4DB2-BD59-A6C34878D82A}">
                    <a16:rowId xmlns:a16="http://schemas.microsoft.com/office/drawing/2014/main" val="3808527983"/>
                  </a:ext>
                </a:extLst>
              </a:tr>
              <a:tr h="302963">
                <a:tc>
                  <a:txBody>
                    <a:bodyPr/>
                    <a:lstStyle/>
                    <a:p>
                      <a:pPr algn="ctr"/>
                      <a:r>
                        <a:rPr lang="en-IN">
                          <a:solidFill>
                            <a:srgbClr val="000000"/>
                          </a:solidFill>
                        </a:rPr>
                        <a:t>290</a:t>
                      </a:r>
                    </a:p>
                  </a:txBody>
                  <a:tcPr/>
                </a:tc>
                <a:tc>
                  <a:txBody>
                    <a:bodyPr/>
                    <a:lstStyle/>
                    <a:p>
                      <a:pPr algn="ctr"/>
                      <a:r>
                        <a:rPr lang="en-IN">
                          <a:solidFill>
                            <a:srgbClr val="000000"/>
                          </a:solidFill>
                        </a:rPr>
                        <a:t>310</a:t>
                      </a:r>
                    </a:p>
                  </a:txBody>
                  <a:tcPr/>
                </a:tc>
                <a:extLst>
                  <a:ext uri="{0D108BD9-81ED-4DB2-BD59-A6C34878D82A}">
                    <a16:rowId xmlns:a16="http://schemas.microsoft.com/office/drawing/2014/main" val="3206040034"/>
                  </a:ext>
                </a:extLst>
              </a:tr>
              <a:tr h="302963">
                <a:tc>
                  <a:txBody>
                    <a:bodyPr/>
                    <a:lstStyle/>
                    <a:p>
                      <a:pPr algn="ctr"/>
                      <a:r>
                        <a:rPr lang="en-IN">
                          <a:solidFill>
                            <a:srgbClr val="000000"/>
                          </a:solidFill>
                        </a:rPr>
                        <a:t>301</a:t>
                      </a:r>
                    </a:p>
                  </a:txBody>
                  <a:tcPr/>
                </a:tc>
                <a:tc>
                  <a:txBody>
                    <a:bodyPr/>
                    <a:lstStyle/>
                    <a:p>
                      <a:pPr algn="ctr"/>
                      <a:r>
                        <a:rPr lang="en-IN">
                          <a:solidFill>
                            <a:srgbClr val="000000"/>
                          </a:solidFill>
                        </a:rPr>
                        <a:t>332</a:t>
                      </a:r>
                    </a:p>
                  </a:txBody>
                  <a:tcPr/>
                </a:tc>
                <a:extLst>
                  <a:ext uri="{0D108BD9-81ED-4DB2-BD59-A6C34878D82A}">
                    <a16:rowId xmlns:a16="http://schemas.microsoft.com/office/drawing/2014/main" val="1020991584"/>
                  </a:ext>
                </a:extLst>
              </a:tr>
              <a:tr h="302963">
                <a:tc>
                  <a:txBody>
                    <a:bodyPr/>
                    <a:lstStyle/>
                    <a:p>
                      <a:pPr algn="ctr"/>
                      <a:r>
                        <a:rPr lang="en-IN">
                          <a:solidFill>
                            <a:srgbClr val="000000"/>
                          </a:solidFill>
                        </a:rPr>
                        <a:t>283</a:t>
                      </a:r>
                    </a:p>
                  </a:txBody>
                  <a:tcPr/>
                </a:tc>
                <a:tc>
                  <a:txBody>
                    <a:bodyPr/>
                    <a:lstStyle/>
                    <a:p>
                      <a:pPr algn="ctr"/>
                      <a:r>
                        <a:rPr lang="en-IN">
                          <a:solidFill>
                            <a:srgbClr val="000000"/>
                          </a:solidFill>
                        </a:rPr>
                        <a:t>263</a:t>
                      </a:r>
                    </a:p>
                  </a:txBody>
                  <a:tcPr/>
                </a:tc>
                <a:extLst>
                  <a:ext uri="{0D108BD9-81ED-4DB2-BD59-A6C34878D82A}">
                    <a16:rowId xmlns:a16="http://schemas.microsoft.com/office/drawing/2014/main" val="3250530323"/>
                  </a:ext>
                </a:extLst>
              </a:tr>
            </a:tbl>
          </a:graphicData>
        </a:graphic>
      </p:graphicFrame>
    </p:spTree>
    <p:extLst>
      <p:ext uri="{BB962C8B-B14F-4D97-AF65-F5344CB8AC3E}">
        <p14:creationId xmlns:p14="http://schemas.microsoft.com/office/powerpoint/2010/main" val="1675675502"/>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323739-C8A4-48AF-B4E4-C4473181E3A8}"/>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(4 of 7)</a:t>
            </a:r>
            <a:endParaRPr lang="en-IN"/>
          </a:p>
        </p:txBody>
      </p:sp>
      <p:sp>
        <p:nvSpPr>
          <p:cNvPr id="2" name="Content Placeholder 2">
            <a:extLst>
              <a:ext uri="{FF2B5EF4-FFF2-40B4-BE49-F238E27FC236}">
                <a16:creationId xmlns:a16="http://schemas.microsoft.com/office/drawing/2014/main" id="{DF3B63C4-DE1A-4D34-AFA3-C9C337272929}"/>
              </a:ext>
            </a:extLst>
          </p:cNvPr>
          <p:cNvSpPr>
            <a:spLocks noGrp="1"/>
          </p:cNvSpPr>
          <p:nvPr>
            <p:ph sz="half" idx="2"/>
          </p:nvPr>
        </p:nvSpPr>
        <p:spPr>
          <a:xfrm>
            <a:off x="476843" y="1828800"/>
            <a:ext cx="11241915" cy="1350498"/>
          </a:xfrm>
        </p:spPr>
        <p:txBody>
          <a:bodyPr/>
          <a:lstStyle/>
          <a:p>
            <a:pPr marL="0" indent="0">
              <a:spcBef>
                <a:spcPct val="0"/>
              </a:spcBef>
              <a:spcAft>
                <a:spcPts val="600"/>
              </a:spcAft>
              <a:buNone/>
            </a:pPr>
            <a:r>
              <a:rPr lang="en-IN" b="1" u="sng"/>
              <a:t>Example</a:t>
            </a:r>
            <a:r>
              <a:rPr lang="en-IN"/>
              <a:t>: Computer software package</a:t>
            </a:r>
          </a:p>
          <a:p>
            <a:pPr marL="457200" indent="0">
              <a:spcBef>
                <a:spcPct val="0"/>
              </a:spcBef>
              <a:spcAft>
                <a:spcPts val="600"/>
              </a:spcAft>
              <a:buNone/>
            </a:pPr>
            <a:r>
              <a:rPr lang="en-US" i="1"/>
              <a:t>p</a:t>
            </a:r>
            <a:r>
              <a:rPr lang="en-US"/>
              <a:t>-Value approach</a:t>
            </a:r>
          </a:p>
          <a:p>
            <a:pPr marL="914400" indent="-457200">
              <a:spcBef>
                <a:spcPct val="0"/>
              </a:spcBef>
              <a:spcAft>
                <a:spcPts val="600"/>
              </a:spcAft>
              <a:buAutoNum type="arabicPeriod"/>
            </a:pPr>
            <a:r>
              <a:rPr lang="en-US"/>
              <a:t>Develop the hypotheses. Right-tailed test:</a:t>
            </a:r>
          </a:p>
        </p:txBody>
      </p:sp>
      <p:graphicFrame>
        <p:nvGraphicFramePr>
          <p:cNvPr id="14" name="Object 3" descr="Begin equation. H subscript 0 baseline equals mu subscript 1 baseline minus mu subscript 2 baseline is less than or equal to 0. End equation.&#10;Begin equation H subscript a baseline equals mu subscript 1 Baseline minus mu subscript 2 Baseline is greater than 0. End equation. ">
            <a:extLst>
              <a:ext uri="{FF2B5EF4-FFF2-40B4-BE49-F238E27FC236}">
                <a16:creationId xmlns:a16="http://schemas.microsoft.com/office/drawing/2014/main" id="{9D0E3C18-DC40-4A47-80B9-6E3AE5E6EFE5}"/>
              </a:ext>
            </a:extLst>
          </p:cNvPr>
          <p:cNvGraphicFramePr>
            <a:graphicFrameLocks noGrp="1" noChangeAspect="1"/>
          </p:cNvGraphicFramePr>
          <p:nvPr>
            <p:ph idx="10"/>
            <p:extLst>
              <p:ext uri="{D42A27DB-BD31-4B8C-83A1-F6EECF244321}">
                <p14:modId xmlns:p14="http://schemas.microsoft.com/office/powerpoint/2010/main" val="564477352"/>
              </p:ext>
            </p:extLst>
          </p:nvPr>
        </p:nvGraphicFramePr>
        <p:xfrm>
          <a:off x="5143500" y="3303516"/>
          <a:ext cx="1905000" cy="850900"/>
        </p:xfrm>
        <a:graphic>
          <a:graphicData uri="http://schemas.openxmlformats.org/presentationml/2006/ole">
            <mc:AlternateContent xmlns:mc="http://schemas.openxmlformats.org/markup-compatibility/2006">
              <mc:Choice xmlns:v="urn:schemas-microsoft-com:vml" Requires="v">
                <p:oleObj spid="_x0000_s194563" name="Equation" r:id="rId3" imgW="1904760" imgH="850680" progId="Equation.DSMT4">
                  <p:embed/>
                </p:oleObj>
              </mc:Choice>
              <mc:Fallback>
                <p:oleObj name="Equation" r:id="rId3" imgW="1904760" imgH="850680" progId="Equation.DSMT4">
                  <p:embed/>
                  <p:pic>
                    <p:nvPicPr>
                      <p:cNvPr id="0" name="OLE substitute image"/>
                      <p:cNvPicPr/>
                      <p:nvPr/>
                    </p:nvPicPr>
                    <p:blipFill>
                      <a:blip r:embed="rId4"/>
                      <a:stretch>
                        <a:fillRect/>
                      </a:stretch>
                    </p:blipFill>
                    <p:spPr>
                      <a:xfrm>
                        <a:off x="5143500" y="3303516"/>
                        <a:ext cx="1905000" cy="850900"/>
                      </a:xfrm>
                      <a:prstGeom prst="rect">
                        <a:avLst/>
                      </a:prstGeom>
                    </p:spPr>
                  </p:pic>
                </p:oleObj>
              </mc:Fallback>
            </mc:AlternateContent>
          </a:graphicData>
        </a:graphic>
      </p:graphicFrame>
      <p:graphicFrame>
        <p:nvGraphicFramePr>
          <p:cNvPr id="16" name="Object 6" descr="mu subscript 1 baseline equals the mean project completion time for system analysts using the current technology&#10;mu subscript 2 baseline equals the mean project completion time for system analysts using the new software package."/>
          <p:cNvGraphicFramePr>
            <a:graphicFrameLocks noGrp="1" noChangeAspect="1"/>
          </p:cNvGraphicFramePr>
          <p:nvPr>
            <p:ph idx="15"/>
            <p:extLst>
              <p:ext uri="{D42A27DB-BD31-4B8C-83A1-F6EECF244321}">
                <p14:modId xmlns:p14="http://schemas.microsoft.com/office/powerpoint/2010/main" val="1387436154"/>
              </p:ext>
            </p:extLst>
          </p:nvPr>
        </p:nvGraphicFramePr>
        <p:xfrm>
          <a:off x="1493520" y="4200136"/>
          <a:ext cx="8618235" cy="2151453"/>
        </p:xfrm>
        <a:graphic>
          <a:graphicData uri="http://schemas.openxmlformats.org/presentationml/2006/ole">
            <mc:AlternateContent xmlns:mc="http://schemas.openxmlformats.org/markup-compatibility/2006">
              <mc:Choice xmlns:v="urn:schemas-microsoft-com:vml" Requires="v">
                <p:oleObj spid="_x0000_s194564" name="Equation" r:id="rId5" imgW="8851680" imgH="2209680" progId="Equation.DSMT4">
                  <p:embed/>
                </p:oleObj>
              </mc:Choice>
              <mc:Fallback>
                <p:oleObj name="Equation" r:id="rId5" imgW="8851680" imgH="2209680" progId="Equation.DSMT4">
                  <p:embed/>
                  <p:pic>
                    <p:nvPicPr>
                      <p:cNvPr id="0" name="OLE substitute image"/>
                      <p:cNvPicPr/>
                      <p:nvPr/>
                    </p:nvPicPr>
                    <p:blipFill>
                      <a:blip r:embed="rId6"/>
                      <a:stretch>
                        <a:fillRect/>
                      </a:stretch>
                    </p:blipFill>
                    <p:spPr>
                      <a:xfrm>
                        <a:off x="1493520" y="4200136"/>
                        <a:ext cx="8618235" cy="2151453"/>
                      </a:xfrm>
                      <a:prstGeom prst="rect">
                        <a:avLst/>
                      </a:prstGeom>
                    </p:spPr>
                  </p:pic>
                </p:oleObj>
              </mc:Fallback>
            </mc:AlternateContent>
          </a:graphicData>
        </a:graphic>
      </p:graphicFrame>
    </p:spTree>
    <p:extLst>
      <p:ext uri="{BB962C8B-B14F-4D97-AF65-F5344CB8AC3E}">
        <p14:creationId xmlns:p14="http://schemas.microsoft.com/office/powerpoint/2010/main" val="359912718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(5 of 7)</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2"/>
          </p:nvPr>
        </p:nvSpPr>
        <p:spPr>
          <a:xfrm>
            <a:off x="476843" y="1803883"/>
            <a:ext cx="11241915" cy="1553520"/>
          </a:xfrm>
        </p:spPr>
        <p:txBody>
          <a:bodyPr/>
          <a:lstStyle/>
          <a:p>
            <a:pPr marL="0" indent="0">
              <a:spcBef>
                <a:spcPct val="0"/>
              </a:spcBef>
              <a:spcAft>
                <a:spcPts val="600"/>
              </a:spcAft>
              <a:buNone/>
            </a:pPr>
            <a:r>
              <a:rPr lang="en-IN" b="1" u="sng"/>
              <a:t>Example</a:t>
            </a:r>
            <a:r>
              <a:rPr lang="en-IN"/>
              <a:t>: Computer software package</a:t>
            </a:r>
            <a:endParaRPr lang="en-US" i="1"/>
          </a:p>
          <a:p>
            <a:pPr marL="457200" indent="0">
              <a:spcBef>
                <a:spcPct val="0"/>
              </a:spcBef>
              <a:spcAft>
                <a:spcPts val="600"/>
              </a:spcAft>
              <a:buNone/>
            </a:pPr>
            <a:r>
              <a:rPr lang="en-US" i="1"/>
              <a:t>p</a:t>
            </a:r>
            <a:r>
              <a:rPr lang="en-US"/>
              <a:t>-Value approach</a:t>
            </a:r>
          </a:p>
          <a:p>
            <a:pPr marL="914400" lvl="1" indent="-463550">
              <a:spcBef>
                <a:spcPct val="0"/>
              </a:spcBef>
              <a:spcAft>
                <a:spcPts val="600"/>
              </a:spcAft>
              <a:buFont typeface="+mj-lt"/>
              <a:buAutoNum type="arabicPeriod" startAt="2"/>
            </a:pPr>
            <a:r>
              <a:rPr lang="en-IN"/>
              <a:t>Specify the level of significance </a:t>
            </a:r>
          </a:p>
        </p:txBody>
      </p:sp>
      <p:graphicFrame>
        <p:nvGraphicFramePr>
          <p:cNvPr id="10" name="Content Placeholder 9" descr="Begin equation. negative alpha equals .05. End equation.">
            <a:extLst>
              <a:ext uri="{FF2B5EF4-FFF2-40B4-BE49-F238E27FC236}">
                <a16:creationId xmlns:a16="http://schemas.microsoft.com/office/drawing/2014/main" id="{03D830B9-9876-4407-94E0-8D338909EC92}"/>
              </a:ext>
            </a:extLst>
          </p:cNvPr>
          <p:cNvGraphicFramePr>
            <a:graphicFrameLocks noGrp="1" noChangeAspect="1"/>
          </p:cNvGraphicFramePr>
          <p:nvPr>
            <p:ph idx="11"/>
            <p:extLst>
              <p:ext uri="{D42A27DB-BD31-4B8C-83A1-F6EECF244321}">
                <p14:modId xmlns:p14="http://schemas.microsoft.com/office/powerpoint/2010/main" val="3591935510"/>
              </p:ext>
            </p:extLst>
          </p:nvPr>
        </p:nvGraphicFramePr>
        <p:xfrm>
          <a:off x="5859144" y="2708911"/>
          <a:ext cx="1345690" cy="400844"/>
        </p:xfrm>
        <a:graphic>
          <a:graphicData uri="http://schemas.openxmlformats.org/presentationml/2006/ole">
            <mc:AlternateContent xmlns:mc="http://schemas.openxmlformats.org/markup-compatibility/2006">
              <mc:Choice xmlns:v="urn:schemas-microsoft-com:vml" Requires="v">
                <p:oleObj spid="_x0000_s195587" name="Equation" r:id="rId3" imgW="596880" imgH="177480" progId="Equation.DSMT4">
                  <p:embed/>
                </p:oleObj>
              </mc:Choice>
              <mc:Fallback>
                <p:oleObj name="Equation" r:id="rId3" imgW="596880" imgH="177480" progId="Equation.DSMT4">
                  <p:embed/>
                  <p:pic>
                    <p:nvPicPr>
                      <p:cNvPr id="0" name="OLE substitute image"/>
                      <p:cNvPicPr/>
                      <p:nvPr/>
                    </p:nvPicPr>
                    <p:blipFill>
                      <a:blip r:embed="rId4"/>
                      <a:stretch>
                        <a:fillRect/>
                      </a:stretch>
                    </p:blipFill>
                    <p:spPr>
                      <a:xfrm>
                        <a:off x="5859144" y="2708911"/>
                        <a:ext cx="1345690" cy="400844"/>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06EC9353-C2D1-4C44-8FBF-2D6D7A5C31B6}"/>
              </a:ext>
            </a:extLst>
          </p:cNvPr>
          <p:cNvSpPr>
            <a:spLocks noGrp="1"/>
          </p:cNvSpPr>
          <p:nvPr>
            <p:ph idx="13"/>
          </p:nvPr>
        </p:nvSpPr>
        <p:spPr>
          <a:xfrm>
            <a:off x="476843" y="3251528"/>
            <a:ext cx="8368293" cy="400844"/>
          </a:xfrm>
        </p:spPr>
        <p:txBody>
          <a:bodyPr/>
          <a:lstStyle/>
          <a:p>
            <a:pPr marL="914400" indent="-457200" algn="l"/>
            <a:r>
              <a:rPr lang="en-IN"/>
              <a:t>3.	Compute the value of the test statistic.</a:t>
            </a:r>
            <a:endParaRPr lang="en-US"/>
          </a:p>
        </p:txBody>
      </p:sp>
      <p:graphicFrame>
        <p:nvGraphicFramePr>
          <p:cNvPr id="9" name="Object 3" descr="Begin equation. t equals start fraction left parenthesis 325 minus 286 right parenthesis minus 0 divided by start root start fraction left parenthesis 40 right parenthesis squared divided by 12 end fraction plus start fraction left parenthesis 44 right parenthesis squared divided by 12 end fraction, end root, end fraction equals 2.27. End equation.  ">
            <a:extLst>
              <a:ext uri="{FF2B5EF4-FFF2-40B4-BE49-F238E27FC236}">
                <a16:creationId xmlns:a16="http://schemas.microsoft.com/office/drawing/2014/main" id="{AFEED0D7-56D6-4D24-B234-8A0B4FE7BA8A}"/>
              </a:ext>
            </a:extLst>
          </p:cNvPr>
          <p:cNvGraphicFramePr>
            <a:graphicFrameLocks noGrp="1" noChangeAspect="1"/>
          </p:cNvGraphicFramePr>
          <p:nvPr>
            <p:ph idx="10"/>
            <p:extLst>
              <p:ext uri="{D42A27DB-BD31-4B8C-83A1-F6EECF244321}">
                <p14:modId xmlns:p14="http://schemas.microsoft.com/office/powerpoint/2010/main" val="4146688686"/>
              </p:ext>
            </p:extLst>
          </p:nvPr>
        </p:nvGraphicFramePr>
        <p:xfrm>
          <a:off x="4462048" y="4014783"/>
          <a:ext cx="4139882" cy="1480914"/>
        </p:xfrm>
        <a:graphic>
          <a:graphicData uri="http://schemas.openxmlformats.org/presentationml/2006/ole">
            <mc:AlternateContent xmlns:mc="http://schemas.openxmlformats.org/markup-compatibility/2006">
              <mc:Choice xmlns:v="urn:schemas-microsoft-com:vml" Requires="v">
                <p:oleObj spid="_x0000_s195588" name="Equation" r:id="rId5" imgW="3974760" imgH="1422360" progId="Equation.DSMT4">
                  <p:embed/>
                </p:oleObj>
              </mc:Choice>
              <mc:Fallback>
                <p:oleObj name="Equation" r:id="rId5" imgW="3974760" imgH="1422360" progId="Equation.DSMT4">
                  <p:embed/>
                  <p:pic>
                    <p:nvPicPr>
                      <p:cNvPr id="0" name="OLE substitute image"/>
                      <p:cNvPicPr/>
                      <p:nvPr/>
                    </p:nvPicPr>
                    <p:blipFill>
                      <a:blip r:embed="rId6"/>
                      <a:stretch>
                        <a:fillRect/>
                      </a:stretch>
                    </p:blipFill>
                    <p:spPr>
                      <a:xfrm>
                        <a:off x="4462048" y="4014783"/>
                        <a:ext cx="4139882" cy="1480914"/>
                      </a:xfrm>
                      <a:prstGeom prst="rect">
                        <a:avLst/>
                      </a:prstGeom>
                    </p:spPr>
                  </p:pic>
                </p:oleObj>
              </mc:Fallback>
            </mc:AlternateContent>
          </a:graphicData>
        </a:graphic>
      </p:graphicFrame>
    </p:spTree>
    <p:extLst>
      <p:ext uri="{BB962C8B-B14F-4D97-AF65-F5344CB8AC3E}">
        <p14:creationId xmlns:p14="http://schemas.microsoft.com/office/powerpoint/2010/main" val="4213314939"/>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(6 of 7)</a:t>
            </a:r>
            <a:endParaRPr lang="en-IN"/>
          </a:p>
        </p:txBody>
      </p:sp>
      <p:sp>
        <p:nvSpPr>
          <p:cNvPr id="6" name="Content Placeholder 2">
            <a:extLst>
              <a:ext uri="{FF2B5EF4-FFF2-40B4-BE49-F238E27FC236}">
                <a16:creationId xmlns:a16="http://schemas.microsoft.com/office/drawing/2014/main" id="{B50102BF-EA25-4DE2-80F4-EAEF540F4862}"/>
              </a:ext>
            </a:extLst>
          </p:cNvPr>
          <p:cNvSpPr>
            <a:spLocks noGrp="1"/>
          </p:cNvSpPr>
          <p:nvPr>
            <p:ph sz="half" idx="1"/>
          </p:nvPr>
        </p:nvSpPr>
        <p:spPr>
          <a:xfrm>
            <a:off x="476843" y="1825624"/>
            <a:ext cx="11241915" cy="2286000"/>
          </a:xfrm>
        </p:spPr>
        <p:txBody>
          <a:bodyPr/>
          <a:lstStyle/>
          <a:p>
            <a:pPr marL="0" indent="0">
              <a:spcBef>
                <a:spcPct val="0"/>
              </a:spcBef>
              <a:spcAft>
                <a:spcPts val="600"/>
              </a:spcAft>
              <a:buNone/>
            </a:pPr>
            <a:r>
              <a:rPr lang="en-IN" b="1" u="sng">
                <a:latin typeface="+mj-lt"/>
              </a:rPr>
              <a:t>Example</a:t>
            </a:r>
            <a:r>
              <a:rPr lang="en-IN">
                <a:latin typeface="+mj-lt"/>
              </a:rPr>
              <a:t>: Computer software package</a:t>
            </a:r>
            <a:endParaRPr lang="en-US" i="1">
              <a:latin typeface="+mj-lt"/>
            </a:endParaRPr>
          </a:p>
          <a:p>
            <a:pPr marL="457200" indent="0">
              <a:spcBef>
                <a:spcPct val="0"/>
              </a:spcBef>
              <a:spcAft>
                <a:spcPts val="600"/>
              </a:spcAft>
              <a:buNone/>
            </a:pPr>
            <a:r>
              <a:rPr lang="en-US" i="1">
                <a:latin typeface="+mj-lt"/>
              </a:rPr>
              <a:t>p</a:t>
            </a:r>
            <a:r>
              <a:rPr lang="en-US">
                <a:latin typeface="+mj-lt"/>
              </a:rPr>
              <a:t>-Value approach</a:t>
            </a:r>
          </a:p>
          <a:p>
            <a:pPr marL="914400" lvl="1" indent="-463550">
              <a:spcBef>
                <a:spcPct val="0"/>
              </a:spcBef>
              <a:spcAft>
                <a:spcPts val="600"/>
              </a:spcAft>
              <a:buFont typeface="+mj-lt"/>
              <a:buAutoNum type="arabicPeriod" startAt="4"/>
            </a:pPr>
            <a:r>
              <a:rPr lang="en-IN">
                <a:latin typeface="+mj-lt"/>
              </a:rPr>
              <a:t>Compute the </a:t>
            </a:r>
            <a:r>
              <a:rPr lang="en-IN" i="1">
                <a:latin typeface="+mj-lt"/>
              </a:rPr>
              <a:t>p</a:t>
            </a:r>
            <a:r>
              <a:rPr lang="en-IN">
                <a:latin typeface="+mj-lt"/>
              </a:rPr>
              <a:t>-value.</a:t>
            </a:r>
          </a:p>
          <a:p>
            <a:pPr marL="914400" lvl="1" indent="0">
              <a:spcBef>
                <a:spcPct val="0"/>
              </a:spcBef>
              <a:spcAft>
                <a:spcPts val="600"/>
              </a:spcAft>
              <a:buNone/>
            </a:pPr>
            <a:r>
              <a:rPr lang="en-IN">
                <a:latin typeface="+mj-lt"/>
              </a:rPr>
              <a:t>The degrees of freedom for </a:t>
            </a:r>
            <a:r>
              <a:rPr lang="en-IN" i="1">
                <a:latin typeface="+mj-lt"/>
              </a:rPr>
              <a:t>t</a:t>
            </a:r>
            <a:r>
              <a:rPr lang="el-GR" i="1" baseline="-25000">
                <a:latin typeface="+mj-lt"/>
                <a:cs typeface="Arial" pitchFamily="34" charset="0"/>
              </a:rPr>
              <a:t>α</a:t>
            </a:r>
            <a:r>
              <a:rPr lang="en-IN">
                <a:latin typeface="+mj-lt"/>
              </a:rPr>
              <a:t> are:</a:t>
            </a:r>
            <a:endParaRPr lang="en-US">
              <a:latin typeface="+mj-lt"/>
            </a:endParaRPr>
          </a:p>
        </p:txBody>
      </p:sp>
      <p:graphicFrame>
        <p:nvGraphicFramePr>
          <p:cNvPr id="9" name="Object 3" descr="Begin equation. d f equals start fraction left bracket start fraction 40 squared divided by 12 end fraction plus start fraction 44 squared divided by 12 end fraction right bracket squared over start fraction 1 divided by 12 minus 1 end fraction left bracket start fraction 40 squared divided by 12 end fraction right bracket squared plus start fraction 1 divided by 12 minus 1 end fraction left bracket start fraction 44 squared divided by 12 end fraction right bracket squared end fraction equals 21.8 equals 21. End equation. ">
            <a:extLst>
              <a:ext uri="{FF2B5EF4-FFF2-40B4-BE49-F238E27FC236}">
                <a16:creationId xmlns:a16="http://schemas.microsoft.com/office/drawing/2014/main" id="{AFEED0D7-56D6-4D24-B234-8A0B4FE7BA8A}"/>
              </a:ext>
            </a:extLst>
          </p:cNvPr>
          <p:cNvGraphicFramePr>
            <a:graphicFrameLocks noGrp="1" noChangeAspect="1"/>
          </p:cNvGraphicFramePr>
          <p:nvPr>
            <p:ph sz="half" idx="2"/>
            <p:extLst>
              <p:ext uri="{D42A27DB-BD31-4B8C-83A1-F6EECF244321}">
                <p14:modId xmlns:p14="http://schemas.microsoft.com/office/powerpoint/2010/main" val="2665123902"/>
              </p:ext>
            </p:extLst>
          </p:nvPr>
        </p:nvGraphicFramePr>
        <p:xfrm>
          <a:off x="2381340" y="3720497"/>
          <a:ext cx="7429320" cy="2197080"/>
        </p:xfrm>
        <a:graphic>
          <a:graphicData uri="http://schemas.openxmlformats.org/presentationml/2006/ole">
            <mc:AlternateContent xmlns:mc="http://schemas.openxmlformats.org/markup-compatibility/2006">
              <mc:Choice xmlns:v="urn:schemas-microsoft-com:vml" Requires="v">
                <p:oleObj spid="_x0000_s196610" name="Equation" r:id="rId3" imgW="7429320" imgH="2197080" progId="Equation.DSMT4">
                  <p:embed/>
                </p:oleObj>
              </mc:Choice>
              <mc:Fallback>
                <p:oleObj name="Equation" r:id="rId3" imgW="7429320" imgH="2197080" progId="Equation.DSMT4">
                  <p:embed/>
                  <p:pic>
                    <p:nvPicPr>
                      <p:cNvPr id="0" name="OLE substitute image"/>
                      <p:cNvPicPr/>
                      <p:nvPr/>
                    </p:nvPicPr>
                    <p:blipFill>
                      <a:blip r:embed="rId4"/>
                      <a:stretch>
                        <a:fillRect/>
                      </a:stretch>
                    </p:blipFill>
                    <p:spPr>
                      <a:xfrm>
                        <a:off x="2381340" y="3720497"/>
                        <a:ext cx="7429320" cy="2197080"/>
                      </a:xfrm>
                      <a:prstGeom prst="rect">
                        <a:avLst/>
                      </a:prstGeom>
                    </p:spPr>
                  </p:pic>
                </p:oleObj>
              </mc:Fallback>
            </mc:AlternateContent>
          </a:graphicData>
        </a:graphic>
      </p:graphicFrame>
    </p:spTree>
    <p:extLst>
      <p:ext uri="{BB962C8B-B14F-4D97-AF65-F5344CB8AC3E}">
        <p14:creationId xmlns:p14="http://schemas.microsoft.com/office/powerpoint/2010/main" val="1003138205"/>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733F-5EDE-4C98-A988-92B251F22913}"/>
              </a:ext>
            </a:extLst>
          </p:cNvPr>
          <p:cNvSpPr>
            <a:spLocks noGrp="1"/>
          </p:cNvSpPr>
          <p:nvPr>
            <p:ph type="title"/>
          </p:nvPr>
        </p:nvSpPr>
        <p:spPr/>
        <p:txBody>
          <a:bodyPr/>
          <a:lstStyle/>
          <a:p>
            <a:r>
              <a:rPr lang="en-US"/>
              <a:t>Hypothesis Tests about </a:t>
            </a:r>
            <a:r>
              <a:rPr lang="el-GR" i="1">
                <a:latin typeface="Arial" pitchFamily="34" charset="0"/>
                <a:cs typeface="Arial" pitchFamily="34" charset="0"/>
              </a:rPr>
              <a:t>μ</a:t>
            </a:r>
            <a:r>
              <a:rPr lang="en-US" baseline="-25000"/>
              <a:t>1</a:t>
            </a:r>
            <a:r>
              <a:rPr lang="en-US"/>
              <a:t> </a:t>
            </a:r>
            <a:r>
              <a:rPr lang="en-US">
                <a:latin typeface="Arial" pitchFamily="34" charset="0"/>
                <a:cs typeface="Arial" pitchFamily="34" charset="0"/>
              </a:rPr>
              <a:t>−</a:t>
            </a:r>
            <a:r>
              <a:rPr lang="en-US"/>
              <a:t> </a:t>
            </a:r>
            <a:r>
              <a:rPr lang="el-GR" i="1">
                <a:latin typeface="Arial" pitchFamily="34" charset="0"/>
                <a:cs typeface="Arial" pitchFamily="34" charset="0"/>
              </a:rPr>
              <a:t>μ</a:t>
            </a:r>
            <a:r>
              <a:rPr lang="en-US" baseline="-25000"/>
              <a:t>2</a:t>
            </a:r>
            <a:r>
              <a:rPr lang="en-US"/>
              <a:t>: </a:t>
            </a:r>
            <a:r>
              <a:rPr lang="el-GR" i="1">
                <a:latin typeface="Arial" pitchFamily="34" charset="0"/>
                <a:cs typeface="Arial" pitchFamily="34" charset="0"/>
              </a:rPr>
              <a:t>σ</a:t>
            </a:r>
            <a:r>
              <a:rPr lang="en-US" baseline="-25000"/>
              <a:t>1</a:t>
            </a:r>
            <a:r>
              <a:rPr lang="en-US"/>
              <a:t> and </a:t>
            </a:r>
            <a:r>
              <a:rPr lang="el-GR" i="1">
                <a:latin typeface="Arial" pitchFamily="34" charset="0"/>
                <a:cs typeface="Arial" pitchFamily="34" charset="0"/>
              </a:rPr>
              <a:t>σ</a:t>
            </a:r>
            <a:r>
              <a:rPr lang="en-US" baseline="-25000"/>
              <a:t>2</a:t>
            </a:r>
            <a:r>
              <a:rPr lang="en-US"/>
              <a:t> Unknown (7 of 7)</a:t>
            </a:r>
            <a:endParaRPr lang="en-IN"/>
          </a:p>
        </p:txBody>
      </p:sp>
      <p:sp>
        <p:nvSpPr>
          <p:cNvPr id="3" name="Content Placeholder 2">
            <a:extLst>
              <a:ext uri="{FF2B5EF4-FFF2-40B4-BE49-F238E27FC236}">
                <a16:creationId xmlns:a16="http://schemas.microsoft.com/office/drawing/2014/main" id="{D95DB930-8E92-457B-B4F8-21AAB8AC9E07}"/>
              </a:ext>
            </a:extLst>
          </p:cNvPr>
          <p:cNvSpPr>
            <a:spLocks noGrp="1"/>
          </p:cNvSpPr>
          <p:nvPr>
            <p:ph sz="quarter" idx="17"/>
          </p:nvPr>
        </p:nvSpPr>
        <p:spPr>
          <a:xfrm>
            <a:off x="476843" y="1828799"/>
            <a:ext cx="5486400" cy="1917701"/>
          </a:xfrm>
        </p:spPr>
        <p:txBody>
          <a:bodyPr/>
          <a:lstStyle/>
          <a:p>
            <a:pPr marL="0" indent="0">
              <a:buNone/>
            </a:pPr>
            <a:r>
              <a:rPr lang="en-IN" b="1" u="sng"/>
              <a:t>Example:</a:t>
            </a:r>
            <a:r>
              <a:rPr lang="en-IN" b="1"/>
              <a:t> </a:t>
            </a:r>
            <a:r>
              <a:rPr lang="en-IN"/>
              <a:t>Computer software package</a:t>
            </a:r>
          </a:p>
          <a:p>
            <a:pPr marL="0" indent="0">
              <a:spcBef>
                <a:spcPct val="0"/>
              </a:spcBef>
              <a:spcAft>
                <a:spcPct val="0"/>
              </a:spcAft>
              <a:buNone/>
            </a:pPr>
            <a:r>
              <a:rPr lang="en-IN"/>
              <a:t>From the table, we see </a:t>
            </a:r>
            <a:r>
              <a:rPr lang="en-IN" i="1"/>
              <a:t>p</a:t>
            </a:r>
            <a:r>
              <a:rPr lang="en-IN"/>
              <a:t>-value is </a:t>
            </a:r>
          </a:p>
          <a:p>
            <a:pPr marL="0" indent="0">
              <a:spcBef>
                <a:spcPct val="0"/>
              </a:spcBef>
              <a:spcAft>
                <a:spcPct val="0"/>
              </a:spcAft>
              <a:buNone/>
            </a:pPr>
            <a:r>
              <a:rPr lang="en-IN"/>
              <a:t>between .025 and .01. </a:t>
            </a:r>
          </a:p>
          <a:p>
            <a:pPr marL="914400" indent="-457200">
              <a:buAutoNum type="arabicPeriod" startAt="5"/>
            </a:pPr>
            <a:r>
              <a:rPr lang="en-US"/>
              <a:t>Determine whether to reject </a:t>
            </a:r>
            <a:r>
              <a:rPr lang="en-US" i="1"/>
              <a:t>H</a:t>
            </a:r>
            <a:r>
              <a:rPr lang="en-US" baseline="-25000"/>
              <a:t>0</a:t>
            </a:r>
            <a:r>
              <a:rPr lang="en-US"/>
              <a:t>.</a:t>
            </a:r>
          </a:p>
        </p:txBody>
      </p:sp>
      <p:pic>
        <p:nvPicPr>
          <p:cNvPr id="20" name="Content Placeholder 19" descr="A t-distribution table demonstrating that the p-value is between .025 and .01.">
            <a:extLst>
              <a:ext uri="{FF2B5EF4-FFF2-40B4-BE49-F238E27FC236}">
                <a16:creationId xmlns:a16="http://schemas.microsoft.com/office/drawing/2014/main" id="{1B77DEE9-4403-45D8-B0C3-C8A3216EEC5F}"/>
              </a:ext>
            </a:extLst>
          </p:cNvPr>
          <p:cNvPicPr>
            <a:picLocks noGrp="1" noChangeAspect="1"/>
          </p:cNvPicPr>
          <p:nvPr>
            <p:ph sz="quarter" idx="23"/>
          </p:nvPr>
        </p:nvPicPr>
        <p:blipFill>
          <a:blip r:embed="rId3"/>
          <a:stretch>
            <a:fillRect/>
          </a:stretch>
        </p:blipFill>
        <p:spPr>
          <a:xfrm>
            <a:off x="6162391" y="1828799"/>
            <a:ext cx="5556026" cy="1600201"/>
          </a:xfrm>
          <a:prstGeom prst="rect">
            <a:avLst/>
          </a:prstGeom>
        </p:spPr>
      </p:pic>
      <p:graphicFrame>
        <p:nvGraphicFramePr>
          <p:cNvPr id="22" name="Object 3" descr="Because p-value is less than or equal to alpha equals .05, we reject H subscript 0.">
            <a:extLst>
              <a:ext uri="{FF2B5EF4-FFF2-40B4-BE49-F238E27FC236}">
                <a16:creationId xmlns:a16="http://schemas.microsoft.com/office/drawing/2014/main" id="{3A05FE7A-0641-4D97-A84E-899D8FA41DA8}"/>
              </a:ext>
            </a:extLst>
          </p:cNvPr>
          <p:cNvGraphicFramePr>
            <a:graphicFrameLocks noGrp="1" noChangeAspect="1"/>
          </p:cNvGraphicFramePr>
          <p:nvPr>
            <p:ph sz="quarter" idx="18"/>
            <p:extLst>
              <p:ext uri="{D42A27DB-BD31-4B8C-83A1-F6EECF244321}">
                <p14:modId xmlns:p14="http://schemas.microsoft.com/office/powerpoint/2010/main" val="3687955358"/>
              </p:ext>
            </p:extLst>
          </p:nvPr>
        </p:nvGraphicFramePr>
        <p:xfrm>
          <a:off x="1491683" y="3746500"/>
          <a:ext cx="5486400" cy="381000"/>
        </p:xfrm>
        <a:graphic>
          <a:graphicData uri="http://schemas.openxmlformats.org/presentationml/2006/ole">
            <mc:AlternateContent xmlns:mc="http://schemas.openxmlformats.org/markup-compatibility/2006">
              <mc:Choice xmlns:v="urn:schemas-microsoft-com:vml" Requires="v">
                <p:oleObj spid="_x0000_s197635" name="Equation" r:id="rId4" imgW="5486400" imgH="380880" progId="Equation.DSMT4">
                  <p:embed/>
                </p:oleObj>
              </mc:Choice>
              <mc:Fallback>
                <p:oleObj name="Equation" r:id="rId4" imgW="5486400" imgH="380880" progId="Equation.DSMT4">
                  <p:embed/>
                  <p:pic>
                    <p:nvPicPr>
                      <p:cNvPr id="0" name="OLE substitute image"/>
                      <p:cNvPicPr/>
                      <p:nvPr/>
                    </p:nvPicPr>
                    <p:blipFill>
                      <a:blip r:embed="rId5"/>
                      <a:stretch>
                        <a:fillRect/>
                      </a:stretch>
                    </p:blipFill>
                    <p:spPr>
                      <a:xfrm>
                        <a:off x="1491683" y="3746500"/>
                        <a:ext cx="54864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D5CB9F9-0EDD-46F8-B247-16F2A6760953}"/>
              </a:ext>
            </a:extLst>
          </p:cNvPr>
          <p:cNvSpPr>
            <a:spLocks noGrp="1"/>
          </p:cNvSpPr>
          <p:nvPr>
            <p:ph sz="quarter" idx="19"/>
          </p:nvPr>
        </p:nvSpPr>
        <p:spPr>
          <a:xfrm>
            <a:off x="907483" y="4244199"/>
            <a:ext cx="5839434" cy="457200"/>
          </a:xfrm>
        </p:spPr>
        <p:txBody>
          <a:bodyPr/>
          <a:lstStyle/>
          <a:p>
            <a:pPr marL="0" lvl="0" indent="0">
              <a:buClr>
                <a:srgbClr val="003865"/>
              </a:buClr>
              <a:buNone/>
            </a:pPr>
            <a:r>
              <a:rPr lang="en-US">
                <a:solidFill>
                  <a:srgbClr val="003865"/>
                </a:solidFill>
              </a:rPr>
              <a:t>There is sufficient statistical evidence that</a:t>
            </a:r>
          </a:p>
        </p:txBody>
      </p:sp>
      <p:graphicFrame>
        <p:nvGraphicFramePr>
          <p:cNvPr id="24" name="Object 5" descr="mu subscript 1 baseline minus mu subscript 2 baseline is greater than 0 or mu subscript 1 baseline is greater than mu subscript 2 baseline.">
            <a:extLst>
              <a:ext uri="{FF2B5EF4-FFF2-40B4-BE49-F238E27FC236}">
                <a16:creationId xmlns:a16="http://schemas.microsoft.com/office/drawing/2014/main" id="{5BB9787A-68FD-4ECC-A72E-385B688D2B87}"/>
              </a:ext>
            </a:extLst>
          </p:cNvPr>
          <p:cNvGraphicFramePr>
            <a:graphicFrameLocks noGrp="1" noChangeAspect="1"/>
          </p:cNvGraphicFramePr>
          <p:nvPr>
            <p:ph sz="quarter" idx="20"/>
            <p:extLst>
              <p:ext uri="{D42A27DB-BD31-4B8C-83A1-F6EECF244321}">
                <p14:modId xmlns:p14="http://schemas.microsoft.com/office/powerpoint/2010/main" val="284632425"/>
              </p:ext>
            </p:extLst>
          </p:nvPr>
        </p:nvGraphicFramePr>
        <p:xfrm>
          <a:off x="6746917" y="4307699"/>
          <a:ext cx="2806700" cy="381000"/>
        </p:xfrm>
        <a:graphic>
          <a:graphicData uri="http://schemas.openxmlformats.org/presentationml/2006/ole">
            <mc:AlternateContent xmlns:mc="http://schemas.openxmlformats.org/markup-compatibility/2006">
              <mc:Choice xmlns:v="urn:schemas-microsoft-com:vml" Requires="v">
                <p:oleObj spid="_x0000_s197636" name="Equation" r:id="rId6" imgW="2806560" imgH="380880" progId="Equation.DSMT4">
                  <p:embed/>
                </p:oleObj>
              </mc:Choice>
              <mc:Fallback>
                <p:oleObj name="Equation" r:id="rId6" imgW="2806560" imgH="380880" progId="Equation.DSMT4">
                  <p:embed/>
                  <p:pic>
                    <p:nvPicPr>
                      <p:cNvPr id="0" name="OLE substitute image"/>
                      <p:cNvPicPr/>
                      <p:nvPr/>
                    </p:nvPicPr>
                    <p:blipFill>
                      <a:blip r:embed="rId7"/>
                      <a:stretch>
                        <a:fillRect/>
                      </a:stretch>
                    </p:blipFill>
                    <p:spPr>
                      <a:xfrm>
                        <a:off x="6746917" y="4307699"/>
                        <a:ext cx="2806700" cy="3810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267714B-EE3E-4142-9212-9EB4BD15D7F4}"/>
              </a:ext>
            </a:extLst>
          </p:cNvPr>
          <p:cNvSpPr>
            <a:spLocks noGrp="1"/>
          </p:cNvSpPr>
          <p:nvPr>
            <p:ph sz="quarter" idx="21"/>
          </p:nvPr>
        </p:nvSpPr>
        <p:spPr>
          <a:xfrm>
            <a:off x="907483" y="4601675"/>
            <a:ext cx="10306617" cy="457200"/>
          </a:xfrm>
        </p:spPr>
        <p:txBody>
          <a:bodyPr/>
          <a:lstStyle/>
          <a:p>
            <a:pPr marL="0" indent="0">
              <a:buNone/>
            </a:pPr>
            <a:r>
              <a:rPr lang="en-US">
                <a:solidFill>
                  <a:srgbClr val="003865"/>
                </a:solidFill>
              </a:rPr>
              <a:t>(i.e., new software package provides a smaller population mean completion time).</a:t>
            </a:r>
            <a:endParaRPr lang="en-IN"/>
          </a:p>
        </p:txBody>
      </p:sp>
    </p:spTree>
    <p:extLst>
      <p:ext uri="{BB962C8B-B14F-4D97-AF65-F5344CB8AC3E}">
        <p14:creationId xmlns:p14="http://schemas.microsoft.com/office/powerpoint/2010/main" val="780881452"/>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4062-0DA3-42D8-A58A-F55BAC7FC8EE}"/>
              </a:ext>
            </a:extLst>
          </p:cNvPr>
          <p:cNvSpPr>
            <a:spLocks noGrp="1"/>
          </p:cNvSpPr>
          <p:nvPr>
            <p:ph type="title"/>
          </p:nvPr>
        </p:nvSpPr>
        <p:spPr/>
        <p:txBody>
          <a:bodyPr/>
          <a:lstStyle/>
          <a:p>
            <a:r>
              <a:rPr lang="en-US"/>
              <a:t>Inferences about the Difference between Two Population Means: Matched Samples (1 of 6)</a:t>
            </a:r>
            <a:endParaRPr lang="en-IN"/>
          </a:p>
        </p:txBody>
      </p:sp>
      <p:sp>
        <p:nvSpPr>
          <p:cNvPr id="3" name="Content Placeholder 2">
            <a:extLst>
              <a:ext uri="{FF2B5EF4-FFF2-40B4-BE49-F238E27FC236}">
                <a16:creationId xmlns:a16="http://schemas.microsoft.com/office/drawing/2014/main" id="{68ABB9AA-DD04-4432-85E5-9AC079939BBE}"/>
              </a:ext>
            </a:extLst>
          </p:cNvPr>
          <p:cNvSpPr>
            <a:spLocks noGrp="1"/>
          </p:cNvSpPr>
          <p:nvPr>
            <p:ph idx="1"/>
          </p:nvPr>
        </p:nvSpPr>
        <p:spPr>
          <a:xfrm>
            <a:off x="476842" y="1825625"/>
            <a:ext cx="11241915" cy="4351338"/>
          </a:xfrm>
        </p:spPr>
        <p:txBody>
          <a:bodyPr/>
          <a:lstStyle/>
          <a:p>
            <a:pPr>
              <a:spcBef>
                <a:spcPts val="1200"/>
              </a:spcBef>
              <a:spcAft>
                <a:spcPts val="1200"/>
              </a:spcAft>
            </a:pPr>
            <a:r>
              <a:rPr lang="en-US"/>
              <a:t>With a </a:t>
            </a:r>
            <a:r>
              <a:rPr lang="en-US" u="sng"/>
              <a:t>matched-sample design</a:t>
            </a:r>
            <a:r>
              <a:rPr lang="en-US"/>
              <a:t>, each sampled item provides a pair of data values.</a:t>
            </a:r>
          </a:p>
          <a:p>
            <a:pPr>
              <a:spcBef>
                <a:spcPts val="1200"/>
              </a:spcBef>
              <a:spcAft>
                <a:spcPts val="1200"/>
              </a:spcAft>
            </a:pPr>
            <a:r>
              <a:rPr lang="en-US"/>
              <a:t>This design often leads to a smaller sampling error than the independent-sample design because variation between sampled items is eliminated as a source of sampling error.</a:t>
            </a:r>
          </a:p>
        </p:txBody>
      </p:sp>
    </p:spTree>
    <p:extLst>
      <p:ext uri="{BB962C8B-B14F-4D97-AF65-F5344CB8AC3E}">
        <p14:creationId xmlns:p14="http://schemas.microsoft.com/office/powerpoint/2010/main" val="3855222813"/>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4062-0DA3-42D8-A58A-F55BAC7FC8EE}"/>
              </a:ext>
            </a:extLst>
          </p:cNvPr>
          <p:cNvSpPr>
            <a:spLocks noGrp="1"/>
          </p:cNvSpPr>
          <p:nvPr>
            <p:ph type="title"/>
          </p:nvPr>
        </p:nvSpPr>
        <p:spPr/>
        <p:txBody>
          <a:bodyPr/>
          <a:lstStyle/>
          <a:p>
            <a:r>
              <a:rPr lang="en-US"/>
              <a:t>Inferences about the Difference between Two Population Means: Matched Samples (2 of 6)</a:t>
            </a:r>
            <a:endParaRPr lang="en-IN"/>
          </a:p>
        </p:txBody>
      </p:sp>
      <p:sp>
        <p:nvSpPr>
          <p:cNvPr id="4" name="Content Placeholder 2"/>
          <p:cNvSpPr>
            <a:spLocks noGrp="1"/>
          </p:cNvSpPr>
          <p:nvPr>
            <p:ph sz="half" idx="1"/>
          </p:nvPr>
        </p:nvSpPr>
        <p:spPr>
          <a:xfrm>
            <a:off x="476844" y="1825625"/>
            <a:ext cx="11241914" cy="1183046"/>
          </a:xfrm>
        </p:spPr>
        <p:txBody>
          <a:bodyPr/>
          <a:lstStyle/>
          <a:p>
            <a:pPr marL="0" indent="0">
              <a:spcBef>
                <a:spcPts val="600"/>
              </a:spcBef>
              <a:spcAft>
                <a:spcPct val="0"/>
              </a:spcAft>
              <a:buNone/>
            </a:pPr>
            <a:r>
              <a:rPr lang="en-US" b="1" u="sng"/>
              <a:t>Example</a:t>
            </a:r>
            <a:r>
              <a:rPr lang="en-US" b="1"/>
              <a:t>: </a:t>
            </a:r>
            <a:r>
              <a:rPr lang="en-US"/>
              <a:t>Comparison of production methods </a:t>
            </a:r>
          </a:p>
          <a:p>
            <a:pPr marL="0" indent="0">
              <a:spcBef>
                <a:spcPts val="600"/>
              </a:spcBef>
              <a:spcAft>
                <a:spcPct val="0"/>
              </a:spcAft>
              <a:buNone/>
            </a:pPr>
            <a:r>
              <a:rPr lang="en-US"/>
              <a:t>Two production methods are tested under similar conditions. A random sample of six workers is used.</a:t>
            </a:r>
          </a:p>
        </p:txBody>
      </p:sp>
      <p:graphicFrame>
        <p:nvGraphicFramePr>
          <p:cNvPr id="8" name="Table 3"/>
          <p:cNvGraphicFramePr>
            <a:graphicFrameLocks noGrp="1"/>
          </p:cNvGraphicFramePr>
          <p:nvPr>
            <p:ph sz="half" idx="2"/>
            <p:extLst>
              <p:ext uri="{D42A27DB-BD31-4B8C-83A1-F6EECF244321}">
                <p14:modId xmlns:p14="http://schemas.microsoft.com/office/powerpoint/2010/main" val="1313233"/>
              </p:ext>
            </p:extLst>
          </p:nvPr>
        </p:nvGraphicFramePr>
        <p:xfrm>
          <a:off x="840505" y="3167729"/>
          <a:ext cx="10607040" cy="370840"/>
        </p:xfrm>
        <a:graphic>
          <a:graphicData uri="http://schemas.openxmlformats.org/drawingml/2006/table">
            <a:tbl>
              <a:tblPr firstRow="1" bandRow="1">
                <a:tableStyleId>{5C22544A-7EE6-4342-B048-85BDC9FD1C3A}</a:tableStyleId>
              </a:tblPr>
              <a:tblGrid>
                <a:gridCol w="10607040">
                  <a:extLst>
                    <a:ext uri="{9D8B030D-6E8A-4147-A177-3AD203B41FA5}">
                      <a16:colId xmlns:a16="http://schemas.microsoft.com/office/drawing/2014/main" val="550509622"/>
                    </a:ext>
                  </a:extLst>
                </a:gridCol>
              </a:tblGrid>
              <a:tr h="370840">
                <a:tc>
                  <a:txBody>
                    <a:bodyPr/>
                    <a:lstStyle/>
                    <a:p>
                      <a:pPr algn="ctr"/>
                      <a:r>
                        <a:rPr lang="en-US"/>
                        <a:t>Task Completion Times For a Matched Sample Design</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842981949"/>
                  </a:ext>
                </a:extLst>
              </a:tr>
            </a:tbl>
          </a:graphicData>
        </a:graphic>
      </p:graphicFrame>
      <p:graphicFrame>
        <p:nvGraphicFramePr>
          <p:cNvPr id="9" name="Table 4"/>
          <p:cNvGraphicFramePr>
            <a:graphicFrameLocks noGrp="1"/>
          </p:cNvGraphicFramePr>
          <p:nvPr>
            <p:ph sz="half" idx="10"/>
            <p:extLst>
              <p:ext uri="{D42A27DB-BD31-4B8C-83A1-F6EECF244321}">
                <p14:modId xmlns:p14="http://schemas.microsoft.com/office/powerpoint/2010/main" val="2191266949"/>
              </p:ext>
            </p:extLst>
          </p:nvPr>
        </p:nvGraphicFramePr>
        <p:xfrm>
          <a:off x="837643" y="3554363"/>
          <a:ext cx="10607040" cy="2865120"/>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1372956615"/>
                    </a:ext>
                  </a:extLst>
                </a:gridCol>
                <a:gridCol w="2651760">
                  <a:extLst>
                    <a:ext uri="{9D8B030D-6E8A-4147-A177-3AD203B41FA5}">
                      <a16:colId xmlns:a16="http://schemas.microsoft.com/office/drawing/2014/main" val="4195421339"/>
                    </a:ext>
                  </a:extLst>
                </a:gridCol>
                <a:gridCol w="2651760">
                  <a:extLst>
                    <a:ext uri="{9D8B030D-6E8A-4147-A177-3AD203B41FA5}">
                      <a16:colId xmlns:a16="http://schemas.microsoft.com/office/drawing/2014/main" val="2518315531"/>
                    </a:ext>
                  </a:extLst>
                </a:gridCol>
                <a:gridCol w="2651760">
                  <a:extLst>
                    <a:ext uri="{9D8B030D-6E8A-4147-A177-3AD203B41FA5}">
                      <a16:colId xmlns:a16="http://schemas.microsoft.com/office/drawing/2014/main" val="2263167211"/>
                    </a:ext>
                  </a:extLst>
                </a:gridCol>
              </a:tblGrid>
              <a:tr h="370840">
                <a:tc>
                  <a:txBody>
                    <a:bodyPr/>
                    <a:lstStyle/>
                    <a:p>
                      <a:pPr algn="ctr"/>
                      <a:r>
                        <a:rPr lang="en-US"/>
                        <a:t>Worker</a:t>
                      </a:r>
                    </a:p>
                  </a:txBody>
                  <a:tcPr>
                    <a:solidFill>
                      <a:srgbClr val="000000"/>
                    </a:solidFill>
                  </a:tcPr>
                </a:tc>
                <a:tc>
                  <a:txBody>
                    <a:bodyPr/>
                    <a:lstStyle/>
                    <a:p>
                      <a:pPr algn="ctr"/>
                      <a:r>
                        <a:rPr lang="en-US"/>
                        <a:t>Completion Time for Method 1 (Minutes)</a:t>
                      </a:r>
                    </a:p>
                  </a:txBody>
                  <a:tcPr>
                    <a:solidFill>
                      <a:srgbClr val="000000"/>
                    </a:solidFill>
                  </a:tcPr>
                </a:tc>
                <a:tc>
                  <a:txBody>
                    <a:bodyPr/>
                    <a:lstStyle/>
                    <a:p>
                      <a:pPr algn="ctr"/>
                      <a:r>
                        <a:rPr lang="en-US"/>
                        <a:t>Completion Time for Method 2 (Minutes)</a:t>
                      </a:r>
                    </a:p>
                  </a:txBody>
                  <a:tcPr>
                    <a:solidFill>
                      <a:srgbClr val="000000"/>
                    </a:solidFill>
                  </a:tcPr>
                </a:tc>
                <a:tc>
                  <a:txBody>
                    <a:bodyPr/>
                    <a:lstStyle/>
                    <a:p>
                      <a:pPr algn="ctr"/>
                      <a:r>
                        <a:rPr lang="en-US"/>
                        <a:t>Difference in Completion Times (</a:t>
                      </a:r>
                      <a:r>
                        <a:rPr lang="en-US" i="1"/>
                        <a:t>d</a:t>
                      </a:r>
                      <a:r>
                        <a:rPr lang="en-US" i="1" baseline="-25000"/>
                        <a:t>i</a:t>
                      </a:r>
                      <a:r>
                        <a:rPr lang="en-US"/>
                        <a:t> )</a:t>
                      </a:r>
                    </a:p>
                  </a:txBody>
                  <a:tcPr>
                    <a:solidFill>
                      <a:srgbClr val="000000"/>
                    </a:solidFill>
                  </a:tcPr>
                </a:tc>
                <a:extLst>
                  <a:ext uri="{0D108BD9-81ED-4DB2-BD59-A6C34878D82A}">
                    <a16:rowId xmlns:a16="http://schemas.microsoft.com/office/drawing/2014/main" val="1167628224"/>
                  </a:ext>
                </a:extLst>
              </a:tr>
              <a:tr h="370840">
                <a:tc>
                  <a:txBody>
                    <a:bodyPr/>
                    <a:lstStyle/>
                    <a:p>
                      <a:pPr algn="ctr"/>
                      <a:r>
                        <a:rPr lang="en-IN">
                          <a:solidFill>
                            <a:srgbClr val="000000"/>
                          </a:solidFill>
                        </a:rPr>
                        <a:t>1</a:t>
                      </a:r>
                    </a:p>
                  </a:txBody>
                  <a:tcPr/>
                </a:tc>
                <a:tc>
                  <a:txBody>
                    <a:bodyPr/>
                    <a:lstStyle/>
                    <a:p>
                      <a:pPr algn="ctr"/>
                      <a:r>
                        <a:rPr lang="en-IN">
                          <a:solidFill>
                            <a:srgbClr val="000000"/>
                          </a:solidFill>
                        </a:rPr>
                        <a:t>6.0</a:t>
                      </a:r>
                    </a:p>
                  </a:txBody>
                  <a:tcPr/>
                </a:tc>
                <a:tc>
                  <a:txBody>
                    <a:bodyPr/>
                    <a:lstStyle/>
                    <a:p>
                      <a:pPr algn="ctr"/>
                      <a:r>
                        <a:rPr lang="en-IN">
                          <a:solidFill>
                            <a:srgbClr val="000000"/>
                          </a:solidFill>
                        </a:rPr>
                        <a:t>5.4</a:t>
                      </a:r>
                    </a:p>
                  </a:txBody>
                  <a:tcPr/>
                </a:tc>
                <a:tc>
                  <a:txBody>
                    <a:bodyPr/>
                    <a:lstStyle/>
                    <a:p>
                      <a:pPr algn="ctr"/>
                      <a:r>
                        <a:rPr lang="en-IN">
                          <a:solidFill>
                            <a:srgbClr val="000000"/>
                          </a:solidFill>
                        </a:rPr>
                        <a:t>.6</a:t>
                      </a:r>
                    </a:p>
                  </a:txBody>
                  <a:tcPr/>
                </a:tc>
                <a:extLst>
                  <a:ext uri="{0D108BD9-81ED-4DB2-BD59-A6C34878D82A}">
                    <a16:rowId xmlns:a16="http://schemas.microsoft.com/office/drawing/2014/main" val="544007436"/>
                  </a:ext>
                </a:extLst>
              </a:tr>
              <a:tr h="370840">
                <a:tc>
                  <a:txBody>
                    <a:bodyPr/>
                    <a:lstStyle/>
                    <a:p>
                      <a:pPr algn="ctr"/>
                      <a:r>
                        <a:rPr lang="en-IN">
                          <a:solidFill>
                            <a:srgbClr val="000000"/>
                          </a:solidFill>
                        </a:rPr>
                        <a:t>2</a:t>
                      </a:r>
                    </a:p>
                  </a:txBody>
                  <a:tcPr/>
                </a:tc>
                <a:tc>
                  <a:txBody>
                    <a:bodyPr/>
                    <a:lstStyle/>
                    <a:p>
                      <a:pPr algn="ctr"/>
                      <a:r>
                        <a:rPr lang="en-IN">
                          <a:solidFill>
                            <a:srgbClr val="000000"/>
                          </a:solidFill>
                        </a:rPr>
                        <a:t>5.0</a:t>
                      </a:r>
                    </a:p>
                  </a:txBody>
                  <a:tcPr/>
                </a:tc>
                <a:tc>
                  <a:txBody>
                    <a:bodyPr/>
                    <a:lstStyle/>
                    <a:p>
                      <a:pPr algn="ctr"/>
                      <a:r>
                        <a:rPr lang="en-IN">
                          <a:solidFill>
                            <a:srgbClr val="000000"/>
                          </a:solidFill>
                        </a:rPr>
                        <a:t>5.2</a:t>
                      </a:r>
                    </a:p>
                  </a:txBody>
                  <a:tcPr/>
                </a:tc>
                <a:tc>
                  <a:txBody>
                    <a:bodyPr/>
                    <a:lstStyle/>
                    <a:p>
                      <a:pPr algn="ctr"/>
                      <a:r>
                        <a:rPr lang="en-IN">
                          <a:solidFill>
                            <a:srgbClr val="000000"/>
                          </a:solidFill>
                        </a:rPr>
                        <a:t>-.2</a:t>
                      </a:r>
                    </a:p>
                  </a:txBody>
                  <a:tcPr/>
                </a:tc>
                <a:extLst>
                  <a:ext uri="{0D108BD9-81ED-4DB2-BD59-A6C34878D82A}">
                    <a16:rowId xmlns:a16="http://schemas.microsoft.com/office/drawing/2014/main" val="807647385"/>
                  </a:ext>
                </a:extLst>
              </a:tr>
              <a:tr h="370840">
                <a:tc>
                  <a:txBody>
                    <a:bodyPr/>
                    <a:lstStyle/>
                    <a:p>
                      <a:pPr algn="ctr"/>
                      <a:r>
                        <a:rPr lang="en-IN">
                          <a:solidFill>
                            <a:srgbClr val="000000"/>
                          </a:solidFill>
                        </a:rPr>
                        <a:t>3</a:t>
                      </a:r>
                    </a:p>
                  </a:txBody>
                  <a:tcPr/>
                </a:tc>
                <a:tc>
                  <a:txBody>
                    <a:bodyPr/>
                    <a:lstStyle/>
                    <a:p>
                      <a:pPr algn="ctr"/>
                      <a:r>
                        <a:rPr lang="en-IN">
                          <a:solidFill>
                            <a:srgbClr val="000000"/>
                          </a:solidFill>
                        </a:rPr>
                        <a:t>7.0</a:t>
                      </a:r>
                    </a:p>
                  </a:txBody>
                  <a:tcPr/>
                </a:tc>
                <a:tc>
                  <a:txBody>
                    <a:bodyPr/>
                    <a:lstStyle/>
                    <a:p>
                      <a:pPr algn="ctr"/>
                      <a:r>
                        <a:rPr lang="en-IN">
                          <a:solidFill>
                            <a:srgbClr val="000000"/>
                          </a:solidFill>
                        </a:rPr>
                        <a:t>6.5</a:t>
                      </a:r>
                    </a:p>
                  </a:txBody>
                  <a:tcPr/>
                </a:tc>
                <a:tc>
                  <a:txBody>
                    <a:bodyPr/>
                    <a:lstStyle/>
                    <a:p>
                      <a:pPr algn="ctr"/>
                      <a:r>
                        <a:rPr lang="en-IN">
                          <a:solidFill>
                            <a:srgbClr val="000000"/>
                          </a:solidFill>
                        </a:rPr>
                        <a:t>.5</a:t>
                      </a:r>
                    </a:p>
                  </a:txBody>
                  <a:tcPr/>
                </a:tc>
                <a:extLst>
                  <a:ext uri="{0D108BD9-81ED-4DB2-BD59-A6C34878D82A}">
                    <a16:rowId xmlns:a16="http://schemas.microsoft.com/office/drawing/2014/main" val="1456655942"/>
                  </a:ext>
                </a:extLst>
              </a:tr>
              <a:tr h="370840">
                <a:tc>
                  <a:txBody>
                    <a:bodyPr/>
                    <a:lstStyle/>
                    <a:p>
                      <a:pPr algn="ctr"/>
                      <a:r>
                        <a:rPr lang="en-IN">
                          <a:solidFill>
                            <a:srgbClr val="000000"/>
                          </a:solidFill>
                        </a:rPr>
                        <a:t>4</a:t>
                      </a:r>
                    </a:p>
                  </a:txBody>
                  <a:tcPr/>
                </a:tc>
                <a:tc>
                  <a:txBody>
                    <a:bodyPr/>
                    <a:lstStyle/>
                    <a:p>
                      <a:pPr algn="ctr"/>
                      <a:r>
                        <a:rPr lang="en-IN">
                          <a:solidFill>
                            <a:srgbClr val="000000"/>
                          </a:solidFill>
                        </a:rPr>
                        <a:t>6.2</a:t>
                      </a:r>
                    </a:p>
                  </a:txBody>
                  <a:tcPr/>
                </a:tc>
                <a:tc>
                  <a:txBody>
                    <a:bodyPr/>
                    <a:lstStyle/>
                    <a:p>
                      <a:pPr algn="ctr"/>
                      <a:r>
                        <a:rPr lang="en-IN">
                          <a:solidFill>
                            <a:srgbClr val="000000"/>
                          </a:solidFill>
                        </a:rPr>
                        <a:t>5.9</a:t>
                      </a:r>
                    </a:p>
                  </a:txBody>
                  <a:tcPr/>
                </a:tc>
                <a:tc>
                  <a:txBody>
                    <a:bodyPr/>
                    <a:lstStyle/>
                    <a:p>
                      <a:pPr algn="ctr"/>
                      <a:r>
                        <a:rPr lang="en-IN">
                          <a:solidFill>
                            <a:srgbClr val="000000"/>
                          </a:solidFill>
                        </a:rPr>
                        <a:t>.3</a:t>
                      </a:r>
                    </a:p>
                  </a:txBody>
                  <a:tcPr/>
                </a:tc>
                <a:extLst>
                  <a:ext uri="{0D108BD9-81ED-4DB2-BD59-A6C34878D82A}">
                    <a16:rowId xmlns:a16="http://schemas.microsoft.com/office/drawing/2014/main" val="1919831931"/>
                  </a:ext>
                </a:extLst>
              </a:tr>
              <a:tr h="370840">
                <a:tc>
                  <a:txBody>
                    <a:bodyPr/>
                    <a:lstStyle/>
                    <a:p>
                      <a:pPr algn="ctr"/>
                      <a:r>
                        <a:rPr lang="en-IN">
                          <a:solidFill>
                            <a:srgbClr val="000000"/>
                          </a:solidFill>
                        </a:rPr>
                        <a:t>5</a:t>
                      </a:r>
                    </a:p>
                  </a:txBody>
                  <a:tcPr/>
                </a:tc>
                <a:tc>
                  <a:txBody>
                    <a:bodyPr/>
                    <a:lstStyle/>
                    <a:p>
                      <a:pPr algn="ctr"/>
                      <a:r>
                        <a:rPr lang="en-IN">
                          <a:solidFill>
                            <a:srgbClr val="000000"/>
                          </a:solidFill>
                        </a:rPr>
                        <a:t>6.0</a:t>
                      </a:r>
                    </a:p>
                  </a:txBody>
                  <a:tcPr/>
                </a:tc>
                <a:tc>
                  <a:txBody>
                    <a:bodyPr/>
                    <a:lstStyle/>
                    <a:p>
                      <a:pPr algn="ctr"/>
                      <a:r>
                        <a:rPr lang="en-IN">
                          <a:solidFill>
                            <a:srgbClr val="000000"/>
                          </a:solidFill>
                        </a:rPr>
                        <a:t>6.0</a:t>
                      </a:r>
                    </a:p>
                  </a:txBody>
                  <a:tcPr/>
                </a:tc>
                <a:tc>
                  <a:txBody>
                    <a:bodyPr/>
                    <a:lstStyle/>
                    <a:p>
                      <a:pPr algn="ctr"/>
                      <a:r>
                        <a:rPr lang="en-IN">
                          <a:solidFill>
                            <a:srgbClr val="000000"/>
                          </a:solidFill>
                        </a:rPr>
                        <a:t>.0</a:t>
                      </a:r>
                    </a:p>
                  </a:txBody>
                  <a:tcPr/>
                </a:tc>
                <a:extLst>
                  <a:ext uri="{0D108BD9-81ED-4DB2-BD59-A6C34878D82A}">
                    <a16:rowId xmlns:a16="http://schemas.microsoft.com/office/drawing/2014/main" val="2487615106"/>
                  </a:ext>
                </a:extLst>
              </a:tr>
              <a:tr h="370840">
                <a:tc>
                  <a:txBody>
                    <a:bodyPr/>
                    <a:lstStyle/>
                    <a:p>
                      <a:pPr algn="ctr"/>
                      <a:r>
                        <a:rPr lang="en-IN">
                          <a:solidFill>
                            <a:srgbClr val="000000"/>
                          </a:solidFill>
                        </a:rPr>
                        <a:t>6</a:t>
                      </a:r>
                    </a:p>
                  </a:txBody>
                  <a:tcPr/>
                </a:tc>
                <a:tc>
                  <a:txBody>
                    <a:bodyPr/>
                    <a:lstStyle/>
                    <a:p>
                      <a:pPr algn="ctr"/>
                      <a:r>
                        <a:rPr lang="en-IN">
                          <a:solidFill>
                            <a:srgbClr val="000000"/>
                          </a:solidFill>
                        </a:rPr>
                        <a:t>6.4</a:t>
                      </a:r>
                    </a:p>
                  </a:txBody>
                  <a:tcPr/>
                </a:tc>
                <a:tc>
                  <a:txBody>
                    <a:bodyPr/>
                    <a:lstStyle/>
                    <a:p>
                      <a:pPr algn="ctr"/>
                      <a:r>
                        <a:rPr lang="en-IN">
                          <a:solidFill>
                            <a:srgbClr val="000000"/>
                          </a:solidFill>
                        </a:rPr>
                        <a:t>5.8</a:t>
                      </a:r>
                    </a:p>
                  </a:txBody>
                  <a:tcPr/>
                </a:tc>
                <a:tc>
                  <a:txBody>
                    <a:bodyPr/>
                    <a:lstStyle/>
                    <a:p>
                      <a:pPr algn="ctr"/>
                      <a:r>
                        <a:rPr lang="en-IN">
                          <a:solidFill>
                            <a:srgbClr val="000000"/>
                          </a:solidFill>
                        </a:rPr>
                        <a:t>.6</a:t>
                      </a:r>
                    </a:p>
                  </a:txBody>
                  <a:tcPr/>
                </a:tc>
                <a:extLst>
                  <a:ext uri="{0D108BD9-81ED-4DB2-BD59-A6C34878D82A}">
                    <a16:rowId xmlns:a16="http://schemas.microsoft.com/office/drawing/2014/main" val="3250383890"/>
                  </a:ext>
                </a:extLst>
              </a:tr>
            </a:tbl>
          </a:graphicData>
        </a:graphic>
      </p:graphicFrame>
    </p:spTree>
    <p:extLst>
      <p:ext uri="{BB962C8B-B14F-4D97-AF65-F5344CB8AC3E}">
        <p14:creationId xmlns:p14="http://schemas.microsoft.com/office/powerpoint/2010/main" val="1678051191"/>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4062-0DA3-42D8-A58A-F55BAC7FC8EE}"/>
              </a:ext>
            </a:extLst>
          </p:cNvPr>
          <p:cNvSpPr>
            <a:spLocks noGrp="1"/>
          </p:cNvSpPr>
          <p:nvPr>
            <p:ph type="title"/>
          </p:nvPr>
        </p:nvSpPr>
        <p:spPr/>
        <p:txBody>
          <a:bodyPr/>
          <a:lstStyle/>
          <a:p>
            <a:r>
              <a:rPr lang="en-US"/>
              <a:t>Inferences about the Difference between Two Population Means: Matched Samples (3 of 6)</a:t>
            </a:r>
            <a:endParaRPr lang="en-IN"/>
          </a:p>
        </p:txBody>
      </p:sp>
      <p:sp>
        <p:nvSpPr>
          <p:cNvPr id="3" name="Content Placeholder 2">
            <a:extLst>
              <a:ext uri="{FF2B5EF4-FFF2-40B4-BE49-F238E27FC236}">
                <a16:creationId xmlns:a16="http://schemas.microsoft.com/office/drawing/2014/main" id="{68ABB9AA-DD04-4432-85E5-9AC079939BBE}"/>
              </a:ext>
            </a:extLst>
          </p:cNvPr>
          <p:cNvSpPr>
            <a:spLocks noGrp="1"/>
          </p:cNvSpPr>
          <p:nvPr>
            <p:ph idx="1"/>
          </p:nvPr>
        </p:nvSpPr>
        <p:spPr/>
        <p:txBody>
          <a:bodyPr/>
          <a:lstStyle/>
          <a:p>
            <a:pPr marL="0" indent="0">
              <a:spcBef>
                <a:spcPts val="1200"/>
              </a:spcBef>
              <a:spcAft>
                <a:spcPts val="1200"/>
              </a:spcAft>
              <a:buNone/>
            </a:pPr>
            <a:r>
              <a:rPr lang="en-US" b="1" u="sng"/>
              <a:t>Example</a:t>
            </a:r>
            <a:r>
              <a:rPr lang="en-US" b="1"/>
              <a:t>: </a:t>
            </a:r>
            <a:r>
              <a:rPr lang="en-US"/>
              <a:t>Comparison of production methods</a:t>
            </a:r>
          </a:p>
          <a:p>
            <a:pPr marL="0" indent="0">
              <a:spcBef>
                <a:spcPts val="1200"/>
              </a:spcBef>
              <a:spcAft>
                <a:spcPts val="1200"/>
              </a:spcAft>
              <a:buNone/>
            </a:pPr>
            <a:r>
              <a:rPr lang="en-US"/>
              <a:t>Each worker provides a pair of data values, one for each production method. The test is conducted to determine if the mean completion times differ between the two methods.</a:t>
            </a:r>
          </a:p>
        </p:txBody>
      </p:sp>
    </p:spTree>
    <p:extLst>
      <p:ext uri="{BB962C8B-B14F-4D97-AF65-F5344CB8AC3E}">
        <p14:creationId xmlns:p14="http://schemas.microsoft.com/office/powerpoint/2010/main" val="269622365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and Data Sets</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Data are the facts and figures collected, analyzed, and summarized for presentation and interpretation.</a:t>
            </a:r>
          </a:p>
          <a:p>
            <a:pPr>
              <a:spcBef>
                <a:spcPts val="1200"/>
              </a:spcBef>
              <a:spcAft>
                <a:spcPts val="1200"/>
              </a:spcAft>
            </a:pPr>
            <a:r>
              <a:rPr lang="en-US"/>
              <a:t>All the data collected in a particular study are referred to as the data set for the study.</a:t>
            </a:r>
          </a:p>
        </p:txBody>
      </p:sp>
    </p:spTree>
    <p:extLst>
      <p:ext uri="{BB962C8B-B14F-4D97-AF65-F5344CB8AC3E}">
        <p14:creationId xmlns:p14="http://schemas.microsoft.com/office/powerpoint/2010/main" val="75096705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Frequency Distribution</a:t>
            </a:r>
          </a:p>
        </p:txBody>
      </p:sp>
      <p:sp>
        <p:nvSpPr>
          <p:cNvPr id="3" name="Content Placeholder 2"/>
          <p:cNvSpPr>
            <a:spLocks noGrp="1"/>
          </p:cNvSpPr>
          <p:nvPr>
            <p:ph sz="half" idx="1"/>
          </p:nvPr>
        </p:nvSpPr>
        <p:spPr>
          <a:xfrm>
            <a:off x="476844" y="1825625"/>
            <a:ext cx="11237976" cy="1031503"/>
          </a:xfrm>
        </p:spPr>
        <p:txBody>
          <a:bodyPr/>
          <a:lstStyle/>
          <a:p>
            <a:r>
              <a:rPr lang="en-US"/>
              <a:t>The </a:t>
            </a:r>
            <a:r>
              <a:rPr lang="en-US" u="sng"/>
              <a:t>relative frequency</a:t>
            </a:r>
            <a:r>
              <a:rPr lang="en-US"/>
              <a:t> of a class is the fraction or proportion of the total number of data items belonging to a class.</a:t>
            </a:r>
          </a:p>
        </p:txBody>
      </p:sp>
      <p:graphicFrame>
        <p:nvGraphicFramePr>
          <p:cNvPr id="20" name="Object 3" descr="Begin equation. Relative frequency of a class equals Frequency of the class divided by n. End equation.">
            <a:extLst>
              <a:ext uri="{FF2B5EF4-FFF2-40B4-BE49-F238E27FC236}">
                <a16:creationId xmlns:a16="http://schemas.microsoft.com/office/drawing/2014/main" id="{1AABE996-D59C-48D7-94B1-1A61288FE148}"/>
              </a:ext>
            </a:extLst>
          </p:cNvPr>
          <p:cNvGraphicFramePr>
            <a:graphicFrameLocks noGrp="1" noChangeAspect="1"/>
          </p:cNvGraphicFramePr>
          <p:nvPr>
            <p:ph sz="half" idx="2"/>
            <p:extLst>
              <p:ext uri="{D42A27DB-BD31-4B8C-83A1-F6EECF244321}">
                <p14:modId xmlns:p14="http://schemas.microsoft.com/office/powerpoint/2010/main" val="3823120633"/>
              </p:ext>
            </p:extLst>
          </p:nvPr>
        </p:nvGraphicFramePr>
        <p:xfrm>
          <a:off x="2200274" y="3189288"/>
          <a:ext cx="7391160" cy="736560"/>
        </p:xfrm>
        <a:graphic>
          <a:graphicData uri="http://schemas.openxmlformats.org/presentationml/2006/ole">
            <mc:AlternateContent xmlns:mc="http://schemas.openxmlformats.org/markup-compatibility/2006">
              <mc:Choice xmlns:v="urn:schemas-microsoft-com:vml" Requires="v">
                <p:oleObj spid="_x0000_s1041" name="Equation" r:id="rId3" imgW="7391160" imgH="736560" progId="Equation.DSMT4">
                  <p:embed/>
                </p:oleObj>
              </mc:Choice>
              <mc:Fallback>
                <p:oleObj name="Equation" r:id="rId3" imgW="7391160" imgH="736560" progId="Equation.DSMT4">
                  <p:embed/>
                  <p:pic>
                    <p:nvPicPr>
                      <p:cNvPr id="0" name="OLE substitute image"/>
                      <p:cNvPicPr/>
                      <p:nvPr/>
                    </p:nvPicPr>
                    <p:blipFill>
                      <a:blip r:embed="rId4"/>
                      <a:stretch>
                        <a:fillRect/>
                      </a:stretch>
                    </p:blipFill>
                    <p:spPr>
                      <a:xfrm>
                        <a:off x="2200274" y="3189288"/>
                        <a:ext cx="7391160" cy="736560"/>
                      </a:xfrm>
                      <a:prstGeom prst="rect">
                        <a:avLst/>
                      </a:prstGeom>
                    </p:spPr>
                  </p:pic>
                </p:oleObj>
              </mc:Fallback>
            </mc:AlternateContent>
          </a:graphicData>
        </a:graphic>
      </p:graphicFrame>
      <p:sp>
        <p:nvSpPr>
          <p:cNvPr id="17" name="Content Placeholder 4">
            <a:extLst>
              <a:ext uri="{FF2B5EF4-FFF2-40B4-BE49-F238E27FC236}">
                <a16:creationId xmlns:a16="http://schemas.microsoft.com/office/drawing/2014/main" id="{137E284D-8737-413D-89C9-DA111B714782}"/>
              </a:ext>
            </a:extLst>
          </p:cNvPr>
          <p:cNvSpPr>
            <a:spLocks noGrp="1"/>
          </p:cNvSpPr>
          <p:nvPr>
            <p:ph sz="half" idx="10"/>
          </p:nvPr>
        </p:nvSpPr>
        <p:spPr>
          <a:xfrm>
            <a:off x="476843" y="4316702"/>
            <a:ext cx="11237976" cy="1031503"/>
          </a:xfrm>
        </p:spPr>
        <p:txBody>
          <a:bodyPr/>
          <a:lstStyle/>
          <a:p>
            <a:r>
              <a:rPr lang="en-US"/>
              <a:t>A </a:t>
            </a:r>
            <a:r>
              <a:rPr lang="en-US" u="sng"/>
              <a:t>relative frequency distribution</a:t>
            </a:r>
            <a:r>
              <a:rPr lang="en-US"/>
              <a:t> is a tabular summary of a set of data showing the relative frequency for each class.</a:t>
            </a:r>
          </a:p>
        </p:txBody>
      </p:sp>
    </p:spTree>
    <p:extLst>
      <p:ext uri="{BB962C8B-B14F-4D97-AF65-F5344CB8AC3E}">
        <p14:creationId xmlns:p14="http://schemas.microsoft.com/office/powerpoint/2010/main" val="667625733"/>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4062-0DA3-42D8-A58A-F55BAC7FC8EE}"/>
              </a:ext>
            </a:extLst>
          </p:cNvPr>
          <p:cNvSpPr>
            <a:spLocks noGrp="1"/>
          </p:cNvSpPr>
          <p:nvPr>
            <p:ph type="title"/>
          </p:nvPr>
        </p:nvSpPr>
        <p:spPr/>
        <p:txBody>
          <a:bodyPr/>
          <a:lstStyle/>
          <a:p>
            <a:r>
              <a:rPr lang="en-US"/>
              <a:t>Inferences about the Difference between Two Population Means: Matched Samples (4 of 6)</a:t>
            </a:r>
            <a:endParaRPr lang="en-IN"/>
          </a:p>
        </p:txBody>
      </p:sp>
      <p:sp>
        <p:nvSpPr>
          <p:cNvPr id="6" name="Content Placeholder 2"/>
          <p:cNvSpPr>
            <a:spLocks noGrp="1"/>
          </p:cNvSpPr>
          <p:nvPr>
            <p:ph sz="half" idx="1"/>
          </p:nvPr>
        </p:nvSpPr>
        <p:spPr>
          <a:xfrm>
            <a:off x="476844" y="1825626"/>
            <a:ext cx="11241914" cy="1109304"/>
          </a:xfrm>
        </p:spPr>
        <p:txBody>
          <a:bodyPr/>
          <a:lstStyle/>
          <a:p>
            <a:pPr marL="457200" indent="0">
              <a:buNone/>
            </a:pPr>
            <a:r>
              <a:rPr lang="en-US" i="1"/>
              <a:t>p</a:t>
            </a:r>
            <a:r>
              <a:rPr lang="en-US"/>
              <a:t>-value approach</a:t>
            </a:r>
          </a:p>
          <a:p>
            <a:pPr marL="914400" indent="-457200">
              <a:buFont typeface="+mj-lt"/>
              <a:buAutoNum type="arabicPeriod"/>
            </a:pPr>
            <a:r>
              <a:rPr lang="en-US"/>
              <a:t>Develop the hypotheses.</a:t>
            </a:r>
          </a:p>
        </p:txBody>
      </p:sp>
      <p:graphicFrame>
        <p:nvGraphicFramePr>
          <p:cNvPr id="11" name="Object 3" descr="H subscript 0 baseline: mu subscript d baseline equals 0. &#10;H subscript a baseline: mu subscript d is not equal to 0."/>
          <p:cNvGraphicFramePr>
            <a:graphicFrameLocks noGrp="1" noChangeAspect="1"/>
          </p:cNvGraphicFramePr>
          <p:nvPr>
            <p:ph sz="half" idx="2"/>
            <p:extLst>
              <p:ext uri="{D42A27DB-BD31-4B8C-83A1-F6EECF244321}">
                <p14:modId xmlns:p14="http://schemas.microsoft.com/office/powerpoint/2010/main" val="446843030"/>
              </p:ext>
            </p:extLst>
          </p:nvPr>
        </p:nvGraphicFramePr>
        <p:xfrm>
          <a:off x="5391150" y="2985906"/>
          <a:ext cx="1409700" cy="850900"/>
        </p:xfrm>
        <a:graphic>
          <a:graphicData uri="http://schemas.openxmlformats.org/presentationml/2006/ole">
            <mc:AlternateContent xmlns:mc="http://schemas.openxmlformats.org/markup-compatibility/2006">
              <mc:Choice xmlns:v="urn:schemas-microsoft-com:vml" Requires="v">
                <p:oleObj spid="_x0000_s198658" name="Equation" r:id="rId3" imgW="1409400" imgH="850680" progId="Equation.DSMT4">
                  <p:embed/>
                </p:oleObj>
              </mc:Choice>
              <mc:Fallback>
                <p:oleObj name="Equation" r:id="rId3" imgW="1409400" imgH="850680" progId="Equation.DSMT4">
                  <p:embed/>
                  <p:pic>
                    <p:nvPicPr>
                      <p:cNvPr id="0" name="OLE substitute image"/>
                      <p:cNvPicPr/>
                      <p:nvPr/>
                    </p:nvPicPr>
                    <p:blipFill>
                      <a:blip r:embed="rId4"/>
                      <a:stretch>
                        <a:fillRect/>
                      </a:stretch>
                    </p:blipFill>
                    <p:spPr>
                      <a:xfrm>
                        <a:off x="5391150" y="2985906"/>
                        <a:ext cx="1409700" cy="850900"/>
                      </a:xfrm>
                      <a:prstGeom prst="rect">
                        <a:avLst/>
                      </a:prstGeom>
                    </p:spPr>
                  </p:pic>
                </p:oleObj>
              </mc:Fallback>
            </mc:AlternateContent>
          </a:graphicData>
        </a:graphic>
      </p:graphicFrame>
      <p:sp>
        <p:nvSpPr>
          <p:cNvPr id="8" name="Content Placeholder 4"/>
          <p:cNvSpPr>
            <a:spLocks noGrp="1"/>
          </p:cNvSpPr>
          <p:nvPr>
            <p:ph sz="half" idx="10"/>
          </p:nvPr>
        </p:nvSpPr>
        <p:spPr>
          <a:xfrm>
            <a:off x="476843" y="4351008"/>
            <a:ext cx="10904171" cy="558617"/>
          </a:xfrm>
        </p:spPr>
        <p:txBody>
          <a:bodyPr/>
          <a:lstStyle/>
          <a:p>
            <a:pPr marL="914400" indent="0">
              <a:buNone/>
            </a:pPr>
            <a:r>
              <a:rPr lang="en-US"/>
              <a:t>Let  </a:t>
            </a:r>
            <a:r>
              <a:rPr lang="en-US" i="1"/>
              <a:t>µ</a:t>
            </a:r>
            <a:r>
              <a:rPr lang="en-US" baseline="-25000"/>
              <a:t>d</a:t>
            </a:r>
            <a:r>
              <a:rPr lang="en-US"/>
              <a:t> = the mean of the </a:t>
            </a:r>
            <a:r>
              <a:rPr lang="en-US" u="sng"/>
              <a:t>difference</a:t>
            </a:r>
            <a:r>
              <a:rPr lang="en-US"/>
              <a:t> in values for the population of workers</a:t>
            </a:r>
          </a:p>
        </p:txBody>
      </p:sp>
    </p:spTree>
    <p:extLst>
      <p:ext uri="{BB962C8B-B14F-4D97-AF65-F5344CB8AC3E}">
        <p14:creationId xmlns:p14="http://schemas.microsoft.com/office/powerpoint/2010/main" val="785674832"/>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4062-0DA3-42D8-A58A-F55BAC7FC8EE}"/>
              </a:ext>
            </a:extLst>
          </p:cNvPr>
          <p:cNvSpPr>
            <a:spLocks noGrp="1"/>
          </p:cNvSpPr>
          <p:nvPr>
            <p:ph type="title"/>
          </p:nvPr>
        </p:nvSpPr>
        <p:spPr/>
        <p:txBody>
          <a:bodyPr/>
          <a:lstStyle/>
          <a:p>
            <a:r>
              <a:rPr lang="en-US"/>
              <a:t>Inferences about the Difference between Two Population Means: Matched Samples (5 of 6)</a:t>
            </a:r>
            <a:endParaRPr lang="en-IN"/>
          </a:p>
        </p:txBody>
      </p:sp>
      <p:sp>
        <p:nvSpPr>
          <p:cNvPr id="7" name="Content Placeholder 2"/>
          <p:cNvSpPr>
            <a:spLocks noGrp="1"/>
          </p:cNvSpPr>
          <p:nvPr>
            <p:ph sz="half" idx="2"/>
          </p:nvPr>
        </p:nvSpPr>
        <p:spPr>
          <a:xfrm>
            <a:off x="476843" y="1828800"/>
            <a:ext cx="11241915" cy="1740310"/>
          </a:xfrm>
        </p:spPr>
        <p:txBody>
          <a:bodyPr/>
          <a:lstStyle/>
          <a:p>
            <a:pPr marL="457200" indent="0">
              <a:spcBef>
                <a:spcPts val="1200"/>
              </a:spcBef>
              <a:buNone/>
            </a:pPr>
            <a:r>
              <a:rPr lang="en-US" i="1"/>
              <a:t>p</a:t>
            </a:r>
            <a:r>
              <a:rPr lang="en-US"/>
              <a:t>-value approach</a:t>
            </a:r>
          </a:p>
          <a:p>
            <a:pPr marL="914400" indent="-457200">
              <a:spcBef>
                <a:spcPts val="1200"/>
              </a:spcBef>
              <a:buFont typeface="+mj-lt"/>
              <a:buAutoNum type="arabicPeriod" startAt="2"/>
            </a:pPr>
            <a:r>
              <a:rPr lang="en-US"/>
              <a:t>Specify the level of significance. </a:t>
            </a:r>
          </a:p>
          <a:p>
            <a:pPr marL="914400" indent="-457200">
              <a:spcBef>
                <a:spcPts val="1200"/>
              </a:spcBef>
              <a:buFont typeface="+mj-lt"/>
              <a:buAutoNum type="arabicPeriod" startAt="2"/>
            </a:pPr>
            <a:r>
              <a:rPr lang="en-US"/>
              <a:t>Compute the value of the test statistic.</a:t>
            </a:r>
          </a:p>
        </p:txBody>
      </p:sp>
      <p:graphicFrame>
        <p:nvGraphicFramePr>
          <p:cNvPr id="9" name="Object 3" descr="Begin equation. alpha equals .05. End equation."/>
          <p:cNvGraphicFramePr>
            <a:graphicFrameLocks noGrp="1" noChangeAspect="1"/>
          </p:cNvGraphicFramePr>
          <p:nvPr>
            <p:ph idx="15"/>
            <p:extLst>
              <p:ext uri="{D42A27DB-BD31-4B8C-83A1-F6EECF244321}">
                <p14:modId xmlns:p14="http://schemas.microsoft.com/office/powerpoint/2010/main" val="2368330894"/>
              </p:ext>
            </p:extLst>
          </p:nvPr>
        </p:nvGraphicFramePr>
        <p:xfrm>
          <a:off x="5942013" y="2536576"/>
          <a:ext cx="965200" cy="292100"/>
        </p:xfrm>
        <a:graphic>
          <a:graphicData uri="http://schemas.openxmlformats.org/presentationml/2006/ole">
            <mc:AlternateContent xmlns:mc="http://schemas.openxmlformats.org/markup-compatibility/2006">
              <mc:Choice xmlns:v="urn:schemas-microsoft-com:vml" Requires="v">
                <p:oleObj spid="_x0000_s199685" name="Equation" r:id="rId3" imgW="965160" imgH="291960" progId="Equation.DSMT4">
                  <p:embed/>
                </p:oleObj>
              </mc:Choice>
              <mc:Fallback>
                <p:oleObj name="Equation" r:id="rId3" imgW="965160" imgH="291960" progId="Equation.DSMT4">
                  <p:embed/>
                  <p:pic>
                    <p:nvPicPr>
                      <p:cNvPr id="0" name="OLE substitute image"/>
                      <p:cNvPicPr/>
                      <p:nvPr/>
                    </p:nvPicPr>
                    <p:blipFill>
                      <a:blip r:embed="rId4"/>
                      <a:stretch>
                        <a:fillRect/>
                      </a:stretch>
                    </p:blipFill>
                    <p:spPr>
                      <a:xfrm>
                        <a:off x="5942013" y="2536576"/>
                        <a:ext cx="965200" cy="292100"/>
                      </a:xfrm>
                      <a:prstGeom prst="rect">
                        <a:avLst/>
                      </a:prstGeom>
                    </p:spPr>
                  </p:pic>
                </p:oleObj>
              </mc:Fallback>
            </mc:AlternateContent>
          </a:graphicData>
        </a:graphic>
      </p:graphicFrame>
      <p:graphicFrame>
        <p:nvGraphicFramePr>
          <p:cNvPr id="15" name="Object 4" descr="Begin equation. D overbar equals start fraction upper sigma d subscript i baseline divided by n end fraction equals 1.8 divided by 6 equals .30. End equation. "/>
          <p:cNvGraphicFramePr>
            <a:graphicFrameLocks noGrp="1" noChangeAspect="1"/>
          </p:cNvGraphicFramePr>
          <p:nvPr>
            <p:ph idx="10"/>
            <p:extLst>
              <p:ext uri="{D42A27DB-BD31-4B8C-83A1-F6EECF244321}">
                <p14:modId xmlns:p14="http://schemas.microsoft.com/office/powerpoint/2010/main" val="1052090277"/>
              </p:ext>
            </p:extLst>
          </p:nvPr>
        </p:nvGraphicFramePr>
        <p:xfrm>
          <a:off x="4828613" y="3569110"/>
          <a:ext cx="2971800" cy="812520"/>
        </p:xfrm>
        <a:graphic>
          <a:graphicData uri="http://schemas.openxmlformats.org/presentationml/2006/ole">
            <mc:AlternateContent xmlns:mc="http://schemas.openxmlformats.org/markup-compatibility/2006">
              <mc:Choice xmlns:v="urn:schemas-microsoft-com:vml" Requires="v">
                <p:oleObj spid="_x0000_s199686" name="Equation" r:id="rId5" imgW="2971800" imgH="812520" progId="Equation.DSMT4">
                  <p:embed/>
                </p:oleObj>
              </mc:Choice>
              <mc:Fallback>
                <p:oleObj name="Equation" r:id="rId5" imgW="2971800" imgH="812520" progId="Equation.DSMT4">
                  <p:embed/>
                  <p:pic>
                    <p:nvPicPr>
                      <p:cNvPr id="0" name="OLE substitute image"/>
                      <p:cNvPicPr/>
                      <p:nvPr/>
                    </p:nvPicPr>
                    <p:blipFill>
                      <a:blip r:embed="rId6"/>
                      <a:stretch>
                        <a:fillRect/>
                      </a:stretch>
                    </p:blipFill>
                    <p:spPr>
                      <a:xfrm>
                        <a:off x="4828613" y="3569110"/>
                        <a:ext cx="2971800" cy="812520"/>
                      </a:xfrm>
                      <a:prstGeom prst="rect">
                        <a:avLst/>
                      </a:prstGeom>
                    </p:spPr>
                  </p:pic>
                </p:oleObj>
              </mc:Fallback>
            </mc:AlternateContent>
          </a:graphicData>
        </a:graphic>
      </p:graphicFrame>
      <p:graphicFrame>
        <p:nvGraphicFramePr>
          <p:cNvPr id="17" name="Object 5" descr="Begin equation. s subscript d baseline equals start root start fraction upper sigma left parenthesis d subscript i baseline minus d overbar right parenthesis squared divided by n minus 1 end fraction end root equals start root start fraction .56 divided by 5 end fraction end root equals .335. end equation. "/>
          <p:cNvGraphicFramePr>
            <a:graphicFrameLocks noGrp="1" noChangeAspect="1"/>
          </p:cNvGraphicFramePr>
          <p:nvPr>
            <p:ph idx="11"/>
            <p:extLst>
              <p:ext uri="{D42A27DB-BD31-4B8C-83A1-F6EECF244321}">
                <p14:modId xmlns:p14="http://schemas.microsoft.com/office/powerpoint/2010/main" val="195787078"/>
              </p:ext>
            </p:extLst>
          </p:nvPr>
        </p:nvGraphicFramePr>
        <p:xfrm>
          <a:off x="3676650" y="4443413"/>
          <a:ext cx="4276725" cy="1016000"/>
        </p:xfrm>
        <a:graphic>
          <a:graphicData uri="http://schemas.openxmlformats.org/presentationml/2006/ole">
            <mc:AlternateContent xmlns:mc="http://schemas.openxmlformats.org/markup-compatibility/2006">
              <mc:Choice xmlns:v="urn:schemas-microsoft-com:vml" Requires="v">
                <p:oleObj spid="_x0000_s199687" name="Equation" r:id="rId7" imgW="4330440" imgH="1028520" progId="Equation.DSMT4">
                  <p:embed/>
                </p:oleObj>
              </mc:Choice>
              <mc:Fallback>
                <p:oleObj name="Equation" r:id="rId7" imgW="4330440" imgH="1028520" progId="Equation.DSMT4">
                  <p:embed/>
                  <p:pic>
                    <p:nvPicPr>
                      <p:cNvPr id="0" name="OLE substitute image"/>
                      <p:cNvPicPr/>
                      <p:nvPr/>
                    </p:nvPicPr>
                    <p:blipFill>
                      <a:blip r:embed="rId8"/>
                      <a:stretch>
                        <a:fillRect/>
                      </a:stretch>
                    </p:blipFill>
                    <p:spPr>
                      <a:xfrm>
                        <a:off x="3676650" y="4443413"/>
                        <a:ext cx="4276725" cy="1016000"/>
                      </a:xfrm>
                      <a:prstGeom prst="rect">
                        <a:avLst/>
                      </a:prstGeom>
                    </p:spPr>
                  </p:pic>
                </p:oleObj>
              </mc:Fallback>
            </mc:AlternateContent>
          </a:graphicData>
        </a:graphic>
      </p:graphicFrame>
      <p:graphicFrame>
        <p:nvGraphicFramePr>
          <p:cNvPr id="19" name="Object 6" descr="Begin equation. t equals start fraction d overbar minus mu subscript d baseline divided by start fraction s subscript d baseline over square root of n end fraction end fraction equals start fraction 30 minus 0 divided by start fraction .335 over square root of 6 end fraction end fraction equals 2.20. End equation. "/>
          <p:cNvGraphicFramePr>
            <a:graphicFrameLocks noGrp="1" noChangeAspect="1"/>
          </p:cNvGraphicFramePr>
          <p:nvPr>
            <p:ph idx="13"/>
            <p:extLst>
              <p:ext uri="{D42A27DB-BD31-4B8C-83A1-F6EECF244321}">
                <p14:modId xmlns:p14="http://schemas.microsoft.com/office/powerpoint/2010/main" val="3656773932"/>
              </p:ext>
            </p:extLst>
          </p:nvPr>
        </p:nvGraphicFramePr>
        <p:xfrm>
          <a:off x="3806516" y="5503012"/>
          <a:ext cx="3797280" cy="888840"/>
        </p:xfrm>
        <a:graphic>
          <a:graphicData uri="http://schemas.openxmlformats.org/presentationml/2006/ole">
            <mc:AlternateContent xmlns:mc="http://schemas.openxmlformats.org/markup-compatibility/2006">
              <mc:Choice xmlns:v="urn:schemas-microsoft-com:vml" Requires="v">
                <p:oleObj spid="_x0000_s199688" name="Equation" r:id="rId9" imgW="3797280" imgH="888840" progId="Equation.DSMT4">
                  <p:embed/>
                </p:oleObj>
              </mc:Choice>
              <mc:Fallback>
                <p:oleObj name="Equation" r:id="rId9" imgW="3797280" imgH="888840" progId="Equation.DSMT4">
                  <p:embed/>
                  <p:pic>
                    <p:nvPicPr>
                      <p:cNvPr id="0" name="OLE substitute image"/>
                      <p:cNvPicPr/>
                      <p:nvPr/>
                    </p:nvPicPr>
                    <p:blipFill>
                      <a:blip r:embed="rId10"/>
                      <a:stretch>
                        <a:fillRect/>
                      </a:stretch>
                    </p:blipFill>
                    <p:spPr>
                      <a:xfrm>
                        <a:off x="3806516" y="5503012"/>
                        <a:ext cx="3797280" cy="888840"/>
                      </a:xfrm>
                      <a:prstGeom prst="rect">
                        <a:avLst/>
                      </a:prstGeom>
                    </p:spPr>
                  </p:pic>
                </p:oleObj>
              </mc:Fallback>
            </mc:AlternateContent>
          </a:graphicData>
        </a:graphic>
      </p:graphicFrame>
    </p:spTree>
    <p:extLst>
      <p:ext uri="{BB962C8B-B14F-4D97-AF65-F5344CB8AC3E}">
        <p14:creationId xmlns:p14="http://schemas.microsoft.com/office/powerpoint/2010/main" val="323333772"/>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F0B1-3017-41F7-AE67-9F36B39144B7}"/>
              </a:ext>
            </a:extLst>
          </p:cNvPr>
          <p:cNvSpPr>
            <a:spLocks noGrp="1"/>
          </p:cNvSpPr>
          <p:nvPr>
            <p:ph type="title"/>
          </p:nvPr>
        </p:nvSpPr>
        <p:spPr/>
        <p:txBody>
          <a:bodyPr/>
          <a:lstStyle/>
          <a:p>
            <a:r>
              <a:rPr lang="en-US"/>
              <a:t>Inferences about the Difference between Two Population Means: Matched Samples (6 of 6)</a:t>
            </a:r>
            <a:endParaRPr lang="en-IN"/>
          </a:p>
        </p:txBody>
      </p:sp>
      <p:sp>
        <p:nvSpPr>
          <p:cNvPr id="3" name="Content Placeholder 2">
            <a:extLst>
              <a:ext uri="{FF2B5EF4-FFF2-40B4-BE49-F238E27FC236}">
                <a16:creationId xmlns:a16="http://schemas.microsoft.com/office/drawing/2014/main" id="{3808E5B7-BF70-4539-9495-F0BED9DE814B}"/>
              </a:ext>
            </a:extLst>
          </p:cNvPr>
          <p:cNvSpPr>
            <a:spLocks noGrp="1"/>
          </p:cNvSpPr>
          <p:nvPr>
            <p:ph idx="1"/>
          </p:nvPr>
        </p:nvSpPr>
        <p:spPr>
          <a:xfrm>
            <a:off x="476844" y="1816985"/>
            <a:ext cx="10920499" cy="1484625"/>
          </a:xfrm>
        </p:spPr>
        <p:txBody>
          <a:bodyPr/>
          <a:lstStyle/>
          <a:p>
            <a:pPr marL="457200" algn="l">
              <a:spcAft>
                <a:spcPts val="600"/>
              </a:spcAft>
            </a:pPr>
            <a:r>
              <a:rPr lang="en-US" i="1"/>
              <a:t>p</a:t>
            </a:r>
            <a:r>
              <a:rPr lang="en-US"/>
              <a:t>-value approach</a:t>
            </a:r>
          </a:p>
          <a:p>
            <a:pPr marL="914400" indent="-457200" algn="l">
              <a:spcAft>
                <a:spcPts val="600"/>
              </a:spcAft>
              <a:buFont typeface="+mj-lt"/>
              <a:buAutoNum type="arabicPeriod" startAt="4"/>
            </a:pPr>
            <a:r>
              <a:rPr lang="en-US"/>
              <a:t>Compute the </a:t>
            </a:r>
            <a:r>
              <a:rPr lang="en-US" i="1"/>
              <a:t>p</a:t>
            </a:r>
            <a:r>
              <a:rPr lang="en-US"/>
              <a:t>-value.</a:t>
            </a:r>
          </a:p>
          <a:p>
            <a:pPr marL="914400" lvl="1" indent="0">
              <a:spcAft>
                <a:spcPts val="600"/>
              </a:spcAft>
              <a:buNone/>
            </a:pPr>
            <a:r>
              <a:rPr lang="en-US"/>
              <a:t>For </a:t>
            </a:r>
            <a:endParaRPr lang="en-IN" i="1"/>
          </a:p>
        </p:txBody>
      </p:sp>
      <p:graphicFrame>
        <p:nvGraphicFramePr>
          <p:cNvPr id="12" name="Object 3" descr="Begin equation. t equals 2.20 and d f equals 5. End equation.">
            <a:extLst>
              <a:ext uri="{FF2B5EF4-FFF2-40B4-BE49-F238E27FC236}">
                <a16:creationId xmlns:a16="http://schemas.microsoft.com/office/drawing/2014/main" id="{3B5D3879-DC9D-4C1E-BF6B-A334F697F801}"/>
              </a:ext>
            </a:extLst>
          </p:cNvPr>
          <p:cNvGraphicFramePr>
            <a:graphicFrameLocks noGrp="1" noChangeAspect="1"/>
          </p:cNvGraphicFramePr>
          <p:nvPr>
            <p:ph idx="11"/>
            <p:extLst>
              <p:ext uri="{D42A27DB-BD31-4B8C-83A1-F6EECF244321}">
                <p14:modId xmlns:p14="http://schemas.microsoft.com/office/powerpoint/2010/main" val="172476178"/>
              </p:ext>
            </p:extLst>
          </p:nvPr>
        </p:nvGraphicFramePr>
        <p:xfrm>
          <a:off x="2067364" y="3001886"/>
          <a:ext cx="2603160" cy="330120"/>
        </p:xfrm>
        <a:graphic>
          <a:graphicData uri="http://schemas.openxmlformats.org/presentationml/2006/ole">
            <mc:AlternateContent xmlns:mc="http://schemas.openxmlformats.org/markup-compatibility/2006">
              <mc:Choice xmlns:v="urn:schemas-microsoft-com:vml" Requires="v">
                <p:oleObj spid="_x0000_s200707" name="Equation" r:id="rId3" imgW="2603160" imgH="330120" progId="Equation.DSMT4">
                  <p:embed/>
                </p:oleObj>
              </mc:Choice>
              <mc:Fallback>
                <p:oleObj name="Equation" r:id="rId3" imgW="2603160" imgH="330120" progId="Equation.DSMT4">
                  <p:embed/>
                  <p:pic>
                    <p:nvPicPr>
                      <p:cNvPr id="0" name="OLE substitute image"/>
                      <p:cNvPicPr/>
                      <p:nvPr/>
                    </p:nvPicPr>
                    <p:blipFill>
                      <a:blip r:embed="rId4"/>
                      <a:stretch>
                        <a:fillRect/>
                      </a:stretch>
                    </p:blipFill>
                    <p:spPr>
                      <a:xfrm>
                        <a:off x="2067364" y="3001886"/>
                        <a:ext cx="2603160" cy="33012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1DC2C89-40FA-4C21-8175-E14BE783246D}"/>
              </a:ext>
            </a:extLst>
          </p:cNvPr>
          <p:cNvSpPr>
            <a:spLocks noGrp="1"/>
          </p:cNvSpPr>
          <p:nvPr>
            <p:ph idx="13"/>
          </p:nvPr>
        </p:nvSpPr>
        <p:spPr>
          <a:xfrm>
            <a:off x="480445" y="2912361"/>
            <a:ext cx="11238313" cy="839289"/>
          </a:xfrm>
        </p:spPr>
        <p:txBody>
          <a:bodyPr/>
          <a:lstStyle/>
          <a:p>
            <a:pPr marL="914400" indent="3200400" algn="l"/>
            <a:r>
              <a:rPr lang="en-US"/>
              <a:t> the </a:t>
            </a:r>
            <a:r>
              <a:rPr lang="en-US" i="1"/>
              <a:t>p</a:t>
            </a:r>
            <a:r>
              <a:rPr lang="en-US"/>
              <a:t>-value is between .10 and .05. (This is a two-tailed test, so we double the upper-tail areas of .05 and .025.)</a:t>
            </a:r>
            <a:endParaRPr lang="en-IN"/>
          </a:p>
        </p:txBody>
      </p:sp>
      <p:pic>
        <p:nvPicPr>
          <p:cNvPr id="22" name="Content Placeholder 21" descr="A t distribution table demonstrating that for t equals 2.20 and d f equals 5, the p-value is between .10 and .05.">
            <a:extLst>
              <a:ext uri="{FF2B5EF4-FFF2-40B4-BE49-F238E27FC236}">
                <a16:creationId xmlns:a16="http://schemas.microsoft.com/office/drawing/2014/main" id="{FCDB86D9-8160-47FE-B1AE-5251C8FD6812}"/>
              </a:ext>
            </a:extLst>
          </p:cNvPr>
          <p:cNvPicPr>
            <a:picLocks noGrp="1" noChangeAspect="1"/>
          </p:cNvPicPr>
          <p:nvPr>
            <p:ph idx="15"/>
          </p:nvPr>
        </p:nvPicPr>
        <p:blipFill>
          <a:blip r:embed="rId5"/>
          <a:srcRect t="12762"/>
          <a:stretch>
            <a:fillRect/>
          </a:stretch>
        </p:blipFill>
        <p:spPr>
          <a:xfrm>
            <a:off x="5216601" y="3752850"/>
            <a:ext cx="6180742" cy="1495684"/>
          </a:xfrm>
          <a:prstGeom prst="rect">
            <a:avLst/>
          </a:prstGeom>
        </p:spPr>
      </p:pic>
      <p:sp>
        <p:nvSpPr>
          <p:cNvPr id="9" name="Content Placeholder 8">
            <a:extLst>
              <a:ext uri="{FF2B5EF4-FFF2-40B4-BE49-F238E27FC236}">
                <a16:creationId xmlns:a16="http://schemas.microsoft.com/office/drawing/2014/main" id="{DFEAE7BC-2AAF-410D-ADAB-318E0BCCB823}"/>
              </a:ext>
            </a:extLst>
          </p:cNvPr>
          <p:cNvSpPr>
            <a:spLocks noGrp="1"/>
          </p:cNvSpPr>
          <p:nvPr>
            <p:ph idx="14"/>
          </p:nvPr>
        </p:nvSpPr>
        <p:spPr>
          <a:xfrm>
            <a:off x="480445" y="5280421"/>
            <a:ext cx="5776998" cy="576371"/>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20" name="Object 9" descr="Because p-value is greater than alpha equals .05, we cannot reject H subscript 0.">
            <a:extLst>
              <a:ext uri="{FF2B5EF4-FFF2-40B4-BE49-F238E27FC236}">
                <a16:creationId xmlns:a16="http://schemas.microsoft.com/office/drawing/2014/main" id="{5EF0D618-662E-4430-B1C3-6BF778579F39}"/>
              </a:ext>
            </a:extLst>
          </p:cNvPr>
          <p:cNvGraphicFramePr>
            <a:graphicFrameLocks noGrp="1" noChangeAspect="1"/>
          </p:cNvGraphicFramePr>
          <p:nvPr>
            <p:ph idx="16"/>
            <p:extLst>
              <p:ext uri="{D42A27DB-BD31-4B8C-83A1-F6EECF244321}">
                <p14:modId xmlns:p14="http://schemas.microsoft.com/office/powerpoint/2010/main" val="2978361162"/>
              </p:ext>
            </p:extLst>
          </p:nvPr>
        </p:nvGraphicFramePr>
        <p:xfrm>
          <a:off x="1490408" y="5742654"/>
          <a:ext cx="7167336" cy="420783"/>
        </p:xfrm>
        <a:graphic>
          <a:graphicData uri="http://schemas.openxmlformats.org/presentationml/2006/ole">
            <mc:AlternateContent xmlns:mc="http://schemas.openxmlformats.org/markup-compatibility/2006">
              <mc:Choice xmlns:v="urn:schemas-microsoft-com:vml" Requires="v">
                <p:oleObj spid="_x0000_s200708" name="Equation" r:id="rId6" imgW="6489360" imgH="380880" progId="Equation.DSMT4">
                  <p:embed/>
                </p:oleObj>
              </mc:Choice>
              <mc:Fallback>
                <p:oleObj name="Equation" r:id="rId6" imgW="6489360" imgH="380880" progId="Equation.DSMT4">
                  <p:embed/>
                  <p:pic>
                    <p:nvPicPr>
                      <p:cNvPr id="0" name="OLE substitute image"/>
                      <p:cNvPicPr/>
                      <p:nvPr/>
                    </p:nvPicPr>
                    <p:blipFill>
                      <a:blip r:embed="rId7"/>
                      <a:stretch>
                        <a:fillRect/>
                      </a:stretch>
                    </p:blipFill>
                    <p:spPr>
                      <a:xfrm>
                        <a:off x="1490408" y="5742654"/>
                        <a:ext cx="7167336" cy="420783"/>
                      </a:xfrm>
                      <a:prstGeom prst="rect">
                        <a:avLst/>
                      </a:prstGeom>
                    </p:spPr>
                  </p:pic>
                </p:oleObj>
              </mc:Fallback>
            </mc:AlternateContent>
          </a:graphicData>
        </a:graphic>
      </p:graphicFrame>
    </p:spTree>
    <p:extLst>
      <p:ext uri="{BB962C8B-B14F-4D97-AF65-F5344CB8AC3E}">
        <p14:creationId xmlns:p14="http://schemas.microsoft.com/office/powerpoint/2010/main" val="1718320379"/>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10, Part B</a:t>
            </a:r>
            <a:br>
              <a:rPr lang="en-US"/>
            </a:br>
            <a:r>
              <a:rPr lang="en-US" sz="2800"/>
              <a:t>Inference about Means and Proportions with Two Populations</a:t>
            </a:r>
            <a:endParaRPr lang="en-IN" sz="2800"/>
          </a:p>
        </p:txBody>
      </p:sp>
      <p:sp>
        <p:nvSpPr>
          <p:cNvPr id="3" name="Content Placeholder 2"/>
          <p:cNvSpPr>
            <a:spLocks noGrp="1"/>
          </p:cNvSpPr>
          <p:nvPr>
            <p:ph idx="1"/>
          </p:nvPr>
        </p:nvSpPr>
        <p:spPr/>
        <p:txBody>
          <a:bodyPr/>
          <a:lstStyle/>
          <a:p>
            <a:pPr>
              <a:spcBef>
                <a:spcPts val="1200"/>
              </a:spcBef>
            </a:pPr>
            <a:r>
              <a:rPr lang="en-US"/>
              <a:t>Inferences about the Difference between Two Population Proportions</a:t>
            </a:r>
          </a:p>
        </p:txBody>
      </p:sp>
    </p:spTree>
    <p:extLst>
      <p:ext uri="{BB962C8B-B14F-4D97-AF65-F5344CB8AC3E}">
        <p14:creationId xmlns:p14="http://schemas.microsoft.com/office/powerpoint/2010/main" val="4277751760"/>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Inferences about the Difference between </a:t>
            </a:r>
            <a:br>
              <a:rPr lang="en-US"/>
            </a:br>
            <a:r>
              <a:rPr lang="en-US"/>
              <a:t>Two Population Proportions</a:t>
            </a:r>
            <a:endParaRPr lang="en-IN"/>
          </a:p>
        </p:txBody>
      </p:sp>
      <p:sp>
        <p:nvSpPr>
          <p:cNvPr id="3" name="Content Placeholder 2"/>
          <p:cNvSpPr>
            <a:spLocks noGrp="1"/>
          </p:cNvSpPr>
          <p:nvPr>
            <p:ph sz="half" idx="1"/>
          </p:nvPr>
        </p:nvSpPr>
        <p:spPr>
          <a:xfrm>
            <a:off x="476844" y="1825625"/>
            <a:ext cx="11241914" cy="4351338"/>
          </a:xfrm>
        </p:spPr>
        <p:txBody>
          <a:bodyPr/>
          <a:lstStyle/>
          <a:p>
            <a:pPr>
              <a:spcBef>
                <a:spcPts val="1200"/>
              </a:spcBef>
            </a:pPr>
            <a:r>
              <a:rPr lang="en-US"/>
              <a:t>Interval Estimation of</a:t>
            </a:r>
          </a:p>
          <a:p>
            <a:pPr>
              <a:spcBef>
                <a:spcPts val="1200"/>
              </a:spcBef>
            </a:pPr>
            <a:r>
              <a:rPr lang="en-US"/>
              <a:t>Hypothesis Tests about</a:t>
            </a:r>
          </a:p>
        </p:txBody>
      </p:sp>
      <p:graphicFrame>
        <p:nvGraphicFramePr>
          <p:cNvPr id="7" name="Object 3" descr="Begin equation. p subscript 1 baseline minus p subscript 2 baseline. End equation."/>
          <p:cNvGraphicFramePr>
            <a:graphicFrameLocks noGrp="1" noChangeAspect="1"/>
          </p:cNvGraphicFramePr>
          <p:nvPr>
            <p:ph sz="half" idx="10"/>
            <p:extLst>
              <p:ext uri="{D42A27DB-BD31-4B8C-83A1-F6EECF244321}">
                <p14:modId xmlns:p14="http://schemas.microsoft.com/office/powerpoint/2010/main" val="1808984413"/>
              </p:ext>
            </p:extLst>
          </p:nvPr>
        </p:nvGraphicFramePr>
        <p:xfrm>
          <a:off x="4061279" y="2508409"/>
          <a:ext cx="876300" cy="381000"/>
        </p:xfrm>
        <a:graphic>
          <a:graphicData uri="http://schemas.openxmlformats.org/presentationml/2006/ole">
            <mc:AlternateContent xmlns:mc="http://schemas.openxmlformats.org/markup-compatibility/2006">
              <mc:Choice xmlns:v="urn:schemas-microsoft-com:vml" Requires="v">
                <p:oleObj spid="_x0000_s201731" name="Equation" r:id="rId3" imgW="876240" imgH="380880" progId="Equation.DSMT4">
                  <p:embed/>
                </p:oleObj>
              </mc:Choice>
              <mc:Fallback>
                <p:oleObj name="Equation" r:id="rId3" imgW="876240" imgH="380880" progId="Equation.DSMT4">
                  <p:embed/>
                  <p:pic>
                    <p:nvPicPr>
                      <p:cNvPr id="0" name="OLE substitute image"/>
                      <p:cNvPicPr/>
                      <p:nvPr/>
                    </p:nvPicPr>
                    <p:blipFill>
                      <a:blip r:embed="rId4"/>
                      <a:stretch>
                        <a:fillRect/>
                      </a:stretch>
                    </p:blipFill>
                    <p:spPr>
                      <a:xfrm>
                        <a:off x="4061279" y="2508409"/>
                        <a:ext cx="876300" cy="381000"/>
                      </a:xfrm>
                      <a:prstGeom prst="rect">
                        <a:avLst/>
                      </a:prstGeom>
                    </p:spPr>
                  </p:pic>
                </p:oleObj>
              </mc:Fallback>
            </mc:AlternateContent>
          </a:graphicData>
        </a:graphic>
      </p:graphicFrame>
      <p:graphicFrame>
        <p:nvGraphicFramePr>
          <p:cNvPr id="8" name="Object 4" descr="Begin equation. p subscript 1 baseline minus p subscript 2 baseline. End Equation."/>
          <p:cNvGraphicFramePr>
            <a:graphicFrameLocks noGrp="1" noChangeAspect="1"/>
          </p:cNvGraphicFramePr>
          <p:nvPr>
            <p:ph sz="half" idx="2"/>
            <p:extLst>
              <p:ext uri="{D42A27DB-BD31-4B8C-83A1-F6EECF244321}">
                <p14:modId xmlns:p14="http://schemas.microsoft.com/office/powerpoint/2010/main" val="2890437959"/>
              </p:ext>
            </p:extLst>
          </p:nvPr>
        </p:nvGraphicFramePr>
        <p:xfrm>
          <a:off x="3735247" y="1884683"/>
          <a:ext cx="876300" cy="381000"/>
        </p:xfrm>
        <a:graphic>
          <a:graphicData uri="http://schemas.openxmlformats.org/presentationml/2006/ole">
            <mc:AlternateContent xmlns:mc="http://schemas.openxmlformats.org/markup-compatibility/2006">
              <mc:Choice xmlns:v="urn:schemas-microsoft-com:vml" Requires="v">
                <p:oleObj spid="_x0000_s201732" name="Equation" r:id="rId5" imgW="876240" imgH="380880" progId="Equation.DSMT4">
                  <p:embed/>
                </p:oleObj>
              </mc:Choice>
              <mc:Fallback>
                <p:oleObj name="Equation" r:id="rId5" imgW="876240" imgH="380880" progId="Equation.DSMT4">
                  <p:embed/>
                  <p:pic>
                    <p:nvPicPr>
                      <p:cNvPr id="0" name="OLE substitute image"/>
                      <p:cNvPicPr/>
                      <p:nvPr/>
                    </p:nvPicPr>
                    <p:blipFill>
                      <a:blip r:embed="rId4"/>
                      <a:stretch>
                        <a:fillRect/>
                      </a:stretch>
                    </p:blipFill>
                    <p:spPr>
                      <a:xfrm>
                        <a:off x="3735247" y="1884683"/>
                        <a:ext cx="876300" cy="381000"/>
                      </a:xfrm>
                      <a:prstGeom prst="rect">
                        <a:avLst/>
                      </a:prstGeom>
                    </p:spPr>
                  </p:pic>
                </p:oleObj>
              </mc:Fallback>
            </mc:AlternateContent>
          </a:graphicData>
        </a:graphic>
      </p:graphicFrame>
    </p:spTree>
    <p:extLst>
      <p:ext uri="{BB962C8B-B14F-4D97-AF65-F5344CB8AC3E}">
        <p14:creationId xmlns:p14="http://schemas.microsoft.com/office/powerpoint/2010/main" val="2645478918"/>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Distribution of </a:t>
            </a:r>
            <a:r>
              <a:rPr lang="en-US" i="1"/>
              <a:t>p</a:t>
            </a:r>
            <a:r>
              <a:rPr lang="en-US" baseline="-25000"/>
              <a:t>1</a:t>
            </a:r>
            <a:r>
              <a:rPr lang="en-IN"/>
              <a:t> – </a:t>
            </a:r>
            <a:r>
              <a:rPr lang="en-US" i="1"/>
              <a:t>p</a:t>
            </a:r>
            <a:r>
              <a:rPr lang="en-US" baseline="-25000"/>
              <a:t>2 </a:t>
            </a:r>
            <a:r>
              <a:rPr lang="en-IN"/>
              <a:t>(1 of 2)</a:t>
            </a:r>
          </a:p>
        </p:txBody>
      </p:sp>
      <p:sp>
        <p:nvSpPr>
          <p:cNvPr id="5" name="Content Placeholder 2"/>
          <p:cNvSpPr>
            <a:spLocks noGrp="1"/>
          </p:cNvSpPr>
          <p:nvPr>
            <p:ph sz="half" idx="2"/>
          </p:nvPr>
        </p:nvSpPr>
        <p:spPr>
          <a:xfrm>
            <a:off x="476843" y="1828800"/>
            <a:ext cx="11241915" cy="548640"/>
          </a:xfrm>
        </p:spPr>
        <p:txBody>
          <a:bodyPr/>
          <a:lstStyle/>
          <a:p>
            <a:pPr marL="457200" lvl="1" indent="0">
              <a:buNone/>
            </a:pPr>
            <a:r>
              <a:rPr lang="en-US"/>
              <a:t>Standard Deviation (Standard Error)</a:t>
            </a:r>
          </a:p>
        </p:txBody>
      </p:sp>
      <p:graphicFrame>
        <p:nvGraphicFramePr>
          <p:cNvPr id="9" name="Object 3" descr="Begin equation. Sigma subscript p overbar 1 minus p overbar subscript 2 baseline equals start root start fraction left parenthesis sigma subscript 1 baseline right parenthesis squared divided by n subscript 1 end fraction plus start fraction left parenthesis sigma subscript 2 right parenthesis squared divided by n subscript 2 end fraction, end root. End equation. "/>
          <p:cNvGraphicFramePr>
            <a:graphicFrameLocks noGrp="1" noChangeAspect="1"/>
          </p:cNvGraphicFramePr>
          <p:nvPr>
            <p:ph idx="10"/>
            <p:extLst>
              <p:ext uri="{D42A27DB-BD31-4B8C-83A1-F6EECF244321}">
                <p14:modId xmlns:p14="http://schemas.microsoft.com/office/powerpoint/2010/main" val="202531898"/>
              </p:ext>
            </p:extLst>
          </p:nvPr>
        </p:nvGraphicFramePr>
        <p:xfrm>
          <a:off x="4051380" y="2607310"/>
          <a:ext cx="4089240" cy="952200"/>
        </p:xfrm>
        <a:graphic>
          <a:graphicData uri="http://schemas.openxmlformats.org/presentationml/2006/ole">
            <mc:AlternateContent xmlns:mc="http://schemas.openxmlformats.org/markup-compatibility/2006">
              <mc:Choice xmlns:v="urn:schemas-microsoft-com:vml" Requires="v">
                <p:oleObj spid="_x0000_s202755" name="Equation" r:id="rId3" imgW="4089240" imgH="952200" progId="Equation.DSMT4">
                  <p:embed/>
                </p:oleObj>
              </mc:Choice>
              <mc:Fallback>
                <p:oleObj name="Equation" r:id="rId3" imgW="4089240" imgH="952200" progId="Equation.DSMT4">
                  <p:embed/>
                  <p:pic>
                    <p:nvPicPr>
                      <p:cNvPr id="0" name="OLE substitute image"/>
                      <p:cNvPicPr/>
                      <p:nvPr/>
                    </p:nvPicPr>
                    <p:blipFill>
                      <a:blip r:embed="rId4"/>
                      <a:stretch>
                        <a:fillRect/>
                      </a:stretch>
                    </p:blipFill>
                    <p:spPr>
                      <a:xfrm>
                        <a:off x="4051380" y="2607310"/>
                        <a:ext cx="4089240" cy="952200"/>
                      </a:xfrm>
                      <a:prstGeom prst="rect">
                        <a:avLst/>
                      </a:prstGeom>
                    </p:spPr>
                  </p:pic>
                </p:oleObj>
              </mc:Fallback>
            </mc:AlternateContent>
          </a:graphicData>
        </a:graphic>
      </p:graphicFrame>
      <p:sp>
        <p:nvSpPr>
          <p:cNvPr id="8" name="Content Placeholder 4"/>
          <p:cNvSpPr>
            <a:spLocks noGrp="1"/>
          </p:cNvSpPr>
          <p:nvPr>
            <p:ph idx="11"/>
          </p:nvPr>
        </p:nvSpPr>
        <p:spPr>
          <a:xfrm>
            <a:off x="1066008" y="3817249"/>
            <a:ext cx="1189512" cy="499105"/>
          </a:xfrm>
        </p:spPr>
        <p:txBody>
          <a:bodyPr/>
          <a:lstStyle/>
          <a:p>
            <a:pPr algn="l"/>
            <a:r>
              <a:rPr lang="en-US"/>
              <a:t>where:</a:t>
            </a:r>
          </a:p>
        </p:txBody>
      </p:sp>
      <p:graphicFrame>
        <p:nvGraphicFramePr>
          <p:cNvPr id="11" name="Object 5" descr="n subscript 1 baseline equals size of sample taken from population 1.&#10;n subscript 2 baseline equals size of sample taken from population 2."/>
          <p:cNvGraphicFramePr>
            <a:graphicFrameLocks noGrp="1" noChangeAspect="1"/>
          </p:cNvGraphicFramePr>
          <p:nvPr>
            <p:ph idx="13"/>
            <p:extLst>
              <p:ext uri="{D42A27DB-BD31-4B8C-83A1-F6EECF244321}">
                <p14:modId xmlns:p14="http://schemas.microsoft.com/office/powerpoint/2010/main" val="1503275382"/>
              </p:ext>
            </p:extLst>
          </p:nvPr>
        </p:nvGraphicFramePr>
        <p:xfrm>
          <a:off x="2255520" y="3891014"/>
          <a:ext cx="5918040" cy="850680"/>
        </p:xfrm>
        <a:graphic>
          <a:graphicData uri="http://schemas.openxmlformats.org/presentationml/2006/ole">
            <mc:AlternateContent xmlns:mc="http://schemas.openxmlformats.org/markup-compatibility/2006">
              <mc:Choice xmlns:v="urn:schemas-microsoft-com:vml" Requires="v">
                <p:oleObj spid="_x0000_s202756" name="Equation" r:id="rId5" imgW="5918040" imgH="850680" progId="Equation.DSMT4">
                  <p:embed/>
                </p:oleObj>
              </mc:Choice>
              <mc:Fallback>
                <p:oleObj name="Equation" r:id="rId5" imgW="5918040" imgH="850680" progId="Equation.DSMT4">
                  <p:embed/>
                  <p:pic>
                    <p:nvPicPr>
                      <p:cNvPr id="0" name="OLE substitute image"/>
                      <p:cNvPicPr/>
                      <p:nvPr/>
                    </p:nvPicPr>
                    <p:blipFill>
                      <a:blip r:embed="rId6"/>
                      <a:stretch>
                        <a:fillRect/>
                      </a:stretch>
                    </p:blipFill>
                    <p:spPr>
                      <a:xfrm>
                        <a:off x="2255520" y="3891014"/>
                        <a:ext cx="5918040" cy="850680"/>
                      </a:xfrm>
                      <a:prstGeom prst="rect">
                        <a:avLst/>
                      </a:prstGeom>
                    </p:spPr>
                  </p:pic>
                </p:oleObj>
              </mc:Fallback>
            </mc:AlternateContent>
          </a:graphicData>
        </a:graphic>
      </p:graphicFrame>
    </p:spTree>
    <p:extLst>
      <p:ext uri="{BB962C8B-B14F-4D97-AF65-F5344CB8AC3E}">
        <p14:creationId xmlns:p14="http://schemas.microsoft.com/office/powerpoint/2010/main" val="362348810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Distribution of </a:t>
            </a:r>
            <a:r>
              <a:rPr lang="en-US" i="1"/>
              <a:t>p</a:t>
            </a:r>
            <a:r>
              <a:rPr lang="en-US" baseline="-25000"/>
              <a:t>1</a:t>
            </a:r>
            <a:r>
              <a:rPr lang="en-IN"/>
              <a:t> – </a:t>
            </a:r>
            <a:r>
              <a:rPr lang="en-US" i="1"/>
              <a:t>p</a:t>
            </a:r>
            <a:r>
              <a:rPr lang="en-US" baseline="-25000"/>
              <a:t>2 </a:t>
            </a:r>
            <a:r>
              <a:rPr lang="en-IN"/>
              <a:t>(2 of 2)</a:t>
            </a:r>
          </a:p>
        </p:txBody>
      </p:sp>
      <p:sp>
        <p:nvSpPr>
          <p:cNvPr id="5" name="Content Placeholder 2"/>
          <p:cNvSpPr>
            <a:spLocks noGrp="1"/>
          </p:cNvSpPr>
          <p:nvPr>
            <p:ph idx="1"/>
          </p:nvPr>
        </p:nvSpPr>
        <p:spPr>
          <a:xfrm>
            <a:off x="476844" y="1944374"/>
            <a:ext cx="11241914" cy="1605933"/>
          </a:xfrm>
        </p:spPr>
        <p:txBody>
          <a:bodyPr/>
          <a:lstStyle/>
          <a:p>
            <a:pPr marL="342900" indent="-342900" algn="l">
              <a:spcBef>
                <a:spcPts val="1200"/>
              </a:spcBef>
              <a:spcAft>
                <a:spcPts val="1200"/>
              </a:spcAft>
              <a:buFont typeface="Arial" pitchFamily="34" charset="0"/>
              <a:buChar char="•"/>
            </a:pPr>
            <a:r>
              <a:rPr lang="en-US"/>
              <a:t>If the sample sizes are large, the sampling distribution of            can be approximated by a normal probability distribution.</a:t>
            </a:r>
          </a:p>
          <a:p>
            <a:pPr marL="342900" indent="-342900" algn="l">
              <a:spcBef>
                <a:spcPts val="1200"/>
              </a:spcBef>
              <a:spcAft>
                <a:spcPts val="1200"/>
              </a:spcAft>
              <a:buFont typeface="Arial" pitchFamily="34" charset="0"/>
              <a:buChar char="•"/>
            </a:pPr>
            <a:r>
              <a:rPr lang="en-US"/>
              <a:t>The sample sizes are sufficiently large if </a:t>
            </a:r>
            <a:r>
              <a:rPr lang="en-US" u="sng"/>
              <a:t>all</a:t>
            </a:r>
            <a:r>
              <a:rPr lang="en-US"/>
              <a:t> of these conditions are met:</a:t>
            </a:r>
          </a:p>
        </p:txBody>
      </p:sp>
      <p:graphicFrame>
        <p:nvGraphicFramePr>
          <p:cNvPr id="22" name="Object 3" descr="Begin equation. p overbar subscript 1 baseline minus p overbar subscript 2 baseline. End equation."/>
          <p:cNvGraphicFramePr>
            <a:graphicFrameLocks noGrp="1" noChangeAspect="1"/>
          </p:cNvGraphicFramePr>
          <p:nvPr>
            <p:ph idx="15"/>
            <p:extLst>
              <p:ext uri="{D42A27DB-BD31-4B8C-83A1-F6EECF244321}">
                <p14:modId xmlns:p14="http://schemas.microsoft.com/office/powerpoint/2010/main" val="1492447854"/>
              </p:ext>
            </p:extLst>
          </p:nvPr>
        </p:nvGraphicFramePr>
        <p:xfrm>
          <a:off x="8585632" y="2005335"/>
          <a:ext cx="876300" cy="381000"/>
        </p:xfrm>
        <a:graphic>
          <a:graphicData uri="http://schemas.openxmlformats.org/presentationml/2006/ole">
            <mc:AlternateContent xmlns:mc="http://schemas.openxmlformats.org/markup-compatibility/2006">
              <mc:Choice xmlns:v="urn:schemas-microsoft-com:vml" Requires="v">
                <p:oleObj spid="_x0000_s203782" name="Equation" r:id="rId3" imgW="876240" imgH="380880" progId="Equation.DSMT4">
                  <p:embed/>
                </p:oleObj>
              </mc:Choice>
              <mc:Fallback>
                <p:oleObj name="Equation" r:id="rId3" imgW="876240" imgH="380880" progId="Equation.DSMT4">
                  <p:embed/>
                  <p:pic>
                    <p:nvPicPr>
                      <p:cNvPr id="0" name="OLE substitute image"/>
                      <p:cNvPicPr/>
                      <p:nvPr/>
                    </p:nvPicPr>
                    <p:blipFill>
                      <a:blip r:embed="rId4"/>
                      <a:stretch>
                        <a:fillRect/>
                      </a:stretch>
                    </p:blipFill>
                    <p:spPr>
                      <a:xfrm>
                        <a:off x="8585632" y="2005335"/>
                        <a:ext cx="876300" cy="381000"/>
                      </a:xfrm>
                      <a:prstGeom prst="rect">
                        <a:avLst/>
                      </a:prstGeom>
                    </p:spPr>
                  </p:pic>
                </p:oleObj>
              </mc:Fallback>
            </mc:AlternateContent>
          </a:graphicData>
        </a:graphic>
      </p:graphicFrame>
      <p:graphicFrame>
        <p:nvGraphicFramePr>
          <p:cNvPr id="14" name="Object 4" descr="Begin equation. n subscript 1 baseline p subscript 1 baseline greater than or equal to 5. End equation."/>
          <p:cNvGraphicFramePr>
            <a:graphicFrameLocks noGrp="1" noChangeAspect="1"/>
          </p:cNvGraphicFramePr>
          <p:nvPr>
            <p:ph idx="13"/>
            <p:extLst>
              <p:ext uri="{D42A27DB-BD31-4B8C-83A1-F6EECF244321}">
                <p14:modId xmlns:p14="http://schemas.microsoft.com/office/powerpoint/2010/main" val="1752421618"/>
              </p:ext>
            </p:extLst>
          </p:nvPr>
        </p:nvGraphicFramePr>
        <p:xfrm>
          <a:off x="4662556" y="3835410"/>
          <a:ext cx="1028700" cy="381000"/>
        </p:xfrm>
        <a:graphic>
          <a:graphicData uri="http://schemas.openxmlformats.org/presentationml/2006/ole">
            <mc:AlternateContent xmlns:mc="http://schemas.openxmlformats.org/markup-compatibility/2006">
              <mc:Choice xmlns:v="urn:schemas-microsoft-com:vml" Requires="v">
                <p:oleObj spid="_x0000_s203783" name="Equation" r:id="rId5" imgW="1028520" imgH="380880" progId="Equation.DSMT4">
                  <p:embed/>
                </p:oleObj>
              </mc:Choice>
              <mc:Fallback>
                <p:oleObj name="Equation" r:id="rId5" imgW="1028520" imgH="380880" progId="Equation.DSMT4">
                  <p:embed/>
                  <p:pic>
                    <p:nvPicPr>
                      <p:cNvPr id="0" name="OLE substitute image"/>
                      <p:cNvPicPr/>
                      <p:nvPr/>
                    </p:nvPicPr>
                    <p:blipFill>
                      <a:blip r:embed="rId6"/>
                      <a:stretch>
                        <a:fillRect/>
                      </a:stretch>
                    </p:blipFill>
                    <p:spPr>
                      <a:xfrm>
                        <a:off x="4662556" y="3835410"/>
                        <a:ext cx="1028700" cy="381000"/>
                      </a:xfrm>
                      <a:prstGeom prst="rect">
                        <a:avLst/>
                      </a:prstGeom>
                    </p:spPr>
                  </p:pic>
                </p:oleObj>
              </mc:Fallback>
            </mc:AlternateContent>
          </a:graphicData>
        </a:graphic>
      </p:graphicFrame>
      <p:sp>
        <p:nvSpPr>
          <p:cNvPr id="7" name="Content Placeholder 5"/>
          <p:cNvSpPr>
            <a:spLocks noGrp="1"/>
          </p:cNvSpPr>
          <p:nvPr>
            <p:ph idx="11"/>
          </p:nvPr>
        </p:nvSpPr>
        <p:spPr>
          <a:xfrm>
            <a:off x="476843" y="3773177"/>
            <a:ext cx="11223799" cy="1171887"/>
          </a:xfrm>
        </p:spPr>
        <p:txBody>
          <a:bodyPr/>
          <a:lstStyle/>
          <a:p>
            <a:r>
              <a:rPr lang="pt-BR"/>
              <a:t>and</a:t>
            </a:r>
          </a:p>
          <a:p>
            <a:r>
              <a:rPr lang="pt-BR"/>
              <a:t>and</a:t>
            </a:r>
          </a:p>
        </p:txBody>
      </p:sp>
      <p:graphicFrame>
        <p:nvGraphicFramePr>
          <p:cNvPr id="17" name="Object 6" descr="Begin equation. n subscript 1 baseline left parenthesis 1 minus p subscript 1 baseline right parenthesis is greater than or equal to 5. End equation."/>
          <p:cNvGraphicFramePr>
            <a:graphicFrameLocks noGrp="1" noChangeAspect="1"/>
          </p:cNvGraphicFramePr>
          <p:nvPr>
            <p:ph idx="10"/>
            <p:extLst>
              <p:ext uri="{D42A27DB-BD31-4B8C-83A1-F6EECF244321}">
                <p14:modId xmlns:p14="http://schemas.microsoft.com/office/powerpoint/2010/main" val="1826245385"/>
              </p:ext>
            </p:extLst>
          </p:nvPr>
        </p:nvGraphicFramePr>
        <p:xfrm>
          <a:off x="6438969" y="3817630"/>
          <a:ext cx="1676400" cy="444500"/>
        </p:xfrm>
        <a:graphic>
          <a:graphicData uri="http://schemas.openxmlformats.org/presentationml/2006/ole">
            <mc:AlternateContent xmlns:mc="http://schemas.openxmlformats.org/markup-compatibility/2006">
              <mc:Choice xmlns:v="urn:schemas-microsoft-com:vml" Requires="v">
                <p:oleObj spid="_x0000_s203784" name="Equation" r:id="rId7" imgW="1676160" imgH="444240" progId="Equation.DSMT4">
                  <p:embed/>
                </p:oleObj>
              </mc:Choice>
              <mc:Fallback>
                <p:oleObj name="Equation" r:id="rId7" imgW="1676160" imgH="444240" progId="Equation.DSMT4">
                  <p:embed/>
                  <p:pic>
                    <p:nvPicPr>
                      <p:cNvPr id="0" name="OLE substitute image"/>
                      <p:cNvPicPr/>
                      <p:nvPr/>
                    </p:nvPicPr>
                    <p:blipFill>
                      <a:blip r:embed="rId8"/>
                      <a:stretch>
                        <a:fillRect/>
                      </a:stretch>
                    </p:blipFill>
                    <p:spPr>
                      <a:xfrm>
                        <a:off x="6438969" y="3817630"/>
                        <a:ext cx="1676400" cy="444500"/>
                      </a:xfrm>
                      <a:prstGeom prst="rect">
                        <a:avLst/>
                      </a:prstGeom>
                    </p:spPr>
                  </p:pic>
                </p:oleObj>
              </mc:Fallback>
            </mc:AlternateContent>
          </a:graphicData>
        </a:graphic>
      </p:graphicFrame>
      <p:graphicFrame>
        <p:nvGraphicFramePr>
          <p:cNvPr id="15" name="Object 7" descr="Begin equation. n subscript 2 baseline p subscript 2 baseline greater than or equal to 5. End equation."/>
          <p:cNvGraphicFramePr>
            <a:graphicFrameLocks noGrp="1" noChangeAspect="1"/>
          </p:cNvGraphicFramePr>
          <p:nvPr>
            <p:ph idx="14"/>
            <p:extLst>
              <p:ext uri="{D42A27DB-BD31-4B8C-83A1-F6EECF244321}">
                <p14:modId xmlns:p14="http://schemas.microsoft.com/office/powerpoint/2010/main" val="2548458826"/>
              </p:ext>
            </p:extLst>
          </p:nvPr>
        </p:nvGraphicFramePr>
        <p:xfrm>
          <a:off x="4601596" y="4439279"/>
          <a:ext cx="1104900" cy="381000"/>
        </p:xfrm>
        <a:graphic>
          <a:graphicData uri="http://schemas.openxmlformats.org/presentationml/2006/ole">
            <mc:AlternateContent xmlns:mc="http://schemas.openxmlformats.org/markup-compatibility/2006">
              <mc:Choice xmlns:v="urn:schemas-microsoft-com:vml" Requires="v">
                <p:oleObj spid="_x0000_s203785" name="Equation" r:id="rId9" imgW="1104840" imgH="380880" progId="Equation.DSMT4">
                  <p:embed/>
                </p:oleObj>
              </mc:Choice>
              <mc:Fallback>
                <p:oleObj name="Equation" r:id="rId9" imgW="1104840" imgH="380880" progId="Equation.DSMT4">
                  <p:embed/>
                  <p:pic>
                    <p:nvPicPr>
                      <p:cNvPr id="0" name="OLE substitute image"/>
                      <p:cNvPicPr/>
                      <p:nvPr/>
                    </p:nvPicPr>
                    <p:blipFill>
                      <a:blip r:embed="rId10"/>
                      <a:stretch>
                        <a:fillRect/>
                      </a:stretch>
                    </p:blipFill>
                    <p:spPr>
                      <a:xfrm>
                        <a:off x="4601596" y="4439279"/>
                        <a:ext cx="1104900" cy="381000"/>
                      </a:xfrm>
                      <a:prstGeom prst="rect">
                        <a:avLst/>
                      </a:prstGeom>
                    </p:spPr>
                  </p:pic>
                </p:oleObj>
              </mc:Fallback>
            </mc:AlternateContent>
          </a:graphicData>
        </a:graphic>
      </p:graphicFrame>
      <p:graphicFrame>
        <p:nvGraphicFramePr>
          <p:cNvPr id="18" name="Object 8" descr="Begin equation. n subscript 2 baseline left parenthesis 1 minus p subscript 2 baseline right parenthesis is greater than or equal to 5. End equation."/>
          <p:cNvGraphicFramePr>
            <a:graphicFrameLocks noGrp="1" noChangeAspect="1"/>
          </p:cNvGraphicFramePr>
          <p:nvPr>
            <p:ph idx="12"/>
            <p:extLst>
              <p:ext uri="{D42A27DB-BD31-4B8C-83A1-F6EECF244321}">
                <p14:modId xmlns:p14="http://schemas.microsoft.com/office/powerpoint/2010/main" val="3790336695"/>
              </p:ext>
            </p:extLst>
          </p:nvPr>
        </p:nvGraphicFramePr>
        <p:xfrm>
          <a:off x="6438969" y="4389600"/>
          <a:ext cx="1752600" cy="444500"/>
        </p:xfrm>
        <a:graphic>
          <a:graphicData uri="http://schemas.openxmlformats.org/presentationml/2006/ole">
            <mc:AlternateContent xmlns:mc="http://schemas.openxmlformats.org/markup-compatibility/2006">
              <mc:Choice xmlns:v="urn:schemas-microsoft-com:vml" Requires="v">
                <p:oleObj spid="_x0000_s203786" name="Equation" r:id="rId11" imgW="1752480" imgH="444240" progId="Equation.DSMT4">
                  <p:embed/>
                </p:oleObj>
              </mc:Choice>
              <mc:Fallback>
                <p:oleObj name="Equation" r:id="rId11" imgW="1752480" imgH="444240" progId="Equation.DSMT4">
                  <p:embed/>
                  <p:pic>
                    <p:nvPicPr>
                      <p:cNvPr id="0" name="OLE substitute image"/>
                      <p:cNvPicPr/>
                      <p:nvPr/>
                    </p:nvPicPr>
                    <p:blipFill>
                      <a:blip r:embed="rId12"/>
                      <a:stretch>
                        <a:fillRect/>
                      </a:stretch>
                    </p:blipFill>
                    <p:spPr>
                      <a:xfrm>
                        <a:off x="6438969" y="4389600"/>
                        <a:ext cx="1752600" cy="444500"/>
                      </a:xfrm>
                      <a:prstGeom prst="rect">
                        <a:avLst/>
                      </a:prstGeom>
                    </p:spPr>
                  </p:pic>
                </p:oleObj>
              </mc:Fallback>
            </mc:AlternateContent>
          </a:graphicData>
        </a:graphic>
      </p:graphicFrame>
    </p:spTree>
    <p:extLst>
      <p:ext uri="{BB962C8B-B14F-4D97-AF65-F5344CB8AC3E}">
        <p14:creationId xmlns:p14="http://schemas.microsoft.com/office/powerpoint/2010/main" val="2905126335"/>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n-US" i="1"/>
              <a:t>p</a:t>
            </a:r>
            <a:r>
              <a:rPr lang="en-US" baseline="-25000"/>
              <a:t>1</a:t>
            </a:r>
            <a:r>
              <a:rPr lang="en-IN"/>
              <a:t> – </a:t>
            </a:r>
            <a:r>
              <a:rPr lang="en-US" i="1"/>
              <a:t>p</a:t>
            </a:r>
            <a:r>
              <a:rPr lang="en-US" baseline="-25000"/>
              <a:t>2 </a:t>
            </a:r>
            <a:r>
              <a:rPr lang="en-IN"/>
              <a:t>(1 of 5)</a:t>
            </a:r>
          </a:p>
        </p:txBody>
      </p:sp>
      <p:sp>
        <p:nvSpPr>
          <p:cNvPr id="5" name="Content Placeholder 2"/>
          <p:cNvSpPr>
            <a:spLocks noGrp="1"/>
          </p:cNvSpPr>
          <p:nvPr>
            <p:ph sz="half" idx="1"/>
          </p:nvPr>
        </p:nvSpPr>
        <p:spPr>
          <a:xfrm>
            <a:off x="476843" y="1825625"/>
            <a:ext cx="5542957" cy="554718"/>
          </a:xfrm>
        </p:spPr>
        <p:txBody>
          <a:bodyPr/>
          <a:lstStyle/>
          <a:p>
            <a:r>
              <a:rPr lang="en-US"/>
              <a:t>Interval Estimate</a:t>
            </a:r>
          </a:p>
        </p:txBody>
      </p:sp>
      <p:graphicFrame>
        <p:nvGraphicFramePr>
          <p:cNvPr id="8" name="Object 3" descr="Begin equation. p overbar subscript 1 baseline minus p overbar subscript 2 baseline plus or minus z subscript alpha divided by 2 baseline start root start fraction p overbar left parenthesis 1 minus p overbar subscript 1 baseline right parenthesis divided by n subscript 1 end fraction plus start fraction p overbar subscript 2 baseline left parenthesis 1 minus p overbar subscript 2 baseline right parenthesis divided by n subscript 2 baseline end fraction, end root. End equation."/>
          <p:cNvGraphicFramePr>
            <a:graphicFrameLocks noGrp="1" noChangeAspect="1"/>
          </p:cNvGraphicFramePr>
          <p:nvPr>
            <p:ph sz="half" idx="2"/>
            <p:extLst>
              <p:ext uri="{D42A27DB-BD31-4B8C-83A1-F6EECF244321}">
                <p14:modId xmlns:p14="http://schemas.microsoft.com/office/powerpoint/2010/main" val="2091933933"/>
              </p:ext>
            </p:extLst>
          </p:nvPr>
        </p:nvGraphicFramePr>
        <p:xfrm>
          <a:off x="3790950" y="2627313"/>
          <a:ext cx="4610100" cy="949325"/>
        </p:xfrm>
        <a:graphic>
          <a:graphicData uri="http://schemas.openxmlformats.org/presentationml/2006/ole">
            <mc:AlternateContent xmlns:mc="http://schemas.openxmlformats.org/markup-compatibility/2006">
              <mc:Choice xmlns:v="urn:schemas-microsoft-com:vml" Requires="v">
                <p:oleObj spid="_x0000_s204802" name="Equation" r:id="rId3" imgW="4622760" imgH="952200" progId="Equation.DSMT4">
                  <p:embed/>
                </p:oleObj>
              </mc:Choice>
              <mc:Fallback>
                <p:oleObj name="Equation" r:id="rId3" imgW="4622760" imgH="952200" progId="Equation.DSMT4">
                  <p:embed/>
                  <p:pic>
                    <p:nvPicPr>
                      <p:cNvPr id="0" name="OLE substitute image"/>
                      <p:cNvPicPr/>
                      <p:nvPr/>
                    </p:nvPicPr>
                    <p:blipFill>
                      <a:blip r:embed="rId4"/>
                      <a:stretch>
                        <a:fillRect/>
                      </a:stretch>
                    </p:blipFill>
                    <p:spPr>
                      <a:xfrm>
                        <a:off x="3790950" y="2627313"/>
                        <a:ext cx="4610100" cy="949325"/>
                      </a:xfrm>
                      <a:prstGeom prst="rect">
                        <a:avLst/>
                      </a:prstGeom>
                    </p:spPr>
                  </p:pic>
                </p:oleObj>
              </mc:Fallback>
            </mc:AlternateContent>
          </a:graphicData>
        </a:graphic>
      </p:graphicFrame>
    </p:spTree>
    <p:extLst>
      <p:ext uri="{BB962C8B-B14F-4D97-AF65-F5344CB8AC3E}">
        <p14:creationId xmlns:p14="http://schemas.microsoft.com/office/powerpoint/2010/main" val="750967053"/>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n-US" i="1"/>
              <a:t>p</a:t>
            </a:r>
            <a:r>
              <a:rPr lang="en-US" baseline="-25000"/>
              <a:t>1</a:t>
            </a:r>
            <a:r>
              <a:rPr lang="en-IN"/>
              <a:t> – </a:t>
            </a:r>
            <a:r>
              <a:rPr lang="en-US" i="1"/>
              <a:t>p</a:t>
            </a:r>
            <a:r>
              <a:rPr lang="en-US" baseline="-25000"/>
              <a:t>2 </a:t>
            </a:r>
            <a:r>
              <a:rPr lang="en-IN"/>
              <a:t>(2 of 5)</a:t>
            </a:r>
            <a:r>
              <a:rPr lang="en-US"/>
              <a:t> </a:t>
            </a:r>
            <a:endParaRPr lang="en-IN"/>
          </a:p>
        </p:txBody>
      </p:sp>
      <p:sp>
        <p:nvSpPr>
          <p:cNvPr id="4" name="Content Placeholder 2"/>
          <p:cNvSpPr>
            <a:spLocks noGrp="1"/>
          </p:cNvSpPr>
          <p:nvPr>
            <p:ph idx="1"/>
          </p:nvPr>
        </p:nvSpPr>
        <p:spPr/>
        <p:txBody>
          <a:bodyPr/>
          <a:lstStyle/>
          <a:p>
            <a:pPr marL="0" indent="0">
              <a:spcBef>
                <a:spcPts val="1200"/>
              </a:spcBef>
              <a:spcAft>
                <a:spcPts val="1200"/>
              </a:spcAft>
              <a:buNone/>
            </a:pPr>
            <a:r>
              <a:rPr lang="en-US" b="1" u="sng"/>
              <a:t>Example</a:t>
            </a:r>
            <a:r>
              <a:rPr lang="en-US" b="1"/>
              <a:t>: </a:t>
            </a:r>
            <a:r>
              <a:rPr lang="en-US"/>
              <a:t>Tax preparation firm</a:t>
            </a:r>
          </a:p>
          <a:p>
            <a:pPr marL="0" indent="0">
              <a:spcBef>
                <a:spcPts val="1200"/>
              </a:spcBef>
              <a:spcAft>
                <a:spcPts val="1200"/>
              </a:spcAft>
              <a:buNone/>
            </a:pPr>
            <a:r>
              <a:rPr lang="en-US"/>
              <a:t>A tax preparation firm is interested in comparing the quality of work at two of its regional offices. By randomly selecting samples of tax returns prepared at each office and verifying the sample return’s accuracy, the firm will be able to estimate the proportion of erroneous returns prepared at each office.</a:t>
            </a:r>
          </a:p>
        </p:txBody>
      </p:sp>
    </p:spTree>
    <p:extLst>
      <p:ext uri="{BB962C8B-B14F-4D97-AF65-F5344CB8AC3E}">
        <p14:creationId xmlns:p14="http://schemas.microsoft.com/office/powerpoint/2010/main" val="2589556186"/>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n-US" i="1"/>
              <a:t>p</a:t>
            </a:r>
            <a:r>
              <a:rPr lang="en-US" baseline="-25000"/>
              <a:t>1</a:t>
            </a:r>
            <a:r>
              <a:rPr lang="en-IN"/>
              <a:t> – </a:t>
            </a:r>
            <a:r>
              <a:rPr lang="en-US" i="1"/>
              <a:t>p</a:t>
            </a:r>
            <a:r>
              <a:rPr lang="en-US" baseline="-25000"/>
              <a:t>2 </a:t>
            </a:r>
            <a:r>
              <a:rPr lang="en-IN"/>
              <a:t>(3 of 5)</a:t>
            </a:r>
          </a:p>
        </p:txBody>
      </p:sp>
      <p:sp>
        <p:nvSpPr>
          <p:cNvPr id="11" name="Content Placeholder 2"/>
          <p:cNvSpPr>
            <a:spLocks noGrp="1"/>
          </p:cNvSpPr>
          <p:nvPr>
            <p:ph idx="1"/>
          </p:nvPr>
        </p:nvSpPr>
        <p:spPr>
          <a:xfrm>
            <a:off x="476844" y="1944375"/>
            <a:ext cx="10221636" cy="2024480"/>
          </a:xfrm>
        </p:spPr>
        <p:txBody>
          <a:bodyPr/>
          <a:lstStyle/>
          <a:p>
            <a:pPr marL="0" indent="0" algn="l">
              <a:spcBef>
                <a:spcPts val="1200"/>
              </a:spcBef>
              <a:buNone/>
            </a:pPr>
            <a:r>
              <a:rPr lang="en-US" b="1" u="sng"/>
              <a:t>Example</a:t>
            </a:r>
            <a:r>
              <a:rPr lang="en-US" b="1"/>
              <a:t>: </a:t>
            </a:r>
            <a:r>
              <a:rPr lang="en-US"/>
              <a:t>Tax preparation firm</a:t>
            </a:r>
          </a:p>
          <a:p>
            <a:pPr marL="0" indent="0" algn="l">
              <a:spcBef>
                <a:spcPts val="1200"/>
              </a:spcBef>
              <a:buNone/>
            </a:pPr>
            <a:r>
              <a:rPr lang="en-US"/>
              <a:t>Independent random samples from the two offices provide the following information:</a:t>
            </a:r>
          </a:p>
        </p:txBody>
      </p:sp>
      <p:sp>
        <p:nvSpPr>
          <p:cNvPr id="12" name="Content Placeholder 3"/>
          <p:cNvSpPr>
            <a:spLocks noGrp="1"/>
          </p:cNvSpPr>
          <p:nvPr>
            <p:ph idx="10"/>
          </p:nvPr>
        </p:nvSpPr>
        <p:spPr>
          <a:xfrm>
            <a:off x="2026094" y="3405445"/>
            <a:ext cx="2563241" cy="532535"/>
          </a:xfrm>
        </p:spPr>
        <p:txBody>
          <a:bodyPr/>
          <a:lstStyle/>
          <a:p>
            <a:pPr marL="0" lvl="2" indent="0" algn="ctr">
              <a:spcBef>
                <a:spcPts val="600"/>
              </a:spcBef>
              <a:spcAft>
                <a:spcPct val="0"/>
              </a:spcAft>
              <a:buNone/>
            </a:pPr>
            <a:r>
              <a:rPr lang="en-US" b="1" u="sng"/>
              <a:t>Office 1</a:t>
            </a:r>
          </a:p>
          <a:p>
            <a:pPr marL="914400" lvl="2" indent="0">
              <a:spcBef>
                <a:spcPts val="600"/>
              </a:spcBef>
              <a:spcAft>
                <a:spcPct val="0"/>
              </a:spcAft>
              <a:buNone/>
            </a:pPr>
            <a:endParaRPr lang="en-US" b="1" u="sng"/>
          </a:p>
        </p:txBody>
      </p:sp>
      <p:graphicFrame>
        <p:nvGraphicFramePr>
          <p:cNvPr id="18" name="Object 4" descr="Begin equation. n subscript 1 baseline equals 250. End equation."/>
          <p:cNvGraphicFramePr>
            <a:graphicFrameLocks noGrp="1" noChangeAspect="1"/>
          </p:cNvGraphicFramePr>
          <p:nvPr>
            <p:ph idx="12"/>
            <p:extLst>
              <p:ext uri="{D42A27DB-BD31-4B8C-83A1-F6EECF244321}">
                <p14:modId xmlns:p14="http://schemas.microsoft.com/office/powerpoint/2010/main" val="4110830442"/>
              </p:ext>
            </p:extLst>
          </p:nvPr>
        </p:nvGraphicFramePr>
        <p:xfrm>
          <a:off x="2742565" y="3937980"/>
          <a:ext cx="1130300" cy="381000"/>
        </p:xfrm>
        <a:graphic>
          <a:graphicData uri="http://schemas.openxmlformats.org/presentationml/2006/ole">
            <mc:AlternateContent xmlns:mc="http://schemas.openxmlformats.org/markup-compatibility/2006">
              <mc:Choice xmlns:v="urn:schemas-microsoft-com:vml" Requires="v">
                <p:oleObj spid="_x0000_s205827" name="Equation" r:id="rId3" imgW="1130040" imgH="380880" progId="Equation.DSMT4">
                  <p:embed/>
                </p:oleObj>
              </mc:Choice>
              <mc:Fallback>
                <p:oleObj name="Equation" r:id="rId3" imgW="1130040" imgH="380880" progId="Equation.DSMT4">
                  <p:embed/>
                  <p:pic>
                    <p:nvPicPr>
                      <p:cNvPr id="0" name="OLE substitute image"/>
                      <p:cNvPicPr/>
                      <p:nvPr/>
                    </p:nvPicPr>
                    <p:blipFill>
                      <a:blip r:embed="rId4"/>
                      <a:stretch>
                        <a:fillRect/>
                      </a:stretch>
                    </p:blipFill>
                    <p:spPr>
                      <a:xfrm>
                        <a:off x="2742565" y="3937980"/>
                        <a:ext cx="1130300" cy="38100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C063585-C4D2-43FD-96F9-1B7F427071AF}"/>
              </a:ext>
            </a:extLst>
          </p:cNvPr>
          <p:cNvSpPr>
            <a:spLocks noGrp="1"/>
          </p:cNvSpPr>
          <p:nvPr>
            <p:ph idx="14"/>
          </p:nvPr>
        </p:nvSpPr>
        <p:spPr>
          <a:xfrm>
            <a:off x="2026094" y="4485570"/>
            <a:ext cx="2563241" cy="2024480"/>
          </a:xfrm>
        </p:spPr>
        <p:txBody>
          <a:bodyPr/>
          <a:lstStyle/>
          <a:p>
            <a:r>
              <a:rPr lang="en-US"/>
              <a:t>Number of returns with errors = 35</a:t>
            </a:r>
          </a:p>
        </p:txBody>
      </p:sp>
      <p:sp>
        <p:nvSpPr>
          <p:cNvPr id="13" name="Content Placeholder 5"/>
          <p:cNvSpPr>
            <a:spLocks noGrp="1"/>
          </p:cNvSpPr>
          <p:nvPr>
            <p:ph idx="11"/>
          </p:nvPr>
        </p:nvSpPr>
        <p:spPr>
          <a:xfrm>
            <a:off x="5952804" y="3429000"/>
            <a:ext cx="2563240" cy="446567"/>
          </a:xfrm>
        </p:spPr>
        <p:txBody>
          <a:bodyPr/>
          <a:lstStyle/>
          <a:p>
            <a:pPr marL="0" lvl="2" indent="0" algn="ctr">
              <a:spcBef>
                <a:spcPts val="600"/>
              </a:spcBef>
              <a:spcAft>
                <a:spcPct val="0"/>
              </a:spcAft>
              <a:buNone/>
            </a:pPr>
            <a:r>
              <a:rPr lang="en-US" b="1" u="sng"/>
              <a:t>Office 2</a:t>
            </a:r>
          </a:p>
          <a:p>
            <a:pPr marL="914400" lvl="2" indent="0">
              <a:spcBef>
                <a:spcPts val="600"/>
              </a:spcBef>
              <a:spcAft>
                <a:spcPct val="0"/>
              </a:spcAft>
              <a:buNone/>
            </a:pPr>
            <a:endParaRPr lang="en-US" b="1" u="sng"/>
          </a:p>
        </p:txBody>
      </p:sp>
      <p:graphicFrame>
        <p:nvGraphicFramePr>
          <p:cNvPr id="17" name="Object 6" descr="Begin equation. n subscript 2 baseline equals 300. End equation,"/>
          <p:cNvGraphicFramePr>
            <a:graphicFrameLocks noGrp="1" noChangeAspect="1"/>
          </p:cNvGraphicFramePr>
          <p:nvPr>
            <p:ph idx="13"/>
            <p:extLst>
              <p:ext uri="{D42A27DB-BD31-4B8C-83A1-F6EECF244321}">
                <p14:modId xmlns:p14="http://schemas.microsoft.com/office/powerpoint/2010/main" val="1259999551"/>
              </p:ext>
            </p:extLst>
          </p:nvPr>
        </p:nvGraphicFramePr>
        <p:xfrm>
          <a:off x="6650224" y="3937980"/>
          <a:ext cx="1168400" cy="381000"/>
        </p:xfrm>
        <a:graphic>
          <a:graphicData uri="http://schemas.openxmlformats.org/presentationml/2006/ole">
            <mc:AlternateContent xmlns:mc="http://schemas.openxmlformats.org/markup-compatibility/2006">
              <mc:Choice xmlns:v="urn:schemas-microsoft-com:vml" Requires="v">
                <p:oleObj spid="_x0000_s205828" name="Equation" r:id="rId5" imgW="1168200" imgH="380880" progId="Equation.DSMT4">
                  <p:embed/>
                </p:oleObj>
              </mc:Choice>
              <mc:Fallback>
                <p:oleObj name="Equation" r:id="rId5" imgW="1168200" imgH="380880" progId="Equation.DSMT4">
                  <p:embed/>
                  <p:pic>
                    <p:nvPicPr>
                      <p:cNvPr id="0" name="OLE substitute image"/>
                      <p:cNvPicPr/>
                      <p:nvPr/>
                    </p:nvPicPr>
                    <p:blipFill>
                      <a:blip r:embed="rId6"/>
                      <a:stretch>
                        <a:fillRect/>
                      </a:stretch>
                    </p:blipFill>
                    <p:spPr>
                      <a:xfrm>
                        <a:off x="6650224" y="3937980"/>
                        <a:ext cx="1168400" cy="3810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F68373E-87E3-4505-8946-1B6AC96A059C}"/>
              </a:ext>
            </a:extLst>
          </p:cNvPr>
          <p:cNvSpPr>
            <a:spLocks noGrp="1"/>
          </p:cNvSpPr>
          <p:nvPr>
            <p:ph idx="15"/>
          </p:nvPr>
        </p:nvSpPr>
        <p:spPr>
          <a:xfrm>
            <a:off x="5952804" y="4485570"/>
            <a:ext cx="2563240" cy="1200265"/>
          </a:xfrm>
        </p:spPr>
        <p:txBody>
          <a:bodyPr/>
          <a:lstStyle/>
          <a:p>
            <a:pPr>
              <a:spcBef>
                <a:spcPts val="600"/>
              </a:spcBef>
              <a:spcAft>
                <a:spcPct val="0"/>
              </a:spcAft>
            </a:pPr>
            <a:r>
              <a:rPr lang="en-US"/>
              <a:t>Number of returns with errors = 27</a:t>
            </a:r>
          </a:p>
        </p:txBody>
      </p:sp>
    </p:spTree>
    <p:extLst>
      <p:ext uri="{BB962C8B-B14F-4D97-AF65-F5344CB8AC3E}">
        <p14:creationId xmlns:p14="http://schemas.microsoft.com/office/powerpoint/2010/main" val="292409718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Relative Frequency and Percent Frequency Distributions</a:t>
            </a:r>
          </a:p>
        </p:txBody>
      </p:sp>
      <p:sp>
        <p:nvSpPr>
          <p:cNvPr id="6" name="Content Placeholder 3">
            <a:extLst>
              <a:ext uri="{FF2B5EF4-FFF2-40B4-BE49-F238E27FC236}">
                <a16:creationId xmlns:a16="http://schemas.microsoft.com/office/drawing/2014/main" id="{15B97F2B-5B84-4C4D-ACF2-A196E958EEC6}"/>
              </a:ext>
            </a:extLst>
          </p:cNvPr>
          <p:cNvSpPr>
            <a:spLocks noGrp="1"/>
          </p:cNvSpPr>
          <p:nvPr>
            <p:ph sz="half" idx="2"/>
          </p:nvPr>
        </p:nvSpPr>
        <p:spPr>
          <a:xfrm>
            <a:off x="476844" y="1828800"/>
            <a:ext cx="1588440" cy="536028"/>
          </a:xfrm>
        </p:spPr>
        <p:txBody>
          <a:bodyPr/>
          <a:lstStyle/>
          <a:p>
            <a:pPr marL="0" indent="0">
              <a:buNone/>
            </a:pPr>
            <a:r>
              <a:rPr lang="en-IN" b="1" u="sng"/>
              <a:t>Example</a:t>
            </a:r>
          </a:p>
        </p:txBody>
      </p:sp>
      <p:pic>
        <p:nvPicPr>
          <p:cNvPr id="17" name="Content Placeholder 16" descr="Table showing the frequency and percent frequency distributions. Columns are labeled Rating, Relative Frequency, and Percent Frequency. The names of various soft drinks appear in the Ratings column Coca Cola has a relative frequency of .38 and a percent frequency of 38. Diet Coke has a relative frequency of .16 and a percent frequency of 16. Dr. Pepper has a relative frequency of .10 and a percent frequency of 10. Pepsi has a relative frequency of .26 and a percent frequency of 26. Sprite has a relative frequency of .10 and a percent frequency of 10. The total relative frequency is 1.00. The total percent frequency is 100. An annotation illustrates that the percent frequency is figured by multiplying the relative frequency by 100. An annotation illustrates that the relative frequency of a class equals frequency of a class divided by n.&#10;&#10;">
            <a:extLst>
              <a:ext uri="{FF2B5EF4-FFF2-40B4-BE49-F238E27FC236}">
                <a16:creationId xmlns:a16="http://schemas.microsoft.com/office/drawing/2014/main" id="{8E07A72F-F687-477B-AE28-662F38F9EA61}"/>
              </a:ext>
            </a:extLst>
          </p:cNvPr>
          <p:cNvPicPr>
            <a:picLocks noGrp="1" noChangeAspect="1"/>
          </p:cNvPicPr>
          <p:nvPr>
            <p:ph idx="10"/>
          </p:nvPr>
        </p:nvPicPr>
        <p:blipFill>
          <a:blip r:embed="rId2"/>
          <a:stretch>
            <a:fillRect/>
          </a:stretch>
        </p:blipFill>
        <p:spPr>
          <a:xfrm>
            <a:off x="2065284" y="2502936"/>
            <a:ext cx="9082088" cy="3451190"/>
          </a:xfrm>
          <a:prstGeom prst="rect">
            <a:avLst/>
          </a:prstGeom>
        </p:spPr>
      </p:pic>
    </p:spTree>
    <p:extLst>
      <p:ext uri="{BB962C8B-B14F-4D97-AF65-F5344CB8AC3E}">
        <p14:creationId xmlns:p14="http://schemas.microsoft.com/office/powerpoint/2010/main" val="866075545"/>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Point Estimator of the Difference between</a:t>
            </a:r>
            <a:br>
              <a:rPr lang="en-US"/>
            </a:br>
            <a:r>
              <a:rPr lang="en-US"/>
              <a:t>Two Population Proportions</a:t>
            </a:r>
            <a:endParaRPr lang="en-IN"/>
          </a:p>
        </p:txBody>
      </p:sp>
      <p:sp>
        <p:nvSpPr>
          <p:cNvPr id="7" name="Content Placeholder 6"/>
          <p:cNvSpPr>
            <a:spLocks noGrp="1"/>
          </p:cNvSpPr>
          <p:nvPr>
            <p:ph sz="half" idx="1"/>
          </p:nvPr>
        </p:nvSpPr>
        <p:spPr>
          <a:xfrm>
            <a:off x="487680" y="1825625"/>
            <a:ext cx="10942320" cy="521335"/>
          </a:xfrm>
        </p:spPr>
        <p:txBody>
          <a:bodyPr/>
          <a:lstStyle/>
          <a:p>
            <a:pPr marL="0" indent="0">
              <a:buNone/>
            </a:pPr>
            <a:r>
              <a:rPr lang="en-US" b="1" u="sng"/>
              <a:t>Example</a:t>
            </a:r>
            <a:r>
              <a:rPr lang="en-US" b="1"/>
              <a:t>: </a:t>
            </a:r>
            <a:r>
              <a:rPr lang="en-US"/>
              <a:t>Tax preparation firm</a:t>
            </a:r>
          </a:p>
        </p:txBody>
      </p:sp>
      <p:graphicFrame>
        <p:nvGraphicFramePr>
          <p:cNvPr id="14" name="Object 3" descr="p subscript 1 baseline equals proportion of erroneous returns for population 1 (office 1).&#10;p subscript 2 baseline equals proportion of erroneous returns for population 2 (office 2).&#10;p overbar subscript 1 baseline equals sample proportion for a random sample from population 1.&#10;p overbar subscript 2 baseline equals sample proportion for a random sample from population 2."/>
          <p:cNvGraphicFramePr>
            <a:graphicFrameLocks noGrp="1" noChangeAspect="1"/>
          </p:cNvGraphicFramePr>
          <p:nvPr>
            <p:ph sz="half" idx="2"/>
            <p:extLst>
              <p:ext uri="{D42A27DB-BD31-4B8C-83A1-F6EECF244321}">
                <p14:modId xmlns:p14="http://schemas.microsoft.com/office/powerpoint/2010/main" val="2257299633"/>
              </p:ext>
            </p:extLst>
          </p:nvPr>
        </p:nvGraphicFramePr>
        <p:xfrm>
          <a:off x="554038" y="2506663"/>
          <a:ext cx="8439150" cy="1892300"/>
        </p:xfrm>
        <a:graphic>
          <a:graphicData uri="http://schemas.openxmlformats.org/presentationml/2006/ole">
            <mc:AlternateContent xmlns:mc="http://schemas.openxmlformats.org/markup-compatibility/2006">
              <mc:Choice xmlns:v="urn:schemas-microsoft-com:vml" Requires="v">
                <p:oleObj spid="_x0000_s206851" name="Equation" r:id="rId3" imgW="8496000" imgH="1904760" progId="Equation.DSMT4">
                  <p:embed/>
                </p:oleObj>
              </mc:Choice>
              <mc:Fallback>
                <p:oleObj name="Equation" r:id="rId3" imgW="8496000" imgH="1904760" progId="Equation.DSMT4">
                  <p:embed/>
                  <p:pic>
                    <p:nvPicPr>
                      <p:cNvPr id="0" name="OLE substitute image"/>
                      <p:cNvPicPr/>
                      <p:nvPr/>
                    </p:nvPicPr>
                    <p:blipFill>
                      <a:blip r:embed="rId4"/>
                      <a:stretch>
                        <a:fillRect/>
                      </a:stretch>
                    </p:blipFill>
                    <p:spPr>
                      <a:xfrm>
                        <a:off x="554038" y="2506663"/>
                        <a:ext cx="8439150" cy="1892300"/>
                      </a:xfrm>
                      <a:prstGeom prst="rect">
                        <a:avLst/>
                      </a:prstGeom>
                    </p:spPr>
                  </p:pic>
                </p:oleObj>
              </mc:Fallback>
            </mc:AlternateContent>
          </a:graphicData>
        </a:graphic>
      </p:graphicFrame>
      <p:graphicFrame>
        <p:nvGraphicFramePr>
          <p:cNvPr id="12" name="Object 4" descr="Begin equation. p overbar subscript 1 minus p overbar subscript 2 equals 35 divided by 250 minus 27 divided by 300 equals .14 minus .09 equals .05. End equation."/>
          <p:cNvGraphicFramePr>
            <a:graphicFrameLocks noGrp="1" noChangeAspect="1"/>
          </p:cNvGraphicFramePr>
          <p:nvPr>
            <p:ph sz="half" idx="10"/>
            <p:extLst>
              <p:ext uri="{D42A27DB-BD31-4B8C-83A1-F6EECF244321}">
                <p14:modId xmlns:p14="http://schemas.microsoft.com/office/powerpoint/2010/main" val="3846829575"/>
              </p:ext>
            </p:extLst>
          </p:nvPr>
        </p:nvGraphicFramePr>
        <p:xfrm>
          <a:off x="3702180" y="4693249"/>
          <a:ext cx="4787640" cy="736560"/>
        </p:xfrm>
        <a:graphic>
          <a:graphicData uri="http://schemas.openxmlformats.org/presentationml/2006/ole">
            <mc:AlternateContent xmlns:mc="http://schemas.openxmlformats.org/markup-compatibility/2006">
              <mc:Choice xmlns:v="urn:schemas-microsoft-com:vml" Requires="v">
                <p:oleObj spid="_x0000_s206852" name="Equation" r:id="rId5" imgW="4787640" imgH="736560" progId="Equation.DSMT4">
                  <p:embed/>
                </p:oleObj>
              </mc:Choice>
              <mc:Fallback>
                <p:oleObj name="Equation" r:id="rId5" imgW="4787640" imgH="736560" progId="Equation.DSMT4">
                  <p:embed/>
                  <p:pic>
                    <p:nvPicPr>
                      <p:cNvPr id="0" name="OLE substitute image"/>
                      <p:cNvPicPr/>
                      <p:nvPr/>
                    </p:nvPicPr>
                    <p:blipFill>
                      <a:blip r:embed="rId6"/>
                      <a:stretch>
                        <a:fillRect/>
                      </a:stretch>
                    </p:blipFill>
                    <p:spPr>
                      <a:xfrm>
                        <a:off x="3702180" y="4693249"/>
                        <a:ext cx="4787640" cy="736560"/>
                      </a:xfrm>
                      <a:prstGeom prst="rect">
                        <a:avLst/>
                      </a:prstGeom>
                    </p:spPr>
                  </p:pic>
                </p:oleObj>
              </mc:Fallback>
            </mc:AlternateContent>
          </a:graphicData>
        </a:graphic>
      </p:graphicFrame>
    </p:spTree>
    <p:extLst>
      <p:ext uri="{BB962C8B-B14F-4D97-AF65-F5344CB8AC3E}">
        <p14:creationId xmlns:p14="http://schemas.microsoft.com/office/powerpoint/2010/main" val="3881551687"/>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n-US" i="1"/>
              <a:t>p</a:t>
            </a:r>
            <a:r>
              <a:rPr lang="en-US" baseline="-25000"/>
              <a:t>1</a:t>
            </a:r>
            <a:r>
              <a:rPr lang="en-US"/>
              <a:t> - </a:t>
            </a:r>
            <a:r>
              <a:rPr lang="en-US" i="1"/>
              <a:t>p</a:t>
            </a:r>
            <a:r>
              <a:rPr lang="en-US" baseline="-25000"/>
              <a:t>2 </a:t>
            </a:r>
            <a:r>
              <a:rPr lang="en-IN"/>
              <a:t>(4 of 5)</a:t>
            </a:r>
          </a:p>
        </p:txBody>
      </p:sp>
      <p:sp>
        <p:nvSpPr>
          <p:cNvPr id="5" name="Content Placeholder 2"/>
          <p:cNvSpPr>
            <a:spLocks noGrp="1"/>
          </p:cNvSpPr>
          <p:nvPr>
            <p:ph sz="half" idx="2"/>
          </p:nvPr>
        </p:nvSpPr>
        <p:spPr>
          <a:xfrm>
            <a:off x="476843" y="1828800"/>
            <a:ext cx="11241915" cy="464457"/>
          </a:xfrm>
        </p:spPr>
        <p:txBody>
          <a:bodyPr/>
          <a:lstStyle/>
          <a:p>
            <a:pPr marL="0" indent="0">
              <a:buNone/>
            </a:pPr>
            <a:r>
              <a:rPr lang="en-US" b="1" u="sng"/>
              <a:t>Example</a:t>
            </a:r>
            <a:r>
              <a:rPr lang="en-US" b="1"/>
              <a:t>: </a:t>
            </a:r>
            <a:r>
              <a:rPr lang="en-US"/>
              <a:t>Tax preparation firm</a:t>
            </a:r>
          </a:p>
        </p:txBody>
      </p:sp>
      <p:graphicFrame>
        <p:nvGraphicFramePr>
          <p:cNvPr id="11" name="Object 3" descr="For alpha equals .1, z subscript .05 baseline equals 1.645."/>
          <p:cNvGraphicFramePr>
            <a:graphicFrameLocks noGrp="1" noChangeAspect="1"/>
          </p:cNvGraphicFramePr>
          <p:nvPr>
            <p:ph idx="10"/>
            <p:extLst>
              <p:ext uri="{D42A27DB-BD31-4B8C-83A1-F6EECF244321}">
                <p14:modId xmlns:p14="http://schemas.microsoft.com/office/powerpoint/2010/main" val="1557927589"/>
              </p:ext>
            </p:extLst>
          </p:nvPr>
        </p:nvGraphicFramePr>
        <p:xfrm>
          <a:off x="4157663" y="2589213"/>
          <a:ext cx="2882900" cy="369887"/>
        </p:xfrm>
        <a:graphic>
          <a:graphicData uri="http://schemas.openxmlformats.org/presentationml/2006/ole">
            <mc:AlternateContent xmlns:mc="http://schemas.openxmlformats.org/markup-compatibility/2006">
              <mc:Choice xmlns:v="urn:schemas-microsoft-com:vml" Requires="v">
                <p:oleObj spid="_x0000_s207876" name="Equation" r:id="rId3" imgW="2971800" imgH="380880" progId="Equation.DSMT4">
                  <p:embed/>
                </p:oleObj>
              </mc:Choice>
              <mc:Fallback>
                <p:oleObj name="Equation" r:id="rId3" imgW="2971800" imgH="380880" progId="Equation.DSMT4">
                  <p:embed/>
                  <p:pic>
                    <p:nvPicPr>
                      <p:cNvPr id="0" name="OLE substitute image"/>
                      <p:cNvPicPr/>
                      <p:nvPr/>
                    </p:nvPicPr>
                    <p:blipFill>
                      <a:blip r:embed="rId4"/>
                      <a:stretch>
                        <a:fillRect/>
                      </a:stretch>
                    </p:blipFill>
                    <p:spPr>
                      <a:xfrm>
                        <a:off x="4157663" y="2589213"/>
                        <a:ext cx="2882900" cy="369887"/>
                      </a:xfrm>
                      <a:prstGeom prst="rect">
                        <a:avLst/>
                      </a:prstGeom>
                    </p:spPr>
                  </p:pic>
                </p:oleObj>
              </mc:Fallback>
            </mc:AlternateContent>
          </a:graphicData>
        </a:graphic>
      </p:graphicFrame>
      <p:graphicFrame>
        <p:nvGraphicFramePr>
          <p:cNvPr id="13" name="Object 4" descr="Begin equation. .14 minus .09 plus or minus 1.645 begin root, begin fraction .14 times left parenthesis 1 minus .14 right parenthesis divided by 250 end fraction plus begin fraction .09 times left parenthesis 1 minus .09 right parenthesis divided by 300 end fraction end root. End equation."/>
          <p:cNvGraphicFramePr>
            <a:graphicFrameLocks noGrp="1" noChangeAspect="1"/>
          </p:cNvGraphicFramePr>
          <p:nvPr>
            <p:ph idx="11"/>
            <p:extLst>
              <p:ext uri="{D42A27DB-BD31-4B8C-83A1-F6EECF244321}">
                <p14:modId xmlns:p14="http://schemas.microsoft.com/office/powerpoint/2010/main" val="3308287535"/>
              </p:ext>
            </p:extLst>
          </p:nvPr>
        </p:nvGraphicFramePr>
        <p:xfrm>
          <a:off x="2405979" y="3187552"/>
          <a:ext cx="5689440" cy="876240"/>
        </p:xfrm>
        <a:graphic>
          <a:graphicData uri="http://schemas.openxmlformats.org/presentationml/2006/ole">
            <mc:AlternateContent xmlns:mc="http://schemas.openxmlformats.org/markup-compatibility/2006">
              <mc:Choice xmlns:v="urn:schemas-microsoft-com:vml" Requires="v">
                <p:oleObj spid="_x0000_s207877" name="Equation" r:id="rId5" imgW="5689440" imgH="876240" progId="Equation.DSMT4">
                  <p:embed/>
                </p:oleObj>
              </mc:Choice>
              <mc:Fallback>
                <p:oleObj name="Equation" r:id="rId5" imgW="5689440" imgH="876240" progId="Equation.DSMT4">
                  <p:embed/>
                  <p:pic>
                    <p:nvPicPr>
                      <p:cNvPr id="0" name="OLE substitute image"/>
                      <p:cNvPicPr/>
                      <p:nvPr/>
                    </p:nvPicPr>
                    <p:blipFill>
                      <a:blip r:embed="rId6"/>
                      <a:stretch>
                        <a:fillRect/>
                      </a:stretch>
                    </p:blipFill>
                    <p:spPr>
                      <a:xfrm>
                        <a:off x="2405979" y="3187552"/>
                        <a:ext cx="5689440" cy="876240"/>
                      </a:xfrm>
                      <a:prstGeom prst="rect">
                        <a:avLst/>
                      </a:prstGeom>
                    </p:spPr>
                  </p:pic>
                </p:oleObj>
              </mc:Fallback>
            </mc:AlternateContent>
          </a:graphicData>
        </a:graphic>
      </p:graphicFrame>
      <p:graphicFrame>
        <p:nvGraphicFramePr>
          <p:cNvPr id="15" name="Object 5" descr="Begin equation. .05 plus or minus .045. End equation."/>
          <p:cNvGraphicFramePr>
            <a:graphicFrameLocks noGrp="1" noChangeAspect="1"/>
          </p:cNvGraphicFramePr>
          <p:nvPr>
            <p:ph idx="13"/>
            <p:extLst>
              <p:ext uri="{D42A27DB-BD31-4B8C-83A1-F6EECF244321}">
                <p14:modId xmlns:p14="http://schemas.microsoft.com/office/powerpoint/2010/main" val="2079695582"/>
              </p:ext>
            </p:extLst>
          </p:nvPr>
        </p:nvGraphicFramePr>
        <p:xfrm>
          <a:off x="5134584" y="4602095"/>
          <a:ext cx="1308100" cy="292100"/>
        </p:xfrm>
        <a:graphic>
          <a:graphicData uri="http://schemas.openxmlformats.org/presentationml/2006/ole">
            <mc:AlternateContent xmlns:mc="http://schemas.openxmlformats.org/markup-compatibility/2006">
              <mc:Choice xmlns:v="urn:schemas-microsoft-com:vml" Requires="v">
                <p:oleObj spid="_x0000_s207878" name="Equation" r:id="rId7" imgW="1307880" imgH="291960" progId="Equation.DSMT4">
                  <p:embed/>
                </p:oleObj>
              </mc:Choice>
              <mc:Fallback>
                <p:oleObj name="Equation" r:id="rId7" imgW="1307880" imgH="291960" progId="Equation.DSMT4">
                  <p:embed/>
                  <p:pic>
                    <p:nvPicPr>
                      <p:cNvPr id="0" name="OLE substitute image"/>
                      <p:cNvPicPr/>
                      <p:nvPr/>
                    </p:nvPicPr>
                    <p:blipFill>
                      <a:blip r:embed="rId8"/>
                      <a:stretch>
                        <a:fillRect/>
                      </a:stretch>
                    </p:blipFill>
                    <p:spPr>
                      <a:xfrm>
                        <a:off x="5134584" y="4602095"/>
                        <a:ext cx="1308100" cy="292100"/>
                      </a:xfrm>
                      <a:prstGeom prst="rect">
                        <a:avLst/>
                      </a:prstGeom>
                    </p:spPr>
                  </p:pic>
                </p:oleObj>
              </mc:Fallback>
            </mc:AlternateContent>
          </a:graphicData>
        </a:graphic>
      </p:graphicFrame>
      <p:sp>
        <p:nvSpPr>
          <p:cNvPr id="9" name="Content Placeholder 6"/>
          <p:cNvSpPr>
            <a:spLocks noGrp="1"/>
          </p:cNvSpPr>
          <p:nvPr>
            <p:ph idx="15"/>
          </p:nvPr>
        </p:nvSpPr>
        <p:spPr>
          <a:xfrm>
            <a:off x="476843" y="5074032"/>
            <a:ext cx="11238313" cy="1022905"/>
          </a:xfrm>
        </p:spPr>
        <p:txBody>
          <a:bodyPr/>
          <a:lstStyle/>
          <a:p>
            <a:pPr algn="l"/>
            <a:r>
              <a:rPr lang="en-US"/>
              <a:t>The 90% confidence interval for the difference in the proportion of erroneous tax returns prepared by two offices is .005 to .095.</a:t>
            </a:r>
          </a:p>
        </p:txBody>
      </p:sp>
    </p:spTree>
    <p:extLst>
      <p:ext uri="{BB962C8B-B14F-4D97-AF65-F5344CB8AC3E}">
        <p14:creationId xmlns:p14="http://schemas.microsoft.com/office/powerpoint/2010/main" val="449483536"/>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(1 of 8)</a:t>
            </a:r>
            <a:endParaRPr lang="en-IN" baseline="-25000"/>
          </a:p>
        </p:txBody>
      </p:sp>
      <p:sp>
        <p:nvSpPr>
          <p:cNvPr id="3" name="Content Placeholder 2"/>
          <p:cNvSpPr>
            <a:spLocks noGrp="1"/>
          </p:cNvSpPr>
          <p:nvPr>
            <p:ph idx="1"/>
          </p:nvPr>
        </p:nvSpPr>
        <p:spPr>
          <a:xfrm>
            <a:off x="476843" y="1944375"/>
            <a:ext cx="11241915" cy="1020894"/>
          </a:xfrm>
        </p:spPr>
        <p:txBody>
          <a:bodyPr/>
          <a:lstStyle/>
          <a:p>
            <a:pPr marL="342900" indent="-342900" algn="l">
              <a:buFont typeface="Arial" pitchFamily="34" charset="0"/>
              <a:buChar char="•"/>
            </a:pPr>
            <a:r>
              <a:rPr lang="en-US"/>
              <a:t>We focus on tests involving no difference between the two population proportions </a:t>
            </a:r>
          </a:p>
        </p:txBody>
      </p:sp>
      <p:graphicFrame>
        <p:nvGraphicFramePr>
          <p:cNvPr id="12" name="Object 3" descr="for example, p subscript 1 baseline equals p subscript 2 baseline."/>
          <p:cNvGraphicFramePr>
            <a:graphicFrameLocks noGrp="1" noChangeAspect="1"/>
          </p:cNvGraphicFramePr>
          <p:nvPr>
            <p:ph idx="14"/>
            <p:extLst>
              <p:ext uri="{D42A27DB-BD31-4B8C-83A1-F6EECF244321}">
                <p14:modId xmlns:p14="http://schemas.microsoft.com/office/powerpoint/2010/main" val="2927005543"/>
              </p:ext>
            </p:extLst>
          </p:nvPr>
        </p:nvGraphicFramePr>
        <p:xfrm>
          <a:off x="2498725" y="2352675"/>
          <a:ext cx="1828800" cy="438150"/>
        </p:xfrm>
        <a:graphic>
          <a:graphicData uri="http://schemas.openxmlformats.org/presentationml/2006/ole">
            <mc:AlternateContent xmlns:mc="http://schemas.openxmlformats.org/markup-compatibility/2006">
              <mc:Choice xmlns:v="urn:schemas-microsoft-com:vml" Requires="v">
                <p:oleObj spid="_x0000_s208901" name="Equation" r:id="rId3" imgW="1803240" imgH="431640" progId="Equation.DSMT4">
                  <p:embed/>
                </p:oleObj>
              </mc:Choice>
              <mc:Fallback>
                <p:oleObj name="Equation" r:id="rId3" imgW="1803240" imgH="431640" progId="Equation.DSMT4">
                  <p:embed/>
                  <p:pic>
                    <p:nvPicPr>
                      <p:cNvPr id="0" name="OLE substitute image"/>
                      <p:cNvPicPr/>
                      <p:nvPr/>
                    </p:nvPicPr>
                    <p:blipFill>
                      <a:blip r:embed="rId4"/>
                      <a:stretch>
                        <a:fillRect/>
                      </a:stretch>
                    </p:blipFill>
                    <p:spPr>
                      <a:xfrm>
                        <a:off x="2498725" y="2352675"/>
                        <a:ext cx="1828800" cy="438150"/>
                      </a:xfrm>
                      <a:prstGeom prst="rect">
                        <a:avLst/>
                      </a:prstGeom>
                    </p:spPr>
                  </p:pic>
                </p:oleObj>
              </mc:Fallback>
            </mc:AlternateContent>
          </a:graphicData>
        </a:graphic>
      </p:graphicFrame>
      <p:sp>
        <p:nvSpPr>
          <p:cNvPr id="16" name="Content Placeholder 6"/>
          <p:cNvSpPr>
            <a:spLocks noGrp="1"/>
          </p:cNvSpPr>
          <p:nvPr>
            <p:ph idx="12"/>
          </p:nvPr>
        </p:nvSpPr>
        <p:spPr>
          <a:xfrm>
            <a:off x="1726754" y="2987429"/>
            <a:ext cx="2504129" cy="489810"/>
          </a:xfrm>
        </p:spPr>
        <p:txBody>
          <a:bodyPr/>
          <a:lstStyle/>
          <a:p>
            <a:pPr algn="ctr"/>
            <a:r>
              <a:rPr lang="en-US"/>
              <a:t>Left-tailed</a:t>
            </a:r>
          </a:p>
        </p:txBody>
      </p:sp>
      <p:graphicFrame>
        <p:nvGraphicFramePr>
          <p:cNvPr id="17" name="Content Placeholder 16" descr="Begin equation. H subscript zero Baseline: p subscript 1 Baseline minus p subscript 2 Baseline is greater than or equal to 0. End equation.&#10;Begin equation. H subscript a baseline: p subscript 1 Baseline minus p subscript 2 Baseline less than 0. &#10;">
            <a:extLst>
              <a:ext uri="{FF2B5EF4-FFF2-40B4-BE49-F238E27FC236}">
                <a16:creationId xmlns:a16="http://schemas.microsoft.com/office/drawing/2014/main" id="{6CC8FEEE-AAC9-4B03-AD42-09BE2CD15AF8}"/>
              </a:ext>
            </a:extLst>
          </p:cNvPr>
          <p:cNvGraphicFramePr>
            <a:graphicFrameLocks noGrp="1" noChangeAspect="1"/>
          </p:cNvGraphicFramePr>
          <p:nvPr>
            <p:ph idx="16"/>
            <p:extLst>
              <p:ext uri="{D42A27DB-BD31-4B8C-83A1-F6EECF244321}">
                <p14:modId xmlns:p14="http://schemas.microsoft.com/office/powerpoint/2010/main" val="257458322"/>
              </p:ext>
            </p:extLst>
          </p:nvPr>
        </p:nvGraphicFramePr>
        <p:xfrm>
          <a:off x="1909237" y="3587183"/>
          <a:ext cx="2057500" cy="941386"/>
        </p:xfrm>
        <a:graphic>
          <a:graphicData uri="http://schemas.openxmlformats.org/presentationml/2006/ole">
            <mc:AlternateContent xmlns:mc="http://schemas.openxmlformats.org/markup-compatibility/2006">
              <mc:Choice xmlns:v="urn:schemas-microsoft-com:vml" Requires="v">
                <p:oleObj spid="_x0000_s208902" name="Equation" r:id="rId5" imgW="1942920" imgH="888840" progId="Equation.DSMT4">
                  <p:embed/>
                </p:oleObj>
              </mc:Choice>
              <mc:Fallback>
                <p:oleObj name="Equation" r:id="rId5" imgW="1942920" imgH="888840" progId="Equation.DSMT4">
                  <p:embed/>
                  <p:pic>
                    <p:nvPicPr>
                      <p:cNvPr id="0" name="OLE substitute image"/>
                      <p:cNvPicPr/>
                      <p:nvPr/>
                    </p:nvPicPr>
                    <p:blipFill>
                      <a:blip r:embed="rId6"/>
                      <a:stretch>
                        <a:fillRect/>
                      </a:stretch>
                    </p:blipFill>
                    <p:spPr>
                      <a:xfrm>
                        <a:off x="1909237" y="3587183"/>
                        <a:ext cx="2057500" cy="941386"/>
                      </a:xfrm>
                      <a:prstGeom prst="rect">
                        <a:avLst/>
                      </a:prstGeom>
                    </p:spPr>
                  </p:pic>
                </p:oleObj>
              </mc:Fallback>
            </mc:AlternateContent>
          </a:graphicData>
        </a:graphic>
      </p:graphicFrame>
      <p:sp>
        <p:nvSpPr>
          <p:cNvPr id="10" name="Content Placeholder 7"/>
          <p:cNvSpPr>
            <a:spLocks noGrp="1"/>
          </p:cNvSpPr>
          <p:nvPr>
            <p:ph idx="13"/>
          </p:nvPr>
        </p:nvSpPr>
        <p:spPr>
          <a:xfrm>
            <a:off x="4610992" y="2965269"/>
            <a:ext cx="2899407" cy="434356"/>
          </a:xfrm>
        </p:spPr>
        <p:txBody>
          <a:bodyPr/>
          <a:lstStyle/>
          <a:p>
            <a:pPr algn="ctr"/>
            <a:r>
              <a:rPr lang="en-US"/>
              <a:t>Right-tailed</a:t>
            </a:r>
          </a:p>
        </p:txBody>
      </p:sp>
      <p:graphicFrame>
        <p:nvGraphicFramePr>
          <p:cNvPr id="18" name="Content Placeholder 17" descr="Begin equation. H subscript 0 baseline equals p subscript 1 baseline minus p subscript 2 Baseline is less than or equal to 0. End equation. &#10;Begin equation. H subscript a baseline equals p subscript 1 Baseline minus p subscript 2 Baseline is greater than 0. End equation.&#10;">
            <a:extLst>
              <a:ext uri="{FF2B5EF4-FFF2-40B4-BE49-F238E27FC236}">
                <a16:creationId xmlns:a16="http://schemas.microsoft.com/office/drawing/2014/main" id="{E1700E08-DACA-4B35-94DC-EDB727550401}"/>
              </a:ext>
            </a:extLst>
          </p:cNvPr>
          <p:cNvGraphicFramePr>
            <a:graphicFrameLocks noGrp="1" noChangeAspect="1"/>
          </p:cNvGraphicFramePr>
          <p:nvPr>
            <p:ph idx="15"/>
            <p:extLst>
              <p:ext uri="{D42A27DB-BD31-4B8C-83A1-F6EECF244321}">
                <p14:modId xmlns:p14="http://schemas.microsoft.com/office/powerpoint/2010/main" val="1686740947"/>
              </p:ext>
            </p:extLst>
          </p:nvPr>
        </p:nvGraphicFramePr>
        <p:xfrm>
          <a:off x="4920697" y="3587183"/>
          <a:ext cx="2279996" cy="1020894"/>
        </p:xfrm>
        <a:graphic>
          <a:graphicData uri="http://schemas.openxmlformats.org/presentationml/2006/ole">
            <mc:AlternateContent xmlns:mc="http://schemas.openxmlformats.org/markup-compatibility/2006">
              <mc:Choice xmlns:v="urn:schemas-microsoft-com:vml" Requires="v">
                <p:oleObj spid="_x0000_s208903" name="Equation" r:id="rId7" imgW="1930320" imgH="863280" progId="Equation.DSMT4">
                  <p:embed/>
                </p:oleObj>
              </mc:Choice>
              <mc:Fallback>
                <p:oleObj name="Equation" r:id="rId7" imgW="1930320" imgH="863280" progId="Equation.DSMT4">
                  <p:embed/>
                  <p:pic>
                    <p:nvPicPr>
                      <p:cNvPr id="0" name="OLE substitute image"/>
                      <p:cNvPicPr/>
                      <p:nvPr/>
                    </p:nvPicPr>
                    <p:blipFill>
                      <a:blip r:embed="rId8"/>
                      <a:stretch>
                        <a:fillRect/>
                      </a:stretch>
                    </p:blipFill>
                    <p:spPr>
                      <a:xfrm>
                        <a:off x="4920697" y="3587183"/>
                        <a:ext cx="2279996" cy="1020894"/>
                      </a:xfrm>
                      <a:prstGeom prst="rect">
                        <a:avLst/>
                      </a:prstGeom>
                    </p:spPr>
                  </p:pic>
                </p:oleObj>
              </mc:Fallback>
            </mc:AlternateContent>
          </a:graphicData>
        </a:graphic>
      </p:graphicFrame>
      <p:sp>
        <p:nvSpPr>
          <p:cNvPr id="5" name="Content Placeholder 5"/>
          <p:cNvSpPr>
            <a:spLocks noGrp="1"/>
          </p:cNvSpPr>
          <p:nvPr>
            <p:ph idx="10"/>
          </p:nvPr>
        </p:nvSpPr>
        <p:spPr>
          <a:xfrm>
            <a:off x="7864969" y="2965269"/>
            <a:ext cx="2563241" cy="530427"/>
          </a:xfrm>
        </p:spPr>
        <p:txBody>
          <a:bodyPr/>
          <a:lstStyle/>
          <a:p>
            <a:pPr algn="ctr"/>
            <a:r>
              <a:rPr lang="en-US"/>
              <a:t>Two-tailed</a:t>
            </a:r>
          </a:p>
        </p:txBody>
      </p:sp>
      <p:graphicFrame>
        <p:nvGraphicFramePr>
          <p:cNvPr id="20" name="Content Placeholder 19" descr="Begin equation. H subscript 0 baseline: p subscript 1 Baseline minus p subscript 2 Baseline equals 0. End equation.&#10;Begin equation. H subscript a baseline: p subscript 1 Baseline minus p subscript 2 Baseline is not equal 0. End equation.">
            <a:extLst>
              <a:ext uri="{FF2B5EF4-FFF2-40B4-BE49-F238E27FC236}">
                <a16:creationId xmlns:a16="http://schemas.microsoft.com/office/drawing/2014/main" id="{1F465199-C9D0-441A-AC90-CE28184EF7DB}"/>
              </a:ext>
            </a:extLst>
          </p:cNvPr>
          <p:cNvGraphicFramePr>
            <a:graphicFrameLocks noGrp="1" noChangeAspect="1"/>
          </p:cNvGraphicFramePr>
          <p:nvPr>
            <p:ph sz="quarter" idx="20"/>
            <p:extLst>
              <p:ext uri="{D42A27DB-BD31-4B8C-83A1-F6EECF244321}">
                <p14:modId xmlns:p14="http://schemas.microsoft.com/office/powerpoint/2010/main" val="1460406160"/>
              </p:ext>
            </p:extLst>
          </p:nvPr>
        </p:nvGraphicFramePr>
        <p:xfrm>
          <a:off x="8164644" y="3587183"/>
          <a:ext cx="2118119" cy="941386"/>
        </p:xfrm>
        <a:graphic>
          <a:graphicData uri="http://schemas.openxmlformats.org/presentationml/2006/ole">
            <mc:AlternateContent xmlns:mc="http://schemas.openxmlformats.org/markup-compatibility/2006">
              <mc:Choice xmlns:v="urn:schemas-microsoft-com:vml" Requires="v">
                <p:oleObj spid="_x0000_s208904" name="Equation" r:id="rId9" imgW="1942920" imgH="863280" progId="Equation.DSMT4">
                  <p:embed/>
                </p:oleObj>
              </mc:Choice>
              <mc:Fallback>
                <p:oleObj name="Equation" r:id="rId9" imgW="1942920" imgH="863280" progId="Equation.DSMT4">
                  <p:embed/>
                  <p:pic>
                    <p:nvPicPr>
                      <p:cNvPr id="0" name="OLE substitute image"/>
                      <p:cNvPicPr/>
                      <p:nvPr/>
                    </p:nvPicPr>
                    <p:blipFill>
                      <a:blip r:embed="rId10"/>
                      <a:stretch>
                        <a:fillRect/>
                      </a:stretch>
                    </p:blipFill>
                    <p:spPr>
                      <a:xfrm>
                        <a:off x="8164644" y="3587183"/>
                        <a:ext cx="2118119" cy="941386"/>
                      </a:xfrm>
                      <a:prstGeom prst="rect">
                        <a:avLst/>
                      </a:prstGeom>
                    </p:spPr>
                  </p:pic>
                </p:oleObj>
              </mc:Fallback>
            </mc:AlternateContent>
          </a:graphicData>
        </a:graphic>
      </p:graphicFrame>
    </p:spTree>
    <p:extLst>
      <p:ext uri="{BB962C8B-B14F-4D97-AF65-F5344CB8AC3E}">
        <p14:creationId xmlns:p14="http://schemas.microsoft.com/office/powerpoint/2010/main" val="225109374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(2 of 8)</a:t>
            </a:r>
          </a:p>
        </p:txBody>
      </p:sp>
      <p:sp>
        <p:nvSpPr>
          <p:cNvPr id="5" name="Content Placeholder 2"/>
          <p:cNvSpPr>
            <a:spLocks noGrp="1"/>
          </p:cNvSpPr>
          <p:nvPr>
            <p:ph idx="1"/>
          </p:nvPr>
        </p:nvSpPr>
        <p:spPr>
          <a:xfrm>
            <a:off x="476844" y="1944375"/>
            <a:ext cx="11241914" cy="427302"/>
          </a:xfrm>
        </p:spPr>
        <p:txBody>
          <a:bodyPr/>
          <a:lstStyle/>
          <a:p>
            <a:pPr algn="l"/>
            <a:r>
              <a:rPr lang="en-US"/>
              <a:t>Standard Error of 	         when</a:t>
            </a:r>
          </a:p>
        </p:txBody>
      </p:sp>
      <p:graphicFrame>
        <p:nvGraphicFramePr>
          <p:cNvPr id="14" name="Object 3" descr="Begin equation. p overbar subscript 1 baseline minus p overbar subscript 2 baseline. End equation."/>
          <p:cNvGraphicFramePr>
            <a:graphicFrameLocks noGrp="1" noChangeAspect="1"/>
          </p:cNvGraphicFramePr>
          <p:nvPr>
            <p:ph idx="11"/>
            <p:extLst>
              <p:ext uri="{D42A27DB-BD31-4B8C-83A1-F6EECF244321}">
                <p14:modId xmlns:p14="http://schemas.microsoft.com/office/powerpoint/2010/main" val="2092277409"/>
              </p:ext>
            </p:extLst>
          </p:nvPr>
        </p:nvGraphicFramePr>
        <p:xfrm>
          <a:off x="3079296" y="1990677"/>
          <a:ext cx="876300" cy="381000"/>
        </p:xfrm>
        <a:graphic>
          <a:graphicData uri="http://schemas.openxmlformats.org/presentationml/2006/ole">
            <mc:AlternateContent xmlns:mc="http://schemas.openxmlformats.org/markup-compatibility/2006">
              <mc:Choice xmlns:v="urn:schemas-microsoft-com:vml" Requires="v">
                <p:oleObj spid="_x0000_s209926" name="Equation" r:id="rId3" imgW="876240" imgH="380880" progId="Equation.DSMT4">
                  <p:embed/>
                </p:oleObj>
              </mc:Choice>
              <mc:Fallback>
                <p:oleObj name="Equation" r:id="rId3" imgW="876240" imgH="380880" progId="Equation.DSMT4">
                  <p:embed/>
                  <p:pic>
                    <p:nvPicPr>
                      <p:cNvPr id="0" name="OLE substitute image"/>
                      <p:cNvPicPr/>
                      <p:nvPr/>
                    </p:nvPicPr>
                    <p:blipFill>
                      <a:blip r:embed="rId4"/>
                      <a:stretch>
                        <a:fillRect/>
                      </a:stretch>
                    </p:blipFill>
                    <p:spPr>
                      <a:xfrm>
                        <a:off x="3079296" y="1990677"/>
                        <a:ext cx="876300" cy="381000"/>
                      </a:xfrm>
                      <a:prstGeom prst="rect">
                        <a:avLst/>
                      </a:prstGeom>
                    </p:spPr>
                  </p:pic>
                </p:oleObj>
              </mc:Fallback>
            </mc:AlternateContent>
          </a:graphicData>
        </a:graphic>
      </p:graphicFrame>
      <p:graphicFrame>
        <p:nvGraphicFramePr>
          <p:cNvPr id="16" name="Object 4" descr="Begin equation. p subscript 1 baseline equals p subscript 2 baseline equals p. End equation."/>
          <p:cNvGraphicFramePr>
            <a:graphicFrameLocks noGrp="1" noChangeAspect="1"/>
          </p:cNvGraphicFramePr>
          <p:nvPr>
            <p:ph idx="13"/>
            <p:extLst>
              <p:ext uri="{D42A27DB-BD31-4B8C-83A1-F6EECF244321}">
                <p14:modId xmlns:p14="http://schemas.microsoft.com/office/powerpoint/2010/main" val="3965652805"/>
              </p:ext>
            </p:extLst>
          </p:nvPr>
        </p:nvGraphicFramePr>
        <p:xfrm>
          <a:off x="4937125" y="1990677"/>
          <a:ext cx="1447800" cy="381000"/>
        </p:xfrm>
        <a:graphic>
          <a:graphicData uri="http://schemas.openxmlformats.org/presentationml/2006/ole">
            <mc:AlternateContent xmlns:mc="http://schemas.openxmlformats.org/markup-compatibility/2006">
              <mc:Choice xmlns:v="urn:schemas-microsoft-com:vml" Requires="v">
                <p:oleObj spid="_x0000_s209927" name="Equation" r:id="rId5" imgW="1447560" imgH="380880" progId="Equation.DSMT4">
                  <p:embed/>
                </p:oleObj>
              </mc:Choice>
              <mc:Fallback>
                <p:oleObj name="Equation" r:id="rId5" imgW="1447560" imgH="380880" progId="Equation.DSMT4">
                  <p:embed/>
                  <p:pic>
                    <p:nvPicPr>
                      <p:cNvPr id="0" name="OLE substitute image"/>
                      <p:cNvPicPr/>
                      <p:nvPr/>
                    </p:nvPicPr>
                    <p:blipFill>
                      <a:blip r:embed="rId6"/>
                      <a:stretch>
                        <a:fillRect/>
                      </a:stretch>
                    </p:blipFill>
                    <p:spPr>
                      <a:xfrm>
                        <a:off x="4937125" y="1990677"/>
                        <a:ext cx="1447800" cy="381000"/>
                      </a:xfrm>
                      <a:prstGeom prst="rect">
                        <a:avLst/>
                      </a:prstGeom>
                    </p:spPr>
                  </p:pic>
                </p:oleObj>
              </mc:Fallback>
            </mc:AlternateContent>
          </a:graphicData>
        </a:graphic>
      </p:graphicFrame>
      <p:graphicFrame>
        <p:nvGraphicFramePr>
          <p:cNvPr id="24" name="Object 5" descr="Begin equation. Sigma subscript p overbar subscript 1 minus p overbar subscript 2 baseline equals begin root p times left parenthesis 1 minus p right parenthesis time left parenthesis begin fraction 1 divided by n subscript 1 baseline end fraction plus begin fraction 1 divided by n subscript 2 baseline end fraction right parenthesis end root. End equation."/>
          <p:cNvGraphicFramePr>
            <a:graphicFrameLocks noGrp="1" noChangeAspect="1"/>
          </p:cNvGraphicFramePr>
          <p:nvPr>
            <p:ph idx="15"/>
            <p:extLst>
              <p:ext uri="{D42A27DB-BD31-4B8C-83A1-F6EECF244321}">
                <p14:modId xmlns:p14="http://schemas.microsoft.com/office/powerpoint/2010/main" val="1133619540"/>
              </p:ext>
            </p:extLst>
          </p:nvPr>
        </p:nvGraphicFramePr>
        <p:xfrm>
          <a:off x="4311660" y="2814886"/>
          <a:ext cx="3568680" cy="990360"/>
        </p:xfrm>
        <a:graphic>
          <a:graphicData uri="http://schemas.openxmlformats.org/presentationml/2006/ole">
            <mc:AlternateContent xmlns:mc="http://schemas.openxmlformats.org/markup-compatibility/2006">
              <mc:Choice xmlns:v="urn:schemas-microsoft-com:vml" Requires="v">
                <p:oleObj spid="_x0000_s209928" name="Equation" r:id="rId7" imgW="3568680" imgH="990360" progId="Equation.DSMT4">
                  <p:embed/>
                </p:oleObj>
              </mc:Choice>
              <mc:Fallback>
                <p:oleObj name="Equation" r:id="rId7" imgW="3568680" imgH="990360" progId="Equation.DSMT4">
                  <p:embed/>
                  <p:pic>
                    <p:nvPicPr>
                      <p:cNvPr id="0" name="OLE substitute image"/>
                      <p:cNvPicPr/>
                      <p:nvPr/>
                    </p:nvPicPr>
                    <p:blipFill>
                      <a:blip r:embed="rId8"/>
                      <a:stretch>
                        <a:fillRect/>
                      </a:stretch>
                    </p:blipFill>
                    <p:spPr>
                      <a:xfrm>
                        <a:off x="4311660" y="2814886"/>
                        <a:ext cx="3568680" cy="990360"/>
                      </a:xfrm>
                      <a:prstGeom prst="rect">
                        <a:avLst/>
                      </a:prstGeom>
                    </p:spPr>
                  </p:pic>
                </p:oleObj>
              </mc:Fallback>
            </mc:AlternateContent>
          </a:graphicData>
        </a:graphic>
      </p:graphicFrame>
      <p:sp>
        <p:nvSpPr>
          <p:cNvPr id="11" name="Content Placeholder 6"/>
          <p:cNvSpPr>
            <a:spLocks noGrp="1"/>
          </p:cNvSpPr>
          <p:nvPr>
            <p:ph idx="14"/>
          </p:nvPr>
        </p:nvSpPr>
        <p:spPr>
          <a:xfrm>
            <a:off x="476844" y="4136965"/>
            <a:ext cx="11241913" cy="493092"/>
          </a:xfrm>
        </p:spPr>
        <p:txBody>
          <a:bodyPr/>
          <a:lstStyle/>
          <a:p>
            <a:pPr algn="l"/>
            <a:r>
              <a:rPr lang="en-US"/>
              <a:t>Pooled Estimator of </a:t>
            </a:r>
            <a:r>
              <a:rPr lang="en-US" i="1"/>
              <a:t>p</a:t>
            </a:r>
            <a:r>
              <a:rPr lang="en-US"/>
              <a:t> when</a:t>
            </a:r>
          </a:p>
        </p:txBody>
      </p:sp>
      <p:graphicFrame>
        <p:nvGraphicFramePr>
          <p:cNvPr id="18" name="Object 7" descr="Begin equation. p subscript 1 baseline equals p subscript 2 baseline equals p. End equation."/>
          <p:cNvGraphicFramePr>
            <a:graphicFrameLocks noGrp="1" noChangeAspect="1"/>
          </p:cNvGraphicFramePr>
          <p:nvPr>
            <p:ph idx="10"/>
            <p:extLst>
              <p:ext uri="{D42A27DB-BD31-4B8C-83A1-F6EECF244321}">
                <p14:modId xmlns:p14="http://schemas.microsoft.com/office/powerpoint/2010/main" val="3826346465"/>
              </p:ext>
            </p:extLst>
          </p:nvPr>
        </p:nvGraphicFramePr>
        <p:xfrm>
          <a:off x="4386263" y="4193208"/>
          <a:ext cx="1447800" cy="381000"/>
        </p:xfrm>
        <a:graphic>
          <a:graphicData uri="http://schemas.openxmlformats.org/presentationml/2006/ole">
            <mc:AlternateContent xmlns:mc="http://schemas.openxmlformats.org/markup-compatibility/2006">
              <mc:Choice xmlns:v="urn:schemas-microsoft-com:vml" Requires="v">
                <p:oleObj spid="_x0000_s209929" name="Equation" r:id="rId9" imgW="1447560" imgH="380880" progId="Equation.DSMT4">
                  <p:embed/>
                </p:oleObj>
              </mc:Choice>
              <mc:Fallback>
                <p:oleObj name="Equation" r:id="rId9" imgW="1447560" imgH="380880" progId="Equation.DSMT4">
                  <p:embed/>
                  <p:pic>
                    <p:nvPicPr>
                      <p:cNvPr id="0" name="OLE substitute image"/>
                      <p:cNvPicPr/>
                      <p:nvPr/>
                    </p:nvPicPr>
                    <p:blipFill>
                      <a:blip r:embed="rId6"/>
                      <a:stretch>
                        <a:fillRect/>
                      </a:stretch>
                    </p:blipFill>
                    <p:spPr>
                      <a:xfrm>
                        <a:off x="4386263" y="4193208"/>
                        <a:ext cx="1447800" cy="381000"/>
                      </a:xfrm>
                      <a:prstGeom prst="rect">
                        <a:avLst/>
                      </a:prstGeom>
                    </p:spPr>
                  </p:pic>
                </p:oleObj>
              </mc:Fallback>
            </mc:AlternateContent>
          </a:graphicData>
        </a:graphic>
      </p:graphicFrame>
      <p:graphicFrame>
        <p:nvGraphicFramePr>
          <p:cNvPr id="20" name="Object 8" descr="Begin equation. p overbar equals begin fraction n subscript 1 baseline p overbar subscript 1 baseline plus n subscript 2 baseline p overbar subscript 2 baseline divide by n subscript 1 baseline plus n subscript 2 baseline end fraction. End equation."/>
          <p:cNvGraphicFramePr>
            <a:graphicFrameLocks noGrp="1" noChangeAspect="1"/>
          </p:cNvGraphicFramePr>
          <p:nvPr>
            <p:ph idx="12"/>
            <p:extLst>
              <p:ext uri="{D42A27DB-BD31-4B8C-83A1-F6EECF244321}">
                <p14:modId xmlns:p14="http://schemas.microsoft.com/office/powerpoint/2010/main" val="1692181641"/>
              </p:ext>
            </p:extLst>
          </p:nvPr>
        </p:nvGraphicFramePr>
        <p:xfrm>
          <a:off x="5099050" y="4961776"/>
          <a:ext cx="1993900" cy="812800"/>
        </p:xfrm>
        <a:graphic>
          <a:graphicData uri="http://schemas.openxmlformats.org/presentationml/2006/ole">
            <mc:AlternateContent xmlns:mc="http://schemas.openxmlformats.org/markup-compatibility/2006">
              <mc:Choice xmlns:v="urn:schemas-microsoft-com:vml" Requires="v">
                <p:oleObj spid="_x0000_s209930" name="Equation" r:id="rId10" imgW="1993680" imgH="812520" progId="Equation.DSMT4">
                  <p:embed/>
                </p:oleObj>
              </mc:Choice>
              <mc:Fallback>
                <p:oleObj name="Equation" r:id="rId10" imgW="1993680" imgH="812520" progId="Equation.DSMT4">
                  <p:embed/>
                  <p:pic>
                    <p:nvPicPr>
                      <p:cNvPr id="0" name="OLE substitute image"/>
                      <p:cNvPicPr/>
                      <p:nvPr/>
                    </p:nvPicPr>
                    <p:blipFill>
                      <a:blip r:embed="rId11"/>
                      <a:stretch>
                        <a:fillRect/>
                      </a:stretch>
                    </p:blipFill>
                    <p:spPr>
                      <a:xfrm>
                        <a:off x="5099050" y="4961776"/>
                        <a:ext cx="1993900" cy="812800"/>
                      </a:xfrm>
                      <a:prstGeom prst="rect">
                        <a:avLst/>
                      </a:prstGeom>
                    </p:spPr>
                  </p:pic>
                </p:oleObj>
              </mc:Fallback>
            </mc:AlternateContent>
          </a:graphicData>
        </a:graphic>
      </p:graphicFrame>
    </p:spTree>
    <p:extLst>
      <p:ext uri="{BB962C8B-B14F-4D97-AF65-F5344CB8AC3E}">
        <p14:creationId xmlns:p14="http://schemas.microsoft.com/office/powerpoint/2010/main" val="365143338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(3 of 8)</a:t>
            </a:r>
          </a:p>
        </p:txBody>
      </p:sp>
      <p:sp>
        <p:nvSpPr>
          <p:cNvPr id="5" name="Content Placeholder 2"/>
          <p:cNvSpPr>
            <a:spLocks noGrp="1"/>
          </p:cNvSpPr>
          <p:nvPr>
            <p:ph sz="half" idx="1"/>
          </p:nvPr>
        </p:nvSpPr>
        <p:spPr>
          <a:xfrm>
            <a:off x="476844" y="1825625"/>
            <a:ext cx="2237328" cy="438604"/>
          </a:xfrm>
        </p:spPr>
        <p:txBody>
          <a:bodyPr/>
          <a:lstStyle/>
          <a:p>
            <a:pPr marL="0" indent="0">
              <a:buNone/>
            </a:pPr>
            <a:r>
              <a:rPr lang="en-US"/>
              <a:t>Test Statistic</a:t>
            </a:r>
          </a:p>
        </p:txBody>
      </p:sp>
      <p:graphicFrame>
        <p:nvGraphicFramePr>
          <p:cNvPr id="8" name="Object 3" descr="z equals begin fraction left parenthesis p overbar subscript 1 baseline minus p overbar subscript 2 baseline divided by start root p overbar times left parenthesis 1 minus p overbar right parenthesis times left parenthesis begin fraction 1 divided by n subscript 1 baseline end fraction plus begin fraction 1 divided by n subscript 2 baseline end fraction right parenthesis end root end fraction. End equation."/>
          <p:cNvGraphicFramePr>
            <a:graphicFrameLocks noGrp="1" noChangeAspect="1"/>
          </p:cNvGraphicFramePr>
          <p:nvPr>
            <p:ph sz="half" idx="2"/>
            <p:extLst>
              <p:ext uri="{D42A27DB-BD31-4B8C-83A1-F6EECF244321}">
                <p14:modId xmlns:p14="http://schemas.microsoft.com/office/powerpoint/2010/main" val="866825416"/>
              </p:ext>
            </p:extLst>
          </p:nvPr>
        </p:nvGraphicFramePr>
        <p:xfrm>
          <a:off x="4540250" y="2566194"/>
          <a:ext cx="3111500" cy="1435100"/>
        </p:xfrm>
        <a:graphic>
          <a:graphicData uri="http://schemas.openxmlformats.org/presentationml/2006/ole">
            <mc:AlternateContent xmlns:mc="http://schemas.openxmlformats.org/markup-compatibility/2006">
              <mc:Choice xmlns:v="urn:schemas-microsoft-com:vml" Requires="v">
                <p:oleObj spid="_x0000_s210946" name="Equation" r:id="rId3" imgW="3111480" imgH="1434960" progId="Equation.DSMT4">
                  <p:embed/>
                </p:oleObj>
              </mc:Choice>
              <mc:Fallback>
                <p:oleObj name="Equation" r:id="rId3" imgW="3111480" imgH="1434960" progId="Equation.DSMT4">
                  <p:embed/>
                  <p:pic>
                    <p:nvPicPr>
                      <p:cNvPr id="0" name="OLE substitute image"/>
                      <p:cNvPicPr/>
                      <p:nvPr/>
                    </p:nvPicPr>
                    <p:blipFill>
                      <a:blip r:embed="rId4"/>
                      <a:stretch>
                        <a:fillRect/>
                      </a:stretch>
                    </p:blipFill>
                    <p:spPr>
                      <a:xfrm>
                        <a:off x="4540250" y="2566194"/>
                        <a:ext cx="3111500" cy="1435100"/>
                      </a:xfrm>
                      <a:prstGeom prst="rect">
                        <a:avLst/>
                      </a:prstGeom>
                    </p:spPr>
                  </p:pic>
                </p:oleObj>
              </mc:Fallback>
            </mc:AlternateContent>
          </a:graphicData>
        </a:graphic>
      </p:graphicFrame>
    </p:spTree>
    <p:extLst>
      <p:ext uri="{BB962C8B-B14F-4D97-AF65-F5344CB8AC3E}">
        <p14:creationId xmlns:p14="http://schemas.microsoft.com/office/powerpoint/2010/main" val="2486678412"/>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(4 of 8)</a:t>
            </a:r>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b="1" u="sng"/>
              <a:t>Example</a:t>
            </a:r>
            <a:r>
              <a:rPr lang="en-US" b="1"/>
              <a:t>: </a:t>
            </a:r>
            <a:r>
              <a:rPr lang="en-US"/>
              <a:t>Tax preparation firm</a:t>
            </a:r>
          </a:p>
          <a:p>
            <a:pPr marL="0" indent="0">
              <a:spcBef>
                <a:spcPts val="1200"/>
              </a:spcBef>
              <a:spcAft>
                <a:spcPts val="1200"/>
              </a:spcAft>
              <a:buNone/>
            </a:pPr>
            <a:r>
              <a:rPr lang="en-US"/>
              <a:t>Let us assume that the firm wants to use a hypothesis test to determine whether the error proportions differ between the two offices. </a:t>
            </a:r>
          </a:p>
          <a:p>
            <a:pPr marL="0" indent="0">
              <a:spcBef>
                <a:spcPts val="1200"/>
              </a:spcBef>
              <a:spcAft>
                <a:spcPts val="1200"/>
              </a:spcAft>
              <a:buNone/>
            </a:pPr>
            <a:r>
              <a:rPr lang="en-US"/>
              <a:t>Can we conclude, using a .10 level of significance, that the error proportions differ between the two offices?</a:t>
            </a:r>
          </a:p>
        </p:txBody>
      </p:sp>
    </p:spTree>
    <p:extLst>
      <p:ext uri="{BB962C8B-B14F-4D97-AF65-F5344CB8AC3E}">
        <p14:creationId xmlns:p14="http://schemas.microsoft.com/office/powerpoint/2010/main" val="502836258"/>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(5 of 8)</a:t>
            </a:r>
          </a:p>
        </p:txBody>
      </p:sp>
      <p:sp>
        <p:nvSpPr>
          <p:cNvPr id="5" name="Content Placeholder 2"/>
          <p:cNvSpPr>
            <a:spLocks noGrp="1"/>
          </p:cNvSpPr>
          <p:nvPr>
            <p:ph sz="half" idx="1"/>
          </p:nvPr>
        </p:nvSpPr>
        <p:spPr>
          <a:xfrm>
            <a:off x="476844" y="1825625"/>
            <a:ext cx="10770276" cy="1751013"/>
          </a:xfrm>
        </p:spPr>
        <p:txBody>
          <a:bodyPr/>
          <a:lstStyle/>
          <a:p>
            <a:pPr marL="0" indent="0">
              <a:spcAft>
                <a:spcPct val="0"/>
              </a:spcAft>
              <a:buNone/>
            </a:pPr>
            <a:r>
              <a:rPr lang="en-US" b="1" u="sng"/>
              <a:t>Example</a:t>
            </a:r>
            <a:r>
              <a:rPr lang="en-US" b="1"/>
              <a:t>: </a:t>
            </a:r>
            <a:r>
              <a:rPr lang="en-US"/>
              <a:t>Tax preparation firm</a:t>
            </a:r>
          </a:p>
          <a:p>
            <a:pPr marL="457200" indent="0">
              <a:spcBef>
                <a:spcPts val="600"/>
              </a:spcBef>
              <a:spcAft>
                <a:spcPct val="0"/>
              </a:spcAft>
              <a:buNone/>
            </a:pPr>
            <a:r>
              <a:rPr lang="en-US" i="1"/>
              <a:t>p</a:t>
            </a:r>
            <a:r>
              <a:rPr lang="en-US"/>
              <a:t>-value approach</a:t>
            </a:r>
          </a:p>
          <a:p>
            <a:pPr marL="914400" indent="-457200">
              <a:spcBef>
                <a:spcPts val="600"/>
              </a:spcBef>
              <a:buFont typeface="+mj-lt"/>
              <a:buAutoNum type="arabicPeriod"/>
            </a:pPr>
            <a:r>
              <a:rPr lang="en-US"/>
              <a:t>Develop the hypotheses.</a:t>
            </a:r>
          </a:p>
        </p:txBody>
      </p:sp>
      <p:graphicFrame>
        <p:nvGraphicFramePr>
          <p:cNvPr id="9" name="Object 3" descr="Begin equation. H subscript 0 baseline: p subscript 1 baseline minus p subscript 2 baseline equals 0. End equation. &#10;Begin equation. H subscript a baseline: p subscript 1 minus p subscript 2 is not equal to 0. End equation."/>
          <p:cNvGraphicFramePr>
            <a:graphicFrameLocks noGrp="1" noChangeAspect="1"/>
          </p:cNvGraphicFramePr>
          <p:nvPr>
            <p:ph sz="half" idx="2"/>
            <p:extLst>
              <p:ext uri="{D42A27DB-BD31-4B8C-83A1-F6EECF244321}">
                <p14:modId xmlns:p14="http://schemas.microsoft.com/office/powerpoint/2010/main" val="272194577"/>
              </p:ext>
            </p:extLst>
          </p:nvPr>
        </p:nvGraphicFramePr>
        <p:xfrm>
          <a:off x="4914900" y="3579813"/>
          <a:ext cx="2362200" cy="842962"/>
        </p:xfrm>
        <a:graphic>
          <a:graphicData uri="http://schemas.openxmlformats.org/presentationml/2006/ole">
            <mc:AlternateContent xmlns:mc="http://schemas.openxmlformats.org/markup-compatibility/2006">
              <mc:Choice xmlns:v="urn:schemas-microsoft-com:vml" Requires="v">
                <p:oleObj spid="_x0000_s211971" name="Equation" r:id="rId3" imgW="2349360" imgH="838080" progId="Equation.DSMT4">
                  <p:embed/>
                </p:oleObj>
              </mc:Choice>
              <mc:Fallback>
                <p:oleObj name="Equation" r:id="rId3" imgW="2349360" imgH="838080" progId="Equation.DSMT4">
                  <p:embed/>
                  <p:pic>
                    <p:nvPicPr>
                      <p:cNvPr id="0" name="OLE substitute image"/>
                      <p:cNvPicPr/>
                      <p:nvPr/>
                    </p:nvPicPr>
                    <p:blipFill>
                      <a:blip r:embed="rId4"/>
                      <a:stretch>
                        <a:fillRect/>
                      </a:stretch>
                    </p:blipFill>
                    <p:spPr>
                      <a:xfrm>
                        <a:off x="4914900" y="3579813"/>
                        <a:ext cx="2362200" cy="842962"/>
                      </a:xfrm>
                      <a:prstGeom prst="rect">
                        <a:avLst/>
                      </a:prstGeom>
                    </p:spPr>
                  </p:pic>
                </p:oleObj>
              </mc:Fallback>
            </mc:AlternateContent>
          </a:graphicData>
        </a:graphic>
      </p:graphicFrame>
      <p:graphicFrame>
        <p:nvGraphicFramePr>
          <p:cNvPr id="13" name="Object 4" descr="Begin equation. p subscript 1 baseline equals proportion of erroneous returns for population 1 (office 1). End equation.&#10;Begin equation. p subscript 2 baseline equals proportion of erroneous returns for population 2 (office 2). End equation."/>
          <p:cNvGraphicFramePr>
            <a:graphicFrameLocks noGrp="1" noChangeAspect="1"/>
          </p:cNvGraphicFramePr>
          <p:nvPr>
            <p:ph sz="half" idx="10"/>
            <p:extLst>
              <p:ext uri="{D42A27DB-BD31-4B8C-83A1-F6EECF244321}">
                <p14:modId xmlns:p14="http://schemas.microsoft.com/office/powerpoint/2010/main" val="3300954552"/>
              </p:ext>
            </p:extLst>
          </p:nvPr>
        </p:nvGraphicFramePr>
        <p:xfrm>
          <a:off x="1116013" y="4826000"/>
          <a:ext cx="8321675" cy="952500"/>
        </p:xfrm>
        <a:graphic>
          <a:graphicData uri="http://schemas.openxmlformats.org/presentationml/2006/ole">
            <mc:AlternateContent xmlns:mc="http://schemas.openxmlformats.org/markup-compatibility/2006">
              <mc:Choice xmlns:v="urn:schemas-microsoft-com:vml" Requires="v">
                <p:oleObj spid="_x0000_s211972" name="Equation" r:id="rId5" imgW="8432640" imgH="965160" progId="Equation.DSMT4">
                  <p:embed/>
                </p:oleObj>
              </mc:Choice>
              <mc:Fallback>
                <p:oleObj name="Equation" r:id="rId5" imgW="8432640" imgH="965160" progId="Equation.DSMT4">
                  <p:embed/>
                  <p:pic>
                    <p:nvPicPr>
                      <p:cNvPr id="0" name="OLE substitute image"/>
                      <p:cNvPicPr/>
                      <p:nvPr/>
                    </p:nvPicPr>
                    <p:blipFill>
                      <a:blip r:embed="rId6"/>
                      <a:stretch>
                        <a:fillRect/>
                      </a:stretch>
                    </p:blipFill>
                    <p:spPr>
                      <a:xfrm>
                        <a:off x="1116013" y="4826000"/>
                        <a:ext cx="8321675" cy="952500"/>
                      </a:xfrm>
                      <a:prstGeom prst="rect">
                        <a:avLst/>
                      </a:prstGeom>
                    </p:spPr>
                  </p:pic>
                </p:oleObj>
              </mc:Fallback>
            </mc:AlternateContent>
          </a:graphicData>
        </a:graphic>
      </p:graphicFrame>
    </p:spTree>
    <p:extLst>
      <p:ext uri="{BB962C8B-B14F-4D97-AF65-F5344CB8AC3E}">
        <p14:creationId xmlns:p14="http://schemas.microsoft.com/office/powerpoint/2010/main" val="625638117"/>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(6 of 8)</a:t>
            </a:r>
          </a:p>
        </p:txBody>
      </p:sp>
      <p:sp>
        <p:nvSpPr>
          <p:cNvPr id="5" name="Content Placeholder 2"/>
          <p:cNvSpPr>
            <a:spLocks noGrp="1"/>
          </p:cNvSpPr>
          <p:nvPr>
            <p:ph sz="half" idx="2"/>
          </p:nvPr>
        </p:nvSpPr>
        <p:spPr>
          <a:xfrm>
            <a:off x="476843" y="1816100"/>
            <a:ext cx="11241915" cy="1770743"/>
          </a:xfrm>
        </p:spPr>
        <p:txBody>
          <a:bodyPr/>
          <a:lstStyle/>
          <a:p>
            <a:pPr marL="0" indent="0">
              <a:spcBef>
                <a:spcPts val="600"/>
              </a:spcBef>
              <a:spcAft>
                <a:spcPct val="0"/>
              </a:spcAft>
              <a:buNone/>
            </a:pPr>
            <a:r>
              <a:rPr lang="en-US" b="1" u="sng"/>
              <a:t>Example</a:t>
            </a:r>
            <a:r>
              <a:rPr lang="en-US" b="1"/>
              <a:t>: </a:t>
            </a:r>
            <a:r>
              <a:rPr lang="en-US"/>
              <a:t>Tax preparation firm</a:t>
            </a:r>
          </a:p>
          <a:p>
            <a:pPr marL="457200" indent="0">
              <a:spcBef>
                <a:spcPts val="600"/>
              </a:spcBef>
              <a:spcAft>
                <a:spcPct val="0"/>
              </a:spcAft>
              <a:buNone/>
            </a:pPr>
            <a:r>
              <a:rPr lang="en-US" i="1"/>
              <a:t>p</a:t>
            </a:r>
            <a:r>
              <a:rPr lang="en-US"/>
              <a:t>-value approach</a:t>
            </a:r>
          </a:p>
          <a:p>
            <a:pPr marL="914400" indent="-457200">
              <a:spcBef>
                <a:spcPts val="600"/>
              </a:spcBef>
              <a:spcAft>
                <a:spcPct val="0"/>
              </a:spcAft>
              <a:buFont typeface="+mj-lt"/>
              <a:buAutoNum type="arabicPeriod" startAt="2"/>
            </a:pPr>
            <a:r>
              <a:rPr lang="en-US"/>
              <a:t>Specify the level of significance.	</a:t>
            </a:r>
          </a:p>
          <a:p>
            <a:pPr marL="914400" indent="-457200">
              <a:spcBef>
                <a:spcPts val="600"/>
              </a:spcBef>
              <a:spcAft>
                <a:spcPct val="0"/>
              </a:spcAft>
              <a:buFont typeface="+mj-lt"/>
              <a:buAutoNum type="arabicPeriod" startAt="2"/>
            </a:pPr>
            <a:r>
              <a:rPr lang="en-US"/>
              <a:t>Compute the value of the test statistic.</a:t>
            </a:r>
          </a:p>
        </p:txBody>
      </p:sp>
      <p:graphicFrame>
        <p:nvGraphicFramePr>
          <p:cNvPr id="11" name="Object 3" descr="Begin equation. alpha equals .10. End equation."/>
          <p:cNvGraphicFramePr>
            <a:graphicFrameLocks noGrp="1" noChangeAspect="1"/>
          </p:cNvGraphicFramePr>
          <p:nvPr>
            <p:ph idx="10"/>
            <p:extLst>
              <p:ext uri="{D42A27DB-BD31-4B8C-83A1-F6EECF244321}">
                <p14:modId xmlns:p14="http://schemas.microsoft.com/office/powerpoint/2010/main" val="558042970"/>
              </p:ext>
            </p:extLst>
          </p:nvPr>
        </p:nvGraphicFramePr>
        <p:xfrm>
          <a:off x="5858318" y="2802710"/>
          <a:ext cx="965200" cy="292100"/>
        </p:xfrm>
        <a:graphic>
          <a:graphicData uri="http://schemas.openxmlformats.org/presentationml/2006/ole">
            <mc:AlternateContent xmlns:mc="http://schemas.openxmlformats.org/markup-compatibility/2006">
              <mc:Choice xmlns:v="urn:schemas-microsoft-com:vml" Requires="v">
                <p:oleObj spid="_x0000_s212997" name="Equation" r:id="rId3" imgW="965160" imgH="291960" progId="Equation.DSMT4">
                  <p:embed/>
                </p:oleObj>
              </mc:Choice>
              <mc:Fallback>
                <p:oleObj name="Equation" r:id="rId3" imgW="965160" imgH="291960" progId="Equation.DSMT4">
                  <p:embed/>
                  <p:pic>
                    <p:nvPicPr>
                      <p:cNvPr id="0" name="OLE substitute image"/>
                      <p:cNvPicPr/>
                      <p:nvPr/>
                    </p:nvPicPr>
                    <p:blipFill>
                      <a:blip r:embed="rId4"/>
                      <a:stretch>
                        <a:fillRect/>
                      </a:stretch>
                    </p:blipFill>
                    <p:spPr>
                      <a:xfrm>
                        <a:off x="5858318" y="2802710"/>
                        <a:ext cx="965200" cy="292100"/>
                      </a:xfrm>
                      <a:prstGeom prst="rect">
                        <a:avLst/>
                      </a:prstGeom>
                    </p:spPr>
                  </p:pic>
                </p:oleObj>
              </mc:Fallback>
            </mc:AlternateContent>
          </a:graphicData>
        </a:graphic>
      </p:graphicFrame>
      <p:graphicFrame>
        <p:nvGraphicFramePr>
          <p:cNvPr id="13" name="Object 4" descr="Begin equation. p overbar equals start fraction 250 times left parenthesis .14 right parenthesis plus 300 times left parenthesis .09 right parenthesis divided by 250 plus 300 end fraction, equals start fraction 180 over 400 end fraction, equals .1127. End equation. "/>
          <p:cNvGraphicFramePr>
            <a:graphicFrameLocks noGrp="1" noChangeAspect="1"/>
          </p:cNvGraphicFramePr>
          <p:nvPr>
            <p:ph idx="11"/>
            <p:extLst>
              <p:ext uri="{D42A27DB-BD31-4B8C-83A1-F6EECF244321}">
                <p14:modId xmlns:p14="http://schemas.microsoft.com/office/powerpoint/2010/main" val="3497318949"/>
              </p:ext>
            </p:extLst>
          </p:nvPr>
        </p:nvGraphicFramePr>
        <p:xfrm>
          <a:off x="3949860" y="3582933"/>
          <a:ext cx="4292280" cy="787320"/>
        </p:xfrm>
        <a:graphic>
          <a:graphicData uri="http://schemas.openxmlformats.org/presentationml/2006/ole">
            <mc:AlternateContent xmlns:mc="http://schemas.openxmlformats.org/markup-compatibility/2006">
              <mc:Choice xmlns:v="urn:schemas-microsoft-com:vml" Requires="v">
                <p:oleObj spid="_x0000_s212998" name="Equation" r:id="rId5" imgW="4292280" imgH="787320" progId="Equation.DSMT4">
                  <p:embed/>
                </p:oleObj>
              </mc:Choice>
              <mc:Fallback>
                <p:oleObj name="Equation" r:id="rId5" imgW="4292280" imgH="787320" progId="Equation.DSMT4">
                  <p:embed/>
                  <p:pic>
                    <p:nvPicPr>
                      <p:cNvPr id="0" name="OLE substitute image"/>
                      <p:cNvPicPr/>
                      <p:nvPr/>
                    </p:nvPicPr>
                    <p:blipFill>
                      <a:blip r:embed="rId6"/>
                      <a:stretch>
                        <a:fillRect/>
                      </a:stretch>
                    </p:blipFill>
                    <p:spPr>
                      <a:xfrm>
                        <a:off x="3949860" y="3582933"/>
                        <a:ext cx="4292280" cy="787320"/>
                      </a:xfrm>
                      <a:prstGeom prst="rect">
                        <a:avLst/>
                      </a:prstGeom>
                    </p:spPr>
                  </p:pic>
                </p:oleObj>
              </mc:Fallback>
            </mc:AlternateContent>
          </a:graphicData>
        </a:graphic>
      </p:graphicFrame>
      <p:graphicFrame>
        <p:nvGraphicFramePr>
          <p:cNvPr id="15" name="Object 5" descr="Begin equation. s subscript p overbar subscript 1 minus p overbar subscript 2 baseline, baseline equals start root .1127 times left parenthesis 1 minus .1127 right parenthesis, left parenthesis start fraction 1 divided by 250 end fraction plus start fraction 1 divided by 300 end fraction right parenthesis, end root, equals .0271. End equation. "/>
          <p:cNvGraphicFramePr>
            <a:graphicFrameLocks noGrp="1" noChangeAspect="1"/>
          </p:cNvGraphicFramePr>
          <p:nvPr>
            <p:ph idx="13"/>
            <p:extLst>
              <p:ext uri="{D42A27DB-BD31-4B8C-83A1-F6EECF244321}">
                <p14:modId xmlns:p14="http://schemas.microsoft.com/office/powerpoint/2010/main" val="3308217328"/>
              </p:ext>
            </p:extLst>
          </p:nvPr>
        </p:nvGraphicFramePr>
        <p:xfrm>
          <a:off x="3009900" y="4506123"/>
          <a:ext cx="6172200" cy="911225"/>
        </p:xfrm>
        <a:graphic>
          <a:graphicData uri="http://schemas.openxmlformats.org/presentationml/2006/ole">
            <mc:AlternateContent xmlns:mc="http://schemas.openxmlformats.org/markup-compatibility/2006">
              <mc:Choice xmlns:v="urn:schemas-microsoft-com:vml" Requires="v">
                <p:oleObj spid="_x0000_s212999" name="Equation" r:id="rId7" imgW="6197400" imgH="914400" progId="Equation.DSMT4">
                  <p:embed/>
                </p:oleObj>
              </mc:Choice>
              <mc:Fallback>
                <p:oleObj name="Equation" r:id="rId7" imgW="6197400" imgH="914400" progId="Equation.DSMT4">
                  <p:embed/>
                  <p:pic>
                    <p:nvPicPr>
                      <p:cNvPr id="0" name="OLE substitute image"/>
                      <p:cNvPicPr/>
                      <p:nvPr/>
                    </p:nvPicPr>
                    <p:blipFill>
                      <a:blip r:embed="rId8"/>
                      <a:stretch>
                        <a:fillRect/>
                      </a:stretch>
                    </p:blipFill>
                    <p:spPr>
                      <a:xfrm>
                        <a:off x="3009900" y="4506123"/>
                        <a:ext cx="6172200" cy="911225"/>
                      </a:xfrm>
                      <a:prstGeom prst="rect">
                        <a:avLst/>
                      </a:prstGeom>
                    </p:spPr>
                  </p:pic>
                </p:oleObj>
              </mc:Fallback>
            </mc:AlternateContent>
          </a:graphicData>
        </a:graphic>
      </p:graphicFrame>
      <p:graphicFrame>
        <p:nvGraphicFramePr>
          <p:cNvPr id="17" name="Object 6" descr="Begin equation. z equals start fraction left parenthesis .14 minus .09 right parenthesis divided by .0271 end fraction, equals start fraction .05 divided by .0271 end fraction, equals 1.85. End fraction. "/>
          <p:cNvGraphicFramePr>
            <a:graphicFrameLocks noGrp="1" noChangeAspect="1"/>
          </p:cNvGraphicFramePr>
          <p:nvPr>
            <p:ph idx="15"/>
            <p:extLst>
              <p:ext uri="{D42A27DB-BD31-4B8C-83A1-F6EECF244321}">
                <p14:modId xmlns:p14="http://schemas.microsoft.com/office/powerpoint/2010/main" val="2098996982"/>
              </p:ext>
            </p:extLst>
          </p:nvPr>
        </p:nvGraphicFramePr>
        <p:xfrm>
          <a:off x="4140300" y="5629418"/>
          <a:ext cx="3911400" cy="787320"/>
        </p:xfrm>
        <a:graphic>
          <a:graphicData uri="http://schemas.openxmlformats.org/presentationml/2006/ole">
            <mc:AlternateContent xmlns:mc="http://schemas.openxmlformats.org/markup-compatibility/2006">
              <mc:Choice xmlns:v="urn:schemas-microsoft-com:vml" Requires="v">
                <p:oleObj spid="_x0000_s213000" name="Equation" r:id="rId9" imgW="3911400" imgH="787320" progId="Equation.DSMT4">
                  <p:embed/>
                </p:oleObj>
              </mc:Choice>
              <mc:Fallback>
                <p:oleObj name="Equation" r:id="rId9" imgW="3911400" imgH="787320" progId="Equation.DSMT4">
                  <p:embed/>
                  <p:pic>
                    <p:nvPicPr>
                      <p:cNvPr id="0" name="OLE substitute image"/>
                      <p:cNvPicPr/>
                      <p:nvPr/>
                    </p:nvPicPr>
                    <p:blipFill>
                      <a:blip r:embed="rId10"/>
                      <a:stretch>
                        <a:fillRect/>
                      </a:stretch>
                    </p:blipFill>
                    <p:spPr>
                      <a:xfrm>
                        <a:off x="4140300" y="5629418"/>
                        <a:ext cx="3911400" cy="787320"/>
                      </a:xfrm>
                      <a:prstGeom prst="rect">
                        <a:avLst/>
                      </a:prstGeom>
                    </p:spPr>
                  </p:pic>
                </p:oleObj>
              </mc:Fallback>
            </mc:AlternateContent>
          </a:graphicData>
        </a:graphic>
      </p:graphicFrame>
    </p:spTree>
    <p:extLst>
      <p:ext uri="{BB962C8B-B14F-4D97-AF65-F5344CB8AC3E}">
        <p14:creationId xmlns:p14="http://schemas.microsoft.com/office/powerpoint/2010/main" val="494423711"/>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Tests about </a:t>
            </a:r>
            <a:r>
              <a:rPr lang="en-US" i="1"/>
              <a:t>p</a:t>
            </a:r>
            <a:r>
              <a:rPr lang="en-US" baseline="-25000"/>
              <a:t>1</a:t>
            </a:r>
            <a:r>
              <a:rPr lang="en-US"/>
              <a:t> </a:t>
            </a:r>
            <a:r>
              <a:rPr lang="en-IN"/>
              <a:t>–</a:t>
            </a:r>
            <a:r>
              <a:rPr lang="en-US"/>
              <a:t> </a:t>
            </a:r>
            <a:r>
              <a:rPr lang="en-US" i="1"/>
              <a:t>p</a:t>
            </a:r>
            <a:r>
              <a:rPr lang="en-US" baseline="-25000"/>
              <a:t>2 </a:t>
            </a:r>
            <a:r>
              <a:rPr lang="en-IN"/>
              <a:t>(7 of 8)</a:t>
            </a:r>
          </a:p>
        </p:txBody>
      </p:sp>
      <p:sp>
        <p:nvSpPr>
          <p:cNvPr id="5" name="Content Placeholder 2"/>
          <p:cNvSpPr>
            <a:spLocks noGrp="1"/>
          </p:cNvSpPr>
          <p:nvPr>
            <p:ph idx="1"/>
          </p:nvPr>
        </p:nvSpPr>
        <p:spPr>
          <a:xfrm>
            <a:off x="476843" y="1818211"/>
            <a:ext cx="11241915" cy="1243908"/>
          </a:xfrm>
        </p:spPr>
        <p:txBody>
          <a:bodyPr/>
          <a:lstStyle/>
          <a:p>
            <a:pPr algn="l">
              <a:spcBef>
                <a:spcPts val="400"/>
              </a:spcBef>
              <a:spcAft>
                <a:spcPct val="0"/>
              </a:spcAft>
            </a:pPr>
            <a:r>
              <a:rPr lang="en-US" b="1" u="sng"/>
              <a:t>Example</a:t>
            </a:r>
            <a:r>
              <a:rPr lang="en-US" b="1"/>
              <a:t>:</a:t>
            </a:r>
            <a:r>
              <a:rPr lang="en-US"/>
              <a:t> Tax preparation firm</a:t>
            </a:r>
          </a:p>
          <a:p>
            <a:pPr marL="457200" algn="l">
              <a:spcBef>
                <a:spcPts val="600"/>
              </a:spcBef>
              <a:spcAft>
                <a:spcPts val="600"/>
              </a:spcAft>
            </a:pPr>
            <a:r>
              <a:rPr lang="en-US" i="1"/>
              <a:t>p</a:t>
            </a:r>
            <a:r>
              <a:rPr lang="en-US"/>
              <a:t>-value Approach</a:t>
            </a:r>
          </a:p>
          <a:p>
            <a:pPr marL="914400" indent="-457200">
              <a:spcBef>
                <a:spcPts val="400"/>
              </a:spcBef>
              <a:spcAft>
                <a:spcPct val="0"/>
              </a:spcAft>
            </a:pPr>
            <a:r>
              <a:rPr lang="en-US"/>
              <a:t>4.  Compute the </a:t>
            </a:r>
            <a:r>
              <a:rPr lang="en-US" i="1"/>
              <a:t>p-</a:t>
            </a:r>
            <a:r>
              <a:rPr lang="en-US"/>
              <a:t>value. For z = 1.85, the area in the upper tail is </a:t>
            </a:r>
          </a:p>
          <a:p>
            <a:endParaRPr lang="en-US"/>
          </a:p>
          <a:p>
            <a:pPr marL="914400" indent="-457200" algn="l">
              <a:spcBef>
                <a:spcPts val="400"/>
              </a:spcBef>
              <a:spcAft>
                <a:spcPct val="0"/>
              </a:spcAft>
            </a:pPr>
            <a:endParaRPr lang="en-US"/>
          </a:p>
        </p:txBody>
      </p:sp>
      <p:graphicFrame>
        <p:nvGraphicFramePr>
          <p:cNvPr id="16" name="Object 6" descr="Begin equation. 1.0000 minus .9678 equals .0322. End equation."/>
          <p:cNvGraphicFramePr>
            <a:graphicFrameLocks noGrp="1" noChangeAspect="1"/>
          </p:cNvGraphicFramePr>
          <p:nvPr>
            <p:ph idx="13"/>
            <p:extLst>
              <p:ext uri="{D42A27DB-BD31-4B8C-83A1-F6EECF244321}">
                <p14:modId xmlns:p14="http://schemas.microsoft.com/office/powerpoint/2010/main" val="3995215965"/>
              </p:ext>
            </p:extLst>
          </p:nvPr>
        </p:nvGraphicFramePr>
        <p:xfrm>
          <a:off x="1452563" y="3265488"/>
          <a:ext cx="2900362" cy="271462"/>
        </p:xfrm>
        <a:graphic>
          <a:graphicData uri="http://schemas.openxmlformats.org/presentationml/2006/ole">
            <mc:AlternateContent xmlns:mc="http://schemas.openxmlformats.org/markup-compatibility/2006">
              <mc:Choice xmlns:v="urn:schemas-microsoft-com:vml" Requires="v">
                <p:oleObj spid="_x0000_s214020" name="Equation" r:id="rId3" imgW="3124080" imgH="291960" progId="Equation.DSMT4">
                  <p:embed/>
                </p:oleObj>
              </mc:Choice>
              <mc:Fallback>
                <p:oleObj name="Equation" r:id="rId3" imgW="3124080" imgH="291960" progId="Equation.DSMT4">
                  <p:embed/>
                  <p:pic>
                    <p:nvPicPr>
                      <p:cNvPr id="0" name="OLE substitute image"/>
                      <p:cNvPicPr/>
                      <p:nvPr/>
                    </p:nvPicPr>
                    <p:blipFill>
                      <a:blip r:embed="rId4"/>
                      <a:stretch>
                        <a:fillRect/>
                      </a:stretch>
                    </p:blipFill>
                    <p:spPr>
                      <a:xfrm>
                        <a:off x="1452563" y="3265488"/>
                        <a:ext cx="2900362" cy="27146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64BEB0BE-7F1A-4C4C-84C7-C08C9A89A9B7}"/>
              </a:ext>
            </a:extLst>
          </p:cNvPr>
          <p:cNvSpPr>
            <a:spLocks noGrp="1"/>
          </p:cNvSpPr>
          <p:nvPr>
            <p:ph sz="quarter" idx="18"/>
          </p:nvPr>
        </p:nvSpPr>
        <p:spPr>
          <a:xfrm>
            <a:off x="448858" y="3716117"/>
            <a:ext cx="5665802" cy="544270"/>
          </a:xfrm>
        </p:spPr>
        <p:txBody>
          <a:bodyPr/>
          <a:lstStyle/>
          <a:p>
            <a:pPr marL="914400"/>
            <a:r>
              <a:rPr lang="en-US"/>
              <a:t>Doubling this for a two-tailed test,</a:t>
            </a:r>
          </a:p>
        </p:txBody>
      </p:sp>
      <p:graphicFrame>
        <p:nvGraphicFramePr>
          <p:cNvPr id="18" name="Object 7" descr="Begin equation. p-value equals 2 times 0,0322, the p-value equals .0644. End equation."/>
          <p:cNvGraphicFramePr>
            <a:graphicFrameLocks noGrp="1" noChangeAspect="1"/>
          </p:cNvGraphicFramePr>
          <p:nvPr>
            <p:ph idx="15"/>
            <p:extLst>
              <p:ext uri="{D42A27DB-BD31-4B8C-83A1-F6EECF244321}">
                <p14:modId xmlns:p14="http://schemas.microsoft.com/office/powerpoint/2010/main" val="3514289026"/>
              </p:ext>
            </p:extLst>
          </p:nvPr>
        </p:nvGraphicFramePr>
        <p:xfrm>
          <a:off x="6005513" y="3770313"/>
          <a:ext cx="5489575" cy="419100"/>
        </p:xfrm>
        <a:graphic>
          <a:graphicData uri="http://schemas.openxmlformats.org/presentationml/2006/ole">
            <mc:AlternateContent xmlns:mc="http://schemas.openxmlformats.org/markup-compatibility/2006">
              <mc:Choice xmlns:v="urn:schemas-microsoft-com:vml" Requires="v">
                <p:oleObj spid="_x0000_s214021" name="Equation" r:id="rId5" imgW="5651280" imgH="431640" progId="Equation.DSMT4">
                  <p:embed/>
                </p:oleObj>
              </mc:Choice>
              <mc:Fallback>
                <p:oleObj name="Equation" r:id="rId5" imgW="5651280" imgH="431640" progId="Equation.DSMT4">
                  <p:embed/>
                  <p:pic>
                    <p:nvPicPr>
                      <p:cNvPr id="0" name="OLE substitute image"/>
                      <p:cNvPicPr/>
                      <p:nvPr/>
                    </p:nvPicPr>
                    <p:blipFill>
                      <a:blip r:embed="rId6"/>
                      <a:stretch>
                        <a:fillRect/>
                      </a:stretch>
                    </p:blipFill>
                    <p:spPr>
                      <a:xfrm>
                        <a:off x="6005513" y="3770313"/>
                        <a:ext cx="5489575" cy="419100"/>
                      </a:xfrm>
                      <a:prstGeom prst="rect">
                        <a:avLst/>
                      </a:prstGeom>
                    </p:spPr>
                  </p:pic>
                </p:oleObj>
              </mc:Fallback>
            </mc:AlternateContent>
          </a:graphicData>
        </a:graphic>
      </p:graphicFrame>
      <p:sp>
        <p:nvSpPr>
          <p:cNvPr id="10" name="Content Placeholder 3"/>
          <p:cNvSpPr>
            <a:spLocks noGrp="1"/>
          </p:cNvSpPr>
          <p:nvPr>
            <p:ph idx="14"/>
          </p:nvPr>
        </p:nvSpPr>
        <p:spPr>
          <a:xfrm>
            <a:off x="461603" y="4343946"/>
            <a:ext cx="8585034" cy="54427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a:p>
            <a:pPr marL="914400" algn="l">
              <a:spcBef>
                <a:spcPct val="0"/>
              </a:spcBef>
            </a:pPr>
            <a:r>
              <a:rPr lang="en-US"/>
              <a:t>Because</a:t>
            </a:r>
          </a:p>
        </p:txBody>
      </p:sp>
      <p:graphicFrame>
        <p:nvGraphicFramePr>
          <p:cNvPr id="20" name="Object 9" descr="Begin equation. p-value is less than alpha equals .10. End equation."/>
          <p:cNvGraphicFramePr>
            <a:graphicFrameLocks noGrp="1" noChangeAspect="1"/>
          </p:cNvGraphicFramePr>
          <p:nvPr>
            <p:ph idx="12"/>
            <p:extLst>
              <p:ext uri="{D42A27DB-BD31-4B8C-83A1-F6EECF244321}">
                <p14:modId xmlns:p14="http://schemas.microsoft.com/office/powerpoint/2010/main" val="277629758"/>
              </p:ext>
            </p:extLst>
          </p:nvPr>
        </p:nvGraphicFramePr>
        <p:xfrm>
          <a:off x="2727960" y="4906568"/>
          <a:ext cx="2311400" cy="334963"/>
        </p:xfrm>
        <a:graphic>
          <a:graphicData uri="http://schemas.openxmlformats.org/presentationml/2006/ole">
            <mc:AlternateContent xmlns:mc="http://schemas.openxmlformats.org/markup-compatibility/2006">
              <mc:Choice xmlns:v="urn:schemas-microsoft-com:vml" Requires="v">
                <p:oleObj spid="_x0000_s214022" name="Equation" r:id="rId7" imgW="2361960" imgH="342720" progId="Equation.DSMT4">
                  <p:embed/>
                </p:oleObj>
              </mc:Choice>
              <mc:Fallback>
                <p:oleObj name="Equation" r:id="rId7" imgW="2361960" imgH="342720" progId="Equation.DSMT4">
                  <p:embed/>
                  <p:pic>
                    <p:nvPicPr>
                      <p:cNvPr id="0" name="OLE substitute image"/>
                      <p:cNvPicPr/>
                      <p:nvPr/>
                    </p:nvPicPr>
                    <p:blipFill>
                      <a:blip r:embed="rId8"/>
                      <a:stretch>
                        <a:fillRect/>
                      </a:stretch>
                    </p:blipFill>
                    <p:spPr>
                      <a:xfrm>
                        <a:off x="2727960" y="4906568"/>
                        <a:ext cx="2311400" cy="33496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A075963-14CB-4947-A43B-98A7893A8931}"/>
              </a:ext>
            </a:extLst>
          </p:cNvPr>
          <p:cNvSpPr>
            <a:spLocks noGrp="1"/>
          </p:cNvSpPr>
          <p:nvPr>
            <p:ph sz="quarter" idx="19"/>
          </p:nvPr>
        </p:nvSpPr>
        <p:spPr>
          <a:xfrm>
            <a:off x="905676" y="4805768"/>
            <a:ext cx="10816892" cy="839788"/>
          </a:xfrm>
        </p:spPr>
        <p:txBody>
          <a:bodyPr/>
          <a:lstStyle/>
          <a:p>
            <a:pPr marL="457200" indent="3657600"/>
            <a:r>
              <a:rPr lang="en-US"/>
              <a:t>we reject </a:t>
            </a:r>
            <a:r>
              <a:rPr lang="en-US" i="1"/>
              <a:t>H</a:t>
            </a:r>
            <a:r>
              <a:rPr lang="en-US" baseline="-25000"/>
              <a:t>0</a:t>
            </a:r>
            <a:r>
              <a:rPr lang="en-US"/>
              <a:t>.</a:t>
            </a:r>
          </a:p>
          <a:p>
            <a:r>
              <a:rPr lang="en-US"/>
              <a:t>We can conclude that the error rates differ between two offices.</a:t>
            </a:r>
          </a:p>
          <a:p>
            <a:endParaRPr lang="en-US"/>
          </a:p>
        </p:txBody>
      </p:sp>
    </p:spTree>
    <p:extLst>
      <p:ext uri="{BB962C8B-B14F-4D97-AF65-F5344CB8AC3E}">
        <p14:creationId xmlns:p14="http://schemas.microsoft.com/office/powerpoint/2010/main" val="543863254"/>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11: Inferences about Population Variances</a:t>
            </a:r>
            <a:endParaRPr lang="en-IN"/>
          </a:p>
        </p:txBody>
      </p:sp>
      <p:sp>
        <p:nvSpPr>
          <p:cNvPr id="3" name="Content Placeholder 2"/>
          <p:cNvSpPr>
            <a:spLocks noGrp="1"/>
          </p:cNvSpPr>
          <p:nvPr>
            <p:ph idx="4294967295"/>
          </p:nvPr>
        </p:nvSpPr>
        <p:spPr>
          <a:xfrm>
            <a:off x="476843" y="1825625"/>
            <a:ext cx="11241915" cy="4351338"/>
          </a:xfrm>
        </p:spPr>
        <p:txBody>
          <a:bodyPr/>
          <a:lstStyle/>
          <a:p>
            <a:pPr>
              <a:spcBef>
                <a:spcPts val="600"/>
              </a:spcBef>
            </a:pPr>
            <a:r>
              <a:rPr lang="en-US"/>
              <a:t>Inference about a Population Variance</a:t>
            </a:r>
          </a:p>
          <a:p>
            <a:pPr>
              <a:spcBef>
                <a:spcPts val="600"/>
              </a:spcBef>
            </a:pPr>
            <a:r>
              <a:rPr lang="en-US"/>
              <a:t>Inferences about Two Populations Variances</a:t>
            </a:r>
          </a:p>
        </p:txBody>
      </p:sp>
    </p:spTree>
    <p:extLst>
      <p:ext uri="{BB962C8B-B14F-4D97-AF65-F5344CB8AC3E}">
        <p14:creationId xmlns:p14="http://schemas.microsoft.com/office/powerpoint/2010/main" val="427775176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Bar Chart (2 of 2)</a:t>
            </a:r>
            <a:endParaRPr lang="en-IN"/>
          </a:p>
        </p:txBody>
      </p:sp>
      <p:sp>
        <p:nvSpPr>
          <p:cNvPr id="6" name="Content Placeholder 2">
            <a:extLst>
              <a:ext uri="{FF2B5EF4-FFF2-40B4-BE49-F238E27FC236}">
                <a16:creationId xmlns:a16="http://schemas.microsoft.com/office/drawing/2014/main" id="{02F101D0-E132-4E5A-9C39-054166F897CD}"/>
              </a:ext>
            </a:extLst>
          </p:cNvPr>
          <p:cNvSpPr>
            <a:spLocks noGrp="1"/>
          </p:cNvSpPr>
          <p:nvPr>
            <p:ph sz="half" idx="1"/>
          </p:nvPr>
        </p:nvSpPr>
        <p:spPr>
          <a:xfrm>
            <a:off x="476843" y="1825625"/>
            <a:ext cx="11241915" cy="523437"/>
          </a:xfrm>
        </p:spPr>
        <p:txBody>
          <a:bodyPr/>
          <a:lstStyle/>
          <a:p>
            <a:pPr marL="0" indent="0">
              <a:buNone/>
            </a:pPr>
            <a:r>
              <a:rPr lang="en-US"/>
              <a:t>Bar chart of soft drink purchases</a:t>
            </a:r>
          </a:p>
        </p:txBody>
      </p:sp>
      <p:pic>
        <p:nvPicPr>
          <p:cNvPr id="8" name="Picture 3" descr="A bar chart shows the frequency of Soft Drink Purchases: Coca-Cola, 19; Diet Coke, 8; Doctor Pepper, 5; Pepsi, 13; and Sprite, 5. ">
            <a:extLst>
              <a:ext uri="{FF2B5EF4-FFF2-40B4-BE49-F238E27FC236}">
                <a16:creationId xmlns:a16="http://schemas.microsoft.com/office/drawing/2014/main" id="{5F4D650F-FBF4-45F1-949F-79EEFCC6E4D9}"/>
              </a:ext>
            </a:extLst>
          </p:cNvPr>
          <p:cNvPicPr>
            <a:picLocks noGrp="1" noChangeAspect="1"/>
          </p:cNvPicPr>
          <p:nvPr>
            <p:ph sz="half" idx="2"/>
          </p:nvPr>
        </p:nvPicPr>
        <p:blipFill>
          <a:blip r:embed="rId2"/>
          <a:stretch>
            <a:fillRect/>
          </a:stretch>
        </p:blipFill>
        <p:spPr>
          <a:xfrm>
            <a:off x="3094246" y="2493636"/>
            <a:ext cx="6003508" cy="3840480"/>
          </a:xfrm>
          <a:prstGeom prst="rect">
            <a:avLst/>
          </a:prstGeom>
        </p:spPr>
      </p:pic>
    </p:spTree>
    <p:extLst>
      <p:ext uri="{BB962C8B-B14F-4D97-AF65-F5344CB8AC3E}">
        <p14:creationId xmlns:p14="http://schemas.microsoft.com/office/powerpoint/2010/main" val="2599996274"/>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Inferences about a Population Variance </a:t>
            </a:r>
            <a:br>
              <a:rPr lang="en-US"/>
            </a:br>
            <a:r>
              <a:rPr lang="en-US"/>
              <a:t>(1 of 2)</a:t>
            </a:r>
            <a:endParaRPr lang="en-IN"/>
          </a:p>
        </p:txBody>
      </p:sp>
      <p:sp>
        <p:nvSpPr>
          <p:cNvPr id="3" name="Content Placeholder 2"/>
          <p:cNvSpPr>
            <a:spLocks noGrp="1"/>
          </p:cNvSpPr>
          <p:nvPr>
            <p:ph idx="4294967295"/>
          </p:nvPr>
        </p:nvSpPr>
        <p:spPr>
          <a:xfrm>
            <a:off x="476843" y="1825625"/>
            <a:ext cx="11241915" cy="4480560"/>
          </a:xfrm>
        </p:spPr>
        <p:txBody>
          <a:bodyPr/>
          <a:lstStyle/>
          <a:p>
            <a:pPr>
              <a:spcBef>
                <a:spcPts val="1200"/>
              </a:spcBef>
            </a:pPr>
            <a:r>
              <a:rPr lang="en-US"/>
              <a:t>A variance can provide important decision-making information.</a:t>
            </a:r>
          </a:p>
          <a:p>
            <a:pPr>
              <a:spcBef>
                <a:spcPts val="1200"/>
              </a:spcBef>
            </a:pPr>
            <a:r>
              <a:rPr lang="en-US"/>
              <a:t>Consider the production process of filling containers with a liquid detergent product.</a:t>
            </a:r>
          </a:p>
          <a:p>
            <a:pPr>
              <a:spcBef>
                <a:spcPts val="1200"/>
              </a:spcBef>
            </a:pPr>
            <a:r>
              <a:rPr lang="en-US"/>
              <a:t>The mean filling weight is important, but so too is the variance of the filling weights.</a:t>
            </a:r>
          </a:p>
          <a:p>
            <a:pPr>
              <a:spcBef>
                <a:spcPts val="1200"/>
              </a:spcBef>
            </a:pPr>
            <a:r>
              <a:rPr lang="en-US"/>
              <a:t>By selecting a sample of containers, we can compute a sample variance for the amount of detergent placed in a container.</a:t>
            </a:r>
          </a:p>
          <a:p>
            <a:pPr>
              <a:spcBef>
                <a:spcPts val="1200"/>
              </a:spcBef>
            </a:pPr>
            <a:r>
              <a:rPr lang="en-US"/>
              <a:t>If the sample variance is excessive, overfilling and underfilling may be occurring even though the mean is correct.</a:t>
            </a:r>
          </a:p>
        </p:txBody>
      </p:sp>
    </p:spTree>
    <p:extLst>
      <p:ext uri="{BB962C8B-B14F-4D97-AF65-F5344CB8AC3E}">
        <p14:creationId xmlns:p14="http://schemas.microsoft.com/office/powerpoint/2010/main" val="2645478918"/>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Inferences about a Population Variance </a:t>
            </a:r>
            <a:br>
              <a:rPr lang="en-US"/>
            </a:br>
            <a:r>
              <a:rPr lang="en-US"/>
              <a:t>(2 of 2)</a:t>
            </a:r>
            <a:endParaRPr lang="en-IN"/>
          </a:p>
        </p:txBody>
      </p:sp>
      <p:sp>
        <p:nvSpPr>
          <p:cNvPr id="3" name="Content Placeholder 2"/>
          <p:cNvSpPr>
            <a:spLocks noGrp="1"/>
          </p:cNvSpPr>
          <p:nvPr>
            <p:ph idx="4294967295"/>
          </p:nvPr>
        </p:nvSpPr>
        <p:spPr>
          <a:xfrm>
            <a:off x="476843" y="1825625"/>
            <a:ext cx="11241915" cy="4351338"/>
          </a:xfrm>
        </p:spPr>
        <p:txBody>
          <a:bodyPr/>
          <a:lstStyle/>
          <a:p>
            <a:r>
              <a:rPr lang="en-US"/>
              <a:t>Interval Estimation</a:t>
            </a:r>
            <a:endParaRPr lang="en-US" baseline="30000"/>
          </a:p>
          <a:p>
            <a:r>
              <a:rPr lang="en-US"/>
              <a:t>Hypothesis Testing</a:t>
            </a:r>
          </a:p>
        </p:txBody>
      </p:sp>
    </p:spTree>
    <p:extLst>
      <p:ext uri="{BB962C8B-B14F-4D97-AF65-F5344CB8AC3E}">
        <p14:creationId xmlns:p14="http://schemas.microsoft.com/office/powerpoint/2010/main" val="1302657110"/>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Chi-Square Distribution (1 of 2)</a:t>
            </a:r>
            <a:endParaRPr lang="en-IN"/>
          </a:p>
        </p:txBody>
      </p:sp>
      <p:sp>
        <p:nvSpPr>
          <p:cNvPr id="14" name="Content Placeholder 2">
            <a:extLst>
              <a:ext uri="{FF2B5EF4-FFF2-40B4-BE49-F238E27FC236}">
                <a16:creationId xmlns:a16="http://schemas.microsoft.com/office/drawing/2014/main" id="{8CD6EE68-4C78-4455-BB6B-A6628C30B8E8}"/>
              </a:ext>
            </a:extLst>
          </p:cNvPr>
          <p:cNvSpPr>
            <a:spLocks noGrp="1"/>
          </p:cNvSpPr>
          <p:nvPr>
            <p:ph idx="1"/>
          </p:nvPr>
        </p:nvSpPr>
        <p:spPr>
          <a:xfrm>
            <a:off x="476844" y="1995426"/>
            <a:ext cx="11241914" cy="890104"/>
          </a:xfrm>
        </p:spPr>
        <p:txBody>
          <a:bodyPr/>
          <a:lstStyle/>
          <a:p>
            <a:pPr marL="225425" indent="-225425" algn="l">
              <a:spcAft>
                <a:spcPts val="1200"/>
              </a:spcAft>
              <a:buFont typeface="Arial" pitchFamily="34" charset="0"/>
              <a:buChar char="•"/>
            </a:pPr>
            <a:r>
              <a:rPr lang="en-US"/>
              <a:t>The </a:t>
            </a:r>
            <a:r>
              <a:rPr lang="en-US" u="sng"/>
              <a:t>chi-square distribution</a:t>
            </a:r>
            <a:r>
              <a:rPr lang="en-US"/>
              <a:t> is the sum of squared standardized normal random variables such as </a:t>
            </a:r>
          </a:p>
        </p:txBody>
      </p:sp>
      <p:graphicFrame>
        <p:nvGraphicFramePr>
          <p:cNvPr id="16" name="Object 3" descr="Begin equation. z subscript 1 baseline squared plus z subscript 2 baseline squared plus z subscript 3 baseline squared. End equation.">
            <a:extLst>
              <a:ext uri="{FF2B5EF4-FFF2-40B4-BE49-F238E27FC236}">
                <a16:creationId xmlns:a16="http://schemas.microsoft.com/office/drawing/2014/main" id="{091A4E64-A6FD-4691-91C8-E17789B1AB3F}"/>
              </a:ext>
            </a:extLst>
          </p:cNvPr>
          <p:cNvGraphicFramePr>
            <a:graphicFrameLocks noGrp="1" noChangeAspect="1"/>
          </p:cNvGraphicFramePr>
          <p:nvPr>
            <p:ph idx="11"/>
            <p:extLst>
              <p:ext uri="{D42A27DB-BD31-4B8C-83A1-F6EECF244321}">
                <p14:modId xmlns:p14="http://schemas.microsoft.com/office/powerpoint/2010/main" val="260454449"/>
              </p:ext>
            </p:extLst>
          </p:nvPr>
        </p:nvGraphicFramePr>
        <p:xfrm>
          <a:off x="3256521" y="2384856"/>
          <a:ext cx="2400300" cy="419100"/>
        </p:xfrm>
        <a:graphic>
          <a:graphicData uri="http://schemas.openxmlformats.org/presentationml/2006/ole">
            <mc:AlternateContent xmlns:mc="http://schemas.openxmlformats.org/markup-compatibility/2006">
              <mc:Choice xmlns:v="urn:schemas-microsoft-com:vml" Requires="v">
                <p:oleObj spid="_x0000_s215043" name="Equation" r:id="rId3" imgW="2400120" imgH="419040" progId="Equation.DSMT4">
                  <p:embed/>
                </p:oleObj>
              </mc:Choice>
              <mc:Fallback>
                <p:oleObj name="Equation" r:id="rId3" imgW="2400120" imgH="419040" progId="Equation.DSMT4">
                  <p:embed/>
                  <p:pic>
                    <p:nvPicPr>
                      <p:cNvPr id="0" name="OLE substitute image"/>
                      <p:cNvPicPr/>
                      <p:nvPr/>
                    </p:nvPicPr>
                    <p:blipFill>
                      <a:blip r:embed="rId4"/>
                      <a:stretch>
                        <a:fillRect/>
                      </a:stretch>
                    </p:blipFill>
                    <p:spPr>
                      <a:xfrm>
                        <a:off x="3256521" y="2384856"/>
                        <a:ext cx="2400300" cy="419100"/>
                      </a:xfrm>
                      <a:prstGeom prst="rect">
                        <a:avLst/>
                      </a:prstGeom>
                    </p:spPr>
                  </p:pic>
                </p:oleObj>
              </mc:Fallback>
            </mc:AlternateContent>
          </a:graphicData>
        </a:graphic>
      </p:graphicFrame>
      <p:sp>
        <p:nvSpPr>
          <p:cNvPr id="9" name="Content Placeholder 4">
            <a:extLst>
              <a:ext uri="{FF2B5EF4-FFF2-40B4-BE49-F238E27FC236}">
                <a16:creationId xmlns:a16="http://schemas.microsoft.com/office/drawing/2014/main" id="{B4FE62EC-51C7-448D-A722-3E7F3615617E}"/>
              </a:ext>
            </a:extLst>
          </p:cNvPr>
          <p:cNvSpPr>
            <a:spLocks noGrp="1"/>
          </p:cNvSpPr>
          <p:nvPr>
            <p:ph idx="13"/>
          </p:nvPr>
        </p:nvSpPr>
        <p:spPr>
          <a:xfrm>
            <a:off x="5735305" y="2360034"/>
            <a:ext cx="2563240" cy="420624"/>
          </a:xfrm>
        </p:spPr>
        <p:txBody>
          <a:bodyPr/>
          <a:lstStyle/>
          <a:p>
            <a:pPr algn="l"/>
            <a:r>
              <a:rPr lang="en-US"/>
              <a:t>and so on.</a:t>
            </a:r>
          </a:p>
        </p:txBody>
      </p:sp>
      <p:sp>
        <p:nvSpPr>
          <p:cNvPr id="11" name="Content Placeholder 5">
            <a:extLst>
              <a:ext uri="{FF2B5EF4-FFF2-40B4-BE49-F238E27FC236}">
                <a16:creationId xmlns:a16="http://schemas.microsoft.com/office/drawing/2014/main" id="{D8ABAE7D-6E5A-40F8-AEE1-2C1B55904BAE}"/>
              </a:ext>
            </a:extLst>
          </p:cNvPr>
          <p:cNvSpPr>
            <a:spLocks noGrp="1"/>
          </p:cNvSpPr>
          <p:nvPr>
            <p:ph idx="15"/>
          </p:nvPr>
        </p:nvSpPr>
        <p:spPr>
          <a:xfrm>
            <a:off x="476842" y="2977795"/>
            <a:ext cx="11241915" cy="565632"/>
          </a:xfrm>
        </p:spPr>
        <p:txBody>
          <a:bodyPr/>
          <a:lstStyle/>
          <a:p>
            <a:pPr marL="228600" indent="-228600" algn="l">
              <a:buFont typeface="Arial" pitchFamily="34" charset="0"/>
              <a:buChar char="•"/>
            </a:pPr>
            <a:r>
              <a:rPr lang="en-US"/>
              <a:t>The chi-square distribution is based on sampling from a normal population.</a:t>
            </a:r>
          </a:p>
          <a:p>
            <a:pPr marL="342900" indent="-342900" algn="l">
              <a:buFont typeface="Arial" pitchFamily="34" charset="0"/>
              <a:buChar char="•"/>
            </a:pPr>
            <a:endParaRPr lang="en-US"/>
          </a:p>
        </p:txBody>
      </p:sp>
      <p:sp>
        <p:nvSpPr>
          <p:cNvPr id="6" name="Content Placeholder 6">
            <a:extLst>
              <a:ext uri="{FF2B5EF4-FFF2-40B4-BE49-F238E27FC236}">
                <a16:creationId xmlns:a16="http://schemas.microsoft.com/office/drawing/2014/main" id="{BA6021B4-1A58-4D65-BFF0-C5C9FE6B878A}"/>
              </a:ext>
            </a:extLst>
          </p:cNvPr>
          <p:cNvSpPr>
            <a:spLocks noGrp="1"/>
          </p:cNvSpPr>
          <p:nvPr>
            <p:ph idx="10"/>
          </p:nvPr>
        </p:nvSpPr>
        <p:spPr>
          <a:xfrm>
            <a:off x="476843" y="3696734"/>
            <a:ext cx="4297680" cy="420624"/>
          </a:xfrm>
        </p:spPr>
        <p:txBody>
          <a:bodyPr/>
          <a:lstStyle/>
          <a:p>
            <a:pPr marL="228600" indent="-228600" algn="l">
              <a:buFont typeface="Arial" pitchFamily="34" charset="0"/>
              <a:buChar char="•"/>
            </a:pPr>
            <a:r>
              <a:rPr lang="en-US"/>
              <a:t>The sampling distribution of </a:t>
            </a:r>
          </a:p>
        </p:txBody>
      </p:sp>
      <p:graphicFrame>
        <p:nvGraphicFramePr>
          <p:cNvPr id="18" name="Object 7" descr="Begin equation. Begin fraction. left parenthesis n minus 1 right parenthesis times s squared divided by sigma squared end fraction. End equation.">
            <a:extLst>
              <a:ext uri="{FF2B5EF4-FFF2-40B4-BE49-F238E27FC236}">
                <a16:creationId xmlns:a16="http://schemas.microsoft.com/office/drawing/2014/main" id="{FBAAC7A7-146E-4219-83E3-5CFF27A25251}"/>
              </a:ext>
            </a:extLst>
          </p:cNvPr>
          <p:cNvGraphicFramePr>
            <a:graphicFrameLocks noGrp="1" noChangeAspect="1"/>
          </p:cNvGraphicFramePr>
          <p:nvPr>
            <p:ph idx="12"/>
            <p:extLst>
              <p:ext uri="{D42A27DB-BD31-4B8C-83A1-F6EECF244321}">
                <p14:modId xmlns:p14="http://schemas.microsoft.com/office/powerpoint/2010/main" val="1855158788"/>
              </p:ext>
            </p:extLst>
          </p:nvPr>
        </p:nvGraphicFramePr>
        <p:xfrm>
          <a:off x="4627976" y="3706666"/>
          <a:ext cx="1600200" cy="406080"/>
        </p:xfrm>
        <a:graphic>
          <a:graphicData uri="http://schemas.openxmlformats.org/presentationml/2006/ole">
            <mc:AlternateContent xmlns:mc="http://schemas.openxmlformats.org/markup-compatibility/2006">
              <mc:Choice xmlns:v="urn:schemas-microsoft-com:vml" Requires="v">
                <p:oleObj spid="_x0000_s215044" name="Equation" r:id="rId5" imgW="1600200" imgH="406080" progId="Equation.DSMT4">
                  <p:embed/>
                </p:oleObj>
              </mc:Choice>
              <mc:Fallback>
                <p:oleObj name="Equation" r:id="rId5" imgW="1600200" imgH="406080" progId="Equation.DSMT4">
                  <p:embed/>
                  <p:pic>
                    <p:nvPicPr>
                      <p:cNvPr id="0" name="OLE substitute image"/>
                      <p:cNvPicPr/>
                      <p:nvPr/>
                    </p:nvPicPr>
                    <p:blipFill>
                      <a:blip r:embed="rId6"/>
                      <a:stretch>
                        <a:fillRect/>
                      </a:stretch>
                    </p:blipFill>
                    <p:spPr>
                      <a:xfrm>
                        <a:off x="4627976" y="3706666"/>
                        <a:ext cx="1600200" cy="406080"/>
                      </a:xfrm>
                      <a:prstGeom prst="rect">
                        <a:avLst/>
                      </a:prstGeom>
                    </p:spPr>
                  </p:pic>
                </p:oleObj>
              </mc:Fallback>
            </mc:AlternateContent>
          </a:graphicData>
        </a:graphic>
      </p:graphicFrame>
      <p:sp>
        <p:nvSpPr>
          <p:cNvPr id="10" name="Content Placeholder 8">
            <a:extLst>
              <a:ext uri="{FF2B5EF4-FFF2-40B4-BE49-F238E27FC236}">
                <a16:creationId xmlns:a16="http://schemas.microsoft.com/office/drawing/2014/main" id="{08671157-80FB-402D-BA6B-65FAAF40EA82}"/>
              </a:ext>
            </a:extLst>
          </p:cNvPr>
          <p:cNvSpPr>
            <a:spLocks noGrp="1"/>
          </p:cNvSpPr>
          <p:nvPr>
            <p:ph idx="14"/>
          </p:nvPr>
        </p:nvSpPr>
        <p:spPr>
          <a:xfrm>
            <a:off x="6223492" y="3700291"/>
            <a:ext cx="4428030" cy="419100"/>
          </a:xfrm>
        </p:spPr>
        <p:txBody>
          <a:bodyPr/>
          <a:lstStyle/>
          <a:p>
            <a:pPr algn="l"/>
            <a:r>
              <a:rPr lang="en-US"/>
              <a:t>has a chi-square distribution  </a:t>
            </a:r>
          </a:p>
        </p:txBody>
      </p:sp>
      <p:sp>
        <p:nvSpPr>
          <p:cNvPr id="12" name="Content Placeholder 9">
            <a:extLst>
              <a:ext uri="{FF2B5EF4-FFF2-40B4-BE49-F238E27FC236}">
                <a16:creationId xmlns:a16="http://schemas.microsoft.com/office/drawing/2014/main" id="{3C535793-5B85-45E1-BBFA-21B2D0DAC56D}"/>
              </a:ext>
            </a:extLst>
          </p:cNvPr>
          <p:cNvSpPr>
            <a:spLocks noGrp="1"/>
          </p:cNvSpPr>
          <p:nvPr>
            <p:ph idx="16"/>
          </p:nvPr>
        </p:nvSpPr>
        <p:spPr>
          <a:xfrm>
            <a:off x="476844" y="4097111"/>
            <a:ext cx="11241913" cy="1827882"/>
          </a:xfrm>
        </p:spPr>
        <p:txBody>
          <a:bodyPr/>
          <a:lstStyle/>
          <a:p>
            <a:pPr marL="228600" algn="l"/>
            <a:r>
              <a:rPr lang="en-US"/>
              <a:t>whenever a simple random sample of size </a:t>
            </a:r>
            <a:r>
              <a:rPr lang="en-US" i="1"/>
              <a:t>n</a:t>
            </a:r>
            <a:r>
              <a:rPr lang="en-US"/>
              <a:t> is selected from a normal population.</a:t>
            </a:r>
          </a:p>
          <a:p>
            <a:pPr marL="228600" indent="-228600" algn="l">
              <a:buFont typeface="Arial" pitchFamily="34" charset="0"/>
              <a:buChar char="•"/>
            </a:pPr>
            <a:r>
              <a:rPr lang="en-US"/>
              <a:t>We can use the chi-square distribution to develop interval estimates and conduct hypothesis tests about a population variance.</a:t>
            </a:r>
          </a:p>
        </p:txBody>
      </p:sp>
    </p:spTree>
    <p:extLst>
      <p:ext uri="{BB962C8B-B14F-4D97-AF65-F5344CB8AC3E}">
        <p14:creationId xmlns:p14="http://schemas.microsoft.com/office/powerpoint/2010/main" val="631919006"/>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Examples of Sampling Distribution of </a:t>
            </a:r>
            <a:br>
              <a:rPr lang="en-US"/>
            </a:br>
            <a:r>
              <a:rPr lang="en-US"/>
              <a:t>(</a:t>
            </a:r>
            <a:r>
              <a:rPr lang="en-US" i="1"/>
              <a:t>n</a:t>
            </a:r>
            <a:r>
              <a:rPr lang="en-US"/>
              <a:t> − 1)</a:t>
            </a:r>
            <a:r>
              <a:rPr lang="en-US" i="1"/>
              <a:t>s</a:t>
            </a:r>
            <a:r>
              <a:rPr lang="en-US" baseline="30000"/>
              <a:t>2</a:t>
            </a:r>
            <a:r>
              <a:rPr lang="en-US"/>
              <a:t>/𝜎</a:t>
            </a:r>
            <a:r>
              <a:rPr lang="en-US" baseline="30000"/>
              <a:t>2</a:t>
            </a:r>
          </a:p>
        </p:txBody>
      </p:sp>
      <p:pic>
        <p:nvPicPr>
          <p:cNvPr id="6" name="Picture 2" descr="A graph plots A Chi-Square Distribution placed on an x-y plane. The graph shows three curves where the first curve shows a concave up decreasing curve starting from some point of x-axis and the curve is labeled as with 2 degrees of freedom. The second curve shows a normalization curve starting from the origin and the curve is labeled as with 5 degrees of freedom. The third curve shows a normalization curve with flat peak nearly starting from the origin and the curve is labeled as with 10 degrees of freedom. At the extreme right of the x-axis, it is labeled as (n - 1) s superscript 2 over sigma superscript 2.">
            <a:extLst>
              <a:ext uri="{FF2B5EF4-FFF2-40B4-BE49-F238E27FC236}">
                <a16:creationId xmlns:a16="http://schemas.microsoft.com/office/drawing/2014/main" id="{04418060-A4B8-464F-B3E2-3F5EFA43CAB3}"/>
              </a:ext>
            </a:extLst>
          </p:cNvPr>
          <p:cNvPicPr>
            <a:picLocks noGrp="1" noChangeAspect="1"/>
          </p:cNvPicPr>
          <p:nvPr>
            <p:ph idx="4294967295"/>
          </p:nvPr>
        </p:nvPicPr>
        <p:blipFill>
          <a:blip r:embed="rId2"/>
          <a:stretch>
            <a:fillRect/>
          </a:stretch>
        </p:blipFill>
        <p:spPr>
          <a:xfrm>
            <a:off x="2053058" y="1825625"/>
            <a:ext cx="8085884" cy="4351338"/>
          </a:xfrm>
          <a:prstGeom prst="rect">
            <a:avLst/>
          </a:prstGeom>
        </p:spPr>
      </p:pic>
    </p:spTree>
    <p:extLst>
      <p:ext uri="{BB962C8B-B14F-4D97-AF65-F5344CB8AC3E}">
        <p14:creationId xmlns:p14="http://schemas.microsoft.com/office/powerpoint/2010/main" val="2905126335"/>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A213-3CC8-49F8-8A6D-A5E290145ED5}"/>
              </a:ext>
            </a:extLst>
          </p:cNvPr>
          <p:cNvSpPr>
            <a:spLocks noGrp="1"/>
          </p:cNvSpPr>
          <p:nvPr>
            <p:ph type="title"/>
          </p:nvPr>
        </p:nvSpPr>
        <p:spPr/>
        <p:txBody>
          <a:bodyPr/>
          <a:lstStyle/>
          <a:p>
            <a:r>
              <a:rPr lang="en-US"/>
              <a:t>Chi-Square Distribution (2 of 2)</a:t>
            </a:r>
            <a:endParaRPr lang="en-IN"/>
          </a:p>
        </p:txBody>
      </p:sp>
      <p:sp>
        <p:nvSpPr>
          <p:cNvPr id="3" name="Content Placeholder 2">
            <a:extLst>
              <a:ext uri="{FF2B5EF4-FFF2-40B4-BE49-F238E27FC236}">
                <a16:creationId xmlns:a16="http://schemas.microsoft.com/office/drawing/2014/main" id="{165DBFD5-6407-424C-89B8-A65F7E021ECE}"/>
              </a:ext>
              <a:ext uri="{C183D7F6-B498-43B3-948B-1728B52AA6E4}">
                <adec:decorative xmlns:adec="http://schemas.microsoft.com/office/drawing/2017/decorative" val="0"/>
              </a:ext>
            </a:extLst>
          </p:cNvPr>
          <p:cNvSpPr>
            <a:spLocks noGrp="1"/>
          </p:cNvSpPr>
          <p:nvPr>
            <p:ph sz="quarter" idx="17"/>
          </p:nvPr>
        </p:nvSpPr>
        <p:spPr>
          <a:xfrm>
            <a:off x="476843" y="1828800"/>
            <a:ext cx="3701458" cy="548640"/>
          </a:xfrm>
        </p:spPr>
        <p:txBody>
          <a:bodyPr/>
          <a:lstStyle/>
          <a:p>
            <a:r>
              <a:rPr lang="en-US"/>
              <a:t>We will use the notation </a:t>
            </a:r>
          </a:p>
        </p:txBody>
      </p:sp>
      <p:graphicFrame>
        <p:nvGraphicFramePr>
          <p:cNvPr id="21" name="Object 3" descr="chi-square subscript alpha baseline ">
            <a:extLst>
              <a:ext uri="{FF2B5EF4-FFF2-40B4-BE49-F238E27FC236}">
                <a16:creationId xmlns:a16="http://schemas.microsoft.com/office/drawing/2014/main" id="{93963EFA-F499-41CC-A695-1BBF51F4E61C}"/>
              </a:ext>
              <a:ext uri="{C183D7F6-B498-43B3-948B-1728B52AA6E4}">
                <adec:decorative xmlns:adec="http://schemas.microsoft.com/office/drawing/2017/decorative" val="0"/>
              </a:ext>
            </a:extLst>
          </p:cNvPr>
          <p:cNvGraphicFramePr>
            <a:graphicFrameLocks noGrp="1" noChangeAspect="1"/>
          </p:cNvGraphicFramePr>
          <p:nvPr>
            <p:ph sz="quarter" idx="18"/>
            <p:extLst>
              <p:ext uri="{D42A27DB-BD31-4B8C-83A1-F6EECF244321}">
                <p14:modId xmlns:p14="http://schemas.microsoft.com/office/powerpoint/2010/main" val="763207926"/>
              </p:ext>
            </p:extLst>
          </p:nvPr>
        </p:nvGraphicFramePr>
        <p:xfrm>
          <a:off x="4079240" y="1852871"/>
          <a:ext cx="355600" cy="419100"/>
        </p:xfrm>
        <a:graphic>
          <a:graphicData uri="http://schemas.openxmlformats.org/presentationml/2006/ole">
            <mc:AlternateContent xmlns:mc="http://schemas.openxmlformats.org/markup-compatibility/2006">
              <mc:Choice xmlns:v="urn:schemas-microsoft-com:vml" Requires="v">
                <p:oleObj spid="_x0000_s216068" name="Equation" r:id="rId3" imgW="355320" imgH="419040" progId="Equation.DSMT4">
                  <p:embed/>
                </p:oleObj>
              </mc:Choice>
              <mc:Fallback>
                <p:oleObj name="Equation" r:id="rId3" imgW="355320" imgH="419040" progId="Equation.DSMT4">
                  <p:embed/>
                  <p:pic>
                    <p:nvPicPr>
                      <p:cNvPr id="0" name="OLE substitute image"/>
                      <p:cNvPicPr/>
                      <p:nvPr/>
                    </p:nvPicPr>
                    <p:blipFill>
                      <a:blip r:embed="rId4"/>
                      <a:stretch>
                        <a:fillRect/>
                      </a:stretch>
                    </p:blipFill>
                    <p:spPr>
                      <a:xfrm>
                        <a:off x="4079240" y="1852871"/>
                        <a:ext cx="355600" cy="419100"/>
                      </a:xfrm>
                      <a:prstGeom prst="rect">
                        <a:avLst/>
                      </a:prstGeom>
                    </p:spPr>
                  </p:pic>
                </p:oleObj>
              </mc:Fallback>
            </mc:AlternateContent>
          </a:graphicData>
        </a:graphic>
      </p:graphicFrame>
      <p:sp>
        <p:nvSpPr>
          <p:cNvPr id="32" name="Content Placeholder 31">
            <a:extLst>
              <a:ext uri="{FF2B5EF4-FFF2-40B4-BE49-F238E27FC236}">
                <a16:creationId xmlns:a16="http://schemas.microsoft.com/office/drawing/2014/main" id="{AA57E1E3-E1C8-4B20-8782-7698C22F1BA8}"/>
              </a:ext>
            </a:extLst>
          </p:cNvPr>
          <p:cNvSpPr>
            <a:spLocks noGrp="1"/>
          </p:cNvSpPr>
          <p:nvPr>
            <p:ph sz="quarter" idx="25"/>
          </p:nvPr>
        </p:nvSpPr>
        <p:spPr>
          <a:xfrm>
            <a:off x="4485977" y="1853507"/>
            <a:ext cx="7044521" cy="548640"/>
          </a:xfrm>
        </p:spPr>
        <p:txBody>
          <a:bodyPr/>
          <a:lstStyle/>
          <a:p>
            <a:pPr marL="0" indent="0">
              <a:buNone/>
            </a:pPr>
            <a:r>
              <a:rPr lang="en-US"/>
              <a:t>to denote the value for the chi-square distribution</a:t>
            </a:r>
          </a:p>
        </p:txBody>
      </p:sp>
      <p:sp>
        <p:nvSpPr>
          <p:cNvPr id="5" name="Content Placeholder 4">
            <a:extLst>
              <a:ext uri="{FF2B5EF4-FFF2-40B4-BE49-F238E27FC236}">
                <a16:creationId xmlns:a16="http://schemas.microsoft.com/office/drawing/2014/main" id="{25F14FBC-2326-4F4D-9AD7-06884D2E6BBB}"/>
              </a:ext>
              <a:ext uri="{C183D7F6-B498-43B3-948B-1728B52AA6E4}">
                <adec:decorative xmlns:adec="http://schemas.microsoft.com/office/drawing/2017/decorative" val="0"/>
              </a:ext>
            </a:extLst>
          </p:cNvPr>
          <p:cNvSpPr>
            <a:spLocks noGrp="1"/>
          </p:cNvSpPr>
          <p:nvPr>
            <p:ph sz="quarter" idx="19"/>
          </p:nvPr>
        </p:nvSpPr>
        <p:spPr>
          <a:xfrm>
            <a:off x="496401" y="2271971"/>
            <a:ext cx="7260761" cy="548640"/>
          </a:xfrm>
        </p:spPr>
        <p:txBody>
          <a:bodyPr/>
          <a:lstStyle/>
          <a:p>
            <a:pPr indent="0">
              <a:buNone/>
            </a:pPr>
            <a:r>
              <a:rPr lang="en-US"/>
              <a:t>that provides an area of </a:t>
            </a:r>
            <a:r>
              <a:rPr lang="el-GR"/>
              <a:t>α</a:t>
            </a:r>
            <a:r>
              <a:rPr lang="en-US"/>
              <a:t> to the right of the stated</a:t>
            </a:r>
          </a:p>
          <a:p>
            <a:endParaRPr lang="en-US"/>
          </a:p>
        </p:txBody>
      </p:sp>
      <p:graphicFrame>
        <p:nvGraphicFramePr>
          <p:cNvPr id="22" name="Object 6" descr="chi-square subscript alpha baseline ">
            <a:extLst>
              <a:ext uri="{FF2B5EF4-FFF2-40B4-BE49-F238E27FC236}">
                <a16:creationId xmlns:a16="http://schemas.microsoft.com/office/drawing/2014/main" id="{9C717E32-2CCB-4D82-9C4A-AF67DCAF04C7}"/>
              </a:ext>
              <a:ext uri="{C183D7F6-B498-43B3-948B-1728B52AA6E4}">
                <adec:decorative xmlns:adec="http://schemas.microsoft.com/office/drawing/2017/decorative" val="0"/>
              </a:ext>
            </a:extLst>
          </p:cNvPr>
          <p:cNvGraphicFramePr>
            <a:graphicFrameLocks noGrp="1" noChangeAspect="1"/>
          </p:cNvGraphicFramePr>
          <p:nvPr>
            <p:ph sz="quarter" idx="20"/>
            <p:extLst>
              <p:ext uri="{D42A27DB-BD31-4B8C-83A1-F6EECF244321}">
                <p14:modId xmlns:p14="http://schemas.microsoft.com/office/powerpoint/2010/main" val="3042222546"/>
              </p:ext>
            </p:extLst>
          </p:nvPr>
        </p:nvGraphicFramePr>
        <p:xfrm>
          <a:off x="7646830" y="2296042"/>
          <a:ext cx="1295400" cy="419100"/>
        </p:xfrm>
        <a:graphic>
          <a:graphicData uri="http://schemas.openxmlformats.org/presentationml/2006/ole">
            <mc:AlternateContent xmlns:mc="http://schemas.openxmlformats.org/markup-compatibility/2006">
              <mc:Choice xmlns:v="urn:schemas-microsoft-com:vml" Requires="v">
                <p:oleObj spid="_x0000_s216069" name="Equation" r:id="rId5" imgW="1295280" imgH="419040" progId="Equation.DSMT4">
                  <p:embed/>
                </p:oleObj>
              </mc:Choice>
              <mc:Fallback>
                <p:oleObj name="Equation" r:id="rId5" imgW="1295280" imgH="419040" progId="Equation.DSMT4">
                  <p:embed/>
                  <p:pic>
                    <p:nvPicPr>
                      <p:cNvPr id="0" name="OLE substitute image"/>
                      <p:cNvPicPr/>
                      <p:nvPr/>
                    </p:nvPicPr>
                    <p:blipFill>
                      <a:blip r:embed="rId6"/>
                      <a:stretch>
                        <a:fillRect/>
                      </a:stretch>
                    </p:blipFill>
                    <p:spPr>
                      <a:xfrm>
                        <a:off x="7646830" y="2296042"/>
                        <a:ext cx="1295400" cy="4191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2941E7B3-29B6-446B-A3ED-660354D81054}"/>
              </a:ext>
            </a:extLst>
          </p:cNvPr>
          <p:cNvSpPr>
            <a:spLocks noGrp="1"/>
          </p:cNvSpPr>
          <p:nvPr>
            <p:ph sz="quarter" idx="21"/>
          </p:nvPr>
        </p:nvSpPr>
        <p:spPr>
          <a:xfrm>
            <a:off x="474028" y="3063211"/>
            <a:ext cx="7526972" cy="548640"/>
          </a:xfrm>
        </p:spPr>
        <p:txBody>
          <a:bodyPr/>
          <a:lstStyle/>
          <a:p>
            <a:r>
              <a:rPr lang="en-US"/>
              <a:t>For example, there is a .95 probability of obtaining a</a:t>
            </a:r>
            <a:endParaRPr lang="en-IN"/>
          </a:p>
          <a:p>
            <a:endParaRPr lang="en-US"/>
          </a:p>
        </p:txBody>
      </p:sp>
      <p:graphicFrame>
        <p:nvGraphicFramePr>
          <p:cNvPr id="23" name="Object 9" descr="chi-square value such that chi-square subscript 0.975 baseline is less than or equal to chi-square, and chi-square is less than or equal to chi-square subscript 0.025 baseline.">
            <a:extLst>
              <a:ext uri="{FF2B5EF4-FFF2-40B4-BE49-F238E27FC236}">
                <a16:creationId xmlns:a16="http://schemas.microsoft.com/office/drawing/2014/main" id="{16CEE3B8-C9E2-49B4-8698-70A403EB4EC6}"/>
              </a:ext>
            </a:extLst>
          </p:cNvPr>
          <p:cNvGraphicFramePr>
            <a:graphicFrameLocks noGrp="1" noChangeAspect="1"/>
          </p:cNvGraphicFramePr>
          <p:nvPr>
            <p:ph sz="quarter" idx="23"/>
            <p:extLst>
              <p:ext uri="{D42A27DB-BD31-4B8C-83A1-F6EECF244321}">
                <p14:modId xmlns:p14="http://schemas.microsoft.com/office/powerpoint/2010/main" val="3434638336"/>
              </p:ext>
            </p:extLst>
          </p:nvPr>
        </p:nvGraphicFramePr>
        <p:xfrm>
          <a:off x="867626" y="3506382"/>
          <a:ext cx="4777161" cy="419099"/>
        </p:xfrm>
        <a:graphic>
          <a:graphicData uri="http://schemas.openxmlformats.org/presentationml/2006/ole">
            <mc:AlternateContent xmlns:mc="http://schemas.openxmlformats.org/markup-compatibility/2006">
              <mc:Choice xmlns:v="urn:schemas-microsoft-com:vml" Requires="v">
                <p:oleObj spid="_x0000_s216070" name="Equation" r:id="rId7" imgW="4787640" imgH="419040" progId="Equation.DSMT4">
                  <p:embed/>
                </p:oleObj>
              </mc:Choice>
              <mc:Fallback>
                <p:oleObj name="Equation" r:id="rId7" imgW="4787640" imgH="419040" progId="Equation.DSMT4">
                  <p:embed/>
                  <p:pic>
                    <p:nvPicPr>
                      <p:cNvPr id="0" name="OLE substitute image"/>
                      <p:cNvPicPr/>
                      <p:nvPr/>
                    </p:nvPicPr>
                    <p:blipFill>
                      <a:blip r:embed="rId8"/>
                      <a:stretch>
                        <a:fillRect/>
                      </a:stretch>
                    </p:blipFill>
                    <p:spPr>
                      <a:xfrm>
                        <a:off x="867626" y="3506382"/>
                        <a:ext cx="4777161" cy="419099"/>
                      </a:xfrm>
                      <a:prstGeom prst="rect">
                        <a:avLst/>
                      </a:prstGeom>
                    </p:spPr>
                  </p:pic>
                </p:oleObj>
              </mc:Fallback>
            </mc:AlternateContent>
          </a:graphicData>
        </a:graphic>
      </p:graphicFrame>
    </p:spTree>
    <p:extLst>
      <p:ext uri="{BB962C8B-B14F-4D97-AF65-F5344CB8AC3E}">
        <p14:creationId xmlns:p14="http://schemas.microsoft.com/office/powerpoint/2010/main" val="3512703796"/>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a:t>
            </a:r>
            <a:r>
              <a:rPr lang="en-US" i="1">
                <a:sym typeface="Symbol" panose="05050102010706020507" pitchFamily="18" charset="2"/>
              </a:rPr>
              <a:t> 2</a:t>
            </a:r>
            <a:endParaRPr lang="en-US" baseline="30000"/>
          </a:p>
        </p:txBody>
      </p:sp>
      <p:pic>
        <p:nvPicPr>
          <p:cNvPr id="7" name="Picture 2" descr="A graph plots A Chi-Square Distribution with 19 Degrees of Freedom placed on an x-y plane. A normalization curve right skewed is shown starting from the origin where in the middle of the curve it is labeled as .95 of the possible X superscript 2 value. The area under the curve is shaded between the two boundary points 8.907 and 32.852 and below these points it is labeled as X superscript 2 .975 and X superscript 2 .025. At the extreme right of the x-axis it is labeled as X superscript 2.">
            <a:extLst>
              <a:ext uri="{FF2B5EF4-FFF2-40B4-BE49-F238E27FC236}">
                <a16:creationId xmlns:a16="http://schemas.microsoft.com/office/drawing/2014/main" id="{47527B02-F3F9-4625-AA3B-D8415902A713}"/>
              </a:ext>
            </a:extLst>
          </p:cNvPr>
          <p:cNvPicPr>
            <a:picLocks noGrp="1" noChangeAspect="1"/>
          </p:cNvPicPr>
          <p:nvPr>
            <p:ph idx="4294967295"/>
          </p:nvPr>
        </p:nvPicPr>
        <p:blipFill>
          <a:blip r:embed="rId2"/>
          <a:stretch>
            <a:fillRect/>
          </a:stretch>
        </p:blipFill>
        <p:spPr>
          <a:xfrm>
            <a:off x="1622248" y="1825625"/>
            <a:ext cx="8950679" cy="4351338"/>
          </a:xfrm>
          <a:prstGeom prst="rect">
            <a:avLst/>
          </a:prstGeom>
        </p:spPr>
      </p:pic>
    </p:spTree>
    <p:extLst>
      <p:ext uri="{BB962C8B-B14F-4D97-AF65-F5344CB8AC3E}">
        <p14:creationId xmlns:p14="http://schemas.microsoft.com/office/powerpoint/2010/main" val="652754678"/>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l-GR" i="1"/>
              <a:t>σ</a:t>
            </a:r>
            <a:r>
              <a:rPr lang="en-US" baseline="30000"/>
              <a:t>2</a:t>
            </a:r>
            <a:r>
              <a:rPr lang="en-US"/>
              <a:t> (1 of 6)</a:t>
            </a:r>
          </a:p>
        </p:txBody>
      </p:sp>
      <p:sp>
        <p:nvSpPr>
          <p:cNvPr id="3" name="Content Placeholder 2"/>
          <p:cNvSpPr>
            <a:spLocks noGrp="1"/>
          </p:cNvSpPr>
          <p:nvPr>
            <p:ph sz="quarter" idx="17"/>
          </p:nvPr>
        </p:nvSpPr>
        <p:spPr>
          <a:xfrm>
            <a:off x="476844" y="1862140"/>
            <a:ext cx="1990934" cy="548640"/>
          </a:xfrm>
        </p:spPr>
        <p:txBody>
          <a:bodyPr/>
          <a:lstStyle/>
          <a:p>
            <a:r>
              <a:rPr lang="en-US"/>
              <a:t>There is a</a:t>
            </a:r>
          </a:p>
        </p:txBody>
      </p:sp>
      <p:graphicFrame>
        <p:nvGraphicFramePr>
          <p:cNvPr id="21" name="Object 3" descr="1 minus alpha"/>
          <p:cNvGraphicFramePr>
            <a:graphicFrameLocks noGrp="1" noChangeAspect="1"/>
          </p:cNvGraphicFramePr>
          <p:nvPr>
            <p:ph sz="quarter" idx="18"/>
            <p:extLst>
              <p:ext uri="{D42A27DB-BD31-4B8C-83A1-F6EECF244321}">
                <p14:modId xmlns:p14="http://schemas.microsoft.com/office/powerpoint/2010/main" val="2362462341"/>
              </p:ext>
            </p:extLst>
          </p:nvPr>
        </p:nvGraphicFramePr>
        <p:xfrm>
          <a:off x="2269441" y="1893415"/>
          <a:ext cx="863600" cy="431800"/>
        </p:xfrm>
        <a:graphic>
          <a:graphicData uri="http://schemas.openxmlformats.org/presentationml/2006/ole">
            <mc:AlternateContent xmlns:mc="http://schemas.openxmlformats.org/markup-compatibility/2006">
              <mc:Choice xmlns:v="urn:schemas-microsoft-com:vml" Requires="v">
                <p:oleObj spid="_x0000_s217096" name="Equation" r:id="rId3" imgW="863280" imgH="431640" progId="Equation.DSMT4">
                  <p:embed/>
                </p:oleObj>
              </mc:Choice>
              <mc:Fallback>
                <p:oleObj name="Equation" r:id="rId3" imgW="863280" imgH="43164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2269441" y="1893415"/>
                        <a:ext cx="863600" cy="431800"/>
                      </a:xfrm>
                      <a:prstGeom prst="rect">
                        <a:avLst/>
                      </a:prstGeom>
                      <a:noFill/>
                      <a:ln>
                        <a:noFill/>
                      </a:ln>
                    </p:spPr>
                  </p:pic>
                </p:oleObj>
              </mc:Fallback>
            </mc:AlternateContent>
          </a:graphicData>
        </a:graphic>
      </p:graphicFrame>
      <p:sp>
        <p:nvSpPr>
          <p:cNvPr id="5" name="Content Placeholder 4"/>
          <p:cNvSpPr>
            <a:spLocks noGrp="1"/>
          </p:cNvSpPr>
          <p:nvPr>
            <p:ph sz="quarter" idx="19"/>
          </p:nvPr>
        </p:nvSpPr>
        <p:spPr>
          <a:xfrm>
            <a:off x="3133041" y="1846900"/>
            <a:ext cx="3719416" cy="548640"/>
          </a:xfrm>
        </p:spPr>
        <p:txBody>
          <a:bodyPr/>
          <a:lstStyle/>
          <a:p>
            <a:pPr marL="0" indent="0">
              <a:buNone/>
            </a:pPr>
            <a:r>
              <a:rPr lang="en-US"/>
              <a:t>probability of obtaining a</a:t>
            </a:r>
          </a:p>
        </p:txBody>
      </p:sp>
      <p:graphicFrame>
        <p:nvGraphicFramePr>
          <p:cNvPr id="23" name="Object 5" descr="chi square"/>
          <p:cNvGraphicFramePr>
            <a:graphicFrameLocks noGrp="1" noChangeAspect="1"/>
          </p:cNvGraphicFramePr>
          <p:nvPr>
            <p:ph sz="quarter" idx="20"/>
            <p:extLst>
              <p:ext uri="{D42A27DB-BD31-4B8C-83A1-F6EECF244321}">
                <p14:modId xmlns:p14="http://schemas.microsoft.com/office/powerpoint/2010/main" val="498040851"/>
              </p:ext>
            </p:extLst>
          </p:nvPr>
        </p:nvGraphicFramePr>
        <p:xfrm>
          <a:off x="6605588" y="1902460"/>
          <a:ext cx="317500" cy="393700"/>
        </p:xfrm>
        <a:graphic>
          <a:graphicData uri="http://schemas.openxmlformats.org/presentationml/2006/ole">
            <mc:AlternateContent xmlns:mc="http://schemas.openxmlformats.org/markup-compatibility/2006">
              <mc:Choice xmlns:v="urn:schemas-microsoft-com:vml" Requires="v">
                <p:oleObj spid="_x0000_s217097" name="Equation" r:id="rId5" imgW="317160" imgH="393480" progId="Equation.DSMT4">
                  <p:embed/>
                </p:oleObj>
              </mc:Choice>
              <mc:Fallback>
                <p:oleObj name="Equation" r:id="rId5" imgW="317160" imgH="393480" progId="Equation.DSMT4">
                  <p:embed/>
                  <p:pic>
                    <p:nvPicPr>
                      <p:cNvPr id="0" name="OLE substitute image"/>
                      <p:cNvPicPr/>
                      <p:nvPr/>
                    </p:nvPicPr>
                    <p:blipFill>
                      <a:blip r:embed="rId6"/>
                      <a:stretch>
                        <a:fillRect/>
                      </a:stretch>
                    </p:blipFill>
                    <p:spPr>
                      <a:xfrm>
                        <a:off x="6605588" y="1902460"/>
                        <a:ext cx="317500" cy="393700"/>
                      </a:xfrm>
                      <a:prstGeom prst="rect">
                        <a:avLst/>
                      </a:prstGeom>
                      <a:noFill/>
                      <a:ln>
                        <a:noFill/>
                      </a:ln>
                    </p:spPr>
                  </p:pic>
                </p:oleObj>
              </mc:Fallback>
            </mc:AlternateContent>
          </a:graphicData>
        </a:graphic>
      </p:graphicFrame>
      <p:sp>
        <p:nvSpPr>
          <p:cNvPr id="7" name="Content Placeholder 6"/>
          <p:cNvSpPr>
            <a:spLocks noGrp="1"/>
          </p:cNvSpPr>
          <p:nvPr>
            <p:ph sz="quarter" idx="21"/>
          </p:nvPr>
        </p:nvSpPr>
        <p:spPr>
          <a:xfrm>
            <a:off x="6952518" y="1846900"/>
            <a:ext cx="2604020" cy="548640"/>
          </a:xfrm>
        </p:spPr>
        <p:txBody>
          <a:bodyPr/>
          <a:lstStyle/>
          <a:p>
            <a:pPr marL="0" indent="0">
              <a:buNone/>
            </a:pPr>
            <a:r>
              <a:rPr lang="en-US"/>
              <a:t>value such that</a:t>
            </a:r>
          </a:p>
        </p:txBody>
      </p:sp>
      <p:graphicFrame>
        <p:nvGraphicFramePr>
          <p:cNvPr id="24" name="Object 7" descr="Begin equation. chi-square subscript left parenthesis start fraction 1 minus alpha divided by 2 right parenthesis end fraction baseline is less than or equal to chi-square less than or equal to chi-square subscript start fraction alpha divided by 2 baseline end fraction, end equation."/>
          <p:cNvGraphicFramePr>
            <a:graphicFrameLocks noGrp="1" noChangeAspect="1"/>
          </p:cNvGraphicFramePr>
          <p:nvPr>
            <p:ph sz="quarter" idx="22"/>
            <p:extLst>
              <p:ext uri="{D42A27DB-BD31-4B8C-83A1-F6EECF244321}">
                <p14:modId xmlns:p14="http://schemas.microsoft.com/office/powerpoint/2010/main" val="1045030230"/>
              </p:ext>
            </p:extLst>
          </p:nvPr>
        </p:nvGraphicFramePr>
        <p:xfrm>
          <a:off x="4828047" y="2530112"/>
          <a:ext cx="2298700" cy="457200"/>
        </p:xfrm>
        <a:graphic>
          <a:graphicData uri="http://schemas.openxmlformats.org/presentationml/2006/ole">
            <mc:AlternateContent xmlns:mc="http://schemas.openxmlformats.org/markup-compatibility/2006">
              <mc:Choice xmlns:v="urn:schemas-microsoft-com:vml" Requires="v">
                <p:oleObj spid="_x0000_s217098" name="Equation" r:id="rId7" imgW="2298600" imgH="457200" progId="Equation.DSMT4">
                  <p:embed/>
                </p:oleObj>
              </mc:Choice>
              <mc:Fallback>
                <p:oleObj name="Equation" r:id="rId7" imgW="2298600" imgH="457200" progId="Equation.DSMT4">
                  <p:embed/>
                  <p:pic>
                    <p:nvPicPr>
                      <p:cNvPr id="0" name="OLE substitute image"/>
                      <p:cNvPicPr/>
                      <p:nvPr/>
                    </p:nvPicPr>
                    <p:blipFill>
                      <a:blip r:embed="rId8"/>
                      <a:stretch>
                        <a:fillRect/>
                      </a:stretch>
                    </p:blipFill>
                    <p:spPr>
                      <a:xfrm>
                        <a:off x="4828047" y="2530112"/>
                        <a:ext cx="2298700" cy="457200"/>
                      </a:xfrm>
                      <a:prstGeom prst="rect">
                        <a:avLst/>
                      </a:prstGeom>
                      <a:noFill/>
                      <a:ln>
                        <a:noFill/>
                      </a:ln>
                    </p:spPr>
                  </p:pic>
                </p:oleObj>
              </mc:Fallback>
            </mc:AlternateContent>
          </a:graphicData>
        </a:graphic>
      </p:graphicFrame>
      <p:sp>
        <p:nvSpPr>
          <p:cNvPr id="28" name="Content Placeholder 8"/>
          <p:cNvSpPr>
            <a:spLocks noGrp="1"/>
          </p:cNvSpPr>
          <p:nvPr>
            <p:ph sz="quarter" idx="23"/>
          </p:nvPr>
        </p:nvSpPr>
        <p:spPr>
          <a:xfrm>
            <a:off x="473242" y="3342402"/>
            <a:ext cx="2104705" cy="548640"/>
          </a:xfrm>
        </p:spPr>
        <p:txBody>
          <a:bodyPr/>
          <a:lstStyle/>
          <a:p>
            <a:r>
              <a:rPr lang="en-US"/>
              <a:t>Substituting</a:t>
            </a:r>
          </a:p>
          <a:p>
            <a:endParaRPr lang="en-US"/>
          </a:p>
        </p:txBody>
      </p:sp>
      <p:graphicFrame>
        <p:nvGraphicFramePr>
          <p:cNvPr id="30" name="Object 9" descr="Begin equation. Begin fraction. Left parenthesis n minus 1 right parenthesis times s squared divided by s squared. End equation."/>
          <p:cNvGraphicFramePr>
            <a:graphicFrameLocks noGrp="1" noChangeAspect="1"/>
          </p:cNvGraphicFramePr>
          <p:nvPr>
            <p:ph sz="quarter" idx="24"/>
            <p:extLst>
              <p:ext uri="{D42A27DB-BD31-4B8C-83A1-F6EECF244321}">
                <p14:modId xmlns:p14="http://schemas.microsoft.com/office/powerpoint/2010/main" val="3775919647"/>
              </p:ext>
            </p:extLst>
          </p:nvPr>
        </p:nvGraphicFramePr>
        <p:xfrm>
          <a:off x="2467778" y="3370342"/>
          <a:ext cx="1549400" cy="406400"/>
        </p:xfrm>
        <a:graphic>
          <a:graphicData uri="http://schemas.openxmlformats.org/presentationml/2006/ole">
            <mc:AlternateContent xmlns:mc="http://schemas.openxmlformats.org/markup-compatibility/2006">
              <mc:Choice xmlns:v="urn:schemas-microsoft-com:vml" Requires="v">
                <p:oleObj spid="_x0000_s217099" name="Equation" r:id="rId9" imgW="1549080" imgH="406080" progId="Equation.DSMT4">
                  <p:embed/>
                </p:oleObj>
              </mc:Choice>
              <mc:Fallback>
                <p:oleObj name="Equation" r:id="rId9" imgW="1549080" imgH="406080" progId="Equation.DSMT4">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2467778" y="3370342"/>
                        <a:ext cx="1549400" cy="406400"/>
                      </a:xfrm>
                      <a:prstGeom prst="rect">
                        <a:avLst/>
                      </a:prstGeom>
                      <a:noFill/>
                      <a:ln>
                        <a:noFill/>
                      </a:ln>
                    </p:spPr>
                  </p:pic>
                </p:oleObj>
              </mc:Fallback>
            </mc:AlternateContent>
          </a:graphicData>
        </a:graphic>
      </p:graphicFrame>
      <p:graphicFrame>
        <p:nvGraphicFramePr>
          <p:cNvPr id="31" name="Object 10" descr="for the chi suqare we get"/>
          <p:cNvGraphicFramePr>
            <a:graphicFrameLocks noGrp="1" noChangeAspect="1"/>
          </p:cNvGraphicFramePr>
          <p:nvPr>
            <p:ph sz="quarter" idx="25"/>
            <p:extLst>
              <p:ext uri="{D42A27DB-BD31-4B8C-83A1-F6EECF244321}">
                <p14:modId xmlns:p14="http://schemas.microsoft.com/office/powerpoint/2010/main" val="3789174266"/>
              </p:ext>
            </p:extLst>
          </p:nvPr>
        </p:nvGraphicFramePr>
        <p:xfrm>
          <a:off x="4165600" y="3351213"/>
          <a:ext cx="2311400" cy="395287"/>
        </p:xfrm>
        <a:graphic>
          <a:graphicData uri="http://schemas.openxmlformats.org/presentationml/2006/ole">
            <mc:AlternateContent xmlns:mc="http://schemas.openxmlformats.org/markup-compatibility/2006">
              <mc:Choice xmlns:v="urn:schemas-microsoft-com:vml" Requires="v">
                <p:oleObj spid="_x0000_s217100" name="Equation" r:id="rId11" imgW="2374560" imgH="406080" progId="Equation.DSMT4">
                  <p:embed/>
                </p:oleObj>
              </mc:Choice>
              <mc:Fallback>
                <p:oleObj name="Equation" r:id="rId11" imgW="2374560" imgH="406080" progId="Equation.DSMT4">
                  <p:embed/>
                  <p:pic>
                    <p:nvPicPr>
                      <p:cNvPr id="0" name="OLE substitute image"/>
                      <p:cNvPicPr/>
                      <p:nvPr/>
                    </p:nvPicPr>
                    <p:blipFill>
                      <a:blip r:embed="rId12"/>
                      <a:stretch>
                        <a:fillRect/>
                      </a:stretch>
                    </p:blipFill>
                    <p:spPr>
                      <a:xfrm>
                        <a:off x="4165600" y="3351213"/>
                        <a:ext cx="2311400" cy="395287"/>
                      </a:xfrm>
                      <a:prstGeom prst="rect">
                        <a:avLst/>
                      </a:prstGeom>
                      <a:noFill/>
                      <a:ln>
                        <a:noFill/>
                      </a:ln>
                    </p:spPr>
                  </p:pic>
                </p:oleObj>
              </mc:Fallback>
            </mc:AlternateContent>
          </a:graphicData>
        </a:graphic>
      </p:graphicFrame>
      <p:graphicFrame>
        <p:nvGraphicFramePr>
          <p:cNvPr id="32" name="Object 11" descr="Begin equation. chi-square subscript left parenthesis start fraction 1 minus alpha divided by 2 end fraction right parenthesis baseline less than or equal to start fraction left parenthesis n minus 1 right parenthesis times s squared divided by sigma squared end fraction is less than or equal to chi-square subscript begin fraction alpha divided by 2 end fraction baseline. End equation."/>
          <p:cNvGraphicFramePr>
            <a:graphicFrameLocks noGrp="1" noChangeAspect="1"/>
          </p:cNvGraphicFramePr>
          <p:nvPr>
            <p:ph sz="quarter" idx="26"/>
            <p:extLst>
              <p:ext uri="{D42A27DB-BD31-4B8C-83A1-F6EECF244321}">
                <p14:modId xmlns:p14="http://schemas.microsoft.com/office/powerpoint/2010/main" val="928935850"/>
              </p:ext>
            </p:extLst>
          </p:nvPr>
        </p:nvGraphicFramePr>
        <p:xfrm>
          <a:off x="4447217" y="3956820"/>
          <a:ext cx="3060360" cy="774360"/>
        </p:xfrm>
        <a:graphic>
          <a:graphicData uri="http://schemas.openxmlformats.org/presentationml/2006/ole">
            <mc:AlternateContent xmlns:mc="http://schemas.openxmlformats.org/markup-compatibility/2006">
              <mc:Choice xmlns:v="urn:schemas-microsoft-com:vml" Requires="v">
                <p:oleObj spid="_x0000_s217101" name="Equation" r:id="rId13" imgW="3060360" imgH="774360" progId="Equation.DSMT4">
                  <p:embed/>
                </p:oleObj>
              </mc:Choice>
              <mc:Fallback>
                <p:oleObj name="Equation" r:id="rId13" imgW="3060360" imgH="774360" progId="Equation.DSMT4">
                  <p:embed/>
                  <p:pic>
                    <p:nvPicPr>
                      <p:cNvPr id="0" name="OLE substitute image"/>
                      <p:cNvPicPr/>
                      <p:nvPr/>
                    </p:nvPicPr>
                    <p:blipFill>
                      <a:blip r:embed="rId14"/>
                      <a:stretch>
                        <a:fillRect/>
                      </a:stretch>
                    </p:blipFill>
                    <p:spPr>
                      <a:xfrm>
                        <a:off x="4447217" y="3956820"/>
                        <a:ext cx="3060360" cy="774360"/>
                      </a:xfrm>
                      <a:prstGeom prst="rect">
                        <a:avLst/>
                      </a:prstGeom>
                      <a:noFill/>
                      <a:ln>
                        <a:noFill/>
                      </a:ln>
                    </p:spPr>
                  </p:pic>
                </p:oleObj>
              </mc:Fallback>
            </mc:AlternateContent>
          </a:graphicData>
        </a:graphic>
      </p:graphicFrame>
      <p:sp>
        <p:nvSpPr>
          <p:cNvPr id="13" name="Content Placeholder 12"/>
          <p:cNvSpPr>
            <a:spLocks noGrp="1"/>
          </p:cNvSpPr>
          <p:nvPr>
            <p:ph sz="quarter" idx="27"/>
          </p:nvPr>
        </p:nvSpPr>
        <p:spPr>
          <a:xfrm>
            <a:off x="473242" y="4804282"/>
            <a:ext cx="6771997" cy="548640"/>
          </a:xfrm>
        </p:spPr>
        <p:txBody>
          <a:bodyPr/>
          <a:lstStyle/>
          <a:p>
            <a:r>
              <a:rPr lang="en-US"/>
              <a:t>Performing algebraic manipulation, we get</a:t>
            </a:r>
          </a:p>
        </p:txBody>
      </p:sp>
      <p:graphicFrame>
        <p:nvGraphicFramePr>
          <p:cNvPr id="37" name="Object 13" descr="Begin equation, start fraction. Left parenthesis n minus 1 right parenthesis times s squared divided by chi-square subscript start fraction alpha divided 2 end fraction baseline end fraction less than or equal to sigma squared, less than or equal to start fraction left parenthesis n minus 1 right parenthesis times s squared divided by chi-square subscript left parenthesis start fraction 1 minus alpha divided by 2 end fraction right parenthesis baseline. End equation."/>
          <p:cNvGraphicFramePr>
            <a:graphicFrameLocks noGrp="1" noChangeAspect="1"/>
          </p:cNvGraphicFramePr>
          <p:nvPr>
            <p:ph sz="quarter" idx="28"/>
            <p:extLst>
              <p:ext uri="{D42A27DB-BD31-4B8C-83A1-F6EECF244321}">
                <p14:modId xmlns:p14="http://schemas.microsoft.com/office/powerpoint/2010/main" val="2489529175"/>
              </p:ext>
            </p:extLst>
          </p:nvPr>
        </p:nvGraphicFramePr>
        <p:xfrm>
          <a:off x="4358297" y="5473201"/>
          <a:ext cx="3238200" cy="888840"/>
        </p:xfrm>
        <a:graphic>
          <a:graphicData uri="http://schemas.openxmlformats.org/presentationml/2006/ole">
            <mc:AlternateContent xmlns:mc="http://schemas.openxmlformats.org/markup-compatibility/2006">
              <mc:Choice xmlns:v="urn:schemas-microsoft-com:vml" Requires="v">
                <p:oleObj spid="_x0000_s217102" name="Equation" r:id="rId15" imgW="3238200" imgH="888840" progId="Equation.DSMT4">
                  <p:embed/>
                </p:oleObj>
              </mc:Choice>
              <mc:Fallback>
                <p:oleObj name="Equation" r:id="rId15" imgW="3238200" imgH="888840" progId="Equation.DSMT4">
                  <p:embed/>
                  <p:pic>
                    <p:nvPicPr>
                      <p:cNvPr id="0" name="OLE substitute image"/>
                      <p:cNvPicPr/>
                      <p:nvPr/>
                    </p:nvPicPr>
                    <p:blipFill>
                      <a:blip r:embed="rId16">
                        <a:extLst>
                          <a:ext uri="{28A0092B-C50C-407E-A947-70E740481C1C}">
                            <a14:useLocalDpi xmlns:a14="http://schemas.microsoft.com/office/drawing/2010/main" val="0"/>
                          </a:ext>
                        </a:extLst>
                      </a:blip>
                      <a:stretch>
                        <a:fillRect/>
                      </a:stretch>
                    </p:blipFill>
                    <p:spPr>
                      <a:xfrm>
                        <a:off x="4358297" y="5473201"/>
                        <a:ext cx="3238200" cy="8888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46907177"/>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l-GR" i="1"/>
              <a:t>σ</a:t>
            </a:r>
            <a:r>
              <a:rPr lang="en-US" baseline="30000"/>
              <a:t>2</a:t>
            </a:r>
            <a:r>
              <a:rPr lang="en-US"/>
              <a:t> (2 of 6)</a:t>
            </a:r>
          </a:p>
        </p:txBody>
      </p:sp>
      <p:sp>
        <p:nvSpPr>
          <p:cNvPr id="3" name="Content Placeholder 2"/>
          <p:cNvSpPr>
            <a:spLocks noGrp="1"/>
          </p:cNvSpPr>
          <p:nvPr>
            <p:ph sz="quarter" idx="17"/>
          </p:nvPr>
        </p:nvSpPr>
        <p:spPr>
          <a:xfrm>
            <a:off x="476843" y="1828800"/>
            <a:ext cx="6812957" cy="548640"/>
          </a:xfrm>
        </p:spPr>
        <p:txBody>
          <a:bodyPr/>
          <a:lstStyle/>
          <a:p>
            <a:r>
              <a:rPr lang="en-US"/>
              <a:t>Interval Estimate of a Population Variance</a:t>
            </a:r>
          </a:p>
          <a:p>
            <a:endParaRPr lang="en-US"/>
          </a:p>
        </p:txBody>
      </p:sp>
      <p:graphicFrame>
        <p:nvGraphicFramePr>
          <p:cNvPr id="21" name="Object 3" descr="Begin equation. Start fraction left parenthesis n minus 1 right parenthesis s squared divided by chi-square subscript start fraction alpha divided by 2 end fraction baseline less than or equal to sigma squared less than or equal to start fraction left parenthesis n minus 1 right parenthesis s squared divided by chi-square subscript left parenthesis start fraction 1 minus alpha divided by 2 end fraction. right parenthesis baseline. End equation. "/>
          <p:cNvGraphicFramePr>
            <a:graphicFrameLocks noGrp="1" noChangeAspect="1"/>
          </p:cNvGraphicFramePr>
          <p:nvPr>
            <p:ph sz="quarter" idx="18"/>
            <p:extLst>
              <p:ext uri="{D42A27DB-BD31-4B8C-83A1-F6EECF244321}">
                <p14:modId xmlns:p14="http://schemas.microsoft.com/office/powerpoint/2010/main" val="869157795"/>
              </p:ext>
            </p:extLst>
          </p:nvPr>
        </p:nvGraphicFramePr>
        <p:xfrm>
          <a:off x="4476750" y="2720340"/>
          <a:ext cx="3238500" cy="889000"/>
        </p:xfrm>
        <a:graphic>
          <a:graphicData uri="http://schemas.openxmlformats.org/presentationml/2006/ole">
            <mc:AlternateContent xmlns:mc="http://schemas.openxmlformats.org/markup-compatibility/2006">
              <mc:Choice xmlns:v="urn:schemas-microsoft-com:vml" Requires="v">
                <p:oleObj spid="_x0000_s218116" name="Equation" r:id="rId3" imgW="3238500" imgH="889000" progId="Equation.DSMT4">
                  <p:embed/>
                </p:oleObj>
              </mc:Choice>
              <mc:Fallback>
                <p:oleObj name="Equation" r:id="rId3" imgW="3238500" imgH="8890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4476750" y="2720340"/>
                        <a:ext cx="3238500" cy="889000"/>
                      </a:xfrm>
                      <a:prstGeom prst="rect">
                        <a:avLst/>
                      </a:prstGeom>
                      <a:noFill/>
                      <a:ln>
                        <a:noFill/>
                      </a:ln>
                    </p:spPr>
                  </p:pic>
                </p:oleObj>
              </mc:Fallback>
            </mc:AlternateContent>
          </a:graphicData>
        </a:graphic>
      </p:graphicFrame>
      <p:graphicFrame>
        <p:nvGraphicFramePr>
          <p:cNvPr id="23" name="Object 5" descr="where the chi square values are based on a chi square distribution with n minus 1"/>
          <p:cNvGraphicFramePr>
            <a:graphicFrameLocks noGrp="1" noChangeAspect="1"/>
          </p:cNvGraphicFramePr>
          <p:nvPr>
            <p:ph sz="quarter" idx="20"/>
            <p:extLst>
              <p:ext uri="{D42A27DB-BD31-4B8C-83A1-F6EECF244321}">
                <p14:modId xmlns:p14="http://schemas.microsoft.com/office/powerpoint/2010/main" val="1351777248"/>
              </p:ext>
            </p:extLst>
          </p:nvPr>
        </p:nvGraphicFramePr>
        <p:xfrm>
          <a:off x="843598" y="3961311"/>
          <a:ext cx="9308880" cy="393480"/>
        </p:xfrm>
        <a:graphic>
          <a:graphicData uri="http://schemas.openxmlformats.org/presentationml/2006/ole">
            <mc:AlternateContent xmlns:mc="http://schemas.openxmlformats.org/markup-compatibility/2006">
              <mc:Choice xmlns:v="urn:schemas-microsoft-com:vml" Requires="v">
                <p:oleObj spid="_x0000_s218117" name="Equation" r:id="rId5" imgW="9308880" imgH="393480" progId="Equation.DSMT4">
                  <p:embed/>
                </p:oleObj>
              </mc:Choice>
              <mc:Fallback>
                <p:oleObj name="Equation" r:id="rId5" imgW="9308880" imgH="393480" progId="Equation.DSMT4">
                  <p:embed/>
                  <p:pic>
                    <p:nvPicPr>
                      <p:cNvPr id="0" name="OLE substitute image"/>
                      <p:cNvPicPr/>
                      <p:nvPr/>
                    </p:nvPicPr>
                    <p:blipFill>
                      <a:blip r:embed="rId6"/>
                      <a:stretch>
                        <a:fillRect/>
                      </a:stretch>
                    </p:blipFill>
                    <p:spPr>
                      <a:xfrm>
                        <a:off x="843598" y="3961311"/>
                        <a:ext cx="9308880" cy="393480"/>
                      </a:xfrm>
                      <a:prstGeom prst="rect">
                        <a:avLst/>
                      </a:prstGeom>
                      <a:noFill/>
                      <a:ln>
                        <a:noFill/>
                      </a:ln>
                    </p:spPr>
                  </p:pic>
                </p:oleObj>
              </mc:Fallback>
            </mc:AlternateContent>
          </a:graphicData>
        </a:graphic>
      </p:graphicFrame>
      <p:sp>
        <p:nvSpPr>
          <p:cNvPr id="9" name="Content Placeholder 8"/>
          <p:cNvSpPr>
            <a:spLocks noGrp="1"/>
          </p:cNvSpPr>
          <p:nvPr>
            <p:ph sz="quarter" idx="23"/>
          </p:nvPr>
        </p:nvSpPr>
        <p:spPr>
          <a:xfrm>
            <a:off x="765342" y="4320302"/>
            <a:ext cx="4424989" cy="548640"/>
          </a:xfrm>
        </p:spPr>
        <p:txBody>
          <a:bodyPr/>
          <a:lstStyle/>
          <a:p>
            <a:pPr marL="0" indent="0">
              <a:buNone/>
            </a:pPr>
            <a:r>
              <a:rPr lang="en-US"/>
              <a:t>degrees of freedom and where</a:t>
            </a:r>
          </a:p>
          <a:p>
            <a:endParaRPr lang="en-US"/>
          </a:p>
        </p:txBody>
      </p:sp>
      <p:graphicFrame>
        <p:nvGraphicFramePr>
          <p:cNvPr id="26" name="Object 9" descr="Begin equation. 1 minus alpha. End equation."/>
          <p:cNvGraphicFramePr>
            <a:graphicFrameLocks noGrp="1" noChangeAspect="1"/>
          </p:cNvGraphicFramePr>
          <p:nvPr>
            <p:ph sz="quarter" idx="24"/>
            <p:extLst>
              <p:ext uri="{D42A27DB-BD31-4B8C-83A1-F6EECF244321}">
                <p14:modId xmlns:p14="http://schemas.microsoft.com/office/powerpoint/2010/main" val="1626882392"/>
              </p:ext>
            </p:extLst>
          </p:nvPr>
        </p:nvGraphicFramePr>
        <p:xfrm>
          <a:off x="5126038" y="4388485"/>
          <a:ext cx="622080" cy="291960"/>
        </p:xfrm>
        <a:graphic>
          <a:graphicData uri="http://schemas.openxmlformats.org/presentationml/2006/ole">
            <mc:AlternateContent xmlns:mc="http://schemas.openxmlformats.org/markup-compatibility/2006">
              <mc:Choice xmlns:v="urn:schemas-microsoft-com:vml" Requires="v">
                <p:oleObj spid="_x0000_s218118" name="Equation" r:id="rId7" imgW="622080" imgH="291960" progId="Equation.DSMT4">
                  <p:embed/>
                </p:oleObj>
              </mc:Choice>
              <mc:Fallback>
                <p:oleObj name="Equation" r:id="rId7" imgW="622080" imgH="291960" progId="Equation.DSMT4">
                  <p:embed/>
                  <p:pic>
                    <p:nvPicPr>
                      <p:cNvPr id="0" name="OLE substitute image"/>
                      <p:cNvPicPr/>
                      <p:nvPr/>
                    </p:nvPicPr>
                    <p:blipFill>
                      <a:blip r:embed="rId8"/>
                      <a:stretch>
                        <a:fillRect/>
                      </a:stretch>
                    </p:blipFill>
                    <p:spPr>
                      <a:xfrm>
                        <a:off x="5126038" y="4388485"/>
                        <a:ext cx="622080" cy="291960"/>
                      </a:xfrm>
                      <a:prstGeom prst="rect">
                        <a:avLst/>
                      </a:prstGeom>
                      <a:noFill/>
                      <a:ln>
                        <a:noFill/>
                      </a:ln>
                    </p:spPr>
                  </p:pic>
                </p:oleObj>
              </mc:Fallback>
            </mc:AlternateContent>
          </a:graphicData>
        </a:graphic>
      </p:graphicFrame>
      <p:sp>
        <p:nvSpPr>
          <p:cNvPr id="11" name="Content Placeholder 10"/>
          <p:cNvSpPr>
            <a:spLocks noGrp="1"/>
          </p:cNvSpPr>
          <p:nvPr>
            <p:ph sz="quarter" idx="25"/>
          </p:nvPr>
        </p:nvSpPr>
        <p:spPr>
          <a:xfrm>
            <a:off x="5778500" y="4305062"/>
            <a:ext cx="4822658" cy="548640"/>
          </a:xfrm>
        </p:spPr>
        <p:txBody>
          <a:bodyPr/>
          <a:lstStyle/>
          <a:p>
            <a:pPr marL="0" indent="0">
              <a:buNone/>
            </a:pPr>
            <a:r>
              <a:rPr lang="en-US"/>
              <a:t>is the confidence coefficient.</a:t>
            </a:r>
          </a:p>
        </p:txBody>
      </p:sp>
    </p:spTree>
    <p:extLst>
      <p:ext uri="{BB962C8B-B14F-4D97-AF65-F5344CB8AC3E}">
        <p14:creationId xmlns:p14="http://schemas.microsoft.com/office/powerpoint/2010/main" val="3854796151"/>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l-GR" i="1"/>
              <a:t>σ</a:t>
            </a:r>
            <a:endParaRPr lang="en-IN" i="1" baseline="30000"/>
          </a:p>
        </p:txBody>
      </p:sp>
      <p:sp>
        <p:nvSpPr>
          <p:cNvPr id="12" name="Content Placeholder 2">
            <a:extLst>
              <a:ext uri="{FF2B5EF4-FFF2-40B4-BE49-F238E27FC236}">
                <a16:creationId xmlns:a16="http://schemas.microsoft.com/office/drawing/2014/main" id="{2AC9A7C8-3516-4808-88B2-3CF953F600E4}"/>
              </a:ext>
            </a:extLst>
          </p:cNvPr>
          <p:cNvSpPr>
            <a:spLocks noGrp="1"/>
          </p:cNvSpPr>
          <p:nvPr>
            <p:ph sz="half" idx="1"/>
          </p:nvPr>
        </p:nvSpPr>
        <p:spPr>
          <a:xfrm>
            <a:off x="476843" y="1825625"/>
            <a:ext cx="11241915" cy="1603375"/>
          </a:xfrm>
        </p:spPr>
        <p:txBody>
          <a:bodyPr/>
          <a:lstStyle/>
          <a:p>
            <a:r>
              <a:rPr lang="en-US"/>
              <a:t>Interval Estimate of a Population Standard Deviation</a:t>
            </a:r>
          </a:p>
          <a:p>
            <a:pPr marL="457200" lvl="1" indent="0">
              <a:buNone/>
            </a:pPr>
            <a:r>
              <a:rPr lang="en-US"/>
              <a:t>Taking the square root of the upper and lower limits of the variance interval provides the confidence interval for the population standard deviation.</a:t>
            </a:r>
          </a:p>
        </p:txBody>
      </p:sp>
      <p:graphicFrame>
        <p:nvGraphicFramePr>
          <p:cNvPr id="15" name="Object 3" descr="Begin equation. Start root start fraction left parenthesis n minus 1 right parenthesis s squared divided by chi-square subscript start fraction alpha divided by 2 end fraction baseline end root less than or equal to sigma less than or equal to start root start fraction left parenthesis n minus 1 right parenthesis s squared over chi-square subscript left parenthesis start fraction 1 minus alpha divided by 2 end fraction right parenthesis. End root. End equation. ">
            <a:extLst>
              <a:ext uri="{FF2B5EF4-FFF2-40B4-BE49-F238E27FC236}">
                <a16:creationId xmlns:a16="http://schemas.microsoft.com/office/drawing/2014/main" id="{5E7E2A36-E85B-4633-8651-D021E5406001}"/>
              </a:ext>
            </a:extLst>
          </p:cNvPr>
          <p:cNvGraphicFramePr>
            <a:graphicFrameLocks noGrp="1" noChangeAspect="1"/>
          </p:cNvGraphicFramePr>
          <p:nvPr>
            <p:ph sz="half" idx="2"/>
            <p:extLst>
              <p:ext uri="{D42A27DB-BD31-4B8C-83A1-F6EECF244321}">
                <p14:modId xmlns:p14="http://schemas.microsoft.com/office/powerpoint/2010/main" val="4049430861"/>
              </p:ext>
            </p:extLst>
          </p:nvPr>
        </p:nvGraphicFramePr>
        <p:xfrm>
          <a:off x="4311660" y="3731487"/>
          <a:ext cx="3568680" cy="977760"/>
        </p:xfrm>
        <a:graphic>
          <a:graphicData uri="http://schemas.openxmlformats.org/presentationml/2006/ole">
            <mc:AlternateContent xmlns:mc="http://schemas.openxmlformats.org/markup-compatibility/2006">
              <mc:Choice xmlns:v="urn:schemas-microsoft-com:vml" Requires="v">
                <p:oleObj spid="_x0000_s219138" name="Equation" r:id="rId3" imgW="3568680" imgH="977760" progId="Equation.DSMT4">
                  <p:embed/>
                </p:oleObj>
              </mc:Choice>
              <mc:Fallback>
                <p:oleObj name="Equation" r:id="rId3" imgW="3568680" imgH="977760" progId="Equation.DSMT4">
                  <p:embed/>
                  <p:pic>
                    <p:nvPicPr>
                      <p:cNvPr id="0" name="OLE substitute image"/>
                      <p:cNvPicPr/>
                      <p:nvPr/>
                    </p:nvPicPr>
                    <p:blipFill>
                      <a:blip r:embed="rId4"/>
                      <a:stretch>
                        <a:fillRect/>
                      </a:stretch>
                    </p:blipFill>
                    <p:spPr>
                      <a:xfrm>
                        <a:off x="4311660" y="3731487"/>
                        <a:ext cx="3568680" cy="977760"/>
                      </a:xfrm>
                      <a:prstGeom prst="rect">
                        <a:avLst/>
                      </a:prstGeom>
                    </p:spPr>
                  </p:pic>
                </p:oleObj>
              </mc:Fallback>
            </mc:AlternateContent>
          </a:graphicData>
        </a:graphic>
      </p:graphicFrame>
    </p:spTree>
    <p:extLst>
      <p:ext uri="{BB962C8B-B14F-4D97-AF65-F5344CB8AC3E}">
        <p14:creationId xmlns:p14="http://schemas.microsoft.com/office/powerpoint/2010/main" val="600612448"/>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l-GR" i="1"/>
              <a:t>σ</a:t>
            </a:r>
            <a:r>
              <a:rPr lang="en-US" baseline="30000"/>
              <a:t>2</a:t>
            </a:r>
            <a:r>
              <a:rPr lang="en-US"/>
              <a:t> (3 of 6)</a:t>
            </a:r>
            <a:endParaRPr lang="en-IN" baseline="30000"/>
          </a:p>
        </p:txBody>
      </p:sp>
      <p:sp>
        <p:nvSpPr>
          <p:cNvPr id="12" name="Content Placeholder 2">
            <a:extLst>
              <a:ext uri="{FF2B5EF4-FFF2-40B4-BE49-F238E27FC236}">
                <a16:creationId xmlns:a16="http://schemas.microsoft.com/office/drawing/2014/main" id="{2AC9A7C8-3516-4808-88B2-3CF953F600E4}"/>
              </a:ext>
            </a:extLst>
          </p:cNvPr>
          <p:cNvSpPr>
            <a:spLocks noGrp="1"/>
          </p:cNvSpPr>
          <p:nvPr>
            <p:ph idx="4294967295"/>
          </p:nvPr>
        </p:nvSpPr>
        <p:spPr>
          <a:xfrm>
            <a:off x="476843" y="1825625"/>
            <a:ext cx="11241915" cy="4351338"/>
          </a:xfrm>
        </p:spPr>
        <p:txBody>
          <a:bodyPr/>
          <a:lstStyle/>
          <a:p>
            <a:pPr marL="0" indent="0">
              <a:spcAft>
                <a:spcPts val="1200"/>
              </a:spcAft>
              <a:buNone/>
            </a:pPr>
            <a:r>
              <a:rPr lang="en-US" b="1" u="sng"/>
              <a:t>Example:</a:t>
            </a:r>
            <a:r>
              <a:rPr lang="en-US" b="1"/>
              <a:t> </a:t>
            </a:r>
            <a:r>
              <a:rPr lang="en-US"/>
              <a:t>Liquid detergent product filling process</a:t>
            </a:r>
          </a:p>
          <a:p>
            <a:pPr marL="0" indent="0">
              <a:spcBef>
                <a:spcPts val="1800"/>
              </a:spcBef>
              <a:buNone/>
            </a:pPr>
            <a:r>
              <a:rPr lang="en-US"/>
              <a:t>The filling mechanism for the process of filling liquid detergent product in a container is adjusted such that mean filling weight is 16 ounces per container. A sample of 20 containers was taken to test this. If the sample variance is modest, the production process will be continued. If the sample variance is excessive, the filling mechanism will be readjusted to reduce the filling variance.</a:t>
            </a:r>
          </a:p>
        </p:txBody>
      </p:sp>
    </p:spTree>
    <p:extLst>
      <p:ext uri="{BB962C8B-B14F-4D97-AF65-F5344CB8AC3E}">
        <p14:creationId xmlns:p14="http://schemas.microsoft.com/office/powerpoint/2010/main" val="6955190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Pie Chart of Soft Drink Purchases</a:t>
            </a:r>
            <a:endParaRPr lang="en-IN"/>
          </a:p>
        </p:txBody>
      </p:sp>
      <p:pic>
        <p:nvPicPr>
          <p:cNvPr id="6" name="Picture 2" descr="A pie chart shows the percentage of Soft Drink Purchases: Coca Cola, 38; Pepsi, 26; Diet Coke, 16;, Doctor Pepper, 10; and Sprite, 10.">
            <a:extLst>
              <a:ext uri="{FF2B5EF4-FFF2-40B4-BE49-F238E27FC236}">
                <a16:creationId xmlns:a16="http://schemas.microsoft.com/office/drawing/2014/main" id="{ABF0322D-B331-4B5C-AC88-36BAE54441CE}"/>
              </a:ext>
            </a:extLst>
          </p:cNvPr>
          <p:cNvPicPr>
            <a:picLocks noGrp="1" noChangeAspect="1"/>
          </p:cNvPicPr>
          <p:nvPr>
            <p:ph idx="1"/>
          </p:nvPr>
        </p:nvPicPr>
        <p:blipFill>
          <a:blip r:embed="rId2"/>
          <a:stretch>
            <a:fillRect/>
          </a:stretch>
        </p:blipFill>
        <p:spPr>
          <a:xfrm>
            <a:off x="3705593" y="1572708"/>
            <a:ext cx="4780815" cy="4572000"/>
          </a:xfrm>
          <a:prstGeom prst="rect">
            <a:avLst/>
          </a:prstGeom>
        </p:spPr>
      </p:pic>
    </p:spTree>
    <p:extLst>
      <p:ext uri="{BB962C8B-B14F-4D97-AF65-F5344CB8AC3E}">
        <p14:creationId xmlns:p14="http://schemas.microsoft.com/office/powerpoint/2010/main" val="2327219984"/>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Interval Estimation of </a:t>
            </a:r>
            <a:r>
              <a:rPr lang="el-GR" i="1"/>
              <a:t>σ</a:t>
            </a:r>
            <a:r>
              <a:rPr lang="en-US" baseline="30000"/>
              <a:t>2</a:t>
            </a:r>
            <a:r>
              <a:rPr lang="en-US"/>
              <a:t> (4 of 6)</a:t>
            </a:r>
          </a:p>
        </p:txBody>
      </p:sp>
      <p:sp>
        <p:nvSpPr>
          <p:cNvPr id="5" name="Content Placeholder 2"/>
          <p:cNvSpPr>
            <a:spLocks noGrp="1"/>
          </p:cNvSpPr>
          <p:nvPr>
            <p:ph sz="half" idx="1"/>
          </p:nvPr>
        </p:nvSpPr>
        <p:spPr>
          <a:xfrm>
            <a:off x="476844" y="1825625"/>
            <a:ext cx="11241914" cy="1341645"/>
          </a:xfrm>
        </p:spPr>
        <p:txBody>
          <a:bodyPr/>
          <a:lstStyle/>
          <a:p>
            <a:pPr marL="0" indent="0">
              <a:spcAft>
                <a:spcPts val="1200"/>
              </a:spcAft>
              <a:buNone/>
            </a:pPr>
            <a:r>
              <a:rPr lang="en-IN" b="1" u="sng"/>
              <a:t>Example</a:t>
            </a:r>
            <a:r>
              <a:rPr lang="en-IN"/>
              <a:t>: Liquid detergent product filling process </a:t>
            </a:r>
          </a:p>
          <a:p>
            <a:pPr marL="0" indent="0">
              <a:spcBef>
                <a:spcPts val="1800"/>
              </a:spcBef>
              <a:buNone/>
            </a:pPr>
            <a:r>
              <a:rPr lang="en-IN"/>
              <a:t>The sample variance for the filling quantities is found to be</a:t>
            </a:r>
            <a:endParaRPr lang="en-US"/>
          </a:p>
        </p:txBody>
      </p:sp>
      <p:graphicFrame>
        <p:nvGraphicFramePr>
          <p:cNvPr id="8" name="Object 3" descr="Begin equation. s squared equals .0025. End equation. "/>
          <p:cNvGraphicFramePr>
            <a:graphicFrameLocks noGrp="1" noChangeAspect="1"/>
          </p:cNvGraphicFramePr>
          <p:nvPr>
            <p:ph sz="half" idx="2"/>
            <p:extLst>
              <p:ext uri="{D42A27DB-BD31-4B8C-83A1-F6EECF244321}">
                <p14:modId xmlns:p14="http://schemas.microsoft.com/office/powerpoint/2010/main" val="750283077"/>
              </p:ext>
            </p:extLst>
          </p:nvPr>
        </p:nvGraphicFramePr>
        <p:xfrm>
          <a:off x="8533953" y="2608631"/>
          <a:ext cx="1460500" cy="342900"/>
        </p:xfrm>
        <a:graphic>
          <a:graphicData uri="http://schemas.openxmlformats.org/presentationml/2006/ole">
            <mc:AlternateContent xmlns:mc="http://schemas.openxmlformats.org/markup-compatibility/2006">
              <mc:Choice xmlns:v="urn:schemas-microsoft-com:vml" Requires="v">
                <p:oleObj spid="_x0000_s220162" name="Equation" r:id="rId3" imgW="1460160" imgH="342720" progId="Equation.DSMT4">
                  <p:embed/>
                </p:oleObj>
              </mc:Choice>
              <mc:Fallback>
                <p:oleObj name="Equation" r:id="rId3" imgW="1460160" imgH="34272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8533953" y="2608631"/>
                        <a:ext cx="1460500" cy="342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30255474"/>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Interval Estimation of </a:t>
            </a:r>
            <a:r>
              <a:rPr lang="el-GR" i="1"/>
              <a:t>σ</a:t>
            </a:r>
            <a:r>
              <a:rPr lang="en-US" baseline="30000"/>
              <a:t>2</a:t>
            </a:r>
            <a:r>
              <a:rPr lang="en-US"/>
              <a:t> (5 of 6)</a:t>
            </a:r>
          </a:p>
        </p:txBody>
      </p:sp>
      <p:sp>
        <p:nvSpPr>
          <p:cNvPr id="2" name="Content Placeholder 1"/>
          <p:cNvSpPr>
            <a:spLocks noGrp="1"/>
          </p:cNvSpPr>
          <p:nvPr>
            <p:ph sz="half" idx="2"/>
          </p:nvPr>
        </p:nvSpPr>
        <p:spPr>
          <a:xfrm>
            <a:off x="476843" y="1828800"/>
            <a:ext cx="7155857" cy="558800"/>
          </a:xfrm>
        </p:spPr>
        <p:txBody>
          <a:bodyPr/>
          <a:lstStyle/>
          <a:p>
            <a:pPr marL="0" indent="0">
              <a:buNone/>
            </a:pPr>
            <a:r>
              <a:rPr lang="en-IN" b="1" u="sng"/>
              <a:t>Example</a:t>
            </a:r>
            <a:r>
              <a:rPr lang="en-IN"/>
              <a:t>: Liquid detergent product filling process</a:t>
            </a:r>
          </a:p>
          <a:p>
            <a:pPr marL="0" indent="0">
              <a:buNone/>
            </a:pPr>
            <a:endParaRPr lang="en-US"/>
          </a:p>
        </p:txBody>
      </p:sp>
      <p:sp>
        <p:nvSpPr>
          <p:cNvPr id="3" name="Content Placeholder 2"/>
          <p:cNvSpPr>
            <a:spLocks noGrp="1"/>
          </p:cNvSpPr>
          <p:nvPr>
            <p:ph idx="10"/>
          </p:nvPr>
        </p:nvSpPr>
        <p:spPr>
          <a:xfrm>
            <a:off x="476843" y="2722885"/>
            <a:ext cx="3028356" cy="1252215"/>
          </a:xfrm>
        </p:spPr>
        <p:txBody>
          <a:bodyPr/>
          <a:lstStyle/>
          <a:p>
            <a:pPr algn="l">
              <a:spcBef>
                <a:spcPct val="0"/>
              </a:spcBef>
              <a:spcAft>
                <a:spcPts val="600"/>
              </a:spcAft>
            </a:pPr>
            <a:r>
              <a:rPr lang="en-US"/>
              <a:t>Selected Values from the Chi-Square Distribution Table</a:t>
            </a:r>
          </a:p>
        </p:txBody>
      </p:sp>
      <p:graphicFrame>
        <p:nvGraphicFramePr>
          <p:cNvPr id="9" name="Object 3" descr="For n minus 1 equals 20 minus 1 equals 19 d f and alpha equals .05."/>
          <p:cNvGraphicFramePr>
            <a:graphicFrameLocks noGrp="1" noChangeAspect="1"/>
          </p:cNvGraphicFramePr>
          <p:nvPr>
            <p:ph idx="11"/>
            <p:extLst>
              <p:ext uri="{D42A27DB-BD31-4B8C-83A1-F6EECF244321}">
                <p14:modId xmlns:p14="http://schemas.microsoft.com/office/powerpoint/2010/main" val="2829858171"/>
              </p:ext>
            </p:extLst>
          </p:nvPr>
        </p:nvGraphicFramePr>
        <p:xfrm>
          <a:off x="688975" y="4413250"/>
          <a:ext cx="2171700" cy="1133475"/>
        </p:xfrm>
        <a:graphic>
          <a:graphicData uri="http://schemas.openxmlformats.org/presentationml/2006/ole">
            <mc:AlternateContent xmlns:mc="http://schemas.openxmlformats.org/markup-compatibility/2006">
              <mc:Choice xmlns:v="urn:schemas-microsoft-com:vml" Requires="v">
                <p:oleObj spid="_x0000_s221186" name="Equation" r:id="rId3" imgW="2311200" imgH="1206360" progId="Equation.DSMT4">
                  <p:embed/>
                </p:oleObj>
              </mc:Choice>
              <mc:Fallback>
                <p:oleObj name="Equation" r:id="rId3" imgW="2311200" imgH="1206360" progId="Equation.DSMT4">
                  <p:embed/>
                  <p:pic>
                    <p:nvPicPr>
                      <p:cNvPr id="0" name="OLE substitute image"/>
                      <p:cNvPicPr/>
                      <p:nvPr/>
                    </p:nvPicPr>
                    <p:blipFill>
                      <a:blip r:embed="rId4"/>
                      <a:stretch>
                        <a:fillRect/>
                      </a:stretch>
                    </p:blipFill>
                    <p:spPr>
                      <a:xfrm>
                        <a:off x="688975" y="4413250"/>
                        <a:ext cx="2171700" cy="1133475"/>
                      </a:xfrm>
                      <a:prstGeom prst="rect">
                        <a:avLst/>
                      </a:prstGeom>
                      <a:noFill/>
                      <a:ln>
                        <a:noFill/>
                      </a:ln>
                    </p:spPr>
                  </p:pic>
                </p:oleObj>
              </mc:Fallback>
            </mc:AlternateContent>
          </a:graphicData>
        </a:graphic>
      </p:graphicFrame>
      <p:pic>
        <p:nvPicPr>
          <p:cNvPr id="10" name="Picture 4" descr="Chi-Square Distribution table">
            <a:extLst>
              <a:ext uri="{FF2B5EF4-FFF2-40B4-BE49-F238E27FC236}">
                <a16:creationId xmlns:a16="http://schemas.microsoft.com/office/drawing/2014/main" id="{587ACAB3-3664-48E5-9B6D-69C50F73CE26}"/>
              </a:ext>
            </a:extLst>
          </p:cNvPr>
          <p:cNvPicPr>
            <a:picLocks noGrp="1" noChangeAspect="1"/>
          </p:cNvPicPr>
          <p:nvPr>
            <p:ph idx="13"/>
          </p:nvPr>
        </p:nvPicPr>
        <p:blipFill>
          <a:blip r:embed="rId5"/>
          <a:stretch>
            <a:fillRect/>
          </a:stretch>
        </p:blipFill>
        <p:spPr>
          <a:xfrm>
            <a:off x="4730750" y="2387600"/>
            <a:ext cx="6153150" cy="4018382"/>
          </a:xfrm>
          <a:prstGeom prst="rect">
            <a:avLst/>
          </a:prstGeom>
        </p:spPr>
      </p:pic>
    </p:spTree>
    <p:extLst>
      <p:ext uri="{BB962C8B-B14F-4D97-AF65-F5344CB8AC3E}">
        <p14:creationId xmlns:p14="http://schemas.microsoft.com/office/powerpoint/2010/main" val="2690254445"/>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Interval Estimation of </a:t>
            </a:r>
            <a:r>
              <a:rPr lang="el-GR" i="1"/>
              <a:t>σ</a:t>
            </a:r>
            <a:r>
              <a:rPr lang="en-US" baseline="30000"/>
              <a:t>2</a:t>
            </a:r>
            <a:r>
              <a:rPr lang="en-US"/>
              <a:t> (6 of 6)</a:t>
            </a:r>
            <a:r>
              <a:rPr lang="en-US" baseline="30000"/>
              <a:t> </a:t>
            </a:r>
            <a:endParaRPr lang="en-IN" baseline="30000"/>
          </a:p>
        </p:txBody>
      </p:sp>
      <p:sp>
        <p:nvSpPr>
          <p:cNvPr id="12" name="Content Placeholder 2">
            <a:extLst>
              <a:ext uri="{FF2B5EF4-FFF2-40B4-BE49-F238E27FC236}">
                <a16:creationId xmlns:a16="http://schemas.microsoft.com/office/drawing/2014/main" id="{2AC9A7C8-3516-4808-88B2-3CF953F600E4}"/>
              </a:ext>
            </a:extLst>
          </p:cNvPr>
          <p:cNvSpPr>
            <a:spLocks noGrp="1"/>
          </p:cNvSpPr>
          <p:nvPr>
            <p:ph sz="half" idx="2"/>
          </p:nvPr>
        </p:nvSpPr>
        <p:spPr>
          <a:xfrm>
            <a:off x="476843" y="1828800"/>
            <a:ext cx="10278387" cy="483079"/>
          </a:xfrm>
        </p:spPr>
        <p:txBody>
          <a:bodyPr/>
          <a:lstStyle/>
          <a:p>
            <a:pPr marL="0" indent="0">
              <a:buNone/>
            </a:pPr>
            <a:r>
              <a:rPr lang="en-US"/>
              <a:t>A 95% confidence interval for the population variance is given by:</a:t>
            </a:r>
          </a:p>
        </p:txBody>
      </p:sp>
      <p:graphicFrame>
        <p:nvGraphicFramePr>
          <p:cNvPr id="15" name="Object 3" descr="Begin equation. Start fraction. Left parenthesis 20 minus 1 right parenthesis .0025 divided by 32.852 end fraction less than or equal to sigma squared less than or equal to start fraction left parenthesis 20 minus 1 right parenthesis .0025 divided by 8.907. end fraction. End equation. ">
            <a:extLst>
              <a:ext uri="{FF2B5EF4-FFF2-40B4-BE49-F238E27FC236}">
                <a16:creationId xmlns:a16="http://schemas.microsoft.com/office/drawing/2014/main" id="{918AF206-81E8-4ECC-83AC-8E4EB2F812C9}"/>
              </a:ext>
            </a:extLst>
          </p:cNvPr>
          <p:cNvGraphicFramePr>
            <a:graphicFrameLocks noGrp="1" noChangeAspect="1"/>
          </p:cNvGraphicFramePr>
          <p:nvPr>
            <p:ph idx="10"/>
            <p:extLst>
              <p:ext uri="{D42A27DB-BD31-4B8C-83A1-F6EECF244321}">
                <p14:modId xmlns:p14="http://schemas.microsoft.com/office/powerpoint/2010/main" val="4045483036"/>
              </p:ext>
            </p:extLst>
          </p:nvPr>
        </p:nvGraphicFramePr>
        <p:xfrm>
          <a:off x="3835560" y="2570715"/>
          <a:ext cx="4520880" cy="736560"/>
        </p:xfrm>
        <a:graphic>
          <a:graphicData uri="http://schemas.openxmlformats.org/presentationml/2006/ole">
            <mc:AlternateContent xmlns:mc="http://schemas.openxmlformats.org/markup-compatibility/2006">
              <mc:Choice xmlns:v="urn:schemas-microsoft-com:vml" Requires="v">
                <p:oleObj spid="_x0000_s222212" name="Equation" r:id="rId3" imgW="4520880" imgH="736560" progId="Equation.DSMT4">
                  <p:embed/>
                </p:oleObj>
              </mc:Choice>
              <mc:Fallback>
                <p:oleObj name="Equation" r:id="rId3" imgW="4520880" imgH="736560" progId="Equation.DSMT4">
                  <p:embed/>
                  <p:pic>
                    <p:nvPicPr>
                      <p:cNvPr id="0" name="OLE substitute image"/>
                      <p:cNvPicPr/>
                      <p:nvPr/>
                    </p:nvPicPr>
                    <p:blipFill>
                      <a:blip r:embed="rId4"/>
                      <a:stretch>
                        <a:fillRect/>
                      </a:stretch>
                    </p:blipFill>
                    <p:spPr>
                      <a:xfrm>
                        <a:off x="3835560" y="2570715"/>
                        <a:ext cx="4520880" cy="736560"/>
                      </a:xfrm>
                      <a:prstGeom prst="rect">
                        <a:avLst/>
                      </a:prstGeom>
                    </p:spPr>
                  </p:pic>
                </p:oleObj>
              </mc:Fallback>
            </mc:AlternateContent>
          </a:graphicData>
        </a:graphic>
      </p:graphicFrame>
      <p:graphicFrame>
        <p:nvGraphicFramePr>
          <p:cNvPr id="16" name="Object 4" descr="Begin equation .0014 less than or equal to sigma squared less than or equal to .0053 end fraction. End equation.">
            <a:extLst>
              <a:ext uri="{FF2B5EF4-FFF2-40B4-BE49-F238E27FC236}">
                <a16:creationId xmlns:a16="http://schemas.microsoft.com/office/drawing/2014/main" id="{3A6B4F74-C087-43D4-956A-59C24612F826}"/>
              </a:ext>
            </a:extLst>
          </p:cNvPr>
          <p:cNvGraphicFramePr>
            <a:graphicFrameLocks noGrp="1" noChangeAspect="1"/>
          </p:cNvGraphicFramePr>
          <p:nvPr>
            <p:ph idx="11"/>
            <p:extLst>
              <p:ext uri="{D42A27DB-BD31-4B8C-83A1-F6EECF244321}">
                <p14:modId xmlns:p14="http://schemas.microsoft.com/office/powerpoint/2010/main" val="246414495"/>
              </p:ext>
            </p:extLst>
          </p:nvPr>
        </p:nvGraphicFramePr>
        <p:xfrm>
          <a:off x="4838700" y="3527880"/>
          <a:ext cx="2514600" cy="342720"/>
        </p:xfrm>
        <a:graphic>
          <a:graphicData uri="http://schemas.openxmlformats.org/presentationml/2006/ole">
            <mc:AlternateContent xmlns:mc="http://schemas.openxmlformats.org/markup-compatibility/2006">
              <mc:Choice xmlns:v="urn:schemas-microsoft-com:vml" Requires="v">
                <p:oleObj spid="_x0000_s222213" name="Equation" r:id="rId5" imgW="2514600" imgH="342720" progId="Equation.DSMT4">
                  <p:embed/>
                </p:oleObj>
              </mc:Choice>
              <mc:Fallback>
                <p:oleObj name="Equation" r:id="rId5" imgW="2514600" imgH="342720" progId="Equation.DSMT4">
                  <p:embed/>
                  <p:pic>
                    <p:nvPicPr>
                      <p:cNvPr id="0" name="OLE substitute image"/>
                      <p:cNvPicPr/>
                      <p:nvPr/>
                    </p:nvPicPr>
                    <p:blipFill>
                      <a:blip r:embed="rId6"/>
                      <a:stretch>
                        <a:fillRect/>
                      </a:stretch>
                    </p:blipFill>
                    <p:spPr>
                      <a:xfrm>
                        <a:off x="4838700" y="3527880"/>
                        <a:ext cx="2514600" cy="342720"/>
                      </a:xfrm>
                      <a:prstGeom prst="rect">
                        <a:avLst/>
                      </a:prstGeom>
                    </p:spPr>
                  </p:pic>
                </p:oleObj>
              </mc:Fallback>
            </mc:AlternateContent>
          </a:graphicData>
        </a:graphic>
      </p:graphicFrame>
      <p:sp>
        <p:nvSpPr>
          <p:cNvPr id="11" name="Content Placeholder 5">
            <a:extLst>
              <a:ext uri="{FF2B5EF4-FFF2-40B4-BE49-F238E27FC236}">
                <a16:creationId xmlns:a16="http://schemas.microsoft.com/office/drawing/2014/main" id="{B69E2763-24D8-4F05-9D22-3A7CA9E51FA7}"/>
              </a:ext>
            </a:extLst>
          </p:cNvPr>
          <p:cNvSpPr>
            <a:spLocks noGrp="1"/>
          </p:cNvSpPr>
          <p:nvPr>
            <p:ph idx="13"/>
          </p:nvPr>
        </p:nvSpPr>
        <p:spPr>
          <a:xfrm>
            <a:off x="476843" y="4066579"/>
            <a:ext cx="10379987" cy="988498"/>
          </a:xfrm>
        </p:spPr>
        <p:txBody>
          <a:bodyPr/>
          <a:lstStyle/>
          <a:p>
            <a:pPr marL="0" lvl="1" indent="0">
              <a:buNone/>
            </a:pPr>
            <a:r>
              <a:rPr lang="en-US"/>
              <a:t>Taking the square root of these values provides a 95% confidence interval for the population standard deviation.</a:t>
            </a:r>
          </a:p>
        </p:txBody>
      </p:sp>
      <p:graphicFrame>
        <p:nvGraphicFramePr>
          <p:cNvPr id="17" name="Object 6" descr="Begin equation. .0380 less than or equal to sigma squared less than or equal to .0730. End equation.">
            <a:extLst>
              <a:ext uri="{FF2B5EF4-FFF2-40B4-BE49-F238E27FC236}">
                <a16:creationId xmlns:a16="http://schemas.microsoft.com/office/drawing/2014/main" id="{AE7A9DE6-4439-4C2D-9D25-3C26281BA8F9}"/>
              </a:ext>
            </a:extLst>
          </p:cNvPr>
          <p:cNvGraphicFramePr>
            <a:graphicFrameLocks noGrp="1" noChangeAspect="1"/>
          </p:cNvGraphicFramePr>
          <p:nvPr>
            <p:ph idx="15"/>
            <p:extLst>
              <p:ext uri="{D42A27DB-BD31-4B8C-83A1-F6EECF244321}">
                <p14:modId xmlns:p14="http://schemas.microsoft.com/office/powerpoint/2010/main" val="2650194062"/>
              </p:ext>
            </p:extLst>
          </p:nvPr>
        </p:nvGraphicFramePr>
        <p:xfrm>
          <a:off x="4838700" y="5119040"/>
          <a:ext cx="2514600" cy="342900"/>
        </p:xfrm>
        <a:graphic>
          <a:graphicData uri="http://schemas.openxmlformats.org/presentationml/2006/ole">
            <mc:AlternateContent xmlns:mc="http://schemas.openxmlformats.org/markup-compatibility/2006">
              <mc:Choice xmlns:v="urn:schemas-microsoft-com:vml" Requires="v">
                <p:oleObj spid="_x0000_s222214" name="Equation" r:id="rId7" imgW="2514600" imgH="342720" progId="Equation.DSMT4">
                  <p:embed/>
                </p:oleObj>
              </mc:Choice>
              <mc:Fallback>
                <p:oleObj name="Equation" r:id="rId7" imgW="2514600" imgH="342720" progId="Equation.DSMT4">
                  <p:embed/>
                  <p:pic>
                    <p:nvPicPr>
                      <p:cNvPr id="0" name="OLE substitute image"/>
                      <p:cNvPicPr/>
                      <p:nvPr/>
                    </p:nvPicPr>
                    <p:blipFill>
                      <a:blip r:embed="rId8"/>
                      <a:stretch>
                        <a:fillRect/>
                      </a:stretch>
                    </p:blipFill>
                    <p:spPr>
                      <a:xfrm>
                        <a:off x="4838700" y="5119040"/>
                        <a:ext cx="2514600" cy="342900"/>
                      </a:xfrm>
                      <a:prstGeom prst="rect">
                        <a:avLst/>
                      </a:prstGeom>
                    </p:spPr>
                  </p:pic>
                </p:oleObj>
              </mc:Fallback>
            </mc:AlternateContent>
          </a:graphicData>
        </a:graphic>
      </p:graphicFrame>
    </p:spTree>
    <p:extLst>
      <p:ext uri="{BB962C8B-B14F-4D97-AF65-F5344CB8AC3E}">
        <p14:creationId xmlns:p14="http://schemas.microsoft.com/office/powerpoint/2010/main" val="176079862"/>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solidFill>
                  <a:srgbClr val="003865"/>
                </a:solidFill>
              </a:rPr>
              <a:t>Hypothesis Testing about a Population Variance (1 of 12)</a:t>
            </a:r>
            <a:endParaRPr lang="en-US"/>
          </a:p>
        </p:txBody>
      </p:sp>
      <p:sp>
        <p:nvSpPr>
          <p:cNvPr id="9" name="Content Placeholder 2"/>
          <p:cNvSpPr>
            <a:spLocks noGrp="1"/>
          </p:cNvSpPr>
          <p:nvPr>
            <p:ph idx="1"/>
          </p:nvPr>
        </p:nvSpPr>
        <p:spPr>
          <a:xfrm>
            <a:off x="476844" y="1944375"/>
            <a:ext cx="3002956" cy="1052825"/>
          </a:xfrm>
        </p:spPr>
        <p:txBody>
          <a:bodyPr/>
          <a:lstStyle/>
          <a:p>
            <a:pPr marL="342900" indent="-342900" algn="l">
              <a:spcBef>
                <a:spcPts val="800"/>
              </a:spcBef>
              <a:buFont typeface="Arial" pitchFamily="34" charset="0"/>
              <a:buChar char="•"/>
            </a:pPr>
            <a:r>
              <a:rPr lang="en-US"/>
              <a:t>Left-Tailed Test</a:t>
            </a:r>
          </a:p>
          <a:p>
            <a:pPr>
              <a:spcBef>
                <a:spcPts val="800"/>
              </a:spcBef>
            </a:pPr>
            <a:r>
              <a:rPr lang="en-US"/>
              <a:t>	</a:t>
            </a:r>
            <a:r>
              <a:rPr lang="en-US" u="sng"/>
              <a:t>Hypotheses</a:t>
            </a:r>
          </a:p>
        </p:txBody>
      </p:sp>
      <p:graphicFrame>
        <p:nvGraphicFramePr>
          <p:cNvPr id="17" name="Object 3" descr="Begin equation. H subscript 0 baseline: sigma squared is greater than or equal to sigma squared subscript 0 baseline. End equation.&#10;Begin equation. H subscript alpha baseline: sigma squared is less than sigma squared subscript 0 baseline. End equation.&#10;"/>
          <p:cNvGraphicFramePr>
            <a:graphicFrameLocks noGrp="1" noChangeAspect="1"/>
          </p:cNvGraphicFramePr>
          <p:nvPr>
            <p:ph idx="11"/>
            <p:extLst>
              <p:ext uri="{D42A27DB-BD31-4B8C-83A1-F6EECF244321}">
                <p14:modId xmlns:p14="http://schemas.microsoft.com/office/powerpoint/2010/main" val="3375846986"/>
              </p:ext>
            </p:extLst>
          </p:nvPr>
        </p:nvGraphicFramePr>
        <p:xfrm>
          <a:off x="5308600" y="2931319"/>
          <a:ext cx="1574800" cy="939800"/>
        </p:xfrm>
        <a:graphic>
          <a:graphicData uri="http://schemas.openxmlformats.org/presentationml/2006/ole">
            <mc:AlternateContent xmlns:mc="http://schemas.openxmlformats.org/markup-compatibility/2006">
              <mc:Choice xmlns:v="urn:schemas-microsoft-com:vml" Requires="v">
                <p:oleObj spid="_x0000_s223236" name="Equation" r:id="rId3" imgW="1574640" imgH="939600" progId="Equation.DSMT4">
                  <p:embed/>
                </p:oleObj>
              </mc:Choice>
              <mc:Fallback>
                <p:oleObj name="Equation" r:id="rId3" imgW="1574640" imgH="9396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5308600" y="2931319"/>
                        <a:ext cx="1574800" cy="939800"/>
                      </a:xfrm>
                      <a:prstGeom prst="rect">
                        <a:avLst/>
                      </a:prstGeom>
                      <a:noFill/>
                      <a:ln>
                        <a:noFill/>
                      </a:ln>
                    </p:spPr>
                  </p:pic>
                </p:oleObj>
              </mc:Fallback>
            </mc:AlternateContent>
          </a:graphicData>
        </a:graphic>
      </p:graphicFrame>
      <p:sp>
        <p:nvSpPr>
          <p:cNvPr id="13" name="Content Placeholder 4"/>
          <p:cNvSpPr>
            <a:spLocks noGrp="1"/>
          </p:cNvSpPr>
          <p:nvPr>
            <p:ph idx="13"/>
          </p:nvPr>
        </p:nvSpPr>
        <p:spPr>
          <a:xfrm>
            <a:off x="1506696" y="4046401"/>
            <a:ext cx="1084104" cy="421619"/>
          </a:xfrm>
        </p:spPr>
        <p:txBody>
          <a:bodyPr/>
          <a:lstStyle/>
          <a:p>
            <a:pPr algn="l"/>
            <a:r>
              <a:rPr lang="en-US"/>
              <a:t>where</a:t>
            </a:r>
          </a:p>
        </p:txBody>
      </p:sp>
      <p:graphicFrame>
        <p:nvGraphicFramePr>
          <p:cNvPr id="19" name="Object 5" descr="sigma squared subscript 0 baseline"/>
          <p:cNvGraphicFramePr>
            <a:graphicFrameLocks noGrp="1" noChangeAspect="1"/>
          </p:cNvGraphicFramePr>
          <p:nvPr>
            <p:ph idx="15"/>
            <p:extLst>
              <p:ext uri="{D42A27DB-BD31-4B8C-83A1-F6EECF244321}">
                <p14:modId xmlns:p14="http://schemas.microsoft.com/office/powerpoint/2010/main" val="3873068742"/>
              </p:ext>
            </p:extLst>
          </p:nvPr>
        </p:nvGraphicFramePr>
        <p:xfrm>
          <a:off x="2590800" y="4074319"/>
          <a:ext cx="355600" cy="419100"/>
        </p:xfrm>
        <a:graphic>
          <a:graphicData uri="http://schemas.openxmlformats.org/presentationml/2006/ole">
            <mc:AlternateContent xmlns:mc="http://schemas.openxmlformats.org/markup-compatibility/2006">
              <mc:Choice xmlns:v="urn:schemas-microsoft-com:vml" Requires="v">
                <p:oleObj spid="_x0000_s223237" name="Equation" r:id="rId5" imgW="355320" imgH="419040" progId="Equation.DSMT4">
                  <p:embed/>
                </p:oleObj>
              </mc:Choice>
              <mc:Fallback>
                <p:oleObj name="Equation" r:id="rId5" imgW="355320" imgH="41904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590800" y="4074319"/>
                        <a:ext cx="355600" cy="419100"/>
                      </a:xfrm>
                      <a:prstGeom prst="rect">
                        <a:avLst/>
                      </a:prstGeom>
                      <a:noFill/>
                      <a:ln>
                        <a:noFill/>
                      </a:ln>
                    </p:spPr>
                  </p:pic>
                </p:oleObj>
              </mc:Fallback>
            </mc:AlternateContent>
          </a:graphicData>
        </a:graphic>
      </p:graphicFrame>
      <p:sp>
        <p:nvSpPr>
          <p:cNvPr id="10" name="Content Placeholder 6"/>
          <p:cNvSpPr>
            <a:spLocks noGrp="1"/>
          </p:cNvSpPr>
          <p:nvPr>
            <p:ph idx="10"/>
          </p:nvPr>
        </p:nvSpPr>
        <p:spPr>
          <a:xfrm>
            <a:off x="3007178" y="4048920"/>
            <a:ext cx="7924180" cy="419100"/>
          </a:xfrm>
        </p:spPr>
        <p:txBody>
          <a:bodyPr/>
          <a:lstStyle/>
          <a:p>
            <a:pPr lvl="0" algn="l">
              <a:buClr>
                <a:srgbClr val="003865"/>
              </a:buClr>
            </a:pPr>
            <a:r>
              <a:rPr lang="en-US">
                <a:solidFill>
                  <a:srgbClr val="003865"/>
                </a:solidFill>
              </a:rPr>
              <a:t>is the hypothesized value for the population variance</a:t>
            </a:r>
          </a:p>
        </p:txBody>
      </p:sp>
      <p:sp>
        <p:nvSpPr>
          <p:cNvPr id="12" name="Content Placeholder  7"/>
          <p:cNvSpPr>
            <a:spLocks noGrp="1"/>
          </p:cNvSpPr>
          <p:nvPr>
            <p:ph idx="12"/>
          </p:nvPr>
        </p:nvSpPr>
        <p:spPr>
          <a:xfrm>
            <a:off x="1550479" y="4654725"/>
            <a:ext cx="2563241" cy="520141"/>
          </a:xfrm>
        </p:spPr>
        <p:txBody>
          <a:bodyPr/>
          <a:lstStyle/>
          <a:p>
            <a:pPr algn="l"/>
            <a:r>
              <a:rPr lang="en-US" u="sng"/>
              <a:t>Test Statistic</a:t>
            </a:r>
          </a:p>
          <a:p>
            <a:pPr algn="l"/>
            <a:endParaRPr lang="en-US"/>
          </a:p>
        </p:txBody>
      </p:sp>
      <p:graphicFrame>
        <p:nvGraphicFramePr>
          <p:cNvPr id="20" name="Object 8" descr="Begin equation. Chi square equals begin fraction left parenthesis n minus 1 right parenthesis times s squared divided by sigma squared subscript 0 baseline. End equation."/>
          <p:cNvGraphicFramePr>
            <a:graphicFrameLocks noGrp="1" noChangeAspect="1"/>
          </p:cNvGraphicFramePr>
          <p:nvPr>
            <p:ph idx="14"/>
            <p:extLst>
              <p:ext uri="{D42A27DB-BD31-4B8C-83A1-F6EECF244321}">
                <p14:modId xmlns:p14="http://schemas.microsoft.com/office/powerpoint/2010/main" val="1962699316"/>
              </p:ext>
            </p:extLst>
          </p:nvPr>
        </p:nvGraphicFramePr>
        <p:xfrm>
          <a:off x="5187950" y="5155406"/>
          <a:ext cx="1816100" cy="850900"/>
        </p:xfrm>
        <a:graphic>
          <a:graphicData uri="http://schemas.openxmlformats.org/presentationml/2006/ole">
            <mc:AlternateContent xmlns:mc="http://schemas.openxmlformats.org/markup-compatibility/2006">
              <mc:Choice xmlns:v="urn:schemas-microsoft-com:vml" Requires="v">
                <p:oleObj spid="_x0000_s223238" name="Equation" r:id="rId7" imgW="1815840" imgH="850680" progId="Equation.DSMT4">
                  <p:embed/>
                </p:oleObj>
              </mc:Choice>
              <mc:Fallback>
                <p:oleObj name="Equation" r:id="rId7" imgW="1815840" imgH="85068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5187950" y="5155406"/>
                        <a:ext cx="1816100" cy="850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7230632"/>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(2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944375"/>
            <a:ext cx="11238313" cy="1217447"/>
          </a:xfrm>
        </p:spPr>
        <p:txBody>
          <a:bodyPr/>
          <a:lstStyle/>
          <a:p>
            <a:pPr marL="228600" indent="-228600" algn="l">
              <a:spcBef>
                <a:spcPts val="800"/>
              </a:spcBef>
              <a:buFont typeface="Arial" pitchFamily="34" charset="0"/>
              <a:buChar char="•"/>
            </a:pPr>
            <a:r>
              <a:rPr lang="en-US"/>
              <a:t> Left-Tailed Test 	</a:t>
            </a:r>
          </a:p>
          <a:p>
            <a:pPr marL="0" indent="0" algn="l">
              <a:spcBef>
                <a:spcPts val="800"/>
              </a:spcBef>
              <a:buNone/>
            </a:pPr>
            <a:r>
              <a:rPr lang="en-US"/>
              <a:t>	</a:t>
            </a:r>
            <a:r>
              <a:rPr lang="en-US" u="sng"/>
              <a:t>Rejection Rule</a:t>
            </a:r>
          </a:p>
        </p:txBody>
      </p:sp>
      <p:graphicFrame>
        <p:nvGraphicFramePr>
          <p:cNvPr id="12" name="Object 4" descr="Critical-value approach: Reject H subscript 0 if chi square is less than or equal to chi square subscript 1 minus alpha baseline&#10;p-value approach: Reject H subscript 0 if p-value is less than or equal to alpha.">
            <a:extLst>
              <a:ext uri="{FF2B5EF4-FFF2-40B4-BE49-F238E27FC236}">
                <a16:creationId xmlns:a16="http://schemas.microsoft.com/office/drawing/2014/main" id="{9D82A9DE-5BC5-4C44-852F-5138C05F1836}"/>
              </a:ext>
            </a:extLst>
          </p:cNvPr>
          <p:cNvGraphicFramePr>
            <a:graphicFrameLocks noGrp="1" noChangeAspect="1"/>
          </p:cNvGraphicFramePr>
          <p:nvPr>
            <p:ph idx="11"/>
            <p:extLst>
              <p:ext uri="{D42A27DB-BD31-4B8C-83A1-F6EECF244321}">
                <p14:modId xmlns:p14="http://schemas.microsoft.com/office/powerpoint/2010/main" val="1735909043"/>
              </p:ext>
            </p:extLst>
          </p:nvPr>
        </p:nvGraphicFramePr>
        <p:xfrm>
          <a:off x="2049144" y="3282497"/>
          <a:ext cx="6330491" cy="951093"/>
        </p:xfrm>
        <a:graphic>
          <a:graphicData uri="http://schemas.openxmlformats.org/presentationml/2006/ole">
            <mc:AlternateContent xmlns:mc="http://schemas.openxmlformats.org/markup-compatibility/2006">
              <mc:Choice xmlns:v="urn:schemas-microsoft-com:vml" Requires="v">
                <p:oleObj spid="_x0000_s224259" name="Equation" r:id="rId3" imgW="6260760" imgH="939600" progId="Equation.DSMT4">
                  <p:embed/>
                </p:oleObj>
              </mc:Choice>
              <mc:Fallback>
                <p:oleObj name="Equation" r:id="rId3" imgW="6260760" imgH="939600" progId="Equation.DSMT4">
                  <p:embed/>
                  <p:pic>
                    <p:nvPicPr>
                      <p:cNvPr id="0" name="OLE substitute image"/>
                      <p:cNvPicPr/>
                      <p:nvPr/>
                    </p:nvPicPr>
                    <p:blipFill>
                      <a:blip r:embed="rId4"/>
                      <a:stretch>
                        <a:fillRect/>
                      </a:stretch>
                    </p:blipFill>
                    <p:spPr>
                      <a:xfrm>
                        <a:off x="2049144" y="3282497"/>
                        <a:ext cx="6330491" cy="951093"/>
                      </a:xfrm>
                      <a:prstGeom prst="rect">
                        <a:avLst/>
                      </a:prstGeom>
                    </p:spPr>
                  </p:pic>
                </p:oleObj>
              </mc:Fallback>
            </mc:AlternateContent>
          </a:graphicData>
        </a:graphic>
      </p:graphicFrame>
      <p:graphicFrame>
        <p:nvGraphicFramePr>
          <p:cNvPr id="22" name="Object 7" descr="where chi square subscript 1 minus alpha baseline is based on a chi-square distribution with n minus 1 d f.">
            <a:extLst>
              <a:ext uri="{FF2B5EF4-FFF2-40B4-BE49-F238E27FC236}">
                <a16:creationId xmlns:a16="http://schemas.microsoft.com/office/drawing/2014/main" id="{F151AACE-CB66-4652-B169-23568B4C678F}"/>
              </a:ext>
            </a:extLst>
          </p:cNvPr>
          <p:cNvGraphicFramePr>
            <a:graphicFrameLocks noGrp="1" noChangeAspect="1"/>
          </p:cNvGraphicFramePr>
          <p:nvPr>
            <p:ph idx="14"/>
            <p:extLst>
              <p:ext uri="{D42A27DB-BD31-4B8C-83A1-F6EECF244321}">
                <p14:modId xmlns:p14="http://schemas.microsoft.com/office/powerpoint/2010/main" val="4010435483"/>
              </p:ext>
            </p:extLst>
          </p:nvPr>
        </p:nvGraphicFramePr>
        <p:xfrm>
          <a:off x="1472565" y="4508499"/>
          <a:ext cx="8331120" cy="457200"/>
        </p:xfrm>
        <a:graphic>
          <a:graphicData uri="http://schemas.openxmlformats.org/presentationml/2006/ole">
            <mc:AlternateContent xmlns:mc="http://schemas.openxmlformats.org/markup-compatibility/2006">
              <mc:Choice xmlns:v="urn:schemas-microsoft-com:vml" Requires="v">
                <p:oleObj spid="_x0000_s224260" name="Equation" r:id="rId5" imgW="8331120" imgH="457200" progId="Equation.DSMT4">
                  <p:embed/>
                </p:oleObj>
              </mc:Choice>
              <mc:Fallback>
                <p:oleObj name="Equation" r:id="rId5" imgW="8331120" imgH="457200" progId="Equation.DSMT4">
                  <p:embed/>
                  <p:pic>
                    <p:nvPicPr>
                      <p:cNvPr id="0" name="OLE substitute image"/>
                      <p:cNvPicPr/>
                      <p:nvPr/>
                    </p:nvPicPr>
                    <p:blipFill>
                      <a:blip r:embed="rId6"/>
                      <a:stretch>
                        <a:fillRect/>
                      </a:stretch>
                    </p:blipFill>
                    <p:spPr>
                      <a:xfrm>
                        <a:off x="1472565" y="4508499"/>
                        <a:ext cx="8331120" cy="457200"/>
                      </a:xfrm>
                      <a:prstGeom prst="rect">
                        <a:avLst/>
                      </a:prstGeom>
                    </p:spPr>
                  </p:pic>
                </p:oleObj>
              </mc:Fallback>
            </mc:AlternateContent>
          </a:graphicData>
        </a:graphic>
      </p:graphicFrame>
    </p:spTree>
    <p:extLst>
      <p:ext uri="{BB962C8B-B14F-4D97-AF65-F5344CB8AC3E}">
        <p14:creationId xmlns:p14="http://schemas.microsoft.com/office/powerpoint/2010/main" val="102307026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solidFill>
                  <a:srgbClr val="003865"/>
                </a:solidFill>
              </a:rPr>
              <a:t>Hypothesis Testing about a Population Variance (3 of 12)</a:t>
            </a:r>
            <a:endParaRPr lang="en-US"/>
          </a:p>
        </p:txBody>
      </p:sp>
      <p:sp>
        <p:nvSpPr>
          <p:cNvPr id="9" name="Content Placeholder 2"/>
          <p:cNvSpPr>
            <a:spLocks noGrp="1"/>
          </p:cNvSpPr>
          <p:nvPr>
            <p:ph idx="1"/>
          </p:nvPr>
        </p:nvSpPr>
        <p:spPr>
          <a:xfrm>
            <a:off x="476844" y="1944375"/>
            <a:ext cx="3002956" cy="1052825"/>
          </a:xfrm>
        </p:spPr>
        <p:txBody>
          <a:bodyPr/>
          <a:lstStyle/>
          <a:p>
            <a:pPr marL="342900" indent="-342900" algn="l">
              <a:spcBef>
                <a:spcPts val="800"/>
              </a:spcBef>
              <a:buFont typeface="Arial" pitchFamily="34" charset="0"/>
              <a:buChar char="•"/>
            </a:pPr>
            <a:r>
              <a:rPr lang="en-US"/>
              <a:t>Right-Tailed Test	</a:t>
            </a:r>
          </a:p>
          <a:p>
            <a:pPr algn="l">
              <a:spcBef>
                <a:spcPts val="800"/>
              </a:spcBef>
            </a:pPr>
            <a:r>
              <a:rPr lang="en-US"/>
              <a:t>	</a:t>
            </a:r>
            <a:r>
              <a:rPr lang="en-US" u="sng"/>
              <a:t>Hypotheses</a:t>
            </a:r>
          </a:p>
        </p:txBody>
      </p:sp>
      <p:graphicFrame>
        <p:nvGraphicFramePr>
          <p:cNvPr id="17" name="Object 3" descr="Begin equation. H subscript 0 baseline: sigma squared is less than or equal to sigma squared subscript 0 baseline. End equation.&#10;Begin equation. H subscript alpha baseline: sigma squared is greater than sigma squared subscript 0 baseline. End equation.&#10;"/>
          <p:cNvGraphicFramePr>
            <a:graphicFrameLocks noGrp="1" noChangeAspect="1"/>
          </p:cNvGraphicFramePr>
          <p:nvPr>
            <p:ph idx="11"/>
            <p:extLst>
              <p:ext uri="{D42A27DB-BD31-4B8C-83A1-F6EECF244321}">
                <p14:modId xmlns:p14="http://schemas.microsoft.com/office/powerpoint/2010/main" val="1171762805"/>
              </p:ext>
            </p:extLst>
          </p:nvPr>
        </p:nvGraphicFramePr>
        <p:xfrm>
          <a:off x="5314950" y="2932113"/>
          <a:ext cx="1562100" cy="939800"/>
        </p:xfrm>
        <a:graphic>
          <a:graphicData uri="http://schemas.openxmlformats.org/presentationml/2006/ole">
            <mc:AlternateContent xmlns:mc="http://schemas.openxmlformats.org/markup-compatibility/2006">
              <mc:Choice xmlns:v="urn:schemas-microsoft-com:vml" Requires="v">
                <p:oleObj spid="_x0000_s225284" name="Equation" r:id="rId3" imgW="1562040" imgH="939600" progId="Equation.DSMT4">
                  <p:embed/>
                </p:oleObj>
              </mc:Choice>
              <mc:Fallback>
                <p:oleObj name="Equation" r:id="rId3" imgW="1562040" imgH="939600" progId="Equation.DSMT4">
                  <p:embed/>
                  <p:pic>
                    <p:nvPicPr>
                      <p:cNvPr id="0" name="OLE substitute image"/>
                      <p:cNvPicPr/>
                      <p:nvPr/>
                    </p:nvPicPr>
                    <p:blipFill>
                      <a:blip r:embed="rId4"/>
                      <a:stretch>
                        <a:fillRect/>
                      </a:stretch>
                    </p:blipFill>
                    <p:spPr>
                      <a:xfrm>
                        <a:off x="5314950" y="2932113"/>
                        <a:ext cx="1562100" cy="939800"/>
                      </a:xfrm>
                      <a:prstGeom prst="rect">
                        <a:avLst/>
                      </a:prstGeom>
                      <a:noFill/>
                      <a:ln>
                        <a:noFill/>
                      </a:ln>
                    </p:spPr>
                  </p:pic>
                </p:oleObj>
              </mc:Fallback>
            </mc:AlternateContent>
          </a:graphicData>
        </a:graphic>
      </p:graphicFrame>
      <p:sp>
        <p:nvSpPr>
          <p:cNvPr id="13" name="Content Placeholder 4"/>
          <p:cNvSpPr>
            <a:spLocks noGrp="1"/>
          </p:cNvSpPr>
          <p:nvPr>
            <p:ph idx="13"/>
          </p:nvPr>
        </p:nvSpPr>
        <p:spPr>
          <a:xfrm>
            <a:off x="1506696" y="4046401"/>
            <a:ext cx="1084104" cy="421619"/>
          </a:xfrm>
        </p:spPr>
        <p:txBody>
          <a:bodyPr/>
          <a:lstStyle/>
          <a:p>
            <a:pPr algn="l"/>
            <a:r>
              <a:rPr lang="en-US"/>
              <a:t>where</a:t>
            </a:r>
          </a:p>
        </p:txBody>
      </p:sp>
      <p:graphicFrame>
        <p:nvGraphicFramePr>
          <p:cNvPr id="19" name="Object 5" descr="sigma squared subscript 0 baseline"/>
          <p:cNvGraphicFramePr>
            <a:graphicFrameLocks noGrp="1" noChangeAspect="1"/>
          </p:cNvGraphicFramePr>
          <p:nvPr>
            <p:ph idx="15"/>
            <p:extLst>
              <p:ext uri="{D42A27DB-BD31-4B8C-83A1-F6EECF244321}">
                <p14:modId xmlns:p14="http://schemas.microsoft.com/office/powerpoint/2010/main" val="3680324721"/>
              </p:ext>
            </p:extLst>
          </p:nvPr>
        </p:nvGraphicFramePr>
        <p:xfrm>
          <a:off x="2590800" y="4074319"/>
          <a:ext cx="355600" cy="419100"/>
        </p:xfrm>
        <a:graphic>
          <a:graphicData uri="http://schemas.openxmlformats.org/presentationml/2006/ole">
            <mc:AlternateContent xmlns:mc="http://schemas.openxmlformats.org/markup-compatibility/2006">
              <mc:Choice xmlns:v="urn:schemas-microsoft-com:vml" Requires="v">
                <p:oleObj spid="_x0000_s225285" name="Equation" r:id="rId5" imgW="355320" imgH="419040" progId="Equation.DSMT4">
                  <p:embed/>
                </p:oleObj>
              </mc:Choice>
              <mc:Fallback>
                <p:oleObj name="Equation" r:id="rId5" imgW="355320" imgH="41904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590800" y="4074319"/>
                        <a:ext cx="355600" cy="419100"/>
                      </a:xfrm>
                      <a:prstGeom prst="rect">
                        <a:avLst/>
                      </a:prstGeom>
                      <a:noFill/>
                      <a:ln>
                        <a:noFill/>
                      </a:ln>
                    </p:spPr>
                  </p:pic>
                </p:oleObj>
              </mc:Fallback>
            </mc:AlternateContent>
          </a:graphicData>
        </a:graphic>
      </p:graphicFrame>
      <p:sp>
        <p:nvSpPr>
          <p:cNvPr id="10" name="Content Placeholder 6"/>
          <p:cNvSpPr>
            <a:spLocks noGrp="1"/>
          </p:cNvSpPr>
          <p:nvPr>
            <p:ph idx="10"/>
          </p:nvPr>
        </p:nvSpPr>
        <p:spPr>
          <a:xfrm>
            <a:off x="3007178" y="4048920"/>
            <a:ext cx="7924180" cy="419100"/>
          </a:xfrm>
        </p:spPr>
        <p:txBody>
          <a:bodyPr/>
          <a:lstStyle/>
          <a:p>
            <a:pPr lvl="0" algn="l">
              <a:buClr>
                <a:srgbClr val="003865"/>
              </a:buClr>
            </a:pPr>
            <a:r>
              <a:rPr lang="en-US">
                <a:solidFill>
                  <a:srgbClr val="003865"/>
                </a:solidFill>
              </a:rPr>
              <a:t>is the hypothesized value for the population variance</a:t>
            </a:r>
          </a:p>
        </p:txBody>
      </p:sp>
      <p:sp>
        <p:nvSpPr>
          <p:cNvPr id="12" name="Content Placeholder  7"/>
          <p:cNvSpPr>
            <a:spLocks noGrp="1"/>
          </p:cNvSpPr>
          <p:nvPr>
            <p:ph idx="12"/>
          </p:nvPr>
        </p:nvSpPr>
        <p:spPr>
          <a:xfrm>
            <a:off x="1550479" y="4731999"/>
            <a:ext cx="2563241" cy="520141"/>
          </a:xfrm>
        </p:spPr>
        <p:txBody>
          <a:bodyPr/>
          <a:lstStyle/>
          <a:p>
            <a:pPr algn="l"/>
            <a:r>
              <a:rPr lang="en-US" u="sng"/>
              <a:t>Test Statistic</a:t>
            </a:r>
          </a:p>
          <a:p>
            <a:pPr algn="l"/>
            <a:endParaRPr lang="en-US"/>
          </a:p>
        </p:txBody>
      </p:sp>
      <p:graphicFrame>
        <p:nvGraphicFramePr>
          <p:cNvPr id="20" name="Object 8" descr="Begin equation. chi square equals begin fraction left parenthesis n minus 1 right parenthesis times s squared divided by sigma squared divided by sigma squared subscript 0 baseline. End fraction. End equation."/>
          <p:cNvGraphicFramePr>
            <a:graphicFrameLocks noGrp="1" noChangeAspect="1"/>
          </p:cNvGraphicFramePr>
          <p:nvPr>
            <p:ph idx="14"/>
            <p:extLst>
              <p:ext uri="{D42A27DB-BD31-4B8C-83A1-F6EECF244321}">
                <p14:modId xmlns:p14="http://schemas.microsoft.com/office/powerpoint/2010/main" val="2651107749"/>
              </p:ext>
            </p:extLst>
          </p:nvPr>
        </p:nvGraphicFramePr>
        <p:xfrm>
          <a:off x="5187950" y="4756157"/>
          <a:ext cx="1816100" cy="850900"/>
        </p:xfrm>
        <a:graphic>
          <a:graphicData uri="http://schemas.openxmlformats.org/presentationml/2006/ole">
            <mc:AlternateContent xmlns:mc="http://schemas.openxmlformats.org/markup-compatibility/2006">
              <mc:Choice xmlns:v="urn:schemas-microsoft-com:vml" Requires="v">
                <p:oleObj spid="_x0000_s225286" name="Equation" r:id="rId7" imgW="1815840" imgH="850680" progId="Equation.DSMT4">
                  <p:embed/>
                </p:oleObj>
              </mc:Choice>
              <mc:Fallback>
                <p:oleObj name="Equation" r:id="rId7" imgW="1815840" imgH="85068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5187950" y="4756157"/>
                        <a:ext cx="1816100" cy="850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72013654"/>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(4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944375"/>
            <a:ext cx="11238313" cy="1217447"/>
          </a:xfrm>
        </p:spPr>
        <p:txBody>
          <a:bodyPr/>
          <a:lstStyle/>
          <a:p>
            <a:pPr marL="228600" indent="-228600" algn="l">
              <a:spcBef>
                <a:spcPts val="800"/>
              </a:spcBef>
              <a:buFont typeface="Arial" pitchFamily="34" charset="0"/>
              <a:buChar char="•"/>
            </a:pPr>
            <a:r>
              <a:rPr lang="en-US"/>
              <a:t>Right-Tailed Test	</a:t>
            </a:r>
          </a:p>
          <a:p>
            <a:pPr marL="0" indent="0" algn="l">
              <a:spcBef>
                <a:spcPts val="800"/>
              </a:spcBef>
              <a:buNone/>
            </a:pPr>
            <a:r>
              <a:rPr lang="en-US"/>
              <a:t>	</a:t>
            </a:r>
            <a:r>
              <a:rPr lang="en-US" u="sng"/>
              <a:t>Rejection Rule</a:t>
            </a:r>
          </a:p>
        </p:txBody>
      </p:sp>
      <p:graphicFrame>
        <p:nvGraphicFramePr>
          <p:cNvPr id="12" name="Object 4" descr="Critical-value approach: Reject H subscript 0 baseline if chi square is greater than or equal to chi square subscript alpha baseline.&#10;p-value approach: Reject H subscript 0 if p-value is less than alpha.">
            <a:extLst>
              <a:ext uri="{FF2B5EF4-FFF2-40B4-BE49-F238E27FC236}">
                <a16:creationId xmlns:a16="http://schemas.microsoft.com/office/drawing/2014/main" id="{9D82A9DE-5BC5-4C44-852F-5138C05F1836}"/>
              </a:ext>
            </a:extLst>
          </p:cNvPr>
          <p:cNvGraphicFramePr>
            <a:graphicFrameLocks noGrp="1" noChangeAspect="1"/>
          </p:cNvGraphicFramePr>
          <p:nvPr>
            <p:ph idx="11"/>
            <p:extLst>
              <p:ext uri="{D42A27DB-BD31-4B8C-83A1-F6EECF244321}">
                <p14:modId xmlns:p14="http://schemas.microsoft.com/office/powerpoint/2010/main" val="1034949157"/>
              </p:ext>
            </p:extLst>
          </p:nvPr>
        </p:nvGraphicFramePr>
        <p:xfrm>
          <a:off x="1821344" y="3251759"/>
          <a:ext cx="5956200" cy="888840"/>
        </p:xfrm>
        <a:graphic>
          <a:graphicData uri="http://schemas.openxmlformats.org/presentationml/2006/ole">
            <mc:AlternateContent xmlns:mc="http://schemas.openxmlformats.org/markup-compatibility/2006">
              <mc:Choice xmlns:v="urn:schemas-microsoft-com:vml" Requires="v">
                <p:oleObj spid="_x0000_s226307" name="Equation" r:id="rId3" imgW="5956200" imgH="888840" progId="Equation.DSMT4">
                  <p:embed/>
                </p:oleObj>
              </mc:Choice>
              <mc:Fallback>
                <p:oleObj name="Equation" r:id="rId3" imgW="5956200" imgH="888840" progId="Equation.DSMT4">
                  <p:embed/>
                  <p:pic>
                    <p:nvPicPr>
                      <p:cNvPr id="0" name="OLE substitute image"/>
                      <p:cNvPicPr/>
                      <p:nvPr/>
                    </p:nvPicPr>
                    <p:blipFill>
                      <a:blip r:embed="rId4"/>
                      <a:stretch>
                        <a:fillRect/>
                      </a:stretch>
                    </p:blipFill>
                    <p:spPr>
                      <a:xfrm>
                        <a:off x="1821344" y="3251759"/>
                        <a:ext cx="5956200" cy="888840"/>
                      </a:xfrm>
                      <a:prstGeom prst="rect">
                        <a:avLst/>
                      </a:prstGeom>
                    </p:spPr>
                  </p:pic>
                </p:oleObj>
              </mc:Fallback>
            </mc:AlternateContent>
          </a:graphicData>
        </a:graphic>
      </p:graphicFrame>
      <p:graphicFrame>
        <p:nvGraphicFramePr>
          <p:cNvPr id="22" name="Object 7" descr="where chi square subscript alpha baseline is based on a chi-square distribution with n minus 1 d f. ">
            <a:extLst>
              <a:ext uri="{FF2B5EF4-FFF2-40B4-BE49-F238E27FC236}">
                <a16:creationId xmlns:a16="http://schemas.microsoft.com/office/drawing/2014/main" id="{F151AACE-CB66-4652-B169-23568B4C678F}"/>
              </a:ext>
            </a:extLst>
          </p:cNvPr>
          <p:cNvGraphicFramePr>
            <a:graphicFrameLocks noGrp="1" noChangeAspect="1"/>
          </p:cNvGraphicFramePr>
          <p:nvPr>
            <p:ph idx="14"/>
            <p:extLst>
              <p:ext uri="{D42A27DB-BD31-4B8C-83A1-F6EECF244321}">
                <p14:modId xmlns:p14="http://schemas.microsoft.com/office/powerpoint/2010/main" val="3367711488"/>
              </p:ext>
            </p:extLst>
          </p:nvPr>
        </p:nvGraphicFramePr>
        <p:xfrm>
          <a:off x="1519316" y="4557743"/>
          <a:ext cx="8013600" cy="419040"/>
        </p:xfrm>
        <a:graphic>
          <a:graphicData uri="http://schemas.openxmlformats.org/presentationml/2006/ole">
            <mc:AlternateContent xmlns:mc="http://schemas.openxmlformats.org/markup-compatibility/2006">
              <mc:Choice xmlns:v="urn:schemas-microsoft-com:vml" Requires="v">
                <p:oleObj spid="_x0000_s226308" name="Equation" r:id="rId5" imgW="8013600" imgH="419040" progId="Equation.DSMT4">
                  <p:embed/>
                </p:oleObj>
              </mc:Choice>
              <mc:Fallback>
                <p:oleObj name="Equation" r:id="rId5" imgW="8013600" imgH="419040" progId="Equation.DSMT4">
                  <p:embed/>
                  <p:pic>
                    <p:nvPicPr>
                      <p:cNvPr id="0" name="OLE substitute image"/>
                      <p:cNvPicPr/>
                      <p:nvPr/>
                    </p:nvPicPr>
                    <p:blipFill>
                      <a:blip r:embed="rId6"/>
                      <a:stretch>
                        <a:fillRect/>
                      </a:stretch>
                    </p:blipFill>
                    <p:spPr>
                      <a:xfrm>
                        <a:off x="1519316" y="4557743"/>
                        <a:ext cx="8013600" cy="419040"/>
                      </a:xfrm>
                      <a:prstGeom prst="rect">
                        <a:avLst/>
                      </a:prstGeom>
                    </p:spPr>
                  </p:pic>
                </p:oleObj>
              </mc:Fallback>
            </mc:AlternateContent>
          </a:graphicData>
        </a:graphic>
      </p:graphicFrame>
    </p:spTree>
    <p:extLst>
      <p:ext uri="{BB962C8B-B14F-4D97-AF65-F5344CB8AC3E}">
        <p14:creationId xmlns:p14="http://schemas.microsoft.com/office/powerpoint/2010/main" val="3060131319"/>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solidFill>
                  <a:srgbClr val="003865"/>
                </a:solidFill>
              </a:rPr>
              <a:t>Hypothesis Testing about a Population Variance (5 of 12)</a:t>
            </a:r>
            <a:endParaRPr lang="en-US"/>
          </a:p>
        </p:txBody>
      </p:sp>
      <p:sp>
        <p:nvSpPr>
          <p:cNvPr id="9" name="Content Placeholder 2"/>
          <p:cNvSpPr>
            <a:spLocks noGrp="1"/>
          </p:cNvSpPr>
          <p:nvPr>
            <p:ph idx="1"/>
          </p:nvPr>
        </p:nvSpPr>
        <p:spPr>
          <a:xfrm>
            <a:off x="476844" y="1944375"/>
            <a:ext cx="3993556" cy="1052825"/>
          </a:xfrm>
        </p:spPr>
        <p:txBody>
          <a:bodyPr/>
          <a:lstStyle/>
          <a:p>
            <a:pPr marL="228600" indent="-228600" algn="l">
              <a:spcBef>
                <a:spcPts val="800"/>
              </a:spcBef>
              <a:buFont typeface="Arial" pitchFamily="34" charset="0"/>
              <a:buChar char="•"/>
            </a:pPr>
            <a:r>
              <a:rPr lang="en-US"/>
              <a:t>Two-Tailed Test</a:t>
            </a:r>
          </a:p>
          <a:p>
            <a:pPr>
              <a:spcBef>
                <a:spcPts val="800"/>
              </a:spcBef>
            </a:pPr>
            <a:r>
              <a:rPr lang="en-US" u="sng"/>
              <a:t>Hypotheses</a:t>
            </a:r>
          </a:p>
        </p:txBody>
      </p:sp>
      <p:graphicFrame>
        <p:nvGraphicFramePr>
          <p:cNvPr id="17" name="Object 3" descr="Begin equation. H subscript 0 baseline: sigma squared equals sigma squared subscript 0 baseline. End equation.&#10;Begin equation. H subscript a baseline: sigma squared is not equal to sigma squared subscript 0 baseline. End equation.&#10;"/>
          <p:cNvGraphicFramePr>
            <a:graphicFrameLocks noGrp="1" noChangeAspect="1"/>
          </p:cNvGraphicFramePr>
          <p:nvPr>
            <p:ph idx="11"/>
            <p:extLst>
              <p:ext uri="{D42A27DB-BD31-4B8C-83A1-F6EECF244321}">
                <p14:modId xmlns:p14="http://schemas.microsoft.com/office/powerpoint/2010/main" val="388322245"/>
              </p:ext>
            </p:extLst>
          </p:nvPr>
        </p:nvGraphicFramePr>
        <p:xfrm>
          <a:off x="5314950" y="2932113"/>
          <a:ext cx="1562100" cy="939800"/>
        </p:xfrm>
        <a:graphic>
          <a:graphicData uri="http://schemas.openxmlformats.org/presentationml/2006/ole">
            <mc:AlternateContent xmlns:mc="http://schemas.openxmlformats.org/markup-compatibility/2006">
              <mc:Choice xmlns:v="urn:schemas-microsoft-com:vml" Requires="v">
                <p:oleObj spid="_x0000_s227332" name="Equation" r:id="rId3" imgW="1562040" imgH="939600" progId="Equation.DSMT4">
                  <p:embed/>
                </p:oleObj>
              </mc:Choice>
              <mc:Fallback>
                <p:oleObj name="Equation" r:id="rId3" imgW="1562040" imgH="939600" progId="Equation.DSMT4">
                  <p:embed/>
                  <p:pic>
                    <p:nvPicPr>
                      <p:cNvPr id="0" name="OLE substitute image"/>
                      <p:cNvPicPr/>
                      <p:nvPr/>
                    </p:nvPicPr>
                    <p:blipFill>
                      <a:blip r:embed="rId4"/>
                      <a:stretch>
                        <a:fillRect/>
                      </a:stretch>
                    </p:blipFill>
                    <p:spPr>
                      <a:xfrm>
                        <a:off x="5314950" y="2932113"/>
                        <a:ext cx="1562100" cy="939800"/>
                      </a:xfrm>
                      <a:prstGeom prst="rect">
                        <a:avLst/>
                      </a:prstGeom>
                      <a:noFill/>
                      <a:ln>
                        <a:noFill/>
                      </a:ln>
                    </p:spPr>
                  </p:pic>
                </p:oleObj>
              </mc:Fallback>
            </mc:AlternateContent>
          </a:graphicData>
        </a:graphic>
      </p:graphicFrame>
      <p:sp>
        <p:nvSpPr>
          <p:cNvPr id="13" name="Content Placeholder 4"/>
          <p:cNvSpPr>
            <a:spLocks noGrp="1"/>
          </p:cNvSpPr>
          <p:nvPr>
            <p:ph idx="13"/>
          </p:nvPr>
        </p:nvSpPr>
        <p:spPr>
          <a:xfrm>
            <a:off x="1506696" y="4046401"/>
            <a:ext cx="1084104" cy="421619"/>
          </a:xfrm>
        </p:spPr>
        <p:txBody>
          <a:bodyPr/>
          <a:lstStyle/>
          <a:p>
            <a:pPr algn="l"/>
            <a:r>
              <a:rPr lang="en-US"/>
              <a:t>where</a:t>
            </a:r>
          </a:p>
        </p:txBody>
      </p:sp>
      <p:graphicFrame>
        <p:nvGraphicFramePr>
          <p:cNvPr id="19" name="Object 5" descr="sigma squared subscript 0 baseline"/>
          <p:cNvGraphicFramePr>
            <a:graphicFrameLocks noGrp="1" noChangeAspect="1"/>
          </p:cNvGraphicFramePr>
          <p:nvPr>
            <p:ph idx="15"/>
            <p:extLst>
              <p:ext uri="{D42A27DB-BD31-4B8C-83A1-F6EECF244321}">
                <p14:modId xmlns:p14="http://schemas.microsoft.com/office/powerpoint/2010/main" val="3192961668"/>
              </p:ext>
            </p:extLst>
          </p:nvPr>
        </p:nvGraphicFramePr>
        <p:xfrm>
          <a:off x="2590800" y="4074319"/>
          <a:ext cx="355600" cy="419100"/>
        </p:xfrm>
        <a:graphic>
          <a:graphicData uri="http://schemas.openxmlformats.org/presentationml/2006/ole">
            <mc:AlternateContent xmlns:mc="http://schemas.openxmlformats.org/markup-compatibility/2006">
              <mc:Choice xmlns:v="urn:schemas-microsoft-com:vml" Requires="v">
                <p:oleObj spid="_x0000_s227333" name="Equation" r:id="rId5" imgW="355320" imgH="419040" progId="Equation.DSMT4">
                  <p:embed/>
                </p:oleObj>
              </mc:Choice>
              <mc:Fallback>
                <p:oleObj name="Equation" r:id="rId5" imgW="355320" imgH="41904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590800" y="4074319"/>
                        <a:ext cx="355600" cy="419100"/>
                      </a:xfrm>
                      <a:prstGeom prst="rect">
                        <a:avLst/>
                      </a:prstGeom>
                      <a:noFill/>
                      <a:ln>
                        <a:noFill/>
                      </a:ln>
                    </p:spPr>
                  </p:pic>
                </p:oleObj>
              </mc:Fallback>
            </mc:AlternateContent>
          </a:graphicData>
        </a:graphic>
      </p:graphicFrame>
      <p:sp>
        <p:nvSpPr>
          <p:cNvPr id="10" name="Content Placeholder 6"/>
          <p:cNvSpPr>
            <a:spLocks noGrp="1"/>
          </p:cNvSpPr>
          <p:nvPr>
            <p:ph idx="10"/>
          </p:nvPr>
        </p:nvSpPr>
        <p:spPr>
          <a:xfrm>
            <a:off x="3007178" y="4048920"/>
            <a:ext cx="7924180" cy="419100"/>
          </a:xfrm>
        </p:spPr>
        <p:txBody>
          <a:bodyPr/>
          <a:lstStyle/>
          <a:p>
            <a:pPr lvl="0" algn="l">
              <a:buClr>
                <a:srgbClr val="003865"/>
              </a:buClr>
            </a:pPr>
            <a:r>
              <a:rPr lang="en-US">
                <a:solidFill>
                  <a:srgbClr val="003865"/>
                </a:solidFill>
              </a:rPr>
              <a:t>is the hypothesized value for the population variance</a:t>
            </a:r>
          </a:p>
        </p:txBody>
      </p:sp>
      <p:sp>
        <p:nvSpPr>
          <p:cNvPr id="12" name="Content Placeholder  7"/>
          <p:cNvSpPr>
            <a:spLocks noGrp="1"/>
          </p:cNvSpPr>
          <p:nvPr>
            <p:ph idx="12"/>
          </p:nvPr>
        </p:nvSpPr>
        <p:spPr>
          <a:xfrm>
            <a:off x="1550479" y="4654725"/>
            <a:ext cx="2563241" cy="520141"/>
          </a:xfrm>
        </p:spPr>
        <p:txBody>
          <a:bodyPr/>
          <a:lstStyle/>
          <a:p>
            <a:pPr algn="l"/>
            <a:r>
              <a:rPr lang="en-US" u="sng"/>
              <a:t>Test Statistic</a:t>
            </a:r>
          </a:p>
          <a:p>
            <a:pPr algn="l"/>
            <a:endParaRPr lang="en-US"/>
          </a:p>
        </p:txBody>
      </p:sp>
      <p:graphicFrame>
        <p:nvGraphicFramePr>
          <p:cNvPr id="20" name="Object 8" descr="Begin equation. chi square equals begin fraction left parenthesis n minus 1 right parenthesis times s squared divided by sigma squared subscript 0 baseline end fraction. End equation."/>
          <p:cNvGraphicFramePr>
            <a:graphicFrameLocks noGrp="1" noChangeAspect="1"/>
          </p:cNvGraphicFramePr>
          <p:nvPr>
            <p:ph idx="14"/>
            <p:extLst>
              <p:ext uri="{D42A27DB-BD31-4B8C-83A1-F6EECF244321}">
                <p14:modId xmlns:p14="http://schemas.microsoft.com/office/powerpoint/2010/main" val="3673177191"/>
              </p:ext>
            </p:extLst>
          </p:nvPr>
        </p:nvGraphicFramePr>
        <p:xfrm>
          <a:off x="5187950" y="5066506"/>
          <a:ext cx="1816100" cy="850900"/>
        </p:xfrm>
        <a:graphic>
          <a:graphicData uri="http://schemas.openxmlformats.org/presentationml/2006/ole">
            <mc:AlternateContent xmlns:mc="http://schemas.openxmlformats.org/markup-compatibility/2006">
              <mc:Choice xmlns:v="urn:schemas-microsoft-com:vml" Requires="v">
                <p:oleObj spid="_x0000_s227334" name="Equation" r:id="rId7" imgW="1815840" imgH="850680" progId="Equation.DSMT4">
                  <p:embed/>
                </p:oleObj>
              </mc:Choice>
              <mc:Fallback>
                <p:oleObj name="Equation" r:id="rId7" imgW="1815840" imgH="85068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5187950" y="5066506"/>
                        <a:ext cx="1816100" cy="850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0186826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(6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944375"/>
            <a:ext cx="3336032" cy="1063075"/>
          </a:xfrm>
        </p:spPr>
        <p:txBody>
          <a:bodyPr/>
          <a:lstStyle/>
          <a:p>
            <a:pPr marL="228600" indent="-228600" algn="l">
              <a:spcBef>
                <a:spcPts val="800"/>
              </a:spcBef>
              <a:buFont typeface="Arial" pitchFamily="34" charset="0"/>
              <a:buChar char="•"/>
            </a:pPr>
            <a:r>
              <a:rPr lang="en-US"/>
              <a:t>Two-Tailed Test</a:t>
            </a:r>
          </a:p>
          <a:p>
            <a:pPr algn="l">
              <a:spcBef>
                <a:spcPts val="800"/>
              </a:spcBef>
            </a:pPr>
            <a:r>
              <a:rPr lang="en-US"/>
              <a:t>	</a:t>
            </a:r>
            <a:r>
              <a:rPr lang="en-US" u="sng"/>
              <a:t>Rejection Rule</a:t>
            </a:r>
          </a:p>
        </p:txBody>
      </p:sp>
      <p:graphicFrame>
        <p:nvGraphicFramePr>
          <p:cNvPr id="22" name="Object 4" descr="Critical-value approach: Reject H subscript 0 baseline if chi square is less than or equal to chi square subscript left parenthesis begin fraction 1 minus alpha divided by 2 end fraction right parenthesis baseline or chi square less than or equal to chi square subscript start fraction alpha divided by 2 end fraction baseline.&#10;p-value approach: Reject H subscript 0 baseline if p-value is less than or equal to alpha.">
            <a:extLst>
              <a:ext uri="{FF2B5EF4-FFF2-40B4-BE49-F238E27FC236}">
                <a16:creationId xmlns:a16="http://schemas.microsoft.com/office/drawing/2014/main" id="{F151AACE-CB66-4652-B169-23568B4C678F}"/>
              </a:ext>
            </a:extLst>
          </p:cNvPr>
          <p:cNvGraphicFramePr>
            <a:graphicFrameLocks noGrp="1" noChangeAspect="1"/>
          </p:cNvGraphicFramePr>
          <p:nvPr>
            <p:ph idx="13"/>
            <p:extLst>
              <p:ext uri="{D42A27DB-BD31-4B8C-83A1-F6EECF244321}">
                <p14:modId xmlns:p14="http://schemas.microsoft.com/office/powerpoint/2010/main" val="1164782268"/>
              </p:ext>
            </p:extLst>
          </p:nvPr>
        </p:nvGraphicFramePr>
        <p:xfrm>
          <a:off x="2042451" y="3245666"/>
          <a:ext cx="7954990" cy="932993"/>
        </p:xfrm>
        <a:graphic>
          <a:graphicData uri="http://schemas.openxmlformats.org/presentationml/2006/ole">
            <mc:AlternateContent xmlns:mc="http://schemas.openxmlformats.org/markup-compatibility/2006">
              <mc:Choice xmlns:v="urn:schemas-microsoft-com:vml" Requires="v">
                <p:oleObj spid="_x0000_s228355" name="Equation" r:id="rId3" imgW="8013600" imgH="939600" progId="Equation.DSMT4">
                  <p:embed/>
                </p:oleObj>
              </mc:Choice>
              <mc:Fallback>
                <p:oleObj name="Equation" r:id="rId3" imgW="8013600" imgH="939600" progId="Equation.DSMT4">
                  <p:embed/>
                  <p:pic>
                    <p:nvPicPr>
                      <p:cNvPr id="0" name="OLE substitute image"/>
                      <p:cNvPicPr/>
                      <p:nvPr/>
                    </p:nvPicPr>
                    <p:blipFill>
                      <a:blip r:embed="rId4"/>
                      <a:stretch>
                        <a:fillRect/>
                      </a:stretch>
                    </p:blipFill>
                    <p:spPr>
                      <a:xfrm>
                        <a:off x="2042451" y="3245666"/>
                        <a:ext cx="7954990" cy="932993"/>
                      </a:xfrm>
                      <a:prstGeom prst="rect">
                        <a:avLst/>
                      </a:prstGeom>
                    </p:spPr>
                  </p:pic>
                </p:oleObj>
              </mc:Fallback>
            </mc:AlternateContent>
          </a:graphicData>
        </a:graphic>
      </p:graphicFrame>
      <p:graphicFrame>
        <p:nvGraphicFramePr>
          <p:cNvPr id="18" name="Object 7" descr="where chi square subscript begin fraction 1 minus alpha divided by 2 end fraction baseline and chi square subscript begin fraction alpha divided by 2 end fraction baseline are based on a chi-square distribution with n minus 1 d f.">
            <a:extLst>
              <a:ext uri="{FF2B5EF4-FFF2-40B4-BE49-F238E27FC236}">
                <a16:creationId xmlns:a16="http://schemas.microsoft.com/office/drawing/2014/main" id="{53FFD919-C34B-44E9-B700-AB231ECC5026}"/>
              </a:ext>
            </a:extLst>
          </p:cNvPr>
          <p:cNvGraphicFramePr>
            <a:graphicFrameLocks noGrp="1" noChangeAspect="1"/>
          </p:cNvGraphicFramePr>
          <p:nvPr>
            <p:ph idx="15"/>
            <p:extLst>
              <p:ext uri="{D42A27DB-BD31-4B8C-83A1-F6EECF244321}">
                <p14:modId xmlns:p14="http://schemas.microsoft.com/office/powerpoint/2010/main" val="4106176274"/>
              </p:ext>
            </p:extLst>
          </p:nvPr>
        </p:nvGraphicFramePr>
        <p:xfrm>
          <a:off x="1528763" y="4533900"/>
          <a:ext cx="9855200" cy="457200"/>
        </p:xfrm>
        <a:graphic>
          <a:graphicData uri="http://schemas.openxmlformats.org/presentationml/2006/ole">
            <mc:AlternateContent xmlns:mc="http://schemas.openxmlformats.org/markup-compatibility/2006">
              <mc:Choice xmlns:v="urn:schemas-microsoft-com:vml" Requires="v">
                <p:oleObj spid="_x0000_s228356" name="Equation" r:id="rId5" imgW="9855000" imgH="457200" progId="Equation.DSMT4">
                  <p:embed/>
                </p:oleObj>
              </mc:Choice>
              <mc:Fallback>
                <p:oleObj name="Equation" r:id="rId5" imgW="9855000" imgH="457200" progId="Equation.DSMT4">
                  <p:embed/>
                  <p:pic>
                    <p:nvPicPr>
                      <p:cNvPr id="0" name="OLE substitute image"/>
                      <p:cNvPicPr/>
                      <p:nvPr/>
                    </p:nvPicPr>
                    <p:blipFill>
                      <a:blip r:embed="rId6"/>
                      <a:stretch>
                        <a:fillRect/>
                      </a:stretch>
                    </p:blipFill>
                    <p:spPr>
                      <a:xfrm>
                        <a:off x="1528763" y="4533900"/>
                        <a:ext cx="9855200" cy="457200"/>
                      </a:xfrm>
                      <a:prstGeom prst="rect">
                        <a:avLst/>
                      </a:prstGeom>
                    </p:spPr>
                  </p:pic>
                </p:oleObj>
              </mc:Fallback>
            </mc:AlternateContent>
          </a:graphicData>
        </a:graphic>
      </p:graphicFrame>
    </p:spTree>
    <p:extLst>
      <p:ext uri="{BB962C8B-B14F-4D97-AF65-F5344CB8AC3E}">
        <p14:creationId xmlns:p14="http://schemas.microsoft.com/office/powerpoint/2010/main" val="3882813004"/>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FC97-6CE3-46BC-8C0E-E89A9F698E4C}"/>
              </a:ext>
            </a:extLst>
          </p:cNvPr>
          <p:cNvSpPr>
            <a:spLocks noGrp="1"/>
          </p:cNvSpPr>
          <p:nvPr>
            <p:ph type="title"/>
          </p:nvPr>
        </p:nvSpPr>
        <p:spPr/>
        <p:txBody>
          <a:bodyPr/>
          <a:lstStyle/>
          <a:p>
            <a:r>
              <a:rPr lang="en-US"/>
              <a:t>Hypothesis Testing about a Population Variance (7 of 12)</a:t>
            </a:r>
            <a:endParaRPr lang="en-IN"/>
          </a:p>
        </p:txBody>
      </p:sp>
      <p:sp>
        <p:nvSpPr>
          <p:cNvPr id="3" name="Content Placeholder 2">
            <a:extLst>
              <a:ext uri="{FF2B5EF4-FFF2-40B4-BE49-F238E27FC236}">
                <a16:creationId xmlns:a16="http://schemas.microsoft.com/office/drawing/2014/main" id="{E4A22C7C-8B23-4B54-A87B-F442D13451A6}"/>
              </a:ext>
            </a:extLst>
          </p:cNvPr>
          <p:cNvSpPr>
            <a:spLocks noGrp="1"/>
          </p:cNvSpPr>
          <p:nvPr>
            <p:ph sz="half" idx="1"/>
          </p:nvPr>
        </p:nvSpPr>
        <p:spPr>
          <a:xfrm>
            <a:off x="476844" y="1825625"/>
            <a:ext cx="11241914" cy="2574097"/>
          </a:xfrm>
        </p:spPr>
        <p:txBody>
          <a:bodyPr/>
          <a:lstStyle/>
          <a:p>
            <a:pPr marL="0" indent="0">
              <a:spcBef>
                <a:spcPts val="1200"/>
              </a:spcBef>
              <a:spcAft>
                <a:spcPts val="1200"/>
              </a:spcAft>
              <a:buNone/>
            </a:pPr>
            <a:r>
              <a:rPr lang="en-US" b="1" u="sng"/>
              <a:t>Example:</a:t>
            </a:r>
            <a:r>
              <a:rPr lang="en-US"/>
              <a:t> St. Louis Metro Bus Company</a:t>
            </a:r>
          </a:p>
          <a:p>
            <a:pPr marL="0" indent="0">
              <a:spcBef>
                <a:spcPts val="1800"/>
              </a:spcBef>
              <a:buNone/>
            </a:pPr>
            <a:r>
              <a:rPr lang="en-US"/>
              <a:t>St. Louis Metro Bus Company wants to promote an image of reliability by encouraging its drivers to maintain consistent schedules. The company specifies an arrival time variance of 4 or less when arrival times are measured in minutes. </a:t>
            </a:r>
          </a:p>
          <a:p>
            <a:pPr marL="0" indent="0">
              <a:spcBef>
                <a:spcPts val="1200"/>
              </a:spcBef>
              <a:buNone/>
            </a:pPr>
            <a:r>
              <a:rPr lang="en-US"/>
              <a:t>We will conduct a hypothesis test</a:t>
            </a:r>
            <a:endParaRPr lang="en-IN"/>
          </a:p>
        </p:txBody>
      </p:sp>
      <p:graphicFrame>
        <p:nvGraphicFramePr>
          <p:cNvPr id="7" name="Object 3" descr="with alpha equals .05">
            <a:extLst>
              <a:ext uri="{FF2B5EF4-FFF2-40B4-BE49-F238E27FC236}">
                <a16:creationId xmlns:a16="http://schemas.microsoft.com/office/drawing/2014/main" id="{922D9F8C-DE61-4EF3-A306-44329CE6B129}"/>
              </a:ext>
            </a:extLst>
          </p:cNvPr>
          <p:cNvGraphicFramePr>
            <a:graphicFrameLocks noGrp="1" noChangeAspect="1"/>
          </p:cNvGraphicFramePr>
          <p:nvPr>
            <p:ph sz="half" idx="2"/>
            <p:extLst>
              <p:ext uri="{D42A27DB-BD31-4B8C-83A1-F6EECF244321}">
                <p14:modId xmlns:p14="http://schemas.microsoft.com/office/powerpoint/2010/main" val="1112953405"/>
              </p:ext>
            </p:extLst>
          </p:nvPr>
        </p:nvGraphicFramePr>
        <p:xfrm>
          <a:off x="5128590" y="4017066"/>
          <a:ext cx="1828800" cy="342900"/>
        </p:xfrm>
        <a:graphic>
          <a:graphicData uri="http://schemas.openxmlformats.org/presentationml/2006/ole">
            <mc:AlternateContent xmlns:mc="http://schemas.openxmlformats.org/markup-compatibility/2006">
              <mc:Choice xmlns:v="urn:schemas-microsoft-com:vml" Requires="v">
                <p:oleObj spid="_x0000_s229378" name="Equation" r:id="rId3" imgW="1828800" imgH="342720" progId="Equation.DSMT4">
                  <p:embed/>
                </p:oleObj>
              </mc:Choice>
              <mc:Fallback>
                <p:oleObj name="Equation" r:id="rId3" imgW="1828800" imgH="342720" progId="Equation.DSMT4">
                  <p:embed/>
                  <p:pic>
                    <p:nvPicPr>
                      <p:cNvPr id="0" name="OLE substitute image"/>
                      <p:cNvPicPr/>
                      <p:nvPr/>
                    </p:nvPicPr>
                    <p:blipFill>
                      <a:blip r:embed="rId4"/>
                      <a:stretch>
                        <a:fillRect/>
                      </a:stretch>
                    </p:blipFill>
                    <p:spPr>
                      <a:xfrm>
                        <a:off x="5128590" y="4017066"/>
                        <a:ext cx="18288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4419293-3BB2-461B-9EBF-BEBE4A6DDD75}"/>
              </a:ext>
            </a:extLst>
          </p:cNvPr>
          <p:cNvSpPr>
            <a:spLocks noGrp="1"/>
          </p:cNvSpPr>
          <p:nvPr>
            <p:ph sz="half" idx="10"/>
          </p:nvPr>
        </p:nvSpPr>
        <p:spPr>
          <a:xfrm>
            <a:off x="476844" y="3929161"/>
            <a:ext cx="11241914" cy="960891"/>
          </a:xfrm>
        </p:spPr>
        <p:txBody>
          <a:bodyPr/>
          <a:lstStyle/>
          <a:p>
            <a:pPr marL="0" indent="6492240">
              <a:buNone/>
            </a:pPr>
            <a:r>
              <a:rPr lang="en-US"/>
              <a:t>to determine whether the arrival time population variance is excessive.</a:t>
            </a:r>
            <a:endParaRPr lang="en-IN"/>
          </a:p>
        </p:txBody>
      </p:sp>
    </p:spTree>
    <p:extLst>
      <p:ext uri="{BB962C8B-B14F-4D97-AF65-F5344CB8AC3E}">
        <p14:creationId xmlns:p14="http://schemas.microsoft.com/office/powerpoint/2010/main" val="172249356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Summarizing Data for a Quantitative Variable</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1200"/>
              </a:spcBef>
              <a:spcAft>
                <a:spcPts val="1200"/>
              </a:spcAft>
            </a:pPr>
            <a:r>
              <a:rPr lang="en-US"/>
              <a:t> Frequency Distribution </a:t>
            </a:r>
          </a:p>
          <a:p>
            <a:pPr>
              <a:spcBef>
                <a:spcPts val="1200"/>
              </a:spcBef>
              <a:spcAft>
                <a:spcPts val="1200"/>
              </a:spcAft>
            </a:pPr>
            <a:r>
              <a:rPr lang="en-US"/>
              <a:t> Relative Frequency and Percent Frequency Distributions</a:t>
            </a:r>
          </a:p>
          <a:p>
            <a:pPr>
              <a:spcBef>
                <a:spcPts val="1200"/>
              </a:spcBef>
              <a:spcAft>
                <a:spcPts val="1200"/>
              </a:spcAft>
            </a:pPr>
            <a:r>
              <a:rPr lang="en-US"/>
              <a:t> Dot Plot</a:t>
            </a:r>
          </a:p>
          <a:p>
            <a:pPr>
              <a:spcBef>
                <a:spcPts val="1200"/>
              </a:spcBef>
              <a:spcAft>
                <a:spcPts val="1200"/>
              </a:spcAft>
            </a:pPr>
            <a:r>
              <a:rPr lang="en-US"/>
              <a:t> Histogram</a:t>
            </a:r>
          </a:p>
          <a:p>
            <a:pPr>
              <a:spcBef>
                <a:spcPts val="1200"/>
              </a:spcBef>
              <a:spcAft>
                <a:spcPts val="1200"/>
              </a:spcAft>
            </a:pPr>
            <a:r>
              <a:rPr lang="en-US"/>
              <a:t> Cumulative Distributions</a:t>
            </a:r>
          </a:p>
          <a:p>
            <a:pPr>
              <a:spcBef>
                <a:spcPts val="1200"/>
              </a:spcBef>
              <a:spcAft>
                <a:spcPts val="1200"/>
              </a:spcAft>
            </a:pPr>
            <a:r>
              <a:rPr lang="en-US"/>
              <a:t> Stem-and-Leaf Display</a:t>
            </a:r>
          </a:p>
        </p:txBody>
      </p:sp>
    </p:spTree>
    <p:extLst>
      <p:ext uri="{BB962C8B-B14F-4D97-AF65-F5344CB8AC3E}">
        <p14:creationId xmlns:p14="http://schemas.microsoft.com/office/powerpoint/2010/main" val="2210174113"/>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(8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6"/>
            <a:ext cx="6079232" cy="1090102"/>
          </a:xfrm>
        </p:spPr>
        <p:txBody>
          <a:bodyPr/>
          <a:lstStyle/>
          <a:p>
            <a:pPr marL="0" indent="0">
              <a:spcBef>
                <a:spcPts val="800"/>
              </a:spcBef>
              <a:buNone/>
            </a:pPr>
            <a:r>
              <a:rPr lang="en-US" b="1" u="sng"/>
              <a:t>Example:</a:t>
            </a:r>
            <a:r>
              <a:rPr lang="en-US"/>
              <a:t> St. Louis Metro Bus Company</a:t>
            </a:r>
          </a:p>
          <a:p>
            <a:pPr marL="0" indent="0">
              <a:spcBef>
                <a:spcPts val="800"/>
              </a:spcBef>
              <a:buNone/>
            </a:pPr>
            <a:r>
              <a:rPr lang="en-US"/>
              <a:t>	Hypotheses:</a:t>
            </a:r>
          </a:p>
        </p:txBody>
      </p:sp>
      <p:graphicFrame>
        <p:nvGraphicFramePr>
          <p:cNvPr id="9" name="Object 3" descr="Begin equation. H subscript 0 baseline: sigma squared is less than or equal to 4. End equation.&#10;Begin equation. H subscript a baseline: sigma squared is greater than 4. End equation.">
            <a:extLst>
              <a:ext uri="{FF2B5EF4-FFF2-40B4-BE49-F238E27FC236}">
                <a16:creationId xmlns:a16="http://schemas.microsoft.com/office/drawing/2014/main" id="{62585B52-2F81-4FC3-9EB1-8095F56A7FA8}"/>
              </a:ext>
            </a:extLst>
          </p:cNvPr>
          <p:cNvGraphicFramePr>
            <a:graphicFrameLocks noGrp="1" noChangeAspect="1"/>
          </p:cNvGraphicFramePr>
          <p:nvPr>
            <p:ph sz="half" idx="2"/>
            <p:extLst>
              <p:ext uri="{D42A27DB-BD31-4B8C-83A1-F6EECF244321}">
                <p14:modId xmlns:p14="http://schemas.microsoft.com/office/powerpoint/2010/main" val="3996901370"/>
              </p:ext>
            </p:extLst>
          </p:nvPr>
        </p:nvGraphicFramePr>
        <p:xfrm>
          <a:off x="3467100" y="3059113"/>
          <a:ext cx="1620838" cy="1090612"/>
        </p:xfrm>
        <a:graphic>
          <a:graphicData uri="http://schemas.openxmlformats.org/presentationml/2006/ole">
            <mc:AlternateContent xmlns:mc="http://schemas.openxmlformats.org/markup-compatibility/2006">
              <mc:Choice xmlns:v="urn:schemas-microsoft-com:vml" Requires="v">
                <p:oleObj spid="_x0000_s230402" name="Equation" r:id="rId3" imgW="1396800" imgH="939600" progId="Equation.DSMT4">
                  <p:embed/>
                </p:oleObj>
              </mc:Choice>
              <mc:Fallback>
                <p:oleObj name="Equation" r:id="rId3" imgW="1396800" imgH="939600" progId="Equation.DSMT4">
                  <p:embed/>
                  <p:pic>
                    <p:nvPicPr>
                      <p:cNvPr id="0" name="OLE substitute image"/>
                      <p:cNvPicPr/>
                      <p:nvPr/>
                    </p:nvPicPr>
                    <p:blipFill>
                      <a:blip r:embed="rId4"/>
                      <a:stretch>
                        <a:fillRect/>
                      </a:stretch>
                    </p:blipFill>
                    <p:spPr>
                      <a:xfrm>
                        <a:off x="3467100" y="3059113"/>
                        <a:ext cx="1620838" cy="1090612"/>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9E5D180-16F4-4437-9ED2-AD0AE4C0209C}"/>
              </a:ext>
            </a:extLst>
          </p:cNvPr>
          <p:cNvSpPr>
            <a:spLocks noGrp="1"/>
          </p:cNvSpPr>
          <p:nvPr>
            <p:ph sz="half" idx="10"/>
          </p:nvPr>
        </p:nvSpPr>
        <p:spPr>
          <a:xfrm>
            <a:off x="6446508" y="2984500"/>
            <a:ext cx="2764075" cy="457200"/>
          </a:xfrm>
        </p:spPr>
        <p:txBody>
          <a:bodyPr/>
          <a:lstStyle/>
          <a:p>
            <a:pPr marL="0" indent="0">
              <a:buNone/>
            </a:pPr>
            <a:r>
              <a:rPr lang="en-US"/>
              <a:t>(right-tailed test)</a:t>
            </a:r>
          </a:p>
        </p:txBody>
      </p:sp>
    </p:spTree>
    <p:extLst>
      <p:ext uri="{BB962C8B-B14F-4D97-AF65-F5344CB8AC3E}">
        <p14:creationId xmlns:p14="http://schemas.microsoft.com/office/powerpoint/2010/main" val="4115972196"/>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6112192-A799-4CFB-91DC-18DB37FDCFF4}"/>
              </a:ext>
            </a:extLst>
          </p:cNvPr>
          <p:cNvSpPr>
            <a:spLocks noGrp="1"/>
          </p:cNvSpPr>
          <p:nvPr>
            <p:ph type="title"/>
          </p:nvPr>
        </p:nvSpPr>
        <p:spPr/>
        <p:txBody>
          <a:bodyPr/>
          <a:lstStyle/>
          <a:p>
            <a:r>
              <a:rPr lang="en-US"/>
              <a:t>Hypothesis Testing about a Population Variance (9 of 12)</a:t>
            </a:r>
            <a:endParaRPr lang="en-IN"/>
          </a:p>
        </p:txBody>
      </p:sp>
      <p:sp>
        <p:nvSpPr>
          <p:cNvPr id="2" name="Content Placeholder 2">
            <a:extLst>
              <a:ext uri="{FF2B5EF4-FFF2-40B4-BE49-F238E27FC236}">
                <a16:creationId xmlns:a16="http://schemas.microsoft.com/office/drawing/2014/main" id="{8B92E0DB-7A87-46DA-940D-EEBD11E472BD}"/>
              </a:ext>
            </a:extLst>
          </p:cNvPr>
          <p:cNvSpPr>
            <a:spLocks noGrp="1"/>
          </p:cNvSpPr>
          <p:nvPr>
            <p:ph sz="half" idx="2"/>
          </p:nvPr>
        </p:nvSpPr>
        <p:spPr>
          <a:xfrm>
            <a:off x="476843" y="1828800"/>
            <a:ext cx="11241915" cy="1404730"/>
          </a:xfrm>
        </p:spPr>
        <p:txBody>
          <a:bodyPr/>
          <a:lstStyle/>
          <a:p>
            <a:pPr marL="0" indent="0">
              <a:spcBef>
                <a:spcPts val="800"/>
              </a:spcBef>
              <a:buNone/>
            </a:pPr>
            <a:r>
              <a:rPr lang="en-US" b="1" u="sng"/>
              <a:t>Example:</a:t>
            </a:r>
            <a:r>
              <a:rPr lang="en-US"/>
              <a:t> St. Louis Metro Bus Company</a:t>
            </a:r>
          </a:p>
          <a:p>
            <a:pPr marL="0" indent="0">
              <a:spcBef>
                <a:spcPts val="800"/>
              </a:spcBef>
              <a:buNone/>
            </a:pPr>
            <a:r>
              <a:rPr lang="en-US"/>
              <a:t>A random sample of 24 bus arrivals taken at a downtown intersection provided a sample variance of</a:t>
            </a:r>
            <a:endParaRPr lang="en-IN" i="1"/>
          </a:p>
        </p:txBody>
      </p:sp>
      <p:graphicFrame>
        <p:nvGraphicFramePr>
          <p:cNvPr id="8" name="Object 3" descr="Begin equation. s subscript 2 baseline equals 4.9. End equation.">
            <a:extLst>
              <a:ext uri="{FF2B5EF4-FFF2-40B4-BE49-F238E27FC236}">
                <a16:creationId xmlns:a16="http://schemas.microsoft.com/office/drawing/2014/main" id="{FB7F9489-818F-42C1-9FDD-CE4CA4EE5388}"/>
              </a:ext>
            </a:extLst>
          </p:cNvPr>
          <p:cNvGraphicFramePr>
            <a:graphicFrameLocks noGrp="1" noChangeAspect="1"/>
          </p:cNvGraphicFramePr>
          <p:nvPr>
            <p:ph idx="10"/>
            <p:extLst>
              <p:ext uri="{D42A27DB-BD31-4B8C-83A1-F6EECF244321}">
                <p14:modId xmlns:p14="http://schemas.microsoft.com/office/powerpoint/2010/main" val="2993077625"/>
              </p:ext>
            </p:extLst>
          </p:nvPr>
        </p:nvGraphicFramePr>
        <p:xfrm>
          <a:off x="3187735" y="2839278"/>
          <a:ext cx="1143000" cy="381000"/>
        </p:xfrm>
        <a:graphic>
          <a:graphicData uri="http://schemas.openxmlformats.org/presentationml/2006/ole">
            <mc:AlternateContent xmlns:mc="http://schemas.openxmlformats.org/markup-compatibility/2006">
              <mc:Choice xmlns:v="urn:schemas-microsoft-com:vml" Requires="v">
                <p:oleObj spid="_x0000_s231428" name="Equation" r:id="rId3" imgW="1143000" imgH="380880" progId="Equation.DSMT4">
                  <p:embed/>
                </p:oleObj>
              </mc:Choice>
              <mc:Fallback>
                <p:oleObj name="Equation" r:id="rId3" imgW="1143000" imgH="380880" progId="Equation.DSMT4">
                  <p:embed/>
                  <p:pic>
                    <p:nvPicPr>
                      <p:cNvPr id="0" name="OLE substitute image"/>
                      <p:cNvPicPr/>
                      <p:nvPr/>
                    </p:nvPicPr>
                    <p:blipFill>
                      <a:blip r:embed="rId4"/>
                      <a:stretch>
                        <a:fillRect/>
                      </a:stretch>
                    </p:blipFill>
                    <p:spPr>
                      <a:xfrm>
                        <a:off x="3187735" y="2839278"/>
                        <a:ext cx="11430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DF546C9-4157-4CBF-9784-5E9E9F6490CC}"/>
              </a:ext>
            </a:extLst>
          </p:cNvPr>
          <p:cNvSpPr>
            <a:spLocks noGrp="1"/>
          </p:cNvSpPr>
          <p:nvPr>
            <p:ph idx="11"/>
          </p:nvPr>
        </p:nvSpPr>
        <p:spPr>
          <a:xfrm>
            <a:off x="1195995" y="3704097"/>
            <a:ext cx="1991740" cy="500154"/>
          </a:xfrm>
        </p:spPr>
        <p:txBody>
          <a:bodyPr/>
          <a:lstStyle/>
          <a:p>
            <a:pPr algn="l"/>
            <a:r>
              <a:rPr lang="en-US"/>
              <a:t>Test Statistic</a:t>
            </a:r>
          </a:p>
        </p:txBody>
      </p:sp>
      <p:graphicFrame>
        <p:nvGraphicFramePr>
          <p:cNvPr id="9" name="Object 5" descr="Begin equation. Chi square equals begin fraction left parenthesis n minus 1 right parenthesis times s squared divided by sigma squared subscript 0 baseline. End fraction. End equation.">
            <a:extLst>
              <a:ext uri="{FF2B5EF4-FFF2-40B4-BE49-F238E27FC236}">
                <a16:creationId xmlns:a16="http://schemas.microsoft.com/office/drawing/2014/main" id="{51401530-7F13-45A6-99BF-AF427916A82B}"/>
              </a:ext>
            </a:extLst>
          </p:cNvPr>
          <p:cNvGraphicFramePr>
            <a:graphicFrameLocks noGrp="1" noChangeAspect="1"/>
          </p:cNvGraphicFramePr>
          <p:nvPr>
            <p:ph idx="13"/>
            <p:extLst>
              <p:ext uri="{D42A27DB-BD31-4B8C-83A1-F6EECF244321}">
                <p14:modId xmlns:p14="http://schemas.microsoft.com/office/powerpoint/2010/main" val="3572137829"/>
              </p:ext>
            </p:extLst>
          </p:nvPr>
        </p:nvGraphicFramePr>
        <p:xfrm>
          <a:off x="4969014" y="3528724"/>
          <a:ext cx="1816100" cy="850900"/>
        </p:xfrm>
        <a:graphic>
          <a:graphicData uri="http://schemas.openxmlformats.org/presentationml/2006/ole">
            <mc:AlternateContent xmlns:mc="http://schemas.openxmlformats.org/markup-compatibility/2006">
              <mc:Choice xmlns:v="urn:schemas-microsoft-com:vml" Requires="v">
                <p:oleObj spid="_x0000_s231429" name="Equation" r:id="rId5" imgW="1815840" imgH="850680" progId="Equation.DSMT4">
                  <p:embed/>
                </p:oleObj>
              </mc:Choice>
              <mc:Fallback>
                <p:oleObj name="Equation" r:id="rId5" imgW="1815840" imgH="850680" progId="Equation.DSMT4">
                  <p:embed/>
                  <p:pic>
                    <p:nvPicPr>
                      <p:cNvPr id="0" name="OLE substitute image"/>
                      <p:cNvPicPr/>
                      <p:nvPr/>
                    </p:nvPicPr>
                    <p:blipFill>
                      <a:blip r:embed="rId6"/>
                      <a:stretch>
                        <a:fillRect/>
                      </a:stretch>
                    </p:blipFill>
                    <p:spPr>
                      <a:xfrm>
                        <a:off x="4969014" y="3528724"/>
                        <a:ext cx="1816100" cy="850900"/>
                      </a:xfrm>
                      <a:prstGeom prst="rect">
                        <a:avLst/>
                      </a:prstGeom>
                    </p:spPr>
                  </p:pic>
                </p:oleObj>
              </mc:Fallback>
            </mc:AlternateContent>
          </a:graphicData>
        </a:graphic>
      </p:graphicFrame>
      <p:graphicFrame>
        <p:nvGraphicFramePr>
          <p:cNvPr id="10" name="Object 6" descr="Begin equation. Chi square equals begin fraction left parenthesis 24 minus 1 right parenthesis times left parenthesis 4.9 right parenthesis divided by 4 end fraction equals 28.18. End equation.">
            <a:extLst>
              <a:ext uri="{FF2B5EF4-FFF2-40B4-BE49-F238E27FC236}">
                <a16:creationId xmlns:a16="http://schemas.microsoft.com/office/drawing/2014/main" id="{3C903B5F-E565-4A62-A4F0-E38A393729CC}"/>
              </a:ext>
            </a:extLst>
          </p:cNvPr>
          <p:cNvGraphicFramePr>
            <a:graphicFrameLocks noGrp="1" noChangeAspect="1"/>
          </p:cNvGraphicFramePr>
          <p:nvPr>
            <p:ph idx="15"/>
            <p:extLst>
              <p:ext uri="{D42A27DB-BD31-4B8C-83A1-F6EECF244321}">
                <p14:modId xmlns:p14="http://schemas.microsoft.com/office/powerpoint/2010/main" val="432519125"/>
              </p:ext>
            </p:extLst>
          </p:nvPr>
        </p:nvGraphicFramePr>
        <p:xfrm>
          <a:off x="4387980" y="4674817"/>
          <a:ext cx="3416040" cy="723600"/>
        </p:xfrm>
        <a:graphic>
          <a:graphicData uri="http://schemas.openxmlformats.org/presentationml/2006/ole">
            <mc:AlternateContent xmlns:mc="http://schemas.openxmlformats.org/markup-compatibility/2006">
              <mc:Choice xmlns:v="urn:schemas-microsoft-com:vml" Requires="v">
                <p:oleObj spid="_x0000_s231430" name="Equation" r:id="rId7" imgW="3416040" imgH="723600" progId="Equation.DSMT4">
                  <p:embed/>
                </p:oleObj>
              </mc:Choice>
              <mc:Fallback>
                <p:oleObj name="Equation" r:id="rId7" imgW="3416040" imgH="723600" progId="Equation.DSMT4">
                  <p:embed/>
                  <p:pic>
                    <p:nvPicPr>
                      <p:cNvPr id="0" name="OLE substitute image"/>
                      <p:cNvPicPr/>
                      <p:nvPr/>
                    </p:nvPicPr>
                    <p:blipFill>
                      <a:blip r:embed="rId8"/>
                      <a:stretch>
                        <a:fillRect/>
                      </a:stretch>
                    </p:blipFill>
                    <p:spPr>
                      <a:xfrm>
                        <a:off x="4387980" y="4674817"/>
                        <a:ext cx="3416040" cy="723600"/>
                      </a:xfrm>
                      <a:prstGeom prst="rect">
                        <a:avLst/>
                      </a:prstGeom>
                    </p:spPr>
                  </p:pic>
                </p:oleObj>
              </mc:Fallback>
            </mc:AlternateContent>
          </a:graphicData>
        </a:graphic>
      </p:graphicFrame>
    </p:spTree>
    <p:extLst>
      <p:ext uri="{BB962C8B-B14F-4D97-AF65-F5344CB8AC3E}">
        <p14:creationId xmlns:p14="http://schemas.microsoft.com/office/powerpoint/2010/main" val="3600865511"/>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(10 of 12)</a:t>
            </a:r>
          </a:p>
        </p:txBody>
      </p:sp>
      <p:sp>
        <p:nvSpPr>
          <p:cNvPr id="3" name="Content Placeholder 2"/>
          <p:cNvSpPr>
            <a:spLocks noGrp="1"/>
          </p:cNvSpPr>
          <p:nvPr>
            <p:ph sz="quarter" idx="17"/>
          </p:nvPr>
        </p:nvSpPr>
        <p:spPr>
          <a:xfrm>
            <a:off x="476843" y="1828800"/>
            <a:ext cx="6126480" cy="548640"/>
          </a:xfrm>
        </p:spPr>
        <p:txBody>
          <a:bodyPr/>
          <a:lstStyle/>
          <a:p>
            <a:pPr marL="0" indent="0">
              <a:buNone/>
            </a:pPr>
            <a:r>
              <a:rPr lang="en-US" b="1" u="sng"/>
              <a:t>Example:</a:t>
            </a:r>
            <a:r>
              <a:rPr lang="en-US"/>
              <a:t> St. Louis Metro Bus Company</a:t>
            </a:r>
          </a:p>
        </p:txBody>
      </p:sp>
      <p:graphicFrame>
        <p:nvGraphicFramePr>
          <p:cNvPr id="21" name="Object 3" descr="For n minus 1 equals 24 minus 1 equals 23 d f and alpha equals .05"/>
          <p:cNvGraphicFramePr>
            <a:graphicFrameLocks noGrp="1" noChangeAspect="1"/>
          </p:cNvGraphicFramePr>
          <p:nvPr>
            <p:ph sz="quarter" idx="18"/>
            <p:extLst>
              <p:ext uri="{D42A27DB-BD31-4B8C-83A1-F6EECF244321}">
                <p14:modId xmlns:p14="http://schemas.microsoft.com/office/powerpoint/2010/main" val="1590243010"/>
              </p:ext>
            </p:extLst>
          </p:nvPr>
        </p:nvGraphicFramePr>
        <p:xfrm>
          <a:off x="1026160" y="2494485"/>
          <a:ext cx="4978400" cy="355600"/>
        </p:xfrm>
        <a:graphic>
          <a:graphicData uri="http://schemas.openxmlformats.org/presentationml/2006/ole">
            <mc:AlternateContent xmlns:mc="http://schemas.openxmlformats.org/markup-compatibility/2006">
              <mc:Choice xmlns:v="urn:schemas-microsoft-com:vml" Requires="v">
                <p:oleObj spid="_x0000_s232452" name="Equation" r:id="rId3" imgW="4978400" imgH="355600" progId="Equation.DSMT4">
                  <p:embed/>
                </p:oleObj>
              </mc:Choice>
              <mc:Fallback>
                <p:oleObj name="Equation" r:id="rId3" imgW="4978400" imgH="3556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026160" y="2494485"/>
                        <a:ext cx="4978400" cy="355600"/>
                      </a:xfrm>
                      <a:prstGeom prst="rect">
                        <a:avLst/>
                      </a:prstGeom>
                      <a:noFill/>
                      <a:ln>
                        <a:noFill/>
                      </a:ln>
                    </p:spPr>
                  </p:pic>
                </p:oleObj>
              </mc:Fallback>
            </mc:AlternateContent>
          </a:graphicData>
        </a:graphic>
      </p:graphicFrame>
      <p:sp>
        <p:nvSpPr>
          <p:cNvPr id="5" name="Content Placeholder 4"/>
          <p:cNvSpPr>
            <a:spLocks noGrp="1"/>
          </p:cNvSpPr>
          <p:nvPr>
            <p:ph sz="quarter" idx="19"/>
          </p:nvPr>
        </p:nvSpPr>
        <p:spPr>
          <a:xfrm>
            <a:off x="476843" y="3202821"/>
            <a:ext cx="4135551" cy="548640"/>
          </a:xfrm>
        </p:spPr>
        <p:txBody>
          <a:bodyPr/>
          <a:lstStyle/>
          <a:p>
            <a:pPr marL="457200" lvl="0" indent="0">
              <a:buClr>
                <a:srgbClr val="003865"/>
              </a:buClr>
              <a:buNone/>
            </a:pPr>
            <a:r>
              <a:rPr lang="en-US">
                <a:solidFill>
                  <a:srgbClr val="003865"/>
                </a:solidFill>
              </a:rPr>
              <a:t>Using </a:t>
            </a:r>
            <a:r>
              <a:rPr lang="en-US" i="1">
                <a:solidFill>
                  <a:srgbClr val="003865"/>
                </a:solidFill>
              </a:rPr>
              <a:t>p</a:t>
            </a:r>
            <a:r>
              <a:rPr lang="en-US">
                <a:solidFill>
                  <a:srgbClr val="003865"/>
                </a:solidFill>
              </a:rPr>
              <a:t>-value approach</a:t>
            </a:r>
          </a:p>
        </p:txBody>
      </p:sp>
      <p:pic>
        <p:nvPicPr>
          <p:cNvPr id="7" name="Content Placeholder 6" descr="t-distribution table illustrating that chi square equals 28.18 is less than 32.007 and therefore is placed to the left of 32.007.">
            <a:extLst>
              <a:ext uri="{FF2B5EF4-FFF2-40B4-BE49-F238E27FC236}">
                <a16:creationId xmlns:a16="http://schemas.microsoft.com/office/drawing/2014/main" id="{C591C3B2-3274-4AC1-B72B-E83507470DC0}"/>
              </a:ext>
            </a:extLst>
          </p:cNvPr>
          <p:cNvPicPr>
            <a:picLocks noGrp="1" noChangeAspect="1"/>
          </p:cNvPicPr>
          <p:nvPr>
            <p:ph sz="quarter" idx="20"/>
          </p:nvPr>
        </p:nvPicPr>
        <p:blipFill>
          <a:blip r:embed="rId5"/>
          <a:stretch>
            <a:fillRect/>
          </a:stretch>
        </p:blipFill>
        <p:spPr>
          <a:xfrm>
            <a:off x="5087117" y="3004068"/>
            <a:ext cx="5900923" cy="1607710"/>
          </a:xfrm>
          <a:prstGeom prst="rect">
            <a:avLst/>
          </a:prstGeom>
        </p:spPr>
      </p:pic>
      <p:graphicFrame>
        <p:nvGraphicFramePr>
          <p:cNvPr id="25" name="Object 9" descr="Because chi square equals 28.18 is less than 32.007, p-value is greater than 10. With the "/>
          <p:cNvGraphicFramePr>
            <a:graphicFrameLocks noGrp="1" noChangeAspect="1"/>
          </p:cNvGraphicFramePr>
          <p:nvPr>
            <p:ph sz="quarter" idx="24"/>
            <p:extLst>
              <p:ext uri="{D42A27DB-BD31-4B8C-83A1-F6EECF244321}">
                <p14:modId xmlns:p14="http://schemas.microsoft.com/office/powerpoint/2010/main" val="3221315561"/>
              </p:ext>
            </p:extLst>
          </p:nvPr>
        </p:nvGraphicFramePr>
        <p:xfrm>
          <a:off x="556419" y="4912282"/>
          <a:ext cx="10362960" cy="406080"/>
        </p:xfrm>
        <a:graphic>
          <a:graphicData uri="http://schemas.openxmlformats.org/presentationml/2006/ole">
            <mc:AlternateContent xmlns:mc="http://schemas.openxmlformats.org/markup-compatibility/2006">
              <mc:Choice xmlns:v="urn:schemas-microsoft-com:vml" Requires="v">
                <p:oleObj spid="_x0000_s232453" name="Equation" r:id="rId6" imgW="10362960" imgH="406080" progId="Equation.DSMT4">
                  <p:embed/>
                </p:oleObj>
              </mc:Choice>
              <mc:Fallback>
                <p:oleObj name="Equation" r:id="rId6" imgW="10362960" imgH="406080" progId="Equation.DSMT4">
                  <p:embed/>
                  <p:pic>
                    <p:nvPicPr>
                      <p:cNvPr id="0" name="OLE substitute image"/>
                      <p:cNvPicPr/>
                      <p:nvPr/>
                    </p:nvPicPr>
                    <p:blipFill>
                      <a:blip r:embed="rId7"/>
                      <a:stretch>
                        <a:fillRect/>
                      </a:stretch>
                    </p:blipFill>
                    <p:spPr>
                      <a:xfrm>
                        <a:off x="556419" y="4912282"/>
                        <a:ext cx="10362960" cy="406080"/>
                      </a:xfrm>
                      <a:prstGeom prst="rect">
                        <a:avLst/>
                      </a:prstGeom>
                      <a:noFill/>
                      <a:ln>
                        <a:noFill/>
                      </a:ln>
                    </p:spPr>
                  </p:pic>
                </p:oleObj>
              </mc:Fallback>
            </mc:AlternateContent>
          </a:graphicData>
        </a:graphic>
      </p:graphicFrame>
      <p:graphicFrame>
        <p:nvGraphicFramePr>
          <p:cNvPr id="28" name="Object 11" descr="p-value greater than alpha equals .05, we cannot reject null hypothesis. The sample does not support."/>
          <p:cNvGraphicFramePr>
            <a:graphicFrameLocks noGrp="1" noChangeAspect="1"/>
          </p:cNvGraphicFramePr>
          <p:nvPr>
            <p:ph sz="quarter" idx="26"/>
            <p:extLst>
              <p:ext uri="{D42A27DB-BD31-4B8C-83A1-F6EECF244321}">
                <p14:modId xmlns:p14="http://schemas.microsoft.com/office/powerpoint/2010/main" val="2391797975"/>
              </p:ext>
            </p:extLst>
          </p:nvPr>
        </p:nvGraphicFramePr>
        <p:xfrm>
          <a:off x="556419" y="5365092"/>
          <a:ext cx="11023560" cy="355320"/>
        </p:xfrm>
        <a:graphic>
          <a:graphicData uri="http://schemas.openxmlformats.org/presentationml/2006/ole">
            <mc:AlternateContent xmlns:mc="http://schemas.openxmlformats.org/markup-compatibility/2006">
              <mc:Choice xmlns:v="urn:schemas-microsoft-com:vml" Requires="v">
                <p:oleObj spid="_x0000_s232454" name="Equation" r:id="rId8" imgW="11023560" imgH="355320" progId="Equation.DSMT4">
                  <p:embed/>
                </p:oleObj>
              </mc:Choice>
              <mc:Fallback>
                <p:oleObj name="Equation" r:id="rId8" imgW="11023560" imgH="355320" progId="Equation.DSMT4">
                  <p:embed/>
                  <p:pic>
                    <p:nvPicPr>
                      <p:cNvPr id="0" name="OLE substitute image"/>
                      <p:cNvPicPr/>
                      <p:nvPr/>
                    </p:nvPicPr>
                    <p:blipFill>
                      <a:blip r:embed="rId9"/>
                      <a:stretch>
                        <a:fillRect/>
                      </a:stretch>
                    </p:blipFill>
                    <p:spPr>
                      <a:xfrm>
                        <a:off x="556419" y="5365092"/>
                        <a:ext cx="11023560" cy="355320"/>
                      </a:xfrm>
                      <a:prstGeom prst="rect">
                        <a:avLst/>
                      </a:prstGeom>
                      <a:noFill/>
                      <a:ln>
                        <a:noFill/>
                      </a:ln>
                    </p:spPr>
                  </p:pic>
                </p:oleObj>
              </mc:Fallback>
            </mc:AlternateContent>
          </a:graphicData>
        </a:graphic>
      </p:graphicFrame>
      <p:sp>
        <p:nvSpPr>
          <p:cNvPr id="13" name="Content Placeholder 12"/>
          <p:cNvSpPr>
            <a:spLocks noGrp="1"/>
          </p:cNvSpPr>
          <p:nvPr>
            <p:ph sz="quarter" idx="27"/>
          </p:nvPr>
        </p:nvSpPr>
        <p:spPr>
          <a:xfrm>
            <a:off x="480782" y="5674348"/>
            <a:ext cx="11237976" cy="822960"/>
          </a:xfrm>
        </p:spPr>
        <p:txBody>
          <a:bodyPr/>
          <a:lstStyle/>
          <a:p>
            <a:pPr marL="0" lvl="0" indent="0">
              <a:buClr>
                <a:srgbClr val="003865"/>
              </a:buClr>
              <a:buNone/>
            </a:pPr>
            <a:r>
              <a:rPr lang="en-US">
                <a:solidFill>
                  <a:srgbClr val="003865"/>
                </a:solidFill>
              </a:rPr>
              <a:t>the conclusion that the population variance of the arrival times is excessive.</a:t>
            </a:r>
          </a:p>
        </p:txBody>
      </p:sp>
    </p:spTree>
    <p:extLst>
      <p:ext uri="{BB962C8B-B14F-4D97-AF65-F5344CB8AC3E}">
        <p14:creationId xmlns:p14="http://schemas.microsoft.com/office/powerpoint/2010/main" val="3838702400"/>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(11 of 12)</a:t>
            </a:r>
            <a:endParaRPr lang="en-IN" baseline="30000"/>
          </a:p>
        </p:txBody>
      </p:sp>
      <p:sp>
        <p:nvSpPr>
          <p:cNvPr id="12" name="Content Placeholder 2">
            <a:extLst>
              <a:ext uri="{FF2B5EF4-FFF2-40B4-BE49-F238E27FC236}">
                <a16:creationId xmlns:a16="http://schemas.microsoft.com/office/drawing/2014/main" id="{2AC9A7C8-3516-4808-88B2-3CF953F600E4}"/>
              </a:ext>
            </a:extLst>
          </p:cNvPr>
          <p:cNvSpPr>
            <a:spLocks noGrp="1"/>
          </p:cNvSpPr>
          <p:nvPr>
            <p:ph sz="half" idx="1"/>
          </p:nvPr>
        </p:nvSpPr>
        <p:spPr>
          <a:xfrm>
            <a:off x="476843" y="1825624"/>
            <a:ext cx="11238313" cy="1097280"/>
          </a:xfrm>
        </p:spPr>
        <p:txBody>
          <a:bodyPr/>
          <a:lstStyle/>
          <a:p>
            <a:pPr marL="0" indent="0">
              <a:buNone/>
            </a:pPr>
            <a:r>
              <a:rPr lang="en-US" b="1" u="sng"/>
              <a:t>Example:</a:t>
            </a:r>
            <a:r>
              <a:rPr lang="en-US"/>
              <a:t> St. Louis Metro Bus Company</a:t>
            </a:r>
          </a:p>
          <a:p>
            <a:pPr marL="685800"/>
            <a:r>
              <a:rPr lang="en-US"/>
              <a:t>Rejection Region</a:t>
            </a:r>
          </a:p>
        </p:txBody>
      </p:sp>
      <p:pic>
        <p:nvPicPr>
          <p:cNvPr id="7" name="Picture 3" descr="A graph shows a chi-square distribution. Horizontal axis shows chi squared, listing 0 and 28.18. The curve, chi squared equals n minus 1 times s squared over sigma subscript 0 squared, rises and falls. The region between 28.18 and the right tail is p-value.">
            <a:extLst>
              <a:ext uri="{FF2B5EF4-FFF2-40B4-BE49-F238E27FC236}">
                <a16:creationId xmlns:a16="http://schemas.microsoft.com/office/drawing/2014/main" id="{2EC64F81-18CE-4B44-9CD9-D533108C0C7F}"/>
              </a:ext>
            </a:extLst>
          </p:cNvPr>
          <p:cNvPicPr>
            <a:picLocks noGrp="1" noChangeAspect="1"/>
          </p:cNvPicPr>
          <p:nvPr>
            <p:ph sz="half" idx="2"/>
          </p:nvPr>
        </p:nvPicPr>
        <p:blipFill>
          <a:blip r:embed="rId2"/>
          <a:stretch>
            <a:fillRect/>
          </a:stretch>
        </p:blipFill>
        <p:spPr>
          <a:xfrm>
            <a:off x="2425887" y="3077578"/>
            <a:ext cx="7340226" cy="3200400"/>
          </a:xfrm>
          <a:prstGeom prst="rect">
            <a:avLst/>
          </a:prstGeom>
        </p:spPr>
      </p:pic>
    </p:spTree>
    <p:extLst>
      <p:ext uri="{BB962C8B-B14F-4D97-AF65-F5344CB8AC3E}">
        <p14:creationId xmlns:p14="http://schemas.microsoft.com/office/powerpoint/2010/main" val="866784915"/>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a Population Variance (12 of 12)</a:t>
            </a:r>
          </a:p>
        </p:txBody>
      </p:sp>
      <p:sp>
        <p:nvSpPr>
          <p:cNvPr id="3" name="Content Placeholder 2"/>
          <p:cNvSpPr>
            <a:spLocks noGrp="1"/>
          </p:cNvSpPr>
          <p:nvPr>
            <p:ph sz="quarter" idx="17"/>
          </p:nvPr>
        </p:nvSpPr>
        <p:spPr>
          <a:xfrm>
            <a:off x="476842" y="1828800"/>
            <a:ext cx="5832518" cy="597733"/>
          </a:xfrm>
        </p:spPr>
        <p:txBody>
          <a:bodyPr/>
          <a:lstStyle/>
          <a:p>
            <a:pPr marL="457200" lvl="0" indent="0">
              <a:buClr>
                <a:srgbClr val="003865"/>
              </a:buClr>
              <a:buNone/>
            </a:pPr>
            <a:r>
              <a:rPr lang="en-US">
                <a:solidFill>
                  <a:srgbClr val="003865"/>
                </a:solidFill>
              </a:rPr>
              <a:t>Using critical-value approach</a:t>
            </a:r>
          </a:p>
        </p:txBody>
      </p:sp>
      <p:graphicFrame>
        <p:nvGraphicFramePr>
          <p:cNvPr id="21" name="Object 3" descr="With alpha equals .05, chi square subscript .05 baseline, provide the critical value for the upper tail hypothesis test."/>
          <p:cNvGraphicFramePr>
            <a:graphicFrameLocks noGrp="1" noChangeAspect="1"/>
          </p:cNvGraphicFramePr>
          <p:nvPr>
            <p:ph sz="quarter" idx="18"/>
            <p:extLst>
              <p:ext uri="{D42A27DB-BD31-4B8C-83A1-F6EECF244321}">
                <p14:modId xmlns:p14="http://schemas.microsoft.com/office/powerpoint/2010/main" val="3000796330"/>
              </p:ext>
            </p:extLst>
          </p:nvPr>
        </p:nvGraphicFramePr>
        <p:xfrm>
          <a:off x="984360" y="2416114"/>
          <a:ext cx="10223280" cy="419040"/>
        </p:xfrm>
        <a:graphic>
          <a:graphicData uri="http://schemas.openxmlformats.org/presentationml/2006/ole">
            <mc:AlternateContent xmlns:mc="http://schemas.openxmlformats.org/markup-compatibility/2006">
              <mc:Choice xmlns:v="urn:schemas-microsoft-com:vml" Requires="v">
                <p:oleObj spid="_x0000_s233477" name="Equation" r:id="rId3" imgW="10223280" imgH="419040" progId="Equation.DSMT4">
                  <p:embed/>
                </p:oleObj>
              </mc:Choice>
              <mc:Fallback>
                <p:oleObj name="Equation" r:id="rId3" imgW="10223280" imgH="419040" progId="Equation.DSMT4">
                  <p:embed/>
                  <p:pic>
                    <p:nvPicPr>
                      <p:cNvPr id="0" name="OLE substitute image"/>
                      <p:cNvPicPr/>
                      <p:nvPr/>
                    </p:nvPicPr>
                    <p:blipFill>
                      <a:blip r:embed="rId4"/>
                      <a:stretch>
                        <a:fillRect/>
                      </a:stretch>
                    </p:blipFill>
                    <p:spPr>
                      <a:xfrm>
                        <a:off x="984360" y="2416114"/>
                        <a:ext cx="10223280" cy="419040"/>
                      </a:xfrm>
                      <a:prstGeom prst="rect">
                        <a:avLst/>
                      </a:prstGeom>
                      <a:noFill/>
                      <a:ln>
                        <a:noFill/>
                      </a:ln>
                    </p:spPr>
                  </p:pic>
                </p:oleObj>
              </mc:Fallback>
            </mc:AlternateContent>
          </a:graphicData>
        </a:graphic>
      </p:graphicFrame>
      <p:pic>
        <p:nvPicPr>
          <p:cNvPr id="12" name="Content Placeholder 11" descr="A t-distribution table illustrating that chi square equals 28.18 and therefore the hypothesis cannot be rejected.">
            <a:extLst>
              <a:ext uri="{FF2B5EF4-FFF2-40B4-BE49-F238E27FC236}">
                <a16:creationId xmlns:a16="http://schemas.microsoft.com/office/drawing/2014/main" id="{E0E21B2A-5D6C-4EA2-94CC-10A2E2FB5680}"/>
              </a:ext>
            </a:extLst>
          </p:cNvPr>
          <p:cNvPicPr>
            <a:picLocks noGrp="1" noChangeAspect="1"/>
          </p:cNvPicPr>
          <p:nvPr>
            <p:ph sz="quarter" idx="20"/>
          </p:nvPr>
        </p:nvPicPr>
        <p:blipFill>
          <a:blip r:embed="rId5"/>
          <a:stretch>
            <a:fillRect/>
          </a:stretch>
        </p:blipFill>
        <p:spPr>
          <a:xfrm>
            <a:off x="5112793" y="2940165"/>
            <a:ext cx="5261642" cy="1419668"/>
          </a:xfrm>
          <a:prstGeom prst="rect">
            <a:avLst/>
          </a:prstGeom>
        </p:spPr>
      </p:pic>
      <p:sp>
        <p:nvSpPr>
          <p:cNvPr id="9" name="Content Placeholder 8"/>
          <p:cNvSpPr>
            <a:spLocks noGrp="1"/>
          </p:cNvSpPr>
          <p:nvPr>
            <p:ph sz="quarter" idx="23"/>
          </p:nvPr>
        </p:nvSpPr>
        <p:spPr>
          <a:xfrm>
            <a:off x="905042" y="4464844"/>
            <a:ext cx="2286000" cy="548640"/>
          </a:xfrm>
        </p:spPr>
        <p:txBody>
          <a:bodyPr/>
          <a:lstStyle/>
          <a:p>
            <a:pPr marL="0" indent="0">
              <a:buNone/>
            </a:pPr>
            <a:r>
              <a:rPr lang="en-US">
                <a:solidFill>
                  <a:srgbClr val="003865"/>
                </a:solidFill>
              </a:rPr>
              <a:t>From the table</a:t>
            </a:r>
            <a:endParaRPr lang="en-US"/>
          </a:p>
        </p:txBody>
      </p:sp>
      <p:graphicFrame>
        <p:nvGraphicFramePr>
          <p:cNvPr id="26" name="Ovject 9" descr="Begin equation. chi square subscript .05 equals 35.172. End equation."/>
          <p:cNvGraphicFramePr>
            <a:graphicFrameLocks noGrp="1" noChangeAspect="1"/>
          </p:cNvGraphicFramePr>
          <p:nvPr>
            <p:ph sz="quarter" idx="24"/>
            <p:extLst>
              <p:ext uri="{D42A27DB-BD31-4B8C-83A1-F6EECF244321}">
                <p14:modId xmlns:p14="http://schemas.microsoft.com/office/powerpoint/2010/main" val="4272355592"/>
              </p:ext>
            </p:extLst>
          </p:nvPr>
        </p:nvGraphicFramePr>
        <p:xfrm>
          <a:off x="3071662" y="4477738"/>
          <a:ext cx="1816100" cy="419100"/>
        </p:xfrm>
        <a:graphic>
          <a:graphicData uri="http://schemas.openxmlformats.org/presentationml/2006/ole">
            <mc:AlternateContent xmlns:mc="http://schemas.openxmlformats.org/markup-compatibility/2006">
              <mc:Choice xmlns:v="urn:schemas-microsoft-com:vml" Requires="v">
                <p:oleObj spid="_x0000_s233478" name="Equation" r:id="rId6" imgW="1815840" imgH="419040" progId="Equation.DSMT4">
                  <p:embed/>
                </p:oleObj>
              </mc:Choice>
              <mc:Fallback>
                <p:oleObj name="Equation" r:id="rId6" imgW="1815840" imgH="419040" progId="Equation.DSMT4">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3071662" y="4477738"/>
                        <a:ext cx="1816100" cy="419100"/>
                      </a:xfrm>
                      <a:prstGeom prst="rect">
                        <a:avLst/>
                      </a:prstGeom>
                      <a:noFill/>
                      <a:ln>
                        <a:noFill/>
                      </a:ln>
                    </p:spPr>
                  </p:pic>
                </p:oleObj>
              </mc:Fallback>
            </mc:AlternateContent>
          </a:graphicData>
        </a:graphic>
      </p:graphicFrame>
      <p:sp>
        <p:nvSpPr>
          <p:cNvPr id="11" name="Content Placeholder 10"/>
          <p:cNvSpPr>
            <a:spLocks noGrp="1"/>
          </p:cNvSpPr>
          <p:nvPr>
            <p:ph sz="quarter" idx="25"/>
          </p:nvPr>
        </p:nvSpPr>
        <p:spPr>
          <a:xfrm>
            <a:off x="1899452" y="5150168"/>
            <a:ext cx="3971758" cy="548640"/>
          </a:xfrm>
        </p:spPr>
        <p:txBody>
          <a:bodyPr/>
          <a:lstStyle/>
          <a:p>
            <a:pPr marL="0" indent="0">
              <a:buNone/>
            </a:pPr>
            <a:r>
              <a:rPr lang="en-US"/>
              <a:t>Rejection Rule: Reject </a:t>
            </a:r>
            <a:r>
              <a:rPr lang="en-US" i="1"/>
              <a:t>H</a:t>
            </a:r>
            <a:r>
              <a:rPr lang="en-US" baseline="-25000"/>
              <a:t>0</a:t>
            </a:r>
            <a:r>
              <a:rPr lang="en-US"/>
              <a:t> if</a:t>
            </a:r>
          </a:p>
        </p:txBody>
      </p:sp>
      <p:graphicFrame>
        <p:nvGraphicFramePr>
          <p:cNvPr id="29" name="Object 11" descr="Begin equation. chi square greater than or equal to 35.172. End equation."/>
          <p:cNvGraphicFramePr>
            <a:graphicFrameLocks noGrp="1" noChangeAspect="1"/>
          </p:cNvGraphicFramePr>
          <p:nvPr>
            <p:ph sz="quarter" idx="26"/>
            <p:extLst>
              <p:ext uri="{D42A27DB-BD31-4B8C-83A1-F6EECF244321}">
                <p14:modId xmlns:p14="http://schemas.microsoft.com/office/powerpoint/2010/main" val="929845693"/>
              </p:ext>
            </p:extLst>
          </p:nvPr>
        </p:nvGraphicFramePr>
        <p:xfrm>
          <a:off x="5791517" y="5180012"/>
          <a:ext cx="1625600" cy="419100"/>
        </p:xfrm>
        <a:graphic>
          <a:graphicData uri="http://schemas.openxmlformats.org/presentationml/2006/ole">
            <mc:AlternateContent xmlns:mc="http://schemas.openxmlformats.org/markup-compatibility/2006">
              <mc:Choice xmlns:v="urn:schemas-microsoft-com:vml" Requires="v">
                <p:oleObj spid="_x0000_s233479" name="Equation" r:id="rId8" imgW="1625400" imgH="419040" progId="Equation.DSMT4">
                  <p:embed/>
                </p:oleObj>
              </mc:Choice>
              <mc:Fallback>
                <p:oleObj name="Equation" r:id="rId8" imgW="1625400" imgH="419040" progId="Equation.DSMT4">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5791517" y="5180012"/>
                        <a:ext cx="1625600" cy="419100"/>
                      </a:xfrm>
                      <a:prstGeom prst="rect">
                        <a:avLst/>
                      </a:prstGeom>
                      <a:noFill/>
                      <a:ln>
                        <a:noFill/>
                      </a:ln>
                    </p:spPr>
                  </p:pic>
                </p:oleObj>
              </mc:Fallback>
            </mc:AlternateContent>
          </a:graphicData>
        </a:graphic>
      </p:graphicFrame>
      <p:sp>
        <p:nvSpPr>
          <p:cNvPr id="13" name="Content Placeholder 12"/>
          <p:cNvSpPr>
            <a:spLocks noGrp="1"/>
          </p:cNvSpPr>
          <p:nvPr>
            <p:ph sz="quarter" idx="27"/>
          </p:nvPr>
        </p:nvSpPr>
        <p:spPr>
          <a:xfrm>
            <a:off x="905042" y="5747544"/>
            <a:ext cx="1371600" cy="548640"/>
          </a:xfrm>
        </p:spPr>
        <p:txBody>
          <a:bodyPr/>
          <a:lstStyle/>
          <a:p>
            <a:pPr marL="0" indent="0">
              <a:buNone/>
            </a:pPr>
            <a:r>
              <a:rPr lang="en-US"/>
              <a:t>Because</a:t>
            </a:r>
          </a:p>
        </p:txBody>
      </p:sp>
      <p:graphicFrame>
        <p:nvGraphicFramePr>
          <p:cNvPr id="30" name="Objectr 13" descr="Begin equation. chi square equals 28.18. End equation."/>
          <p:cNvGraphicFramePr>
            <a:graphicFrameLocks noGrp="1" noChangeAspect="1"/>
          </p:cNvGraphicFramePr>
          <p:nvPr>
            <p:ph sz="quarter" idx="28"/>
            <p:extLst>
              <p:ext uri="{D42A27DB-BD31-4B8C-83A1-F6EECF244321}">
                <p14:modId xmlns:p14="http://schemas.microsoft.com/office/powerpoint/2010/main" val="935140423"/>
              </p:ext>
            </p:extLst>
          </p:nvPr>
        </p:nvGraphicFramePr>
        <p:xfrm>
          <a:off x="2273300" y="5791200"/>
          <a:ext cx="1460500" cy="377825"/>
        </p:xfrm>
        <a:graphic>
          <a:graphicData uri="http://schemas.openxmlformats.org/presentationml/2006/ole">
            <mc:AlternateContent xmlns:mc="http://schemas.openxmlformats.org/markup-compatibility/2006">
              <mc:Choice xmlns:v="urn:schemas-microsoft-com:vml" Requires="v">
                <p:oleObj spid="_x0000_s233480" name="Equation" r:id="rId10" imgW="1523880" imgH="393480" progId="Equation.DSMT4">
                  <p:embed/>
                </p:oleObj>
              </mc:Choice>
              <mc:Fallback>
                <p:oleObj name="Equation" r:id="rId10" imgW="1523880" imgH="393480" progId="Equation.DSMT4">
                  <p:embed/>
                  <p:pic>
                    <p:nvPicPr>
                      <p:cNvPr id="0" name="OLE substitute image"/>
                      <p:cNvPicPr/>
                      <p:nvPr/>
                    </p:nvPicPr>
                    <p:blipFill>
                      <a:blip r:embed="rId11"/>
                      <a:stretch>
                        <a:fillRect/>
                      </a:stretch>
                    </p:blipFill>
                    <p:spPr>
                      <a:xfrm>
                        <a:off x="2273300" y="5791200"/>
                        <a:ext cx="1460500" cy="377825"/>
                      </a:xfrm>
                      <a:prstGeom prst="rect">
                        <a:avLst/>
                      </a:prstGeom>
                      <a:noFill/>
                      <a:ln>
                        <a:noFill/>
                      </a:ln>
                    </p:spPr>
                  </p:pic>
                </p:oleObj>
              </mc:Fallback>
            </mc:AlternateContent>
          </a:graphicData>
        </a:graphic>
      </p:graphicFrame>
      <p:sp>
        <p:nvSpPr>
          <p:cNvPr id="15" name="Content Placeholder 14"/>
          <p:cNvSpPr>
            <a:spLocks noGrp="1"/>
          </p:cNvSpPr>
          <p:nvPr>
            <p:ph sz="quarter" idx="29"/>
          </p:nvPr>
        </p:nvSpPr>
        <p:spPr>
          <a:xfrm>
            <a:off x="3788410" y="5747544"/>
            <a:ext cx="5120640" cy="548640"/>
          </a:xfrm>
        </p:spPr>
        <p:txBody>
          <a:bodyPr/>
          <a:lstStyle/>
          <a:p>
            <a:pPr marL="0" indent="0">
              <a:buNone/>
            </a:pPr>
            <a:r>
              <a:rPr lang="en-US"/>
              <a:t>we cannot reject the null hypothesis. </a:t>
            </a:r>
          </a:p>
        </p:txBody>
      </p:sp>
    </p:spTree>
    <p:extLst>
      <p:ext uri="{BB962C8B-B14F-4D97-AF65-F5344CB8AC3E}">
        <p14:creationId xmlns:p14="http://schemas.microsoft.com/office/powerpoint/2010/main" val="1904358548"/>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Inferences about Two Population Variances</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4294967295"/>
          </p:nvPr>
        </p:nvSpPr>
        <p:spPr>
          <a:xfrm>
            <a:off x="476843" y="1825625"/>
            <a:ext cx="11241915" cy="4351338"/>
          </a:xfrm>
        </p:spPr>
        <p:txBody>
          <a:bodyPr/>
          <a:lstStyle/>
          <a:p>
            <a:pPr>
              <a:spcBef>
                <a:spcPts val="600"/>
              </a:spcBef>
              <a:spcAft>
                <a:spcPts val="1200"/>
              </a:spcAft>
            </a:pPr>
            <a:r>
              <a:rPr lang="en-US"/>
              <a:t>We may want to compare the variances in:</a:t>
            </a:r>
          </a:p>
          <a:p>
            <a:pPr lvl="1">
              <a:spcBef>
                <a:spcPts val="600"/>
              </a:spcBef>
              <a:spcAft>
                <a:spcPts val="1200"/>
              </a:spcAft>
            </a:pPr>
            <a:r>
              <a:rPr lang="en-US"/>
              <a:t>product quality resulting from two different production processes,</a:t>
            </a:r>
          </a:p>
          <a:p>
            <a:pPr lvl="1">
              <a:spcBef>
                <a:spcPts val="600"/>
              </a:spcBef>
              <a:spcAft>
                <a:spcPts val="1200"/>
              </a:spcAft>
            </a:pPr>
            <a:r>
              <a:rPr lang="en-US"/>
              <a:t>temperatures for two heating devices, or</a:t>
            </a:r>
          </a:p>
          <a:p>
            <a:pPr lvl="1">
              <a:spcBef>
                <a:spcPts val="600"/>
              </a:spcBef>
              <a:spcAft>
                <a:spcPts val="1200"/>
              </a:spcAft>
            </a:pPr>
            <a:r>
              <a:rPr lang="en-US"/>
              <a:t>assembly times for two assembly methods.</a:t>
            </a:r>
          </a:p>
          <a:p>
            <a:pPr>
              <a:spcBef>
                <a:spcPts val="600"/>
              </a:spcBef>
              <a:spcAft>
                <a:spcPts val="1200"/>
              </a:spcAft>
            </a:pPr>
            <a:r>
              <a:rPr lang="en-US"/>
              <a:t>We use data collected from two independent random sample, one from population 1 and another from population 2.</a:t>
            </a:r>
          </a:p>
          <a:p>
            <a:pPr>
              <a:spcBef>
                <a:spcPts val="600"/>
              </a:spcBef>
              <a:spcAft>
                <a:spcPts val="1200"/>
              </a:spcAft>
            </a:pPr>
            <a:r>
              <a:rPr lang="en-US"/>
              <a:t>The two sample variances will be the basis for making inferences about the two population variances.</a:t>
            </a:r>
          </a:p>
        </p:txBody>
      </p:sp>
    </p:spTree>
    <p:extLst>
      <p:ext uri="{BB962C8B-B14F-4D97-AF65-F5344CB8AC3E}">
        <p14:creationId xmlns:p14="http://schemas.microsoft.com/office/powerpoint/2010/main" val="44948353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(1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2"/>
          </p:nvPr>
        </p:nvSpPr>
        <p:spPr>
          <a:xfrm>
            <a:off x="476843" y="1846054"/>
            <a:ext cx="11241915" cy="1097280"/>
          </a:xfrm>
        </p:spPr>
        <p:txBody>
          <a:bodyPr/>
          <a:lstStyle/>
          <a:p>
            <a:pPr>
              <a:spcBef>
                <a:spcPts val="800"/>
              </a:spcBef>
            </a:pPr>
            <a:r>
              <a:rPr lang="en-US"/>
              <a:t>One-Tailed Test</a:t>
            </a:r>
          </a:p>
          <a:p>
            <a:pPr marL="0" indent="0">
              <a:spcBef>
                <a:spcPts val="800"/>
              </a:spcBef>
              <a:buNone/>
            </a:pPr>
            <a:r>
              <a:rPr lang="en-US"/>
              <a:t>	</a:t>
            </a:r>
            <a:r>
              <a:rPr lang="en-US" u="sng"/>
              <a:t>Hypotheses:</a:t>
            </a:r>
          </a:p>
        </p:txBody>
      </p:sp>
      <p:graphicFrame>
        <p:nvGraphicFramePr>
          <p:cNvPr id="9" name="Object 3" descr="Begin equation. H subscript 0 baseline: sigma squared subscript 1 baseline less than or equal to sigma squared subscript 2 baseline. End equation.&#10;Begin equation. H subscript a baseline: sigma squared subscript 1 baseline less than or equal to sigma squared subscript 2 baseline. End equation.">
            <a:extLst>
              <a:ext uri="{FF2B5EF4-FFF2-40B4-BE49-F238E27FC236}">
                <a16:creationId xmlns:a16="http://schemas.microsoft.com/office/drawing/2014/main" id="{62585B52-2F81-4FC3-9EB1-8095F56A7FA8}"/>
              </a:ext>
            </a:extLst>
          </p:cNvPr>
          <p:cNvGraphicFramePr>
            <a:graphicFrameLocks noGrp="1" noChangeAspect="1"/>
          </p:cNvGraphicFramePr>
          <p:nvPr>
            <p:ph idx="10"/>
            <p:extLst>
              <p:ext uri="{D42A27DB-BD31-4B8C-83A1-F6EECF244321}">
                <p14:modId xmlns:p14="http://schemas.microsoft.com/office/powerpoint/2010/main" val="1462569597"/>
              </p:ext>
            </p:extLst>
          </p:nvPr>
        </p:nvGraphicFramePr>
        <p:xfrm>
          <a:off x="5308600" y="2989912"/>
          <a:ext cx="1574800" cy="939800"/>
        </p:xfrm>
        <a:graphic>
          <a:graphicData uri="http://schemas.openxmlformats.org/presentationml/2006/ole">
            <mc:AlternateContent xmlns:mc="http://schemas.openxmlformats.org/markup-compatibility/2006">
              <mc:Choice xmlns:v="urn:schemas-microsoft-com:vml" Requires="v">
                <p:oleObj spid="_x0000_s234499" name="Equation" r:id="rId3" imgW="1574640" imgH="939600" progId="Equation.DSMT4">
                  <p:embed/>
                </p:oleObj>
              </mc:Choice>
              <mc:Fallback>
                <p:oleObj name="Equation" r:id="rId3" imgW="1574640" imgH="939600" progId="Equation.DSMT4">
                  <p:embed/>
                  <p:pic>
                    <p:nvPicPr>
                      <p:cNvPr id="0" name="OLE substitute image"/>
                      <p:cNvPicPr/>
                      <p:nvPr/>
                    </p:nvPicPr>
                    <p:blipFill>
                      <a:blip r:embed="rId4"/>
                      <a:stretch>
                        <a:fillRect/>
                      </a:stretch>
                    </p:blipFill>
                    <p:spPr>
                      <a:xfrm>
                        <a:off x="5308600" y="2989912"/>
                        <a:ext cx="1574800" cy="939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9E5D180-16F4-4437-9ED2-AD0AE4C0209C}"/>
              </a:ext>
            </a:extLst>
          </p:cNvPr>
          <p:cNvSpPr>
            <a:spLocks noGrp="1"/>
          </p:cNvSpPr>
          <p:nvPr>
            <p:ph idx="11"/>
          </p:nvPr>
        </p:nvSpPr>
        <p:spPr>
          <a:xfrm>
            <a:off x="883920" y="4088426"/>
            <a:ext cx="10424160" cy="548607"/>
          </a:xfrm>
        </p:spPr>
        <p:txBody>
          <a:bodyPr/>
          <a:lstStyle/>
          <a:p>
            <a:pPr algn="l"/>
            <a:r>
              <a:rPr lang="en-US"/>
              <a:t>Denote the population providing the larger sample variance as population 1.</a:t>
            </a:r>
          </a:p>
        </p:txBody>
      </p:sp>
      <p:sp>
        <p:nvSpPr>
          <p:cNvPr id="6" name="Content Placeholder 5">
            <a:extLst>
              <a:ext uri="{FF2B5EF4-FFF2-40B4-BE49-F238E27FC236}">
                <a16:creationId xmlns:a16="http://schemas.microsoft.com/office/drawing/2014/main" id="{85FC04E4-963E-4594-95FA-B45D4EEF159B}"/>
              </a:ext>
            </a:extLst>
          </p:cNvPr>
          <p:cNvSpPr>
            <a:spLocks noGrp="1"/>
          </p:cNvSpPr>
          <p:nvPr>
            <p:ph idx="13"/>
          </p:nvPr>
        </p:nvSpPr>
        <p:spPr>
          <a:xfrm>
            <a:off x="1378543" y="4765267"/>
            <a:ext cx="2266357" cy="548607"/>
          </a:xfrm>
        </p:spPr>
        <p:txBody>
          <a:bodyPr/>
          <a:lstStyle/>
          <a:p>
            <a:pPr algn="l"/>
            <a:r>
              <a:rPr lang="en-US" u="sng"/>
              <a:t>Test Statistic:</a:t>
            </a:r>
          </a:p>
        </p:txBody>
      </p:sp>
      <p:graphicFrame>
        <p:nvGraphicFramePr>
          <p:cNvPr id="10" name="Object 6" descr="Begin equation. F equals begin fraction s squared subscript 1 baseline divided by s squared subscript 2 baseline. End equation.">
            <a:extLst>
              <a:ext uri="{FF2B5EF4-FFF2-40B4-BE49-F238E27FC236}">
                <a16:creationId xmlns:a16="http://schemas.microsoft.com/office/drawing/2014/main" id="{202E2BB6-2EF7-487E-AE52-20221F800E32}"/>
              </a:ext>
            </a:extLst>
          </p:cNvPr>
          <p:cNvGraphicFramePr>
            <a:graphicFrameLocks noGrp="1" noChangeAspect="1"/>
          </p:cNvGraphicFramePr>
          <p:nvPr>
            <p:ph idx="15"/>
            <p:extLst>
              <p:ext uri="{D42A27DB-BD31-4B8C-83A1-F6EECF244321}">
                <p14:modId xmlns:p14="http://schemas.microsoft.com/office/powerpoint/2010/main" val="571738879"/>
              </p:ext>
            </p:extLst>
          </p:nvPr>
        </p:nvGraphicFramePr>
        <p:xfrm>
          <a:off x="5492820" y="5388465"/>
          <a:ext cx="1206360" cy="787320"/>
        </p:xfrm>
        <a:graphic>
          <a:graphicData uri="http://schemas.openxmlformats.org/presentationml/2006/ole">
            <mc:AlternateContent xmlns:mc="http://schemas.openxmlformats.org/markup-compatibility/2006">
              <mc:Choice xmlns:v="urn:schemas-microsoft-com:vml" Requires="v">
                <p:oleObj spid="_x0000_s234500" name="Equation" r:id="rId5" imgW="1206360" imgH="787320" progId="Equation.DSMT4">
                  <p:embed/>
                </p:oleObj>
              </mc:Choice>
              <mc:Fallback>
                <p:oleObj name="Equation" r:id="rId5" imgW="1206360" imgH="787320" progId="Equation.DSMT4">
                  <p:embed/>
                  <p:pic>
                    <p:nvPicPr>
                      <p:cNvPr id="0" name="OLE substitute image"/>
                      <p:cNvPicPr/>
                      <p:nvPr/>
                    </p:nvPicPr>
                    <p:blipFill>
                      <a:blip r:embed="rId6"/>
                      <a:stretch>
                        <a:fillRect/>
                      </a:stretch>
                    </p:blipFill>
                    <p:spPr>
                      <a:xfrm>
                        <a:off x="5492820" y="5388465"/>
                        <a:ext cx="1206360" cy="787320"/>
                      </a:xfrm>
                      <a:prstGeom prst="rect">
                        <a:avLst/>
                      </a:prstGeom>
                    </p:spPr>
                  </p:pic>
                </p:oleObj>
              </mc:Fallback>
            </mc:AlternateContent>
          </a:graphicData>
        </a:graphic>
      </p:graphicFrame>
    </p:spTree>
    <p:extLst>
      <p:ext uri="{BB962C8B-B14F-4D97-AF65-F5344CB8AC3E}">
        <p14:creationId xmlns:p14="http://schemas.microsoft.com/office/powerpoint/2010/main" val="3675628912"/>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3943-2EA8-4D7C-96D8-4C56B30E2470}"/>
              </a:ext>
            </a:extLst>
          </p:cNvPr>
          <p:cNvSpPr>
            <a:spLocks noGrp="1"/>
          </p:cNvSpPr>
          <p:nvPr>
            <p:ph type="title"/>
          </p:nvPr>
        </p:nvSpPr>
        <p:spPr/>
        <p:txBody>
          <a:bodyPr/>
          <a:lstStyle/>
          <a:p>
            <a:r>
              <a:rPr lang="en-US"/>
              <a:t>Hypothesis Testing about the Variances of Two Populations (2 of 12)</a:t>
            </a:r>
            <a:endParaRPr lang="en-IN"/>
          </a:p>
        </p:txBody>
      </p:sp>
      <p:sp>
        <p:nvSpPr>
          <p:cNvPr id="3" name="Content Placeholder 2">
            <a:extLst>
              <a:ext uri="{FF2B5EF4-FFF2-40B4-BE49-F238E27FC236}">
                <a16:creationId xmlns:a16="http://schemas.microsoft.com/office/drawing/2014/main" id="{87B62972-4EF8-4B16-901C-92BC1EF5E1FC}"/>
              </a:ext>
            </a:extLst>
          </p:cNvPr>
          <p:cNvSpPr>
            <a:spLocks noGrp="1"/>
          </p:cNvSpPr>
          <p:nvPr>
            <p:ph sz="quarter" idx="17"/>
          </p:nvPr>
        </p:nvSpPr>
        <p:spPr>
          <a:xfrm>
            <a:off x="476842" y="1828799"/>
            <a:ext cx="11238313" cy="1775791"/>
          </a:xfrm>
        </p:spPr>
        <p:txBody>
          <a:bodyPr/>
          <a:lstStyle/>
          <a:p>
            <a:r>
              <a:rPr lang="en-US"/>
              <a:t>One-Tailed Test</a:t>
            </a:r>
          </a:p>
          <a:p>
            <a:pPr marL="914400" indent="0">
              <a:buNone/>
            </a:pPr>
            <a:r>
              <a:rPr lang="en-US" u="sng"/>
              <a:t>Rejection Rule:</a:t>
            </a:r>
          </a:p>
          <a:p>
            <a:pPr marL="914400" indent="0">
              <a:buNone/>
            </a:pPr>
            <a:r>
              <a:rPr lang="en-US"/>
              <a:t>Critical-value approach: Reject </a:t>
            </a:r>
            <a:r>
              <a:rPr lang="en-US" i="1"/>
              <a:t>H</a:t>
            </a:r>
            <a:r>
              <a:rPr lang="en-US" baseline="-25000"/>
              <a:t>0</a:t>
            </a:r>
            <a:r>
              <a:rPr lang="en-US"/>
              <a:t> if</a:t>
            </a:r>
          </a:p>
        </p:txBody>
      </p:sp>
      <p:graphicFrame>
        <p:nvGraphicFramePr>
          <p:cNvPr id="21" name="Object 3" descr="Begin equation. F is greater than or equal to F subscript alpha baseline. End equation.">
            <a:extLst>
              <a:ext uri="{FF2B5EF4-FFF2-40B4-BE49-F238E27FC236}">
                <a16:creationId xmlns:a16="http://schemas.microsoft.com/office/drawing/2014/main" id="{27E5088B-F8C5-471E-9CF5-EF5DDF2314EB}"/>
              </a:ext>
            </a:extLst>
          </p:cNvPr>
          <p:cNvGraphicFramePr>
            <a:graphicFrameLocks noGrp="1" noChangeAspect="1"/>
          </p:cNvGraphicFramePr>
          <p:nvPr>
            <p:ph sz="quarter" idx="18"/>
            <p:extLst>
              <p:ext uri="{D42A27DB-BD31-4B8C-83A1-F6EECF244321}">
                <p14:modId xmlns:p14="http://schemas.microsoft.com/office/powerpoint/2010/main" val="2923668220"/>
              </p:ext>
            </p:extLst>
          </p:nvPr>
        </p:nvGraphicFramePr>
        <p:xfrm>
          <a:off x="6469063" y="3071495"/>
          <a:ext cx="927000" cy="380880"/>
        </p:xfrm>
        <a:graphic>
          <a:graphicData uri="http://schemas.openxmlformats.org/presentationml/2006/ole">
            <mc:AlternateContent xmlns:mc="http://schemas.openxmlformats.org/markup-compatibility/2006">
              <mc:Choice xmlns:v="urn:schemas-microsoft-com:vml" Requires="v">
                <p:oleObj spid="_x0000_s235525" name="Equation" r:id="rId3" imgW="927000" imgH="380880" progId="Equation.DSMT4">
                  <p:embed/>
                </p:oleObj>
              </mc:Choice>
              <mc:Fallback>
                <p:oleObj name="Equation" r:id="rId3" imgW="927000" imgH="380880" progId="Equation.DSMT4">
                  <p:embed/>
                  <p:pic>
                    <p:nvPicPr>
                      <p:cNvPr id="0" name="OLE substitute image"/>
                      <p:cNvPicPr/>
                      <p:nvPr/>
                    </p:nvPicPr>
                    <p:blipFill>
                      <a:blip r:embed="rId4"/>
                      <a:stretch>
                        <a:fillRect/>
                      </a:stretch>
                    </p:blipFill>
                    <p:spPr>
                      <a:xfrm>
                        <a:off x="6469063" y="3071495"/>
                        <a:ext cx="927000" cy="380880"/>
                      </a:xfrm>
                      <a:prstGeom prst="rect">
                        <a:avLst/>
                      </a:prstGeom>
                      <a:noFill/>
                      <a:ln>
                        <a:noFill/>
                      </a:ln>
                    </p:spPr>
                  </p:pic>
                </p:oleObj>
              </mc:Fallback>
            </mc:AlternateContent>
          </a:graphicData>
        </a:graphic>
      </p:graphicFrame>
      <p:graphicFrame>
        <p:nvGraphicFramePr>
          <p:cNvPr id="38" name="Object 7" descr="where the value of F subscript alpha baseline is based on an F distribution with n subscript 1 baseline minus 1.">
            <a:extLst>
              <a:ext uri="{FF2B5EF4-FFF2-40B4-BE49-F238E27FC236}">
                <a16:creationId xmlns:a16="http://schemas.microsoft.com/office/drawing/2014/main" id="{1678C865-5AD5-4AB0-98CD-C94A1183F87C}"/>
              </a:ext>
            </a:extLst>
          </p:cNvPr>
          <p:cNvGraphicFramePr>
            <a:graphicFrameLocks noGrp="1" noChangeAspect="1"/>
          </p:cNvGraphicFramePr>
          <p:nvPr>
            <p:ph sz="quarter" idx="22"/>
            <p:extLst>
              <p:ext uri="{D42A27DB-BD31-4B8C-83A1-F6EECF244321}">
                <p14:modId xmlns:p14="http://schemas.microsoft.com/office/powerpoint/2010/main" val="2093684556"/>
              </p:ext>
            </p:extLst>
          </p:nvPr>
        </p:nvGraphicFramePr>
        <p:xfrm>
          <a:off x="1468272" y="3604590"/>
          <a:ext cx="8422488" cy="386242"/>
        </p:xfrm>
        <a:graphic>
          <a:graphicData uri="http://schemas.openxmlformats.org/presentationml/2006/ole">
            <mc:AlternateContent xmlns:mc="http://schemas.openxmlformats.org/markup-compatibility/2006">
              <mc:Choice xmlns:v="urn:schemas-microsoft-com:vml" Requires="v">
                <p:oleObj spid="_x0000_s235526" name="Equation" r:id="rId5" imgW="8305560" imgH="380880" progId="Equation.DSMT4">
                  <p:embed/>
                </p:oleObj>
              </mc:Choice>
              <mc:Fallback>
                <p:oleObj name="Equation" r:id="rId5" imgW="8305560" imgH="380880" progId="Equation.DSMT4">
                  <p:embed/>
                  <p:pic>
                    <p:nvPicPr>
                      <p:cNvPr id="0" name="OLE substitute image"/>
                      <p:cNvPicPr/>
                      <p:nvPr/>
                    </p:nvPicPr>
                    <p:blipFill>
                      <a:blip r:embed="rId6"/>
                      <a:stretch>
                        <a:fillRect/>
                      </a:stretch>
                    </p:blipFill>
                    <p:spPr>
                      <a:xfrm>
                        <a:off x="1468272" y="3604590"/>
                        <a:ext cx="8422488" cy="386242"/>
                      </a:xfrm>
                      <a:prstGeom prst="rect">
                        <a:avLst/>
                      </a:prstGeom>
                      <a:noFill/>
                      <a:ln>
                        <a:noFill/>
                      </a:ln>
                    </p:spPr>
                  </p:pic>
                </p:oleObj>
              </mc:Fallback>
            </mc:AlternateContent>
          </a:graphicData>
        </a:graphic>
      </p:graphicFrame>
      <p:sp>
        <p:nvSpPr>
          <p:cNvPr id="9" name="Content Placeholder 8">
            <a:extLst>
              <a:ext uri="{FF2B5EF4-FFF2-40B4-BE49-F238E27FC236}">
                <a16:creationId xmlns:a16="http://schemas.microsoft.com/office/drawing/2014/main" id="{BEE0E508-07B4-41CD-9ECA-8EAF450F1B77}"/>
              </a:ext>
            </a:extLst>
          </p:cNvPr>
          <p:cNvSpPr>
            <a:spLocks noGrp="1"/>
          </p:cNvSpPr>
          <p:nvPr>
            <p:ph sz="quarter" idx="23"/>
          </p:nvPr>
        </p:nvSpPr>
        <p:spPr>
          <a:xfrm>
            <a:off x="1413787" y="4067157"/>
            <a:ext cx="2441166" cy="548640"/>
          </a:xfrm>
        </p:spPr>
        <p:txBody>
          <a:bodyPr/>
          <a:lstStyle/>
          <a:p>
            <a:pPr marL="0" indent="0">
              <a:buNone/>
            </a:pPr>
            <a:r>
              <a:rPr lang="en-US"/>
              <a:t>(numerator) and</a:t>
            </a:r>
          </a:p>
        </p:txBody>
      </p:sp>
      <p:graphicFrame>
        <p:nvGraphicFramePr>
          <p:cNvPr id="39" name="Object 9" descr="Begin equation. n subscript 2 baseline minus 1. End equation.">
            <a:extLst>
              <a:ext uri="{FF2B5EF4-FFF2-40B4-BE49-F238E27FC236}">
                <a16:creationId xmlns:a16="http://schemas.microsoft.com/office/drawing/2014/main" id="{4A1AA3D0-4A84-4E32-81A7-3149911EC54C}"/>
              </a:ext>
            </a:extLst>
          </p:cNvPr>
          <p:cNvGraphicFramePr>
            <a:graphicFrameLocks noGrp="1" noChangeAspect="1"/>
          </p:cNvGraphicFramePr>
          <p:nvPr>
            <p:ph sz="quarter" idx="24"/>
            <p:extLst>
              <p:ext uri="{D42A27DB-BD31-4B8C-83A1-F6EECF244321}">
                <p14:modId xmlns:p14="http://schemas.microsoft.com/office/powerpoint/2010/main" val="1269664232"/>
              </p:ext>
            </p:extLst>
          </p:nvPr>
        </p:nvGraphicFramePr>
        <p:xfrm>
          <a:off x="3809233" y="4133255"/>
          <a:ext cx="718110" cy="384689"/>
        </p:xfrm>
        <a:graphic>
          <a:graphicData uri="http://schemas.openxmlformats.org/presentationml/2006/ole">
            <mc:AlternateContent xmlns:mc="http://schemas.openxmlformats.org/markup-compatibility/2006">
              <mc:Choice xmlns:v="urn:schemas-microsoft-com:vml" Requires="v">
                <p:oleObj spid="_x0000_s235527" name="Equation" r:id="rId7" imgW="711000" imgH="380880" progId="Equation.DSMT4">
                  <p:embed/>
                </p:oleObj>
              </mc:Choice>
              <mc:Fallback>
                <p:oleObj name="Equation" r:id="rId7" imgW="711000" imgH="38088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3809233" y="4133255"/>
                        <a:ext cx="718110" cy="384689"/>
                      </a:xfrm>
                      <a:prstGeom prst="rect">
                        <a:avLst/>
                      </a:prstGeom>
                      <a:noFill/>
                      <a:ln>
                        <a:noFill/>
                      </a:ln>
                    </p:spPr>
                  </p:pic>
                </p:oleObj>
              </mc:Fallback>
            </mc:AlternateContent>
          </a:graphicData>
        </a:graphic>
      </p:graphicFrame>
      <p:sp>
        <p:nvSpPr>
          <p:cNvPr id="11" name="Content Placeholder 10">
            <a:extLst>
              <a:ext uri="{FF2B5EF4-FFF2-40B4-BE49-F238E27FC236}">
                <a16:creationId xmlns:a16="http://schemas.microsoft.com/office/drawing/2014/main" id="{9753CEFE-0DC1-44F0-8A8D-D5E8B6E697D8}"/>
              </a:ext>
            </a:extLst>
          </p:cNvPr>
          <p:cNvSpPr>
            <a:spLocks noGrp="1"/>
          </p:cNvSpPr>
          <p:nvPr>
            <p:ph sz="quarter" idx="25"/>
          </p:nvPr>
        </p:nvSpPr>
        <p:spPr>
          <a:xfrm>
            <a:off x="4555542" y="4059077"/>
            <a:ext cx="2728011" cy="548640"/>
          </a:xfrm>
        </p:spPr>
        <p:txBody>
          <a:bodyPr/>
          <a:lstStyle/>
          <a:p>
            <a:pPr marL="0" indent="0">
              <a:buNone/>
            </a:pPr>
            <a:r>
              <a:rPr lang="en-US"/>
              <a:t>(denominator) d.f.</a:t>
            </a:r>
          </a:p>
        </p:txBody>
      </p:sp>
      <p:graphicFrame>
        <p:nvGraphicFramePr>
          <p:cNvPr id="16" name="Content Placeholder 15" descr="p-value approach: reject H subscript 0 baseline if p-value is less than or equal to alpha.">
            <a:extLst>
              <a:ext uri="{FF2B5EF4-FFF2-40B4-BE49-F238E27FC236}">
                <a16:creationId xmlns:a16="http://schemas.microsoft.com/office/drawing/2014/main" id="{9A55899C-F1CF-4884-8259-3DA9893587BC}"/>
              </a:ext>
            </a:extLst>
          </p:cNvPr>
          <p:cNvGraphicFramePr>
            <a:graphicFrameLocks noGrp="1" noChangeAspect="1"/>
          </p:cNvGraphicFramePr>
          <p:nvPr>
            <p:ph sz="quarter" idx="26"/>
            <p:extLst>
              <p:ext uri="{D42A27DB-BD31-4B8C-83A1-F6EECF244321}">
                <p14:modId xmlns:p14="http://schemas.microsoft.com/office/powerpoint/2010/main" val="3440568307"/>
              </p:ext>
            </p:extLst>
          </p:nvPr>
        </p:nvGraphicFramePr>
        <p:xfrm>
          <a:off x="1413787" y="4707739"/>
          <a:ext cx="6118805" cy="470677"/>
        </p:xfrm>
        <a:graphic>
          <a:graphicData uri="http://schemas.openxmlformats.org/presentationml/2006/ole">
            <mc:AlternateContent xmlns:mc="http://schemas.openxmlformats.org/markup-compatibility/2006">
              <mc:Choice xmlns:v="urn:schemas-microsoft-com:vml" Requires="v">
                <p:oleObj spid="_x0000_s235528" name="Equation" r:id="rId9" imgW="2971800" imgH="228600" progId="Equation.DSMT4">
                  <p:embed/>
                </p:oleObj>
              </mc:Choice>
              <mc:Fallback>
                <p:oleObj name="Equation" r:id="rId9" imgW="2971800" imgH="228600" progId="Equation.DSMT4">
                  <p:embed/>
                  <p:pic>
                    <p:nvPicPr>
                      <p:cNvPr id="0" name="OLE substitute image"/>
                      <p:cNvPicPr/>
                      <p:nvPr/>
                    </p:nvPicPr>
                    <p:blipFill>
                      <a:blip r:embed="rId10"/>
                      <a:stretch>
                        <a:fillRect/>
                      </a:stretch>
                    </p:blipFill>
                    <p:spPr>
                      <a:xfrm>
                        <a:off x="1413787" y="4707739"/>
                        <a:ext cx="6118805" cy="470677"/>
                      </a:xfrm>
                      <a:prstGeom prst="rect">
                        <a:avLst/>
                      </a:prstGeom>
                    </p:spPr>
                  </p:pic>
                </p:oleObj>
              </mc:Fallback>
            </mc:AlternateContent>
          </a:graphicData>
        </a:graphic>
      </p:graphicFrame>
    </p:spTree>
    <p:extLst>
      <p:ext uri="{BB962C8B-B14F-4D97-AF65-F5344CB8AC3E}">
        <p14:creationId xmlns:p14="http://schemas.microsoft.com/office/powerpoint/2010/main" val="2836928534"/>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(3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2"/>
          </p:nvPr>
        </p:nvSpPr>
        <p:spPr>
          <a:xfrm>
            <a:off x="476843" y="1846054"/>
            <a:ext cx="11241915" cy="1097280"/>
          </a:xfrm>
        </p:spPr>
        <p:txBody>
          <a:bodyPr/>
          <a:lstStyle/>
          <a:p>
            <a:pPr>
              <a:spcBef>
                <a:spcPts val="800"/>
              </a:spcBef>
            </a:pPr>
            <a:r>
              <a:rPr lang="en-US"/>
              <a:t>Two-Tailed Test</a:t>
            </a:r>
          </a:p>
          <a:p>
            <a:pPr marL="914400" indent="0">
              <a:spcBef>
                <a:spcPts val="800"/>
              </a:spcBef>
              <a:buNone/>
            </a:pPr>
            <a:r>
              <a:rPr lang="en-US" u="sng"/>
              <a:t>Hypotheses:</a:t>
            </a:r>
          </a:p>
        </p:txBody>
      </p:sp>
      <p:graphicFrame>
        <p:nvGraphicFramePr>
          <p:cNvPr id="9" name="Object 3" descr="Begin equation. H subscript 0: sigma squared subscript 1 baseline equals sigma squared subscript 2 baseline. End equation.&#10;Begin equation. H subscript a: sigma squared subscript 1 baseline is not equal to sigma squared subscript 2 baseline. End equation.">
            <a:extLst>
              <a:ext uri="{FF2B5EF4-FFF2-40B4-BE49-F238E27FC236}">
                <a16:creationId xmlns:a16="http://schemas.microsoft.com/office/drawing/2014/main" id="{62585B52-2F81-4FC3-9EB1-8095F56A7FA8}"/>
              </a:ext>
            </a:extLst>
          </p:cNvPr>
          <p:cNvGraphicFramePr>
            <a:graphicFrameLocks noGrp="1" noChangeAspect="1"/>
          </p:cNvGraphicFramePr>
          <p:nvPr>
            <p:ph idx="10"/>
            <p:extLst>
              <p:ext uri="{D42A27DB-BD31-4B8C-83A1-F6EECF244321}">
                <p14:modId xmlns:p14="http://schemas.microsoft.com/office/powerpoint/2010/main" val="1587583590"/>
              </p:ext>
            </p:extLst>
          </p:nvPr>
        </p:nvGraphicFramePr>
        <p:xfrm>
          <a:off x="5302380" y="2943334"/>
          <a:ext cx="1587240" cy="939600"/>
        </p:xfrm>
        <a:graphic>
          <a:graphicData uri="http://schemas.openxmlformats.org/presentationml/2006/ole">
            <mc:AlternateContent xmlns:mc="http://schemas.openxmlformats.org/markup-compatibility/2006">
              <mc:Choice xmlns:v="urn:schemas-microsoft-com:vml" Requires="v">
                <p:oleObj spid="_x0000_s236547" name="Equation" r:id="rId3" imgW="1587240" imgH="939600" progId="Equation.DSMT4">
                  <p:embed/>
                </p:oleObj>
              </mc:Choice>
              <mc:Fallback>
                <p:oleObj name="Equation" r:id="rId3" imgW="1587240" imgH="939600" progId="Equation.DSMT4">
                  <p:embed/>
                  <p:pic>
                    <p:nvPicPr>
                      <p:cNvPr id="0" name="OLE substitute image"/>
                      <p:cNvPicPr/>
                      <p:nvPr/>
                    </p:nvPicPr>
                    <p:blipFill>
                      <a:blip r:embed="rId4"/>
                      <a:stretch>
                        <a:fillRect/>
                      </a:stretch>
                    </p:blipFill>
                    <p:spPr>
                      <a:xfrm>
                        <a:off x="5302380" y="2943334"/>
                        <a:ext cx="1587240" cy="9396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9E5D180-16F4-4437-9ED2-AD0AE4C0209C}"/>
              </a:ext>
            </a:extLst>
          </p:cNvPr>
          <p:cNvSpPr>
            <a:spLocks noGrp="1"/>
          </p:cNvSpPr>
          <p:nvPr>
            <p:ph idx="11"/>
          </p:nvPr>
        </p:nvSpPr>
        <p:spPr>
          <a:xfrm>
            <a:off x="879513" y="4088426"/>
            <a:ext cx="10432974" cy="548607"/>
          </a:xfrm>
        </p:spPr>
        <p:txBody>
          <a:bodyPr/>
          <a:lstStyle/>
          <a:p>
            <a:r>
              <a:rPr lang="en-US"/>
              <a:t>Denote the population providing the larger sample variance as population 1.</a:t>
            </a:r>
          </a:p>
        </p:txBody>
      </p:sp>
      <p:sp>
        <p:nvSpPr>
          <p:cNvPr id="6" name="Content Placeholder 5">
            <a:extLst>
              <a:ext uri="{FF2B5EF4-FFF2-40B4-BE49-F238E27FC236}">
                <a16:creationId xmlns:a16="http://schemas.microsoft.com/office/drawing/2014/main" id="{85FC04E4-963E-4594-95FA-B45D4EEF159B}"/>
              </a:ext>
            </a:extLst>
          </p:cNvPr>
          <p:cNvSpPr>
            <a:spLocks noGrp="1"/>
          </p:cNvSpPr>
          <p:nvPr>
            <p:ph idx="13"/>
          </p:nvPr>
        </p:nvSpPr>
        <p:spPr>
          <a:xfrm>
            <a:off x="1403943" y="4765267"/>
            <a:ext cx="2266357" cy="548607"/>
          </a:xfrm>
        </p:spPr>
        <p:txBody>
          <a:bodyPr/>
          <a:lstStyle/>
          <a:p>
            <a:pPr algn="l"/>
            <a:r>
              <a:rPr lang="en-US" u="sng"/>
              <a:t>Test Statistic:</a:t>
            </a:r>
          </a:p>
        </p:txBody>
      </p:sp>
      <p:graphicFrame>
        <p:nvGraphicFramePr>
          <p:cNvPr id="10" name="Object 6" descr="Begin equation. F equals begin fraction s squared subscript 1 baseline divided by s squared subscript 2 baseline. End equation.">
            <a:extLst>
              <a:ext uri="{FF2B5EF4-FFF2-40B4-BE49-F238E27FC236}">
                <a16:creationId xmlns:a16="http://schemas.microsoft.com/office/drawing/2014/main" id="{202E2BB6-2EF7-487E-AE52-20221F800E32}"/>
              </a:ext>
            </a:extLst>
          </p:cNvPr>
          <p:cNvGraphicFramePr>
            <a:graphicFrameLocks noGrp="1" noChangeAspect="1"/>
          </p:cNvGraphicFramePr>
          <p:nvPr>
            <p:ph idx="15"/>
            <p:extLst>
              <p:ext uri="{D42A27DB-BD31-4B8C-83A1-F6EECF244321}">
                <p14:modId xmlns:p14="http://schemas.microsoft.com/office/powerpoint/2010/main" val="2827953511"/>
              </p:ext>
            </p:extLst>
          </p:nvPr>
        </p:nvGraphicFramePr>
        <p:xfrm>
          <a:off x="5492820" y="5172373"/>
          <a:ext cx="1206360" cy="787320"/>
        </p:xfrm>
        <a:graphic>
          <a:graphicData uri="http://schemas.openxmlformats.org/presentationml/2006/ole">
            <mc:AlternateContent xmlns:mc="http://schemas.openxmlformats.org/markup-compatibility/2006">
              <mc:Choice xmlns:v="urn:schemas-microsoft-com:vml" Requires="v">
                <p:oleObj spid="_x0000_s236548" name="Equation" r:id="rId5" imgW="1206360" imgH="787320" progId="Equation.DSMT4">
                  <p:embed/>
                </p:oleObj>
              </mc:Choice>
              <mc:Fallback>
                <p:oleObj name="Equation" r:id="rId5" imgW="1206360" imgH="787320" progId="Equation.DSMT4">
                  <p:embed/>
                  <p:pic>
                    <p:nvPicPr>
                      <p:cNvPr id="0" name="OLE substitute image"/>
                      <p:cNvPicPr/>
                      <p:nvPr/>
                    </p:nvPicPr>
                    <p:blipFill>
                      <a:blip r:embed="rId6"/>
                      <a:stretch>
                        <a:fillRect/>
                      </a:stretch>
                    </p:blipFill>
                    <p:spPr>
                      <a:xfrm>
                        <a:off x="5492820" y="5172373"/>
                        <a:ext cx="1206360" cy="787320"/>
                      </a:xfrm>
                      <a:prstGeom prst="rect">
                        <a:avLst/>
                      </a:prstGeom>
                    </p:spPr>
                  </p:pic>
                </p:oleObj>
              </mc:Fallback>
            </mc:AlternateContent>
          </a:graphicData>
        </a:graphic>
      </p:graphicFrame>
    </p:spTree>
    <p:extLst>
      <p:ext uri="{BB962C8B-B14F-4D97-AF65-F5344CB8AC3E}">
        <p14:creationId xmlns:p14="http://schemas.microsoft.com/office/powerpoint/2010/main" val="2610602057"/>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3943-2EA8-4D7C-96D8-4C56B30E2470}"/>
              </a:ext>
            </a:extLst>
          </p:cNvPr>
          <p:cNvSpPr>
            <a:spLocks noGrp="1"/>
          </p:cNvSpPr>
          <p:nvPr>
            <p:ph type="title"/>
          </p:nvPr>
        </p:nvSpPr>
        <p:spPr/>
        <p:txBody>
          <a:bodyPr/>
          <a:lstStyle/>
          <a:p>
            <a:r>
              <a:rPr lang="en-IN"/>
              <a:t>Hypothesis Testing about the Variances of Two Populations (4 of 12)</a:t>
            </a:r>
          </a:p>
        </p:txBody>
      </p:sp>
      <p:sp>
        <p:nvSpPr>
          <p:cNvPr id="3" name="Content Placeholder 2">
            <a:extLst>
              <a:ext uri="{FF2B5EF4-FFF2-40B4-BE49-F238E27FC236}">
                <a16:creationId xmlns:a16="http://schemas.microsoft.com/office/drawing/2014/main" id="{87B62972-4EF8-4B16-901C-92BC1EF5E1FC}"/>
              </a:ext>
            </a:extLst>
          </p:cNvPr>
          <p:cNvSpPr>
            <a:spLocks noGrp="1"/>
          </p:cNvSpPr>
          <p:nvPr>
            <p:ph sz="quarter" idx="17"/>
          </p:nvPr>
        </p:nvSpPr>
        <p:spPr>
          <a:xfrm>
            <a:off x="476842" y="1828799"/>
            <a:ext cx="11238313" cy="1151551"/>
          </a:xfrm>
        </p:spPr>
        <p:txBody>
          <a:bodyPr/>
          <a:lstStyle/>
          <a:p>
            <a:r>
              <a:rPr lang="en-US"/>
              <a:t>Two-Tailed Test</a:t>
            </a:r>
          </a:p>
          <a:p>
            <a:pPr marL="914400" indent="0">
              <a:buNone/>
            </a:pPr>
            <a:r>
              <a:rPr lang="en-US" u="sng"/>
              <a:t>Rejection Rule:</a:t>
            </a:r>
          </a:p>
        </p:txBody>
      </p:sp>
      <p:graphicFrame>
        <p:nvGraphicFramePr>
          <p:cNvPr id="21" name="Object 3" descr="Critical-value approach: Reject H subscript 0 baseline if F is greater than or equal to F subscript begin fraction alpha divided by 2 end fraction baseline ">
            <a:extLst>
              <a:ext uri="{FF2B5EF4-FFF2-40B4-BE49-F238E27FC236}">
                <a16:creationId xmlns:a16="http://schemas.microsoft.com/office/drawing/2014/main" id="{27E5088B-F8C5-471E-9CF5-EF5DDF2314EB}"/>
              </a:ext>
            </a:extLst>
          </p:cNvPr>
          <p:cNvGraphicFramePr>
            <a:graphicFrameLocks noGrp="1" noChangeAspect="1"/>
          </p:cNvGraphicFramePr>
          <p:nvPr>
            <p:ph sz="quarter" idx="18"/>
            <p:extLst>
              <p:ext uri="{D42A27DB-BD31-4B8C-83A1-F6EECF244321}">
                <p14:modId xmlns:p14="http://schemas.microsoft.com/office/powerpoint/2010/main" val="949681220"/>
              </p:ext>
            </p:extLst>
          </p:nvPr>
        </p:nvGraphicFramePr>
        <p:xfrm>
          <a:off x="1733142" y="3057386"/>
          <a:ext cx="5968800" cy="419040"/>
        </p:xfrm>
        <a:graphic>
          <a:graphicData uri="http://schemas.openxmlformats.org/presentationml/2006/ole">
            <mc:AlternateContent xmlns:mc="http://schemas.openxmlformats.org/markup-compatibility/2006">
              <mc:Choice xmlns:v="urn:schemas-microsoft-com:vml" Requires="v">
                <p:oleObj spid="_x0000_s237574" name="Equation" r:id="rId3" imgW="5968800" imgH="419040" progId="Equation.DSMT4">
                  <p:embed/>
                </p:oleObj>
              </mc:Choice>
              <mc:Fallback>
                <p:oleObj name="Equation" r:id="rId3" imgW="5968800" imgH="419040" progId="Equation.DSMT4">
                  <p:embed/>
                  <p:pic>
                    <p:nvPicPr>
                      <p:cNvPr id="0" name="OLE substitute image"/>
                      <p:cNvPicPr/>
                      <p:nvPr/>
                    </p:nvPicPr>
                    <p:blipFill>
                      <a:blip r:embed="rId4"/>
                      <a:stretch>
                        <a:fillRect/>
                      </a:stretch>
                    </p:blipFill>
                    <p:spPr>
                      <a:xfrm>
                        <a:off x="1733142" y="3057386"/>
                        <a:ext cx="5968800" cy="419040"/>
                      </a:xfrm>
                      <a:prstGeom prst="rect">
                        <a:avLst/>
                      </a:prstGeom>
                      <a:noFill/>
                      <a:ln>
                        <a:noFill/>
                      </a:ln>
                    </p:spPr>
                  </p:pic>
                </p:oleObj>
              </mc:Fallback>
            </mc:AlternateContent>
          </a:graphicData>
        </a:graphic>
      </p:graphicFrame>
      <p:graphicFrame>
        <p:nvGraphicFramePr>
          <p:cNvPr id="22" name="Object 5" descr="where the value of F subscript begin fraction alpha divided by 2 end fraction baseline is based on an F distribution with">
            <a:extLst>
              <a:ext uri="{FF2B5EF4-FFF2-40B4-BE49-F238E27FC236}">
                <a16:creationId xmlns:a16="http://schemas.microsoft.com/office/drawing/2014/main" id="{AC7DBE13-A857-40E3-BBB3-B4300A4D5C71}"/>
              </a:ext>
            </a:extLst>
          </p:cNvPr>
          <p:cNvGraphicFramePr>
            <a:graphicFrameLocks noGrp="1" noChangeAspect="1"/>
          </p:cNvGraphicFramePr>
          <p:nvPr>
            <p:ph sz="quarter" idx="20"/>
            <p:extLst>
              <p:ext uri="{D42A27DB-BD31-4B8C-83A1-F6EECF244321}">
                <p14:modId xmlns:p14="http://schemas.microsoft.com/office/powerpoint/2010/main" val="1848926871"/>
              </p:ext>
            </p:extLst>
          </p:nvPr>
        </p:nvGraphicFramePr>
        <p:xfrm>
          <a:off x="1733142" y="3688203"/>
          <a:ext cx="7734240" cy="419040"/>
        </p:xfrm>
        <a:graphic>
          <a:graphicData uri="http://schemas.openxmlformats.org/presentationml/2006/ole">
            <mc:AlternateContent xmlns:mc="http://schemas.openxmlformats.org/markup-compatibility/2006">
              <mc:Choice xmlns:v="urn:schemas-microsoft-com:vml" Requires="v">
                <p:oleObj spid="_x0000_s237575" name="Equation" r:id="rId5" imgW="7734240" imgH="419040" progId="Equation.DSMT4">
                  <p:embed/>
                </p:oleObj>
              </mc:Choice>
              <mc:Fallback>
                <p:oleObj name="Equation" r:id="rId5" imgW="7734240" imgH="419040" progId="Equation.DSMT4">
                  <p:embed/>
                  <p:pic>
                    <p:nvPicPr>
                      <p:cNvPr id="0" name="OLE substitute image"/>
                      <p:cNvPicPr/>
                      <p:nvPr/>
                    </p:nvPicPr>
                    <p:blipFill>
                      <a:blip r:embed="rId6"/>
                      <a:stretch>
                        <a:fillRect/>
                      </a:stretch>
                    </p:blipFill>
                    <p:spPr>
                      <a:xfrm>
                        <a:off x="1733142" y="3688203"/>
                        <a:ext cx="7734240" cy="419040"/>
                      </a:xfrm>
                      <a:prstGeom prst="rect">
                        <a:avLst/>
                      </a:prstGeom>
                    </p:spPr>
                  </p:pic>
                </p:oleObj>
              </mc:Fallback>
            </mc:AlternateContent>
          </a:graphicData>
        </a:graphic>
      </p:graphicFrame>
      <p:graphicFrame>
        <p:nvGraphicFramePr>
          <p:cNvPr id="38" name="Object 7" descr="Begin equation. n subscript 1 baseline minus 1. End equation.">
            <a:extLst>
              <a:ext uri="{FF2B5EF4-FFF2-40B4-BE49-F238E27FC236}">
                <a16:creationId xmlns:a16="http://schemas.microsoft.com/office/drawing/2014/main" id="{1678C865-5AD5-4AB0-98CD-C94A1183F87C}"/>
              </a:ext>
            </a:extLst>
          </p:cNvPr>
          <p:cNvGraphicFramePr>
            <a:graphicFrameLocks noGrp="1" noChangeAspect="1"/>
          </p:cNvGraphicFramePr>
          <p:nvPr>
            <p:ph sz="quarter" idx="22"/>
            <p:extLst>
              <p:ext uri="{D42A27DB-BD31-4B8C-83A1-F6EECF244321}">
                <p14:modId xmlns:p14="http://schemas.microsoft.com/office/powerpoint/2010/main" val="3590685496"/>
              </p:ext>
            </p:extLst>
          </p:nvPr>
        </p:nvGraphicFramePr>
        <p:xfrm>
          <a:off x="1796973" y="4160622"/>
          <a:ext cx="673100" cy="381000"/>
        </p:xfrm>
        <a:graphic>
          <a:graphicData uri="http://schemas.openxmlformats.org/presentationml/2006/ole">
            <mc:AlternateContent xmlns:mc="http://schemas.openxmlformats.org/markup-compatibility/2006">
              <mc:Choice xmlns:v="urn:schemas-microsoft-com:vml" Requires="v">
                <p:oleObj spid="_x0000_s237576" name="Equation" r:id="rId7" imgW="672840" imgH="380880" progId="Equation.DSMT4">
                  <p:embed/>
                </p:oleObj>
              </mc:Choice>
              <mc:Fallback>
                <p:oleObj name="Equation" r:id="rId7" imgW="672840" imgH="380880"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1796973" y="4160622"/>
                        <a:ext cx="673100" cy="381000"/>
                      </a:xfrm>
                      <a:prstGeom prst="rect">
                        <a:avLst/>
                      </a:prstGeom>
                      <a:noFill/>
                      <a:ln>
                        <a:noFill/>
                      </a:ln>
                    </p:spPr>
                  </p:pic>
                </p:oleObj>
              </mc:Fallback>
            </mc:AlternateContent>
          </a:graphicData>
        </a:graphic>
      </p:graphicFrame>
      <p:sp>
        <p:nvSpPr>
          <p:cNvPr id="9" name="Content Placeholder 8">
            <a:extLst>
              <a:ext uri="{FF2B5EF4-FFF2-40B4-BE49-F238E27FC236}">
                <a16:creationId xmlns:a16="http://schemas.microsoft.com/office/drawing/2014/main" id="{BEE0E508-07B4-41CD-9ECA-8EAF450F1B77}"/>
              </a:ext>
            </a:extLst>
          </p:cNvPr>
          <p:cNvSpPr>
            <a:spLocks noGrp="1"/>
          </p:cNvSpPr>
          <p:nvPr>
            <p:ph sz="quarter" idx="23"/>
          </p:nvPr>
        </p:nvSpPr>
        <p:spPr>
          <a:xfrm>
            <a:off x="2491293" y="4083810"/>
            <a:ext cx="2441166" cy="548640"/>
          </a:xfrm>
        </p:spPr>
        <p:txBody>
          <a:bodyPr/>
          <a:lstStyle/>
          <a:p>
            <a:pPr marL="0" indent="0">
              <a:buNone/>
            </a:pPr>
            <a:r>
              <a:rPr lang="en-US"/>
              <a:t>(numerator) and</a:t>
            </a:r>
          </a:p>
        </p:txBody>
      </p:sp>
      <p:graphicFrame>
        <p:nvGraphicFramePr>
          <p:cNvPr id="39" name="Object 9" descr="Begin equation. n subscript 2 baseline minus 1. End equation.">
            <a:extLst>
              <a:ext uri="{FF2B5EF4-FFF2-40B4-BE49-F238E27FC236}">
                <a16:creationId xmlns:a16="http://schemas.microsoft.com/office/drawing/2014/main" id="{4A1AA3D0-4A84-4E32-81A7-3149911EC54C}"/>
              </a:ext>
            </a:extLst>
          </p:cNvPr>
          <p:cNvGraphicFramePr>
            <a:graphicFrameLocks noGrp="1" noChangeAspect="1"/>
          </p:cNvGraphicFramePr>
          <p:nvPr>
            <p:ph sz="quarter" idx="24"/>
            <p:extLst>
              <p:ext uri="{D42A27DB-BD31-4B8C-83A1-F6EECF244321}">
                <p14:modId xmlns:p14="http://schemas.microsoft.com/office/powerpoint/2010/main" val="2313707156"/>
              </p:ext>
            </p:extLst>
          </p:nvPr>
        </p:nvGraphicFramePr>
        <p:xfrm>
          <a:off x="4839462" y="4152338"/>
          <a:ext cx="711200" cy="381000"/>
        </p:xfrm>
        <a:graphic>
          <a:graphicData uri="http://schemas.openxmlformats.org/presentationml/2006/ole">
            <mc:AlternateContent xmlns:mc="http://schemas.openxmlformats.org/markup-compatibility/2006">
              <mc:Choice xmlns:v="urn:schemas-microsoft-com:vml" Requires="v">
                <p:oleObj spid="_x0000_s237577" name="Equation" r:id="rId9" imgW="711000" imgH="380880" progId="Equation.DSMT4">
                  <p:embed/>
                </p:oleObj>
              </mc:Choice>
              <mc:Fallback>
                <p:oleObj name="Equation" r:id="rId9" imgW="711000" imgH="380880" progId="Equation.DSMT4">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4839462" y="4152338"/>
                        <a:ext cx="711200" cy="381000"/>
                      </a:xfrm>
                      <a:prstGeom prst="rect">
                        <a:avLst/>
                      </a:prstGeom>
                      <a:noFill/>
                      <a:ln>
                        <a:noFill/>
                      </a:ln>
                    </p:spPr>
                  </p:pic>
                </p:oleObj>
              </mc:Fallback>
            </mc:AlternateContent>
          </a:graphicData>
        </a:graphic>
      </p:graphicFrame>
      <p:sp>
        <p:nvSpPr>
          <p:cNvPr id="11" name="Content Placeholder 10">
            <a:extLst>
              <a:ext uri="{FF2B5EF4-FFF2-40B4-BE49-F238E27FC236}">
                <a16:creationId xmlns:a16="http://schemas.microsoft.com/office/drawing/2014/main" id="{9753CEFE-0DC1-44F0-8A8D-D5E8B6E697D8}"/>
              </a:ext>
            </a:extLst>
          </p:cNvPr>
          <p:cNvSpPr>
            <a:spLocks noGrp="1"/>
          </p:cNvSpPr>
          <p:nvPr>
            <p:ph sz="quarter" idx="25"/>
          </p:nvPr>
        </p:nvSpPr>
        <p:spPr>
          <a:xfrm>
            <a:off x="5539024" y="4090119"/>
            <a:ext cx="2728011" cy="548640"/>
          </a:xfrm>
        </p:spPr>
        <p:txBody>
          <a:bodyPr/>
          <a:lstStyle/>
          <a:p>
            <a:pPr marL="0" indent="0">
              <a:buNone/>
            </a:pPr>
            <a:r>
              <a:rPr lang="en-US"/>
              <a:t>(denominator) d.f.</a:t>
            </a:r>
          </a:p>
        </p:txBody>
      </p:sp>
      <p:graphicFrame>
        <p:nvGraphicFramePr>
          <p:cNvPr id="20" name="Content Placeholder 19" descr="p-value approach: Reject H subscript 0 baseline if p-value is less than or equal to alpha.">
            <a:extLst>
              <a:ext uri="{FF2B5EF4-FFF2-40B4-BE49-F238E27FC236}">
                <a16:creationId xmlns:a16="http://schemas.microsoft.com/office/drawing/2014/main" id="{98DB42CC-82D3-4A2E-973D-28C408E268B5}"/>
              </a:ext>
            </a:extLst>
          </p:cNvPr>
          <p:cNvGraphicFramePr>
            <a:graphicFrameLocks noGrp="1" noChangeAspect="1"/>
          </p:cNvGraphicFramePr>
          <p:nvPr>
            <p:ph sz="quarter" idx="26"/>
            <p:extLst>
              <p:ext uri="{D42A27DB-BD31-4B8C-83A1-F6EECF244321}">
                <p14:modId xmlns:p14="http://schemas.microsoft.com/office/powerpoint/2010/main" val="3645851549"/>
              </p:ext>
            </p:extLst>
          </p:nvPr>
        </p:nvGraphicFramePr>
        <p:xfrm>
          <a:off x="1736011" y="4815096"/>
          <a:ext cx="5994000" cy="457200"/>
        </p:xfrm>
        <a:graphic>
          <a:graphicData uri="http://schemas.openxmlformats.org/presentationml/2006/ole">
            <mc:AlternateContent xmlns:mc="http://schemas.openxmlformats.org/markup-compatibility/2006">
              <mc:Choice xmlns:v="urn:schemas-microsoft-com:vml" Requires="v">
                <p:oleObj spid="_x0000_s237578" name="Equation" r:id="rId11" imgW="2997000" imgH="228600" progId="Equation.DSMT4">
                  <p:embed/>
                </p:oleObj>
              </mc:Choice>
              <mc:Fallback>
                <p:oleObj name="Equation" r:id="rId11" imgW="2997000" imgH="228600" progId="Equation.DSMT4">
                  <p:embed/>
                  <p:pic>
                    <p:nvPicPr>
                      <p:cNvPr id="0" name="OLE substitute image"/>
                      <p:cNvPicPr/>
                      <p:nvPr/>
                    </p:nvPicPr>
                    <p:blipFill>
                      <a:blip r:embed="rId12"/>
                      <a:stretch>
                        <a:fillRect/>
                      </a:stretch>
                    </p:blipFill>
                    <p:spPr>
                      <a:xfrm>
                        <a:off x="1736011" y="4815096"/>
                        <a:ext cx="5994000" cy="457200"/>
                      </a:xfrm>
                      <a:prstGeom prst="rect">
                        <a:avLst/>
                      </a:prstGeom>
                    </p:spPr>
                  </p:pic>
                </p:oleObj>
              </mc:Fallback>
            </mc:AlternateContent>
          </a:graphicData>
        </a:graphic>
      </p:graphicFrame>
    </p:spTree>
    <p:extLst>
      <p:ext uri="{BB962C8B-B14F-4D97-AF65-F5344CB8AC3E}">
        <p14:creationId xmlns:p14="http://schemas.microsoft.com/office/powerpoint/2010/main" val="35701665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(2 of 9)</a:t>
            </a:r>
            <a:endParaRPr lang="en-IN"/>
          </a:p>
        </p:txBody>
      </p:sp>
      <p:sp>
        <p:nvSpPr>
          <p:cNvPr id="6" name="Content Placeholder 2">
            <a:extLst>
              <a:ext uri="{FF2B5EF4-FFF2-40B4-BE49-F238E27FC236}">
                <a16:creationId xmlns:a16="http://schemas.microsoft.com/office/drawing/2014/main" id="{67899CC9-65E9-48FC-B021-C7576754F36A}"/>
              </a:ext>
            </a:extLst>
          </p:cNvPr>
          <p:cNvSpPr>
            <a:spLocks noGrp="1"/>
          </p:cNvSpPr>
          <p:nvPr>
            <p:ph sz="half" idx="1"/>
          </p:nvPr>
        </p:nvSpPr>
        <p:spPr>
          <a:xfrm>
            <a:off x="476844" y="1825625"/>
            <a:ext cx="11241914" cy="550867"/>
          </a:xfrm>
        </p:spPr>
        <p:txBody>
          <a:bodyPr/>
          <a:lstStyle/>
          <a:p>
            <a:pPr marL="0" indent="0">
              <a:buNone/>
            </a:pPr>
            <a:r>
              <a:rPr lang="en-IN" b="1" u="sng"/>
              <a:t>Example:</a:t>
            </a:r>
            <a:r>
              <a:rPr lang="en-IN" b="1"/>
              <a:t> </a:t>
            </a:r>
            <a:r>
              <a:rPr lang="en-IN"/>
              <a:t>Sanderson and Clifford</a:t>
            </a:r>
          </a:p>
        </p:txBody>
      </p:sp>
      <p:sp>
        <p:nvSpPr>
          <p:cNvPr id="7" name="Content Placeholder 3">
            <a:extLst>
              <a:ext uri="{FF2B5EF4-FFF2-40B4-BE49-F238E27FC236}">
                <a16:creationId xmlns:a16="http://schemas.microsoft.com/office/drawing/2014/main" id="{DBD9ED66-ED49-46ED-B292-C55E2B11B9F7}"/>
              </a:ext>
            </a:extLst>
          </p:cNvPr>
          <p:cNvSpPr>
            <a:spLocks noGrp="1"/>
          </p:cNvSpPr>
          <p:nvPr>
            <p:ph sz="half" idx="2"/>
          </p:nvPr>
        </p:nvSpPr>
        <p:spPr>
          <a:xfrm>
            <a:off x="1939435" y="2688941"/>
            <a:ext cx="7295023" cy="550867"/>
          </a:xfrm>
        </p:spPr>
        <p:txBody>
          <a:bodyPr/>
          <a:lstStyle/>
          <a:p>
            <a:pPr marL="0" indent="0" algn="ctr">
              <a:buNone/>
            </a:pPr>
            <a:r>
              <a:rPr lang="en-IN"/>
              <a:t>Year-End Audit Time (in Days)</a:t>
            </a:r>
          </a:p>
        </p:txBody>
      </p:sp>
      <p:graphicFrame>
        <p:nvGraphicFramePr>
          <p:cNvPr id="9" name="Table 4">
            <a:extLst>
              <a:ext uri="{FF2B5EF4-FFF2-40B4-BE49-F238E27FC236}">
                <a16:creationId xmlns:a16="http://schemas.microsoft.com/office/drawing/2014/main" id="{DDF3F51F-6D29-4D06-80B9-B6EB292873F5}"/>
              </a:ext>
            </a:extLst>
          </p:cNvPr>
          <p:cNvGraphicFramePr>
            <a:graphicFrameLocks noGrp="1"/>
          </p:cNvGraphicFramePr>
          <p:nvPr>
            <p:ph sz="half" idx="10"/>
            <p:extLst>
              <p:ext uri="{D42A27DB-BD31-4B8C-83A1-F6EECF244321}">
                <p14:modId xmlns:p14="http://schemas.microsoft.com/office/powerpoint/2010/main" val="577226394"/>
              </p:ext>
            </p:extLst>
          </p:nvPr>
        </p:nvGraphicFramePr>
        <p:xfrm>
          <a:off x="1019502" y="3378840"/>
          <a:ext cx="10058400" cy="192024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841487060"/>
                    </a:ext>
                  </a:extLst>
                </a:gridCol>
                <a:gridCol w="2514600">
                  <a:extLst>
                    <a:ext uri="{9D8B030D-6E8A-4147-A177-3AD203B41FA5}">
                      <a16:colId xmlns:a16="http://schemas.microsoft.com/office/drawing/2014/main" val="647998371"/>
                    </a:ext>
                  </a:extLst>
                </a:gridCol>
                <a:gridCol w="2514600">
                  <a:extLst>
                    <a:ext uri="{9D8B030D-6E8A-4147-A177-3AD203B41FA5}">
                      <a16:colId xmlns:a16="http://schemas.microsoft.com/office/drawing/2014/main" val="3831498631"/>
                    </a:ext>
                  </a:extLst>
                </a:gridCol>
                <a:gridCol w="2514600">
                  <a:extLst>
                    <a:ext uri="{9D8B030D-6E8A-4147-A177-3AD203B41FA5}">
                      <a16:colId xmlns:a16="http://schemas.microsoft.com/office/drawing/2014/main" val="2369152045"/>
                    </a:ext>
                  </a:extLst>
                </a:gridCol>
              </a:tblGrid>
              <a:tr h="1920240">
                <a:tc>
                  <a:txBody>
                    <a:bodyPr/>
                    <a:lstStyle/>
                    <a:p>
                      <a:pPr algn="ctr"/>
                      <a:r>
                        <a:rPr lang="en-IN" sz="2400">
                          <a:solidFill>
                            <a:schemeClr val="tx1"/>
                          </a:solidFill>
                        </a:rPr>
                        <a:t>12</a:t>
                      </a:r>
                    </a:p>
                    <a:p>
                      <a:pPr algn="ctr"/>
                      <a:r>
                        <a:rPr lang="en-IN" sz="2400">
                          <a:solidFill>
                            <a:schemeClr val="tx1"/>
                          </a:solidFill>
                        </a:rPr>
                        <a:t>15</a:t>
                      </a:r>
                    </a:p>
                    <a:p>
                      <a:pPr algn="ctr"/>
                      <a:r>
                        <a:rPr lang="en-IN" sz="2400">
                          <a:solidFill>
                            <a:schemeClr val="tx1"/>
                          </a:solidFill>
                        </a:rPr>
                        <a:t>20</a:t>
                      </a:r>
                    </a:p>
                    <a:p>
                      <a:pPr algn="ctr"/>
                      <a:r>
                        <a:rPr lang="en-IN" sz="2400">
                          <a:solidFill>
                            <a:schemeClr val="tx1"/>
                          </a:solidFill>
                        </a:rPr>
                        <a:t>22</a:t>
                      </a:r>
                    </a:p>
                    <a:p>
                      <a:pPr algn="ctr"/>
                      <a:r>
                        <a:rPr lang="en-IN" sz="2400">
                          <a:solidFill>
                            <a:schemeClr val="tx1"/>
                          </a:solidFill>
                        </a:rPr>
                        <a:t>14</a:t>
                      </a:r>
                    </a:p>
                  </a:txBody>
                  <a:tcPr>
                    <a:solidFill>
                      <a:schemeClr val="bg1">
                        <a:lumMod val="95000"/>
                      </a:schemeClr>
                    </a:solidFill>
                  </a:tcPr>
                </a:tc>
                <a:tc>
                  <a:txBody>
                    <a:bodyPr/>
                    <a:lstStyle/>
                    <a:p>
                      <a:pPr algn="ctr"/>
                      <a:r>
                        <a:rPr lang="en-IN" sz="2400">
                          <a:solidFill>
                            <a:schemeClr val="tx1"/>
                          </a:solidFill>
                        </a:rPr>
                        <a:t>14</a:t>
                      </a:r>
                    </a:p>
                    <a:p>
                      <a:pPr algn="ctr"/>
                      <a:r>
                        <a:rPr lang="en-IN" sz="2400">
                          <a:solidFill>
                            <a:schemeClr val="tx1"/>
                          </a:solidFill>
                        </a:rPr>
                        <a:t>15</a:t>
                      </a:r>
                    </a:p>
                    <a:p>
                      <a:pPr algn="ctr"/>
                      <a:r>
                        <a:rPr lang="en-IN" sz="2400">
                          <a:solidFill>
                            <a:schemeClr val="tx1"/>
                          </a:solidFill>
                        </a:rPr>
                        <a:t>27</a:t>
                      </a:r>
                    </a:p>
                    <a:p>
                      <a:pPr algn="ctr"/>
                      <a:r>
                        <a:rPr lang="en-IN" sz="2400">
                          <a:solidFill>
                            <a:schemeClr val="tx1"/>
                          </a:solidFill>
                        </a:rPr>
                        <a:t>21</a:t>
                      </a:r>
                    </a:p>
                    <a:p>
                      <a:pPr algn="ctr"/>
                      <a:r>
                        <a:rPr lang="en-IN" sz="2400">
                          <a:solidFill>
                            <a:schemeClr val="tx1"/>
                          </a:solidFill>
                        </a:rPr>
                        <a:t>18</a:t>
                      </a:r>
                    </a:p>
                  </a:txBody>
                  <a:tcPr>
                    <a:solidFill>
                      <a:schemeClr val="bg1">
                        <a:lumMod val="95000"/>
                      </a:schemeClr>
                    </a:solidFill>
                  </a:tcPr>
                </a:tc>
                <a:tc>
                  <a:txBody>
                    <a:bodyPr/>
                    <a:lstStyle/>
                    <a:p>
                      <a:pPr algn="ctr"/>
                      <a:r>
                        <a:rPr lang="en-IN" sz="2400">
                          <a:solidFill>
                            <a:schemeClr val="tx1"/>
                          </a:solidFill>
                        </a:rPr>
                        <a:t>19</a:t>
                      </a:r>
                    </a:p>
                    <a:p>
                      <a:pPr algn="ctr"/>
                      <a:r>
                        <a:rPr lang="en-IN" sz="2400">
                          <a:solidFill>
                            <a:schemeClr val="tx1"/>
                          </a:solidFill>
                        </a:rPr>
                        <a:t>18</a:t>
                      </a:r>
                    </a:p>
                    <a:p>
                      <a:pPr algn="ctr"/>
                      <a:r>
                        <a:rPr lang="en-IN" sz="2400">
                          <a:solidFill>
                            <a:schemeClr val="tx1"/>
                          </a:solidFill>
                        </a:rPr>
                        <a:t>22</a:t>
                      </a:r>
                    </a:p>
                    <a:p>
                      <a:pPr algn="ctr"/>
                      <a:r>
                        <a:rPr lang="en-IN" sz="2400">
                          <a:solidFill>
                            <a:schemeClr val="tx1"/>
                          </a:solidFill>
                        </a:rPr>
                        <a:t>33</a:t>
                      </a:r>
                    </a:p>
                    <a:p>
                      <a:pPr algn="ctr"/>
                      <a:r>
                        <a:rPr lang="en-IN" sz="2400">
                          <a:solidFill>
                            <a:schemeClr val="tx1"/>
                          </a:solidFill>
                        </a:rPr>
                        <a:t>16</a:t>
                      </a:r>
                    </a:p>
                  </a:txBody>
                  <a:tcPr>
                    <a:solidFill>
                      <a:schemeClr val="bg1">
                        <a:lumMod val="95000"/>
                      </a:schemeClr>
                    </a:solidFill>
                  </a:tcPr>
                </a:tc>
                <a:tc>
                  <a:txBody>
                    <a:bodyPr/>
                    <a:lstStyle/>
                    <a:p>
                      <a:pPr algn="ctr"/>
                      <a:r>
                        <a:rPr lang="en-IN" sz="2400">
                          <a:solidFill>
                            <a:schemeClr val="tx1"/>
                          </a:solidFill>
                        </a:rPr>
                        <a:t>18</a:t>
                      </a:r>
                    </a:p>
                    <a:p>
                      <a:pPr algn="ctr"/>
                      <a:r>
                        <a:rPr lang="en-IN" sz="2400">
                          <a:solidFill>
                            <a:schemeClr val="tx1"/>
                          </a:solidFill>
                        </a:rPr>
                        <a:t>17</a:t>
                      </a:r>
                    </a:p>
                    <a:p>
                      <a:pPr algn="ctr"/>
                      <a:r>
                        <a:rPr lang="en-IN" sz="2400">
                          <a:solidFill>
                            <a:schemeClr val="tx1"/>
                          </a:solidFill>
                        </a:rPr>
                        <a:t>23</a:t>
                      </a:r>
                    </a:p>
                    <a:p>
                      <a:pPr algn="ctr"/>
                      <a:r>
                        <a:rPr lang="en-IN" sz="2400">
                          <a:solidFill>
                            <a:schemeClr val="tx1"/>
                          </a:solidFill>
                        </a:rPr>
                        <a:t>28</a:t>
                      </a:r>
                    </a:p>
                    <a:p>
                      <a:pPr algn="ctr"/>
                      <a:r>
                        <a:rPr lang="en-IN" sz="2400">
                          <a:solidFill>
                            <a:schemeClr val="tx1"/>
                          </a:solidFill>
                        </a:rPr>
                        <a:t>13</a:t>
                      </a:r>
                    </a:p>
                  </a:txBody>
                  <a:tcPr>
                    <a:solidFill>
                      <a:schemeClr val="bg1">
                        <a:lumMod val="95000"/>
                      </a:schemeClr>
                    </a:solidFill>
                  </a:tcPr>
                </a:tc>
                <a:extLst>
                  <a:ext uri="{0D108BD9-81ED-4DB2-BD59-A6C34878D82A}">
                    <a16:rowId xmlns:a16="http://schemas.microsoft.com/office/drawing/2014/main" val="1443340395"/>
                  </a:ext>
                </a:extLst>
              </a:tr>
            </a:tbl>
          </a:graphicData>
        </a:graphic>
      </p:graphicFrame>
    </p:spTree>
    <p:extLst>
      <p:ext uri="{BB962C8B-B14F-4D97-AF65-F5344CB8AC3E}">
        <p14:creationId xmlns:p14="http://schemas.microsoft.com/office/powerpoint/2010/main" val="2688171738"/>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Hypothesis Testing about the Variances of Two Populations (5 of 12)</a:t>
            </a:r>
          </a:p>
        </p:txBody>
      </p:sp>
      <p:sp>
        <p:nvSpPr>
          <p:cNvPr id="8" name="Content Placeholder 2"/>
          <p:cNvSpPr>
            <a:spLocks noGrp="1"/>
          </p:cNvSpPr>
          <p:nvPr>
            <p:ph sz="half" idx="1"/>
          </p:nvPr>
        </p:nvSpPr>
        <p:spPr>
          <a:xfrm>
            <a:off x="476843" y="1825625"/>
            <a:ext cx="11123917" cy="2448920"/>
          </a:xfrm>
        </p:spPr>
        <p:txBody>
          <a:bodyPr/>
          <a:lstStyle/>
          <a:p>
            <a:pPr marL="0" indent="0">
              <a:buNone/>
            </a:pPr>
            <a:r>
              <a:rPr lang="en-IN" b="1" u="sng"/>
              <a:t>Example:</a:t>
            </a:r>
            <a:r>
              <a:rPr lang="en-IN"/>
              <a:t> Dullus County School </a:t>
            </a:r>
          </a:p>
          <a:p>
            <a:pPr marL="0" indent="0">
              <a:buNone/>
            </a:pPr>
            <a:r>
              <a:rPr lang="en-IN" err="1"/>
              <a:t>Dullus County school wants to select one among the Milbank Company and Gulf Park Company for the bus service contract for the coming year. The variance of arrival / pickup time will be used as a primary measure of the quality of service. </a:t>
            </a:r>
          </a:p>
          <a:p>
            <a:pPr marL="0" indent="0">
              <a:buNone/>
            </a:pPr>
            <a:r>
              <a:rPr lang="en-US"/>
              <a:t>We will conduct a hypothesis test with</a:t>
            </a:r>
          </a:p>
        </p:txBody>
      </p:sp>
      <p:graphicFrame>
        <p:nvGraphicFramePr>
          <p:cNvPr id="11" name="Object 3" descr="Begin equation. alpha equals .10. End equation."/>
          <p:cNvGraphicFramePr>
            <a:graphicFrameLocks noGrp="1" noChangeAspect="1"/>
          </p:cNvGraphicFramePr>
          <p:nvPr>
            <p:ph sz="half" idx="2"/>
            <p:extLst>
              <p:ext uri="{D42A27DB-BD31-4B8C-83A1-F6EECF244321}">
                <p14:modId xmlns:p14="http://schemas.microsoft.com/office/powerpoint/2010/main" val="2952048092"/>
              </p:ext>
            </p:extLst>
          </p:nvPr>
        </p:nvGraphicFramePr>
        <p:xfrm>
          <a:off x="5778652" y="3817970"/>
          <a:ext cx="965200" cy="292100"/>
        </p:xfrm>
        <a:graphic>
          <a:graphicData uri="http://schemas.openxmlformats.org/presentationml/2006/ole">
            <mc:AlternateContent xmlns:mc="http://schemas.openxmlformats.org/markup-compatibility/2006">
              <mc:Choice xmlns:v="urn:schemas-microsoft-com:vml" Requires="v">
                <p:oleObj spid="_x0000_s238594" name="Equation" r:id="rId3" imgW="965160" imgH="291960" progId="Equation.DSMT4">
                  <p:embed/>
                </p:oleObj>
              </mc:Choice>
              <mc:Fallback>
                <p:oleObj name="Equation" r:id="rId3" imgW="965160" imgH="29196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5778652" y="3817970"/>
                        <a:ext cx="965200" cy="292100"/>
                      </a:xfrm>
                      <a:prstGeom prst="rect">
                        <a:avLst/>
                      </a:prstGeom>
                      <a:noFill/>
                      <a:ln>
                        <a:noFill/>
                      </a:ln>
                    </p:spPr>
                  </p:pic>
                </p:oleObj>
              </mc:Fallback>
            </mc:AlternateContent>
          </a:graphicData>
        </a:graphic>
      </p:graphicFrame>
      <p:sp>
        <p:nvSpPr>
          <p:cNvPr id="10" name="Content Placeholder 4"/>
          <p:cNvSpPr>
            <a:spLocks noGrp="1"/>
          </p:cNvSpPr>
          <p:nvPr>
            <p:ph sz="half" idx="10"/>
          </p:nvPr>
        </p:nvSpPr>
        <p:spPr>
          <a:xfrm>
            <a:off x="476842" y="3745964"/>
            <a:ext cx="11123917" cy="956665"/>
          </a:xfrm>
        </p:spPr>
        <p:txBody>
          <a:bodyPr/>
          <a:lstStyle/>
          <a:p>
            <a:pPr marL="0" indent="6309360">
              <a:buNone/>
            </a:pPr>
            <a:r>
              <a:rPr lang="en-US"/>
              <a:t>to see if the variances are equal for </a:t>
            </a:r>
            <a:r>
              <a:rPr lang="en-IN"/>
              <a:t>Milbank Company and Gulf Park Company. </a:t>
            </a:r>
          </a:p>
          <a:p>
            <a:pPr marL="0" indent="0">
              <a:buNone/>
            </a:pPr>
            <a:endParaRPr lang="en-US"/>
          </a:p>
        </p:txBody>
      </p:sp>
    </p:spTree>
    <p:extLst>
      <p:ext uri="{BB962C8B-B14F-4D97-AF65-F5344CB8AC3E}">
        <p14:creationId xmlns:p14="http://schemas.microsoft.com/office/powerpoint/2010/main" val="893713369"/>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(6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6"/>
            <a:ext cx="5542957" cy="1217448"/>
          </a:xfrm>
        </p:spPr>
        <p:txBody>
          <a:bodyPr/>
          <a:lstStyle/>
          <a:p>
            <a:pPr marL="457200" lvl="1" indent="0">
              <a:buNone/>
            </a:pPr>
            <a:r>
              <a:rPr lang="en-IN" b="1" u="sng"/>
              <a:t>Example:</a:t>
            </a:r>
            <a:r>
              <a:rPr lang="en-IN"/>
              <a:t> Dullus County School </a:t>
            </a:r>
          </a:p>
          <a:p>
            <a:pPr marL="457200" lvl="1" indent="0">
              <a:buNone/>
            </a:pPr>
            <a:r>
              <a:rPr lang="en-US"/>
              <a:t>Hypotheses</a:t>
            </a:r>
          </a:p>
          <a:p>
            <a:pPr marL="457200" lvl="1" indent="0">
              <a:buNone/>
            </a:pPr>
            <a:endParaRPr lang="en-US" i="1">
              <a:latin typeface="Cambria Math" panose="02040503050406030204" pitchFamily="18" charset="0"/>
            </a:endParaRPr>
          </a:p>
        </p:txBody>
      </p:sp>
      <p:graphicFrame>
        <p:nvGraphicFramePr>
          <p:cNvPr id="6" name="Object 3" descr="H subscript 0 baseline: sigma squared subscript 1 baseline equals sigma squared subscript 2 baseline (Milbank and Gulf Part have same arrival time variance).&#10;H subscript a baseline: sigma squared subscript 1 baseline is not equal to sigma squared subscript 2 baseline (Their variances are not equal.)">
            <a:extLst>
              <a:ext uri="{FF2B5EF4-FFF2-40B4-BE49-F238E27FC236}">
                <a16:creationId xmlns:a16="http://schemas.microsoft.com/office/drawing/2014/main" id="{A9DD4FCC-42FE-4BAD-894A-958315ECC5DA}"/>
              </a:ext>
            </a:extLst>
          </p:cNvPr>
          <p:cNvGraphicFramePr>
            <a:graphicFrameLocks noGrp="1" noChangeAspect="1"/>
          </p:cNvGraphicFramePr>
          <p:nvPr>
            <p:ph sz="half" idx="2"/>
            <p:extLst>
              <p:ext uri="{D42A27DB-BD31-4B8C-83A1-F6EECF244321}">
                <p14:modId xmlns:p14="http://schemas.microsoft.com/office/powerpoint/2010/main" val="153372543"/>
              </p:ext>
            </p:extLst>
          </p:nvPr>
        </p:nvGraphicFramePr>
        <p:xfrm>
          <a:off x="1908175" y="3036888"/>
          <a:ext cx="9055100" cy="919162"/>
        </p:xfrm>
        <a:graphic>
          <a:graphicData uri="http://schemas.openxmlformats.org/presentationml/2006/ole">
            <mc:AlternateContent xmlns:mc="http://schemas.openxmlformats.org/markup-compatibility/2006">
              <mc:Choice xmlns:v="urn:schemas-microsoft-com:vml" Requires="v">
                <p:oleObj spid="_x0000_s239618" name="Equation" r:id="rId3" imgW="9258120" imgH="939600" progId="Equation.DSMT4">
                  <p:embed/>
                </p:oleObj>
              </mc:Choice>
              <mc:Fallback>
                <p:oleObj name="Equation" r:id="rId3" imgW="9258120" imgH="939600" progId="Equation.DSMT4">
                  <p:embed/>
                  <p:pic>
                    <p:nvPicPr>
                      <p:cNvPr id="0" name="OLE substitute image"/>
                      <p:cNvPicPr/>
                      <p:nvPr/>
                    </p:nvPicPr>
                    <p:blipFill>
                      <a:blip r:embed="rId4"/>
                      <a:stretch>
                        <a:fillRect/>
                      </a:stretch>
                    </p:blipFill>
                    <p:spPr>
                      <a:xfrm>
                        <a:off x="1908175" y="3036888"/>
                        <a:ext cx="9055100" cy="919162"/>
                      </a:xfrm>
                      <a:prstGeom prst="rect">
                        <a:avLst/>
                      </a:prstGeom>
                    </p:spPr>
                  </p:pic>
                </p:oleObj>
              </mc:Fallback>
            </mc:AlternateContent>
          </a:graphicData>
        </a:graphic>
      </p:graphicFrame>
    </p:spTree>
    <p:extLst>
      <p:ext uri="{BB962C8B-B14F-4D97-AF65-F5344CB8AC3E}">
        <p14:creationId xmlns:p14="http://schemas.microsoft.com/office/powerpoint/2010/main" val="3049890731"/>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(7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4294967295"/>
          </p:nvPr>
        </p:nvSpPr>
        <p:spPr>
          <a:xfrm>
            <a:off x="476843" y="1825625"/>
            <a:ext cx="11241915" cy="4351338"/>
          </a:xfrm>
        </p:spPr>
        <p:txBody>
          <a:bodyPr/>
          <a:lstStyle/>
          <a:p>
            <a:pPr marL="0" lvl="1" indent="0">
              <a:buNone/>
            </a:pPr>
            <a:r>
              <a:rPr lang="en-US" b="1" u="sng"/>
              <a:t>Example:</a:t>
            </a:r>
            <a:r>
              <a:rPr lang="en-US" b="1"/>
              <a:t> </a:t>
            </a:r>
            <a:r>
              <a:rPr lang="en-US"/>
              <a:t>Dullus County School</a:t>
            </a:r>
          </a:p>
          <a:p>
            <a:pPr marL="0" lvl="1" indent="0">
              <a:buNone/>
            </a:pPr>
            <a:r>
              <a:rPr lang="en-US"/>
              <a:t>A sample of 26 arrival times for the Milbank service provided a sample variance of 48 and a sample of 16 arrival times for the Gulf Park service provided a sample variance of 20.</a:t>
            </a:r>
          </a:p>
          <a:p>
            <a:pPr marL="0" lvl="1" indent="0">
              <a:buNone/>
            </a:pPr>
            <a:r>
              <a:rPr lang="en-US"/>
              <a:t>Because the Milbank sample provided a larger sample variance, we will denote Milbank as population 1.</a:t>
            </a:r>
          </a:p>
        </p:txBody>
      </p:sp>
    </p:spTree>
    <p:extLst>
      <p:ext uri="{BB962C8B-B14F-4D97-AF65-F5344CB8AC3E}">
        <p14:creationId xmlns:p14="http://schemas.microsoft.com/office/powerpoint/2010/main" val="1086690929"/>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(8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1241915" cy="607024"/>
          </a:xfrm>
        </p:spPr>
        <p:txBody>
          <a:bodyPr/>
          <a:lstStyle/>
          <a:p>
            <a:pPr marL="0" lvl="1" indent="0">
              <a:buNone/>
            </a:pPr>
            <a:r>
              <a:rPr lang="en-US" b="1" u="sng"/>
              <a:t>Example:</a:t>
            </a:r>
            <a:r>
              <a:rPr lang="en-US" b="1"/>
              <a:t> </a:t>
            </a:r>
            <a:r>
              <a:rPr lang="en-US"/>
              <a:t>Dullus County School</a:t>
            </a:r>
          </a:p>
        </p:txBody>
      </p:sp>
      <p:graphicFrame>
        <p:nvGraphicFramePr>
          <p:cNvPr id="6" name="Object 3" descr="Begin equation. F equals begin fraction s squared subscript 1 baseline divided by s squared subscript 2 baseline end fraction equals begin fraction 48 divided by 20 end fraction equals 2.40. End equation.">
            <a:extLst>
              <a:ext uri="{FF2B5EF4-FFF2-40B4-BE49-F238E27FC236}">
                <a16:creationId xmlns:a16="http://schemas.microsoft.com/office/drawing/2014/main" id="{6E0D85EA-DF53-4BE4-8305-88A09D892E57}"/>
              </a:ext>
            </a:extLst>
          </p:cNvPr>
          <p:cNvGraphicFramePr>
            <a:graphicFrameLocks noGrp="1" noChangeAspect="1"/>
          </p:cNvGraphicFramePr>
          <p:nvPr>
            <p:ph sz="half" idx="2"/>
            <p:extLst>
              <p:ext uri="{D42A27DB-BD31-4B8C-83A1-F6EECF244321}">
                <p14:modId xmlns:p14="http://schemas.microsoft.com/office/powerpoint/2010/main" val="63567867"/>
              </p:ext>
            </p:extLst>
          </p:nvPr>
        </p:nvGraphicFramePr>
        <p:xfrm>
          <a:off x="4445172" y="2575484"/>
          <a:ext cx="3301656" cy="1117282"/>
        </p:xfrm>
        <a:graphic>
          <a:graphicData uri="http://schemas.openxmlformats.org/presentationml/2006/ole">
            <mc:AlternateContent xmlns:mc="http://schemas.openxmlformats.org/markup-compatibility/2006">
              <mc:Choice xmlns:v="urn:schemas-microsoft-com:vml" Requires="v">
                <p:oleObj spid="_x0000_s240642" name="Equation" r:id="rId3" imgW="2552400" imgH="863280" progId="Equation.DSMT4">
                  <p:embed/>
                </p:oleObj>
              </mc:Choice>
              <mc:Fallback>
                <p:oleObj name="Equation" r:id="rId3" imgW="2552400" imgH="863280" progId="Equation.DSMT4">
                  <p:embed/>
                  <p:pic>
                    <p:nvPicPr>
                      <p:cNvPr id="0" name="OLE substitute image"/>
                      <p:cNvPicPr/>
                      <p:nvPr/>
                    </p:nvPicPr>
                    <p:blipFill>
                      <a:blip r:embed="rId4"/>
                      <a:stretch>
                        <a:fillRect/>
                      </a:stretch>
                    </p:blipFill>
                    <p:spPr>
                      <a:xfrm>
                        <a:off x="4445172" y="2575484"/>
                        <a:ext cx="3301656" cy="1117282"/>
                      </a:xfrm>
                      <a:prstGeom prst="rect">
                        <a:avLst/>
                      </a:prstGeom>
                    </p:spPr>
                  </p:pic>
                </p:oleObj>
              </mc:Fallback>
            </mc:AlternateContent>
          </a:graphicData>
        </a:graphic>
      </p:graphicFrame>
    </p:spTree>
    <p:extLst>
      <p:ext uri="{BB962C8B-B14F-4D97-AF65-F5344CB8AC3E}">
        <p14:creationId xmlns:p14="http://schemas.microsoft.com/office/powerpoint/2010/main" val="3945235302"/>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76843" y="473245"/>
            <a:ext cx="11241915" cy="1217447"/>
          </a:xfrm>
        </p:spPr>
        <p:txBody>
          <a:bodyPr/>
          <a:lstStyle/>
          <a:p>
            <a:r>
              <a:rPr lang="en-US"/>
              <a:t>Hypothesis Testing about the Variances of Two Populations (9 of 12)</a:t>
            </a:r>
          </a:p>
        </p:txBody>
      </p:sp>
      <p:sp>
        <p:nvSpPr>
          <p:cNvPr id="7" name="Content Placeholder 2"/>
          <p:cNvSpPr>
            <a:spLocks noGrp="1"/>
          </p:cNvSpPr>
          <p:nvPr>
            <p:ph sz="quarter" idx="17"/>
          </p:nvPr>
        </p:nvSpPr>
        <p:spPr>
          <a:xfrm>
            <a:off x="476842" y="1803400"/>
            <a:ext cx="5339758" cy="990600"/>
          </a:xfrm>
        </p:spPr>
        <p:txBody>
          <a:bodyPr/>
          <a:lstStyle/>
          <a:p>
            <a:pPr marL="0" lvl="1" indent="0">
              <a:buNone/>
            </a:pPr>
            <a:r>
              <a:rPr lang="en-US" b="1" u="sng"/>
              <a:t>Example:</a:t>
            </a:r>
            <a:r>
              <a:rPr lang="en-US"/>
              <a:t> Dullus County School </a:t>
            </a:r>
          </a:p>
          <a:p>
            <a:pPr marL="114300" lvl="1" indent="0">
              <a:buNone/>
            </a:pPr>
            <a:r>
              <a:rPr lang="en-US"/>
              <a:t>Determining and Using the </a:t>
            </a:r>
            <a:r>
              <a:rPr lang="en-US" i="1"/>
              <a:t>p</a:t>
            </a:r>
            <a:r>
              <a:rPr lang="en-US"/>
              <a:t>-value</a:t>
            </a:r>
          </a:p>
          <a:p>
            <a:endParaRPr lang="en-US"/>
          </a:p>
        </p:txBody>
      </p:sp>
      <p:pic>
        <p:nvPicPr>
          <p:cNvPr id="12" name="Content Placeholder 11" descr="A t-distribution table illustrating that because F equals 2.4 is between 2.28 and 2.69, the area in the upper tail of the distribution is between .05 and .025.">
            <a:extLst>
              <a:ext uri="{FF2B5EF4-FFF2-40B4-BE49-F238E27FC236}">
                <a16:creationId xmlns:a16="http://schemas.microsoft.com/office/drawing/2014/main" id="{5DDD92F4-BA6C-4F81-AC25-A5F70C46EA27}"/>
              </a:ext>
            </a:extLst>
          </p:cNvPr>
          <p:cNvPicPr>
            <a:picLocks noGrp="1" noChangeAspect="1"/>
          </p:cNvPicPr>
          <p:nvPr>
            <p:ph sz="quarter" idx="18"/>
          </p:nvPr>
        </p:nvPicPr>
        <p:blipFill>
          <a:blip r:embed="rId4"/>
          <a:stretch>
            <a:fillRect/>
          </a:stretch>
        </p:blipFill>
        <p:spPr>
          <a:xfrm>
            <a:off x="5979957" y="2255686"/>
            <a:ext cx="5690659" cy="1472063"/>
          </a:xfrm>
          <a:prstGeom prst="rect">
            <a:avLst/>
          </a:prstGeom>
        </p:spPr>
      </p:pic>
      <p:sp>
        <p:nvSpPr>
          <p:cNvPr id="11" name="Content Placeholder 6"/>
          <p:cNvSpPr>
            <a:spLocks noGrp="1"/>
          </p:cNvSpPr>
          <p:nvPr>
            <p:ph sz="quarter" idx="21"/>
          </p:nvPr>
        </p:nvSpPr>
        <p:spPr>
          <a:xfrm>
            <a:off x="839002" y="3958047"/>
            <a:ext cx="1492718" cy="457200"/>
          </a:xfrm>
        </p:spPr>
        <p:txBody>
          <a:bodyPr/>
          <a:lstStyle/>
          <a:p>
            <a:pPr marL="0" indent="0">
              <a:buNone/>
            </a:pPr>
            <a:r>
              <a:rPr lang="en-US"/>
              <a:t>Because</a:t>
            </a:r>
          </a:p>
        </p:txBody>
      </p:sp>
      <p:graphicFrame>
        <p:nvGraphicFramePr>
          <p:cNvPr id="33" name="Object 7" descr="Begin equation. F equals 2.4. End equation."/>
          <p:cNvGraphicFramePr>
            <a:graphicFrameLocks noGrp="1" noChangeAspect="1"/>
          </p:cNvGraphicFramePr>
          <p:nvPr>
            <p:ph sz="quarter" idx="22"/>
            <p:extLst>
              <p:ext uri="{D42A27DB-BD31-4B8C-83A1-F6EECF244321}">
                <p14:modId xmlns:p14="http://schemas.microsoft.com/office/powerpoint/2010/main" val="527553566"/>
              </p:ext>
            </p:extLst>
          </p:nvPr>
        </p:nvGraphicFramePr>
        <p:xfrm>
          <a:off x="2198846" y="4051868"/>
          <a:ext cx="990600" cy="279400"/>
        </p:xfrm>
        <a:graphic>
          <a:graphicData uri="http://schemas.openxmlformats.org/presentationml/2006/ole">
            <mc:AlternateContent xmlns:mc="http://schemas.openxmlformats.org/markup-compatibility/2006">
              <mc:Choice xmlns:v="urn:schemas-microsoft-com:vml" Requires="v">
                <p:oleObj spid="_x0000_s241667" name="Equation" r:id="rId5" imgW="990360" imgH="279360" progId="Equation.DSMT4">
                  <p:embed/>
                </p:oleObj>
              </mc:Choice>
              <mc:Fallback>
                <p:oleObj name="Equation" r:id="rId5" imgW="990360" imgH="27936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198846" y="4051868"/>
                        <a:ext cx="990600" cy="279400"/>
                      </a:xfrm>
                      <a:prstGeom prst="rect">
                        <a:avLst/>
                      </a:prstGeom>
                      <a:noFill/>
                      <a:ln>
                        <a:noFill/>
                      </a:ln>
                    </p:spPr>
                  </p:pic>
                </p:oleObj>
              </mc:Fallback>
            </mc:AlternateContent>
          </a:graphicData>
        </a:graphic>
      </p:graphicFrame>
      <p:sp>
        <p:nvSpPr>
          <p:cNvPr id="13" name="Content Placeholder 8"/>
          <p:cNvSpPr>
            <a:spLocks noGrp="1"/>
          </p:cNvSpPr>
          <p:nvPr>
            <p:ph sz="quarter" idx="23"/>
          </p:nvPr>
        </p:nvSpPr>
        <p:spPr>
          <a:xfrm>
            <a:off x="839002" y="3940147"/>
            <a:ext cx="10879756" cy="728253"/>
          </a:xfrm>
        </p:spPr>
        <p:txBody>
          <a:bodyPr/>
          <a:lstStyle/>
          <a:p>
            <a:pPr marL="0" indent="2377440">
              <a:buNone/>
            </a:pPr>
            <a:r>
              <a:rPr lang="en-US"/>
              <a:t>is between 2.28 and 2.69, the area in the upper tail of the distribution is between .05 and .025.</a:t>
            </a:r>
          </a:p>
        </p:txBody>
      </p:sp>
      <p:sp>
        <p:nvSpPr>
          <p:cNvPr id="14" name="Content Placeholder 9"/>
          <p:cNvSpPr>
            <a:spLocks noGrp="1"/>
          </p:cNvSpPr>
          <p:nvPr>
            <p:ph sz="quarter" idx="24"/>
          </p:nvPr>
        </p:nvSpPr>
        <p:spPr>
          <a:xfrm>
            <a:off x="839002" y="4838875"/>
            <a:ext cx="10281911" cy="776016"/>
          </a:xfrm>
        </p:spPr>
        <p:txBody>
          <a:bodyPr/>
          <a:lstStyle/>
          <a:p>
            <a:pPr marL="0" indent="0">
              <a:buNone/>
            </a:pPr>
            <a:r>
              <a:rPr lang="en-US"/>
              <a:t>But this is a two-tailed test; after doubling the upper-tail area, the </a:t>
            </a:r>
            <a:r>
              <a:rPr lang="en-US" i="1"/>
              <a:t>p</a:t>
            </a:r>
            <a:r>
              <a:rPr lang="en-US"/>
              <a:t>-value is between .05 and .10.</a:t>
            </a:r>
          </a:p>
        </p:txBody>
      </p:sp>
      <p:graphicFrame>
        <p:nvGraphicFramePr>
          <p:cNvPr id="34" name="Object 11" descr="Because alpha equals .10, we have p-value less than alpha and therefore, null hypothesis is rejected."/>
          <p:cNvGraphicFramePr>
            <a:graphicFrameLocks noGrp="1" noChangeAspect="1"/>
          </p:cNvGraphicFramePr>
          <p:nvPr>
            <p:ph sz="quarter" idx="26"/>
            <p:extLst>
              <p:ext uri="{D42A27DB-BD31-4B8C-83A1-F6EECF244321}">
                <p14:modId xmlns:p14="http://schemas.microsoft.com/office/powerpoint/2010/main" val="2736141449"/>
              </p:ext>
            </p:extLst>
          </p:nvPr>
        </p:nvGraphicFramePr>
        <p:xfrm>
          <a:off x="899963" y="5827288"/>
          <a:ext cx="10728295" cy="348214"/>
        </p:xfrm>
        <a:graphic>
          <a:graphicData uri="http://schemas.openxmlformats.org/presentationml/2006/ole">
            <mc:AlternateContent xmlns:mc="http://schemas.openxmlformats.org/markup-compatibility/2006">
              <mc:Choice xmlns:v="urn:schemas-microsoft-com:vml" Requires="v">
                <p:oleObj spid="_x0000_s241668" name="Equation" r:id="rId7" imgW="10947240" imgH="355320" progId="Equation.DSMT4">
                  <p:embed/>
                </p:oleObj>
              </mc:Choice>
              <mc:Fallback>
                <p:oleObj name="Equation" r:id="rId7" imgW="10947240" imgH="355320" progId="Equation.DSMT4">
                  <p:embed/>
                  <p:pic>
                    <p:nvPicPr>
                      <p:cNvPr id="0" name="OLE substitute image"/>
                      <p:cNvPicPr/>
                      <p:nvPr/>
                    </p:nvPicPr>
                    <p:blipFill>
                      <a:blip r:embed="rId8"/>
                      <a:stretch>
                        <a:fillRect/>
                      </a:stretch>
                    </p:blipFill>
                    <p:spPr>
                      <a:xfrm>
                        <a:off x="899963" y="5827288"/>
                        <a:ext cx="10728295" cy="34821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08242108"/>
      </p:ext>
    </p:extLst>
  </p:cSld>
  <p:clrMapOvr>
    <a:masterClrMapping/>
  </p:clrMapOvr>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Hypothesis Testing about the Variances of Two Populations (10 of 12)</a:t>
            </a:r>
          </a:p>
        </p:txBody>
      </p:sp>
      <p:sp>
        <p:nvSpPr>
          <p:cNvPr id="5" name="Content Placeholder 2"/>
          <p:cNvSpPr>
            <a:spLocks noGrp="1"/>
          </p:cNvSpPr>
          <p:nvPr>
            <p:ph idx="1"/>
          </p:nvPr>
        </p:nvSpPr>
        <p:spPr>
          <a:xfrm>
            <a:off x="476844" y="1944375"/>
            <a:ext cx="5468884" cy="976625"/>
          </a:xfrm>
        </p:spPr>
        <p:txBody>
          <a:bodyPr/>
          <a:lstStyle/>
          <a:p>
            <a:pPr marL="0" lvl="1" indent="0">
              <a:buNone/>
            </a:pPr>
            <a:r>
              <a:rPr lang="en-US" b="1" u="sng"/>
              <a:t>Example:</a:t>
            </a:r>
            <a:r>
              <a:rPr lang="en-US"/>
              <a:t> Dullus County School </a:t>
            </a:r>
          </a:p>
          <a:p>
            <a:pPr marL="457200" lvl="1" indent="0">
              <a:buNone/>
            </a:pPr>
            <a:r>
              <a:rPr lang="en-US"/>
              <a:t>Critical-value approach</a:t>
            </a:r>
          </a:p>
          <a:p>
            <a:endParaRPr lang="en-US"/>
          </a:p>
        </p:txBody>
      </p:sp>
      <p:sp>
        <p:nvSpPr>
          <p:cNvPr id="7" name="Content Placeholder 3"/>
          <p:cNvSpPr>
            <a:spLocks noGrp="1"/>
          </p:cNvSpPr>
          <p:nvPr>
            <p:ph idx="11"/>
          </p:nvPr>
        </p:nvSpPr>
        <p:spPr>
          <a:xfrm>
            <a:off x="1498600" y="3098115"/>
            <a:ext cx="7823200" cy="470585"/>
          </a:xfrm>
        </p:spPr>
        <p:txBody>
          <a:bodyPr/>
          <a:lstStyle/>
          <a:p>
            <a:pPr algn="l"/>
            <a:r>
              <a:rPr lang="en-US"/>
              <a:t>The </a:t>
            </a:r>
            <a:r>
              <a:rPr lang="en-US" i="1"/>
              <a:t>F</a:t>
            </a:r>
            <a:r>
              <a:rPr lang="en-US"/>
              <a:t> distribution table (on next slide) shows that with </a:t>
            </a:r>
          </a:p>
        </p:txBody>
      </p:sp>
      <p:graphicFrame>
        <p:nvGraphicFramePr>
          <p:cNvPr id="13" name="Object 4" descr="Begin equation. Begin fraction. alpha divided by 2 end fraction equals .05. End equation."/>
          <p:cNvGraphicFramePr>
            <a:graphicFrameLocks noGrp="1" noChangeAspect="1"/>
          </p:cNvGraphicFramePr>
          <p:nvPr>
            <p:ph idx="13"/>
            <p:extLst>
              <p:ext uri="{D42A27DB-BD31-4B8C-83A1-F6EECF244321}">
                <p14:modId xmlns:p14="http://schemas.microsoft.com/office/powerpoint/2010/main" val="1156420481"/>
              </p:ext>
            </p:extLst>
          </p:nvPr>
        </p:nvGraphicFramePr>
        <p:xfrm>
          <a:off x="8947944" y="3181350"/>
          <a:ext cx="1397000" cy="330200"/>
        </p:xfrm>
        <a:graphic>
          <a:graphicData uri="http://schemas.openxmlformats.org/presentationml/2006/ole">
            <mc:AlternateContent xmlns:mc="http://schemas.openxmlformats.org/markup-compatibility/2006">
              <mc:Choice xmlns:v="urn:schemas-microsoft-com:vml" Requires="v">
                <p:oleObj spid="_x0000_s242692" name="Equation" r:id="rId3" imgW="1396800" imgH="330120" progId="Equation.DSMT4">
                  <p:embed/>
                </p:oleObj>
              </mc:Choice>
              <mc:Fallback>
                <p:oleObj name="Equation" r:id="rId3" imgW="1396800" imgH="33012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8947944" y="3181350"/>
                        <a:ext cx="1397000" cy="330200"/>
                      </a:xfrm>
                      <a:prstGeom prst="rect">
                        <a:avLst/>
                      </a:prstGeom>
                      <a:noFill/>
                      <a:ln>
                        <a:noFill/>
                      </a:ln>
                    </p:spPr>
                  </p:pic>
                </p:oleObj>
              </mc:Fallback>
            </mc:AlternateContent>
          </a:graphicData>
        </a:graphic>
      </p:graphicFrame>
      <p:sp>
        <p:nvSpPr>
          <p:cNvPr id="11" name="Content Placeholder 5"/>
          <p:cNvSpPr>
            <a:spLocks noGrp="1"/>
          </p:cNvSpPr>
          <p:nvPr>
            <p:ph idx="15"/>
          </p:nvPr>
        </p:nvSpPr>
        <p:spPr>
          <a:xfrm>
            <a:off x="1498600" y="3515381"/>
            <a:ext cx="6426200" cy="510519"/>
          </a:xfrm>
        </p:spPr>
        <p:txBody>
          <a:bodyPr/>
          <a:lstStyle/>
          <a:p>
            <a:pPr algn="l"/>
            <a:r>
              <a:rPr lang="en-US"/>
              <a:t>25 d.f. (numerator), and 15 d.f. (denominator),</a:t>
            </a:r>
          </a:p>
        </p:txBody>
      </p:sp>
      <p:graphicFrame>
        <p:nvGraphicFramePr>
          <p:cNvPr id="17" name="Object 6" descr="Begin equation. F subscript .05 baseline equals 2.28. End equation."/>
          <p:cNvGraphicFramePr>
            <a:graphicFrameLocks noGrp="1" noChangeAspect="1"/>
          </p:cNvGraphicFramePr>
          <p:nvPr>
            <p:ph idx="10"/>
            <p:extLst>
              <p:ext uri="{D42A27DB-BD31-4B8C-83A1-F6EECF244321}">
                <p14:modId xmlns:p14="http://schemas.microsoft.com/office/powerpoint/2010/main" val="645574151"/>
              </p:ext>
            </p:extLst>
          </p:nvPr>
        </p:nvGraphicFramePr>
        <p:xfrm>
          <a:off x="7874000" y="3581400"/>
          <a:ext cx="1447800" cy="381000"/>
        </p:xfrm>
        <a:graphic>
          <a:graphicData uri="http://schemas.openxmlformats.org/presentationml/2006/ole">
            <mc:AlternateContent xmlns:mc="http://schemas.openxmlformats.org/markup-compatibility/2006">
              <mc:Choice xmlns:v="urn:schemas-microsoft-com:vml" Requires="v">
                <p:oleObj spid="_x0000_s242693" name="Equation" r:id="rId5" imgW="1447560" imgH="380880" progId="Equation.DSMT4">
                  <p:embed/>
                </p:oleObj>
              </mc:Choice>
              <mc:Fallback>
                <p:oleObj name="Equation" r:id="rId5" imgW="1447560" imgH="38088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7874000" y="3581400"/>
                        <a:ext cx="1447800" cy="381000"/>
                      </a:xfrm>
                      <a:prstGeom prst="rect">
                        <a:avLst/>
                      </a:prstGeom>
                      <a:noFill/>
                      <a:ln>
                        <a:noFill/>
                      </a:ln>
                    </p:spPr>
                  </p:pic>
                </p:oleObj>
              </mc:Fallback>
            </mc:AlternateContent>
          </a:graphicData>
        </a:graphic>
      </p:graphicFrame>
      <p:graphicFrame>
        <p:nvGraphicFramePr>
          <p:cNvPr id="20" name="Object 8" descr="Reject H subscript 0 baseline if F is greater than or equal to 2.28."/>
          <p:cNvGraphicFramePr>
            <a:graphicFrameLocks noGrp="1" noChangeAspect="1"/>
          </p:cNvGraphicFramePr>
          <p:nvPr>
            <p:ph idx="14"/>
            <p:extLst>
              <p:ext uri="{D42A27DB-BD31-4B8C-83A1-F6EECF244321}">
                <p14:modId xmlns:p14="http://schemas.microsoft.com/office/powerpoint/2010/main" val="4023031202"/>
              </p:ext>
            </p:extLst>
          </p:nvPr>
        </p:nvGraphicFramePr>
        <p:xfrm>
          <a:off x="4510768" y="4624387"/>
          <a:ext cx="2869920" cy="380880"/>
        </p:xfrm>
        <a:graphic>
          <a:graphicData uri="http://schemas.openxmlformats.org/presentationml/2006/ole">
            <mc:AlternateContent xmlns:mc="http://schemas.openxmlformats.org/markup-compatibility/2006">
              <mc:Choice xmlns:v="urn:schemas-microsoft-com:vml" Requires="v">
                <p:oleObj spid="_x0000_s242694" name="Equation" r:id="rId7" imgW="2869920" imgH="380880" progId="Equation.DSMT4">
                  <p:embed/>
                </p:oleObj>
              </mc:Choice>
              <mc:Fallback>
                <p:oleObj name="Equation" r:id="rId7" imgW="2869920" imgH="380880" progId="Equation.DSMT4">
                  <p:embed/>
                  <p:pic>
                    <p:nvPicPr>
                      <p:cNvPr id="0" name="OLE substitute image"/>
                      <p:cNvPicPr/>
                      <p:nvPr/>
                    </p:nvPicPr>
                    <p:blipFill>
                      <a:blip r:embed="rId8"/>
                      <a:stretch>
                        <a:fillRect/>
                      </a:stretch>
                    </p:blipFill>
                    <p:spPr>
                      <a:xfrm>
                        <a:off x="4510768" y="4624387"/>
                        <a:ext cx="2869920" cy="38088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76247327"/>
      </p:ext>
    </p:extLst>
  </p:cSld>
  <p:clrMapOvr>
    <a:masterClrMapping/>
  </p:clrMapOvr>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 Testing about the Variances of Two Populations (11 of 12)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6338024" cy="486254"/>
          </a:xfrm>
        </p:spPr>
        <p:txBody>
          <a:bodyPr/>
          <a:lstStyle/>
          <a:p>
            <a:pPr marL="0" indent="0">
              <a:spcBef>
                <a:spcPts val="1200"/>
              </a:spcBef>
              <a:spcAft>
                <a:spcPts val="1200"/>
              </a:spcAft>
              <a:buNone/>
            </a:pPr>
            <a:r>
              <a:rPr lang="en-US" sz="2000" b="1" u="sng"/>
              <a:t>Example:</a:t>
            </a:r>
            <a:r>
              <a:rPr lang="en-US" sz="2000" b="1"/>
              <a:t> </a:t>
            </a:r>
            <a:r>
              <a:rPr lang="en-US" sz="2000"/>
              <a:t>Dullus County School </a:t>
            </a:r>
          </a:p>
        </p:txBody>
      </p:sp>
      <p:graphicFrame>
        <p:nvGraphicFramePr>
          <p:cNvPr id="7" name="Table 3">
            <a:extLst>
              <a:ext uri="{FF2B5EF4-FFF2-40B4-BE49-F238E27FC236}">
                <a16:creationId xmlns:a16="http://schemas.microsoft.com/office/drawing/2014/main" id="{31C39BB3-0E3C-4B32-8822-FC1C1255592D}"/>
              </a:ext>
            </a:extLst>
          </p:cNvPr>
          <p:cNvGraphicFramePr>
            <a:graphicFrameLocks noGrp="1"/>
          </p:cNvGraphicFramePr>
          <p:nvPr>
            <p:ph sz="half" idx="10"/>
            <p:extLst>
              <p:ext uri="{D42A27DB-BD31-4B8C-83A1-F6EECF244321}">
                <p14:modId xmlns:p14="http://schemas.microsoft.com/office/powerpoint/2010/main" val="932781567"/>
              </p:ext>
            </p:extLst>
          </p:nvPr>
        </p:nvGraphicFramePr>
        <p:xfrm>
          <a:off x="1824446" y="2254712"/>
          <a:ext cx="8752114" cy="4023360"/>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038224380"/>
                    </a:ext>
                  </a:extLst>
                </a:gridCol>
                <a:gridCol w="1528354">
                  <a:extLst>
                    <a:ext uri="{9D8B030D-6E8A-4147-A177-3AD203B41FA5}">
                      <a16:colId xmlns:a16="http://schemas.microsoft.com/office/drawing/2014/main" val="3189281329"/>
                    </a:ext>
                  </a:extLst>
                </a:gridCol>
                <a:gridCol w="1097280">
                  <a:extLst>
                    <a:ext uri="{9D8B030D-6E8A-4147-A177-3AD203B41FA5}">
                      <a16:colId xmlns:a16="http://schemas.microsoft.com/office/drawing/2014/main" val="3602643068"/>
                    </a:ext>
                  </a:extLst>
                </a:gridCol>
                <a:gridCol w="1097280">
                  <a:extLst>
                    <a:ext uri="{9D8B030D-6E8A-4147-A177-3AD203B41FA5}">
                      <a16:colId xmlns:a16="http://schemas.microsoft.com/office/drawing/2014/main" val="9770325"/>
                    </a:ext>
                  </a:extLst>
                </a:gridCol>
                <a:gridCol w="1097280">
                  <a:extLst>
                    <a:ext uri="{9D8B030D-6E8A-4147-A177-3AD203B41FA5}">
                      <a16:colId xmlns:a16="http://schemas.microsoft.com/office/drawing/2014/main" val="1103693708"/>
                    </a:ext>
                  </a:extLst>
                </a:gridCol>
                <a:gridCol w="1097280">
                  <a:extLst>
                    <a:ext uri="{9D8B030D-6E8A-4147-A177-3AD203B41FA5}">
                      <a16:colId xmlns:a16="http://schemas.microsoft.com/office/drawing/2014/main" val="3713498558"/>
                    </a:ext>
                  </a:extLst>
                </a:gridCol>
                <a:gridCol w="1097280">
                  <a:extLst>
                    <a:ext uri="{9D8B030D-6E8A-4147-A177-3AD203B41FA5}">
                      <a16:colId xmlns:a16="http://schemas.microsoft.com/office/drawing/2014/main" val="2828999101"/>
                    </a:ext>
                  </a:extLst>
                </a:gridCol>
              </a:tblGrid>
              <a:tr h="731520">
                <a:tc>
                  <a:txBody>
                    <a:bodyPr/>
                    <a:lstStyle/>
                    <a:p>
                      <a:pPr algn="ctr"/>
                      <a:r>
                        <a:rPr lang="en-US" sz="1200"/>
                        <a:t>Denominator Degrees of Freedom</a:t>
                      </a:r>
                    </a:p>
                  </a:txBody>
                  <a:tcPr marL="33433" marR="33433" anchor="b">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Area in Upper Tail</a:t>
                      </a:r>
                    </a:p>
                  </a:txBody>
                  <a:tcPr marL="33433" marR="3343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10</a:t>
                      </a:r>
                    </a:p>
                  </a:txBody>
                  <a:tcPr marL="33433" marR="3343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15</a:t>
                      </a:r>
                    </a:p>
                  </a:txBody>
                  <a:tcPr marL="33433" marR="3343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20</a:t>
                      </a:r>
                    </a:p>
                  </a:txBody>
                  <a:tcPr marL="33433" marR="3343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25</a:t>
                      </a:r>
                    </a:p>
                  </a:txBody>
                  <a:tcPr marL="33433" marR="3343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algn="ctr"/>
                      <a:r>
                        <a:rPr lang="en-US" sz="1200"/>
                        <a:t>30</a:t>
                      </a:r>
                    </a:p>
                  </a:txBody>
                  <a:tcPr marL="33433" marR="33433" anchor="b">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274220476"/>
                  </a:ext>
                </a:extLst>
              </a:tr>
              <a:tr h="273050">
                <a:tc>
                  <a:txBody>
                    <a:bodyPr/>
                    <a:lstStyle/>
                    <a:p>
                      <a:pPr algn="ctr"/>
                      <a:r>
                        <a:rPr lang="en-US" sz="1200">
                          <a:solidFill>
                            <a:srgbClr val="141414"/>
                          </a:solidFill>
                        </a:rPr>
                        <a:t>10</a:t>
                      </a:r>
                    </a:p>
                  </a:txBody>
                  <a:tcPr marL="33433" marR="33433">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.10</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2.32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2.24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2.20</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2.17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2.16</a:t>
                      </a:r>
                    </a:p>
                  </a:txBody>
                  <a:tcPr marL="33433" marR="33433">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528209"/>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2.98</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2.85</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2.73</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2.70</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0042042"/>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.025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3.72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3.52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3.42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3.35</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3.31</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8886280"/>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.01</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4.85</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4.56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4.41</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4.31</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4.25</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76800163"/>
                  </a:ext>
                </a:extLst>
              </a:tr>
              <a:tr h="273050">
                <a:tc>
                  <a:txBody>
                    <a:bodyPr/>
                    <a:lstStyle/>
                    <a:p>
                      <a:pPr algn="ctr"/>
                      <a:r>
                        <a:rPr lang="en-US" sz="1200">
                          <a:solidFill>
                            <a:srgbClr val="141414"/>
                          </a:solidFill>
                        </a:rPr>
                        <a:t>15</a:t>
                      </a: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.10</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2.06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1.97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1.92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1.89</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1.87</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6622215"/>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2.54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2.40</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2.33</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effectLst>
                            <a:glow rad="254000">
                              <a:schemeClr val="accent3">
                                <a:satMod val="175000"/>
                                <a:alpha val="25000"/>
                              </a:schemeClr>
                            </a:glow>
                          </a:effectLst>
                        </a:rPr>
                        <a:t>2.28</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2.25</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1509422"/>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.025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3.06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2.86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2.69</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2.64</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9533420"/>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.01</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3.80</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3.52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3.37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3.28</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3.21</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8888698"/>
                  </a:ext>
                </a:extLst>
              </a:tr>
              <a:tr h="273050">
                <a:tc>
                  <a:txBody>
                    <a:bodyPr/>
                    <a:lstStyle/>
                    <a:p>
                      <a:pPr algn="ctr"/>
                      <a:r>
                        <a:rPr lang="en-US" sz="1200">
                          <a:solidFill>
                            <a:srgbClr val="141414"/>
                          </a:solidFill>
                        </a:rPr>
                        <a:t>20</a:t>
                      </a: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.10</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1.94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1.84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1.79</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1.76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1.74</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8628071"/>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2.35</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2.20</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2.12</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2.07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2.04</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7389885"/>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.025</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2.57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2.46</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2.40</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2.35</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09774516"/>
                  </a:ext>
                </a:extLst>
              </a:tr>
              <a:tr h="273050">
                <a:tc>
                  <a:txBody>
                    <a:bodyPr/>
                    <a:lstStyle/>
                    <a:p>
                      <a:pPr algn="ctr"/>
                      <a:endParaRPr lang="en-US" sz="1200">
                        <a:solidFill>
                          <a:srgbClr val="141414"/>
                        </a:solidFill>
                      </a:endParaRPr>
                    </a:p>
                  </a:txBody>
                  <a:tcPr marL="33433" marR="33433">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en-US" sz="1200">
                          <a:solidFill>
                            <a:srgbClr val="141414"/>
                          </a:solidFill>
                        </a:rPr>
                        <a:t>.01</a:t>
                      </a:r>
                    </a:p>
                  </a:txBody>
                  <a:tcPr marL="594360"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3.37</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3.09</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2.94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2.84</a:t>
                      </a:r>
                    </a:p>
                  </a:txBody>
                  <a:tcPr marL="33433" marR="334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a:solidFill>
                            <a:srgbClr val="141414"/>
                          </a:solidFill>
                        </a:rPr>
                        <a:t>2.78</a:t>
                      </a:r>
                    </a:p>
                  </a:txBody>
                  <a:tcPr marL="33433" marR="33433">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2171480"/>
                  </a:ext>
                </a:extLst>
              </a:tr>
            </a:tbl>
          </a:graphicData>
        </a:graphic>
      </p:graphicFrame>
      <p:sp>
        <p:nvSpPr>
          <p:cNvPr id="9" name="Content Placeholder 4">
            <a:extLst>
              <a:ext uri="{FF2B5EF4-FFF2-40B4-BE49-F238E27FC236}">
                <a16:creationId xmlns:a16="http://schemas.microsoft.com/office/drawing/2014/main" id="{AD789DD1-AA5B-45DC-A433-3BEAAAC647C3}"/>
              </a:ext>
            </a:extLst>
          </p:cNvPr>
          <p:cNvSpPr>
            <a:spLocks noGrp="1"/>
          </p:cNvSpPr>
          <p:nvPr>
            <p:ph sz="half" idx="2"/>
          </p:nvPr>
        </p:nvSpPr>
        <p:spPr>
          <a:xfrm>
            <a:off x="5955295" y="2266246"/>
            <a:ext cx="3823118" cy="355226"/>
          </a:xfrm>
        </p:spPr>
        <p:txBody>
          <a:bodyPr/>
          <a:lstStyle/>
          <a:p>
            <a:pPr marL="0" indent="0" algn="ctr">
              <a:buNone/>
            </a:pPr>
            <a:r>
              <a:rPr lang="en-US" sz="1600" b="1">
                <a:solidFill>
                  <a:schemeClr val="bg1"/>
                </a:solidFill>
              </a:rPr>
              <a:t>Numerator Degrees of Freedom</a:t>
            </a:r>
          </a:p>
        </p:txBody>
      </p:sp>
    </p:spTree>
    <p:extLst>
      <p:ext uri="{BB962C8B-B14F-4D97-AF65-F5344CB8AC3E}">
        <p14:creationId xmlns:p14="http://schemas.microsoft.com/office/powerpoint/2010/main" val="132956416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Hypothesis Testing about the Variances of Two Populations (12 of 12)</a:t>
            </a:r>
          </a:p>
        </p:txBody>
      </p:sp>
      <p:sp>
        <p:nvSpPr>
          <p:cNvPr id="5" name="Content Placeholder 2"/>
          <p:cNvSpPr>
            <a:spLocks noGrp="1"/>
          </p:cNvSpPr>
          <p:nvPr>
            <p:ph idx="1"/>
          </p:nvPr>
        </p:nvSpPr>
        <p:spPr>
          <a:xfrm>
            <a:off x="476843" y="1944375"/>
            <a:ext cx="4597433" cy="515490"/>
          </a:xfrm>
        </p:spPr>
        <p:txBody>
          <a:bodyPr/>
          <a:lstStyle/>
          <a:p>
            <a:pPr algn="l"/>
            <a:r>
              <a:rPr lang="en-US" b="1" u="sng"/>
              <a:t>Example:</a:t>
            </a:r>
            <a:r>
              <a:rPr lang="en-US"/>
              <a:t> Dullus County School </a:t>
            </a:r>
          </a:p>
          <a:p>
            <a:pPr algn="l"/>
            <a:endParaRPr lang="en-US"/>
          </a:p>
        </p:txBody>
      </p:sp>
      <p:sp>
        <p:nvSpPr>
          <p:cNvPr id="7" name="Content Placeholder 3"/>
          <p:cNvSpPr>
            <a:spLocks noGrp="1"/>
          </p:cNvSpPr>
          <p:nvPr>
            <p:ph idx="11"/>
          </p:nvPr>
        </p:nvSpPr>
        <p:spPr>
          <a:xfrm>
            <a:off x="1883884" y="2562560"/>
            <a:ext cx="1447090" cy="515490"/>
          </a:xfrm>
        </p:spPr>
        <p:txBody>
          <a:bodyPr/>
          <a:lstStyle/>
          <a:p>
            <a:pPr algn="l"/>
            <a:r>
              <a:rPr lang="en-US"/>
              <a:t>Because</a:t>
            </a:r>
          </a:p>
        </p:txBody>
      </p:sp>
      <p:graphicFrame>
        <p:nvGraphicFramePr>
          <p:cNvPr id="14" name="Object 4" descr="Begin equation. F equals 2.40. End equation."/>
          <p:cNvGraphicFramePr>
            <a:graphicFrameLocks noGrp="1" noChangeAspect="1"/>
          </p:cNvGraphicFramePr>
          <p:nvPr>
            <p:ph idx="13"/>
            <p:extLst>
              <p:ext uri="{D42A27DB-BD31-4B8C-83A1-F6EECF244321}">
                <p14:modId xmlns:p14="http://schemas.microsoft.com/office/powerpoint/2010/main" val="2511596681"/>
              </p:ext>
            </p:extLst>
          </p:nvPr>
        </p:nvGraphicFramePr>
        <p:xfrm>
          <a:off x="3284785" y="2640509"/>
          <a:ext cx="1155700" cy="292100"/>
        </p:xfrm>
        <a:graphic>
          <a:graphicData uri="http://schemas.openxmlformats.org/presentationml/2006/ole">
            <mc:AlternateContent xmlns:mc="http://schemas.openxmlformats.org/markup-compatibility/2006">
              <mc:Choice xmlns:v="urn:schemas-microsoft-com:vml" Requires="v">
                <p:oleObj spid="_x0000_s243714" name="Equation" r:id="rId3" imgW="1155600" imgH="291960" progId="Equation.DSMT4">
                  <p:embed/>
                </p:oleObj>
              </mc:Choice>
              <mc:Fallback>
                <p:oleObj name="Equation" r:id="rId3" imgW="1155600" imgH="29196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284785" y="2640509"/>
                        <a:ext cx="1155700" cy="292100"/>
                      </a:xfrm>
                      <a:prstGeom prst="rect">
                        <a:avLst/>
                      </a:prstGeom>
                      <a:noFill/>
                      <a:ln>
                        <a:noFill/>
                      </a:ln>
                    </p:spPr>
                  </p:pic>
                </p:oleObj>
              </mc:Fallback>
            </mc:AlternateContent>
          </a:graphicData>
        </a:graphic>
      </p:graphicFrame>
      <p:sp>
        <p:nvSpPr>
          <p:cNvPr id="11" name="Content Placeholder 4"/>
          <p:cNvSpPr>
            <a:spLocks noGrp="1"/>
          </p:cNvSpPr>
          <p:nvPr>
            <p:ph idx="15"/>
          </p:nvPr>
        </p:nvSpPr>
        <p:spPr>
          <a:xfrm>
            <a:off x="3979567" y="2555078"/>
            <a:ext cx="7186412" cy="548640"/>
          </a:xfrm>
        </p:spPr>
        <p:txBody>
          <a:bodyPr/>
          <a:lstStyle/>
          <a:p>
            <a:pPr marL="457200" lvl="1" indent="0">
              <a:spcBef>
                <a:spcPts val="1200"/>
              </a:spcBef>
              <a:spcAft>
                <a:spcPts val="1200"/>
              </a:spcAft>
              <a:buNone/>
            </a:pPr>
            <a:r>
              <a:rPr lang="en-US"/>
              <a:t>is greater than 2.28, we reject null hypothesis.</a:t>
            </a:r>
          </a:p>
        </p:txBody>
      </p:sp>
      <p:sp>
        <p:nvSpPr>
          <p:cNvPr id="6" name="Content Placeholder 5"/>
          <p:cNvSpPr>
            <a:spLocks noGrp="1"/>
          </p:cNvSpPr>
          <p:nvPr>
            <p:ph idx="10"/>
          </p:nvPr>
        </p:nvSpPr>
        <p:spPr>
          <a:xfrm>
            <a:off x="1883884" y="3293779"/>
            <a:ext cx="8368293" cy="843186"/>
          </a:xfrm>
        </p:spPr>
        <p:txBody>
          <a:bodyPr/>
          <a:lstStyle/>
          <a:p>
            <a:pPr marL="1737360" indent="-2194560" algn="l"/>
            <a:r>
              <a:rPr lang="en-US" u="sng"/>
              <a:t>Conclusion</a:t>
            </a:r>
            <a:r>
              <a:rPr lang="en-US"/>
              <a:t>: The two buses differ in terms of pickup/delivery time variances.</a:t>
            </a:r>
          </a:p>
        </p:txBody>
      </p:sp>
    </p:spTree>
    <p:extLst>
      <p:ext uri="{BB962C8B-B14F-4D97-AF65-F5344CB8AC3E}">
        <p14:creationId xmlns:p14="http://schemas.microsoft.com/office/powerpoint/2010/main" val="1072174525"/>
      </p:ext>
    </p:extLst>
  </p:cSld>
  <p:clrMapOvr>
    <a:masterClrMapping/>
  </p:clrMapOvr>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5" y="473245"/>
            <a:ext cx="11399444" cy="1217447"/>
          </a:xfrm>
        </p:spPr>
        <p:txBody>
          <a:bodyPr/>
          <a:lstStyle/>
          <a:p>
            <a:r>
              <a:rPr lang="en-US" sz="3600" dirty="0"/>
              <a:t>Chapter 12</a:t>
            </a:r>
            <a:br>
              <a:rPr lang="en-US" sz="3600" dirty="0"/>
            </a:br>
            <a:r>
              <a:rPr lang="en-US" sz="2800" dirty="0"/>
              <a:t>Tests of Goodness of Fit, Independence, and Multiple Proportions</a:t>
            </a:r>
            <a:endParaRPr lang="en-IN" sz="3600" dirty="0"/>
          </a:p>
        </p:txBody>
      </p:sp>
      <p:sp>
        <p:nvSpPr>
          <p:cNvPr id="3" name="Content Placeholder 2"/>
          <p:cNvSpPr>
            <a:spLocks noGrp="1"/>
          </p:cNvSpPr>
          <p:nvPr>
            <p:ph idx="1"/>
          </p:nvPr>
        </p:nvSpPr>
        <p:spPr/>
        <p:txBody>
          <a:bodyPr/>
          <a:lstStyle/>
          <a:p>
            <a:pPr>
              <a:spcBef>
                <a:spcPts val="600"/>
              </a:spcBef>
            </a:pPr>
            <a:r>
              <a:rPr lang="en-US" dirty="0"/>
              <a:t>Goodness of Fit Test</a:t>
            </a:r>
          </a:p>
          <a:p>
            <a:pPr>
              <a:spcBef>
                <a:spcPts val="600"/>
              </a:spcBef>
            </a:pPr>
            <a:r>
              <a:rPr lang="en-US" dirty="0"/>
              <a:t>Test of Independence</a:t>
            </a:r>
          </a:p>
          <a:p>
            <a:pPr>
              <a:spcBef>
                <a:spcPts val="600"/>
              </a:spcBef>
            </a:pPr>
            <a:r>
              <a:rPr lang="en-US" dirty="0"/>
              <a:t>Testing for Equality of Three or More Population Proportions</a:t>
            </a:r>
          </a:p>
        </p:txBody>
      </p:sp>
    </p:spTree>
    <p:extLst>
      <p:ext uri="{BB962C8B-B14F-4D97-AF65-F5344CB8AC3E}">
        <p14:creationId xmlns:p14="http://schemas.microsoft.com/office/powerpoint/2010/main" val="4277751760"/>
      </p:ext>
    </p:extLst>
  </p:cSld>
  <p:clrMapOvr>
    <a:masterClrMapping/>
  </p:clrMapOvr>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EF1FDB-2C48-497E-AC92-79B20748BC62}"/>
              </a:ext>
            </a:extLst>
          </p:cNvPr>
          <p:cNvSpPr>
            <a:spLocks noGrp="1"/>
          </p:cNvSpPr>
          <p:nvPr>
            <p:ph type="title"/>
          </p:nvPr>
        </p:nvSpPr>
        <p:spPr/>
        <p:txBody>
          <a:bodyPr/>
          <a:lstStyle/>
          <a:p>
            <a:r>
              <a:rPr lang="en-US"/>
              <a:t>Tests of Goodness of Fit, Independence, </a:t>
            </a:r>
            <a:br>
              <a:rPr lang="en-US"/>
            </a:br>
            <a:r>
              <a:rPr lang="en-US"/>
              <a:t>and Multiple Proportions</a:t>
            </a:r>
            <a:endParaRPr lang="en-IN"/>
          </a:p>
        </p:txBody>
      </p:sp>
      <p:sp>
        <p:nvSpPr>
          <p:cNvPr id="2" name="Content Placeholder 2">
            <a:extLst>
              <a:ext uri="{FF2B5EF4-FFF2-40B4-BE49-F238E27FC236}">
                <a16:creationId xmlns:a16="http://schemas.microsoft.com/office/drawing/2014/main" id="{F722832C-F83C-4F61-9436-9D5E6F1014BE}"/>
              </a:ext>
            </a:extLst>
          </p:cNvPr>
          <p:cNvSpPr>
            <a:spLocks noGrp="1"/>
          </p:cNvSpPr>
          <p:nvPr>
            <p:ph sz="half" idx="2"/>
          </p:nvPr>
        </p:nvSpPr>
        <p:spPr>
          <a:xfrm>
            <a:off x="476843" y="1828800"/>
            <a:ext cx="11241915" cy="1097280"/>
          </a:xfrm>
        </p:spPr>
        <p:txBody>
          <a:bodyPr/>
          <a:lstStyle/>
          <a:p>
            <a:pPr>
              <a:spcBef>
                <a:spcPts val="1200"/>
              </a:spcBef>
              <a:spcAft>
                <a:spcPts val="300"/>
              </a:spcAft>
            </a:pPr>
            <a:r>
              <a:rPr lang="en-US"/>
              <a:t>In this chapter we introduce three additional hypothesis-testing procedures.</a:t>
            </a:r>
          </a:p>
          <a:p>
            <a:pPr>
              <a:spcBef>
                <a:spcPts val="1200"/>
              </a:spcBef>
            </a:pPr>
            <a:r>
              <a:rPr lang="en-US"/>
              <a:t>The test statistic and the distribution used are based on the chi-square</a:t>
            </a:r>
          </a:p>
        </p:txBody>
      </p:sp>
      <p:graphicFrame>
        <p:nvGraphicFramePr>
          <p:cNvPr id="9" name="Object 3" descr="Chi square">
            <a:extLst>
              <a:ext uri="{FF2B5EF4-FFF2-40B4-BE49-F238E27FC236}">
                <a16:creationId xmlns:a16="http://schemas.microsoft.com/office/drawing/2014/main" id="{F5FB3F41-F282-462F-82E6-F510DB30831B}"/>
              </a:ext>
            </a:extLst>
          </p:cNvPr>
          <p:cNvGraphicFramePr>
            <a:graphicFrameLocks noGrp="1" noChangeAspect="1"/>
          </p:cNvGraphicFramePr>
          <p:nvPr>
            <p:ph idx="10"/>
            <p:extLst>
              <p:ext uri="{D42A27DB-BD31-4B8C-83A1-F6EECF244321}">
                <p14:modId xmlns:p14="http://schemas.microsoft.com/office/powerpoint/2010/main" val="3291182632"/>
              </p:ext>
            </p:extLst>
          </p:nvPr>
        </p:nvGraphicFramePr>
        <p:xfrm>
          <a:off x="10364172" y="2394401"/>
          <a:ext cx="584200" cy="406400"/>
        </p:xfrm>
        <a:graphic>
          <a:graphicData uri="http://schemas.openxmlformats.org/presentationml/2006/ole">
            <mc:AlternateContent xmlns:mc="http://schemas.openxmlformats.org/markup-compatibility/2006">
              <mc:Choice xmlns:v="urn:schemas-microsoft-com:vml" Requires="v">
                <p:oleObj spid="_x0000_s244738" name="Equation" r:id="rId3" imgW="583920" imgH="406080" progId="Equation.DSMT4">
                  <p:embed/>
                </p:oleObj>
              </mc:Choice>
              <mc:Fallback>
                <p:oleObj name="Equation" r:id="rId3" imgW="583920" imgH="406080" progId="Equation.DSMT4">
                  <p:embed/>
                  <p:pic>
                    <p:nvPicPr>
                      <p:cNvPr id="0" name="OLE substitute image"/>
                      <p:cNvPicPr/>
                      <p:nvPr/>
                    </p:nvPicPr>
                    <p:blipFill>
                      <a:blip r:embed="rId4"/>
                      <a:stretch>
                        <a:fillRect/>
                      </a:stretch>
                    </p:blipFill>
                    <p:spPr>
                      <a:xfrm>
                        <a:off x="10364172" y="2394401"/>
                        <a:ext cx="584200" cy="406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5693701-C696-4AC5-B16B-488A6F16C6CE}"/>
              </a:ext>
            </a:extLst>
          </p:cNvPr>
          <p:cNvSpPr>
            <a:spLocks noGrp="1"/>
          </p:cNvSpPr>
          <p:nvPr>
            <p:ph idx="11"/>
          </p:nvPr>
        </p:nvSpPr>
        <p:spPr>
          <a:xfrm>
            <a:off x="703423" y="2814955"/>
            <a:ext cx="1828800" cy="457200"/>
          </a:xfrm>
        </p:spPr>
        <p:txBody>
          <a:bodyPr/>
          <a:lstStyle/>
          <a:p>
            <a:pPr algn="l"/>
            <a:r>
              <a:rPr lang="en-IN"/>
              <a:t>distribution.</a:t>
            </a:r>
          </a:p>
        </p:txBody>
      </p:sp>
      <p:sp>
        <p:nvSpPr>
          <p:cNvPr id="5" name="Content Placeholder 5">
            <a:extLst>
              <a:ext uri="{FF2B5EF4-FFF2-40B4-BE49-F238E27FC236}">
                <a16:creationId xmlns:a16="http://schemas.microsoft.com/office/drawing/2014/main" id="{677F070B-2EF6-4F4B-AABD-DCC087965772}"/>
              </a:ext>
            </a:extLst>
          </p:cNvPr>
          <p:cNvSpPr>
            <a:spLocks noGrp="1"/>
          </p:cNvSpPr>
          <p:nvPr>
            <p:ph idx="13"/>
          </p:nvPr>
        </p:nvSpPr>
        <p:spPr>
          <a:xfrm>
            <a:off x="476843" y="3442991"/>
            <a:ext cx="5746336" cy="457200"/>
          </a:xfrm>
        </p:spPr>
        <p:txBody>
          <a:bodyPr/>
          <a:lstStyle/>
          <a:p>
            <a:pPr marL="228600" lvl="0" indent="-228600" algn="l">
              <a:spcBef>
                <a:spcPts val="1200"/>
              </a:spcBef>
              <a:buClr>
                <a:srgbClr val="003865"/>
              </a:buClr>
              <a:buFont typeface="Arial" pitchFamily="34" charset="0"/>
              <a:buChar char="•"/>
            </a:pPr>
            <a:r>
              <a:rPr lang="en-US">
                <a:solidFill>
                  <a:srgbClr val="003865"/>
                </a:solidFill>
              </a:rPr>
              <a:t>In all cases, the data are categorical.</a:t>
            </a:r>
          </a:p>
        </p:txBody>
      </p:sp>
    </p:spTree>
    <p:extLst>
      <p:ext uri="{BB962C8B-B14F-4D97-AF65-F5344CB8AC3E}">
        <p14:creationId xmlns:p14="http://schemas.microsoft.com/office/powerpoint/2010/main" val="2026751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(3 of 9)</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marL="0" indent="0">
              <a:spcBef>
                <a:spcPts val="1200"/>
              </a:spcBef>
              <a:spcAft>
                <a:spcPts val="1200"/>
              </a:spcAft>
              <a:buNone/>
            </a:pPr>
            <a:r>
              <a:rPr lang="en-US"/>
              <a:t>The three steps necessary to define the classes for a frequency distribution with quantitative data are:</a:t>
            </a:r>
          </a:p>
          <a:p>
            <a:pPr>
              <a:spcBef>
                <a:spcPts val="1200"/>
              </a:spcBef>
              <a:spcAft>
                <a:spcPts val="1200"/>
              </a:spcAft>
            </a:pPr>
            <a:r>
              <a:rPr lang="en-US"/>
              <a:t> </a:t>
            </a:r>
            <a:r>
              <a:rPr lang="en-US" b="1"/>
              <a:t>Step 1: </a:t>
            </a:r>
            <a:r>
              <a:rPr lang="en-US"/>
              <a:t>Determine the number of non-overlapping classes. </a:t>
            </a:r>
          </a:p>
          <a:p>
            <a:pPr>
              <a:spcBef>
                <a:spcPts val="1200"/>
              </a:spcBef>
              <a:spcAft>
                <a:spcPts val="1200"/>
              </a:spcAft>
            </a:pPr>
            <a:r>
              <a:rPr lang="en-US"/>
              <a:t> </a:t>
            </a:r>
            <a:r>
              <a:rPr lang="en-US" b="1"/>
              <a:t>Step 2: </a:t>
            </a:r>
            <a:r>
              <a:rPr lang="en-US"/>
              <a:t>Determine the width of each class.</a:t>
            </a:r>
          </a:p>
          <a:p>
            <a:pPr>
              <a:spcBef>
                <a:spcPts val="1200"/>
              </a:spcBef>
              <a:spcAft>
                <a:spcPts val="1200"/>
              </a:spcAft>
            </a:pPr>
            <a:r>
              <a:rPr lang="en-US"/>
              <a:t> </a:t>
            </a:r>
            <a:r>
              <a:rPr lang="en-US" b="1"/>
              <a:t>Step 3: </a:t>
            </a:r>
            <a:r>
              <a:rPr lang="en-US"/>
              <a:t>Determine the class limits.</a:t>
            </a:r>
          </a:p>
        </p:txBody>
      </p:sp>
    </p:spTree>
    <p:extLst>
      <p:ext uri="{BB962C8B-B14F-4D97-AF65-F5344CB8AC3E}">
        <p14:creationId xmlns:p14="http://schemas.microsoft.com/office/powerpoint/2010/main" val="1348633250"/>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8CB83F6-87FE-431C-B3B0-94B9E8936992}"/>
              </a:ext>
            </a:extLst>
          </p:cNvPr>
          <p:cNvSpPr>
            <a:spLocks noGrp="1"/>
          </p:cNvSpPr>
          <p:nvPr>
            <p:ph type="title"/>
          </p:nvPr>
        </p:nvSpPr>
        <p:spPr/>
        <p:txBody>
          <a:bodyPr/>
          <a:lstStyle/>
          <a:p>
            <a:r>
              <a:rPr lang="en-US"/>
              <a:t>Goodness of Fit Test:</a:t>
            </a:r>
            <a:br>
              <a:rPr lang="en-US"/>
            </a:br>
            <a:r>
              <a:rPr lang="en-US"/>
              <a:t>Multinomial Probability Distribution (1 of 4)</a:t>
            </a:r>
            <a:endParaRPr lang="en-IN"/>
          </a:p>
        </p:txBody>
      </p:sp>
      <p:sp>
        <p:nvSpPr>
          <p:cNvPr id="2" name="Content Placeholder 2">
            <a:extLst>
              <a:ext uri="{FF2B5EF4-FFF2-40B4-BE49-F238E27FC236}">
                <a16:creationId xmlns:a16="http://schemas.microsoft.com/office/drawing/2014/main" id="{1CD6ECF6-2E7E-4E19-BE29-8B2D3BFB682B}"/>
              </a:ext>
            </a:extLst>
          </p:cNvPr>
          <p:cNvSpPr>
            <a:spLocks noGrp="1"/>
          </p:cNvSpPr>
          <p:nvPr>
            <p:ph sz="half" idx="2"/>
          </p:nvPr>
        </p:nvSpPr>
        <p:spPr>
          <a:xfrm>
            <a:off x="476843" y="1828800"/>
            <a:ext cx="11241915" cy="548640"/>
          </a:xfrm>
        </p:spPr>
        <p:txBody>
          <a:bodyPr/>
          <a:lstStyle/>
          <a:p>
            <a:pPr marL="0" indent="0">
              <a:spcBef>
                <a:spcPts val="1200"/>
              </a:spcBef>
              <a:buNone/>
            </a:pPr>
            <a:r>
              <a:rPr lang="en-US"/>
              <a:t>1.   State the null and alternative hypotheses.</a:t>
            </a:r>
          </a:p>
        </p:txBody>
      </p:sp>
      <p:graphicFrame>
        <p:nvGraphicFramePr>
          <p:cNvPr id="9" name="Object 3" descr="H subscript 0 baseline">
            <a:extLst>
              <a:ext uri="{FF2B5EF4-FFF2-40B4-BE49-F238E27FC236}">
                <a16:creationId xmlns:a16="http://schemas.microsoft.com/office/drawing/2014/main" id="{90C500BD-7598-448D-8456-4F5C9EBBAF70}"/>
              </a:ext>
            </a:extLst>
          </p:cNvPr>
          <p:cNvGraphicFramePr>
            <a:graphicFrameLocks noGrp="1" noChangeAspect="1"/>
          </p:cNvGraphicFramePr>
          <p:nvPr>
            <p:ph idx="10"/>
            <p:extLst>
              <p:ext uri="{D42A27DB-BD31-4B8C-83A1-F6EECF244321}">
                <p14:modId xmlns:p14="http://schemas.microsoft.com/office/powerpoint/2010/main" val="1731740055"/>
              </p:ext>
            </p:extLst>
          </p:nvPr>
        </p:nvGraphicFramePr>
        <p:xfrm>
          <a:off x="1469231" y="2522855"/>
          <a:ext cx="444500" cy="381000"/>
        </p:xfrm>
        <a:graphic>
          <a:graphicData uri="http://schemas.openxmlformats.org/presentationml/2006/ole">
            <mc:AlternateContent xmlns:mc="http://schemas.openxmlformats.org/markup-compatibility/2006">
              <mc:Choice xmlns:v="urn:schemas-microsoft-com:vml" Requires="v">
                <p:oleObj spid="_x0000_s245763" name="Equation" r:id="rId3" imgW="444240" imgH="380880" progId="Equation.DSMT4">
                  <p:embed/>
                </p:oleObj>
              </mc:Choice>
              <mc:Fallback>
                <p:oleObj name="Equation" r:id="rId3" imgW="444240" imgH="380880" progId="Equation.DSMT4">
                  <p:embed/>
                  <p:pic>
                    <p:nvPicPr>
                      <p:cNvPr id="0" name="OLE substitute image"/>
                      <p:cNvPicPr/>
                      <p:nvPr/>
                    </p:nvPicPr>
                    <p:blipFill>
                      <a:blip r:embed="rId4"/>
                      <a:stretch>
                        <a:fillRect/>
                      </a:stretch>
                    </p:blipFill>
                    <p:spPr>
                      <a:xfrm>
                        <a:off x="1469231" y="2522855"/>
                        <a:ext cx="4445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A152F910-C347-45DE-B8CF-ADE4D82E210E}"/>
              </a:ext>
            </a:extLst>
          </p:cNvPr>
          <p:cNvSpPr>
            <a:spLocks noGrp="1"/>
          </p:cNvSpPr>
          <p:nvPr>
            <p:ph idx="11"/>
          </p:nvPr>
        </p:nvSpPr>
        <p:spPr>
          <a:xfrm>
            <a:off x="1969612" y="2443524"/>
            <a:ext cx="9231787" cy="822960"/>
          </a:xfrm>
        </p:spPr>
        <p:txBody>
          <a:bodyPr/>
          <a:lstStyle/>
          <a:p>
            <a:pPr algn="l"/>
            <a:r>
              <a:rPr lang="en-US"/>
              <a:t>The population follows a multinomial distribution with specified probabilities for each of the </a:t>
            </a:r>
            <a:r>
              <a:rPr lang="en-US" i="1"/>
              <a:t>k</a:t>
            </a:r>
            <a:r>
              <a:rPr lang="en-US"/>
              <a:t> categories</a:t>
            </a:r>
            <a:endParaRPr lang="en-IN"/>
          </a:p>
        </p:txBody>
      </p:sp>
      <p:graphicFrame>
        <p:nvGraphicFramePr>
          <p:cNvPr id="11" name="Object 5" descr="H subscript a baseline">
            <a:extLst>
              <a:ext uri="{FF2B5EF4-FFF2-40B4-BE49-F238E27FC236}">
                <a16:creationId xmlns:a16="http://schemas.microsoft.com/office/drawing/2014/main" id="{EFA6D392-BE6A-4F46-8A1C-E17D7612160A}"/>
              </a:ext>
            </a:extLst>
          </p:cNvPr>
          <p:cNvGraphicFramePr>
            <a:graphicFrameLocks noGrp="1" noChangeAspect="1"/>
          </p:cNvGraphicFramePr>
          <p:nvPr>
            <p:ph idx="13"/>
            <p:extLst>
              <p:ext uri="{D42A27DB-BD31-4B8C-83A1-F6EECF244321}">
                <p14:modId xmlns:p14="http://schemas.microsoft.com/office/powerpoint/2010/main" val="1433059140"/>
              </p:ext>
            </p:extLst>
          </p:nvPr>
        </p:nvGraphicFramePr>
        <p:xfrm>
          <a:off x="1469231" y="3494477"/>
          <a:ext cx="444500" cy="381000"/>
        </p:xfrm>
        <a:graphic>
          <a:graphicData uri="http://schemas.openxmlformats.org/presentationml/2006/ole">
            <mc:AlternateContent xmlns:mc="http://schemas.openxmlformats.org/markup-compatibility/2006">
              <mc:Choice xmlns:v="urn:schemas-microsoft-com:vml" Requires="v">
                <p:oleObj spid="_x0000_s245764" name="Equation" r:id="rId5" imgW="444240" imgH="380880" progId="Equation.DSMT4">
                  <p:embed/>
                </p:oleObj>
              </mc:Choice>
              <mc:Fallback>
                <p:oleObj name="Equation" r:id="rId5" imgW="444240" imgH="380880" progId="Equation.DSMT4">
                  <p:embed/>
                  <p:pic>
                    <p:nvPicPr>
                      <p:cNvPr id="0" name="OLE substitute image"/>
                      <p:cNvPicPr/>
                      <p:nvPr/>
                    </p:nvPicPr>
                    <p:blipFill>
                      <a:blip r:embed="rId6"/>
                      <a:stretch>
                        <a:fillRect/>
                      </a:stretch>
                    </p:blipFill>
                    <p:spPr>
                      <a:xfrm>
                        <a:off x="1469231" y="3494477"/>
                        <a:ext cx="444500" cy="3810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E51F4366-5C17-460B-94F6-DA4A37BB0209}"/>
              </a:ext>
            </a:extLst>
          </p:cNvPr>
          <p:cNvSpPr>
            <a:spLocks noGrp="1"/>
          </p:cNvSpPr>
          <p:nvPr>
            <p:ph idx="15"/>
          </p:nvPr>
        </p:nvSpPr>
        <p:spPr>
          <a:xfrm>
            <a:off x="1969612" y="3442991"/>
            <a:ext cx="9745544" cy="887709"/>
          </a:xfrm>
        </p:spPr>
        <p:txBody>
          <a:bodyPr/>
          <a:lstStyle/>
          <a:p>
            <a:pPr algn="l"/>
            <a:r>
              <a:rPr lang="en-US"/>
              <a:t>The population does </a:t>
            </a:r>
            <a:r>
              <a:rPr lang="en-US" u="sng"/>
              <a:t>not</a:t>
            </a:r>
            <a:r>
              <a:rPr lang="en-US"/>
              <a:t> follow a multinomial distribution with specified probabilities for each of the </a:t>
            </a:r>
            <a:r>
              <a:rPr lang="en-US" i="1"/>
              <a:t>k</a:t>
            </a:r>
            <a:r>
              <a:rPr lang="en-US"/>
              <a:t> categories</a:t>
            </a:r>
            <a:endParaRPr lang="en-IN"/>
          </a:p>
        </p:txBody>
      </p:sp>
    </p:spTree>
    <p:extLst>
      <p:ext uri="{BB962C8B-B14F-4D97-AF65-F5344CB8AC3E}">
        <p14:creationId xmlns:p14="http://schemas.microsoft.com/office/powerpoint/2010/main" val="2664392252"/>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Goodness of Fit Test:</a:t>
            </a:r>
            <a:br>
              <a:rPr lang="en-US"/>
            </a:br>
            <a:r>
              <a:rPr lang="en-US"/>
              <a:t>Multinomial Probability Distribution (2 of 4)</a:t>
            </a:r>
            <a:endParaRPr lang="en-IN"/>
          </a:p>
        </p:txBody>
      </p:sp>
      <p:sp>
        <p:nvSpPr>
          <p:cNvPr id="4" name="Content Placeholder 2"/>
          <p:cNvSpPr>
            <a:spLocks noGrp="1"/>
          </p:cNvSpPr>
          <p:nvPr>
            <p:ph idx="1"/>
          </p:nvPr>
        </p:nvSpPr>
        <p:spPr/>
        <p:txBody>
          <a:bodyPr/>
          <a:lstStyle/>
          <a:p>
            <a:pPr marL="457200" lvl="1" indent="0">
              <a:spcBef>
                <a:spcPts val="1200"/>
              </a:spcBef>
              <a:buNone/>
            </a:pPr>
            <a:r>
              <a:rPr lang="en-US"/>
              <a:t>2.  Select a random sample and record the observed frequency, </a:t>
            </a:r>
            <a:r>
              <a:rPr lang="en-US" i="1"/>
              <a:t>f</a:t>
            </a:r>
            <a:r>
              <a:rPr lang="en-US" i="1" baseline="-25000"/>
              <a:t>i</a:t>
            </a:r>
            <a:r>
              <a:rPr lang="en-US"/>
              <a:t> , for each of 	the </a:t>
            </a:r>
            <a:r>
              <a:rPr lang="en-US" i="1"/>
              <a:t>k</a:t>
            </a:r>
            <a:r>
              <a:rPr lang="en-US"/>
              <a:t> categories.</a:t>
            </a:r>
          </a:p>
          <a:p>
            <a:pPr marL="457200" lvl="1" indent="0">
              <a:spcBef>
                <a:spcPts val="1200"/>
              </a:spcBef>
              <a:buNone/>
            </a:pPr>
            <a:r>
              <a:rPr lang="en-US"/>
              <a:t>3.   Assuming </a:t>
            </a:r>
            <a:r>
              <a:rPr lang="en-US" i="1"/>
              <a:t>H</a:t>
            </a:r>
            <a:r>
              <a:rPr lang="en-US" baseline="-25000"/>
              <a:t>0</a:t>
            </a:r>
            <a:r>
              <a:rPr lang="en-US"/>
              <a:t> is true, compute the expected frequency, </a:t>
            </a:r>
            <a:r>
              <a:rPr lang="en-US" i="1"/>
              <a:t>e</a:t>
            </a:r>
            <a:r>
              <a:rPr lang="en-US" i="1" baseline="-25000"/>
              <a:t>i</a:t>
            </a:r>
            <a:r>
              <a:rPr lang="en-US"/>
              <a:t> , in each 	category by multiplying the category probability by the sample size</a:t>
            </a:r>
          </a:p>
        </p:txBody>
      </p:sp>
    </p:spTree>
    <p:extLst>
      <p:ext uri="{BB962C8B-B14F-4D97-AF65-F5344CB8AC3E}">
        <p14:creationId xmlns:p14="http://schemas.microsoft.com/office/powerpoint/2010/main" val="2905126335"/>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60F6-AC14-4FF5-9230-DD3A2512E36C}"/>
              </a:ext>
            </a:extLst>
          </p:cNvPr>
          <p:cNvSpPr>
            <a:spLocks noGrp="1"/>
          </p:cNvSpPr>
          <p:nvPr>
            <p:ph type="title"/>
          </p:nvPr>
        </p:nvSpPr>
        <p:spPr/>
        <p:txBody>
          <a:bodyPr/>
          <a:lstStyle/>
          <a:p>
            <a:r>
              <a:rPr lang="en-US"/>
              <a:t>Goodness of Fit Test:</a:t>
            </a:r>
            <a:br>
              <a:rPr lang="en-US"/>
            </a:br>
            <a:r>
              <a:rPr lang="en-US"/>
              <a:t>Multinomial Probability Distribution (3 of 4)</a:t>
            </a:r>
            <a:endParaRPr lang="en-IN"/>
          </a:p>
        </p:txBody>
      </p:sp>
      <p:sp>
        <p:nvSpPr>
          <p:cNvPr id="3" name="Content Placeholder 2">
            <a:extLst>
              <a:ext uri="{FF2B5EF4-FFF2-40B4-BE49-F238E27FC236}">
                <a16:creationId xmlns:a16="http://schemas.microsoft.com/office/drawing/2014/main" id="{0539DADC-54CC-44FB-8801-25D1E5041DB9}"/>
              </a:ext>
            </a:extLst>
          </p:cNvPr>
          <p:cNvSpPr>
            <a:spLocks noGrp="1"/>
          </p:cNvSpPr>
          <p:nvPr>
            <p:ph idx="1"/>
          </p:nvPr>
        </p:nvSpPr>
        <p:spPr>
          <a:xfrm>
            <a:off x="476844" y="1817375"/>
            <a:ext cx="9144000" cy="548640"/>
          </a:xfrm>
        </p:spPr>
        <p:txBody>
          <a:bodyPr/>
          <a:lstStyle/>
          <a:p>
            <a:pPr marL="914400" lvl="0" indent="-457200" algn="l">
              <a:buClr>
                <a:srgbClr val="003865"/>
              </a:buClr>
              <a:buFont typeface="+mj-lt"/>
              <a:buAutoNum type="arabicPeriod" startAt="4"/>
            </a:pPr>
            <a:r>
              <a:rPr lang="en-US">
                <a:solidFill>
                  <a:srgbClr val="003865"/>
                </a:solidFill>
              </a:rPr>
              <a:t>Compute the value of the test statistic.</a:t>
            </a:r>
          </a:p>
        </p:txBody>
      </p:sp>
      <p:graphicFrame>
        <p:nvGraphicFramePr>
          <p:cNvPr id="11" name="Object 3" descr="Begin equation. chi-squared equals sigma summation underscript i equals 1 overscript k end script. Start fraction, left parenthesis f subscript i baseline minus e subscript i baseline right parenthesis squared divided by e subscript i baseline. End fraction. End equation. ">
            <a:extLst>
              <a:ext uri="{FF2B5EF4-FFF2-40B4-BE49-F238E27FC236}">
                <a16:creationId xmlns:a16="http://schemas.microsoft.com/office/drawing/2014/main" id="{89420091-3A78-4662-9A7F-38C0A241E14D}"/>
              </a:ext>
            </a:extLst>
          </p:cNvPr>
          <p:cNvGraphicFramePr>
            <a:graphicFrameLocks noGrp="1" noChangeAspect="1"/>
          </p:cNvGraphicFramePr>
          <p:nvPr>
            <p:ph idx="11"/>
            <p:extLst>
              <p:ext uri="{D42A27DB-BD31-4B8C-83A1-F6EECF244321}">
                <p14:modId xmlns:p14="http://schemas.microsoft.com/office/powerpoint/2010/main" val="596736558"/>
              </p:ext>
            </p:extLst>
          </p:nvPr>
        </p:nvGraphicFramePr>
        <p:xfrm>
          <a:off x="5010150" y="2324390"/>
          <a:ext cx="2171700" cy="927100"/>
        </p:xfrm>
        <a:graphic>
          <a:graphicData uri="http://schemas.openxmlformats.org/presentationml/2006/ole">
            <mc:AlternateContent xmlns:mc="http://schemas.openxmlformats.org/markup-compatibility/2006">
              <mc:Choice xmlns:v="urn:schemas-microsoft-com:vml" Requires="v">
                <p:oleObj spid="_x0000_s246788" name="Equation" r:id="rId3" imgW="2171520" imgH="927000" progId="Equation.DSMT4">
                  <p:embed/>
                </p:oleObj>
              </mc:Choice>
              <mc:Fallback>
                <p:oleObj name="Equation" r:id="rId3" imgW="2171520" imgH="927000" progId="Equation.DSMT4">
                  <p:embed/>
                  <p:pic>
                    <p:nvPicPr>
                      <p:cNvPr id="0" name="OLE substitute image"/>
                      <p:cNvPicPr/>
                      <p:nvPr/>
                    </p:nvPicPr>
                    <p:blipFill>
                      <a:blip r:embed="rId4"/>
                      <a:stretch>
                        <a:fillRect/>
                      </a:stretch>
                    </p:blipFill>
                    <p:spPr>
                      <a:xfrm>
                        <a:off x="5010150" y="2324390"/>
                        <a:ext cx="2171700" cy="927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A6165CB-DD31-450C-BA46-61C79DA0710D}"/>
              </a:ext>
            </a:extLst>
          </p:cNvPr>
          <p:cNvSpPr>
            <a:spLocks noGrp="1"/>
          </p:cNvSpPr>
          <p:nvPr>
            <p:ph idx="13"/>
          </p:nvPr>
        </p:nvSpPr>
        <p:spPr>
          <a:xfrm>
            <a:off x="476844" y="3413781"/>
            <a:ext cx="2063156" cy="535760"/>
          </a:xfrm>
        </p:spPr>
        <p:txBody>
          <a:bodyPr/>
          <a:lstStyle/>
          <a:p>
            <a:pPr marL="457200" lvl="1" indent="0">
              <a:spcAft>
                <a:spcPts val="400"/>
              </a:spcAft>
              <a:buNone/>
            </a:pPr>
            <a:r>
              <a:rPr lang="en-US"/>
              <a:t>where:</a:t>
            </a:r>
          </a:p>
        </p:txBody>
      </p:sp>
      <p:graphicFrame>
        <p:nvGraphicFramePr>
          <p:cNvPr id="13" name="Object 5" descr="f subscript i equals observed frequency for catetory i.&#10;e subscript i equals expected frequency for category i.&#10;k equals number of categories&#10;">
            <a:extLst>
              <a:ext uri="{FF2B5EF4-FFF2-40B4-BE49-F238E27FC236}">
                <a16:creationId xmlns:a16="http://schemas.microsoft.com/office/drawing/2014/main" id="{D67D8653-34A5-4934-8ADF-A09D10757DE2}"/>
              </a:ext>
            </a:extLst>
          </p:cNvPr>
          <p:cNvGraphicFramePr>
            <a:graphicFrameLocks noGrp="1" noChangeAspect="1"/>
          </p:cNvGraphicFramePr>
          <p:nvPr>
            <p:ph idx="15"/>
            <p:extLst>
              <p:ext uri="{D42A27DB-BD31-4B8C-83A1-F6EECF244321}">
                <p14:modId xmlns:p14="http://schemas.microsoft.com/office/powerpoint/2010/main" val="1265740467"/>
              </p:ext>
            </p:extLst>
          </p:nvPr>
        </p:nvGraphicFramePr>
        <p:xfrm>
          <a:off x="2333625" y="3952875"/>
          <a:ext cx="5168900" cy="1304925"/>
        </p:xfrm>
        <a:graphic>
          <a:graphicData uri="http://schemas.openxmlformats.org/presentationml/2006/ole">
            <mc:AlternateContent xmlns:mc="http://schemas.openxmlformats.org/markup-compatibility/2006">
              <mc:Choice xmlns:v="urn:schemas-microsoft-com:vml" Requires="v">
                <p:oleObj spid="_x0000_s246789" name="Equation" r:id="rId5" imgW="5181480" imgH="1307880" progId="Equation.DSMT4">
                  <p:embed/>
                </p:oleObj>
              </mc:Choice>
              <mc:Fallback>
                <p:oleObj name="Equation" r:id="rId5" imgW="5181480" imgH="1307880" progId="Equation.DSMT4">
                  <p:embed/>
                  <p:pic>
                    <p:nvPicPr>
                      <p:cNvPr id="0" name="OLE substitute image"/>
                      <p:cNvPicPr/>
                      <p:nvPr/>
                    </p:nvPicPr>
                    <p:blipFill>
                      <a:blip r:embed="rId6"/>
                      <a:stretch>
                        <a:fillRect/>
                      </a:stretch>
                    </p:blipFill>
                    <p:spPr>
                      <a:xfrm>
                        <a:off x="2333625" y="3952875"/>
                        <a:ext cx="5168900" cy="1304925"/>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288FB808-354A-4B81-992F-CC52E2FBAFFA}"/>
              </a:ext>
            </a:extLst>
          </p:cNvPr>
          <p:cNvSpPr>
            <a:spLocks noGrp="1"/>
          </p:cNvSpPr>
          <p:nvPr>
            <p:ph idx="10"/>
          </p:nvPr>
        </p:nvSpPr>
        <p:spPr>
          <a:xfrm>
            <a:off x="1391243" y="5340253"/>
            <a:ext cx="7892457" cy="457200"/>
          </a:xfrm>
        </p:spPr>
        <p:txBody>
          <a:bodyPr/>
          <a:lstStyle/>
          <a:p>
            <a:pPr algn="l"/>
            <a:r>
              <a:rPr lang="en-US"/>
              <a:t>Note:  The test statistic has a chi-square distribution with</a:t>
            </a:r>
            <a:endParaRPr lang="en-IN"/>
          </a:p>
        </p:txBody>
      </p:sp>
      <p:graphicFrame>
        <p:nvGraphicFramePr>
          <p:cNvPr id="15" name="Object 7" descr="Begin equation. k minus 1 d f. End equation.">
            <a:extLst>
              <a:ext uri="{FF2B5EF4-FFF2-40B4-BE49-F238E27FC236}">
                <a16:creationId xmlns:a16="http://schemas.microsoft.com/office/drawing/2014/main" id="{E11F6072-5218-4382-876D-432A082E32CF}"/>
              </a:ext>
            </a:extLst>
          </p:cNvPr>
          <p:cNvGraphicFramePr>
            <a:graphicFrameLocks noGrp="1" noChangeAspect="1"/>
          </p:cNvGraphicFramePr>
          <p:nvPr>
            <p:ph idx="12"/>
            <p:extLst>
              <p:ext uri="{D42A27DB-BD31-4B8C-83A1-F6EECF244321}">
                <p14:modId xmlns:p14="http://schemas.microsoft.com/office/powerpoint/2010/main" val="3420815157"/>
              </p:ext>
            </p:extLst>
          </p:nvPr>
        </p:nvGraphicFramePr>
        <p:xfrm>
          <a:off x="9175750" y="5422873"/>
          <a:ext cx="1002960" cy="291960"/>
        </p:xfrm>
        <a:graphic>
          <a:graphicData uri="http://schemas.openxmlformats.org/presentationml/2006/ole">
            <mc:AlternateContent xmlns:mc="http://schemas.openxmlformats.org/markup-compatibility/2006">
              <mc:Choice xmlns:v="urn:schemas-microsoft-com:vml" Requires="v">
                <p:oleObj spid="_x0000_s246790" name="Equation" r:id="rId7" imgW="1002960" imgH="291960" progId="Equation.DSMT4">
                  <p:embed/>
                </p:oleObj>
              </mc:Choice>
              <mc:Fallback>
                <p:oleObj name="Equation" r:id="rId7" imgW="1002960" imgH="291960" progId="Equation.DSMT4">
                  <p:embed/>
                  <p:pic>
                    <p:nvPicPr>
                      <p:cNvPr id="0" name="OLE substitute image"/>
                      <p:cNvPicPr/>
                      <p:nvPr/>
                    </p:nvPicPr>
                    <p:blipFill>
                      <a:blip r:embed="rId8"/>
                      <a:stretch>
                        <a:fillRect/>
                      </a:stretch>
                    </p:blipFill>
                    <p:spPr>
                      <a:xfrm>
                        <a:off x="9175750" y="5422873"/>
                        <a:ext cx="1002960" cy="29196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A52F75ED-E410-4C49-A833-FBDA498E6726}"/>
              </a:ext>
            </a:extLst>
          </p:cNvPr>
          <p:cNvSpPr>
            <a:spLocks noGrp="1"/>
          </p:cNvSpPr>
          <p:nvPr>
            <p:ph idx="14"/>
          </p:nvPr>
        </p:nvSpPr>
        <p:spPr>
          <a:xfrm>
            <a:off x="2285090" y="5336919"/>
            <a:ext cx="9326880" cy="457200"/>
          </a:xfrm>
        </p:spPr>
        <p:txBody>
          <a:bodyPr/>
          <a:lstStyle/>
          <a:p>
            <a:pPr indent="7891272" algn="l"/>
            <a:r>
              <a:rPr lang="en-US"/>
              <a:t>provided that the expected frequencies are 5 or more for all categories.</a:t>
            </a:r>
            <a:endParaRPr lang="en-IN"/>
          </a:p>
        </p:txBody>
      </p:sp>
    </p:spTree>
    <p:extLst>
      <p:ext uri="{BB962C8B-B14F-4D97-AF65-F5344CB8AC3E}">
        <p14:creationId xmlns:p14="http://schemas.microsoft.com/office/powerpoint/2010/main" val="3132545599"/>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DC82-C94E-48A1-8BE9-385B8B2C4F16}"/>
              </a:ext>
            </a:extLst>
          </p:cNvPr>
          <p:cNvSpPr>
            <a:spLocks noGrp="1"/>
          </p:cNvSpPr>
          <p:nvPr>
            <p:ph type="title"/>
          </p:nvPr>
        </p:nvSpPr>
        <p:spPr/>
        <p:txBody>
          <a:bodyPr/>
          <a:lstStyle/>
          <a:p>
            <a:r>
              <a:rPr lang="en-US"/>
              <a:t>Goodness of Fit Test:</a:t>
            </a:r>
            <a:br>
              <a:rPr lang="en-US"/>
            </a:br>
            <a:r>
              <a:rPr lang="en-US"/>
              <a:t>Multinomial Probability Distribution (4 of 4)</a:t>
            </a:r>
            <a:endParaRPr lang="en-IN"/>
          </a:p>
        </p:txBody>
      </p:sp>
      <p:sp>
        <p:nvSpPr>
          <p:cNvPr id="3" name="Content Placeholder 2">
            <a:extLst>
              <a:ext uri="{FF2B5EF4-FFF2-40B4-BE49-F238E27FC236}">
                <a16:creationId xmlns:a16="http://schemas.microsoft.com/office/drawing/2014/main" id="{14E78C30-B119-4D2B-9910-C19225B9E9A1}"/>
              </a:ext>
            </a:extLst>
          </p:cNvPr>
          <p:cNvSpPr>
            <a:spLocks noGrp="1"/>
          </p:cNvSpPr>
          <p:nvPr>
            <p:ph idx="1"/>
          </p:nvPr>
        </p:nvSpPr>
        <p:spPr>
          <a:xfrm>
            <a:off x="476844" y="1817375"/>
            <a:ext cx="3657600" cy="457200"/>
          </a:xfrm>
        </p:spPr>
        <p:txBody>
          <a:bodyPr/>
          <a:lstStyle/>
          <a:p>
            <a:pPr marL="914400" lvl="0" indent="-457200" algn="l">
              <a:spcBef>
                <a:spcPts val="1200"/>
              </a:spcBef>
              <a:buClr>
                <a:srgbClr val="003865"/>
              </a:buClr>
              <a:buFont typeface="+mj-lt"/>
              <a:buAutoNum type="arabicPeriod" startAt="5"/>
            </a:pPr>
            <a:r>
              <a:rPr lang="en-US">
                <a:solidFill>
                  <a:srgbClr val="003865"/>
                </a:solidFill>
              </a:rPr>
              <a:t>Rejection rule:</a:t>
            </a:r>
          </a:p>
        </p:txBody>
      </p:sp>
      <p:graphicFrame>
        <p:nvGraphicFramePr>
          <p:cNvPr id="11" name="Object 4" descr="p-value approach: Reject H subscript 0 baseline if p-value is less than or equal to alpha.">
            <a:extLst>
              <a:ext uri="{FF2B5EF4-FFF2-40B4-BE49-F238E27FC236}">
                <a16:creationId xmlns:a16="http://schemas.microsoft.com/office/drawing/2014/main" id="{6002C511-94B2-43A4-A8DE-CB80559F5ABA}"/>
              </a:ext>
            </a:extLst>
          </p:cNvPr>
          <p:cNvGraphicFramePr>
            <a:graphicFrameLocks noGrp="1" noChangeAspect="1"/>
          </p:cNvGraphicFramePr>
          <p:nvPr>
            <p:ph idx="13"/>
            <p:extLst>
              <p:ext uri="{D42A27DB-BD31-4B8C-83A1-F6EECF244321}">
                <p14:modId xmlns:p14="http://schemas.microsoft.com/office/powerpoint/2010/main" val="2549170810"/>
              </p:ext>
            </p:extLst>
          </p:nvPr>
        </p:nvGraphicFramePr>
        <p:xfrm>
          <a:off x="1460106" y="2637892"/>
          <a:ext cx="5790960" cy="380880"/>
        </p:xfrm>
        <a:graphic>
          <a:graphicData uri="http://schemas.openxmlformats.org/presentationml/2006/ole">
            <mc:AlternateContent xmlns:mc="http://schemas.openxmlformats.org/markup-compatibility/2006">
              <mc:Choice xmlns:v="urn:schemas-microsoft-com:vml" Requires="v">
                <p:oleObj spid="_x0000_s247812" name="Equation" r:id="rId3" imgW="5790960" imgH="380880" progId="Equation.DSMT4">
                  <p:embed/>
                </p:oleObj>
              </mc:Choice>
              <mc:Fallback>
                <p:oleObj name="Equation" r:id="rId3" imgW="5790960" imgH="380880" progId="Equation.DSMT4">
                  <p:embed/>
                  <p:pic>
                    <p:nvPicPr>
                      <p:cNvPr id="0" name="OLE substitute image"/>
                      <p:cNvPicPr/>
                      <p:nvPr/>
                    </p:nvPicPr>
                    <p:blipFill>
                      <a:blip r:embed="rId4"/>
                      <a:stretch>
                        <a:fillRect/>
                      </a:stretch>
                    </p:blipFill>
                    <p:spPr>
                      <a:xfrm>
                        <a:off x="1460106" y="2637892"/>
                        <a:ext cx="5790960" cy="380880"/>
                      </a:xfrm>
                      <a:prstGeom prst="rect">
                        <a:avLst/>
                      </a:prstGeom>
                    </p:spPr>
                  </p:pic>
                </p:oleObj>
              </mc:Fallback>
            </mc:AlternateContent>
          </a:graphicData>
        </a:graphic>
      </p:graphicFrame>
      <p:graphicFrame>
        <p:nvGraphicFramePr>
          <p:cNvPr id="12" name="Object 6" descr="Critical-value approach: Reject H subscript 0 if chi squared is greater than or equal to chi squared subscript alpha baseline.">
            <a:extLst>
              <a:ext uri="{FF2B5EF4-FFF2-40B4-BE49-F238E27FC236}">
                <a16:creationId xmlns:a16="http://schemas.microsoft.com/office/drawing/2014/main" id="{2062772E-1F1E-4C94-BBE3-6402EA5B17CA}"/>
              </a:ext>
            </a:extLst>
          </p:cNvPr>
          <p:cNvGraphicFramePr>
            <a:graphicFrameLocks noGrp="1" noChangeAspect="1"/>
          </p:cNvGraphicFramePr>
          <p:nvPr>
            <p:ph idx="10"/>
            <p:extLst>
              <p:ext uri="{D42A27DB-BD31-4B8C-83A1-F6EECF244321}">
                <p14:modId xmlns:p14="http://schemas.microsoft.com/office/powerpoint/2010/main" val="4117980273"/>
              </p:ext>
            </p:extLst>
          </p:nvPr>
        </p:nvGraphicFramePr>
        <p:xfrm>
          <a:off x="1460106" y="3112338"/>
          <a:ext cx="5956200" cy="419040"/>
        </p:xfrm>
        <a:graphic>
          <a:graphicData uri="http://schemas.openxmlformats.org/presentationml/2006/ole">
            <mc:AlternateContent xmlns:mc="http://schemas.openxmlformats.org/markup-compatibility/2006">
              <mc:Choice xmlns:v="urn:schemas-microsoft-com:vml" Requires="v">
                <p:oleObj spid="_x0000_s247813" name="Equation" r:id="rId5" imgW="5956200" imgH="419040" progId="Equation.DSMT4">
                  <p:embed/>
                </p:oleObj>
              </mc:Choice>
              <mc:Fallback>
                <p:oleObj name="Equation" r:id="rId5" imgW="5956200" imgH="419040" progId="Equation.DSMT4">
                  <p:embed/>
                  <p:pic>
                    <p:nvPicPr>
                      <p:cNvPr id="0" name="OLE substitute image"/>
                      <p:cNvPicPr/>
                      <p:nvPr/>
                    </p:nvPicPr>
                    <p:blipFill>
                      <a:blip r:embed="rId6"/>
                      <a:stretch>
                        <a:fillRect/>
                      </a:stretch>
                    </p:blipFill>
                    <p:spPr>
                      <a:xfrm>
                        <a:off x="1460106" y="3112338"/>
                        <a:ext cx="5956200" cy="419040"/>
                      </a:xfrm>
                      <a:prstGeom prst="rect">
                        <a:avLst/>
                      </a:prstGeom>
                    </p:spPr>
                  </p:pic>
                </p:oleObj>
              </mc:Fallback>
            </mc:AlternateContent>
          </a:graphicData>
        </a:graphic>
      </p:graphicFrame>
      <p:graphicFrame>
        <p:nvGraphicFramePr>
          <p:cNvPr id="13" name="Object 8" descr="where alpha is the significance level and there are k minus 1 degrees of freedom.">
            <a:extLst>
              <a:ext uri="{FF2B5EF4-FFF2-40B4-BE49-F238E27FC236}">
                <a16:creationId xmlns:a16="http://schemas.microsoft.com/office/drawing/2014/main" id="{686A6E05-28AF-4891-929C-1F120DB808AA}"/>
              </a:ext>
            </a:extLst>
          </p:cNvPr>
          <p:cNvGraphicFramePr>
            <a:graphicFrameLocks noGrp="1" noChangeAspect="1"/>
          </p:cNvGraphicFramePr>
          <p:nvPr>
            <p:ph idx="14"/>
            <p:extLst>
              <p:ext uri="{D42A27DB-BD31-4B8C-83A1-F6EECF244321}">
                <p14:modId xmlns:p14="http://schemas.microsoft.com/office/powerpoint/2010/main" val="1521444712"/>
              </p:ext>
            </p:extLst>
          </p:nvPr>
        </p:nvGraphicFramePr>
        <p:xfrm>
          <a:off x="1459591" y="3866680"/>
          <a:ext cx="8190594" cy="735816"/>
        </p:xfrm>
        <a:graphic>
          <a:graphicData uri="http://schemas.openxmlformats.org/presentationml/2006/ole">
            <mc:AlternateContent xmlns:mc="http://schemas.openxmlformats.org/markup-compatibility/2006">
              <mc:Choice xmlns:v="urn:schemas-microsoft-com:vml" Requires="v">
                <p:oleObj spid="_x0000_s247814" name="Equation" r:id="rId7" imgW="8204040" imgH="736560" progId="Equation.DSMT4">
                  <p:embed/>
                </p:oleObj>
              </mc:Choice>
              <mc:Fallback>
                <p:oleObj name="Equation" r:id="rId7" imgW="8204040" imgH="736560" progId="Equation.DSMT4">
                  <p:embed/>
                  <p:pic>
                    <p:nvPicPr>
                      <p:cNvPr id="0" name="OLE substitute image"/>
                      <p:cNvPicPr/>
                      <p:nvPr/>
                    </p:nvPicPr>
                    <p:blipFill>
                      <a:blip r:embed="rId8"/>
                      <a:stretch>
                        <a:fillRect/>
                      </a:stretch>
                    </p:blipFill>
                    <p:spPr>
                      <a:xfrm>
                        <a:off x="1459591" y="3866680"/>
                        <a:ext cx="8190594" cy="735816"/>
                      </a:xfrm>
                      <a:prstGeom prst="rect">
                        <a:avLst/>
                      </a:prstGeom>
                    </p:spPr>
                  </p:pic>
                </p:oleObj>
              </mc:Fallback>
            </mc:AlternateContent>
          </a:graphicData>
        </a:graphic>
      </p:graphicFrame>
    </p:spTree>
    <p:extLst>
      <p:ext uri="{BB962C8B-B14F-4D97-AF65-F5344CB8AC3E}">
        <p14:creationId xmlns:p14="http://schemas.microsoft.com/office/powerpoint/2010/main" val="3396087535"/>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Multinomial Distribution Goodness of Fit Test (1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buNone/>
            </a:pPr>
            <a:r>
              <a:rPr lang="en-US" b="1" u="sng"/>
              <a:t>Example</a:t>
            </a:r>
            <a:r>
              <a:rPr lang="en-US" b="1"/>
              <a:t>: </a:t>
            </a:r>
            <a:r>
              <a:rPr lang="en-US"/>
              <a:t>Scott Marketing Research</a:t>
            </a:r>
          </a:p>
          <a:p>
            <a:pPr marL="0" indent="0">
              <a:spcBef>
                <a:spcPts val="1200"/>
              </a:spcBef>
              <a:buNone/>
            </a:pPr>
            <a:r>
              <a:rPr lang="en-US"/>
              <a:t>A market share study conducted by Scott Marketing research has identified that the market for product X is shared by three companies: A, B and C. Company C plans to introduce a new and improved product to replace its current entry in the market. It wants Scott Marketing research to determine whether the new product will alter the market share for the three companies. </a:t>
            </a:r>
          </a:p>
        </p:txBody>
      </p:sp>
    </p:spTree>
    <p:extLst>
      <p:ext uri="{BB962C8B-B14F-4D97-AF65-F5344CB8AC3E}">
        <p14:creationId xmlns:p14="http://schemas.microsoft.com/office/powerpoint/2010/main" val="292409718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12D5-14AB-43B6-ABDB-FAB61ACEA6D1}"/>
              </a:ext>
            </a:extLst>
          </p:cNvPr>
          <p:cNvSpPr>
            <a:spLocks noGrp="1"/>
          </p:cNvSpPr>
          <p:nvPr>
            <p:ph type="title"/>
          </p:nvPr>
        </p:nvSpPr>
        <p:spPr/>
        <p:txBody>
          <a:bodyPr/>
          <a:lstStyle/>
          <a:p>
            <a:r>
              <a:rPr lang="en-US"/>
              <a:t>Multinomial Distribution Goodness of Fit Test (2 of 10)</a:t>
            </a:r>
            <a:endParaRPr lang="en-IN"/>
          </a:p>
        </p:txBody>
      </p:sp>
      <p:sp>
        <p:nvSpPr>
          <p:cNvPr id="3" name="Content Placeholder 2">
            <a:extLst>
              <a:ext uri="{FF2B5EF4-FFF2-40B4-BE49-F238E27FC236}">
                <a16:creationId xmlns:a16="http://schemas.microsoft.com/office/drawing/2014/main" id="{731DAA7B-1BF3-4878-AFA6-C351C1B693E7}"/>
              </a:ext>
            </a:extLst>
          </p:cNvPr>
          <p:cNvSpPr>
            <a:spLocks noGrp="1"/>
          </p:cNvSpPr>
          <p:nvPr>
            <p:ph idx="1"/>
          </p:nvPr>
        </p:nvSpPr>
        <p:spPr>
          <a:xfrm>
            <a:off x="476844" y="1817375"/>
            <a:ext cx="11237976" cy="1447442"/>
          </a:xfrm>
        </p:spPr>
        <p:txBody>
          <a:bodyPr/>
          <a:lstStyle/>
          <a:p>
            <a:pPr lvl="0" algn="l">
              <a:spcBef>
                <a:spcPts val="1200"/>
              </a:spcBef>
              <a:buClr>
                <a:srgbClr val="003865"/>
              </a:buClr>
            </a:pPr>
            <a:r>
              <a:rPr lang="en-US" b="1" u="sng">
                <a:solidFill>
                  <a:srgbClr val="003865"/>
                </a:solidFill>
              </a:rPr>
              <a:t>Example:</a:t>
            </a:r>
            <a:r>
              <a:rPr lang="en-US" b="1">
                <a:solidFill>
                  <a:srgbClr val="003865"/>
                </a:solidFill>
              </a:rPr>
              <a:t> </a:t>
            </a:r>
            <a:r>
              <a:rPr lang="en-US">
                <a:solidFill>
                  <a:srgbClr val="003865"/>
                </a:solidFill>
              </a:rPr>
              <a:t>Scott Marketing Research</a:t>
            </a:r>
          </a:p>
          <a:p>
            <a:pPr algn="l">
              <a:spcBef>
                <a:spcPts val="1200"/>
              </a:spcBef>
              <a:buClr>
                <a:srgbClr val="003865"/>
              </a:buClr>
            </a:pPr>
            <a:r>
              <a:rPr lang="en-US">
                <a:solidFill>
                  <a:srgbClr val="003865"/>
                </a:solidFill>
              </a:rPr>
              <a:t>Using the historical market shares, we have a multinomial probability distribution with</a:t>
            </a:r>
            <a:endParaRPr lang="en-IN"/>
          </a:p>
        </p:txBody>
      </p:sp>
      <p:graphicFrame>
        <p:nvGraphicFramePr>
          <p:cNvPr id="14" name="Object 3" descr="p subscript A baseline equals .30, p subscript B baseline equals .50, p subscript C baseline equals .20.">
            <a:extLst>
              <a:ext uri="{FF2B5EF4-FFF2-40B4-BE49-F238E27FC236}">
                <a16:creationId xmlns:a16="http://schemas.microsoft.com/office/drawing/2014/main" id="{14660401-0A86-400A-A68C-29B9B6EC25C9}"/>
              </a:ext>
            </a:extLst>
          </p:cNvPr>
          <p:cNvGraphicFramePr>
            <a:graphicFrameLocks noGrp="1" noChangeAspect="1"/>
          </p:cNvGraphicFramePr>
          <p:nvPr>
            <p:ph idx="11"/>
            <p:extLst>
              <p:ext uri="{D42A27DB-BD31-4B8C-83A1-F6EECF244321}">
                <p14:modId xmlns:p14="http://schemas.microsoft.com/office/powerpoint/2010/main" val="3375275174"/>
              </p:ext>
            </p:extLst>
          </p:nvPr>
        </p:nvGraphicFramePr>
        <p:xfrm>
          <a:off x="1182074" y="2883817"/>
          <a:ext cx="3594100" cy="381000"/>
        </p:xfrm>
        <a:graphic>
          <a:graphicData uri="http://schemas.openxmlformats.org/presentationml/2006/ole">
            <mc:AlternateContent xmlns:mc="http://schemas.openxmlformats.org/markup-compatibility/2006">
              <mc:Choice xmlns:v="urn:schemas-microsoft-com:vml" Requires="v">
                <p:oleObj spid="_x0000_s248835" name="Equation" r:id="rId3" imgW="3593880" imgH="380880" progId="Equation.DSMT4">
                  <p:embed/>
                </p:oleObj>
              </mc:Choice>
              <mc:Fallback>
                <p:oleObj name="Equation" r:id="rId3" imgW="3593880" imgH="380880" progId="Equation.DSMT4">
                  <p:embed/>
                  <p:pic>
                    <p:nvPicPr>
                      <p:cNvPr id="0" name="OLE substitute image"/>
                      <p:cNvPicPr/>
                      <p:nvPr/>
                    </p:nvPicPr>
                    <p:blipFill>
                      <a:blip r:embed="rId4"/>
                      <a:stretch>
                        <a:fillRect/>
                      </a:stretch>
                    </p:blipFill>
                    <p:spPr>
                      <a:xfrm>
                        <a:off x="1182074" y="2883817"/>
                        <a:ext cx="35941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5C09E60-04DB-469C-9F09-C9F19994A8CB}"/>
              </a:ext>
            </a:extLst>
          </p:cNvPr>
          <p:cNvSpPr>
            <a:spLocks noGrp="1"/>
          </p:cNvSpPr>
          <p:nvPr>
            <p:ph idx="13"/>
          </p:nvPr>
        </p:nvSpPr>
        <p:spPr>
          <a:xfrm>
            <a:off x="480782" y="2813061"/>
            <a:ext cx="11237976" cy="2024480"/>
          </a:xfrm>
        </p:spPr>
        <p:txBody>
          <a:bodyPr/>
          <a:lstStyle/>
          <a:p>
            <a:pPr indent="4297680" algn="l"/>
            <a:r>
              <a:rPr lang="en-US"/>
              <a:t>Scott Marketing research conducts a sample study using a consumer panel of 200 customers. </a:t>
            </a:r>
          </a:p>
          <a:p>
            <a:pPr algn="l"/>
            <a:r>
              <a:rPr lang="en-US"/>
              <a:t>A hypothesis test can be used to determine whether the new product of company C is likely to change the historical market shares for the three companies. We will use an</a:t>
            </a:r>
            <a:endParaRPr lang="en-IN"/>
          </a:p>
        </p:txBody>
      </p:sp>
      <p:graphicFrame>
        <p:nvGraphicFramePr>
          <p:cNvPr id="18" name="Object 5" descr="Begin equation. alpha equals .05. End equation.">
            <a:extLst>
              <a:ext uri="{FF2B5EF4-FFF2-40B4-BE49-F238E27FC236}">
                <a16:creationId xmlns:a16="http://schemas.microsoft.com/office/drawing/2014/main" id="{42029434-9E6C-48C9-9F59-DCD5502448BB}"/>
              </a:ext>
            </a:extLst>
          </p:cNvPr>
          <p:cNvGraphicFramePr>
            <a:graphicFrameLocks noGrp="1" noChangeAspect="1"/>
          </p:cNvGraphicFramePr>
          <p:nvPr>
            <p:ph idx="15"/>
            <p:extLst>
              <p:ext uri="{D42A27DB-BD31-4B8C-83A1-F6EECF244321}">
                <p14:modId xmlns:p14="http://schemas.microsoft.com/office/powerpoint/2010/main" val="3657169209"/>
              </p:ext>
            </p:extLst>
          </p:nvPr>
        </p:nvGraphicFramePr>
        <p:xfrm>
          <a:off x="1581944" y="4603497"/>
          <a:ext cx="965200" cy="292100"/>
        </p:xfrm>
        <a:graphic>
          <a:graphicData uri="http://schemas.openxmlformats.org/presentationml/2006/ole">
            <mc:AlternateContent xmlns:mc="http://schemas.openxmlformats.org/markup-compatibility/2006">
              <mc:Choice xmlns:v="urn:schemas-microsoft-com:vml" Requires="v">
                <p:oleObj spid="_x0000_s248836" name="Equation" r:id="rId5" imgW="965160" imgH="291960" progId="Equation.DSMT4">
                  <p:embed/>
                </p:oleObj>
              </mc:Choice>
              <mc:Fallback>
                <p:oleObj name="Equation" r:id="rId5" imgW="965160" imgH="291960" progId="Equation.DSMT4">
                  <p:embed/>
                  <p:pic>
                    <p:nvPicPr>
                      <p:cNvPr id="0" name="OLE substitute image"/>
                      <p:cNvPicPr/>
                      <p:nvPr/>
                    </p:nvPicPr>
                    <p:blipFill>
                      <a:blip r:embed="rId6"/>
                      <a:stretch>
                        <a:fillRect/>
                      </a:stretch>
                    </p:blipFill>
                    <p:spPr>
                      <a:xfrm>
                        <a:off x="1581944" y="4603497"/>
                        <a:ext cx="965200" cy="292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96480FFA-DAE1-4E3F-B2FE-2F35EF96C60A}"/>
              </a:ext>
            </a:extLst>
          </p:cNvPr>
          <p:cNvSpPr>
            <a:spLocks noGrp="1"/>
          </p:cNvSpPr>
          <p:nvPr>
            <p:ph idx="10"/>
          </p:nvPr>
        </p:nvSpPr>
        <p:spPr>
          <a:xfrm>
            <a:off x="2551362" y="4498087"/>
            <a:ext cx="3017520" cy="457200"/>
          </a:xfrm>
        </p:spPr>
        <p:txBody>
          <a:bodyPr/>
          <a:lstStyle/>
          <a:p>
            <a:pPr algn="l"/>
            <a:r>
              <a:rPr lang="en-US"/>
              <a:t>level of significance.</a:t>
            </a:r>
            <a:endParaRPr lang="en-IN"/>
          </a:p>
        </p:txBody>
      </p:sp>
    </p:spTree>
    <p:extLst>
      <p:ext uri="{BB962C8B-B14F-4D97-AF65-F5344CB8AC3E}">
        <p14:creationId xmlns:p14="http://schemas.microsoft.com/office/powerpoint/2010/main" val="3373362445"/>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54C1-0C7A-442D-B2A4-75F6B4035F2B}"/>
              </a:ext>
            </a:extLst>
          </p:cNvPr>
          <p:cNvSpPr>
            <a:spLocks noGrp="1"/>
          </p:cNvSpPr>
          <p:nvPr>
            <p:ph type="title"/>
          </p:nvPr>
        </p:nvSpPr>
        <p:spPr/>
        <p:txBody>
          <a:bodyPr/>
          <a:lstStyle/>
          <a:p>
            <a:r>
              <a:rPr lang="en-US"/>
              <a:t>Multinomial Distribution Goodness of Fit Test (3 of 10)</a:t>
            </a:r>
            <a:endParaRPr lang="en-IN"/>
          </a:p>
        </p:txBody>
      </p:sp>
      <p:sp>
        <p:nvSpPr>
          <p:cNvPr id="3" name="Content Placeholder 2">
            <a:extLst>
              <a:ext uri="{FF2B5EF4-FFF2-40B4-BE49-F238E27FC236}">
                <a16:creationId xmlns:a16="http://schemas.microsoft.com/office/drawing/2014/main" id="{007684CF-9DEB-4E89-8606-DC114BB926E4}"/>
              </a:ext>
            </a:extLst>
          </p:cNvPr>
          <p:cNvSpPr>
            <a:spLocks noGrp="1"/>
          </p:cNvSpPr>
          <p:nvPr>
            <p:ph idx="1"/>
          </p:nvPr>
        </p:nvSpPr>
        <p:spPr>
          <a:xfrm>
            <a:off x="476844" y="1817375"/>
            <a:ext cx="11237976" cy="1188720"/>
          </a:xfrm>
        </p:spPr>
        <p:txBody>
          <a:bodyPr/>
          <a:lstStyle/>
          <a:p>
            <a:pPr marL="0" lvl="1" indent="0">
              <a:spcBef>
                <a:spcPts val="1800"/>
              </a:spcBef>
              <a:spcAft>
                <a:spcPts val="600"/>
              </a:spcAft>
              <a:buNone/>
            </a:pPr>
            <a:r>
              <a:rPr lang="en-US" b="1" u="sng"/>
              <a:t>Example:</a:t>
            </a:r>
            <a:r>
              <a:rPr lang="en-US" b="1"/>
              <a:t> </a:t>
            </a:r>
            <a:r>
              <a:rPr lang="en-US"/>
              <a:t>Scott Marketing Research</a:t>
            </a:r>
          </a:p>
          <a:p>
            <a:pPr marL="228600" lvl="1">
              <a:spcBef>
                <a:spcPts val="1800"/>
              </a:spcBef>
              <a:spcAft>
                <a:spcPts val="600"/>
              </a:spcAft>
            </a:pPr>
            <a:r>
              <a:rPr lang="en-US"/>
              <a:t> </a:t>
            </a:r>
            <a:r>
              <a:rPr lang="en-US" b="1"/>
              <a:t>Hypotheses</a:t>
            </a:r>
          </a:p>
        </p:txBody>
      </p:sp>
      <p:graphicFrame>
        <p:nvGraphicFramePr>
          <p:cNvPr id="11" name="Object 3" descr="H subscript 0 baseline: p subscript A baseline equals .30, p subscript B baseline equals .50, p subscript C baseline equals .20.">
            <a:extLst>
              <a:ext uri="{FF2B5EF4-FFF2-40B4-BE49-F238E27FC236}">
                <a16:creationId xmlns:a16="http://schemas.microsoft.com/office/drawing/2014/main" id="{6EE9B691-B53F-4A0F-A7A5-9B29B783F4DB}"/>
              </a:ext>
            </a:extLst>
          </p:cNvPr>
          <p:cNvGraphicFramePr>
            <a:graphicFrameLocks noGrp="1" noChangeAspect="1"/>
          </p:cNvGraphicFramePr>
          <p:nvPr>
            <p:ph idx="11"/>
            <p:extLst>
              <p:ext uri="{D42A27DB-BD31-4B8C-83A1-F6EECF244321}">
                <p14:modId xmlns:p14="http://schemas.microsoft.com/office/powerpoint/2010/main" val="1884022332"/>
              </p:ext>
            </p:extLst>
          </p:nvPr>
        </p:nvGraphicFramePr>
        <p:xfrm>
          <a:off x="889680" y="3081978"/>
          <a:ext cx="4013200" cy="381000"/>
        </p:xfrm>
        <a:graphic>
          <a:graphicData uri="http://schemas.openxmlformats.org/presentationml/2006/ole">
            <mc:AlternateContent xmlns:mc="http://schemas.openxmlformats.org/markup-compatibility/2006">
              <mc:Choice xmlns:v="urn:schemas-microsoft-com:vml" Requires="v">
                <p:oleObj spid="_x0000_s249861" name="Equation" r:id="rId3" imgW="4012920" imgH="380880" progId="Equation.DSMT4">
                  <p:embed/>
                </p:oleObj>
              </mc:Choice>
              <mc:Fallback>
                <p:oleObj name="Equation" r:id="rId3" imgW="4012920" imgH="380880" progId="Equation.DSMT4">
                  <p:embed/>
                  <p:pic>
                    <p:nvPicPr>
                      <p:cNvPr id="0" name="OLE substitute image"/>
                      <p:cNvPicPr/>
                      <p:nvPr/>
                    </p:nvPicPr>
                    <p:blipFill>
                      <a:blip r:embed="rId4"/>
                      <a:stretch>
                        <a:fillRect/>
                      </a:stretch>
                    </p:blipFill>
                    <p:spPr>
                      <a:xfrm>
                        <a:off x="889680" y="3081978"/>
                        <a:ext cx="4013200" cy="381000"/>
                      </a:xfrm>
                      <a:prstGeom prst="rect">
                        <a:avLst/>
                      </a:prstGeom>
                    </p:spPr>
                  </p:pic>
                </p:oleObj>
              </mc:Fallback>
            </mc:AlternateContent>
          </a:graphicData>
        </a:graphic>
      </p:graphicFrame>
      <p:graphicFrame>
        <p:nvGraphicFramePr>
          <p:cNvPr id="13" name="Object 4" descr="H subscript a baseline">
            <a:extLst>
              <a:ext uri="{FF2B5EF4-FFF2-40B4-BE49-F238E27FC236}">
                <a16:creationId xmlns:a16="http://schemas.microsoft.com/office/drawing/2014/main" id="{7437B8FD-01E9-40E9-AA91-3C54FA917BCE}"/>
              </a:ext>
            </a:extLst>
          </p:cNvPr>
          <p:cNvGraphicFramePr>
            <a:graphicFrameLocks noGrp="1" noChangeAspect="1"/>
          </p:cNvGraphicFramePr>
          <p:nvPr>
            <p:ph idx="13"/>
            <p:extLst>
              <p:ext uri="{D42A27DB-BD31-4B8C-83A1-F6EECF244321}">
                <p14:modId xmlns:p14="http://schemas.microsoft.com/office/powerpoint/2010/main" val="3077223334"/>
              </p:ext>
            </p:extLst>
          </p:nvPr>
        </p:nvGraphicFramePr>
        <p:xfrm>
          <a:off x="889680" y="3610606"/>
          <a:ext cx="444500" cy="381000"/>
        </p:xfrm>
        <a:graphic>
          <a:graphicData uri="http://schemas.openxmlformats.org/presentationml/2006/ole">
            <mc:AlternateContent xmlns:mc="http://schemas.openxmlformats.org/markup-compatibility/2006">
              <mc:Choice xmlns:v="urn:schemas-microsoft-com:vml" Requires="v">
                <p:oleObj spid="_x0000_s249862" name="Equation" r:id="rId5" imgW="444240" imgH="380880" progId="Equation.DSMT4">
                  <p:embed/>
                </p:oleObj>
              </mc:Choice>
              <mc:Fallback>
                <p:oleObj name="Equation" r:id="rId5" imgW="444240" imgH="380880" progId="Equation.DSMT4">
                  <p:embed/>
                  <p:pic>
                    <p:nvPicPr>
                      <p:cNvPr id="0" name="OLE substitute image"/>
                      <p:cNvPicPr/>
                      <p:nvPr/>
                    </p:nvPicPr>
                    <p:blipFill>
                      <a:blip r:embed="rId6"/>
                      <a:stretch>
                        <a:fillRect/>
                      </a:stretch>
                    </p:blipFill>
                    <p:spPr>
                      <a:xfrm>
                        <a:off x="889680" y="3610606"/>
                        <a:ext cx="444500" cy="3810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D26D2DBA-6361-4513-800B-C02CF37D8C57}"/>
              </a:ext>
            </a:extLst>
          </p:cNvPr>
          <p:cNvSpPr>
            <a:spLocks noGrp="1"/>
          </p:cNvSpPr>
          <p:nvPr>
            <p:ph idx="15"/>
          </p:nvPr>
        </p:nvSpPr>
        <p:spPr>
          <a:xfrm>
            <a:off x="1337492" y="3540958"/>
            <a:ext cx="3556000" cy="457200"/>
          </a:xfrm>
        </p:spPr>
        <p:txBody>
          <a:bodyPr/>
          <a:lstStyle/>
          <a:p>
            <a:pPr algn="l"/>
            <a:r>
              <a:rPr lang="en-US"/>
              <a:t>The probabilities are </a:t>
            </a:r>
            <a:r>
              <a:rPr lang="en-US" u="sng"/>
              <a:t>not</a:t>
            </a:r>
            <a:endParaRPr lang="en-IN"/>
          </a:p>
        </p:txBody>
      </p:sp>
      <p:graphicFrame>
        <p:nvGraphicFramePr>
          <p:cNvPr id="18" name="Object 6" descr="p subscript A baseline equals .30, p subscript B baseline equals .50, p subscript C baseline equals .20.">
            <a:extLst>
              <a:ext uri="{FF2B5EF4-FFF2-40B4-BE49-F238E27FC236}">
                <a16:creationId xmlns:a16="http://schemas.microsoft.com/office/drawing/2014/main" id="{D56A6FC2-61D2-497C-A8CE-E4A70A939A46}"/>
              </a:ext>
            </a:extLst>
          </p:cNvPr>
          <p:cNvGraphicFramePr>
            <a:graphicFrameLocks noGrp="1" noChangeAspect="1"/>
          </p:cNvGraphicFramePr>
          <p:nvPr>
            <p:ph idx="10"/>
            <p:extLst>
              <p:ext uri="{D42A27DB-BD31-4B8C-83A1-F6EECF244321}">
                <p14:modId xmlns:p14="http://schemas.microsoft.com/office/powerpoint/2010/main" val="4251348673"/>
              </p:ext>
            </p:extLst>
          </p:nvPr>
        </p:nvGraphicFramePr>
        <p:xfrm>
          <a:off x="4839380" y="3613090"/>
          <a:ext cx="3517900" cy="381000"/>
        </p:xfrm>
        <a:graphic>
          <a:graphicData uri="http://schemas.openxmlformats.org/presentationml/2006/ole">
            <mc:AlternateContent xmlns:mc="http://schemas.openxmlformats.org/markup-compatibility/2006">
              <mc:Choice xmlns:v="urn:schemas-microsoft-com:vml" Requires="v">
                <p:oleObj spid="_x0000_s249863" name="Equation" r:id="rId7" imgW="3517560" imgH="380880" progId="Equation.DSMT4">
                  <p:embed/>
                </p:oleObj>
              </mc:Choice>
              <mc:Fallback>
                <p:oleObj name="Equation" r:id="rId7" imgW="3517560" imgH="380880" progId="Equation.DSMT4">
                  <p:embed/>
                  <p:pic>
                    <p:nvPicPr>
                      <p:cNvPr id="0" name="OLE substitute image"/>
                      <p:cNvPicPr/>
                      <p:nvPr/>
                    </p:nvPicPr>
                    <p:blipFill>
                      <a:blip r:embed="rId8"/>
                      <a:stretch>
                        <a:fillRect/>
                      </a:stretch>
                    </p:blipFill>
                    <p:spPr>
                      <a:xfrm>
                        <a:off x="4839380" y="3613090"/>
                        <a:ext cx="3517900" cy="3810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3EFA345-2D3C-41C6-B77A-52DE4B5DE5AF}"/>
              </a:ext>
            </a:extLst>
          </p:cNvPr>
          <p:cNvSpPr>
            <a:spLocks noGrp="1"/>
          </p:cNvSpPr>
          <p:nvPr>
            <p:ph idx="12"/>
          </p:nvPr>
        </p:nvSpPr>
        <p:spPr>
          <a:xfrm>
            <a:off x="476845" y="4229659"/>
            <a:ext cx="1453556" cy="457200"/>
          </a:xfrm>
        </p:spPr>
        <p:txBody>
          <a:bodyPr/>
          <a:lstStyle/>
          <a:p>
            <a:pPr algn="l"/>
            <a:r>
              <a:rPr lang="en-US"/>
              <a:t>where:</a:t>
            </a:r>
          </a:p>
        </p:txBody>
      </p:sp>
      <p:graphicFrame>
        <p:nvGraphicFramePr>
          <p:cNvPr id="19" name="Object 8" descr="p subscript A baseline equals probability a customer purchases the company A product.&#10;p subscript B baseline equals probability a customer purchases the company B product.&#10;p subscript C baseline equals probability a customer purchases the company C product.">
            <a:extLst>
              <a:ext uri="{FF2B5EF4-FFF2-40B4-BE49-F238E27FC236}">
                <a16:creationId xmlns:a16="http://schemas.microsoft.com/office/drawing/2014/main" id="{12190D13-5E81-454D-9B2D-D6B84D222A5C}"/>
              </a:ext>
            </a:extLst>
          </p:cNvPr>
          <p:cNvGraphicFramePr>
            <a:graphicFrameLocks noGrp="1" noChangeAspect="1"/>
          </p:cNvGraphicFramePr>
          <p:nvPr>
            <p:ph idx="14"/>
            <p:extLst>
              <p:ext uri="{D42A27DB-BD31-4B8C-83A1-F6EECF244321}">
                <p14:modId xmlns:p14="http://schemas.microsoft.com/office/powerpoint/2010/main" val="1612168625"/>
              </p:ext>
            </p:extLst>
          </p:nvPr>
        </p:nvGraphicFramePr>
        <p:xfrm>
          <a:off x="1156380" y="4686859"/>
          <a:ext cx="8458200" cy="1320800"/>
        </p:xfrm>
        <a:graphic>
          <a:graphicData uri="http://schemas.openxmlformats.org/presentationml/2006/ole">
            <mc:AlternateContent xmlns:mc="http://schemas.openxmlformats.org/markup-compatibility/2006">
              <mc:Choice xmlns:v="urn:schemas-microsoft-com:vml" Requires="v">
                <p:oleObj spid="_x0000_s249864" name="Equation" r:id="rId9" imgW="8458200" imgH="1320480" progId="Equation.DSMT4">
                  <p:embed/>
                </p:oleObj>
              </mc:Choice>
              <mc:Fallback>
                <p:oleObj name="Equation" r:id="rId9" imgW="8458200" imgH="1320480" progId="Equation.DSMT4">
                  <p:embed/>
                  <p:pic>
                    <p:nvPicPr>
                      <p:cNvPr id="0" name="OLE substitute image"/>
                      <p:cNvPicPr/>
                      <p:nvPr/>
                    </p:nvPicPr>
                    <p:blipFill>
                      <a:blip r:embed="rId10"/>
                      <a:stretch>
                        <a:fillRect/>
                      </a:stretch>
                    </p:blipFill>
                    <p:spPr>
                      <a:xfrm>
                        <a:off x="1156380" y="4686859"/>
                        <a:ext cx="8458200" cy="1320800"/>
                      </a:xfrm>
                      <a:prstGeom prst="rect">
                        <a:avLst/>
                      </a:prstGeom>
                    </p:spPr>
                  </p:pic>
                </p:oleObj>
              </mc:Fallback>
            </mc:AlternateContent>
          </a:graphicData>
        </a:graphic>
      </p:graphicFrame>
    </p:spTree>
    <p:extLst>
      <p:ext uri="{BB962C8B-B14F-4D97-AF65-F5344CB8AC3E}">
        <p14:creationId xmlns:p14="http://schemas.microsoft.com/office/powerpoint/2010/main" val="2896712160"/>
      </p:ext>
    </p:extLst>
  </p:cSld>
  <p:clrMapOvr>
    <a:masterClrMapping/>
  </p:clrMapOvr>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t>Multinomial Distribution Goodness of Fit Test (4 of 10)</a:t>
            </a:r>
            <a:endParaRPr lang="en-IN"/>
          </a:p>
        </p:txBody>
      </p:sp>
      <p:sp>
        <p:nvSpPr>
          <p:cNvPr id="3" name="Content Placeholder 2">
            <a:extLst>
              <a:ext uri="{FF2B5EF4-FFF2-40B4-BE49-F238E27FC236}">
                <a16:creationId xmlns:a16="http://schemas.microsoft.com/office/drawing/2014/main" id="{EC399501-98F9-4F81-A2EA-2AACB17E4650}"/>
              </a:ext>
            </a:extLst>
          </p:cNvPr>
          <p:cNvSpPr>
            <a:spLocks noGrp="1"/>
          </p:cNvSpPr>
          <p:nvPr>
            <p:ph sz="half" idx="1"/>
          </p:nvPr>
        </p:nvSpPr>
        <p:spPr>
          <a:xfrm>
            <a:off x="476843" y="1825625"/>
            <a:ext cx="5542957" cy="1217447"/>
          </a:xfrm>
        </p:spPr>
        <p:txBody>
          <a:bodyPr/>
          <a:lstStyle/>
          <a:p>
            <a:pPr marL="0" indent="0">
              <a:spcBef>
                <a:spcPts val="1200"/>
              </a:spcBef>
              <a:spcAft>
                <a:spcPts val="600"/>
              </a:spcAft>
              <a:buNone/>
            </a:pPr>
            <a:r>
              <a:rPr lang="en-US" b="1" u="sng"/>
              <a:t>Example:</a:t>
            </a:r>
            <a:r>
              <a:rPr lang="en-US"/>
              <a:t> Scott Marketing Research </a:t>
            </a:r>
          </a:p>
          <a:p>
            <a:pPr marL="228600" lvl="3">
              <a:lnSpc>
                <a:spcPct val="100000"/>
              </a:lnSpc>
              <a:spcBef>
                <a:spcPts val="1200"/>
              </a:spcBef>
              <a:spcAft>
                <a:spcPts val="600"/>
              </a:spcAft>
            </a:pPr>
            <a:r>
              <a:rPr lang="en-US" sz="2400"/>
              <a:t>Expected Frequencies</a:t>
            </a:r>
          </a:p>
        </p:txBody>
      </p:sp>
      <p:graphicFrame>
        <p:nvGraphicFramePr>
          <p:cNvPr id="5" name="Table 3">
            <a:extLst>
              <a:ext uri="{FF2B5EF4-FFF2-40B4-BE49-F238E27FC236}">
                <a16:creationId xmlns:a16="http://schemas.microsoft.com/office/drawing/2014/main" id="{434E36C1-9990-431B-96F4-170B38730CA0}"/>
              </a:ext>
            </a:extLst>
          </p:cNvPr>
          <p:cNvGraphicFramePr>
            <a:graphicFrameLocks noGrp="1"/>
          </p:cNvGraphicFramePr>
          <p:nvPr>
            <p:ph sz="half" idx="2"/>
            <p:extLst>
              <p:ext uri="{D42A27DB-BD31-4B8C-83A1-F6EECF244321}">
                <p14:modId xmlns:p14="http://schemas.microsoft.com/office/powerpoint/2010/main" val="1342023533"/>
              </p:ext>
            </p:extLst>
          </p:nvPr>
        </p:nvGraphicFramePr>
        <p:xfrm>
          <a:off x="1943100" y="3131972"/>
          <a:ext cx="6400800" cy="2743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4164072921"/>
                    </a:ext>
                  </a:extLst>
                </a:gridCol>
                <a:gridCol w="3200400">
                  <a:extLst>
                    <a:ext uri="{9D8B030D-6E8A-4147-A177-3AD203B41FA5}">
                      <a16:colId xmlns:a16="http://schemas.microsoft.com/office/drawing/2014/main" val="1802171299"/>
                    </a:ext>
                  </a:extLst>
                </a:gridCol>
              </a:tblGrid>
              <a:tr h="548640">
                <a:tc>
                  <a:txBody>
                    <a:bodyPr/>
                    <a:lstStyle/>
                    <a:p>
                      <a:r>
                        <a:rPr lang="en-US" sz="2400" b="1">
                          <a:solidFill>
                            <a:srgbClr val="003865"/>
                          </a:solidFill>
                        </a:rPr>
                        <a:t>Category</a:t>
                      </a:r>
                      <a:endParaRPr lang="en-IN" sz="2400">
                        <a:solidFill>
                          <a:srgbClr val="00386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400" b="1">
                          <a:solidFill>
                            <a:srgbClr val="003865"/>
                          </a:solidFill>
                        </a:rPr>
                        <a:t>Expected Frequency</a:t>
                      </a:r>
                      <a:endParaRPr lang="en-IN" sz="2400">
                        <a:solidFill>
                          <a:srgbClr val="00386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5694200"/>
                  </a:ext>
                </a:extLst>
              </a:tr>
              <a:tr h="548640">
                <a:tc>
                  <a:txBody>
                    <a:bodyPr/>
                    <a:lstStyle/>
                    <a:p>
                      <a:r>
                        <a:rPr lang="en-US" sz="2400">
                          <a:solidFill>
                            <a:srgbClr val="003865"/>
                          </a:solidFill>
                        </a:rPr>
                        <a:t>Company A</a:t>
                      </a:r>
                      <a:endParaRPr lang="en-IN" sz="2400">
                        <a:solidFill>
                          <a:srgbClr val="00386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457200" algn="l"/>
                      <a:r>
                        <a:rPr lang="en-US" sz="2400">
                          <a:solidFill>
                            <a:srgbClr val="003865"/>
                          </a:solidFill>
                        </a:rPr>
                        <a:t>200(.30) =    60</a:t>
                      </a:r>
                      <a:endParaRPr lang="en-IN" sz="2400">
                        <a:solidFill>
                          <a:srgbClr val="00386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2997656"/>
                  </a:ext>
                </a:extLst>
              </a:tr>
              <a:tr h="548640">
                <a:tc>
                  <a:txBody>
                    <a:bodyPr/>
                    <a:lstStyle/>
                    <a:p>
                      <a:r>
                        <a:rPr lang="en-US" sz="2400">
                          <a:solidFill>
                            <a:srgbClr val="003865"/>
                          </a:solidFill>
                        </a:rPr>
                        <a:t>Company B</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algn="l"/>
                      <a:r>
                        <a:rPr lang="en-US" sz="2400">
                          <a:solidFill>
                            <a:srgbClr val="003865"/>
                          </a:solidFill>
                        </a:rPr>
                        <a:t>200 (.50) = 100</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8490743"/>
                  </a:ext>
                </a:extLst>
              </a:tr>
              <a:tr h="548640">
                <a:tc>
                  <a:txBody>
                    <a:bodyPr/>
                    <a:lstStyle/>
                    <a:p>
                      <a:r>
                        <a:rPr lang="en-US" sz="2400">
                          <a:solidFill>
                            <a:srgbClr val="003865"/>
                          </a:solidFill>
                        </a:rPr>
                        <a:t>Company C</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algn="l"/>
                      <a:r>
                        <a:rPr lang="en-US" sz="2400">
                          <a:solidFill>
                            <a:srgbClr val="003865"/>
                          </a:solidFill>
                        </a:rPr>
                        <a:t>200 (.20) =   40</a:t>
                      </a:r>
                      <a:endParaRPr lang="en-IN" sz="2400">
                        <a:solidFill>
                          <a:srgbClr val="003865"/>
                        </a:solidFill>
                      </a:endParaRPr>
                    </a:p>
                  </a:txBody>
                  <a:tcPr anchor="ctr">
                    <a:lnL w="12700" cmpd="sng">
                      <a:noFill/>
                    </a:lnL>
                    <a:lnR w="12700" cmpd="sng">
                      <a:noFill/>
                    </a:lnR>
                    <a:lnT w="12700" cmpd="sng">
                      <a:noFill/>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242003"/>
                  </a:ext>
                </a:extLst>
              </a:tr>
              <a:tr h="548640">
                <a:tc>
                  <a:txBody>
                    <a:bodyPr/>
                    <a:lstStyle/>
                    <a:p>
                      <a:pPr marL="457200"/>
                      <a:r>
                        <a:rPr lang="en-US" sz="2400">
                          <a:solidFill>
                            <a:srgbClr val="003865"/>
                          </a:solidFill>
                        </a:rPr>
                        <a:t>Total</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a:solidFill>
                            <a:srgbClr val="003865"/>
                          </a:solidFill>
                        </a:rPr>
                        <a:t>                   200</a:t>
                      </a:r>
                      <a:endParaRPr lang="en-IN" sz="2400">
                        <a:solidFill>
                          <a:srgbClr val="003865"/>
                        </a:solidFill>
                      </a:endParaRPr>
                    </a:p>
                  </a:txBody>
                  <a:tcPr anchor="ctr">
                    <a:lnL w="12700" cmpd="sng">
                      <a:noFill/>
                    </a:lnL>
                    <a:lnR w="12700" cmpd="sng">
                      <a:noFill/>
                    </a:lnR>
                    <a:lnT w="12700" cap="flat" cmpd="sng" algn="ctr">
                      <a:solidFill>
                        <a:srgbClr val="003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0795591"/>
                  </a:ext>
                </a:extLst>
              </a:tr>
            </a:tbl>
          </a:graphicData>
        </a:graphic>
      </p:graphicFrame>
    </p:spTree>
    <p:extLst>
      <p:ext uri="{BB962C8B-B14F-4D97-AF65-F5344CB8AC3E}">
        <p14:creationId xmlns:p14="http://schemas.microsoft.com/office/powerpoint/2010/main" val="698003041"/>
      </p:ext>
    </p:extLst>
  </p:cSld>
  <p:clrMapOvr>
    <a:masterClrMapping/>
  </p:clrMapOvr>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t>Multinomial Distribution Goodness of Fit Test (5 of 10)</a:t>
            </a:r>
            <a:endParaRPr lang="en-IN"/>
          </a:p>
        </p:txBody>
      </p:sp>
      <p:sp>
        <p:nvSpPr>
          <p:cNvPr id="3" name="Content Placeholder 2">
            <a:extLst>
              <a:ext uri="{FF2B5EF4-FFF2-40B4-BE49-F238E27FC236}">
                <a16:creationId xmlns:a16="http://schemas.microsoft.com/office/drawing/2014/main" id="{EC399501-98F9-4F81-A2EA-2AACB17E4650}"/>
              </a:ext>
            </a:extLst>
          </p:cNvPr>
          <p:cNvSpPr>
            <a:spLocks noGrp="1"/>
          </p:cNvSpPr>
          <p:nvPr>
            <p:ph sz="half" idx="1"/>
          </p:nvPr>
        </p:nvSpPr>
        <p:spPr>
          <a:xfrm>
            <a:off x="476843" y="1825625"/>
            <a:ext cx="8209957" cy="1217447"/>
          </a:xfrm>
        </p:spPr>
        <p:txBody>
          <a:bodyPr/>
          <a:lstStyle/>
          <a:p>
            <a:pPr marL="0" indent="0">
              <a:spcBef>
                <a:spcPts val="1200"/>
              </a:spcBef>
              <a:spcAft>
                <a:spcPts val="600"/>
              </a:spcAft>
              <a:buNone/>
            </a:pPr>
            <a:r>
              <a:rPr lang="en-US" b="1" u="sng"/>
              <a:t>Example:</a:t>
            </a:r>
            <a:r>
              <a:rPr lang="en-US"/>
              <a:t> Scott Marketing Research </a:t>
            </a:r>
          </a:p>
          <a:p>
            <a:pPr marL="228600" lvl="3">
              <a:lnSpc>
                <a:spcPct val="100000"/>
              </a:lnSpc>
              <a:spcBef>
                <a:spcPts val="1200"/>
              </a:spcBef>
              <a:spcAft>
                <a:spcPts val="600"/>
              </a:spcAft>
            </a:pPr>
            <a:r>
              <a:rPr lang="en-IN" sz="2400"/>
              <a:t>Observed Frequencies </a:t>
            </a:r>
            <a:r>
              <a:rPr lang="en-IN" sz="2400" b="0"/>
              <a:t>(from the sample study)</a:t>
            </a:r>
            <a:endParaRPr lang="en-US" sz="2400" b="0"/>
          </a:p>
        </p:txBody>
      </p:sp>
      <p:graphicFrame>
        <p:nvGraphicFramePr>
          <p:cNvPr id="5" name="Table 3">
            <a:extLst>
              <a:ext uri="{FF2B5EF4-FFF2-40B4-BE49-F238E27FC236}">
                <a16:creationId xmlns:a16="http://schemas.microsoft.com/office/drawing/2014/main" id="{434E36C1-9990-431B-96F4-170B38730CA0}"/>
              </a:ext>
            </a:extLst>
          </p:cNvPr>
          <p:cNvGraphicFramePr>
            <a:graphicFrameLocks noGrp="1"/>
          </p:cNvGraphicFramePr>
          <p:nvPr>
            <p:ph sz="half" idx="2"/>
            <p:extLst>
              <p:ext uri="{D42A27DB-BD31-4B8C-83A1-F6EECF244321}">
                <p14:modId xmlns:p14="http://schemas.microsoft.com/office/powerpoint/2010/main" val="337853574"/>
              </p:ext>
            </p:extLst>
          </p:nvPr>
        </p:nvGraphicFramePr>
        <p:xfrm>
          <a:off x="1943100" y="3131972"/>
          <a:ext cx="6492240" cy="2743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4164072921"/>
                    </a:ext>
                  </a:extLst>
                </a:gridCol>
                <a:gridCol w="3291840">
                  <a:extLst>
                    <a:ext uri="{9D8B030D-6E8A-4147-A177-3AD203B41FA5}">
                      <a16:colId xmlns:a16="http://schemas.microsoft.com/office/drawing/2014/main" val="1802171299"/>
                    </a:ext>
                  </a:extLst>
                </a:gridCol>
              </a:tblGrid>
              <a:tr h="548640">
                <a:tc>
                  <a:txBody>
                    <a:bodyPr/>
                    <a:lstStyle/>
                    <a:p>
                      <a:r>
                        <a:rPr lang="en-US" sz="2400" b="1">
                          <a:solidFill>
                            <a:srgbClr val="003865"/>
                          </a:solidFill>
                        </a:rPr>
                        <a:t>Category</a:t>
                      </a:r>
                      <a:endParaRPr lang="en-IN" sz="2400">
                        <a:solidFill>
                          <a:srgbClr val="00386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400" b="1">
                          <a:solidFill>
                            <a:srgbClr val="003865"/>
                          </a:solidFill>
                        </a:rPr>
                        <a:t>Observed Frequency</a:t>
                      </a:r>
                      <a:endParaRPr lang="en-IN" sz="2400">
                        <a:solidFill>
                          <a:srgbClr val="003865"/>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5694200"/>
                  </a:ext>
                </a:extLst>
              </a:tr>
              <a:tr h="548640">
                <a:tc>
                  <a:txBody>
                    <a:bodyPr/>
                    <a:lstStyle/>
                    <a:p>
                      <a:r>
                        <a:rPr lang="en-US" sz="2400">
                          <a:solidFill>
                            <a:srgbClr val="003865"/>
                          </a:solidFill>
                        </a:rPr>
                        <a:t>Company A</a:t>
                      </a:r>
                      <a:endParaRPr lang="en-IN" sz="2400">
                        <a:solidFill>
                          <a:srgbClr val="00386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a:r>
                        <a:rPr lang="en-US" sz="2400">
                          <a:solidFill>
                            <a:srgbClr val="003865"/>
                          </a:solidFill>
                        </a:rPr>
                        <a:t>48</a:t>
                      </a:r>
                      <a:endParaRPr lang="en-IN" sz="2400">
                        <a:solidFill>
                          <a:srgbClr val="003865"/>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2997656"/>
                  </a:ext>
                </a:extLst>
              </a:tr>
              <a:tr h="548640">
                <a:tc>
                  <a:txBody>
                    <a:bodyPr/>
                    <a:lstStyle/>
                    <a:p>
                      <a:r>
                        <a:rPr lang="en-US" sz="2400">
                          <a:solidFill>
                            <a:srgbClr val="003865"/>
                          </a:solidFill>
                        </a:rPr>
                        <a:t>Company B</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a:r>
                        <a:rPr lang="en-US" sz="2400">
                          <a:solidFill>
                            <a:srgbClr val="003865"/>
                          </a:solidFill>
                        </a:rPr>
                        <a:t>98</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8490743"/>
                  </a:ext>
                </a:extLst>
              </a:tr>
              <a:tr h="548640">
                <a:tc>
                  <a:txBody>
                    <a:bodyPr/>
                    <a:lstStyle/>
                    <a:p>
                      <a:r>
                        <a:rPr lang="en-US" sz="2400">
                          <a:solidFill>
                            <a:srgbClr val="003865"/>
                          </a:solidFill>
                        </a:rPr>
                        <a:t>Company C</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a:r>
                        <a:rPr lang="en-US" sz="2400">
                          <a:solidFill>
                            <a:srgbClr val="003865"/>
                          </a:solidFill>
                        </a:rPr>
                        <a:t>51</a:t>
                      </a:r>
                      <a:endParaRPr lang="en-IN" sz="2400">
                        <a:solidFill>
                          <a:srgbClr val="003865"/>
                        </a:solidFill>
                      </a:endParaRPr>
                    </a:p>
                  </a:txBody>
                  <a:tcPr anchor="ctr">
                    <a:lnL w="12700" cmpd="sng">
                      <a:noFill/>
                    </a:lnL>
                    <a:lnR w="12700" cmpd="sng">
                      <a:noFill/>
                    </a:lnR>
                    <a:lnT w="12700" cmpd="sng">
                      <a:noFill/>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242003"/>
                  </a:ext>
                </a:extLst>
              </a:tr>
              <a:tr h="548640">
                <a:tc>
                  <a:txBody>
                    <a:bodyPr/>
                    <a:lstStyle/>
                    <a:p>
                      <a:pPr marL="457200"/>
                      <a:r>
                        <a:rPr lang="en-US" sz="2400">
                          <a:solidFill>
                            <a:srgbClr val="003865"/>
                          </a:solidFill>
                        </a:rPr>
                        <a:t>Total</a:t>
                      </a:r>
                      <a:endParaRPr lang="en-IN" sz="2400">
                        <a:solidFill>
                          <a:srgbClr val="003865"/>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a:solidFill>
                            <a:srgbClr val="003865"/>
                          </a:solidFill>
                        </a:rPr>
                        <a:t>200</a:t>
                      </a:r>
                      <a:endParaRPr lang="en-IN" sz="2400">
                        <a:solidFill>
                          <a:srgbClr val="003865"/>
                        </a:solidFill>
                      </a:endParaRPr>
                    </a:p>
                  </a:txBody>
                  <a:tcPr anchor="ctr">
                    <a:lnL w="12700" cmpd="sng">
                      <a:noFill/>
                    </a:lnL>
                    <a:lnR w="12700" cmpd="sng">
                      <a:noFill/>
                    </a:lnR>
                    <a:lnT w="12700" cap="flat" cmpd="sng" algn="ctr">
                      <a:solidFill>
                        <a:srgbClr val="003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0795591"/>
                  </a:ext>
                </a:extLst>
              </a:tr>
            </a:tbl>
          </a:graphicData>
        </a:graphic>
      </p:graphicFrame>
    </p:spTree>
    <p:extLst>
      <p:ext uri="{BB962C8B-B14F-4D97-AF65-F5344CB8AC3E}">
        <p14:creationId xmlns:p14="http://schemas.microsoft.com/office/powerpoint/2010/main" val="1303905480"/>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t>Multinomial Distribution Goodness of Fit Test (6 of 10)</a:t>
            </a:r>
            <a:endParaRPr lang="en-IN"/>
          </a:p>
        </p:txBody>
      </p:sp>
      <p:sp>
        <p:nvSpPr>
          <p:cNvPr id="3" name="Content Placeholder 2">
            <a:extLst>
              <a:ext uri="{FF2B5EF4-FFF2-40B4-BE49-F238E27FC236}">
                <a16:creationId xmlns:a16="http://schemas.microsoft.com/office/drawing/2014/main" id="{EC399501-98F9-4F81-A2EA-2AACB17E4650}"/>
              </a:ext>
            </a:extLst>
          </p:cNvPr>
          <p:cNvSpPr>
            <a:spLocks noGrp="1"/>
          </p:cNvSpPr>
          <p:nvPr>
            <p:ph sz="half" idx="1"/>
          </p:nvPr>
        </p:nvSpPr>
        <p:spPr>
          <a:xfrm>
            <a:off x="476843" y="1825625"/>
            <a:ext cx="8209957" cy="1217447"/>
          </a:xfrm>
        </p:spPr>
        <p:txBody>
          <a:bodyPr/>
          <a:lstStyle/>
          <a:p>
            <a:pPr marL="0" indent="0">
              <a:spcBef>
                <a:spcPts val="1200"/>
              </a:spcBef>
              <a:spcAft>
                <a:spcPts val="600"/>
              </a:spcAft>
              <a:buNone/>
            </a:pPr>
            <a:r>
              <a:rPr lang="en-US" b="1" u="sng"/>
              <a:t>Example:</a:t>
            </a:r>
            <a:r>
              <a:rPr lang="en-US"/>
              <a:t> Scott Marketing Research </a:t>
            </a:r>
          </a:p>
          <a:p>
            <a:pPr marL="228600" lvl="3">
              <a:lnSpc>
                <a:spcPct val="100000"/>
              </a:lnSpc>
              <a:spcBef>
                <a:spcPts val="1200"/>
              </a:spcBef>
              <a:spcAft>
                <a:spcPts val="600"/>
              </a:spcAft>
            </a:pPr>
            <a:r>
              <a:rPr lang="en-US" sz="2400">
                <a:solidFill>
                  <a:srgbClr val="003865"/>
                </a:solidFill>
              </a:rPr>
              <a:t>Test Statistic</a:t>
            </a:r>
            <a:endParaRPr lang="en-US" sz="2400" b="0"/>
          </a:p>
        </p:txBody>
      </p:sp>
      <p:graphicFrame>
        <p:nvGraphicFramePr>
          <p:cNvPr id="7" name="Object 3" descr="Begin equation. chi square equals begin fraction left parenthesis 60 minus 48 right parenthesis squared divided by 60 end fraction plus begin fraction left parenthesis 100 minus 98 right parenthesis squared divided by 100 end fraction plus begin fraction left parenthesis 40 minus 51 right parenthesis squared divided by 40 end fraction equals 2.4 plus 0.4 plus 4.90 equals 7.34. End equation.&#10;">
            <a:extLst>
              <a:ext uri="{FF2B5EF4-FFF2-40B4-BE49-F238E27FC236}">
                <a16:creationId xmlns:a16="http://schemas.microsoft.com/office/drawing/2014/main" id="{DD188A2D-6BE2-4FEF-A7A8-BFB351035B39}"/>
              </a:ext>
            </a:extLst>
          </p:cNvPr>
          <p:cNvGraphicFramePr>
            <a:graphicFrameLocks noGrp="1" noChangeAspect="1"/>
          </p:cNvGraphicFramePr>
          <p:nvPr>
            <p:ph sz="half" idx="2"/>
            <p:extLst>
              <p:ext uri="{D42A27DB-BD31-4B8C-83A1-F6EECF244321}">
                <p14:modId xmlns:p14="http://schemas.microsoft.com/office/powerpoint/2010/main" val="3186624176"/>
              </p:ext>
            </p:extLst>
          </p:nvPr>
        </p:nvGraphicFramePr>
        <p:xfrm>
          <a:off x="3365500" y="3191499"/>
          <a:ext cx="5461000" cy="2108200"/>
        </p:xfrm>
        <a:graphic>
          <a:graphicData uri="http://schemas.openxmlformats.org/presentationml/2006/ole">
            <mc:AlternateContent xmlns:mc="http://schemas.openxmlformats.org/markup-compatibility/2006">
              <mc:Choice xmlns:v="urn:schemas-microsoft-com:vml" Requires="v">
                <p:oleObj spid="_x0000_s250882" name="Equation" r:id="rId3" imgW="5460840" imgH="2108160" progId="Equation.DSMT4">
                  <p:embed/>
                </p:oleObj>
              </mc:Choice>
              <mc:Fallback>
                <p:oleObj name="Equation" r:id="rId3" imgW="5460840" imgH="2108160" progId="Equation.DSMT4">
                  <p:embed/>
                  <p:pic>
                    <p:nvPicPr>
                      <p:cNvPr id="0" name="OLE substitute image"/>
                      <p:cNvPicPr/>
                      <p:nvPr/>
                    </p:nvPicPr>
                    <p:blipFill>
                      <a:blip r:embed="rId4"/>
                      <a:stretch>
                        <a:fillRect/>
                      </a:stretch>
                    </p:blipFill>
                    <p:spPr>
                      <a:xfrm>
                        <a:off x="3365500" y="3191499"/>
                        <a:ext cx="5461000" cy="2108200"/>
                      </a:xfrm>
                      <a:prstGeom prst="rect">
                        <a:avLst/>
                      </a:prstGeom>
                    </p:spPr>
                  </p:pic>
                </p:oleObj>
              </mc:Fallback>
            </mc:AlternateContent>
          </a:graphicData>
        </a:graphic>
      </p:graphicFrame>
    </p:spTree>
    <p:extLst>
      <p:ext uri="{BB962C8B-B14F-4D97-AF65-F5344CB8AC3E}">
        <p14:creationId xmlns:p14="http://schemas.microsoft.com/office/powerpoint/2010/main" val="333289981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(4 of 9)</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marL="0" indent="0" algn="ctr">
              <a:spcBef>
                <a:spcPts val="1200"/>
              </a:spcBef>
              <a:spcAft>
                <a:spcPts val="1200"/>
              </a:spcAft>
              <a:buNone/>
            </a:pPr>
            <a:r>
              <a:rPr lang="en-US"/>
              <a:t>Guidelines for Determining the Number of Classes</a:t>
            </a:r>
          </a:p>
          <a:p>
            <a:pPr>
              <a:spcBef>
                <a:spcPts val="1200"/>
              </a:spcBef>
              <a:spcAft>
                <a:spcPts val="1200"/>
              </a:spcAft>
            </a:pPr>
            <a:r>
              <a:rPr lang="en-US"/>
              <a:t>Use between 5 and 20 classes.</a:t>
            </a:r>
          </a:p>
          <a:p>
            <a:pPr>
              <a:spcBef>
                <a:spcPts val="1200"/>
              </a:spcBef>
              <a:spcAft>
                <a:spcPts val="1200"/>
              </a:spcAft>
            </a:pPr>
            <a:r>
              <a:rPr lang="en-US"/>
              <a:t>Data sets with a larger number of elements usually require a larger number of classes. </a:t>
            </a:r>
          </a:p>
          <a:p>
            <a:pPr>
              <a:spcBef>
                <a:spcPts val="1200"/>
              </a:spcBef>
              <a:spcAft>
                <a:spcPts val="1200"/>
              </a:spcAft>
            </a:pPr>
            <a:r>
              <a:rPr lang="en-US"/>
              <a:t>Smaller data sets usually require fewer classes.</a:t>
            </a:r>
          </a:p>
          <a:p>
            <a:pPr>
              <a:spcBef>
                <a:spcPts val="1200"/>
              </a:spcBef>
              <a:spcAft>
                <a:spcPts val="1200"/>
              </a:spcAft>
            </a:pPr>
            <a:r>
              <a:rPr lang="en-US"/>
              <a:t>The goal is to use enough classes to show the variation in the data, but not so many classes that some contain only a few data items.</a:t>
            </a:r>
          </a:p>
        </p:txBody>
      </p:sp>
    </p:spTree>
    <p:extLst>
      <p:ext uri="{BB962C8B-B14F-4D97-AF65-F5344CB8AC3E}">
        <p14:creationId xmlns:p14="http://schemas.microsoft.com/office/powerpoint/2010/main" val="3641214482"/>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Multinomial Distribution Goodness of Fit Test (7 of 10)</a:t>
            </a:r>
            <a:endParaRPr lang="en-IN"/>
          </a:p>
        </p:txBody>
      </p:sp>
      <p:sp>
        <p:nvSpPr>
          <p:cNvPr id="3" name="Content Placeholder 2"/>
          <p:cNvSpPr>
            <a:spLocks noGrp="1"/>
          </p:cNvSpPr>
          <p:nvPr>
            <p:ph sz="half" idx="1"/>
          </p:nvPr>
        </p:nvSpPr>
        <p:spPr>
          <a:xfrm>
            <a:off x="476844" y="1825625"/>
            <a:ext cx="11130018" cy="1067204"/>
          </a:xfrm>
        </p:spPr>
        <p:txBody>
          <a:bodyPr/>
          <a:lstStyle/>
          <a:p>
            <a:pPr marL="0" indent="0">
              <a:buNone/>
            </a:pPr>
            <a:r>
              <a:rPr lang="en-US" b="1" u="sng"/>
              <a:t>Example</a:t>
            </a:r>
            <a:r>
              <a:rPr lang="en-US"/>
              <a:t>: Scott Marketing Research </a:t>
            </a:r>
          </a:p>
          <a:p>
            <a:pPr marL="457200" lvl="1" indent="0">
              <a:buNone/>
            </a:pPr>
            <a:r>
              <a:rPr lang="en-US"/>
              <a:t>Conclusion Using the </a:t>
            </a:r>
            <a:r>
              <a:rPr lang="en-US" i="1"/>
              <a:t>p</a:t>
            </a:r>
            <a:r>
              <a:rPr lang="en-US"/>
              <a:t>-Value Approach</a:t>
            </a:r>
          </a:p>
        </p:txBody>
      </p:sp>
      <p:pic>
        <p:nvPicPr>
          <p:cNvPr id="10" name="Picture 3" descr="A t-distribution table illustrating that because chi square equals 7.34 is between 5.991 and 7.378, the area in the upper tail of the distribution is between .05 and .025."/>
          <p:cNvPicPr>
            <a:picLocks noGrp="1" noChangeAspect="1"/>
          </p:cNvPicPr>
          <p:nvPr>
            <p:ph sz="half" idx="2"/>
          </p:nvPr>
        </p:nvPicPr>
        <p:blipFill>
          <a:blip r:embed="rId3"/>
          <a:stretch>
            <a:fillRect/>
          </a:stretch>
        </p:blipFill>
        <p:spPr>
          <a:xfrm>
            <a:off x="5154727" y="2992535"/>
            <a:ext cx="5838738" cy="1371600"/>
          </a:xfrm>
          <a:prstGeom prst="rect">
            <a:avLst/>
          </a:prstGeom>
        </p:spPr>
      </p:pic>
      <p:graphicFrame>
        <p:nvGraphicFramePr>
          <p:cNvPr id="8" name="Content Placeholder 7" descr="Because chi square equals 7.34 is between 5.991 and 7.378, the area in the upper tail of the distribution is between .05 and .025.&#10;p-value is less than or equal to alpha.&#10;We reject the null hypothesis.&#10;">
            <a:extLst>
              <a:ext uri="{FF2B5EF4-FFF2-40B4-BE49-F238E27FC236}">
                <a16:creationId xmlns:a16="http://schemas.microsoft.com/office/drawing/2014/main" id="{4BFC41FD-777C-4F3D-819E-A120A7AE3A30}"/>
              </a:ext>
            </a:extLst>
          </p:cNvPr>
          <p:cNvGraphicFramePr>
            <a:graphicFrameLocks noGrp="1" noChangeAspect="1"/>
          </p:cNvGraphicFramePr>
          <p:nvPr>
            <p:ph sz="half" idx="10"/>
            <p:extLst>
              <p:ext uri="{D42A27DB-BD31-4B8C-83A1-F6EECF244321}">
                <p14:modId xmlns:p14="http://schemas.microsoft.com/office/powerpoint/2010/main" val="366546119"/>
              </p:ext>
            </p:extLst>
          </p:nvPr>
        </p:nvGraphicFramePr>
        <p:xfrm>
          <a:off x="1030286" y="4521993"/>
          <a:ext cx="9739313" cy="1722925"/>
        </p:xfrm>
        <a:graphic>
          <a:graphicData uri="http://schemas.openxmlformats.org/presentationml/2006/ole">
            <mc:AlternateContent xmlns:mc="http://schemas.openxmlformats.org/markup-compatibility/2006">
              <mc:Choice xmlns:v="urn:schemas-microsoft-com:vml" Requires="v">
                <p:oleObj spid="_x0000_s251906" name="Equation" r:id="rId4" imgW="5168880" imgH="914400" progId="Equation.DSMT4">
                  <p:embed/>
                </p:oleObj>
              </mc:Choice>
              <mc:Fallback>
                <p:oleObj name="Equation" r:id="rId4" imgW="5168880" imgH="914400" progId="Equation.DSMT4">
                  <p:embed/>
                  <p:pic>
                    <p:nvPicPr>
                      <p:cNvPr id="0" name="OLE substitute image"/>
                      <p:cNvPicPr/>
                      <p:nvPr/>
                    </p:nvPicPr>
                    <p:blipFill>
                      <a:blip r:embed="rId5"/>
                      <a:stretch>
                        <a:fillRect/>
                      </a:stretch>
                    </p:blipFill>
                    <p:spPr>
                      <a:xfrm>
                        <a:off x="1030286" y="4521993"/>
                        <a:ext cx="9739313" cy="1722925"/>
                      </a:xfrm>
                      <a:prstGeom prst="rect">
                        <a:avLst/>
                      </a:prstGeom>
                    </p:spPr>
                  </p:pic>
                </p:oleObj>
              </mc:Fallback>
            </mc:AlternateContent>
          </a:graphicData>
        </a:graphic>
      </p:graphicFrame>
    </p:spTree>
    <p:extLst>
      <p:ext uri="{BB962C8B-B14F-4D97-AF65-F5344CB8AC3E}">
        <p14:creationId xmlns:p14="http://schemas.microsoft.com/office/powerpoint/2010/main" val="4253245543"/>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Multinomial Distribution Goodness of Fit Test (8 of 10)</a:t>
            </a:r>
            <a:endParaRPr lang="en-IN"/>
          </a:p>
        </p:txBody>
      </p:sp>
      <p:sp>
        <p:nvSpPr>
          <p:cNvPr id="8" name="Content Placeholder 2"/>
          <p:cNvSpPr>
            <a:spLocks noGrp="1"/>
          </p:cNvSpPr>
          <p:nvPr>
            <p:ph idx="1"/>
          </p:nvPr>
        </p:nvSpPr>
        <p:spPr>
          <a:xfrm>
            <a:off x="476844" y="1944375"/>
            <a:ext cx="11238312" cy="1217447"/>
          </a:xfrm>
        </p:spPr>
        <p:txBody>
          <a:bodyPr/>
          <a:lstStyle/>
          <a:p>
            <a:pPr marL="0" indent="0" algn="l">
              <a:spcBef>
                <a:spcPts val="1200"/>
              </a:spcBef>
              <a:buNone/>
            </a:pPr>
            <a:r>
              <a:rPr lang="en-US" b="1" u="sng"/>
              <a:t>Example:</a:t>
            </a:r>
            <a:r>
              <a:rPr lang="en-US"/>
              <a:t> Scott Marketing Research</a:t>
            </a:r>
          </a:p>
          <a:p>
            <a:pPr marL="457200" lvl="1" indent="0">
              <a:spcBef>
                <a:spcPts val="1200"/>
              </a:spcBef>
              <a:buNone/>
            </a:pPr>
            <a:r>
              <a:rPr lang="en-US"/>
              <a:t>Conclusion Using the Critical-Value Approach</a:t>
            </a:r>
          </a:p>
        </p:txBody>
      </p:sp>
      <p:graphicFrame>
        <p:nvGraphicFramePr>
          <p:cNvPr id="12" name="Content Placeholder 11" descr="With alpha equals .05 and 2 degrees of freedom, the critical value for the test statistic is chi square equals 5.991.">
            <a:extLst>
              <a:ext uri="{FF2B5EF4-FFF2-40B4-BE49-F238E27FC236}">
                <a16:creationId xmlns:a16="http://schemas.microsoft.com/office/drawing/2014/main" id="{98EBFAC5-62B3-4C03-BAC8-28736E24D171}"/>
              </a:ext>
            </a:extLst>
          </p:cNvPr>
          <p:cNvGraphicFramePr>
            <a:graphicFrameLocks noGrp="1" noChangeAspect="1"/>
          </p:cNvGraphicFramePr>
          <p:nvPr>
            <p:ph idx="11"/>
            <p:extLst>
              <p:ext uri="{D42A27DB-BD31-4B8C-83A1-F6EECF244321}">
                <p14:modId xmlns:p14="http://schemas.microsoft.com/office/powerpoint/2010/main" val="2425992679"/>
              </p:ext>
            </p:extLst>
          </p:nvPr>
        </p:nvGraphicFramePr>
        <p:xfrm>
          <a:off x="1511985" y="3161822"/>
          <a:ext cx="9168029" cy="892175"/>
        </p:xfrm>
        <a:graphic>
          <a:graphicData uri="http://schemas.openxmlformats.org/presentationml/2006/ole">
            <mc:AlternateContent xmlns:mc="http://schemas.openxmlformats.org/markup-compatibility/2006">
              <mc:Choice xmlns:v="urn:schemas-microsoft-com:vml" Requires="v">
                <p:oleObj spid="_x0000_s252931" name="Equation" r:id="rId3" imgW="4698720" imgH="457200" progId="Equation.DSMT4">
                  <p:embed/>
                </p:oleObj>
              </mc:Choice>
              <mc:Fallback>
                <p:oleObj name="Equation" r:id="rId3" imgW="4698720" imgH="457200" progId="Equation.DSMT4">
                  <p:embed/>
                  <p:pic>
                    <p:nvPicPr>
                      <p:cNvPr id="0" name="OLE substitute image"/>
                      <p:cNvPicPr/>
                      <p:nvPr/>
                    </p:nvPicPr>
                    <p:blipFill>
                      <a:blip r:embed="rId4"/>
                      <a:stretch>
                        <a:fillRect/>
                      </a:stretch>
                    </p:blipFill>
                    <p:spPr>
                      <a:xfrm>
                        <a:off x="1511985" y="3161822"/>
                        <a:ext cx="9168029" cy="89217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8B40C3A8-257E-44F9-A5BA-F50C625C7A62}"/>
              </a:ext>
            </a:extLst>
          </p:cNvPr>
          <p:cNvSpPr>
            <a:spLocks noGrp="1"/>
          </p:cNvSpPr>
          <p:nvPr>
            <p:ph idx="13"/>
          </p:nvPr>
        </p:nvSpPr>
        <p:spPr>
          <a:xfrm>
            <a:off x="928846" y="4305885"/>
            <a:ext cx="2563240" cy="548212"/>
          </a:xfrm>
        </p:spPr>
        <p:txBody>
          <a:bodyPr/>
          <a:lstStyle/>
          <a:p>
            <a:pPr algn="l"/>
            <a:r>
              <a:rPr lang="en-US" u="sng"/>
              <a:t>Rejection rule</a:t>
            </a:r>
          </a:p>
        </p:txBody>
      </p:sp>
      <p:graphicFrame>
        <p:nvGraphicFramePr>
          <p:cNvPr id="13" name="Object 12" descr="Reject H subscript 0 baseline if chi square is greater than or equal to 5.991.&#10;With 7.34 greater than 5.991, we reject H subscript 0 baseline.">
            <a:extLst>
              <a:ext uri="{FF2B5EF4-FFF2-40B4-BE49-F238E27FC236}">
                <a16:creationId xmlns:a16="http://schemas.microsoft.com/office/drawing/2014/main" id="{9FD175D4-038C-47C7-98D2-C39699981086}"/>
              </a:ext>
            </a:extLst>
          </p:cNvPr>
          <p:cNvGraphicFramePr>
            <a:graphicFrameLocks noChangeAspect="1"/>
          </p:cNvGraphicFramePr>
          <p:nvPr>
            <p:extLst>
              <p:ext uri="{D42A27DB-BD31-4B8C-83A1-F6EECF244321}">
                <p14:modId xmlns:p14="http://schemas.microsoft.com/office/powerpoint/2010/main" val="1005215313"/>
              </p:ext>
            </p:extLst>
          </p:nvPr>
        </p:nvGraphicFramePr>
        <p:xfrm>
          <a:off x="1511985" y="4855954"/>
          <a:ext cx="7956550" cy="500062"/>
        </p:xfrm>
        <a:graphic>
          <a:graphicData uri="http://schemas.openxmlformats.org/presentationml/2006/ole">
            <mc:AlternateContent xmlns:mc="http://schemas.openxmlformats.org/markup-compatibility/2006">
              <mc:Choice xmlns:v="urn:schemas-microsoft-com:vml" Requires="v">
                <p:oleObj spid="_x0000_s252932" name="Equation" r:id="rId5" imgW="3835080" imgH="241200" progId="Equation.DSMT4">
                  <p:embed/>
                </p:oleObj>
              </mc:Choice>
              <mc:Fallback>
                <p:oleObj name="Equation" r:id="rId5" imgW="3835080" imgH="241200" progId="Equation.DSMT4">
                  <p:embed/>
                  <p:pic>
                    <p:nvPicPr>
                      <p:cNvPr id="0" name="OLE substitute image"/>
                      <p:cNvPicPr/>
                      <p:nvPr/>
                    </p:nvPicPr>
                    <p:blipFill>
                      <a:blip r:embed="rId6"/>
                      <a:stretch>
                        <a:fillRect/>
                      </a:stretch>
                    </p:blipFill>
                    <p:spPr>
                      <a:xfrm>
                        <a:off x="1511985" y="4855954"/>
                        <a:ext cx="7956550" cy="500062"/>
                      </a:xfrm>
                      <a:prstGeom prst="rect">
                        <a:avLst/>
                      </a:prstGeom>
                    </p:spPr>
                  </p:pic>
                </p:oleObj>
              </mc:Fallback>
            </mc:AlternateContent>
          </a:graphicData>
        </a:graphic>
      </p:graphicFrame>
    </p:spTree>
    <p:extLst>
      <p:ext uri="{BB962C8B-B14F-4D97-AF65-F5344CB8AC3E}">
        <p14:creationId xmlns:p14="http://schemas.microsoft.com/office/powerpoint/2010/main" val="3950434948"/>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Multinomial Distribution Goodness of Fit Test (9 of 10)</a:t>
            </a:r>
            <a:endParaRPr lang="en-IN"/>
          </a:p>
        </p:txBody>
      </p:sp>
      <p:sp>
        <p:nvSpPr>
          <p:cNvPr id="4" name="Content Placeholder 2"/>
          <p:cNvSpPr>
            <a:spLocks noGrp="1"/>
          </p:cNvSpPr>
          <p:nvPr>
            <p:ph sz="half" idx="1"/>
          </p:nvPr>
        </p:nvSpPr>
        <p:spPr>
          <a:xfrm>
            <a:off x="476843" y="1825624"/>
            <a:ext cx="5212080" cy="4525299"/>
          </a:xfrm>
        </p:spPr>
        <p:txBody>
          <a:bodyPr/>
          <a:lstStyle/>
          <a:p>
            <a:pPr marL="0" indent="0">
              <a:buNone/>
            </a:pPr>
            <a:r>
              <a:rPr lang="en-US" b="1" u="sng"/>
              <a:t>Example:</a:t>
            </a:r>
            <a:r>
              <a:rPr lang="en-US"/>
              <a:t> Scott Marketing Research bar chart of market shares by company before and after the new product for company C.</a:t>
            </a:r>
          </a:p>
        </p:txBody>
      </p:sp>
      <p:pic>
        <p:nvPicPr>
          <p:cNvPr id="7" name="Picture 3" descr="A graph shows a double bar graph for three companies A, B and C for Bar Chart of Market Shares by Company Before and After the New Product for Company C. The vertical axis represents probability and the horizontal axis represents company. The values of probability ranges from 0 to 0.6. For each company the first bar represents historical market share and the second bar represents after new product C. For the company A, the first bar shows probability 0.3 and the second bar shows probability 0.25. For the company B, the first bar shows probability 0.5 and the second bar shows probability 0.48. For the company C, the first bar shows probability 0.2 and the second bar shows probability 0.3. The values are approximate.">
            <a:extLst>
              <a:ext uri="{FF2B5EF4-FFF2-40B4-BE49-F238E27FC236}">
                <a16:creationId xmlns:a16="http://schemas.microsoft.com/office/drawing/2014/main" id="{AA1659F3-4B6B-48C6-A2EF-06E61C68F7A3}"/>
              </a:ext>
            </a:extLst>
          </p:cNvPr>
          <p:cNvPicPr>
            <a:picLocks noGrp="1" noChangeAspect="1"/>
          </p:cNvPicPr>
          <p:nvPr>
            <p:ph sz="half" idx="2"/>
          </p:nvPr>
        </p:nvPicPr>
        <p:blipFill>
          <a:blip r:embed="rId2"/>
          <a:stretch>
            <a:fillRect/>
          </a:stretch>
        </p:blipFill>
        <p:spPr>
          <a:xfrm>
            <a:off x="6138950" y="2071983"/>
            <a:ext cx="5648859" cy="3931920"/>
          </a:xfrm>
          <a:prstGeom prst="rect">
            <a:avLst/>
          </a:prstGeom>
        </p:spPr>
      </p:pic>
    </p:spTree>
    <p:extLst>
      <p:ext uri="{BB962C8B-B14F-4D97-AF65-F5344CB8AC3E}">
        <p14:creationId xmlns:p14="http://schemas.microsoft.com/office/powerpoint/2010/main" val="4084828971"/>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(1 of 11)</a:t>
            </a:r>
            <a:endParaRPr lang="en-IN"/>
          </a:p>
        </p:txBody>
      </p:sp>
      <p:sp>
        <p:nvSpPr>
          <p:cNvPr id="3" name="Content Placeholder 2"/>
          <p:cNvSpPr>
            <a:spLocks noGrp="1"/>
          </p:cNvSpPr>
          <p:nvPr>
            <p:ph sz="half" idx="1"/>
          </p:nvPr>
        </p:nvSpPr>
        <p:spPr>
          <a:xfrm>
            <a:off x="476843" y="1825625"/>
            <a:ext cx="11238313" cy="2912630"/>
          </a:xfrm>
        </p:spPr>
        <p:txBody>
          <a:bodyPr/>
          <a:lstStyle/>
          <a:p>
            <a:pPr marL="457200" indent="-457200">
              <a:spcBef>
                <a:spcPts val="600"/>
              </a:spcBef>
              <a:spcAft>
                <a:spcPts val="500"/>
              </a:spcAft>
              <a:buFont typeface="+mj-lt"/>
              <a:buAutoNum type="arabicPeriod"/>
            </a:pPr>
            <a:r>
              <a:rPr lang="en-US"/>
              <a:t>Set up the null and alternative hypotheses.</a:t>
            </a:r>
          </a:p>
          <a:p>
            <a:pPr marL="0" indent="0">
              <a:spcBef>
                <a:spcPts val="600"/>
              </a:spcBef>
              <a:spcAft>
                <a:spcPts val="500"/>
              </a:spcAft>
              <a:buNone/>
            </a:pPr>
            <a:r>
              <a:rPr lang="en-US"/>
              <a:t>	</a:t>
            </a:r>
            <a:r>
              <a:rPr lang="en-US" i="1"/>
              <a:t>H</a:t>
            </a:r>
            <a:r>
              <a:rPr lang="en-US" baseline="-25000"/>
              <a:t>0</a:t>
            </a:r>
            <a:r>
              <a:rPr lang="en-US"/>
              <a:t>:  The two categorical variables are independent </a:t>
            </a:r>
          </a:p>
          <a:p>
            <a:pPr marL="0" indent="0">
              <a:spcBef>
                <a:spcPts val="600"/>
              </a:spcBef>
              <a:spcAft>
                <a:spcPts val="500"/>
              </a:spcAft>
              <a:buNone/>
            </a:pPr>
            <a:r>
              <a:rPr lang="en-US"/>
              <a:t>	</a:t>
            </a:r>
            <a:r>
              <a:rPr lang="en-US" i="1"/>
              <a:t>H</a:t>
            </a:r>
            <a:r>
              <a:rPr lang="en-US" baseline="-25000"/>
              <a:t>a</a:t>
            </a:r>
            <a:r>
              <a:rPr lang="en-US"/>
              <a:t>: The two categorical variables are not independent </a:t>
            </a:r>
          </a:p>
          <a:p>
            <a:pPr marL="457200" indent="-457200">
              <a:spcBef>
                <a:spcPts val="600"/>
              </a:spcBef>
              <a:spcAft>
                <a:spcPts val="500"/>
              </a:spcAft>
              <a:buFont typeface="+mj-lt"/>
              <a:buAutoNum type="arabicPeriod" startAt="2"/>
            </a:pPr>
            <a:r>
              <a:rPr lang="en-US"/>
              <a:t>Select a random sample and record the observed frequency,</a:t>
            </a:r>
            <a:r>
              <a:rPr lang="en-US" i="1"/>
              <a:t> f</a:t>
            </a:r>
            <a:r>
              <a:rPr lang="en-US" i="1" baseline="-25000"/>
              <a:t>ij</a:t>
            </a:r>
            <a:r>
              <a:rPr lang="en-US" i="1"/>
              <a:t> </a:t>
            </a:r>
            <a:r>
              <a:rPr lang="en-US"/>
              <a:t>, for each cell of the contingency table.</a:t>
            </a:r>
          </a:p>
          <a:p>
            <a:pPr marL="0" indent="0">
              <a:spcBef>
                <a:spcPts val="600"/>
              </a:spcBef>
              <a:spcAft>
                <a:spcPts val="500"/>
              </a:spcAft>
              <a:buNone/>
            </a:pPr>
            <a:r>
              <a:rPr lang="en-US"/>
              <a:t>3.    Compute the expected frequency, </a:t>
            </a:r>
            <a:r>
              <a:rPr lang="en-US" i="1"/>
              <a:t>e</a:t>
            </a:r>
            <a:r>
              <a:rPr lang="en-US" i="1" baseline="-25000"/>
              <a:t>ij</a:t>
            </a:r>
            <a:r>
              <a:rPr lang="en-US"/>
              <a:t> , for each cell.</a:t>
            </a:r>
          </a:p>
        </p:txBody>
      </p:sp>
      <p:graphicFrame>
        <p:nvGraphicFramePr>
          <p:cNvPr id="7" name="Content Placeholder 3" descr="Begin equation. e subscript i j baseline equals begin fraction Row i total times column j total divided by sample size end fraction. End equation."/>
          <p:cNvGraphicFramePr>
            <a:graphicFrameLocks noGrp="1" noChangeAspect="1"/>
          </p:cNvGraphicFramePr>
          <p:nvPr>
            <p:ph sz="half" idx="2"/>
            <p:extLst>
              <p:ext uri="{D42A27DB-BD31-4B8C-83A1-F6EECF244321}">
                <p14:modId xmlns:p14="http://schemas.microsoft.com/office/powerpoint/2010/main" val="2299998460"/>
              </p:ext>
            </p:extLst>
          </p:nvPr>
        </p:nvGraphicFramePr>
        <p:xfrm>
          <a:off x="3905250" y="5064125"/>
          <a:ext cx="4381500" cy="787400"/>
        </p:xfrm>
        <a:graphic>
          <a:graphicData uri="http://schemas.openxmlformats.org/presentationml/2006/ole">
            <mc:AlternateContent xmlns:mc="http://schemas.openxmlformats.org/markup-compatibility/2006">
              <mc:Choice xmlns:v="urn:schemas-microsoft-com:vml" Requires="v">
                <p:oleObj spid="_x0000_s253954" name="Equation" r:id="rId3" imgW="4736880" imgH="850680" progId="Equation.DSMT4">
                  <p:embed/>
                </p:oleObj>
              </mc:Choice>
              <mc:Fallback>
                <p:oleObj name="Equation" r:id="rId3" imgW="4736880" imgH="850680" progId="Equation.DSMT4">
                  <p:embed/>
                  <p:pic>
                    <p:nvPicPr>
                      <p:cNvPr id="0" name="OLE substitute image"/>
                      <p:cNvPicPr/>
                      <p:nvPr/>
                    </p:nvPicPr>
                    <p:blipFill>
                      <a:blip r:embed="rId4"/>
                      <a:stretch>
                        <a:fillRect/>
                      </a:stretch>
                    </p:blipFill>
                    <p:spPr>
                      <a:xfrm>
                        <a:off x="3905250" y="5064125"/>
                        <a:ext cx="4381500" cy="787400"/>
                      </a:xfrm>
                      <a:prstGeom prst="rect">
                        <a:avLst/>
                      </a:prstGeom>
                    </p:spPr>
                  </p:pic>
                </p:oleObj>
              </mc:Fallback>
            </mc:AlternateContent>
          </a:graphicData>
        </a:graphic>
      </p:graphicFrame>
    </p:spTree>
    <p:extLst>
      <p:ext uri="{BB962C8B-B14F-4D97-AF65-F5344CB8AC3E}">
        <p14:creationId xmlns:p14="http://schemas.microsoft.com/office/powerpoint/2010/main" val="449483536"/>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(2 of 11)</a:t>
            </a:r>
            <a:endParaRPr lang="en-IN"/>
          </a:p>
        </p:txBody>
      </p:sp>
      <p:sp>
        <p:nvSpPr>
          <p:cNvPr id="4" name="Content Placeholder 2"/>
          <p:cNvSpPr>
            <a:spLocks noGrp="1"/>
          </p:cNvSpPr>
          <p:nvPr>
            <p:ph sz="half" idx="2"/>
          </p:nvPr>
        </p:nvSpPr>
        <p:spPr>
          <a:xfrm>
            <a:off x="476843" y="1828800"/>
            <a:ext cx="11241915" cy="524435"/>
          </a:xfrm>
        </p:spPr>
        <p:txBody>
          <a:bodyPr/>
          <a:lstStyle/>
          <a:p>
            <a:pPr marL="457200" indent="-457200">
              <a:buFont typeface="+mj-lt"/>
              <a:buAutoNum type="arabicPeriod" startAt="4"/>
            </a:pPr>
            <a:r>
              <a:rPr lang="en-US"/>
              <a:t>Compute the test statistic.</a:t>
            </a:r>
          </a:p>
        </p:txBody>
      </p:sp>
      <p:graphicFrame>
        <p:nvGraphicFramePr>
          <p:cNvPr id="9" name="Content Placeholder 3" descr="Begin equation, chi-square equals sigma summation underscript i end script sigma summation underscript j end script Start fraction. Left parenthesis f subscript i j baseline minus e subscript i j baseline right parenthesis squared divided by e subscript i j baseline. End fraction. End equation. "/>
          <p:cNvGraphicFramePr>
            <a:graphicFrameLocks noGrp="1" noChangeAspect="1"/>
          </p:cNvGraphicFramePr>
          <p:nvPr>
            <p:ph idx="10"/>
            <p:extLst>
              <p:ext uri="{D42A27DB-BD31-4B8C-83A1-F6EECF244321}">
                <p14:modId xmlns:p14="http://schemas.microsoft.com/office/powerpoint/2010/main" val="4096554946"/>
              </p:ext>
            </p:extLst>
          </p:nvPr>
        </p:nvGraphicFramePr>
        <p:xfrm>
          <a:off x="4663821" y="2319431"/>
          <a:ext cx="2563813" cy="908050"/>
        </p:xfrm>
        <a:graphic>
          <a:graphicData uri="http://schemas.openxmlformats.org/presentationml/2006/ole">
            <mc:AlternateContent xmlns:mc="http://schemas.openxmlformats.org/markup-compatibility/2006">
              <mc:Choice xmlns:v="urn:schemas-microsoft-com:vml" Requires="v">
                <p:oleObj spid="_x0000_s254979" name="Equation" r:id="rId3" imgW="2616120" imgH="927000" progId="Equation.DSMT4">
                  <p:embed/>
                </p:oleObj>
              </mc:Choice>
              <mc:Fallback>
                <p:oleObj name="Equation" r:id="rId3" imgW="2616120" imgH="927000" progId="Equation.DSMT4">
                  <p:embed/>
                  <p:pic>
                    <p:nvPicPr>
                      <p:cNvPr id="0" name="OLE substitute image"/>
                      <p:cNvPicPr/>
                      <p:nvPr/>
                    </p:nvPicPr>
                    <p:blipFill>
                      <a:blip r:embed="rId4"/>
                      <a:stretch>
                        <a:fillRect/>
                      </a:stretch>
                    </p:blipFill>
                    <p:spPr>
                      <a:xfrm>
                        <a:off x="4663821" y="2319431"/>
                        <a:ext cx="2563813" cy="908050"/>
                      </a:xfrm>
                      <a:prstGeom prst="rect">
                        <a:avLst/>
                      </a:prstGeom>
                    </p:spPr>
                  </p:pic>
                </p:oleObj>
              </mc:Fallback>
            </mc:AlternateContent>
          </a:graphicData>
        </a:graphic>
      </p:graphicFrame>
      <p:sp>
        <p:nvSpPr>
          <p:cNvPr id="7" name="Content Placeholder 4"/>
          <p:cNvSpPr>
            <a:spLocks noGrp="1"/>
          </p:cNvSpPr>
          <p:nvPr>
            <p:ph idx="11"/>
          </p:nvPr>
        </p:nvSpPr>
        <p:spPr>
          <a:xfrm>
            <a:off x="476842" y="3342201"/>
            <a:ext cx="10845581" cy="573489"/>
          </a:xfrm>
        </p:spPr>
        <p:txBody>
          <a:bodyPr/>
          <a:lstStyle/>
          <a:p>
            <a:pPr marL="457200" indent="-457200" algn="l">
              <a:buFont typeface="+mj-lt"/>
              <a:buAutoNum type="arabicPeriod" startAt="5"/>
            </a:pPr>
            <a:r>
              <a:rPr lang="en-US"/>
              <a:t>Determine the rejection rule.</a:t>
            </a:r>
          </a:p>
        </p:txBody>
      </p:sp>
      <p:graphicFrame>
        <p:nvGraphicFramePr>
          <p:cNvPr id="11" name="Content Placeholder 5" descr="p-value approach: Reject H subscript 0 baseline if p-value is less than or equal to alpha.&#10;Critical-value approach: Reject H subscript 0 baseline if chi square is greater than or equal to chi square subscript a baseline where alpha is the significance level and, with r rows and c columns, there are left parenthesis r minus 1 right parenthesis times left parenthesis c minus 1 right parenthesis degrees of freedom."/>
          <p:cNvGraphicFramePr>
            <a:graphicFrameLocks noGrp="1" noChangeAspect="1"/>
          </p:cNvGraphicFramePr>
          <p:nvPr>
            <p:ph idx="13"/>
            <p:extLst>
              <p:ext uri="{D42A27DB-BD31-4B8C-83A1-F6EECF244321}">
                <p14:modId xmlns:p14="http://schemas.microsoft.com/office/powerpoint/2010/main" val="1232036118"/>
              </p:ext>
            </p:extLst>
          </p:nvPr>
        </p:nvGraphicFramePr>
        <p:xfrm>
          <a:off x="1041400" y="4051299"/>
          <a:ext cx="8807450" cy="1729325"/>
        </p:xfrm>
        <a:graphic>
          <a:graphicData uri="http://schemas.openxmlformats.org/presentationml/2006/ole">
            <mc:AlternateContent xmlns:mc="http://schemas.openxmlformats.org/markup-compatibility/2006">
              <mc:Choice xmlns:v="urn:schemas-microsoft-com:vml" Requires="v">
                <p:oleObj spid="_x0000_s254980" name="Equation" r:id="rId5" imgW="9181800" imgH="1803240" progId="Equation.DSMT4">
                  <p:embed/>
                </p:oleObj>
              </mc:Choice>
              <mc:Fallback>
                <p:oleObj name="Equation" r:id="rId5" imgW="9181800" imgH="1803240" progId="Equation.DSMT4">
                  <p:embed/>
                  <p:pic>
                    <p:nvPicPr>
                      <p:cNvPr id="0" name="OLE substitute image"/>
                      <p:cNvPicPr/>
                      <p:nvPr/>
                    </p:nvPicPr>
                    <p:blipFill>
                      <a:blip r:embed="rId6"/>
                      <a:stretch>
                        <a:fillRect/>
                      </a:stretch>
                    </p:blipFill>
                    <p:spPr>
                      <a:xfrm>
                        <a:off x="1041400" y="4051299"/>
                        <a:ext cx="8807450" cy="1729325"/>
                      </a:xfrm>
                      <a:prstGeom prst="rect">
                        <a:avLst/>
                      </a:prstGeom>
                    </p:spPr>
                  </p:pic>
                </p:oleObj>
              </mc:Fallback>
            </mc:AlternateContent>
          </a:graphicData>
        </a:graphic>
      </p:graphicFrame>
    </p:spTree>
    <p:extLst>
      <p:ext uri="{BB962C8B-B14F-4D97-AF65-F5344CB8AC3E}">
        <p14:creationId xmlns:p14="http://schemas.microsoft.com/office/powerpoint/2010/main" val="58103698"/>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(3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0989442" cy="1907261"/>
          </a:xfrm>
        </p:spPr>
        <p:txBody>
          <a:bodyPr/>
          <a:lstStyle/>
          <a:p>
            <a:pPr marL="0" indent="0">
              <a:spcAft>
                <a:spcPts val="600"/>
              </a:spcAft>
              <a:buNone/>
            </a:pPr>
            <a:r>
              <a:rPr lang="en-IN" b="1" u="sng"/>
              <a:t>Example:</a:t>
            </a:r>
            <a:r>
              <a:rPr lang="en-IN"/>
              <a:t> Beer Industry Association</a:t>
            </a:r>
          </a:p>
          <a:p>
            <a:pPr marL="0" indent="0">
              <a:spcAft>
                <a:spcPts val="600"/>
              </a:spcAft>
              <a:buNone/>
            </a:pPr>
            <a:r>
              <a:rPr lang="en-IN"/>
              <a:t>A sample of 200 beer drinkers is taken. The sample result is summarised in the following table. </a:t>
            </a:r>
          </a:p>
          <a:p>
            <a:pPr>
              <a:spcBef>
                <a:spcPct val="0"/>
              </a:spcBef>
              <a:spcAft>
                <a:spcPts val="600"/>
              </a:spcAft>
            </a:pPr>
            <a:r>
              <a:rPr lang="en-IN"/>
              <a:t>Observed frequencies</a:t>
            </a:r>
          </a:p>
        </p:txBody>
      </p:sp>
      <p:sp>
        <p:nvSpPr>
          <p:cNvPr id="10" name="Content Placeholder 3"/>
          <p:cNvSpPr>
            <a:spLocks noGrp="1"/>
          </p:cNvSpPr>
          <p:nvPr>
            <p:ph sz="half" idx="2"/>
          </p:nvPr>
        </p:nvSpPr>
        <p:spPr>
          <a:xfrm>
            <a:off x="1752600" y="3732887"/>
            <a:ext cx="8686800" cy="512539"/>
          </a:xfrm>
          <a:solidFill>
            <a:srgbClr val="000000"/>
          </a:solidFill>
        </p:spPr>
        <p:txBody>
          <a:bodyPr/>
          <a:lstStyle/>
          <a:p>
            <a:pPr marL="0" indent="0" algn="ctr">
              <a:buNone/>
            </a:pPr>
            <a:r>
              <a:rPr lang="en-IN" b="1">
                <a:solidFill>
                  <a:schemeClr val="bg1"/>
                </a:solidFill>
              </a:rPr>
              <a:t>Gender</a:t>
            </a:r>
          </a:p>
        </p:txBody>
      </p:sp>
      <p:graphicFrame>
        <p:nvGraphicFramePr>
          <p:cNvPr id="9" name="Content Placeholder 4"/>
          <p:cNvGraphicFramePr>
            <a:graphicFrameLocks noGrp="1"/>
          </p:cNvGraphicFramePr>
          <p:nvPr>
            <p:ph sz="half" idx="10"/>
            <p:extLst>
              <p:ext uri="{D42A27DB-BD31-4B8C-83A1-F6EECF244321}">
                <p14:modId xmlns:p14="http://schemas.microsoft.com/office/powerpoint/2010/main" val="2752968002"/>
              </p:ext>
            </p:extLst>
          </p:nvPr>
        </p:nvGraphicFramePr>
        <p:xfrm>
          <a:off x="1752600" y="4245427"/>
          <a:ext cx="8686800" cy="212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781111743"/>
                    </a:ext>
                  </a:extLst>
                </a:gridCol>
                <a:gridCol w="1828800">
                  <a:extLst>
                    <a:ext uri="{9D8B030D-6E8A-4147-A177-3AD203B41FA5}">
                      <a16:colId xmlns:a16="http://schemas.microsoft.com/office/drawing/2014/main" val="433114650"/>
                    </a:ext>
                  </a:extLst>
                </a:gridCol>
                <a:gridCol w="1828800">
                  <a:extLst>
                    <a:ext uri="{9D8B030D-6E8A-4147-A177-3AD203B41FA5}">
                      <a16:colId xmlns:a16="http://schemas.microsoft.com/office/drawing/2014/main" val="3668077982"/>
                    </a:ext>
                  </a:extLst>
                </a:gridCol>
                <a:gridCol w="1828800">
                  <a:extLst>
                    <a:ext uri="{9D8B030D-6E8A-4147-A177-3AD203B41FA5}">
                      <a16:colId xmlns:a16="http://schemas.microsoft.com/office/drawing/2014/main" val="128158376"/>
                    </a:ext>
                  </a:extLst>
                </a:gridCol>
                <a:gridCol w="1828800">
                  <a:extLst>
                    <a:ext uri="{9D8B030D-6E8A-4147-A177-3AD203B41FA5}">
                      <a16:colId xmlns:a16="http://schemas.microsoft.com/office/drawing/2014/main" val="246289262"/>
                    </a:ext>
                  </a:extLst>
                </a:gridCol>
              </a:tblGrid>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noFill/>
                  </a:tcPr>
                </a:tc>
                <a:tc>
                  <a:txBody>
                    <a:bodyPr/>
                    <a:lstStyle/>
                    <a:p>
                      <a:pPr algn="ctr"/>
                      <a:endParaRPr lang="en-IN" b="1">
                        <a:solidFill>
                          <a:srgbClr val="000000"/>
                        </a:solidFill>
                      </a:endParaRPr>
                    </a:p>
                  </a:txBody>
                  <a:tcP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Male</a:t>
                      </a:r>
                    </a:p>
                  </a:txBody>
                  <a:tcPr>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Female </a:t>
                      </a:r>
                    </a:p>
                  </a:txBody>
                  <a:tcPr>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Total</a:t>
                      </a:r>
                    </a:p>
                  </a:txBody>
                  <a:tcP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2615004"/>
                  </a:ext>
                </a:extLst>
              </a:tr>
              <a:tr h="370840">
                <a:tc>
                  <a:txBody>
                    <a:bodyPr/>
                    <a:lstStyle/>
                    <a:p>
                      <a:pPr algn="ctr"/>
                      <a:r>
                        <a:rPr lang="en-IN" b="1">
                          <a:solidFill>
                            <a:srgbClr val="000000"/>
                          </a:solidFill>
                        </a:rPr>
                        <a:t>Beer</a:t>
                      </a:r>
                    </a:p>
                    <a:p>
                      <a:pPr marL="0" marR="0" indent="0" algn="ctr" defTabSz="914400" rtl="0" eaLnBrk="1" fontAlgn="auto" latinLnBrk="0" hangingPunct="1">
                        <a:lnSpc>
                          <a:spcPct val="100000"/>
                        </a:lnSpc>
                        <a:spcBef>
                          <a:spcPct val="0"/>
                        </a:spcBef>
                        <a:spcAft>
                          <a:spcPct val="0"/>
                        </a:spcAft>
                        <a:buClrTx/>
                        <a:buSzTx/>
                        <a:buFontTx/>
                        <a:buNone/>
                        <a:defRPr/>
                      </a:pPr>
                      <a:r>
                        <a:rPr lang="en-IN" b="1">
                          <a:solidFill>
                            <a:srgbClr val="000000"/>
                          </a:solidFill>
                        </a:rPr>
                        <a:t>Preference</a:t>
                      </a:r>
                    </a:p>
                  </a:txBody>
                  <a:tcPr marL="55147" marR="55147" anchor="b">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Light</a:t>
                      </a:r>
                    </a:p>
                  </a:txBody>
                  <a:tcPr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noFill/>
                  </a:tcPr>
                </a:tc>
                <a:tc>
                  <a:txBody>
                    <a:bodyPr/>
                    <a:lstStyle/>
                    <a:p>
                      <a:pPr algn="ctr"/>
                      <a:r>
                        <a:rPr lang="en-IN" b="0">
                          <a:solidFill>
                            <a:srgbClr val="000000"/>
                          </a:solidFill>
                        </a:rPr>
                        <a:t>51</a:t>
                      </a:r>
                    </a:p>
                  </a:txBody>
                  <a:tcPr anchor="ctr">
                    <a:lnT w="12700" cap="flat" cmpd="sng" algn="ctr">
                      <a:solidFill>
                        <a:srgbClr val="000000"/>
                      </a:solidFill>
                      <a:prstDash val="solid"/>
                      <a:round/>
                      <a:headEnd type="none" w="med" len="med"/>
                      <a:tailEnd type="none" w="med" len="med"/>
                    </a:lnT>
                    <a:noFill/>
                  </a:tcPr>
                </a:tc>
                <a:tc>
                  <a:txBody>
                    <a:bodyPr/>
                    <a:lstStyle/>
                    <a:p>
                      <a:pPr algn="ctr"/>
                      <a:r>
                        <a:rPr lang="en-IN" b="0">
                          <a:solidFill>
                            <a:srgbClr val="000000"/>
                          </a:solidFill>
                        </a:rPr>
                        <a:t>39</a:t>
                      </a:r>
                    </a:p>
                  </a:txBody>
                  <a:tcPr anchor="ctr">
                    <a:lnT w="12700" cap="flat" cmpd="sng" algn="ctr">
                      <a:solidFill>
                        <a:srgbClr val="000000"/>
                      </a:solidFill>
                      <a:prstDash val="solid"/>
                      <a:round/>
                      <a:headEnd type="none" w="med" len="med"/>
                      <a:tailEnd type="none" w="med" len="med"/>
                    </a:lnT>
                    <a:noFill/>
                  </a:tcPr>
                </a:tc>
                <a:tc>
                  <a:txBody>
                    <a:bodyPr/>
                    <a:lstStyle/>
                    <a:p>
                      <a:pPr algn="ctr"/>
                      <a:r>
                        <a:rPr lang="en-IN" b="1">
                          <a:solidFill>
                            <a:srgbClr val="000000"/>
                          </a:solidFill>
                        </a:rPr>
                        <a:t>90</a:t>
                      </a:r>
                    </a:p>
                  </a:txBody>
                  <a:tcPr anchor="ctr">
                    <a:lnT w="12700"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580249280"/>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IN" b="1">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Regular</a:t>
                      </a:r>
                    </a:p>
                  </a:txBody>
                  <a:tcPr>
                    <a:lnL w="12700" cap="flat" cmpd="sng" algn="ctr">
                      <a:solidFill>
                        <a:srgbClr val="000000"/>
                      </a:solidFill>
                      <a:prstDash val="solid"/>
                      <a:round/>
                      <a:headEnd type="none" w="med" len="med"/>
                      <a:tailEnd type="none" w="med" len="med"/>
                    </a:lnL>
                    <a:noFill/>
                  </a:tcPr>
                </a:tc>
                <a:tc>
                  <a:txBody>
                    <a:bodyPr/>
                    <a:lstStyle/>
                    <a:p>
                      <a:pPr algn="ctr"/>
                      <a:r>
                        <a:rPr lang="en-IN" b="0">
                          <a:solidFill>
                            <a:srgbClr val="000000"/>
                          </a:solidFill>
                        </a:rPr>
                        <a:t>56</a:t>
                      </a:r>
                    </a:p>
                  </a:txBody>
                  <a:tcPr>
                    <a:noFill/>
                  </a:tcPr>
                </a:tc>
                <a:tc>
                  <a:txBody>
                    <a:bodyPr/>
                    <a:lstStyle/>
                    <a:p>
                      <a:pPr algn="ctr"/>
                      <a:r>
                        <a:rPr lang="en-IN" b="0">
                          <a:solidFill>
                            <a:srgbClr val="000000"/>
                          </a:solidFill>
                        </a:rPr>
                        <a:t>21</a:t>
                      </a:r>
                    </a:p>
                  </a:txBody>
                  <a:tcPr>
                    <a:noFill/>
                  </a:tcPr>
                </a:tc>
                <a:tc>
                  <a:txBody>
                    <a:bodyPr/>
                    <a:lstStyle/>
                    <a:p>
                      <a:pPr algn="ctr"/>
                      <a:r>
                        <a:rPr lang="en-IN" b="1">
                          <a:solidFill>
                            <a:srgbClr val="000000"/>
                          </a:solidFill>
                        </a:rPr>
                        <a:t>77</a:t>
                      </a:r>
                    </a:p>
                  </a:txBody>
                  <a:tcPr>
                    <a:noFill/>
                  </a:tcPr>
                </a:tc>
                <a:extLst>
                  <a:ext uri="{0D108BD9-81ED-4DB2-BD59-A6C34878D82A}">
                    <a16:rowId xmlns:a16="http://schemas.microsoft.com/office/drawing/2014/main" val="2838015132"/>
                  </a:ext>
                </a:extLst>
              </a:tr>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Dark</a:t>
                      </a:r>
                    </a:p>
                  </a:txBody>
                  <a:tcPr>
                    <a:lnL w="12700" cap="flat" cmpd="sng" algn="ctr">
                      <a:solidFill>
                        <a:srgbClr val="000000"/>
                      </a:solidFill>
                      <a:prstDash val="solid"/>
                      <a:round/>
                      <a:headEnd type="none" w="med" len="med"/>
                      <a:tailEnd type="none" w="med" len="med"/>
                    </a:lnL>
                    <a:noFill/>
                  </a:tcPr>
                </a:tc>
                <a:tc>
                  <a:txBody>
                    <a:bodyPr/>
                    <a:lstStyle/>
                    <a:p>
                      <a:pPr algn="ctr"/>
                      <a:r>
                        <a:rPr lang="en-IN" b="0">
                          <a:solidFill>
                            <a:srgbClr val="000000"/>
                          </a:solidFill>
                        </a:rPr>
                        <a:t>25</a:t>
                      </a:r>
                    </a:p>
                  </a:txBody>
                  <a:tcPr>
                    <a:noFill/>
                  </a:tcPr>
                </a:tc>
                <a:tc>
                  <a:txBody>
                    <a:bodyPr/>
                    <a:lstStyle/>
                    <a:p>
                      <a:pPr algn="ctr"/>
                      <a:r>
                        <a:rPr lang="en-IN" b="0">
                          <a:solidFill>
                            <a:srgbClr val="000000"/>
                          </a:solidFill>
                        </a:rPr>
                        <a:t>8</a:t>
                      </a:r>
                    </a:p>
                  </a:txBody>
                  <a:tcPr>
                    <a:noFill/>
                  </a:tcPr>
                </a:tc>
                <a:tc>
                  <a:txBody>
                    <a:bodyPr/>
                    <a:lstStyle/>
                    <a:p>
                      <a:pPr algn="ctr"/>
                      <a:r>
                        <a:rPr lang="en-IN" b="1">
                          <a:solidFill>
                            <a:srgbClr val="000000"/>
                          </a:solidFill>
                        </a:rPr>
                        <a:t>33</a:t>
                      </a:r>
                    </a:p>
                  </a:txBody>
                  <a:tcPr>
                    <a:noFill/>
                  </a:tcPr>
                </a:tc>
                <a:extLst>
                  <a:ext uri="{0D108BD9-81ED-4DB2-BD59-A6C34878D82A}">
                    <a16:rowId xmlns:a16="http://schemas.microsoft.com/office/drawing/2014/main" val="201506341"/>
                  </a:ext>
                </a:extLst>
              </a:tr>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IN" b="1">
                          <a:solidFill>
                            <a:srgbClr val="000000"/>
                          </a:solidFill>
                        </a:rPr>
                        <a:t>Total</a:t>
                      </a:r>
                    </a:p>
                  </a:txBody>
                  <a:tcPr>
                    <a:lnL w="12700" cap="flat" cmpd="sng" algn="ctr">
                      <a:solidFill>
                        <a:srgbClr val="000000"/>
                      </a:solidFill>
                      <a:prstDash val="solid"/>
                      <a:round/>
                      <a:headEnd type="none" w="med" len="med"/>
                      <a:tailEnd type="none" w="med" len="med"/>
                    </a:lnL>
                    <a:noFill/>
                  </a:tcPr>
                </a:tc>
                <a:tc>
                  <a:txBody>
                    <a:bodyPr/>
                    <a:lstStyle/>
                    <a:p>
                      <a:pPr algn="ctr"/>
                      <a:r>
                        <a:rPr lang="en-IN" b="1">
                          <a:solidFill>
                            <a:srgbClr val="000000"/>
                          </a:solidFill>
                        </a:rPr>
                        <a:t>132</a:t>
                      </a:r>
                    </a:p>
                  </a:txBody>
                  <a:tcPr>
                    <a:noFill/>
                  </a:tcPr>
                </a:tc>
                <a:tc>
                  <a:txBody>
                    <a:bodyPr/>
                    <a:lstStyle/>
                    <a:p>
                      <a:pPr algn="ctr"/>
                      <a:r>
                        <a:rPr lang="en-IN" b="1">
                          <a:solidFill>
                            <a:srgbClr val="000000"/>
                          </a:solidFill>
                        </a:rPr>
                        <a:t>68</a:t>
                      </a:r>
                    </a:p>
                  </a:txBody>
                  <a:tcPr>
                    <a:noFill/>
                  </a:tcPr>
                </a:tc>
                <a:tc>
                  <a:txBody>
                    <a:bodyPr/>
                    <a:lstStyle/>
                    <a:p>
                      <a:pPr algn="ctr"/>
                      <a:r>
                        <a:rPr lang="en-IN" b="1">
                          <a:solidFill>
                            <a:srgbClr val="000000"/>
                          </a:solidFill>
                        </a:rPr>
                        <a:t>200</a:t>
                      </a:r>
                    </a:p>
                  </a:txBody>
                  <a:tcPr>
                    <a:noFill/>
                  </a:tcPr>
                </a:tc>
                <a:extLst>
                  <a:ext uri="{0D108BD9-81ED-4DB2-BD59-A6C34878D82A}">
                    <a16:rowId xmlns:a16="http://schemas.microsoft.com/office/drawing/2014/main" val="3484958444"/>
                  </a:ext>
                </a:extLst>
              </a:tr>
            </a:tbl>
          </a:graphicData>
        </a:graphic>
      </p:graphicFrame>
    </p:spTree>
    <p:extLst>
      <p:ext uri="{BB962C8B-B14F-4D97-AF65-F5344CB8AC3E}">
        <p14:creationId xmlns:p14="http://schemas.microsoft.com/office/powerpoint/2010/main" val="1329564162"/>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(4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IN" b="1" u="sng"/>
              <a:t>Example:</a:t>
            </a:r>
            <a:r>
              <a:rPr lang="en-IN"/>
              <a:t> Beer Industry Association</a:t>
            </a:r>
            <a:endParaRPr lang="en-US"/>
          </a:p>
          <a:p>
            <a:pPr marL="228600" lvl="1">
              <a:spcBef>
                <a:spcPts val="1200"/>
              </a:spcBef>
              <a:spcAft>
                <a:spcPts val="1200"/>
              </a:spcAft>
            </a:pPr>
            <a:r>
              <a:rPr lang="en-US"/>
              <a:t>Hypotheses</a:t>
            </a:r>
            <a:endParaRPr lang="en-IN"/>
          </a:p>
          <a:p>
            <a:pPr marL="1371600" lvl="3" indent="0">
              <a:spcBef>
                <a:spcPts val="1200"/>
              </a:spcBef>
              <a:spcAft>
                <a:spcPts val="1200"/>
              </a:spcAft>
              <a:buNone/>
            </a:pPr>
            <a:r>
              <a:rPr lang="en-US" sz="2400" b="0" i="1"/>
              <a:t>H</a:t>
            </a:r>
            <a:r>
              <a:rPr lang="en-US" sz="2400" b="0" baseline="-25000"/>
              <a:t>0</a:t>
            </a:r>
            <a:r>
              <a:rPr lang="en-US" sz="2400" b="0"/>
              <a:t>: Beer preference is independent of gender</a:t>
            </a:r>
          </a:p>
          <a:p>
            <a:pPr marL="1371600" lvl="3" indent="0">
              <a:spcBef>
                <a:spcPts val="1200"/>
              </a:spcBef>
              <a:spcAft>
                <a:spcPts val="1200"/>
              </a:spcAft>
              <a:buNone/>
            </a:pPr>
            <a:r>
              <a:rPr lang="en-US" sz="2400" b="0" i="1"/>
              <a:t>H</a:t>
            </a:r>
            <a:r>
              <a:rPr lang="en-US" sz="2400" b="0" baseline="-25000"/>
              <a:t>a</a:t>
            </a:r>
            <a:r>
              <a:rPr lang="en-US" sz="2400" b="0"/>
              <a:t>: Beer preference is not independent of gender</a:t>
            </a:r>
          </a:p>
        </p:txBody>
      </p:sp>
    </p:spTree>
    <p:extLst>
      <p:ext uri="{BB962C8B-B14F-4D97-AF65-F5344CB8AC3E}">
        <p14:creationId xmlns:p14="http://schemas.microsoft.com/office/powerpoint/2010/main" val="3299761098"/>
      </p:ext>
    </p:extLst>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(5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0989442" cy="1100455"/>
          </a:xfrm>
        </p:spPr>
        <p:txBody>
          <a:bodyPr/>
          <a:lstStyle/>
          <a:p>
            <a:pPr marL="0" indent="0">
              <a:spcBef>
                <a:spcPts val="1200"/>
              </a:spcBef>
              <a:spcAft>
                <a:spcPts val="600"/>
              </a:spcAft>
              <a:buNone/>
            </a:pPr>
            <a:r>
              <a:rPr lang="en-IN" b="1" u="sng"/>
              <a:t>Example:</a:t>
            </a:r>
            <a:r>
              <a:rPr lang="en-IN"/>
              <a:t> Beer Industry Association </a:t>
            </a:r>
          </a:p>
          <a:p>
            <a:pPr marL="228600" lvl="1">
              <a:spcBef>
                <a:spcPts val="1200"/>
              </a:spcBef>
              <a:spcAft>
                <a:spcPts val="600"/>
              </a:spcAft>
            </a:pPr>
            <a:r>
              <a:rPr lang="en-IN"/>
              <a:t>Expected frequencies </a:t>
            </a:r>
          </a:p>
        </p:txBody>
      </p:sp>
      <p:sp>
        <p:nvSpPr>
          <p:cNvPr id="10" name="Content Placeholder 3"/>
          <p:cNvSpPr>
            <a:spLocks noGrp="1"/>
          </p:cNvSpPr>
          <p:nvPr>
            <p:ph sz="half" idx="2"/>
          </p:nvPr>
        </p:nvSpPr>
        <p:spPr>
          <a:xfrm>
            <a:off x="1752600" y="3098903"/>
            <a:ext cx="8686800" cy="512539"/>
          </a:xfrm>
          <a:solidFill>
            <a:srgbClr val="000000"/>
          </a:solidFill>
        </p:spPr>
        <p:txBody>
          <a:bodyPr/>
          <a:lstStyle/>
          <a:p>
            <a:pPr marL="0" indent="0" algn="ctr">
              <a:buNone/>
            </a:pPr>
            <a:r>
              <a:rPr lang="en-IN" b="1">
                <a:solidFill>
                  <a:schemeClr val="bg1"/>
                </a:solidFill>
              </a:rPr>
              <a:t>Gender</a:t>
            </a:r>
          </a:p>
        </p:txBody>
      </p:sp>
      <p:graphicFrame>
        <p:nvGraphicFramePr>
          <p:cNvPr id="9" name="Content Placeholder 4"/>
          <p:cNvGraphicFramePr>
            <a:graphicFrameLocks noGrp="1"/>
          </p:cNvGraphicFramePr>
          <p:nvPr>
            <p:ph sz="half" idx="10"/>
            <p:extLst>
              <p:ext uri="{D42A27DB-BD31-4B8C-83A1-F6EECF244321}">
                <p14:modId xmlns:p14="http://schemas.microsoft.com/office/powerpoint/2010/main" val="4105899449"/>
              </p:ext>
            </p:extLst>
          </p:nvPr>
        </p:nvGraphicFramePr>
        <p:xfrm>
          <a:off x="1752600" y="3611443"/>
          <a:ext cx="8686800" cy="21234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781111743"/>
                    </a:ext>
                  </a:extLst>
                </a:gridCol>
                <a:gridCol w="1828800">
                  <a:extLst>
                    <a:ext uri="{9D8B030D-6E8A-4147-A177-3AD203B41FA5}">
                      <a16:colId xmlns:a16="http://schemas.microsoft.com/office/drawing/2014/main" val="433114650"/>
                    </a:ext>
                  </a:extLst>
                </a:gridCol>
                <a:gridCol w="1828800">
                  <a:extLst>
                    <a:ext uri="{9D8B030D-6E8A-4147-A177-3AD203B41FA5}">
                      <a16:colId xmlns:a16="http://schemas.microsoft.com/office/drawing/2014/main" val="3668077982"/>
                    </a:ext>
                  </a:extLst>
                </a:gridCol>
                <a:gridCol w="1828800">
                  <a:extLst>
                    <a:ext uri="{9D8B030D-6E8A-4147-A177-3AD203B41FA5}">
                      <a16:colId xmlns:a16="http://schemas.microsoft.com/office/drawing/2014/main" val="128158376"/>
                    </a:ext>
                  </a:extLst>
                </a:gridCol>
                <a:gridCol w="1828800">
                  <a:extLst>
                    <a:ext uri="{9D8B030D-6E8A-4147-A177-3AD203B41FA5}">
                      <a16:colId xmlns:a16="http://schemas.microsoft.com/office/drawing/2014/main" val="246289262"/>
                    </a:ext>
                  </a:extLst>
                </a:gridCol>
              </a:tblGrid>
              <a:tr h="370840">
                <a:tc>
                  <a:txBody>
                    <a:bodyPr/>
                    <a:lstStyle/>
                    <a:p>
                      <a:endParaRPr lang="en-US">
                        <a:solidFill>
                          <a:srgbClr val="000000"/>
                        </a:solidFill>
                      </a:endParaRPr>
                    </a:p>
                  </a:txBody>
                  <a:tcPr marL="55147" marR="55147">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b="1">
                        <a:solidFill>
                          <a:srgbClr val="000000"/>
                        </a:solidFill>
                      </a:endParaRPr>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Male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Female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2615004"/>
                  </a:ext>
                </a:extLst>
              </a:tr>
              <a:tr h="370840">
                <a:tc>
                  <a:txBody>
                    <a:bodyPr/>
                    <a:lstStyle/>
                    <a:p>
                      <a:pPr algn="ctr"/>
                      <a:r>
                        <a:rPr lang="en-IN" b="1">
                          <a:solidFill>
                            <a:srgbClr val="000000"/>
                          </a:solidFill>
                        </a:rPr>
                        <a:t>Beer</a:t>
                      </a:r>
                    </a:p>
                    <a:p>
                      <a:pPr marL="0" marR="0" indent="0" algn="ctr" defTabSz="914400" rtl="0" eaLnBrk="1" fontAlgn="auto" latinLnBrk="0" hangingPunct="1">
                        <a:lnSpc>
                          <a:spcPct val="100000"/>
                        </a:lnSpc>
                        <a:spcBef>
                          <a:spcPct val="0"/>
                        </a:spcBef>
                        <a:spcAft>
                          <a:spcPct val="0"/>
                        </a:spcAft>
                        <a:buClrTx/>
                        <a:buSzTx/>
                        <a:buFontTx/>
                        <a:buNone/>
                        <a:defRPr/>
                      </a:pPr>
                      <a:r>
                        <a:rPr lang="en-IN" b="1">
                          <a:solidFill>
                            <a:srgbClr val="000000"/>
                          </a:solidFill>
                        </a:rPr>
                        <a:t>Preference</a:t>
                      </a:r>
                    </a:p>
                  </a:txBody>
                  <a:tcPr marL="55147" marR="55147"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Light</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59.4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30.6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80249280"/>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IN" b="1">
                        <a:solidFill>
                          <a:srgbClr val="000000"/>
                        </a:solidFill>
                      </a:endParaRPr>
                    </a:p>
                  </a:txBody>
                  <a:tcPr marL="55147" marR="55147">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Regular</a:t>
                      </a:r>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50.82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26.18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77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38015132"/>
                  </a:ext>
                </a:extLst>
              </a:tr>
              <a:tr h="370840">
                <a:tc>
                  <a:txBody>
                    <a:bodyPr/>
                    <a:lstStyle/>
                    <a:p>
                      <a:endParaRPr lang="en-US">
                        <a:solidFill>
                          <a:srgbClr val="000000"/>
                        </a:solidFill>
                      </a:endParaRPr>
                    </a:p>
                  </a:txBody>
                  <a:tcPr marL="55147" marR="55147">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Dark</a:t>
                      </a:r>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21.78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0">
                          <a:solidFill>
                            <a:srgbClr val="000000"/>
                          </a:solidFill>
                        </a:rPr>
                        <a:t>11.22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1506341"/>
                  </a:ext>
                </a:extLst>
              </a:tr>
              <a:tr h="370840">
                <a:tc>
                  <a:txBody>
                    <a:bodyPr/>
                    <a:lstStyle/>
                    <a:p>
                      <a:endParaRPr lang="en-US">
                        <a:solidFill>
                          <a:srgbClr val="000000"/>
                        </a:solidFill>
                      </a:endParaRPr>
                    </a:p>
                  </a:txBody>
                  <a:tcPr marL="55147" marR="55147">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Total</a:t>
                      </a:r>
                    </a:p>
                  </a:txBody>
                  <a:tcP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132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68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84958444"/>
                  </a:ext>
                </a:extLst>
              </a:tr>
            </a:tbl>
          </a:graphicData>
        </a:graphic>
      </p:graphicFrame>
    </p:spTree>
    <p:extLst>
      <p:ext uri="{BB962C8B-B14F-4D97-AF65-F5344CB8AC3E}">
        <p14:creationId xmlns:p14="http://schemas.microsoft.com/office/powerpoint/2010/main" val="402491906"/>
      </p:ext>
    </p:extLst>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(6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0791792" cy="1146175"/>
          </a:xfrm>
        </p:spPr>
        <p:txBody>
          <a:bodyPr/>
          <a:lstStyle/>
          <a:p>
            <a:pPr marL="0" lvl="1" indent="0">
              <a:spcBef>
                <a:spcPts val="1200"/>
              </a:spcBef>
              <a:spcAft>
                <a:spcPts val="1200"/>
              </a:spcAft>
              <a:buNone/>
            </a:pPr>
            <a:r>
              <a:rPr lang="en-IN" b="1" u="sng"/>
              <a:t>Example:</a:t>
            </a:r>
            <a:r>
              <a:rPr lang="en-IN"/>
              <a:t> Beer Industry Association</a:t>
            </a:r>
            <a:endParaRPr lang="en-US" sz="2400"/>
          </a:p>
          <a:p>
            <a:pPr marL="228600" lvl="3">
              <a:lnSpc>
                <a:spcPct val="100000"/>
              </a:lnSpc>
              <a:spcBef>
                <a:spcPts val="1200"/>
              </a:spcBef>
              <a:spcAft>
                <a:spcPts val="1200"/>
              </a:spcAft>
            </a:pPr>
            <a:r>
              <a:rPr lang="en-US" sz="2400" b="0"/>
              <a:t>Rejection Rule</a:t>
            </a:r>
          </a:p>
        </p:txBody>
      </p:sp>
      <p:graphicFrame>
        <p:nvGraphicFramePr>
          <p:cNvPr id="7" name="Content Placeholder 3" descr="With alpha equals .05 and left parenthesis 3 minus 1 right parenthesis times left parenthesis 2 minus 1 right parenthesis equals 2 d f, chi square subscript alpha baseline equals 5.991.&#10;Reject H subscript 0 baseline if p-value is less than or equal to .05 or chi square greater than or equal to 5.991."/>
          <p:cNvGraphicFramePr>
            <a:graphicFrameLocks noGrp="1" noChangeAspect="1"/>
          </p:cNvGraphicFramePr>
          <p:nvPr>
            <p:ph sz="half" idx="2"/>
            <p:extLst>
              <p:ext uri="{D42A27DB-BD31-4B8C-83A1-F6EECF244321}">
                <p14:modId xmlns:p14="http://schemas.microsoft.com/office/powerpoint/2010/main" val="818391873"/>
              </p:ext>
            </p:extLst>
          </p:nvPr>
        </p:nvGraphicFramePr>
        <p:xfrm>
          <a:off x="2159000" y="3180896"/>
          <a:ext cx="6892925" cy="984703"/>
        </p:xfrm>
        <a:graphic>
          <a:graphicData uri="http://schemas.openxmlformats.org/presentationml/2006/ole">
            <mc:AlternateContent xmlns:mc="http://schemas.openxmlformats.org/markup-compatibility/2006">
              <mc:Choice xmlns:v="urn:schemas-microsoft-com:vml" Requires="v">
                <p:oleObj spid="_x0000_s256002" name="Equation" r:id="rId3" imgW="6489360" imgH="927000" progId="Equation.DSMT4">
                  <p:embed/>
                </p:oleObj>
              </mc:Choice>
              <mc:Fallback>
                <p:oleObj name="Equation" r:id="rId3" imgW="6489360" imgH="927000" progId="Equation.DSMT4">
                  <p:embed/>
                  <p:pic>
                    <p:nvPicPr>
                      <p:cNvPr id="0" name="OLE substitute image"/>
                      <p:cNvPicPr/>
                      <p:nvPr/>
                    </p:nvPicPr>
                    <p:blipFill>
                      <a:blip r:embed="rId4"/>
                      <a:stretch>
                        <a:fillRect/>
                      </a:stretch>
                    </p:blipFill>
                    <p:spPr>
                      <a:xfrm>
                        <a:off x="2159000" y="3180896"/>
                        <a:ext cx="6892925" cy="984703"/>
                      </a:xfrm>
                      <a:prstGeom prst="rect">
                        <a:avLst/>
                      </a:prstGeom>
                    </p:spPr>
                  </p:pic>
                </p:oleObj>
              </mc:Fallback>
            </mc:AlternateContent>
          </a:graphicData>
        </a:graphic>
      </p:graphicFrame>
    </p:spTree>
    <p:extLst>
      <p:ext uri="{BB962C8B-B14F-4D97-AF65-F5344CB8AC3E}">
        <p14:creationId xmlns:p14="http://schemas.microsoft.com/office/powerpoint/2010/main" val="3159125464"/>
      </p:ext>
    </p:extLst>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(7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0966604" cy="1010963"/>
          </a:xfrm>
        </p:spPr>
        <p:txBody>
          <a:bodyPr/>
          <a:lstStyle/>
          <a:p>
            <a:pPr marL="0" indent="0">
              <a:spcBef>
                <a:spcPts val="600"/>
              </a:spcBef>
              <a:spcAft>
                <a:spcPts val="600"/>
              </a:spcAft>
              <a:buNone/>
            </a:pPr>
            <a:r>
              <a:rPr lang="en-IN" b="1" u="sng"/>
              <a:t>Example:</a:t>
            </a:r>
            <a:r>
              <a:rPr lang="en-IN"/>
              <a:t> Beer Industry Association</a:t>
            </a:r>
          </a:p>
          <a:p>
            <a:pPr lvl="1">
              <a:spcBef>
                <a:spcPts val="600"/>
              </a:spcBef>
              <a:spcAft>
                <a:spcPts val="600"/>
              </a:spcAft>
            </a:pPr>
            <a:r>
              <a:rPr lang="en-IN"/>
              <a:t>Computation of Chi-square test statistic </a:t>
            </a:r>
          </a:p>
        </p:txBody>
      </p:sp>
      <p:pic>
        <p:nvPicPr>
          <p:cNvPr id="7" name="Content Placeholder 6" descr="A table showing the computation of the chi square test statistic with regard to beer preference among males versus females. The table data are as follows:&#10;Row 1: Beer preference: Light beer; Gender: male; observed frequency (f subscript i j baseline) is 51; expected frequency (e subscript i j baseline is 59.4; difference (f subscript i j baseline minus e subscript i j baseline) is negative 8.4; squared difference (f subscript i j baseline minus e subscript i j baseline squared) is 70.56; squared difference divided by expected frequency is 1.19.&#10;Row 2: Beer preference: Light beer; Gender: female; observed frequency (f subscript i j baseline) is 39; expected frequency (e subscript i j baseline is 30.6; difference (f subscript i j baseline minus e subscript i j baseline) is 8.4; squared difference (f subscript i j baseline minus e subscript i j baseline squared) is 70.56; squared difference divided by expected frequency is 2.31.&#10;Row 3: Beer preference: regular beer; Gender: male; observed frequency (f subscript i j baseline) is 56; expected frequency (e subscript i j baseline is 50.82; difference (f subscript i j baseline minus e subscript i j baseline) is negative 5.18; squared difference (f subscript i j baseline minus e subscript i j baseline squared) is 26.83; squared difference divided by expected frequency is .53.&#10;Row 4: Beer preference: regular beer; Gender: female; observed frequency (f subscript i j baseline) is 21; expected frequency (e subscript i j baseline is 26.18; difference (f subscript i j baseline minus e subscript i j baseline) is negative 5.18; squared difference (f subscript i j baseline minus e subscript i j baseline squared) is 26.83; squared difference divided by expected frequency is 1.02.&#10;Row 5: beer preference: dark beer; Gender: male; observed frequency (f subscript i j baseline) is 25; expected frequency (e subscript i j baseline is 21.78; difference (f subscript i j baseline minus e subscript i j baseline) is 3.22; squared difference (f subscript i j baseline minus e subscript i j baseline squared) is 10.37; squared difference divided by expected frequency is .48.&#10;Row 6: Beer preference: dark beer; Gender: female; observed frequency (f subscript i j baseline) is 8; expected frequency (e subscript i j baseline is 11.22; difference (f subscript i j baseline minus e subscript i j baseline) is negative 3.22; squared difference (f subscript i j baseline minus e subscript i j baseline squared) is 10.37; squared difference divided by expected frequency is .92.&#10;Total for observed frequency column is 200, for expected frequency is 200.00 and for squared difference divided by expected frequency is chi square equals 6.45.&#10;&#10;&#10;&#10;">
            <a:extLst>
              <a:ext uri="{FF2B5EF4-FFF2-40B4-BE49-F238E27FC236}">
                <a16:creationId xmlns:a16="http://schemas.microsoft.com/office/drawing/2014/main" id="{8F99E750-40A8-49DC-A9DE-94D60294099D}"/>
              </a:ext>
            </a:extLst>
          </p:cNvPr>
          <p:cNvPicPr>
            <a:picLocks noGrp="1" noChangeAspect="1"/>
          </p:cNvPicPr>
          <p:nvPr>
            <p:ph sz="half" idx="2"/>
          </p:nvPr>
        </p:nvPicPr>
        <p:blipFill>
          <a:blip r:embed="rId2"/>
          <a:stretch>
            <a:fillRect/>
          </a:stretch>
        </p:blipFill>
        <p:spPr>
          <a:xfrm>
            <a:off x="1366212" y="2836588"/>
            <a:ext cx="9459575" cy="3478548"/>
          </a:xfrm>
          <a:prstGeom prst="rect">
            <a:avLst/>
          </a:prstGeom>
        </p:spPr>
      </p:pic>
    </p:spTree>
    <p:extLst>
      <p:ext uri="{BB962C8B-B14F-4D97-AF65-F5344CB8AC3E}">
        <p14:creationId xmlns:p14="http://schemas.microsoft.com/office/powerpoint/2010/main" val="365143338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(5 of 9)</a:t>
            </a:r>
            <a:endParaRPr lang="en-IN"/>
          </a:p>
        </p:txBody>
      </p:sp>
      <p:sp>
        <p:nvSpPr>
          <p:cNvPr id="6" name="Content Placeholder 2">
            <a:extLst>
              <a:ext uri="{FF2B5EF4-FFF2-40B4-BE49-F238E27FC236}">
                <a16:creationId xmlns:a16="http://schemas.microsoft.com/office/drawing/2014/main" id="{CD24A6CF-57A7-453D-ADBD-B66CBDF6AE04}"/>
              </a:ext>
            </a:extLst>
          </p:cNvPr>
          <p:cNvSpPr>
            <a:spLocks noGrp="1"/>
          </p:cNvSpPr>
          <p:nvPr>
            <p:ph sz="half" idx="1"/>
          </p:nvPr>
        </p:nvSpPr>
        <p:spPr>
          <a:xfrm>
            <a:off x="476844" y="1825625"/>
            <a:ext cx="11237976" cy="1217447"/>
          </a:xfrm>
        </p:spPr>
        <p:txBody>
          <a:bodyPr/>
          <a:lstStyle/>
          <a:p>
            <a:pPr marL="0" indent="0" algn="ctr">
              <a:buNone/>
            </a:pPr>
            <a:r>
              <a:rPr lang="en-US"/>
              <a:t>Guidelines for Determining the Width of Each Class</a:t>
            </a:r>
          </a:p>
          <a:p>
            <a:r>
              <a:rPr lang="en-US"/>
              <a:t>Use classes of equal width.</a:t>
            </a:r>
          </a:p>
        </p:txBody>
      </p:sp>
      <p:graphicFrame>
        <p:nvGraphicFramePr>
          <p:cNvPr id="15" name="Object 3" descr="Begin equation. Approximate Class Width equals Largest data value minus smallest data value divided by Number of classes. End equation.">
            <a:extLst>
              <a:ext uri="{FF2B5EF4-FFF2-40B4-BE49-F238E27FC236}">
                <a16:creationId xmlns:a16="http://schemas.microsoft.com/office/drawing/2014/main" id="{FFE79379-8F02-46F1-A461-79A10A2C270B}"/>
              </a:ext>
            </a:extLst>
          </p:cNvPr>
          <p:cNvGraphicFramePr>
            <a:graphicFrameLocks noGrp="1" noChangeAspect="1"/>
          </p:cNvGraphicFramePr>
          <p:nvPr>
            <p:ph sz="half" idx="2"/>
            <p:extLst>
              <p:ext uri="{D42A27DB-BD31-4B8C-83A1-F6EECF244321}">
                <p14:modId xmlns:p14="http://schemas.microsoft.com/office/powerpoint/2010/main" val="1325948153"/>
              </p:ext>
            </p:extLst>
          </p:nvPr>
        </p:nvGraphicFramePr>
        <p:xfrm>
          <a:off x="752475" y="3230563"/>
          <a:ext cx="9423400" cy="823912"/>
        </p:xfrm>
        <a:graphic>
          <a:graphicData uri="http://schemas.openxmlformats.org/presentationml/2006/ole">
            <mc:AlternateContent xmlns:mc="http://schemas.openxmlformats.org/markup-compatibility/2006">
              <mc:Choice xmlns:v="urn:schemas-microsoft-com:vml" Requires="v">
                <p:oleObj spid="_x0000_s2050" name="Equation" r:id="rId3" imgW="4647960" imgH="406080" progId="Equation.DSMT4">
                  <p:embed/>
                </p:oleObj>
              </mc:Choice>
              <mc:Fallback>
                <p:oleObj name="Equation" r:id="rId3" imgW="4647960" imgH="406080" progId="Equation.DSMT4">
                  <p:embed/>
                  <p:pic>
                    <p:nvPicPr>
                      <p:cNvPr id="0" name="OLE substitute image"/>
                      <p:cNvPicPr/>
                      <p:nvPr/>
                    </p:nvPicPr>
                    <p:blipFill>
                      <a:blip r:embed="rId4"/>
                      <a:stretch>
                        <a:fillRect/>
                      </a:stretch>
                    </p:blipFill>
                    <p:spPr>
                      <a:xfrm>
                        <a:off x="752475" y="3230563"/>
                        <a:ext cx="9423400" cy="823912"/>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2E0D3B47-7341-4648-8FE8-E3328D11137A}"/>
              </a:ext>
            </a:extLst>
          </p:cNvPr>
          <p:cNvSpPr>
            <a:spLocks noGrp="1"/>
          </p:cNvSpPr>
          <p:nvPr>
            <p:ph sz="half" idx="10"/>
          </p:nvPr>
        </p:nvSpPr>
        <p:spPr>
          <a:xfrm>
            <a:off x="476843" y="4347707"/>
            <a:ext cx="11237976" cy="1052421"/>
          </a:xfrm>
        </p:spPr>
        <p:txBody>
          <a:bodyPr/>
          <a:lstStyle/>
          <a:p>
            <a:r>
              <a:rPr lang="en-US"/>
              <a:t>Making the classes the same width reduces the chance of inappropriate interpretations.</a:t>
            </a:r>
          </a:p>
        </p:txBody>
      </p:sp>
    </p:spTree>
    <p:extLst>
      <p:ext uri="{BB962C8B-B14F-4D97-AF65-F5344CB8AC3E}">
        <p14:creationId xmlns:p14="http://schemas.microsoft.com/office/powerpoint/2010/main" val="336072596"/>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(8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0764897" cy="1065493"/>
          </a:xfrm>
        </p:spPr>
        <p:txBody>
          <a:bodyPr/>
          <a:lstStyle/>
          <a:p>
            <a:pPr marL="0" indent="0">
              <a:spcBef>
                <a:spcPts val="1200"/>
              </a:spcBef>
              <a:spcAft>
                <a:spcPts val="1200"/>
              </a:spcAft>
              <a:buNone/>
            </a:pPr>
            <a:r>
              <a:rPr lang="en-IN" b="1" u="sng"/>
              <a:t>Example:</a:t>
            </a:r>
            <a:r>
              <a:rPr lang="en-IN"/>
              <a:t> Beer Industry Association</a:t>
            </a:r>
          </a:p>
          <a:p>
            <a:pPr marL="228600" lvl="1">
              <a:spcBef>
                <a:spcPts val="1200"/>
              </a:spcBef>
              <a:spcAft>
                <a:spcPts val="1200"/>
              </a:spcAft>
            </a:pPr>
            <a:r>
              <a:rPr lang="en-US"/>
              <a:t>Conclusion Using the </a:t>
            </a:r>
            <a:r>
              <a:rPr lang="en-US" i="1"/>
              <a:t>p</a:t>
            </a:r>
            <a:r>
              <a:rPr lang="en-US"/>
              <a:t>-Value Approach</a:t>
            </a:r>
          </a:p>
        </p:txBody>
      </p:sp>
      <p:pic>
        <p:nvPicPr>
          <p:cNvPr id="6" name="Picture 3" descr="A t-distribution table illustrating that because chi square equals 6.45 is between 5.991 and 7.378, the area in the upper tail of the distribution is between .05 and .025.">
            <a:extLst>
              <a:ext uri="{FF2B5EF4-FFF2-40B4-BE49-F238E27FC236}">
                <a16:creationId xmlns:a16="http://schemas.microsoft.com/office/drawing/2014/main" id="{ED13861E-1548-431F-9007-978B80D83CE0}"/>
              </a:ext>
            </a:extLst>
          </p:cNvPr>
          <p:cNvPicPr>
            <a:picLocks noGrp="1" noChangeAspect="1"/>
          </p:cNvPicPr>
          <p:nvPr>
            <p:ph sz="half" idx="2"/>
          </p:nvPr>
        </p:nvPicPr>
        <p:blipFill>
          <a:blip r:embed="rId3"/>
          <a:stretch>
            <a:fillRect/>
          </a:stretch>
        </p:blipFill>
        <p:spPr>
          <a:xfrm>
            <a:off x="5205718" y="2901571"/>
            <a:ext cx="5384378" cy="1249217"/>
          </a:xfrm>
          <a:prstGeom prst="rect">
            <a:avLst/>
          </a:prstGeom>
        </p:spPr>
      </p:pic>
      <p:graphicFrame>
        <p:nvGraphicFramePr>
          <p:cNvPr id="8" name="Content Placeholder 4" descr="Because chi square equals 6.45 is between 5.991 and 7.378, the area in the upper tail of the distribution is between .05 and .025.&#10;The p-value is less than or equal to alpha. We can reject the null hypothesis. (Actual p-value is .0398.)"/>
          <p:cNvGraphicFramePr>
            <a:graphicFrameLocks noGrp="1" noChangeAspect="1"/>
          </p:cNvGraphicFramePr>
          <p:nvPr>
            <p:ph sz="half" idx="10"/>
            <p:extLst>
              <p:ext uri="{D42A27DB-BD31-4B8C-83A1-F6EECF244321}">
                <p14:modId xmlns:p14="http://schemas.microsoft.com/office/powerpoint/2010/main" val="2481565668"/>
              </p:ext>
            </p:extLst>
          </p:nvPr>
        </p:nvGraphicFramePr>
        <p:xfrm>
          <a:off x="787400" y="4298506"/>
          <a:ext cx="9642475" cy="1797493"/>
        </p:xfrm>
        <a:graphic>
          <a:graphicData uri="http://schemas.openxmlformats.org/presentationml/2006/ole">
            <mc:AlternateContent xmlns:mc="http://schemas.openxmlformats.org/markup-compatibility/2006">
              <mc:Choice xmlns:v="urn:schemas-microsoft-com:vml" Requires="v">
                <p:oleObj spid="_x0000_s257026" name="Equation" r:id="rId4" imgW="9537480" imgH="1777680" progId="Equation.DSMT4">
                  <p:embed/>
                </p:oleObj>
              </mc:Choice>
              <mc:Fallback>
                <p:oleObj name="Equation" r:id="rId4" imgW="9537480" imgH="1777680" progId="Equation.DSMT4">
                  <p:embed/>
                  <p:pic>
                    <p:nvPicPr>
                      <p:cNvPr id="0" name="OLE substitute image"/>
                      <p:cNvPicPr/>
                      <p:nvPr/>
                    </p:nvPicPr>
                    <p:blipFill>
                      <a:blip r:embed="rId5"/>
                      <a:stretch>
                        <a:fillRect/>
                      </a:stretch>
                    </p:blipFill>
                    <p:spPr>
                      <a:xfrm>
                        <a:off x="787400" y="4298506"/>
                        <a:ext cx="9642475" cy="1797493"/>
                      </a:xfrm>
                      <a:prstGeom prst="rect">
                        <a:avLst/>
                      </a:prstGeom>
                    </p:spPr>
                  </p:pic>
                </p:oleObj>
              </mc:Fallback>
            </mc:AlternateContent>
          </a:graphicData>
        </a:graphic>
      </p:graphicFrame>
    </p:spTree>
    <p:extLst>
      <p:ext uri="{BB962C8B-B14F-4D97-AF65-F5344CB8AC3E}">
        <p14:creationId xmlns:p14="http://schemas.microsoft.com/office/powerpoint/2010/main" val="2486678412"/>
      </p:ext>
    </p:extLst>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(9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0616980" cy="1146175"/>
          </a:xfrm>
        </p:spPr>
        <p:txBody>
          <a:bodyPr/>
          <a:lstStyle/>
          <a:p>
            <a:pPr marL="0" indent="0">
              <a:spcBef>
                <a:spcPts val="1200"/>
              </a:spcBef>
              <a:spcAft>
                <a:spcPts val="1200"/>
              </a:spcAft>
              <a:buNone/>
            </a:pPr>
            <a:r>
              <a:rPr lang="en-IN" b="1" u="sng"/>
              <a:t>Example:</a:t>
            </a:r>
            <a:r>
              <a:rPr lang="en-IN"/>
              <a:t> Beer Industry Association</a:t>
            </a:r>
          </a:p>
          <a:p>
            <a:pPr marL="228600" lvl="1">
              <a:spcBef>
                <a:spcPts val="1200"/>
              </a:spcBef>
              <a:spcAft>
                <a:spcPts val="1200"/>
              </a:spcAft>
            </a:pPr>
            <a:r>
              <a:rPr lang="en-US"/>
              <a:t>Conclusion Using the Critical-Value Approach</a:t>
            </a:r>
          </a:p>
        </p:txBody>
      </p:sp>
      <p:graphicFrame>
        <p:nvGraphicFramePr>
          <p:cNvPr id="7" name="Content Placeholder 3" descr="Begin equation. Chi square equals 6.45 greater than or equal to 5.991. End equation."/>
          <p:cNvGraphicFramePr>
            <a:graphicFrameLocks noGrp="1" noChangeAspect="1"/>
          </p:cNvGraphicFramePr>
          <p:nvPr>
            <p:ph sz="half" idx="2"/>
            <p:extLst>
              <p:ext uri="{D42A27DB-BD31-4B8C-83A1-F6EECF244321}">
                <p14:modId xmlns:p14="http://schemas.microsoft.com/office/powerpoint/2010/main" val="2990215160"/>
              </p:ext>
            </p:extLst>
          </p:nvPr>
        </p:nvGraphicFramePr>
        <p:xfrm>
          <a:off x="4476750" y="3319463"/>
          <a:ext cx="2590800" cy="447675"/>
        </p:xfrm>
        <a:graphic>
          <a:graphicData uri="http://schemas.openxmlformats.org/presentationml/2006/ole">
            <mc:AlternateContent xmlns:mc="http://schemas.openxmlformats.org/markup-compatibility/2006">
              <mc:Choice xmlns:v="urn:schemas-microsoft-com:vml" Requires="v">
                <p:oleObj spid="_x0000_s258050" name="Equation" r:id="rId3" imgW="2349360" imgH="406080" progId="Equation.DSMT4">
                  <p:embed/>
                </p:oleObj>
              </mc:Choice>
              <mc:Fallback>
                <p:oleObj name="Equation" r:id="rId3" imgW="2349360" imgH="406080" progId="Equation.DSMT4">
                  <p:embed/>
                  <p:pic>
                    <p:nvPicPr>
                      <p:cNvPr id="0" name="OLE substitute image"/>
                      <p:cNvPicPr/>
                      <p:nvPr/>
                    </p:nvPicPr>
                    <p:blipFill>
                      <a:blip r:embed="rId4"/>
                      <a:stretch>
                        <a:fillRect/>
                      </a:stretch>
                    </p:blipFill>
                    <p:spPr>
                      <a:xfrm>
                        <a:off x="4476750" y="3319463"/>
                        <a:ext cx="2590800" cy="447675"/>
                      </a:xfrm>
                      <a:prstGeom prst="rect">
                        <a:avLst/>
                      </a:prstGeom>
                    </p:spPr>
                  </p:pic>
                </p:oleObj>
              </mc:Fallback>
            </mc:AlternateContent>
          </a:graphicData>
        </a:graphic>
      </p:graphicFrame>
      <p:sp>
        <p:nvSpPr>
          <p:cNvPr id="5" name="Content Placeholder 4"/>
          <p:cNvSpPr>
            <a:spLocks noGrp="1"/>
          </p:cNvSpPr>
          <p:nvPr>
            <p:ph sz="half" idx="10"/>
          </p:nvPr>
        </p:nvSpPr>
        <p:spPr>
          <a:xfrm>
            <a:off x="787510" y="4182274"/>
            <a:ext cx="10616980" cy="1146175"/>
          </a:xfrm>
        </p:spPr>
        <p:txBody>
          <a:bodyPr/>
          <a:lstStyle/>
          <a:p>
            <a:pPr marL="0" indent="0">
              <a:buNone/>
            </a:pPr>
            <a:r>
              <a:rPr lang="en-US"/>
              <a:t>We reject, at the .05 level of significance, the assumption that the beer preference is independent of the gender of the beer drinker. </a:t>
            </a:r>
          </a:p>
        </p:txBody>
      </p:sp>
    </p:spTree>
    <p:extLst>
      <p:ext uri="{BB962C8B-B14F-4D97-AF65-F5344CB8AC3E}">
        <p14:creationId xmlns:p14="http://schemas.microsoft.com/office/powerpoint/2010/main" val="502836258"/>
      </p:ext>
    </p:extLst>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of Independence (10 of 11)</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769555"/>
            <a:ext cx="4552357" cy="3122893"/>
          </a:xfrm>
        </p:spPr>
        <p:txBody>
          <a:bodyPr/>
          <a:lstStyle/>
          <a:p>
            <a:pPr marL="0" indent="0">
              <a:spcBef>
                <a:spcPts val="1200"/>
              </a:spcBef>
              <a:spcAft>
                <a:spcPts val="1200"/>
              </a:spcAft>
              <a:buNone/>
            </a:pPr>
            <a:r>
              <a:rPr lang="en-IN" b="1" u="sng"/>
              <a:t>Example:</a:t>
            </a:r>
            <a:r>
              <a:rPr lang="en-IN"/>
              <a:t> Beer Industry Association</a:t>
            </a:r>
          </a:p>
          <a:p>
            <a:pPr>
              <a:spcBef>
                <a:spcPts val="1200"/>
              </a:spcBef>
              <a:spcAft>
                <a:spcPts val="1200"/>
              </a:spcAft>
            </a:pPr>
            <a:r>
              <a:rPr lang="en-IN"/>
              <a:t>Bar chart comparison of beer preference by gender</a:t>
            </a:r>
          </a:p>
        </p:txBody>
      </p:sp>
      <p:pic>
        <p:nvPicPr>
          <p:cNvPr id="5" name="Picture 3" descr="A graph shows a double bar graph for three beer varieties for Bar Chart Comparison of Beer Preference by Gender. The vertical axis represents probability and the horizontal axis represents beer preference with three beer varieties. The values of probability ranges from 0 to 0.7. For each variety the first bar represents male and the second bar represents female. For the variety ‘Light’, the first bar shows probability 0.38 and the second bar shows probability 0.6. For the variety ‘Regular’, the first bar shows probability 0.4 and the second bar shows probability 0.3. For the variety ‘Dark’, the first bar shows probability 0.2 and the second bar shows probability 0.1. The values are approximate.">
            <a:extLst>
              <a:ext uri="{FF2B5EF4-FFF2-40B4-BE49-F238E27FC236}">
                <a16:creationId xmlns:a16="http://schemas.microsoft.com/office/drawing/2014/main" id="{78A7B49B-3A71-4D47-AD5B-163E171F74DB}"/>
              </a:ext>
            </a:extLst>
          </p:cNvPr>
          <p:cNvPicPr>
            <a:picLocks noGrp="1" noChangeAspect="1"/>
          </p:cNvPicPr>
          <p:nvPr>
            <p:ph sz="half" idx="2"/>
          </p:nvPr>
        </p:nvPicPr>
        <p:blipFill>
          <a:blip r:embed="rId2"/>
          <a:stretch>
            <a:fillRect/>
          </a:stretch>
        </p:blipFill>
        <p:spPr>
          <a:xfrm>
            <a:off x="5432615" y="1769555"/>
            <a:ext cx="5543550" cy="4079727"/>
          </a:xfrm>
          <a:prstGeom prst="rect">
            <a:avLst/>
          </a:prstGeom>
        </p:spPr>
      </p:pic>
    </p:spTree>
    <p:extLst>
      <p:ext uri="{BB962C8B-B14F-4D97-AF65-F5344CB8AC3E}">
        <p14:creationId xmlns:p14="http://schemas.microsoft.com/office/powerpoint/2010/main" val="391948347"/>
      </p:ext>
    </p:extLst>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Equality of Population Proportions for Three or More Populations</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1029356" cy="447675"/>
          </a:xfrm>
        </p:spPr>
        <p:txBody>
          <a:bodyPr/>
          <a:lstStyle/>
          <a:p>
            <a:pPr marL="0" indent="0">
              <a:spcBef>
                <a:spcPts val="300"/>
              </a:spcBef>
              <a:spcAft>
                <a:spcPts val="400"/>
              </a:spcAft>
              <a:buNone/>
            </a:pPr>
            <a:r>
              <a:rPr lang="en-US"/>
              <a:t>Using the notation</a:t>
            </a:r>
          </a:p>
        </p:txBody>
      </p:sp>
      <p:graphicFrame>
        <p:nvGraphicFramePr>
          <p:cNvPr id="6" name="Object 5" descr="p subscript 1 baseline equals population proportion for population 1.&#10;p subscript 2 baseline equals population proportion for population 2.&#10;p subscript k baseline equals population proportion for population k.">
            <a:extLst>
              <a:ext uri="{FF2B5EF4-FFF2-40B4-BE49-F238E27FC236}">
                <a16:creationId xmlns:a16="http://schemas.microsoft.com/office/drawing/2014/main" id="{94C91D5C-82EF-4ACE-837A-93EE307B9D55}"/>
              </a:ext>
            </a:extLst>
          </p:cNvPr>
          <p:cNvGraphicFramePr>
            <a:graphicFrameLocks noChangeAspect="1"/>
          </p:cNvGraphicFramePr>
          <p:nvPr>
            <p:extLst>
              <p:ext uri="{D42A27DB-BD31-4B8C-83A1-F6EECF244321}">
                <p14:modId xmlns:p14="http://schemas.microsoft.com/office/powerpoint/2010/main" val="1762150187"/>
              </p:ext>
            </p:extLst>
          </p:nvPr>
        </p:nvGraphicFramePr>
        <p:xfrm>
          <a:off x="1371599" y="2408233"/>
          <a:ext cx="6328833" cy="1460500"/>
        </p:xfrm>
        <a:graphic>
          <a:graphicData uri="http://schemas.openxmlformats.org/presentationml/2006/ole">
            <mc:AlternateContent xmlns:mc="http://schemas.openxmlformats.org/markup-compatibility/2006">
              <mc:Choice xmlns:v="urn:schemas-microsoft-com:vml" Requires="v">
                <p:oleObj spid="_x0000_s259075" name="Equation" r:id="rId3" imgW="2971800" imgH="685800" progId="Equation.DSMT4">
                  <p:embed/>
                </p:oleObj>
              </mc:Choice>
              <mc:Fallback>
                <p:oleObj name="Equation" r:id="rId3" imgW="2971800" imgH="685800" progId="Equation.DSMT4">
                  <p:embed/>
                  <p:pic>
                    <p:nvPicPr>
                      <p:cNvPr id="0" name="OLE substitute image"/>
                      <p:cNvPicPr/>
                      <p:nvPr/>
                    </p:nvPicPr>
                    <p:blipFill>
                      <a:blip r:embed="rId4"/>
                      <a:stretch>
                        <a:fillRect/>
                      </a:stretch>
                    </p:blipFill>
                    <p:spPr>
                      <a:xfrm>
                        <a:off x="1371599" y="2408233"/>
                        <a:ext cx="6328833" cy="1460500"/>
                      </a:xfrm>
                      <a:prstGeom prst="rect">
                        <a:avLst/>
                      </a:prstGeom>
                    </p:spPr>
                  </p:pic>
                </p:oleObj>
              </mc:Fallback>
            </mc:AlternateContent>
          </a:graphicData>
        </a:graphic>
      </p:graphicFrame>
      <p:graphicFrame>
        <p:nvGraphicFramePr>
          <p:cNvPr id="8" name="Object 7" descr="The hypothesis for the equality of population proportions for k greater than or equal to 3 populations are as follows:&#10;H subscript 0 baseline: p subscript 1 baseline equals p subscript 2 baseline equals ellipsis equals p subscript k baseline.&#10;H subscript a baseline: Not all population proportions are equal.">
            <a:extLst>
              <a:ext uri="{FF2B5EF4-FFF2-40B4-BE49-F238E27FC236}">
                <a16:creationId xmlns:a16="http://schemas.microsoft.com/office/drawing/2014/main" id="{31CCE17D-3BEB-424A-9E96-E79BC4957BD8}"/>
              </a:ext>
            </a:extLst>
          </p:cNvPr>
          <p:cNvGraphicFramePr>
            <a:graphicFrameLocks noChangeAspect="1"/>
          </p:cNvGraphicFramePr>
          <p:nvPr>
            <p:extLst>
              <p:ext uri="{D42A27DB-BD31-4B8C-83A1-F6EECF244321}">
                <p14:modId xmlns:p14="http://schemas.microsoft.com/office/powerpoint/2010/main" val="3144408069"/>
              </p:ext>
            </p:extLst>
          </p:nvPr>
        </p:nvGraphicFramePr>
        <p:xfrm>
          <a:off x="476843" y="4225202"/>
          <a:ext cx="11464501" cy="1942221"/>
        </p:xfrm>
        <a:graphic>
          <a:graphicData uri="http://schemas.openxmlformats.org/presentationml/2006/ole">
            <mc:AlternateContent xmlns:mc="http://schemas.openxmlformats.org/markup-compatibility/2006">
              <mc:Choice xmlns:v="urn:schemas-microsoft-com:vml" Requires="v">
                <p:oleObj spid="_x0000_s259076" name="Equation" r:id="rId5" imgW="5397480" imgH="914400" progId="Equation.DSMT4">
                  <p:embed/>
                </p:oleObj>
              </mc:Choice>
              <mc:Fallback>
                <p:oleObj name="Equation" r:id="rId5" imgW="5397480" imgH="914400" progId="Equation.DSMT4">
                  <p:embed/>
                  <p:pic>
                    <p:nvPicPr>
                      <p:cNvPr id="0" name="OLE substitute image"/>
                      <p:cNvPicPr/>
                      <p:nvPr/>
                    </p:nvPicPr>
                    <p:blipFill>
                      <a:blip r:embed="rId6"/>
                      <a:stretch>
                        <a:fillRect/>
                      </a:stretch>
                    </p:blipFill>
                    <p:spPr>
                      <a:xfrm>
                        <a:off x="476843" y="4225202"/>
                        <a:ext cx="11464501" cy="1942221"/>
                      </a:xfrm>
                      <a:prstGeom prst="rect">
                        <a:avLst/>
                      </a:prstGeom>
                    </p:spPr>
                  </p:pic>
                </p:oleObj>
              </mc:Fallback>
            </mc:AlternateContent>
          </a:graphicData>
        </a:graphic>
      </p:graphicFrame>
    </p:spTree>
    <p:extLst>
      <p:ext uri="{BB962C8B-B14F-4D97-AF65-F5344CB8AC3E}">
        <p14:creationId xmlns:p14="http://schemas.microsoft.com/office/powerpoint/2010/main" val="543863254"/>
      </p:ext>
    </p:extLst>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(1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r>
              <a:rPr lang="en-US"/>
              <a:t>If </a:t>
            </a:r>
            <a:r>
              <a:rPr lang="en-US" i="1"/>
              <a:t>H</a:t>
            </a:r>
            <a:r>
              <a:rPr lang="en-US" baseline="-25000"/>
              <a:t>0</a:t>
            </a:r>
            <a:r>
              <a:rPr lang="en-US"/>
              <a:t> cannot be rejected, we cannot detect a difference among the </a:t>
            </a:r>
            <a:r>
              <a:rPr lang="en-US" i="1"/>
              <a:t>k</a:t>
            </a:r>
            <a:r>
              <a:rPr lang="en-US"/>
              <a:t> population proportions.</a:t>
            </a:r>
          </a:p>
          <a:p>
            <a:r>
              <a:rPr lang="en-US"/>
              <a:t>If </a:t>
            </a:r>
            <a:r>
              <a:rPr lang="en-US" i="1"/>
              <a:t>H</a:t>
            </a:r>
            <a:r>
              <a:rPr lang="en-US" baseline="-25000"/>
              <a:t>0</a:t>
            </a:r>
            <a:r>
              <a:rPr lang="en-US"/>
              <a:t> can be rejected, we can conclude that not all </a:t>
            </a:r>
            <a:r>
              <a:rPr lang="en-US" i="1"/>
              <a:t>k</a:t>
            </a:r>
            <a:r>
              <a:rPr lang="en-US"/>
              <a:t> population proportions are equal.</a:t>
            </a:r>
          </a:p>
          <a:p>
            <a:r>
              <a:rPr lang="en-US"/>
              <a:t>Further analyses can be done to conclude which population proportions are significantly different from others.</a:t>
            </a:r>
          </a:p>
        </p:txBody>
      </p:sp>
    </p:spTree>
    <p:extLst>
      <p:ext uri="{BB962C8B-B14F-4D97-AF65-F5344CB8AC3E}">
        <p14:creationId xmlns:p14="http://schemas.microsoft.com/office/powerpoint/2010/main" val="2111603249"/>
      </p:ext>
    </p:extLst>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(2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825625"/>
            <a:ext cx="11238907" cy="1372113"/>
          </a:xfrm>
        </p:spPr>
        <p:txBody>
          <a:bodyPr/>
          <a:lstStyle/>
          <a:p>
            <a:pPr marL="0" indent="0">
              <a:buNone/>
            </a:pPr>
            <a:r>
              <a:rPr lang="en-IN" b="1" u="sng"/>
              <a:t>Example:</a:t>
            </a:r>
            <a:r>
              <a:rPr lang="en-IN"/>
              <a:t> Customer loyalty for automobiles </a:t>
            </a:r>
          </a:p>
          <a:p>
            <a:pPr marL="0" indent="0">
              <a:buNone/>
            </a:pPr>
            <a:r>
              <a:rPr lang="en-IN"/>
              <a:t>Suppose in a particular study we want to compare the customer loyalty for three automobiles: Chevrolet Impala, Ford Fusion and Honda Accord.</a:t>
            </a:r>
          </a:p>
        </p:txBody>
      </p:sp>
      <p:graphicFrame>
        <p:nvGraphicFramePr>
          <p:cNvPr id="9" name="Content Placeholder 8" descr="p subscript 1 baseline equals proportion likely to repurchase for the population of Chevrolet Impala owners.&#10;p subscript 2 baseline equals proportion likely to repurchase for the population of Ford Fusion owners.&#10;p subscript 3 baseline equals proportion likely to repurchase for the population of Honda Accord owners.">
            <a:extLst>
              <a:ext uri="{FF2B5EF4-FFF2-40B4-BE49-F238E27FC236}">
                <a16:creationId xmlns:a16="http://schemas.microsoft.com/office/drawing/2014/main" id="{B0474AAD-13F2-443B-9BB5-0992DE2CDFF7}"/>
              </a:ext>
            </a:extLst>
          </p:cNvPr>
          <p:cNvGraphicFramePr>
            <a:graphicFrameLocks noGrp="1" noChangeAspect="1"/>
          </p:cNvGraphicFramePr>
          <p:nvPr>
            <p:ph sz="half" idx="2"/>
            <p:extLst>
              <p:ext uri="{D42A27DB-BD31-4B8C-83A1-F6EECF244321}">
                <p14:modId xmlns:p14="http://schemas.microsoft.com/office/powerpoint/2010/main" val="419216374"/>
              </p:ext>
            </p:extLst>
          </p:nvPr>
        </p:nvGraphicFramePr>
        <p:xfrm>
          <a:off x="679449" y="3429000"/>
          <a:ext cx="11078869" cy="1372113"/>
        </p:xfrm>
        <a:graphic>
          <a:graphicData uri="http://schemas.openxmlformats.org/presentationml/2006/ole">
            <mc:AlternateContent xmlns:mc="http://schemas.openxmlformats.org/markup-compatibility/2006">
              <mc:Choice xmlns:v="urn:schemas-microsoft-com:vml" Requires="v">
                <p:oleObj spid="_x0000_s260098" name="Equation" r:id="rId3" imgW="5537160" imgH="685800" progId="Equation.DSMT4">
                  <p:embed/>
                </p:oleObj>
              </mc:Choice>
              <mc:Fallback>
                <p:oleObj name="Equation" r:id="rId3" imgW="5537160" imgH="685800" progId="Equation.DSMT4">
                  <p:embed/>
                  <p:pic>
                    <p:nvPicPr>
                      <p:cNvPr id="0" name="OLE substitute image"/>
                      <p:cNvPicPr/>
                      <p:nvPr/>
                    </p:nvPicPr>
                    <p:blipFill>
                      <a:blip r:embed="rId4"/>
                      <a:stretch>
                        <a:fillRect/>
                      </a:stretch>
                    </p:blipFill>
                    <p:spPr>
                      <a:xfrm>
                        <a:off x="679449" y="3429000"/>
                        <a:ext cx="11078869" cy="1372113"/>
                      </a:xfrm>
                      <a:prstGeom prst="rect">
                        <a:avLst/>
                      </a:prstGeom>
                    </p:spPr>
                  </p:pic>
                </p:oleObj>
              </mc:Fallback>
            </mc:AlternateContent>
          </a:graphicData>
        </a:graphic>
      </p:graphicFrame>
    </p:spTree>
    <p:extLst>
      <p:ext uri="{BB962C8B-B14F-4D97-AF65-F5344CB8AC3E}">
        <p14:creationId xmlns:p14="http://schemas.microsoft.com/office/powerpoint/2010/main" val="2886040344"/>
      </p:ext>
    </p:extLst>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(3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pPr marL="0" indent="0">
              <a:spcBef>
                <a:spcPts val="600"/>
              </a:spcBef>
              <a:spcAft>
                <a:spcPts val="600"/>
              </a:spcAft>
              <a:buNone/>
            </a:pPr>
            <a:r>
              <a:rPr lang="en-IN" b="1" u="sng"/>
              <a:t>Example:</a:t>
            </a:r>
            <a:r>
              <a:rPr lang="en-IN"/>
              <a:t> Customer loyalty for automobiles </a:t>
            </a:r>
            <a:endParaRPr lang="en-US"/>
          </a:p>
          <a:p>
            <a:pPr>
              <a:spcBef>
                <a:spcPts val="1200"/>
              </a:spcBef>
              <a:spcAft>
                <a:spcPts val="600"/>
              </a:spcAft>
            </a:pPr>
            <a:r>
              <a:rPr lang="en-US"/>
              <a:t>We begin by taking a sample of owners from each of the three populations.</a:t>
            </a:r>
          </a:p>
          <a:p>
            <a:pPr>
              <a:spcBef>
                <a:spcPts val="600"/>
              </a:spcBef>
              <a:spcAft>
                <a:spcPts val="600"/>
              </a:spcAft>
            </a:pPr>
            <a:r>
              <a:rPr lang="en-US"/>
              <a:t>Each sample contains categorical data indicating whether the respondents are likely or not likely to repurchase the automobile.</a:t>
            </a:r>
          </a:p>
        </p:txBody>
      </p:sp>
    </p:spTree>
    <p:extLst>
      <p:ext uri="{BB962C8B-B14F-4D97-AF65-F5344CB8AC3E}">
        <p14:creationId xmlns:p14="http://schemas.microsoft.com/office/powerpoint/2010/main" val="2762481664"/>
      </p:ext>
    </p:extLst>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(4 of 13)</a:t>
            </a:r>
            <a:endParaRPr lang="en-IN" sz="3600"/>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0989442" cy="1100455"/>
          </a:xfrm>
        </p:spPr>
        <p:txBody>
          <a:bodyPr/>
          <a:lstStyle/>
          <a:p>
            <a:pPr marL="0" indent="0">
              <a:spcBef>
                <a:spcPts val="1200"/>
              </a:spcBef>
              <a:spcAft>
                <a:spcPts val="600"/>
              </a:spcAft>
              <a:buNone/>
            </a:pPr>
            <a:r>
              <a:rPr lang="en-IN" b="1" u="sng"/>
              <a:t>Example:</a:t>
            </a:r>
            <a:r>
              <a:rPr lang="en-IN"/>
              <a:t> Customer loyalty for automobiles </a:t>
            </a:r>
          </a:p>
          <a:p>
            <a:pPr>
              <a:spcBef>
                <a:spcPts val="1200"/>
              </a:spcBef>
              <a:spcAft>
                <a:spcPts val="600"/>
              </a:spcAft>
            </a:pPr>
            <a:r>
              <a:rPr lang="en-IN"/>
              <a:t>Observed frequencies (Sample results)</a:t>
            </a:r>
          </a:p>
        </p:txBody>
      </p:sp>
      <p:sp>
        <p:nvSpPr>
          <p:cNvPr id="10" name="Content Placeholder 3"/>
          <p:cNvSpPr>
            <a:spLocks noGrp="1"/>
          </p:cNvSpPr>
          <p:nvPr>
            <p:ph sz="half" idx="2"/>
          </p:nvPr>
        </p:nvSpPr>
        <p:spPr>
          <a:xfrm>
            <a:off x="1528297" y="3098903"/>
            <a:ext cx="9135405" cy="512539"/>
          </a:xfrm>
          <a:solidFill>
            <a:srgbClr val="000000"/>
          </a:solidFill>
        </p:spPr>
        <p:txBody>
          <a:bodyPr/>
          <a:lstStyle/>
          <a:p>
            <a:pPr marL="0" indent="0" algn="ctr">
              <a:buNone/>
            </a:pPr>
            <a:r>
              <a:rPr lang="en-IN" b="1">
                <a:solidFill>
                  <a:schemeClr val="bg1"/>
                </a:solidFill>
              </a:rPr>
              <a:t>Automobile Owners</a:t>
            </a:r>
          </a:p>
        </p:txBody>
      </p:sp>
      <p:graphicFrame>
        <p:nvGraphicFramePr>
          <p:cNvPr id="9" name="Content Placeholder 4"/>
          <p:cNvGraphicFramePr>
            <a:graphicFrameLocks noGrp="1"/>
          </p:cNvGraphicFramePr>
          <p:nvPr>
            <p:ph sz="half" idx="10"/>
            <p:extLst>
              <p:ext uri="{D42A27DB-BD31-4B8C-83A1-F6EECF244321}">
                <p14:modId xmlns:p14="http://schemas.microsoft.com/office/powerpoint/2010/main" val="3537841250"/>
              </p:ext>
            </p:extLst>
          </p:nvPr>
        </p:nvGraphicFramePr>
        <p:xfrm>
          <a:off x="1528298" y="3611443"/>
          <a:ext cx="9135405" cy="202184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781111743"/>
                    </a:ext>
                  </a:extLst>
                </a:gridCol>
                <a:gridCol w="1516185">
                  <a:extLst>
                    <a:ext uri="{9D8B030D-6E8A-4147-A177-3AD203B41FA5}">
                      <a16:colId xmlns:a16="http://schemas.microsoft.com/office/drawing/2014/main" val="433114650"/>
                    </a:ext>
                  </a:extLst>
                </a:gridCol>
                <a:gridCol w="1516185">
                  <a:extLst>
                    <a:ext uri="{9D8B030D-6E8A-4147-A177-3AD203B41FA5}">
                      <a16:colId xmlns:a16="http://schemas.microsoft.com/office/drawing/2014/main" val="3668077982"/>
                    </a:ext>
                  </a:extLst>
                </a:gridCol>
                <a:gridCol w="1516185">
                  <a:extLst>
                    <a:ext uri="{9D8B030D-6E8A-4147-A177-3AD203B41FA5}">
                      <a16:colId xmlns:a16="http://schemas.microsoft.com/office/drawing/2014/main" val="128158376"/>
                    </a:ext>
                  </a:extLst>
                </a:gridCol>
                <a:gridCol w="1516185">
                  <a:extLst>
                    <a:ext uri="{9D8B030D-6E8A-4147-A177-3AD203B41FA5}">
                      <a16:colId xmlns:a16="http://schemas.microsoft.com/office/drawing/2014/main" val="246289262"/>
                    </a:ext>
                  </a:extLst>
                </a:gridCol>
                <a:gridCol w="1516185">
                  <a:extLst>
                    <a:ext uri="{9D8B030D-6E8A-4147-A177-3AD203B41FA5}">
                      <a16:colId xmlns:a16="http://schemas.microsoft.com/office/drawing/2014/main" val="1572147646"/>
                    </a:ext>
                  </a:extLst>
                </a:gridCol>
              </a:tblGrid>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noFill/>
                  </a:tcPr>
                </a:tc>
                <a:tc>
                  <a:txBody>
                    <a:bodyPr/>
                    <a:lstStyle/>
                    <a:p>
                      <a:pPr algn="ctr"/>
                      <a:endParaRPr lang="en-IN" b="1">
                        <a:solidFill>
                          <a:srgbClr val="000000"/>
                        </a:solidFill>
                      </a:endParaRPr>
                    </a:p>
                  </a:txBody>
                  <a:tcPr>
                    <a:lnL w="12700" cap="flat" cmpd="sng" algn="ctr">
                      <a:solidFill>
                        <a:srgbClr val="000000"/>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IN" b="1">
                          <a:solidFill>
                            <a:srgbClr val="000000"/>
                          </a:solidFill>
                        </a:rPr>
                        <a:t>Chevrolet </a:t>
                      </a:r>
                    </a:p>
                    <a:p>
                      <a:pPr algn="ctr"/>
                      <a:r>
                        <a:rPr lang="en-IN" b="1">
                          <a:solidFill>
                            <a:srgbClr val="000000"/>
                          </a:solidFill>
                        </a:rPr>
                        <a:t>Impala</a:t>
                      </a:r>
                    </a:p>
                  </a:txBody>
                  <a:tcPr>
                    <a:lnB w="12700" cap="flat" cmpd="sng" algn="ctr">
                      <a:solidFill>
                        <a:schemeClr val="tx1"/>
                      </a:solidFill>
                      <a:prstDash val="solid"/>
                      <a:round/>
                      <a:headEnd type="none" w="med" len="med"/>
                      <a:tailEnd type="none" w="med" len="med"/>
                    </a:lnB>
                    <a:noFill/>
                  </a:tcPr>
                </a:tc>
                <a:tc>
                  <a:txBody>
                    <a:bodyPr/>
                    <a:lstStyle/>
                    <a:p>
                      <a:pPr algn="ctr"/>
                      <a:r>
                        <a:rPr lang="en-IN" b="1">
                          <a:solidFill>
                            <a:srgbClr val="000000"/>
                          </a:solidFill>
                        </a:rPr>
                        <a:t>Ford </a:t>
                      </a:r>
                    </a:p>
                    <a:p>
                      <a:pPr algn="ctr"/>
                      <a:r>
                        <a:rPr lang="en-IN" b="1">
                          <a:solidFill>
                            <a:srgbClr val="000000"/>
                          </a:solidFill>
                        </a:rPr>
                        <a:t>Fusion</a:t>
                      </a:r>
                    </a:p>
                  </a:txBody>
                  <a:tcPr>
                    <a:lnB w="12700" cap="flat" cmpd="sng" algn="ctr">
                      <a:solidFill>
                        <a:schemeClr val="tx1"/>
                      </a:solidFill>
                      <a:prstDash val="solid"/>
                      <a:round/>
                      <a:headEnd type="none" w="med" len="med"/>
                      <a:tailEnd type="none" w="med" len="med"/>
                    </a:lnB>
                    <a:noFill/>
                  </a:tcPr>
                </a:tc>
                <a:tc>
                  <a:txBody>
                    <a:bodyPr/>
                    <a:lstStyle/>
                    <a:p>
                      <a:pPr algn="ctr"/>
                      <a:r>
                        <a:rPr lang="en-IN" b="1">
                          <a:solidFill>
                            <a:srgbClr val="000000"/>
                          </a:solidFill>
                        </a:rPr>
                        <a:t>Honda Accord</a:t>
                      </a:r>
                    </a:p>
                  </a:txBody>
                  <a:tcPr>
                    <a:lnB w="12700" cap="flat" cmpd="sng" algn="ctr">
                      <a:solidFill>
                        <a:schemeClr val="tx1"/>
                      </a:solidFill>
                      <a:prstDash val="solid"/>
                      <a:round/>
                      <a:headEnd type="none" w="med" len="med"/>
                      <a:tailEnd type="none" w="med" len="med"/>
                    </a:lnB>
                    <a:noFill/>
                  </a:tcPr>
                </a:tc>
                <a:tc>
                  <a:txBody>
                    <a:bodyPr/>
                    <a:lstStyle/>
                    <a:p>
                      <a:pPr algn="ctr"/>
                      <a:r>
                        <a:rPr lang="en-IN" b="1">
                          <a:solidFill>
                            <a:srgbClr val="000000"/>
                          </a:solidFill>
                        </a:rPr>
                        <a:t>Total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2615004"/>
                  </a:ext>
                </a:extLst>
              </a:tr>
              <a:tr h="370840">
                <a:tc>
                  <a:txBody>
                    <a:bodyPr/>
                    <a:lstStyle/>
                    <a:p>
                      <a:pPr algn="ctr"/>
                      <a:r>
                        <a:rPr lang="en-IN" b="1">
                          <a:solidFill>
                            <a:srgbClr val="000000"/>
                          </a:solidFill>
                        </a:rPr>
                        <a:t>Likely to Repurchase</a:t>
                      </a:r>
                    </a:p>
                  </a:txBody>
                  <a:tcPr marL="55147" marR="55147" anchor="b">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Yes</a:t>
                      </a:r>
                    </a:p>
                  </a:txBody>
                  <a:tcPr anchor="ctr">
                    <a:lnL w="12700" cap="flat" cmpd="sng" algn="ctr">
                      <a:solidFill>
                        <a:srgbClr val="000000"/>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IN">
                          <a:solidFill>
                            <a:srgbClr val="000000"/>
                          </a:solidFill>
                        </a:rPr>
                        <a:t>69</a:t>
                      </a:r>
                    </a:p>
                  </a:txBody>
                  <a:tcPr anchor="ctr">
                    <a:lnT w="12700" cap="flat" cmpd="sng" algn="ctr">
                      <a:solidFill>
                        <a:schemeClr val="tx1"/>
                      </a:solidFill>
                      <a:prstDash val="solid"/>
                      <a:round/>
                      <a:headEnd type="none" w="med" len="med"/>
                      <a:tailEnd type="none" w="med" len="med"/>
                    </a:lnT>
                    <a:noFill/>
                  </a:tcPr>
                </a:tc>
                <a:tc>
                  <a:txBody>
                    <a:bodyPr/>
                    <a:lstStyle/>
                    <a:p>
                      <a:pPr algn="ctr"/>
                      <a:r>
                        <a:rPr lang="en-IN">
                          <a:solidFill>
                            <a:srgbClr val="000000"/>
                          </a:solidFill>
                        </a:rPr>
                        <a:t>120</a:t>
                      </a:r>
                    </a:p>
                  </a:txBody>
                  <a:tcPr anchor="ctr">
                    <a:lnT w="12700" cap="flat" cmpd="sng" algn="ctr">
                      <a:solidFill>
                        <a:schemeClr val="tx1"/>
                      </a:solidFill>
                      <a:prstDash val="solid"/>
                      <a:round/>
                      <a:headEnd type="none" w="med" len="med"/>
                      <a:tailEnd type="none" w="med" len="med"/>
                    </a:lnT>
                    <a:noFill/>
                  </a:tcPr>
                </a:tc>
                <a:tc>
                  <a:txBody>
                    <a:bodyPr/>
                    <a:lstStyle/>
                    <a:p>
                      <a:pPr algn="ctr"/>
                      <a:r>
                        <a:rPr lang="en-IN">
                          <a:solidFill>
                            <a:srgbClr val="000000"/>
                          </a:solidFill>
                        </a:rPr>
                        <a:t>123</a:t>
                      </a:r>
                    </a:p>
                  </a:txBody>
                  <a:tcPr anchor="ctr">
                    <a:lnT w="12700" cap="flat" cmpd="sng" algn="ctr">
                      <a:solidFill>
                        <a:schemeClr val="tx1"/>
                      </a:solidFill>
                      <a:prstDash val="solid"/>
                      <a:round/>
                      <a:headEnd type="none" w="med" len="med"/>
                      <a:tailEnd type="none" w="med" len="med"/>
                    </a:lnT>
                    <a:noFill/>
                  </a:tcPr>
                </a:tc>
                <a:tc>
                  <a:txBody>
                    <a:bodyPr/>
                    <a:lstStyle/>
                    <a:p>
                      <a:pPr algn="ctr"/>
                      <a:r>
                        <a:rPr lang="en-IN" b="1">
                          <a:solidFill>
                            <a:srgbClr val="000000"/>
                          </a:solidFill>
                        </a:rPr>
                        <a:t>312</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80249280"/>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IN" b="1">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No</a:t>
                      </a:r>
                    </a:p>
                  </a:txBody>
                  <a:tcPr>
                    <a:lnL w="12700" cap="flat" cmpd="sng" algn="ctr">
                      <a:solidFill>
                        <a:srgbClr val="000000"/>
                      </a:solidFill>
                      <a:prstDash val="solid"/>
                      <a:round/>
                      <a:headEnd type="none" w="med" len="med"/>
                      <a:tailEnd type="none" w="med" len="med"/>
                    </a:lnL>
                    <a:noFill/>
                  </a:tcPr>
                </a:tc>
                <a:tc>
                  <a:txBody>
                    <a:bodyPr/>
                    <a:lstStyle/>
                    <a:p>
                      <a:pPr algn="ctr"/>
                      <a:r>
                        <a:rPr lang="en-IN">
                          <a:solidFill>
                            <a:srgbClr val="000000"/>
                          </a:solidFill>
                        </a:rPr>
                        <a:t>56</a:t>
                      </a:r>
                    </a:p>
                  </a:txBody>
                  <a:tcPr>
                    <a:noFill/>
                  </a:tcPr>
                </a:tc>
                <a:tc>
                  <a:txBody>
                    <a:bodyPr/>
                    <a:lstStyle/>
                    <a:p>
                      <a:pPr algn="ctr"/>
                      <a:r>
                        <a:rPr lang="en-IN">
                          <a:solidFill>
                            <a:srgbClr val="000000"/>
                          </a:solidFill>
                        </a:rPr>
                        <a:t>80</a:t>
                      </a:r>
                    </a:p>
                  </a:txBody>
                  <a:tcPr>
                    <a:noFill/>
                  </a:tcPr>
                </a:tc>
                <a:tc>
                  <a:txBody>
                    <a:bodyPr/>
                    <a:lstStyle/>
                    <a:p>
                      <a:pPr algn="ctr"/>
                      <a:r>
                        <a:rPr lang="en-IN">
                          <a:solidFill>
                            <a:srgbClr val="000000"/>
                          </a:solidFill>
                        </a:rPr>
                        <a:t>52</a:t>
                      </a:r>
                    </a:p>
                  </a:txBody>
                  <a:tcPr>
                    <a:noFill/>
                  </a:tcPr>
                </a:tc>
                <a:tc>
                  <a:txBody>
                    <a:bodyPr/>
                    <a:lstStyle/>
                    <a:p>
                      <a:pPr algn="ctr"/>
                      <a:r>
                        <a:rPr lang="en-IN" b="1">
                          <a:solidFill>
                            <a:srgbClr val="000000"/>
                          </a:solidFill>
                        </a:rPr>
                        <a:t>188</a:t>
                      </a:r>
                    </a:p>
                  </a:txBody>
                  <a:tcPr>
                    <a:noFill/>
                  </a:tcPr>
                </a:tc>
                <a:extLst>
                  <a:ext uri="{0D108BD9-81ED-4DB2-BD59-A6C34878D82A}">
                    <a16:rowId xmlns:a16="http://schemas.microsoft.com/office/drawing/2014/main" val="2838015132"/>
                  </a:ext>
                </a:extLst>
              </a:tr>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Total</a:t>
                      </a:r>
                    </a:p>
                  </a:txBody>
                  <a:tcPr>
                    <a:lnL w="12700" cap="flat" cmpd="sng" algn="ctr">
                      <a:solidFill>
                        <a:srgbClr val="000000"/>
                      </a:solidFill>
                      <a:prstDash val="solid"/>
                      <a:round/>
                      <a:headEnd type="none" w="med" len="med"/>
                      <a:tailEnd type="none" w="med" len="med"/>
                    </a:lnL>
                    <a:noFill/>
                  </a:tcPr>
                </a:tc>
                <a:tc>
                  <a:txBody>
                    <a:bodyPr/>
                    <a:lstStyle/>
                    <a:p>
                      <a:pPr algn="ctr"/>
                      <a:r>
                        <a:rPr lang="en-IN" b="1">
                          <a:solidFill>
                            <a:srgbClr val="000000"/>
                          </a:solidFill>
                        </a:rPr>
                        <a:t>125</a:t>
                      </a:r>
                    </a:p>
                  </a:txBody>
                  <a:tcPr>
                    <a:noFill/>
                  </a:tcPr>
                </a:tc>
                <a:tc>
                  <a:txBody>
                    <a:bodyPr/>
                    <a:lstStyle/>
                    <a:p>
                      <a:pPr algn="ctr"/>
                      <a:r>
                        <a:rPr lang="en-IN" b="1">
                          <a:solidFill>
                            <a:srgbClr val="000000"/>
                          </a:solidFill>
                        </a:rPr>
                        <a:t>200</a:t>
                      </a:r>
                    </a:p>
                  </a:txBody>
                  <a:tcPr>
                    <a:noFill/>
                  </a:tcPr>
                </a:tc>
                <a:tc>
                  <a:txBody>
                    <a:bodyPr/>
                    <a:lstStyle/>
                    <a:p>
                      <a:pPr algn="ctr"/>
                      <a:r>
                        <a:rPr lang="en-IN" b="1">
                          <a:solidFill>
                            <a:srgbClr val="000000"/>
                          </a:solidFill>
                        </a:rPr>
                        <a:t>175</a:t>
                      </a:r>
                    </a:p>
                  </a:txBody>
                  <a:tcPr>
                    <a:noFill/>
                  </a:tcPr>
                </a:tc>
                <a:tc>
                  <a:txBody>
                    <a:bodyPr/>
                    <a:lstStyle/>
                    <a:p>
                      <a:pPr algn="ctr"/>
                      <a:r>
                        <a:rPr lang="en-IN" b="1">
                          <a:solidFill>
                            <a:srgbClr val="000000"/>
                          </a:solidFill>
                        </a:rPr>
                        <a:t>500</a:t>
                      </a:r>
                    </a:p>
                  </a:txBody>
                  <a:tcPr>
                    <a:noFill/>
                  </a:tcPr>
                </a:tc>
                <a:extLst>
                  <a:ext uri="{0D108BD9-81ED-4DB2-BD59-A6C34878D82A}">
                    <a16:rowId xmlns:a16="http://schemas.microsoft.com/office/drawing/2014/main" val="201506341"/>
                  </a:ext>
                </a:extLst>
              </a:tr>
            </a:tbl>
          </a:graphicData>
        </a:graphic>
      </p:graphicFrame>
    </p:spTree>
    <p:extLst>
      <p:ext uri="{BB962C8B-B14F-4D97-AF65-F5344CB8AC3E}">
        <p14:creationId xmlns:p14="http://schemas.microsoft.com/office/powerpoint/2010/main" val="1010347640"/>
      </p:ext>
    </p:extLst>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(5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4" y="1825625"/>
            <a:ext cx="10859028" cy="1431926"/>
          </a:xfrm>
        </p:spPr>
        <p:txBody>
          <a:bodyPr/>
          <a:lstStyle/>
          <a:p>
            <a:pPr>
              <a:spcBef>
                <a:spcPts val="600"/>
              </a:spcBef>
              <a:spcAft>
                <a:spcPts val="600"/>
              </a:spcAft>
            </a:pPr>
            <a:r>
              <a:rPr lang="en-US"/>
              <a:t>Next, we determine the expected frequencies under the assumption </a:t>
            </a:r>
            <a:r>
              <a:rPr lang="en-US" i="1"/>
              <a:t>H</a:t>
            </a:r>
            <a:r>
              <a:rPr lang="en-US" baseline="-25000"/>
              <a:t>0</a:t>
            </a:r>
            <a:r>
              <a:rPr lang="en-US"/>
              <a:t> is correct</a:t>
            </a:r>
          </a:p>
          <a:p>
            <a:pPr indent="0">
              <a:spcBef>
                <a:spcPts val="600"/>
              </a:spcBef>
              <a:spcAft>
                <a:spcPts val="600"/>
              </a:spcAft>
              <a:buNone/>
            </a:pPr>
            <a:r>
              <a:rPr lang="en-US"/>
              <a:t>Expected Frequencies under the assumption </a:t>
            </a:r>
            <a:r>
              <a:rPr lang="en-US" i="1"/>
              <a:t>H</a:t>
            </a:r>
            <a:r>
              <a:rPr lang="en-US" baseline="-25000"/>
              <a:t>0</a:t>
            </a:r>
            <a:r>
              <a:rPr lang="en-US"/>
              <a:t> is true:</a:t>
            </a:r>
          </a:p>
        </p:txBody>
      </p:sp>
      <p:graphicFrame>
        <p:nvGraphicFramePr>
          <p:cNvPr id="8" name="Content Placeholder 3" descr="Begin equation. e subscript i j baseline equals begin fraction Row i total times column j total divided by sum of sample sizes. End fraction. End equation."/>
          <p:cNvGraphicFramePr>
            <a:graphicFrameLocks noGrp="1" noChangeAspect="1"/>
          </p:cNvGraphicFramePr>
          <p:nvPr>
            <p:ph sz="half" idx="2"/>
            <p:extLst>
              <p:ext uri="{D42A27DB-BD31-4B8C-83A1-F6EECF244321}">
                <p14:modId xmlns:p14="http://schemas.microsoft.com/office/powerpoint/2010/main" val="292990080"/>
              </p:ext>
            </p:extLst>
          </p:nvPr>
        </p:nvGraphicFramePr>
        <p:xfrm>
          <a:off x="3781425" y="3506362"/>
          <a:ext cx="4629150" cy="838183"/>
        </p:xfrm>
        <a:graphic>
          <a:graphicData uri="http://schemas.openxmlformats.org/presentationml/2006/ole">
            <mc:AlternateContent xmlns:mc="http://schemas.openxmlformats.org/markup-compatibility/2006">
              <mc:Choice xmlns:v="urn:schemas-microsoft-com:vml" Requires="v">
                <p:oleObj spid="_x0000_s261122" name="Equation" r:id="rId3" imgW="4698720" imgH="850680" progId="Equation.DSMT4">
                  <p:embed/>
                </p:oleObj>
              </mc:Choice>
              <mc:Fallback>
                <p:oleObj name="Equation" r:id="rId3" imgW="4698720" imgH="850680" progId="Equation.DSMT4">
                  <p:embed/>
                  <p:pic>
                    <p:nvPicPr>
                      <p:cNvPr id="0" name="OLE substitute image"/>
                      <p:cNvPicPr/>
                      <p:nvPr/>
                    </p:nvPicPr>
                    <p:blipFill>
                      <a:blip r:embed="rId4"/>
                      <a:stretch>
                        <a:fillRect/>
                      </a:stretch>
                    </p:blipFill>
                    <p:spPr>
                      <a:xfrm>
                        <a:off x="3781425" y="3506362"/>
                        <a:ext cx="4629150" cy="838183"/>
                      </a:xfrm>
                      <a:prstGeom prst="rect">
                        <a:avLst/>
                      </a:prstGeom>
                    </p:spPr>
                  </p:pic>
                </p:oleObj>
              </mc:Fallback>
            </mc:AlternateContent>
          </a:graphicData>
        </a:graphic>
      </p:graphicFrame>
      <p:sp>
        <p:nvSpPr>
          <p:cNvPr id="6" name="Content Placeholder 4"/>
          <p:cNvSpPr>
            <a:spLocks noGrp="1"/>
          </p:cNvSpPr>
          <p:nvPr>
            <p:ph sz="half" idx="10"/>
          </p:nvPr>
        </p:nvSpPr>
        <p:spPr>
          <a:xfrm>
            <a:off x="476843" y="4753892"/>
            <a:ext cx="10859028" cy="954504"/>
          </a:xfrm>
        </p:spPr>
        <p:txBody>
          <a:bodyPr/>
          <a:lstStyle/>
          <a:p>
            <a:r>
              <a:rPr lang="en-US"/>
              <a:t>If a significant difference exists between the observed and expected frequencies, </a:t>
            </a:r>
            <a:r>
              <a:rPr lang="en-US" i="1"/>
              <a:t>H</a:t>
            </a:r>
            <a:r>
              <a:rPr lang="en-US" baseline="-25000"/>
              <a:t>0</a:t>
            </a:r>
            <a:r>
              <a:rPr lang="en-US"/>
              <a:t> can be rejected.</a:t>
            </a:r>
          </a:p>
        </p:txBody>
      </p:sp>
    </p:spTree>
    <p:extLst>
      <p:ext uri="{BB962C8B-B14F-4D97-AF65-F5344CB8AC3E}">
        <p14:creationId xmlns:p14="http://schemas.microsoft.com/office/powerpoint/2010/main" val="2497603643"/>
      </p:ext>
    </p:extLst>
  </p:cSld>
  <p:clrMapOvr>
    <a:masterClrMapping/>
  </p:clrMapOvr>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(6 of 13)</a:t>
            </a:r>
            <a:endParaRPr lang="en-IN" sz="3600"/>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4" y="1825625"/>
            <a:ext cx="10989442" cy="1100455"/>
          </a:xfrm>
        </p:spPr>
        <p:txBody>
          <a:bodyPr/>
          <a:lstStyle/>
          <a:p>
            <a:pPr marL="0" indent="0">
              <a:spcBef>
                <a:spcPts val="1200"/>
              </a:spcBef>
              <a:spcAft>
                <a:spcPts val="600"/>
              </a:spcAft>
              <a:buNone/>
            </a:pPr>
            <a:r>
              <a:rPr lang="en-IN" b="1" u="sng"/>
              <a:t>Example:</a:t>
            </a:r>
            <a:r>
              <a:rPr lang="en-IN"/>
              <a:t> Customer loyalty for automobiles </a:t>
            </a:r>
          </a:p>
          <a:p>
            <a:pPr>
              <a:spcBef>
                <a:spcPts val="1200"/>
              </a:spcBef>
              <a:spcAft>
                <a:spcPts val="600"/>
              </a:spcAft>
            </a:pPr>
            <a:r>
              <a:rPr lang="en-IN"/>
              <a:t>Expected frequencies (Computed)</a:t>
            </a:r>
          </a:p>
        </p:txBody>
      </p:sp>
      <p:sp>
        <p:nvSpPr>
          <p:cNvPr id="10" name="Content Placeholder 3"/>
          <p:cNvSpPr>
            <a:spLocks noGrp="1"/>
          </p:cNvSpPr>
          <p:nvPr>
            <p:ph sz="half" idx="2"/>
          </p:nvPr>
        </p:nvSpPr>
        <p:spPr>
          <a:xfrm>
            <a:off x="1528297" y="3098903"/>
            <a:ext cx="9135405" cy="512539"/>
          </a:xfrm>
          <a:solidFill>
            <a:srgbClr val="000000"/>
          </a:solidFill>
        </p:spPr>
        <p:txBody>
          <a:bodyPr/>
          <a:lstStyle/>
          <a:p>
            <a:pPr marL="0" indent="0" algn="ctr">
              <a:buNone/>
            </a:pPr>
            <a:r>
              <a:rPr lang="en-IN" b="1">
                <a:solidFill>
                  <a:schemeClr val="bg1"/>
                </a:solidFill>
              </a:rPr>
              <a:t>Automobile Owners</a:t>
            </a:r>
          </a:p>
        </p:txBody>
      </p:sp>
      <p:graphicFrame>
        <p:nvGraphicFramePr>
          <p:cNvPr id="9" name="Content Placeholder 4"/>
          <p:cNvGraphicFramePr>
            <a:graphicFrameLocks noGrp="1"/>
          </p:cNvGraphicFramePr>
          <p:nvPr>
            <p:ph sz="half" idx="10"/>
            <p:extLst>
              <p:ext uri="{D42A27DB-BD31-4B8C-83A1-F6EECF244321}">
                <p14:modId xmlns:p14="http://schemas.microsoft.com/office/powerpoint/2010/main" val="1066176726"/>
              </p:ext>
            </p:extLst>
          </p:nvPr>
        </p:nvGraphicFramePr>
        <p:xfrm>
          <a:off x="1528298" y="3611443"/>
          <a:ext cx="9135405" cy="202184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781111743"/>
                    </a:ext>
                  </a:extLst>
                </a:gridCol>
                <a:gridCol w="1516185">
                  <a:extLst>
                    <a:ext uri="{9D8B030D-6E8A-4147-A177-3AD203B41FA5}">
                      <a16:colId xmlns:a16="http://schemas.microsoft.com/office/drawing/2014/main" val="433114650"/>
                    </a:ext>
                  </a:extLst>
                </a:gridCol>
                <a:gridCol w="1516185">
                  <a:extLst>
                    <a:ext uri="{9D8B030D-6E8A-4147-A177-3AD203B41FA5}">
                      <a16:colId xmlns:a16="http://schemas.microsoft.com/office/drawing/2014/main" val="3668077982"/>
                    </a:ext>
                  </a:extLst>
                </a:gridCol>
                <a:gridCol w="1516185">
                  <a:extLst>
                    <a:ext uri="{9D8B030D-6E8A-4147-A177-3AD203B41FA5}">
                      <a16:colId xmlns:a16="http://schemas.microsoft.com/office/drawing/2014/main" val="128158376"/>
                    </a:ext>
                  </a:extLst>
                </a:gridCol>
                <a:gridCol w="1516185">
                  <a:extLst>
                    <a:ext uri="{9D8B030D-6E8A-4147-A177-3AD203B41FA5}">
                      <a16:colId xmlns:a16="http://schemas.microsoft.com/office/drawing/2014/main" val="246289262"/>
                    </a:ext>
                  </a:extLst>
                </a:gridCol>
                <a:gridCol w="1516185">
                  <a:extLst>
                    <a:ext uri="{9D8B030D-6E8A-4147-A177-3AD203B41FA5}">
                      <a16:colId xmlns:a16="http://schemas.microsoft.com/office/drawing/2014/main" val="1572147646"/>
                    </a:ext>
                  </a:extLst>
                </a:gridCol>
              </a:tblGrid>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endParaRPr lang="en-IN" b="1">
                        <a:solidFill>
                          <a:srgbClr val="000000"/>
                        </a:solidFill>
                      </a:endParaRPr>
                    </a:p>
                  </a:txBody>
                  <a:tcP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Chevrolet </a:t>
                      </a:r>
                    </a:p>
                    <a:p>
                      <a:pPr algn="ctr"/>
                      <a:r>
                        <a:rPr lang="en-IN" b="1">
                          <a:solidFill>
                            <a:srgbClr val="000000"/>
                          </a:solidFill>
                        </a:rPr>
                        <a:t>Impala</a:t>
                      </a:r>
                    </a:p>
                  </a:txBody>
                  <a:tcPr>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Ford </a:t>
                      </a:r>
                    </a:p>
                    <a:p>
                      <a:pPr algn="ctr"/>
                      <a:r>
                        <a:rPr lang="en-IN" b="1">
                          <a:solidFill>
                            <a:srgbClr val="000000"/>
                          </a:solidFill>
                        </a:rPr>
                        <a:t>Fusion</a:t>
                      </a:r>
                    </a:p>
                  </a:txBody>
                  <a:tcPr>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Honda Accord</a:t>
                      </a:r>
                    </a:p>
                  </a:txBody>
                  <a:tcPr>
                    <a:lnB w="12700" cap="flat" cmpd="sng" algn="ctr">
                      <a:solidFill>
                        <a:srgbClr val="000000"/>
                      </a:solidFill>
                      <a:prstDash val="solid"/>
                      <a:round/>
                      <a:headEnd type="none" w="med" len="med"/>
                      <a:tailEnd type="none" w="med" len="med"/>
                    </a:lnB>
                    <a:noFill/>
                  </a:tcPr>
                </a:tc>
                <a:tc>
                  <a:txBody>
                    <a:bodyPr/>
                    <a:lstStyle/>
                    <a:p>
                      <a:pPr algn="ctr"/>
                      <a:r>
                        <a:rPr lang="en-IN" b="1">
                          <a:solidFill>
                            <a:srgbClr val="000000"/>
                          </a:solidFill>
                        </a:rPr>
                        <a:t>Total</a:t>
                      </a:r>
                    </a:p>
                  </a:txBody>
                  <a:tcP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2615004"/>
                  </a:ext>
                </a:extLst>
              </a:tr>
              <a:tr h="370840">
                <a:tc>
                  <a:txBody>
                    <a:bodyPr/>
                    <a:lstStyle/>
                    <a:p>
                      <a:pPr algn="ctr"/>
                      <a:r>
                        <a:rPr lang="en-IN" b="1">
                          <a:solidFill>
                            <a:srgbClr val="000000"/>
                          </a:solidFill>
                        </a:rPr>
                        <a:t>Likely to Repurchase</a:t>
                      </a:r>
                    </a:p>
                  </a:txBody>
                  <a:tcPr marL="55147" marR="55147" anchor="b">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Yes</a:t>
                      </a:r>
                    </a:p>
                  </a:txBody>
                  <a:tcPr anchor="ct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noFill/>
                  </a:tcPr>
                </a:tc>
                <a:tc>
                  <a:txBody>
                    <a:bodyPr/>
                    <a:lstStyle/>
                    <a:p>
                      <a:pPr algn="ctr"/>
                      <a:r>
                        <a:rPr lang="en-IN">
                          <a:solidFill>
                            <a:srgbClr val="000000"/>
                          </a:solidFill>
                        </a:rPr>
                        <a:t>78</a:t>
                      </a:r>
                    </a:p>
                  </a:txBody>
                  <a:tcPr anchor="ctr">
                    <a:lnT w="12700" cap="flat" cmpd="sng" algn="ctr">
                      <a:solidFill>
                        <a:srgbClr val="000000"/>
                      </a:solidFill>
                      <a:prstDash val="solid"/>
                      <a:round/>
                      <a:headEnd type="none" w="med" len="med"/>
                      <a:tailEnd type="none" w="med" len="med"/>
                    </a:lnT>
                    <a:noFill/>
                  </a:tcPr>
                </a:tc>
                <a:tc>
                  <a:txBody>
                    <a:bodyPr/>
                    <a:lstStyle/>
                    <a:p>
                      <a:pPr algn="ctr"/>
                      <a:r>
                        <a:rPr lang="en-IN">
                          <a:solidFill>
                            <a:srgbClr val="000000"/>
                          </a:solidFill>
                        </a:rPr>
                        <a:t>124.8</a:t>
                      </a:r>
                    </a:p>
                  </a:txBody>
                  <a:tcPr anchor="ctr">
                    <a:lnT w="12700" cap="flat" cmpd="sng" algn="ctr">
                      <a:solidFill>
                        <a:srgbClr val="000000"/>
                      </a:solidFill>
                      <a:prstDash val="solid"/>
                      <a:round/>
                      <a:headEnd type="none" w="med" len="med"/>
                      <a:tailEnd type="none" w="med" len="med"/>
                    </a:lnT>
                    <a:noFill/>
                  </a:tcPr>
                </a:tc>
                <a:tc>
                  <a:txBody>
                    <a:bodyPr/>
                    <a:lstStyle/>
                    <a:p>
                      <a:pPr algn="ctr"/>
                      <a:r>
                        <a:rPr lang="en-IN">
                          <a:solidFill>
                            <a:srgbClr val="000000"/>
                          </a:solidFill>
                        </a:rPr>
                        <a:t>109.2</a:t>
                      </a:r>
                    </a:p>
                  </a:txBody>
                  <a:tcPr anchor="ctr">
                    <a:lnT w="12700" cap="flat" cmpd="sng" algn="ctr">
                      <a:solidFill>
                        <a:srgbClr val="000000"/>
                      </a:solidFill>
                      <a:prstDash val="solid"/>
                      <a:round/>
                      <a:headEnd type="none" w="med" len="med"/>
                      <a:tailEnd type="none" w="med" len="med"/>
                    </a:lnT>
                    <a:noFill/>
                  </a:tcPr>
                </a:tc>
                <a:tc>
                  <a:txBody>
                    <a:bodyPr/>
                    <a:lstStyle/>
                    <a:p>
                      <a:pPr algn="ctr"/>
                      <a:r>
                        <a:rPr lang="en-IN" b="1">
                          <a:solidFill>
                            <a:srgbClr val="000000"/>
                          </a:solidFill>
                        </a:rPr>
                        <a:t>312</a:t>
                      </a:r>
                    </a:p>
                  </a:txBody>
                  <a:tcPr anchor="ctr">
                    <a:lnT w="12700" cap="flat" cmpd="sng" algn="ctr">
                      <a:solidFill>
                        <a:srgbClr val="000000"/>
                      </a:solidFill>
                      <a:prstDash val="solid"/>
                      <a:round/>
                      <a:headEnd type="none" w="med" len="med"/>
                      <a:tailEnd type="none" w="med" len="med"/>
                    </a:lnT>
                    <a:noFill/>
                  </a:tcPr>
                </a:tc>
                <a:extLst>
                  <a:ext uri="{0D108BD9-81ED-4DB2-BD59-A6C34878D82A}">
                    <a16:rowId xmlns:a16="http://schemas.microsoft.com/office/drawing/2014/main" val="3580249280"/>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IN" b="1">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No</a:t>
                      </a:r>
                    </a:p>
                  </a:txBody>
                  <a:tcPr>
                    <a:lnL w="12700" cap="flat" cmpd="sng" algn="ctr">
                      <a:solidFill>
                        <a:srgbClr val="000000"/>
                      </a:solidFill>
                      <a:prstDash val="solid"/>
                      <a:round/>
                      <a:headEnd type="none" w="med" len="med"/>
                      <a:tailEnd type="none" w="med" len="med"/>
                    </a:lnL>
                    <a:noFill/>
                  </a:tcPr>
                </a:tc>
                <a:tc>
                  <a:txBody>
                    <a:bodyPr/>
                    <a:lstStyle/>
                    <a:p>
                      <a:pPr algn="ctr"/>
                      <a:r>
                        <a:rPr lang="en-IN">
                          <a:solidFill>
                            <a:srgbClr val="000000"/>
                          </a:solidFill>
                        </a:rPr>
                        <a:t>47</a:t>
                      </a:r>
                    </a:p>
                  </a:txBody>
                  <a:tcPr>
                    <a:noFill/>
                  </a:tcPr>
                </a:tc>
                <a:tc>
                  <a:txBody>
                    <a:bodyPr/>
                    <a:lstStyle/>
                    <a:p>
                      <a:pPr algn="ctr"/>
                      <a:r>
                        <a:rPr lang="en-IN">
                          <a:solidFill>
                            <a:srgbClr val="000000"/>
                          </a:solidFill>
                        </a:rPr>
                        <a:t>75.2</a:t>
                      </a:r>
                    </a:p>
                  </a:txBody>
                  <a:tcPr>
                    <a:noFill/>
                  </a:tcPr>
                </a:tc>
                <a:tc>
                  <a:txBody>
                    <a:bodyPr/>
                    <a:lstStyle/>
                    <a:p>
                      <a:pPr algn="ctr"/>
                      <a:r>
                        <a:rPr lang="en-IN">
                          <a:solidFill>
                            <a:srgbClr val="000000"/>
                          </a:solidFill>
                        </a:rPr>
                        <a:t>65.8</a:t>
                      </a:r>
                    </a:p>
                  </a:txBody>
                  <a:tcPr>
                    <a:noFill/>
                  </a:tcPr>
                </a:tc>
                <a:tc>
                  <a:txBody>
                    <a:bodyPr/>
                    <a:lstStyle/>
                    <a:p>
                      <a:pPr algn="ctr"/>
                      <a:r>
                        <a:rPr lang="en-IN" b="1">
                          <a:solidFill>
                            <a:srgbClr val="000000"/>
                          </a:solidFill>
                        </a:rPr>
                        <a:t>188</a:t>
                      </a:r>
                    </a:p>
                  </a:txBody>
                  <a:tcPr>
                    <a:noFill/>
                  </a:tcPr>
                </a:tc>
                <a:extLst>
                  <a:ext uri="{0D108BD9-81ED-4DB2-BD59-A6C34878D82A}">
                    <a16:rowId xmlns:a16="http://schemas.microsoft.com/office/drawing/2014/main" val="2838015132"/>
                  </a:ext>
                </a:extLst>
              </a:tr>
              <a:tr h="370840">
                <a:tc>
                  <a:txBody>
                    <a:bodyPr/>
                    <a:lstStyle/>
                    <a:p>
                      <a:endParaRPr lang="en-US">
                        <a:solidFill>
                          <a:srgbClr val="000000"/>
                        </a:solidFill>
                      </a:endParaRPr>
                    </a:p>
                  </a:txBody>
                  <a:tcPr marL="55147" marR="55147">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IN" b="1">
                          <a:solidFill>
                            <a:srgbClr val="000000"/>
                          </a:solidFill>
                        </a:rPr>
                        <a:t>Total</a:t>
                      </a:r>
                    </a:p>
                  </a:txBody>
                  <a:tcPr>
                    <a:lnL w="12700" cap="flat" cmpd="sng" algn="ctr">
                      <a:solidFill>
                        <a:srgbClr val="000000"/>
                      </a:solidFill>
                      <a:prstDash val="solid"/>
                      <a:round/>
                      <a:headEnd type="none" w="med" len="med"/>
                      <a:tailEnd type="none" w="med" len="med"/>
                    </a:lnL>
                    <a:noFill/>
                  </a:tcPr>
                </a:tc>
                <a:tc>
                  <a:txBody>
                    <a:bodyPr/>
                    <a:lstStyle/>
                    <a:p>
                      <a:pPr algn="ctr"/>
                      <a:r>
                        <a:rPr lang="en-IN" b="1">
                          <a:solidFill>
                            <a:srgbClr val="000000"/>
                          </a:solidFill>
                        </a:rPr>
                        <a:t>125</a:t>
                      </a:r>
                    </a:p>
                  </a:txBody>
                  <a:tcPr>
                    <a:noFill/>
                  </a:tcPr>
                </a:tc>
                <a:tc>
                  <a:txBody>
                    <a:bodyPr/>
                    <a:lstStyle/>
                    <a:p>
                      <a:pPr algn="ctr"/>
                      <a:r>
                        <a:rPr lang="en-IN" b="1">
                          <a:solidFill>
                            <a:srgbClr val="000000"/>
                          </a:solidFill>
                        </a:rPr>
                        <a:t>200</a:t>
                      </a:r>
                    </a:p>
                  </a:txBody>
                  <a:tcPr>
                    <a:noFill/>
                  </a:tcPr>
                </a:tc>
                <a:tc>
                  <a:txBody>
                    <a:bodyPr/>
                    <a:lstStyle/>
                    <a:p>
                      <a:pPr algn="ctr"/>
                      <a:r>
                        <a:rPr lang="en-IN" b="1">
                          <a:solidFill>
                            <a:srgbClr val="000000"/>
                          </a:solidFill>
                        </a:rPr>
                        <a:t>175</a:t>
                      </a:r>
                    </a:p>
                  </a:txBody>
                  <a:tcPr>
                    <a:noFill/>
                  </a:tcPr>
                </a:tc>
                <a:tc>
                  <a:txBody>
                    <a:bodyPr/>
                    <a:lstStyle/>
                    <a:p>
                      <a:pPr algn="ctr"/>
                      <a:r>
                        <a:rPr lang="en-IN" b="1">
                          <a:solidFill>
                            <a:srgbClr val="000000"/>
                          </a:solidFill>
                        </a:rPr>
                        <a:t>500</a:t>
                      </a:r>
                    </a:p>
                  </a:txBody>
                  <a:tcPr>
                    <a:noFill/>
                  </a:tcPr>
                </a:tc>
                <a:extLst>
                  <a:ext uri="{0D108BD9-81ED-4DB2-BD59-A6C34878D82A}">
                    <a16:rowId xmlns:a16="http://schemas.microsoft.com/office/drawing/2014/main" val="201506341"/>
                  </a:ext>
                </a:extLst>
              </a:tr>
            </a:tbl>
          </a:graphicData>
        </a:graphic>
      </p:graphicFrame>
    </p:spTree>
    <p:extLst>
      <p:ext uri="{BB962C8B-B14F-4D97-AF65-F5344CB8AC3E}">
        <p14:creationId xmlns:p14="http://schemas.microsoft.com/office/powerpoint/2010/main" val="203445476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(6 of 9)</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marL="0" indent="0" algn="ctr">
              <a:spcBef>
                <a:spcPts val="800"/>
              </a:spcBef>
              <a:buNone/>
            </a:pPr>
            <a:r>
              <a:rPr lang="en-US"/>
              <a:t>Note on Number of Classes and Class Width</a:t>
            </a:r>
          </a:p>
          <a:p>
            <a:pPr>
              <a:spcBef>
                <a:spcPts val="800"/>
              </a:spcBef>
            </a:pPr>
            <a:r>
              <a:rPr lang="en-US"/>
              <a:t>In practice, the number of classes and the appropriate class width are determined by trial and error.</a:t>
            </a:r>
          </a:p>
          <a:p>
            <a:pPr>
              <a:spcBef>
                <a:spcPts val="800"/>
              </a:spcBef>
            </a:pPr>
            <a:r>
              <a:rPr lang="en-US"/>
              <a:t>Once a possible number of classes is chosen, the appropriate class width is found.</a:t>
            </a:r>
          </a:p>
          <a:p>
            <a:pPr>
              <a:spcBef>
                <a:spcPts val="800"/>
              </a:spcBef>
            </a:pPr>
            <a:r>
              <a:rPr lang="en-US"/>
              <a:t>The process can be repeated for a different number of classes.</a:t>
            </a:r>
          </a:p>
          <a:p>
            <a:pPr>
              <a:spcBef>
                <a:spcPts val="800"/>
              </a:spcBef>
            </a:pPr>
            <a:r>
              <a:rPr lang="en-US"/>
              <a:t>Ultimately, the analyst uses judgment to determine the combination of the number of classes and class width that provides the best frequency distribution for summarizing the data.</a:t>
            </a:r>
          </a:p>
        </p:txBody>
      </p:sp>
    </p:spTree>
    <p:extLst>
      <p:ext uri="{BB962C8B-B14F-4D97-AF65-F5344CB8AC3E}">
        <p14:creationId xmlns:p14="http://schemas.microsoft.com/office/powerpoint/2010/main" val="1098075567"/>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(7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4" y="1825624"/>
            <a:ext cx="10859028" cy="500717"/>
          </a:xfrm>
        </p:spPr>
        <p:txBody>
          <a:bodyPr/>
          <a:lstStyle/>
          <a:p>
            <a:r>
              <a:rPr lang="en-US"/>
              <a:t>Next, compute the value of the chi-square test statistic.</a:t>
            </a:r>
          </a:p>
        </p:txBody>
      </p:sp>
      <p:graphicFrame>
        <p:nvGraphicFramePr>
          <p:cNvPr id="8" name="Content Placeholder 3" descr="Begin equation, chi-square equals sigma summation underscript i end script sigma summation underscript j end script Start fraction. Left parenthesis f subscript i j baseline minus e subscript i j baseline right parenthesis squared divided by e subscript i j baseline. End fraction. End equation. "/>
          <p:cNvGraphicFramePr>
            <a:graphicFrameLocks noGrp="1" noChangeAspect="1"/>
          </p:cNvGraphicFramePr>
          <p:nvPr>
            <p:ph sz="half" idx="2"/>
            <p:extLst>
              <p:ext uri="{D42A27DB-BD31-4B8C-83A1-F6EECF244321}">
                <p14:modId xmlns:p14="http://schemas.microsoft.com/office/powerpoint/2010/main" val="2409058961"/>
              </p:ext>
            </p:extLst>
          </p:nvPr>
        </p:nvGraphicFramePr>
        <p:xfrm>
          <a:off x="4879975" y="2454835"/>
          <a:ext cx="2432050" cy="968375"/>
        </p:xfrm>
        <a:graphic>
          <a:graphicData uri="http://schemas.openxmlformats.org/presentationml/2006/ole">
            <mc:AlternateContent xmlns:mc="http://schemas.openxmlformats.org/markup-compatibility/2006">
              <mc:Choice xmlns:v="urn:schemas-microsoft-com:vml" Requires="v">
                <p:oleObj spid="_x0000_s262147" name="Equation" r:id="rId3" imgW="2616120" imgH="1041120" progId="Equation.DSMT4">
                  <p:embed/>
                </p:oleObj>
              </mc:Choice>
              <mc:Fallback>
                <p:oleObj name="Equation" r:id="rId3" imgW="2616120" imgH="1041120" progId="Equation.DSMT4">
                  <p:embed/>
                  <p:pic>
                    <p:nvPicPr>
                      <p:cNvPr id="0" name="OLE substitute image"/>
                      <p:cNvPicPr/>
                      <p:nvPr/>
                    </p:nvPicPr>
                    <p:blipFill>
                      <a:blip r:embed="rId4"/>
                      <a:stretch>
                        <a:fillRect/>
                      </a:stretch>
                    </p:blipFill>
                    <p:spPr>
                      <a:xfrm>
                        <a:off x="4879975" y="2454835"/>
                        <a:ext cx="2432050" cy="968375"/>
                      </a:xfrm>
                      <a:prstGeom prst="rect">
                        <a:avLst/>
                      </a:prstGeom>
                    </p:spPr>
                  </p:pic>
                </p:oleObj>
              </mc:Fallback>
            </mc:AlternateContent>
          </a:graphicData>
        </a:graphic>
      </p:graphicFrame>
      <p:graphicFrame>
        <p:nvGraphicFramePr>
          <p:cNvPr id="7" name="Content Placeholder 6" descr="where f subscript i j baseline equals observed frequency for the cell in row i and column j&#10;e subscript i j baseline equals expected frequency for the cell in row i and column j under the assumption H subscript 0 baseline is true.             &#10;Note: The test statistic has a chi-square distribution with k minus 1 degrees of freedom, provided the expected frequency is 5 or more for each cell.&#10;">
            <a:extLst>
              <a:ext uri="{FF2B5EF4-FFF2-40B4-BE49-F238E27FC236}">
                <a16:creationId xmlns:a16="http://schemas.microsoft.com/office/drawing/2014/main" id="{E1C6524A-6C65-470E-AFC6-6F80BD3A87B7}"/>
              </a:ext>
            </a:extLst>
          </p:cNvPr>
          <p:cNvGraphicFramePr>
            <a:graphicFrameLocks noGrp="1" noChangeAspect="1"/>
          </p:cNvGraphicFramePr>
          <p:nvPr>
            <p:ph sz="half" idx="10"/>
            <p:extLst>
              <p:ext uri="{D42A27DB-BD31-4B8C-83A1-F6EECF244321}">
                <p14:modId xmlns:p14="http://schemas.microsoft.com/office/powerpoint/2010/main" val="3607320014"/>
              </p:ext>
            </p:extLst>
          </p:nvPr>
        </p:nvGraphicFramePr>
        <p:xfrm>
          <a:off x="914399" y="3363977"/>
          <a:ext cx="9156701" cy="2582659"/>
        </p:xfrm>
        <a:graphic>
          <a:graphicData uri="http://schemas.openxmlformats.org/presentationml/2006/ole">
            <mc:AlternateContent xmlns:mc="http://schemas.openxmlformats.org/markup-compatibility/2006">
              <mc:Choice xmlns:v="urn:schemas-microsoft-com:vml" Requires="v">
                <p:oleObj spid="_x0000_s262148" name="Equation" r:id="rId5" imgW="4952880" imgH="1396800" progId="Equation.DSMT4">
                  <p:embed/>
                </p:oleObj>
              </mc:Choice>
              <mc:Fallback>
                <p:oleObj name="Equation" r:id="rId5" imgW="4952880" imgH="1396800" progId="Equation.DSMT4">
                  <p:embed/>
                  <p:pic>
                    <p:nvPicPr>
                      <p:cNvPr id="0" name="OLE substitute image"/>
                      <p:cNvPicPr/>
                      <p:nvPr/>
                    </p:nvPicPr>
                    <p:blipFill>
                      <a:blip r:embed="rId6"/>
                      <a:stretch>
                        <a:fillRect/>
                      </a:stretch>
                    </p:blipFill>
                    <p:spPr>
                      <a:xfrm>
                        <a:off x="914399" y="3363977"/>
                        <a:ext cx="9156701" cy="2582659"/>
                      </a:xfrm>
                      <a:prstGeom prst="rect">
                        <a:avLst/>
                      </a:prstGeom>
                    </p:spPr>
                  </p:pic>
                </p:oleObj>
              </mc:Fallback>
            </mc:AlternateContent>
          </a:graphicData>
        </a:graphic>
      </p:graphicFrame>
    </p:spTree>
    <p:extLst>
      <p:ext uri="{BB962C8B-B14F-4D97-AF65-F5344CB8AC3E}">
        <p14:creationId xmlns:p14="http://schemas.microsoft.com/office/powerpoint/2010/main" val="1367928135"/>
      </p:ext>
    </p:extLst>
  </p:cSld>
  <p:clrMapOvr>
    <a:masterClrMapping/>
  </p:clrMapOvr>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(8 of 13)</a:t>
            </a:r>
            <a:endParaRPr lang="en-IN" sz="3600"/>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0966604" cy="478663"/>
          </a:xfrm>
        </p:spPr>
        <p:txBody>
          <a:bodyPr/>
          <a:lstStyle/>
          <a:p>
            <a:r>
              <a:rPr lang="en-US"/>
              <a:t>Computation of the Chi-Square Test Statistic.</a:t>
            </a:r>
          </a:p>
        </p:txBody>
      </p:sp>
      <p:pic>
        <p:nvPicPr>
          <p:cNvPr id="11" name="Content Placeholder 10" descr="A table showing the computation of the chi square test statistic with regard to the likelihood of automobile owners repurchasing the same brand. The table data are as follows:&#10;Row 1: Impala owner: likely to repurchase, yes; observed frequency (f subscript i j baseline) is 69; expected frequency (e subscript i j baseline is 78.0; difference (f subscript i j baseline minus e subscript i j baseline) is negative 9.0; squared difference (f subscript i j baseline minus e subscript i j baseline squared) is 81; squared difference divided by expected frequency is 1.04.&#10;Row 2: Fusion owner: likely to repurchase, yes; observed frequency (f subscript i j baseline) is 120; expected frequency (e subscript i j baseline is 124.8; difference (f subscript i j baseline minus e subscript i j baseline) is negative 4.8; squared difference (f subscript i j baseline minus e subscript i j baseline squared) is 23.04; squared difference divided by expected frequency is 0.18.&#10;Row 3: Accord owner: likely to repurchase, yes; observed frequency (f subscript i j baseline) is 123; expected frequency (e subscript i j baseline is 109.2; difference (f subscript i j baseline minus e subscript i j baseline) is negative 13.8; squared difference (f subscript i j baseline minus e subscript i j baseline squared) is 190.44; squared difference divided by expected frequency is 1.74. &#10;Row 4: Impala owner: likely to repurchase, no; observed frequency (f subscript i j baseline) is 56; expected frequency (e subscript i j baseline is 47.0; difference (f subscript i j baseline minus e subscript i j baseline) is negative 9.0; squared difference (f subscript i j baseline minus e subscript i j baseline squared) is 81.00; squared difference divided by expected frequency is 1.72.&#10;Row 5: Fusion owner: likely to repurchase, no; observed frequency (f subscript i j baseline) is 80; expected frequency (e subscript i j baseline is 75.2; difference (f subscript i j baseline minus e subscript i j baseline) is negative 4.8; squared difference (f subscript i j baseline minus e subscript i j baseline squared) is 23.04; squared difference divided by expected frequency is 0.31.&#10;Row 6: Accord owner: likely to repurchase, no; observed frequency (f subscript i j baseline) is 52; expected frequency (e subscript i j baseline is 65.8; difference (f subscript i j baseline minus e subscript i j baseline) is negative 13.8; squared difference (f subscript i j baseline minus e subscript i j baseline squared) is 190.44; squared difference divided by expected frequency is 2.89. The observed frequency total is 500, the expected frequency total is 500.0 and the squared difference divided by expected frequency total is chi square equals 7.89.">
            <a:extLst>
              <a:ext uri="{FF2B5EF4-FFF2-40B4-BE49-F238E27FC236}">
                <a16:creationId xmlns:a16="http://schemas.microsoft.com/office/drawing/2014/main" id="{18AE2C63-539A-4488-AB27-A386B3202520}"/>
              </a:ext>
            </a:extLst>
          </p:cNvPr>
          <p:cNvPicPr>
            <a:picLocks noGrp="1" noChangeAspect="1"/>
          </p:cNvPicPr>
          <p:nvPr>
            <p:ph sz="half" idx="2"/>
          </p:nvPr>
        </p:nvPicPr>
        <p:blipFill>
          <a:blip r:embed="rId3"/>
          <a:stretch>
            <a:fillRect/>
          </a:stretch>
        </p:blipFill>
        <p:spPr>
          <a:xfrm>
            <a:off x="1450326" y="2587463"/>
            <a:ext cx="9019638" cy="3401154"/>
          </a:xfrm>
          <a:prstGeom prst="rect">
            <a:avLst/>
          </a:prstGeom>
        </p:spPr>
      </p:pic>
    </p:spTree>
    <p:extLst>
      <p:ext uri="{BB962C8B-B14F-4D97-AF65-F5344CB8AC3E}">
        <p14:creationId xmlns:p14="http://schemas.microsoft.com/office/powerpoint/2010/main" val="3761186371"/>
      </p:ext>
    </p:extLst>
  </p:cSld>
  <p:clrMapOvr>
    <a:masterClrMapping/>
  </p:clrMapOvr>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(9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825625"/>
            <a:ext cx="5542957" cy="523875"/>
          </a:xfrm>
        </p:spPr>
        <p:txBody>
          <a:bodyPr/>
          <a:lstStyle/>
          <a:p>
            <a:r>
              <a:rPr lang="en-US"/>
              <a:t> Rejection Rule</a:t>
            </a:r>
          </a:p>
        </p:txBody>
      </p:sp>
      <p:graphicFrame>
        <p:nvGraphicFramePr>
          <p:cNvPr id="7" name="Content Placeholder 6" descr="p-value approach: reject H subscript 0 baseline if p-value is less than or equal to alpha.&#10;Critical-value approach: Reject H subscript 0 baseline if chi square is greater than or equal to chi square subscript alpha baseline where alpha is the significance level and there are k minus 1 degrees of freedom.">
            <a:extLst>
              <a:ext uri="{FF2B5EF4-FFF2-40B4-BE49-F238E27FC236}">
                <a16:creationId xmlns:a16="http://schemas.microsoft.com/office/drawing/2014/main" id="{B6362AB1-A954-42BA-9219-6950A7D2E9C4}"/>
              </a:ext>
            </a:extLst>
          </p:cNvPr>
          <p:cNvGraphicFramePr>
            <a:graphicFrameLocks noGrp="1" noChangeAspect="1"/>
          </p:cNvGraphicFramePr>
          <p:nvPr>
            <p:ph sz="half" idx="2"/>
            <p:extLst>
              <p:ext uri="{D42A27DB-BD31-4B8C-83A1-F6EECF244321}">
                <p14:modId xmlns:p14="http://schemas.microsoft.com/office/powerpoint/2010/main" val="1389963667"/>
              </p:ext>
            </p:extLst>
          </p:nvPr>
        </p:nvGraphicFramePr>
        <p:xfrm>
          <a:off x="1352550" y="2484438"/>
          <a:ext cx="9072563" cy="1312862"/>
        </p:xfrm>
        <a:graphic>
          <a:graphicData uri="http://schemas.openxmlformats.org/presentationml/2006/ole">
            <mc:AlternateContent xmlns:mc="http://schemas.openxmlformats.org/markup-compatibility/2006">
              <mc:Choice xmlns:v="urn:schemas-microsoft-com:vml" Requires="v">
                <p:oleObj spid="_x0000_s263170" name="Equation" r:id="rId3" imgW="4914720" imgH="711000" progId="Equation.DSMT4">
                  <p:embed/>
                </p:oleObj>
              </mc:Choice>
              <mc:Fallback>
                <p:oleObj name="Equation" r:id="rId3" imgW="4914720" imgH="711000" progId="Equation.DSMT4">
                  <p:embed/>
                  <p:pic>
                    <p:nvPicPr>
                      <p:cNvPr id="0" name="OLE substitute image"/>
                      <p:cNvPicPr/>
                      <p:nvPr/>
                    </p:nvPicPr>
                    <p:blipFill>
                      <a:blip r:embed="rId4"/>
                      <a:stretch>
                        <a:fillRect/>
                      </a:stretch>
                    </p:blipFill>
                    <p:spPr>
                      <a:xfrm>
                        <a:off x="1352550" y="2484438"/>
                        <a:ext cx="9072563" cy="1312862"/>
                      </a:xfrm>
                      <a:prstGeom prst="rect">
                        <a:avLst/>
                      </a:prstGeom>
                    </p:spPr>
                  </p:pic>
                </p:oleObj>
              </mc:Fallback>
            </mc:AlternateContent>
          </a:graphicData>
        </a:graphic>
      </p:graphicFrame>
    </p:spTree>
    <p:extLst>
      <p:ext uri="{BB962C8B-B14F-4D97-AF65-F5344CB8AC3E}">
        <p14:creationId xmlns:p14="http://schemas.microsoft.com/office/powerpoint/2010/main" val="4213535978"/>
      </p:ext>
    </p:extLst>
  </p:cSld>
  <p:clrMapOvr>
    <a:masterClrMapping/>
  </p:clrMapOvr>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(10 of 13)</a:t>
            </a:r>
            <a:endParaRPr lang="en-IN" sz="3600"/>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825625"/>
            <a:ext cx="10764897" cy="1065493"/>
          </a:xfrm>
        </p:spPr>
        <p:txBody>
          <a:bodyPr/>
          <a:lstStyle/>
          <a:p>
            <a:pPr marL="0" lvl="1" indent="0">
              <a:buNone/>
            </a:pPr>
            <a:r>
              <a:rPr lang="en-IN" b="1" u="sng"/>
              <a:t>Example:</a:t>
            </a:r>
            <a:r>
              <a:rPr lang="en-IN"/>
              <a:t> Customer loyalty for automobiles </a:t>
            </a:r>
          </a:p>
          <a:p>
            <a:pPr marL="228600" lvl="2"/>
            <a:r>
              <a:rPr lang="en-US"/>
              <a:t>Conclusion Using the </a:t>
            </a:r>
            <a:r>
              <a:rPr lang="en-US" i="1"/>
              <a:t>p</a:t>
            </a:r>
            <a:r>
              <a:rPr lang="en-US"/>
              <a:t>-Value Approach</a:t>
            </a:r>
          </a:p>
        </p:txBody>
      </p:sp>
      <p:pic>
        <p:nvPicPr>
          <p:cNvPr id="10" name="Picture 3" descr="A t-distribution table demonstrating that because chi square equals 7.89 is between 7.378 and 9.210, the area in the upper tail of the distribution is between .025 and .01."/>
          <p:cNvPicPr>
            <a:picLocks noGrp="1" noChangeAspect="1"/>
          </p:cNvPicPr>
          <p:nvPr>
            <p:ph sz="half" idx="2"/>
          </p:nvPr>
        </p:nvPicPr>
        <p:blipFill>
          <a:blip r:embed="rId3"/>
          <a:stretch>
            <a:fillRect/>
          </a:stretch>
        </p:blipFill>
        <p:spPr>
          <a:xfrm>
            <a:off x="5306748" y="2875426"/>
            <a:ext cx="5459661" cy="1302873"/>
          </a:xfrm>
          <a:prstGeom prst="rect">
            <a:avLst/>
          </a:prstGeom>
        </p:spPr>
      </p:pic>
      <p:graphicFrame>
        <p:nvGraphicFramePr>
          <p:cNvPr id="8" name="Content Placeholder 4" descr="Because chi square equals 7.89 is between 7.378 and 9.210, the area in the upper tail of the distribution is between .025 and .01. The p-value is less than or equal to alpha. We can reject the null hypothesis. Actual p-value is .0193. "/>
          <p:cNvGraphicFramePr>
            <a:graphicFrameLocks noGrp="1" noChangeAspect="1"/>
          </p:cNvGraphicFramePr>
          <p:nvPr>
            <p:ph sz="half" idx="10"/>
            <p:extLst>
              <p:ext uri="{D42A27DB-BD31-4B8C-83A1-F6EECF244321}">
                <p14:modId xmlns:p14="http://schemas.microsoft.com/office/powerpoint/2010/main" val="1980553407"/>
              </p:ext>
            </p:extLst>
          </p:nvPr>
        </p:nvGraphicFramePr>
        <p:xfrm>
          <a:off x="1025525" y="4310063"/>
          <a:ext cx="10139363" cy="1882775"/>
        </p:xfrm>
        <a:graphic>
          <a:graphicData uri="http://schemas.openxmlformats.org/presentationml/2006/ole">
            <mc:AlternateContent xmlns:mc="http://schemas.openxmlformats.org/markup-compatibility/2006">
              <mc:Choice xmlns:v="urn:schemas-microsoft-com:vml" Requires="v">
                <p:oleObj spid="_x0000_s264194" name="Equation" r:id="rId4" imgW="9575640" imgH="1777680" progId="Equation.DSMT4">
                  <p:embed/>
                </p:oleObj>
              </mc:Choice>
              <mc:Fallback>
                <p:oleObj name="Equation" r:id="rId4" imgW="9575640" imgH="1777680" progId="Equation.DSMT4">
                  <p:embed/>
                  <p:pic>
                    <p:nvPicPr>
                      <p:cNvPr id="0" name="OLE substitute image"/>
                      <p:cNvPicPr/>
                      <p:nvPr/>
                    </p:nvPicPr>
                    <p:blipFill>
                      <a:blip r:embed="rId5"/>
                      <a:stretch>
                        <a:fillRect/>
                      </a:stretch>
                    </p:blipFill>
                    <p:spPr>
                      <a:xfrm>
                        <a:off x="1025525" y="4310063"/>
                        <a:ext cx="10139363" cy="1882775"/>
                      </a:xfrm>
                      <a:prstGeom prst="rect">
                        <a:avLst/>
                      </a:prstGeom>
                    </p:spPr>
                  </p:pic>
                </p:oleObj>
              </mc:Fallback>
            </mc:AlternateContent>
          </a:graphicData>
        </a:graphic>
      </p:graphicFrame>
    </p:spTree>
    <p:extLst>
      <p:ext uri="{BB962C8B-B14F-4D97-AF65-F5344CB8AC3E}">
        <p14:creationId xmlns:p14="http://schemas.microsoft.com/office/powerpoint/2010/main" val="4272712860"/>
      </p:ext>
    </p:extLst>
  </p:cSld>
  <p:clrMapOvr>
    <a:masterClrMapping/>
  </p:clrMapOvr>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(11 of 13)</a:t>
            </a:r>
            <a:endParaRPr lang="en-IN" sz="3600"/>
          </a:p>
        </p:txBody>
      </p:sp>
      <p:sp>
        <p:nvSpPr>
          <p:cNvPr id="3" name="Content Placeholder 2"/>
          <p:cNvSpPr>
            <a:spLocks noGrp="1"/>
          </p:cNvSpPr>
          <p:nvPr>
            <p:ph sz="half" idx="1"/>
          </p:nvPr>
        </p:nvSpPr>
        <p:spPr>
          <a:xfrm>
            <a:off x="476844" y="1825625"/>
            <a:ext cx="11241914" cy="1217447"/>
          </a:xfrm>
        </p:spPr>
        <p:txBody>
          <a:bodyPr/>
          <a:lstStyle/>
          <a:p>
            <a:pPr marL="0" lvl="1" indent="0">
              <a:buNone/>
            </a:pPr>
            <a:r>
              <a:rPr lang="en-IN" b="1" u="sng"/>
              <a:t>Example:</a:t>
            </a:r>
            <a:r>
              <a:rPr lang="en-IN"/>
              <a:t> Customer loyalty for automobiles </a:t>
            </a:r>
            <a:endParaRPr lang="en-US"/>
          </a:p>
          <a:p>
            <a:pPr marL="228600" lvl="2"/>
            <a:r>
              <a:rPr lang="en-US"/>
              <a:t>Conclusion using the critical-value approach</a:t>
            </a:r>
          </a:p>
        </p:txBody>
      </p:sp>
      <p:graphicFrame>
        <p:nvGraphicFramePr>
          <p:cNvPr id="7" name="Content Placeholder 6" descr="With alpha equals .05 and 2 degrees of freedom, the critical value for the chi-square test statistic is chi square equals 5.991.&#10;chi square equals 7.89 greater than 5.991: We reject the hypothesis.&#10;&#10;">
            <a:extLst>
              <a:ext uri="{FF2B5EF4-FFF2-40B4-BE49-F238E27FC236}">
                <a16:creationId xmlns:a16="http://schemas.microsoft.com/office/drawing/2014/main" id="{8D0A2E19-59D2-488C-BE0D-948F073BA16A}"/>
              </a:ext>
            </a:extLst>
          </p:cNvPr>
          <p:cNvGraphicFramePr>
            <a:graphicFrameLocks noGrp="1" noChangeAspect="1"/>
          </p:cNvGraphicFramePr>
          <p:nvPr>
            <p:ph sz="half" idx="2"/>
            <p:extLst>
              <p:ext uri="{D42A27DB-BD31-4B8C-83A1-F6EECF244321}">
                <p14:modId xmlns:p14="http://schemas.microsoft.com/office/powerpoint/2010/main" val="1293006246"/>
              </p:ext>
            </p:extLst>
          </p:nvPr>
        </p:nvGraphicFramePr>
        <p:xfrm>
          <a:off x="804774" y="3123867"/>
          <a:ext cx="8834526" cy="1446587"/>
        </p:xfrm>
        <a:graphic>
          <a:graphicData uri="http://schemas.openxmlformats.org/presentationml/2006/ole">
            <mc:AlternateContent xmlns:mc="http://schemas.openxmlformats.org/markup-compatibility/2006">
              <mc:Choice xmlns:v="urn:schemas-microsoft-com:vml" Requires="v">
                <p:oleObj spid="_x0000_s265218" name="Equation" r:id="rId3" imgW="4343400" imgH="711000" progId="Equation.DSMT4">
                  <p:embed/>
                </p:oleObj>
              </mc:Choice>
              <mc:Fallback>
                <p:oleObj name="Equation" r:id="rId3" imgW="4343400" imgH="711000" progId="Equation.DSMT4">
                  <p:embed/>
                  <p:pic>
                    <p:nvPicPr>
                      <p:cNvPr id="0" name="OLE substitute image"/>
                      <p:cNvPicPr/>
                      <p:nvPr/>
                    </p:nvPicPr>
                    <p:blipFill>
                      <a:blip r:embed="rId4"/>
                      <a:stretch>
                        <a:fillRect/>
                      </a:stretch>
                    </p:blipFill>
                    <p:spPr>
                      <a:xfrm>
                        <a:off x="804774" y="3123867"/>
                        <a:ext cx="8834526" cy="144658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69DC2BCD-7A38-4AC3-95C5-629B688DA1E4}"/>
              </a:ext>
            </a:extLst>
          </p:cNvPr>
          <p:cNvSpPr>
            <a:spLocks noGrp="1"/>
          </p:cNvSpPr>
          <p:nvPr>
            <p:ph sz="half" idx="10"/>
          </p:nvPr>
        </p:nvSpPr>
        <p:spPr>
          <a:xfrm>
            <a:off x="476842" y="4927837"/>
            <a:ext cx="11241916" cy="990363"/>
          </a:xfrm>
        </p:spPr>
        <p:txBody>
          <a:bodyPr/>
          <a:lstStyle/>
          <a:p>
            <a:pPr marL="0" indent="0">
              <a:buNone/>
            </a:pPr>
            <a:r>
              <a:rPr lang="en-US"/>
              <a:t>Conclusion: There is a difference in brand loyalties among Chevrolet 		     Impala, Ford Fusion, and Honda accord owners.</a:t>
            </a:r>
          </a:p>
          <a:p>
            <a:endParaRPr lang="en-US"/>
          </a:p>
        </p:txBody>
      </p:sp>
    </p:spTree>
    <p:extLst>
      <p:ext uri="{BB962C8B-B14F-4D97-AF65-F5344CB8AC3E}">
        <p14:creationId xmlns:p14="http://schemas.microsoft.com/office/powerpoint/2010/main" val="3944989602"/>
      </p:ext>
    </p:extLst>
  </p:cSld>
  <p:clrMapOvr>
    <a:masterClrMapping/>
  </p:clrMapOvr>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Testing the Equality of Population Proportions for Three or More Populations (13 of 13)</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r>
              <a:rPr lang="en-US"/>
              <a:t>We have concluded that the population proportions for the three populations of automobile owners are not equal.</a:t>
            </a:r>
          </a:p>
          <a:p>
            <a:r>
              <a:rPr lang="en-US"/>
              <a:t>To identify where the differences between population proportions exist, we will rely on a multiple comparisons procedure.</a:t>
            </a:r>
          </a:p>
        </p:txBody>
      </p:sp>
    </p:spTree>
    <p:extLst>
      <p:ext uri="{BB962C8B-B14F-4D97-AF65-F5344CB8AC3E}">
        <p14:creationId xmlns:p14="http://schemas.microsoft.com/office/powerpoint/2010/main" val="2654882060"/>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Multiple Comparisons Procedure (1 of 4)</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690692"/>
            <a:ext cx="10536297" cy="501179"/>
          </a:xfrm>
        </p:spPr>
        <p:txBody>
          <a:bodyPr/>
          <a:lstStyle/>
          <a:p>
            <a:pPr marL="228600" lvl="1"/>
            <a:r>
              <a:rPr lang="en-US"/>
              <a:t>We begin by computing the three sample proportions.</a:t>
            </a:r>
          </a:p>
        </p:txBody>
      </p:sp>
      <p:graphicFrame>
        <p:nvGraphicFramePr>
          <p:cNvPr id="7" name="Content Placeholder 3" descr="Chevrolet Impala: p overbar subscript 1 baseline equals begin fraction 69 divided by 125 end fraction equals .5520.&#10;Ford Fusion: p overbar subscript 2 baseline equals begin fraction 120 divided by 200 end fraction equals .6000.&#10;Honda Accord: p overbar subscript 3 baseline equals begin fraction 123 divided by 175 end fraction equals .7029."/>
          <p:cNvGraphicFramePr>
            <a:graphicFrameLocks noGrp="1" noChangeAspect="1"/>
          </p:cNvGraphicFramePr>
          <p:nvPr>
            <p:ph sz="half" idx="2"/>
            <p:extLst>
              <p:ext uri="{D42A27DB-BD31-4B8C-83A1-F6EECF244321}">
                <p14:modId xmlns:p14="http://schemas.microsoft.com/office/powerpoint/2010/main" val="2039246632"/>
              </p:ext>
            </p:extLst>
          </p:nvPr>
        </p:nvGraphicFramePr>
        <p:xfrm>
          <a:off x="3681241" y="2255371"/>
          <a:ext cx="4127500" cy="2063751"/>
        </p:xfrm>
        <a:graphic>
          <a:graphicData uri="http://schemas.openxmlformats.org/presentationml/2006/ole">
            <mc:AlternateContent xmlns:mc="http://schemas.openxmlformats.org/markup-compatibility/2006">
              <mc:Choice xmlns:v="urn:schemas-microsoft-com:vml" Requires="v">
                <p:oleObj spid="_x0000_s266242" name="Equation" r:id="rId3" imgW="4775040" imgH="2387520" progId="Equation.DSMT4">
                  <p:embed/>
                </p:oleObj>
              </mc:Choice>
              <mc:Fallback>
                <p:oleObj name="Equation" r:id="rId3" imgW="4775040" imgH="2387520" progId="Equation.DSMT4">
                  <p:embed/>
                  <p:pic>
                    <p:nvPicPr>
                      <p:cNvPr id="0" name="OLE substitute image"/>
                      <p:cNvPicPr/>
                      <p:nvPr/>
                    </p:nvPicPr>
                    <p:blipFill>
                      <a:blip r:embed="rId4"/>
                      <a:stretch>
                        <a:fillRect/>
                      </a:stretch>
                    </p:blipFill>
                    <p:spPr>
                      <a:xfrm>
                        <a:off x="3681241" y="2255371"/>
                        <a:ext cx="4127500" cy="2063751"/>
                      </a:xfrm>
                      <a:prstGeom prst="rect">
                        <a:avLst/>
                      </a:prstGeom>
                    </p:spPr>
                  </p:pic>
                </p:oleObj>
              </mc:Fallback>
            </mc:AlternateContent>
          </a:graphicData>
        </a:graphic>
      </p:graphicFrame>
      <p:sp>
        <p:nvSpPr>
          <p:cNvPr id="5" name="Content Placeholder 4"/>
          <p:cNvSpPr>
            <a:spLocks noGrp="1"/>
          </p:cNvSpPr>
          <p:nvPr>
            <p:ph sz="half" idx="10"/>
          </p:nvPr>
        </p:nvSpPr>
        <p:spPr>
          <a:xfrm>
            <a:off x="476843" y="4558319"/>
            <a:ext cx="10536297" cy="928079"/>
          </a:xfrm>
        </p:spPr>
        <p:txBody>
          <a:bodyPr/>
          <a:lstStyle/>
          <a:p>
            <a:pPr marL="228600" lvl="1">
              <a:spcBef>
                <a:spcPts val="1000"/>
              </a:spcBef>
            </a:pPr>
            <a:r>
              <a:rPr lang="en-US"/>
              <a:t>We will use a multiple comparison procedure known as the Marascuillo procedure.</a:t>
            </a:r>
          </a:p>
        </p:txBody>
      </p:sp>
    </p:spTree>
    <p:extLst>
      <p:ext uri="{BB962C8B-B14F-4D97-AF65-F5344CB8AC3E}">
        <p14:creationId xmlns:p14="http://schemas.microsoft.com/office/powerpoint/2010/main" val="1653325913"/>
      </p:ext>
    </p:extLst>
  </p:cSld>
  <p:clrMapOvr>
    <a:masterClrMapping/>
  </p:clrMapOvr>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Multiple Comparisons Procedure (2 of 4)</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825625"/>
            <a:ext cx="11241915" cy="1516063"/>
          </a:xfrm>
        </p:spPr>
        <p:txBody>
          <a:bodyPr/>
          <a:lstStyle/>
          <a:p>
            <a:r>
              <a:rPr lang="en-US"/>
              <a:t>Marascuillo Procedure</a:t>
            </a:r>
          </a:p>
          <a:p>
            <a:pPr indent="0">
              <a:buNone/>
            </a:pPr>
            <a:r>
              <a:rPr lang="en-US"/>
              <a:t>We compute the absolute value of the pairwise difference between sample proportions.</a:t>
            </a:r>
          </a:p>
        </p:txBody>
      </p:sp>
      <p:graphicFrame>
        <p:nvGraphicFramePr>
          <p:cNvPr id="7" name="Content Placeholder 3" descr="Chevrolet Impala and Ford Fusion:  Start absolute value p overbar subscript 1 baseline minus p overbar subscript 2 baseline end absolute value equals start absolute value .5520 minus .6000 end absolute value equals .0480 Chevrolet Impala and Honda Accord: Absolute value p overbar subscript 1 baseline minus p overbar subscript 3 baseline end absolute value equals start absolute value .5520 minus .7029 equals .1509. Ford Fusion and Honda Accord. Begin absolute value p overbar subscript 1 baseline minus p overbar subscript 2 baseline end absolute value equals start absolute value .6000 minus .7029 end absolute value equals .1029."/>
          <p:cNvGraphicFramePr>
            <a:graphicFrameLocks noGrp="1" noChangeAspect="1"/>
          </p:cNvGraphicFramePr>
          <p:nvPr>
            <p:ph sz="half" idx="2"/>
            <p:extLst>
              <p:ext uri="{D42A27DB-BD31-4B8C-83A1-F6EECF244321}">
                <p14:modId xmlns:p14="http://schemas.microsoft.com/office/powerpoint/2010/main" val="2854590685"/>
              </p:ext>
            </p:extLst>
          </p:nvPr>
        </p:nvGraphicFramePr>
        <p:xfrm>
          <a:off x="1377950" y="3567113"/>
          <a:ext cx="9436100" cy="1477962"/>
        </p:xfrm>
        <a:graphic>
          <a:graphicData uri="http://schemas.openxmlformats.org/presentationml/2006/ole">
            <mc:AlternateContent xmlns:mc="http://schemas.openxmlformats.org/markup-compatibility/2006">
              <mc:Choice xmlns:v="urn:schemas-microsoft-com:vml" Requires="v">
                <p:oleObj spid="_x0000_s267266" name="Equation" r:id="rId3" imgW="9410400" imgH="1473120" progId="Equation.DSMT4">
                  <p:embed/>
                </p:oleObj>
              </mc:Choice>
              <mc:Fallback>
                <p:oleObj name="Equation" r:id="rId3" imgW="9410400" imgH="1473120" progId="Equation.DSMT4">
                  <p:embed/>
                  <p:pic>
                    <p:nvPicPr>
                      <p:cNvPr id="0" name="OLE substitute image"/>
                      <p:cNvPicPr/>
                      <p:nvPr/>
                    </p:nvPicPr>
                    <p:blipFill>
                      <a:blip r:embed="rId4"/>
                      <a:stretch>
                        <a:fillRect/>
                      </a:stretch>
                    </p:blipFill>
                    <p:spPr>
                      <a:xfrm>
                        <a:off x="1377950" y="3567113"/>
                        <a:ext cx="9436100" cy="1477962"/>
                      </a:xfrm>
                      <a:prstGeom prst="rect">
                        <a:avLst/>
                      </a:prstGeom>
                    </p:spPr>
                  </p:pic>
                </p:oleObj>
              </mc:Fallback>
            </mc:AlternateContent>
          </a:graphicData>
        </a:graphic>
      </p:graphicFrame>
    </p:spTree>
    <p:extLst>
      <p:ext uri="{BB962C8B-B14F-4D97-AF65-F5344CB8AC3E}">
        <p14:creationId xmlns:p14="http://schemas.microsoft.com/office/powerpoint/2010/main" val="371743683"/>
      </p:ext>
    </p:extLst>
  </p:cSld>
  <p:clrMapOvr>
    <a:masterClrMapping/>
  </p:clrMapOvr>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Multiple Comparisons Procedure (3 of 4)</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690692"/>
            <a:ext cx="10536297" cy="1119743"/>
          </a:xfrm>
        </p:spPr>
        <p:txBody>
          <a:bodyPr/>
          <a:lstStyle/>
          <a:p>
            <a:r>
              <a:rPr lang="en-US"/>
              <a:t>Critical Values for the Marascuillo Pairwise Comparison</a:t>
            </a:r>
          </a:p>
          <a:p>
            <a:pPr indent="0">
              <a:buNone/>
            </a:pPr>
            <a:r>
              <a:rPr lang="en-US"/>
              <a:t>For each pairwise comparison compute a critical value as follows:</a:t>
            </a:r>
          </a:p>
        </p:txBody>
      </p:sp>
      <p:graphicFrame>
        <p:nvGraphicFramePr>
          <p:cNvPr id="7" name="Content Placeholder 3" descr="Begin equation. Upper C upper V subscript i j baseline equals start root chi squared subscript alpha, k minus 1 baseline end root. Start root. Start fraction, p overbar subscript i baseline left parenthesis 1 minus p overbar subscript i baseline divided by n subscript I baseline. End fraction. Plus p over bar subscript j baseline left parenthesis 1 minus p overbar subscript j baseline right parenthesis divided by n subscript j baseline. End fraction. End root. End equation.&#10;For alpha equals .05 and k equals 3: chi-squared equals 5.991. "/>
          <p:cNvGraphicFramePr>
            <a:graphicFrameLocks noGrp="1" noChangeAspect="1"/>
          </p:cNvGraphicFramePr>
          <p:nvPr>
            <p:ph sz="half" idx="2"/>
            <p:extLst>
              <p:ext uri="{D42A27DB-BD31-4B8C-83A1-F6EECF244321}">
                <p14:modId xmlns:p14="http://schemas.microsoft.com/office/powerpoint/2010/main" val="281447426"/>
              </p:ext>
            </p:extLst>
          </p:nvPr>
        </p:nvGraphicFramePr>
        <p:xfrm>
          <a:off x="3533225" y="3124200"/>
          <a:ext cx="5125549" cy="1607079"/>
        </p:xfrm>
        <a:graphic>
          <a:graphicData uri="http://schemas.openxmlformats.org/presentationml/2006/ole">
            <mc:AlternateContent xmlns:mc="http://schemas.openxmlformats.org/markup-compatibility/2006">
              <mc:Choice xmlns:v="urn:schemas-microsoft-com:vml" Requires="v">
                <p:oleObj spid="_x0000_s268290" name="Equation" r:id="rId3" imgW="4698720" imgH="1473120" progId="Equation.DSMT4">
                  <p:embed/>
                </p:oleObj>
              </mc:Choice>
              <mc:Fallback>
                <p:oleObj name="Equation" r:id="rId3" imgW="4698720" imgH="1473120" progId="Equation.DSMT4">
                  <p:embed/>
                  <p:pic>
                    <p:nvPicPr>
                      <p:cNvPr id="0" name="OLE substitute image"/>
                      <p:cNvPicPr/>
                      <p:nvPr/>
                    </p:nvPicPr>
                    <p:blipFill>
                      <a:blip r:embed="rId4"/>
                      <a:stretch>
                        <a:fillRect/>
                      </a:stretch>
                    </p:blipFill>
                    <p:spPr>
                      <a:xfrm>
                        <a:off x="3533225" y="3124200"/>
                        <a:ext cx="5125549" cy="1607079"/>
                      </a:xfrm>
                      <a:prstGeom prst="rect">
                        <a:avLst/>
                      </a:prstGeom>
                    </p:spPr>
                  </p:pic>
                </p:oleObj>
              </mc:Fallback>
            </mc:AlternateContent>
          </a:graphicData>
        </a:graphic>
      </p:graphicFrame>
    </p:spTree>
    <p:extLst>
      <p:ext uri="{BB962C8B-B14F-4D97-AF65-F5344CB8AC3E}">
        <p14:creationId xmlns:p14="http://schemas.microsoft.com/office/powerpoint/2010/main" val="1914174455"/>
      </p:ext>
    </p:extLst>
  </p:cSld>
  <p:clrMapOvr>
    <a:masterClrMapping/>
  </p:clrMapOvr>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Multiple Comparisons Procedure (4 of 4)</a:t>
            </a:r>
            <a:endParaRPr lang="en-IN" sz="3600"/>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3" y="1825625"/>
            <a:ext cx="10738004" cy="554504"/>
          </a:xfrm>
        </p:spPr>
        <p:txBody>
          <a:bodyPr/>
          <a:lstStyle/>
          <a:p>
            <a:r>
              <a:rPr lang="en-US"/>
              <a:t>Pairwise Comparison Tests</a:t>
            </a:r>
          </a:p>
        </p:txBody>
      </p:sp>
      <p:pic>
        <p:nvPicPr>
          <p:cNvPr id="6" name="Content Placeholder 5" descr="A table demonstrating pairwise comparison tests among three automobile brands. Table data is as follows. &#10;Row 1: Pairwise comparison of Chevrolet Impala and Ford Fusion; begin absolute value p overbar subscript i baseline minus p overbar subscript j baseline end absolute value is .0480. C V subscript i j baseline is .1380; significant if begin absolute value p overbar subscript i baseline minus p overbar subscript j baseline end absolute value is greater than C V subscript i j baseline is not significant.&#10;Row 2: Pairwise comparison of Chevrolet Impala and Honda Accord; begin absolute value p overbar subscript i baseline minus p overbar subscript j baseline end absolute value is .1509. C V subscript i j baseline is .1379; significant if begin absolute value p overbar subscript i baseline minus p overbar subscript j baseline end absolute value is greater than C V subscript i j baseline is significant.&#10;Row 3: Pairwise comparison of Ford Fusion and Honda Accord; begin absolute value p overbar subscript i baseline minus p overbar subscript j baseline end absolute value is .1029. C V subscript i j baseline is .1198; significant if begin absolute value p overbar subscript i baseline minus p overbar subscript j baseline end absolute value is greater than C V subscript i j baseline is not significant.">
            <a:extLst>
              <a:ext uri="{FF2B5EF4-FFF2-40B4-BE49-F238E27FC236}">
                <a16:creationId xmlns:a16="http://schemas.microsoft.com/office/drawing/2014/main" id="{FC76CEE5-90F1-4FF2-A022-93B3C32AC7D0}"/>
              </a:ext>
            </a:extLst>
          </p:cNvPr>
          <p:cNvPicPr>
            <a:picLocks noGrp="1" noChangeAspect="1"/>
          </p:cNvPicPr>
          <p:nvPr>
            <p:ph sz="half" idx="2"/>
          </p:nvPr>
        </p:nvPicPr>
        <p:blipFill>
          <a:blip r:embed="rId2"/>
          <a:stretch>
            <a:fillRect/>
          </a:stretch>
        </p:blipFill>
        <p:spPr>
          <a:xfrm>
            <a:off x="2320837" y="2740373"/>
            <a:ext cx="7550326" cy="3474997"/>
          </a:xfrm>
          <a:prstGeom prst="rect">
            <a:avLst/>
          </a:prstGeom>
        </p:spPr>
      </p:pic>
    </p:spTree>
    <p:extLst>
      <p:ext uri="{BB962C8B-B14F-4D97-AF65-F5344CB8AC3E}">
        <p14:creationId xmlns:p14="http://schemas.microsoft.com/office/powerpoint/2010/main" val="206750209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Elements, Variables, and Observations</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Elements are the entities on which data are collected.</a:t>
            </a:r>
          </a:p>
          <a:p>
            <a:pPr>
              <a:spcBef>
                <a:spcPts val="1200"/>
              </a:spcBef>
              <a:spcAft>
                <a:spcPts val="1200"/>
              </a:spcAft>
            </a:pPr>
            <a:r>
              <a:rPr lang="en-US"/>
              <a:t>A variable is a characteristic of interest for the elements.</a:t>
            </a:r>
          </a:p>
          <a:p>
            <a:pPr>
              <a:spcBef>
                <a:spcPts val="1200"/>
              </a:spcBef>
              <a:spcAft>
                <a:spcPts val="1200"/>
              </a:spcAft>
            </a:pPr>
            <a:r>
              <a:rPr lang="en-US"/>
              <a:t>The set of measurements obtained for a particular element is called an observation.</a:t>
            </a:r>
          </a:p>
          <a:p>
            <a:pPr>
              <a:spcBef>
                <a:spcPts val="1200"/>
              </a:spcBef>
              <a:spcAft>
                <a:spcPts val="1200"/>
              </a:spcAft>
            </a:pPr>
            <a:r>
              <a:rPr lang="en-US"/>
              <a:t>A data set with </a:t>
            </a:r>
            <a:r>
              <a:rPr lang="en-US" i="1"/>
              <a:t>n</a:t>
            </a:r>
            <a:r>
              <a:rPr lang="en-US"/>
              <a:t> elements contains </a:t>
            </a:r>
            <a:r>
              <a:rPr lang="en-US" i="1"/>
              <a:t>n</a:t>
            </a:r>
            <a:r>
              <a:rPr lang="en-US"/>
              <a:t> observations.</a:t>
            </a:r>
          </a:p>
          <a:p>
            <a:pPr>
              <a:spcBef>
                <a:spcPts val="1200"/>
              </a:spcBef>
              <a:spcAft>
                <a:spcPts val="1200"/>
              </a:spcAft>
            </a:pPr>
            <a:r>
              <a:rPr lang="en-US"/>
              <a:t>The total number of data values in a complete data set is the number of elements multiplied by the number of variables.</a:t>
            </a:r>
          </a:p>
        </p:txBody>
      </p:sp>
    </p:spTree>
    <p:extLst>
      <p:ext uri="{BB962C8B-B14F-4D97-AF65-F5344CB8AC3E}">
        <p14:creationId xmlns:p14="http://schemas.microsoft.com/office/powerpoint/2010/main" val="258955618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(7 of 9)</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marL="0" indent="0" algn="ctr">
              <a:spcBef>
                <a:spcPts val="300"/>
              </a:spcBef>
              <a:spcAft>
                <a:spcPts val="600"/>
              </a:spcAft>
              <a:buNone/>
            </a:pPr>
            <a:r>
              <a:rPr lang="en-US"/>
              <a:t>Guidelines for Determining the Class Limits</a:t>
            </a:r>
          </a:p>
          <a:p>
            <a:pPr>
              <a:spcBef>
                <a:spcPts val="300"/>
              </a:spcBef>
              <a:spcAft>
                <a:spcPts val="600"/>
              </a:spcAft>
            </a:pPr>
            <a:r>
              <a:rPr lang="en-US"/>
              <a:t>Class limits must be chosen so that each data item belongs to one and only one class.</a:t>
            </a:r>
          </a:p>
          <a:p>
            <a:pPr>
              <a:spcBef>
                <a:spcPts val="300"/>
              </a:spcBef>
              <a:spcAft>
                <a:spcPts val="600"/>
              </a:spcAft>
            </a:pPr>
            <a:r>
              <a:rPr lang="en-US"/>
              <a:t>The lower class limit identifies the smallest possible data value assigned to the class.</a:t>
            </a:r>
          </a:p>
          <a:p>
            <a:pPr>
              <a:spcBef>
                <a:spcPts val="300"/>
              </a:spcBef>
              <a:spcAft>
                <a:spcPts val="600"/>
              </a:spcAft>
            </a:pPr>
            <a:r>
              <a:rPr lang="en-US"/>
              <a:t>The upper class limit identifies the largest possible data value assigned to the class.</a:t>
            </a:r>
          </a:p>
          <a:p>
            <a:pPr>
              <a:spcBef>
                <a:spcPts val="300"/>
              </a:spcBef>
              <a:spcAft>
                <a:spcPts val="600"/>
              </a:spcAft>
            </a:pPr>
            <a:r>
              <a:rPr lang="en-US"/>
              <a:t>The appropriate values for the class limits depend on the level of accuracy of the data.</a:t>
            </a:r>
          </a:p>
          <a:p>
            <a:pPr>
              <a:spcBef>
                <a:spcPts val="300"/>
              </a:spcBef>
              <a:spcAft>
                <a:spcPts val="600"/>
              </a:spcAft>
            </a:pPr>
            <a:r>
              <a:rPr lang="en-US"/>
              <a:t>An </a:t>
            </a:r>
            <a:r>
              <a:rPr lang="en-US" u="sng"/>
              <a:t>open-end</a:t>
            </a:r>
            <a:r>
              <a:rPr lang="en-US"/>
              <a:t> class requires only a lower class limit or an upper class limit.</a:t>
            </a:r>
          </a:p>
        </p:txBody>
      </p:sp>
    </p:spTree>
    <p:extLst>
      <p:ext uri="{BB962C8B-B14F-4D97-AF65-F5344CB8AC3E}">
        <p14:creationId xmlns:p14="http://schemas.microsoft.com/office/powerpoint/2010/main" val="1724135133"/>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Chapter 13, Part A Experimental Design and Analysis of Variance </a:t>
            </a:r>
          </a:p>
        </p:txBody>
      </p:sp>
      <p:sp>
        <p:nvSpPr>
          <p:cNvPr id="3" name="Content Placeholder 2"/>
          <p:cNvSpPr>
            <a:spLocks noGrp="1"/>
          </p:cNvSpPr>
          <p:nvPr>
            <p:ph idx="1"/>
          </p:nvPr>
        </p:nvSpPr>
        <p:spPr/>
        <p:txBody>
          <a:bodyPr/>
          <a:lstStyle/>
          <a:p>
            <a:r>
              <a:rPr lang="en-US"/>
              <a:t>An Introduction to Experimental Design and Analysis of Variance</a:t>
            </a:r>
          </a:p>
          <a:p>
            <a:r>
              <a:rPr lang="en-US"/>
              <a:t>Analysis of Variance and the Completely Randomized Design</a:t>
            </a:r>
          </a:p>
          <a:p>
            <a:r>
              <a:rPr lang="en-US"/>
              <a:t>Multiple Comparison Procedures</a:t>
            </a:r>
          </a:p>
        </p:txBody>
      </p:sp>
    </p:spTree>
    <p:extLst>
      <p:ext uri="{BB962C8B-B14F-4D97-AF65-F5344CB8AC3E}">
        <p14:creationId xmlns:p14="http://schemas.microsoft.com/office/powerpoint/2010/main" val="4277751760"/>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 Introduction to Experimental Design</a:t>
            </a:r>
            <a:br>
              <a:rPr lang="en-IN"/>
            </a:br>
            <a:r>
              <a:rPr lang="en-IN"/>
              <a:t>and Analysis of Variance (1 of 3)</a:t>
            </a:r>
          </a:p>
        </p:txBody>
      </p:sp>
      <p:sp>
        <p:nvSpPr>
          <p:cNvPr id="3" name="Content Placeholder 2"/>
          <p:cNvSpPr>
            <a:spLocks noGrp="1"/>
          </p:cNvSpPr>
          <p:nvPr>
            <p:ph idx="1"/>
          </p:nvPr>
        </p:nvSpPr>
        <p:spPr/>
        <p:txBody>
          <a:bodyPr/>
          <a:lstStyle/>
          <a:p>
            <a:r>
              <a:rPr lang="en-US"/>
              <a:t>Statistical studies can be classified as being either experimental or observational.</a:t>
            </a:r>
          </a:p>
          <a:p>
            <a:r>
              <a:rPr lang="en-US"/>
              <a:t>In an </a:t>
            </a:r>
            <a:r>
              <a:rPr lang="en-US" u="sng"/>
              <a:t>experimental study</a:t>
            </a:r>
            <a:r>
              <a:rPr lang="en-US"/>
              <a:t>, one or more factors are controlled so that data can be obtained about how the factors influence the variables of interest.</a:t>
            </a:r>
          </a:p>
          <a:p>
            <a:r>
              <a:rPr lang="en-US"/>
              <a:t>In an </a:t>
            </a:r>
            <a:r>
              <a:rPr lang="en-US" u="sng"/>
              <a:t>observational study</a:t>
            </a:r>
            <a:r>
              <a:rPr lang="en-US"/>
              <a:t>, no attempt is made to control the factors.</a:t>
            </a:r>
          </a:p>
          <a:p>
            <a:r>
              <a:rPr lang="en-US" u="sng"/>
              <a:t>Cause-and-effect relationships</a:t>
            </a:r>
            <a:r>
              <a:rPr lang="en-US"/>
              <a:t> are easier to establish in experimental studies than in observational studies.</a:t>
            </a:r>
          </a:p>
          <a:p>
            <a:r>
              <a:rPr lang="en-US"/>
              <a:t>Analysis of variance (ANOVA) can be used to analyze the data obtained from experimental or observational studies.</a:t>
            </a:r>
          </a:p>
        </p:txBody>
      </p:sp>
    </p:spTree>
    <p:extLst>
      <p:ext uri="{BB962C8B-B14F-4D97-AF65-F5344CB8AC3E}">
        <p14:creationId xmlns:p14="http://schemas.microsoft.com/office/powerpoint/2010/main" val="1219963798"/>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 Introduction to Experimental Design</a:t>
            </a:r>
            <a:br>
              <a:rPr lang="en-IN" dirty="0"/>
            </a:br>
            <a:r>
              <a:rPr lang="en-IN" dirty="0"/>
              <a:t>and Analysis of Variance (2 of 3)</a:t>
            </a:r>
          </a:p>
        </p:txBody>
      </p:sp>
      <p:sp>
        <p:nvSpPr>
          <p:cNvPr id="3" name="Content Placeholder 2"/>
          <p:cNvSpPr>
            <a:spLocks noGrp="1"/>
          </p:cNvSpPr>
          <p:nvPr>
            <p:ph idx="1"/>
          </p:nvPr>
        </p:nvSpPr>
        <p:spPr/>
        <p:txBody>
          <a:bodyPr/>
          <a:lstStyle/>
          <a:p>
            <a:pPr marL="0" indent="0">
              <a:spcAft>
                <a:spcPts val="1200"/>
              </a:spcAft>
              <a:buNone/>
            </a:pPr>
            <a:r>
              <a:rPr lang="en-US" dirty="0"/>
              <a:t>In this chapter three types of experimental designs are introduced:</a:t>
            </a:r>
          </a:p>
          <a:p>
            <a:pPr marL="228600" lvl="1">
              <a:spcBef>
                <a:spcPts val="1200"/>
              </a:spcBef>
            </a:pPr>
            <a:r>
              <a:rPr lang="en-US" dirty="0"/>
              <a:t>a completely randomized design</a:t>
            </a:r>
          </a:p>
          <a:p>
            <a:pPr marL="228600" lvl="1"/>
            <a:r>
              <a:rPr lang="en-US" dirty="0"/>
              <a:t>a randomized block design</a:t>
            </a:r>
          </a:p>
          <a:p>
            <a:pPr marL="228600" lvl="1"/>
            <a:r>
              <a:rPr lang="en-US" dirty="0"/>
              <a:t>a factorial experiment</a:t>
            </a:r>
          </a:p>
        </p:txBody>
      </p:sp>
    </p:spTree>
    <p:extLst>
      <p:ext uri="{BB962C8B-B14F-4D97-AF65-F5344CB8AC3E}">
        <p14:creationId xmlns:p14="http://schemas.microsoft.com/office/powerpoint/2010/main" val="3516708310"/>
      </p:ext>
    </p:extLst>
  </p:cSld>
  <p:clrMapOvr>
    <a:masterClrMapping/>
  </p:clrMapOvr>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 Introduction to Experimental Design</a:t>
            </a:r>
            <a:br>
              <a:rPr lang="en-IN"/>
            </a:br>
            <a:r>
              <a:rPr lang="en-IN"/>
              <a:t>and Analysis of Variance (3 of 3)</a:t>
            </a:r>
          </a:p>
        </p:txBody>
      </p:sp>
      <p:sp>
        <p:nvSpPr>
          <p:cNvPr id="3" name="Content Placeholder 2"/>
          <p:cNvSpPr>
            <a:spLocks noGrp="1"/>
          </p:cNvSpPr>
          <p:nvPr>
            <p:ph idx="1"/>
          </p:nvPr>
        </p:nvSpPr>
        <p:spPr/>
        <p:txBody>
          <a:bodyPr/>
          <a:lstStyle/>
          <a:p>
            <a:r>
              <a:rPr lang="en-US"/>
              <a:t>A </a:t>
            </a:r>
            <a:r>
              <a:rPr lang="en-US" u="sng"/>
              <a:t>factor</a:t>
            </a:r>
            <a:r>
              <a:rPr lang="en-US"/>
              <a:t> is a variable that the experimenter has selected for investigation.</a:t>
            </a:r>
          </a:p>
          <a:p>
            <a:r>
              <a:rPr lang="en-US"/>
              <a:t>A </a:t>
            </a:r>
            <a:r>
              <a:rPr lang="en-US" u="sng"/>
              <a:t>treatment</a:t>
            </a:r>
            <a:r>
              <a:rPr lang="en-US"/>
              <a:t> is a level of a factor.</a:t>
            </a:r>
          </a:p>
          <a:p>
            <a:r>
              <a:rPr lang="en-US" u="sng"/>
              <a:t>Experimental units</a:t>
            </a:r>
            <a:r>
              <a:rPr lang="en-US" i="1"/>
              <a:t> </a:t>
            </a:r>
            <a:r>
              <a:rPr lang="en-US"/>
              <a:t>are the objects of interest in the experiment.</a:t>
            </a:r>
          </a:p>
          <a:p>
            <a:r>
              <a:rPr lang="en-US"/>
              <a:t>A </a:t>
            </a:r>
            <a:r>
              <a:rPr lang="en-US" u="sng"/>
              <a:t>completely randomized design</a:t>
            </a:r>
            <a:r>
              <a:rPr lang="en-US" i="1"/>
              <a:t> </a:t>
            </a:r>
            <a:r>
              <a:rPr lang="en-US"/>
              <a:t>is an experimental design in which the treatments are randomly assigned to the experimental units.</a:t>
            </a:r>
          </a:p>
        </p:txBody>
      </p:sp>
    </p:spTree>
    <p:extLst>
      <p:ext uri="{BB962C8B-B14F-4D97-AF65-F5344CB8AC3E}">
        <p14:creationId xmlns:p14="http://schemas.microsoft.com/office/powerpoint/2010/main" val="3409109734"/>
      </p:ext>
    </p:extLst>
  </p:cSld>
  <p:clrMapOvr>
    <a:masterClrMapping/>
  </p:clrMapOvr>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0AF6-4CDB-4123-A410-6F46B560E94C}"/>
              </a:ext>
            </a:extLst>
          </p:cNvPr>
          <p:cNvSpPr>
            <a:spLocks noGrp="1"/>
          </p:cNvSpPr>
          <p:nvPr>
            <p:ph type="title"/>
          </p:nvPr>
        </p:nvSpPr>
        <p:spPr/>
        <p:txBody>
          <a:bodyPr/>
          <a:lstStyle/>
          <a:p>
            <a:r>
              <a:rPr lang="en-IN"/>
              <a:t>Analysis of Variance: A Conceptual Overview (1 of 5)</a:t>
            </a:r>
          </a:p>
        </p:txBody>
      </p:sp>
      <p:sp>
        <p:nvSpPr>
          <p:cNvPr id="3" name="Content Placeholder 2">
            <a:extLst>
              <a:ext uri="{FF2B5EF4-FFF2-40B4-BE49-F238E27FC236}">
                <a16:creationId xmlns:a16="http://schemas.microsoft.com/office/drawing/2014/main" id="{008DDE60-CBF6-468B-A442-C29C0AD6B5DF}"/>
              </a:ext>
            </a:extLst>
          </p:cNvPr>
          <p:cNvSpPr>
            <a:spLocks noGrp="1"/>
          </p:cNvSpPr>
          <p:nvPr>
            <p:ph sz="half" idx="1"/>
          </p:nvPr>
        </p:nvSpPr>
        <p:spPr>
          <a:xfrm>
            <a:off x="476844" y="1825625"/>
            <a:ext cx="11241914" cy="2339975"/>
          </a:xfrm>
        </p:spPr>
        <p:txBody>
          <a:bodyPr/>
          <a:lstStyle/>
          <a:p>
            <a:pPr marL="228600" lvl="1"/>
            <a:r>
              <a:rPr lang="en-US" u="sng"/>
              <a:t>Analysis of Variance</a:t>
            </a:r>
            <a:r>
              <a:rPr lang="en-US"/>
              <a:t> (ANOVA) can be used to test for the equality of three or more population means.</a:t>
            </a:r>
          </a:p>
          <a:p>
            <a:pPr marL="228600" lvl="1"/>
            <a:r>
              <a:rPr lang="en-US"/>
              <a:t>Data obtained from observational or experimental studies can be used for the analysis.</a:t>
            </a:r>
          </a:p>
          <a:p>
            <a:pPr marL="228600" lvl="1"/>
            <a:r>
              <a:rPr lang="en-US"/>
              <a:t>We want to use the sample results to test the following hypotheses:</a:t>
            </a:r>
          </a:p>
        </p:txBody>
      </p:sp>
      <p:graphicFrame>
        <p:nvGraphicFramePr>
          <p:cNvPr id="7" name="Ovject 3" descr="Begin equation. H subscript 0 baseline: mu subscript 1 baseline equals mu subscript 2 baseline equals mu subscript 3 baseline equals ellipsis equals mu subscript k baseline. End equation.&#10;Begin equation. H subscript a baseline: Not all population means are equal. End equation.">
            <a:extLst>
              <a:ext uri="{FF2B5EF4-FFF2-40B4-BE49-F238E27FC236}">
                <a16:creationId xmlns:a16="http://schemas.microsoft.com/office/drawing/2014/main" id="{C5D0E088-C8C5-4870-ACFA-27E121B54FAA}"/>
              </a:ext>
            </a:extLst>
          </p:cNvPr>
          <p:cNvGraphicFramePr>
            <a:graphicFrameLocks noGrp="1" noChangeAspect="1"/>
          </p:cNvGraphicFramePr>
          <p:nvPr>
            <p:ph sz="half" idx="2"/>
            <p:extLst>
              <p:ext uri="{D42A27DB-BD31-4B8C-83A1-F6EECF244321}">
                <p14:modId xmlns:p14="http://schemas.microsoft.com/office/powerpoint/2010/main" val="2695859057"/>
              </p:ext>
            </p:extLst>
          </p:nvPr>
        </p:nvGraphicFramePr>
        <p:xfrm>
          <a:off x="2868613" y="4443413"/>
          <a:ext cx="5894388" cy="947382"/>
        </p:xfrm>
        <a:graphic>
          <a:graphicData uri="http://schemas.openxmlformats.org/presentationml/2006/ole">
            <mc:AlternateContent xmlns:mc="http://schemas.openxmlformats.org/markup-compatibility/2006">
              <mc:Choice xmlns:v="urn:schemas-microsoft-com:vml" Requires="v">
                <p:oleObj spid="_x0000_s269314" name="Equation" r:id="rId3" imgW="5371920" imgH="863280" progId="Equation.DSMT4">
                  <p:embed/>
                </p:oleObj>
              </mc:Choice>
              <mc:Fallback>
                <p:oleObj name="Equation" r:id="rId3" imgW="5371920" imgH="863280" progId="Equation.DSMT4">
                  <p:embed/>
                  <p:pic>
                    <p:nvPicPr>
                      <p:cNvPr id="0" name="OLE substitute image"/>
                      <p:cNvPicPr/>
                      <p:nvPr/>
                    </p:nvPicPr>
                    <p:blipFill>
                      <a:blip r:embed="rId4"/>
                      <a:stretch>
                        <a:fillRect/>
                      </a:stretch>
                    </p:blipFill>
                    <p:spPr>
                      <a:xfrm>
                        <a:off x="2868613" y="4443413"/>
                        <a:ext cx="5894388" cy="947382"/>
                      </a:xfrm>
                      <a:prstGeom prst="rect">
                        <a:avLst/>
                      </a:prstGeom>
                    </p:spPr>
                  </p:pic>
                </p:oleObj>
              </mc:Fallback>
            </mc:AlternateContent>
          </a:graphicData>
        </a:graphic>
      </p:graphicFrame>
    </p:spTree>
    <p:extLst>
      <p:ext uri="{BB962C8B-B14F-4D97-AF65-F5344CB8AC3E}">
        <p14:creationId xmlns:p14="http://schemas.microsoft.com/office/powerpoint/2010/main" val="2888337272"/>
      </p:ext>
    </p:extLst>
  </p:cSld>
  <p:clrMapOvr>
    <a:masterClrMapping/>
  </p:clrMapOvr>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Analysis of Variance: A Conceptual Overview (2 of 5)</a:t>
            </a:r>
          </a:p>
        </p:txBody>
      </p:sp>
      <p:sp>
        <p:nvSpPr>
          <p:cNvPr id="3" name="Content Placeholder 2"/>
          <p:cNvSpPr>
            <a:spLocks noGrp="1"/>
          </p:cNvSpPr>
          <p:nvPr>
            <p:ph idx="1"/>
          </p:nvPr>
        </p:nvSpPr>
        <p:spPr/>
        <p:txBody>
          <a:bodyPr/>
          <a:lstStyle/>
          <a:p>
            <a:pPr marL="228600" lvl="1"/>
            <a:r>
              <a:rPr lang="en-US"/>
              <a:t>If </a:t>
            </a:r>
            <a:r>
              <a:rPr lang="en-US" i="1"/>
              <a:t>H</a:t>
            </a:r>
            <a:r>
              <a:rPr lang="en-US" baseline="-25000"/>
              <a:t>0</a:t>
            </a:r>
            <a:r>
              <a:rPr lang="en-US"/>
              <a:t> is rejected, we cannot conclude that </a:t>
            </a:r>
            <a:r>
              <a:rPr lang="en-US" i="1"/>
              <a:t>all</a:t>
            </a:r>
            <a:r>
              <a:rPr lang="en-US"/>
              <a:t> population means are different.</a:t>
            </a:r>
          </a:p>
          <a:p>
            <a:pPr marL="228600" lvl="1"/>
            <a:r>
              <a:rPr lang="en-US"/>
              <a:t>Rejecting </a:t>
            </a:r>
            <a:r>
              <a:rPr lang="en-US" i="1"/>
              <a:t>H</a:t>
            </a:r>
            <a:r>
              <a:rPr lang="en-US" baseline="-25000"/>
              <a:t>0</a:t>
            </a:r>
            <a:r>
              <a:rPr lang="en-US"/>
              <a:t> means that at least two population means have different values.</a:t>
            </a:r>
          </a:p>
        </p:txBody>
      </p:sp>
    </p:spTree>
    <p:extLst>
      <p:ext uri="{BB962C8B-B14F-4D97-AF65-F5344CB8AC3E}">
        <p14:creationId xmlns:p14="http://schemas.microsoft.com/office/powerpoint/2010/main" val="1674737678"/>
      </p:ext>
    </p:extLst>
  </p:cSld>
  <p:clrMapOvr>
    <a:masterClrMapping/>
  </p:clrMapOvr>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Analysis of Variance: A Conceptual Overview (3 of 5)</a:t>
            </a:r>
          </a:p>
        </p:txBody>
      </p:sp>
      <p:sp>
        <p:nvSpPr>
          <p:cNvPr id="3" name="Content Placeholder 2"/>
          <p:cNvSpPr>
            <a:spLocks noGrp="1"/>
          </p:cNvSpPr>
          <p:nvPr>
            <p:ph idx="1"/>
          </p:nvPr>
        </p:nvSpPr>
        <p:spPr/>
        <p:txBody>
          <a:bodyPr/>
          <a:lstStyle/>
          <a:p>
            <a:pPr marL="0" indent="0">
              <a:spcAft>
                <a:spcPts val="1200"/>
              </a:spcAft>
              <a:buNone/>
            </a:pPr>
            <a:r>
              <a:rPr lang="en-US"/>
              <a:t>Assumptions for Analysis of Variance</a:t>
            </a:r>
          </a:p>
          <a:p>
            <a:pPr marL="228600" lvl="1">
              <a:spcBef>
                <a:spcPts val="1800"/>
              </a:spcBef>
            </a:pPr>
            <a:r>
              <a:rPr lang="en-US"/>
              <a:t>For each population, the response (dependent) variable is normally distributed.</a:t>
            </a:r>
          </a:p>
          <a:p>
            <a:pPr marL="228600" lvl="1"/>
            <a:r>
              <a:rPr lang="en-US"/>
              <a:t>The variance of the response variable, denoted </a:t>
            </a:r>
            <a:r>
              <a:rPr lang="en-US" i="1">
                <a:latin typeface="Symbol" panose="05050102010706020507" pitchFamily="18" charset="2"/>
              </a:rPr>
              <a:t></a:t>
            </a:r>
            <a:r>
              <a:rPr lang="en-US" i="1"/>
              <a:t> </a:t>
            </a:r>
            <a:r>
              <a:rPr lang="en-US" baseline="30000"/>
              <a:t>2</a:t>
            </a:r>
            <a:r>
              <a:rPr lang="en-US"/>
              <a:t>, is the same for all of the populations.</a:t>
            </a:r>
          </a:p>
          <a:p>
            <a:pPr marL="228600" lvl="1"/>
            <a:r>
              <a:rPr lang="en-US"/>
              <a:t>The observations must be independent.</a:t>
            </a:r>
          </a:p>
        </p:txBody>
      </p:sp>
    </p:spTree>
    <p:extLst>
      <p:ext uri="{BB962C8B-B14F-4D97-AF65-F5344CB8AC3E}">
        <p14:creationId xmlns:p14="http://schemas.microsoft.com/office/powerpoint/2010/main" val="3613730846"/>
      </p:ext>
    </p:extLst>
  </p:cSld>
  <p:clrMapOvr>
    <a:masterClrMapping/>
  </p:clrMapOvr>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1D268D4-3E3E-46FE-AF23-F2EBC0CA7BB5}"/>
              </a:ext>
            </a:extLst>
          </p:cNvPr>
          <p:cNvSpPr>
            <a:spLocks noGrp="1"/>
          </p:cNvSpPr>
          <p:nvPr>
            <p:ph type="title"/>
          </p:nvPr>
        </p:nvSpPr>
        <p:spPr/>
        <p:txBody>
          <a:bodyPr/>
          <a:lstStyle/>
          <a:p>
            <a:r>
              <a:rPr lang="en-IN"/>
              <a:t>Analysis of Variance: A Conceptual Overview (4 of 5)</a:t>
            </a:r>
          </a:p>
        </p:txBody>
      </p:sp>
      <p:graphicFrame>
        <p:nvGraphicFramePr>
          <p:cNvPr id="9" name="Ovject 3" descr="Sampling distribution of x overbar, given H subscript 0 baseline is true.">
            <a:extLst>
              <a:ext uri="{FF2B5EF4-FFF2-40B4-BE49-F238E27FC236}">
                <a16:creationId xmlns:a16="http://schemas.microsoft.com/office/drawing/2014/main" id="{A9BF881F-E4CB-4189-900A-E8AC3890FB18}"/>
              </a:ext>
            </a:extLst>
          </p:cNvPr>
          <p:cNvGraphicFramePr>
            <a:graphicFrameLocks noGrp="1" noChangeAspect="1"/>
          </p:cNvGraphicFramePr>
          <p:nvPr>
            <p:ph idx="10"/>
            <p:extLst>
              <p:ext uri="{D42A27DB-BD31-4B8C-83A1-F6EECF244321}">
                <p14:modId xmlns:p14="http://schemas.microsoft.com/office/powerpoint/2010/main" val="2522214806"/>
              </p:ext>
            </p:extLst>
          </p:nvPr>
        </p:nvGraphicFramePr>
        <p:xfrm>
          <a:off x="836613" y="1825625"/>
          <a:ext cx="6642100" cy="431800"/>
        </p:xfrm>
        <a:graphic>
          <a:graphicData uri="http://schemas.openxmlformats.org/presentationml/2006/ole">
            <mc:AlternateContent xmlns:mc="http://schemas.openxmlformats.org/markup-compatibility/2006">
              <mc:Choice xmlns:v="urn:schemas-microsoft-com:vml" Requires="v">
                <p:oleObj spid="_x0000_s270338" name="Equation" r:id="rId3" imgW="5854680" imgH="380880" progId="Equation.DSMT4">
                  <p:embed/>
                </p:oleObj>
              </mc:Choice>
              <mc:Fallback>
                <p:oleObj name="Equation" r:id="rId3" imgW="5854680" imgH="380880" progId="Equation.DSMT4">
                  <p:embed/>
                  <p:pic>
                    <p:nvPicPr>
                      <p:cNvPr id="0" name="OLE substitute image"/>
                      <p:cNvPicPr/>
                      <p:nvPr/>
                    </p:nvPicPr>
                    <p:blipFill>
                      <a:blip r:embed="rId4"/>
                      <a:stretch>
                        <a:fillRect/>
                      </a:stretch>
                    </p:blipFill>
                    <p:spPr>
                      <a:xfrm>
                        <a:off x="836613" y="1825625"/>
                        <a:ext cx="6642100" cy="431800"/>
                      </a:xfrm>
                      <a:prstGeom prst="rect">
                        <a:avLst/>
                      </a:prstGeom>
                    </p:spPr>
                  </p:pic>
                </p:oleObj>
              </mc:Fallback>
            </mc:AlternateContent>
          </a:graphicData>
        </a:graphic>
      </p:graphicFrame>
      <p:pic>
        <p:nvPicPr>
          <p:cNvPr id="10" name="Picture 5" descr="A normal distribution with sigma times t over x equals sigma squared over n and mean equals mu. There are three x bar values, x bar subscript 3 to the left of mu, and x bar subscript 1 and x bar subscript 2 to the right of mu. Text for these values reads, “Sample means are ‘close together’ because there is only one sampling distribution when H subscript 0 is true.”">
            <a:extLst>
              <a:ext uri="{FF2B5EF4-FFF2-40B4-BE49-F238E27FC236}">
                <a16:creationId xmlns:a16="http://schemas.microsoft.com/office/drawing/2014/main" id="{DBDD72E2-7208-4A77-9EE5-A65363BD63DF}"/>
              </a:ext>
            </a:extLst>
          </p:cNvPr>
          <p:cNvPicPr>
            <a:picLocks noGrp="1" noChangeAspect="1"/>
          </p:cNvPicPr>
          <p:nvPr>
            <p:ph idx="13"/>
          </p:nvPr>
        </p:nvPicPr>
        <p:blipFill>
          <a:blip r:embed="rId5"/>
          <a:stretch>
            <a:fillRect/>
          </a:stretch>
        </p:blipFill>
        <p:spPr>
          <a:xfrm>
            <a:off x="3433987" y="2393535"/>
            <a:ext cx="5324025" cy="3937143"/>
          </a:xfrm>
          <a:prstGeom prst="rect">
            <a:avLst/>
          </a:prstGeom>
        </p:spPr>
      </p:pic>
    </p:spTree>
    <p:extLst>
      <p:ext uri="{BB962C8B-B14F-4D97-AF65-F5344CB8AC3E}">
        <p14:creationId xmlns:p14="http://schemas.microsoft.com/office/powerpoint/2010/main" val="224495288"/>
      </p:ext>
    </p:ext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1D268D4-3E3E-46FE-AF23-F2EBC0CA7BB5}"/>
              </a:ext>
            </a:extLst>
          </p:cNvPr>
          <p:cNvSpPr>
            <a:spLocks noGrp="1"/>
          </p:cNvSpPr>
          <p:nvPr>
            <p:ph type="title"/>
          </p:nvPr>
        </p:nvSpPr>
        <p:spPr/>
        <p:txBody>
          <a:bodyPr/>
          <a:lstStyle/>
          <a:p>
            <a:r>
              <a:rPr lang="en-IN"/>
              <a:t>Analysis of Variance: A Conceptual Overview (5 of 5)</a:t>
            </a:r>
          </a:p>
        </p:txBody>
      </p:sp>
      <p:pic>
        <p:nvPicPr>
          <p:cNvPr id="11" name="Picture 5" descr="Three normal distribution curves, with mean values mu subscript 1, mu subscript 2, and mu subscript 3. X bar subscript 1 is to the right of mu subscript 1, while x bar subscript 3 and x bar subscript 2 are to the left of their corresponding mu values. Text for the x bar values read, “Sample means come from different sampling distributions and are not as close together when H subscript 0 is false.”">
            <a:extLst>
              <a:ext uri="{FF2B5EF4-FFF2-40B4-BE49-F238E27FC236}">
                <a16:creationId xmlns:a16="http://schemas.microsoft.com/office/drawing/2014/main" id="{F2439A97-D266-4AE7-B663-E5ABA4B665F3}"/>
              </a:ext>
            </a:extLst>
          </p:cNvPr>
          <p:cNvPicPr>
            <a:picLocks noGrp="1" noChangeAspect="1"/>
          </p:cNvPicPr>
          <p:nvPr>
            <p:ph idx="13"/>
          </p:nvPr>
        </p:nvPicPr>
        <p:blipFill>
          <a:blip r:embed="rId3"/>
          <a:stretch>
            <a:fillRect/>
          </a:stretch>
        </p:blipFill>
        <p:spPr>
          <a:xfrm>
            <a:off x="2255520" y="2440719"/>
            <a:ext cx="7680960" cy="3910097"/>
          </a:xfrm>
          <a:prstGeom prst="rect">
            <a:avLst/>
          </a:prstGeom>
        </p:spPr>
      </p:pic>
      <p:graphicFrame>
        <p:nvGraphicFramePr>
          <p:cNvPr id="10" name="Content Placeholder 9" descr="Sampling distribution of x overbar, given H subscript 0 baseline is false.">
            <a:extLst>
              <a:ext uri="{FF2B5EF4-FFF2-40B4-BE49-F238E27FC236}">
                <a16:creationId xmlns:a16="http://schemas.microsoft.com/office/drawing/2014/main" id="{73190EBF-496E-4DB4-A707-695E4197DA96}"/>
              </a:ext>
            </a:extLst>
          </p:cNvPr>
          <p:cNvGraphicFramePr>
            <a:graphicFrameLocks noGrp="1" noChangeAspect="1"/>
          </p:cNvGraphicFramePr>
          <p:nvPr>
            <p:ph sz="half" idx="2"/>
            <p:extLst>
              <p:ext uri="{D42A27DB-BD31-4B8C-83A1-F6EECF244321}">
                <p14:modId xmlns:p14="http://schemas.microsoft.com/office/powerpoint/2010/main" val="3205276104"/>
              </p:ext>
            </p:extLst>
          </p:nvPr>
        </p:nvGraphicFramePr>
        <p:xfrm>
          <a:off x="785813" y="1876425"/>
          <a:ext cx="6640512" cy="422275"/>
        </p:xfrm>
        <a:graphic>
          <a:graphicData uri="http://schemas.openxmlformats.org/presentationml/2006/ole">
            <mc:AlternateContent xmlns:mc="http://schemas.openxmlformats.org/markup-compatibility/2006">
              <mc:Choice xmlns:v="urn:schemas-microsoft-com:vml" Requires="v">
                <p:oleObj spid="_x0000_s271362" name="Equation" r:id="rId4" imgW="5981400" imgH="380880" progId="Equation.DSMT4">
                  <p:embed/>
                </p:oleObj>
              </mc:Choice>
              <mc:Fallback>
                <p:oleObj name="Equation" r:id="rId4" imgW="5981400" imgH="380880" progId="Equation.DSMT4">
                  <p:embed/>
                  <p:pic>
                    <p:nvPicPr>
                      <p:cNvPr id="0" name="OLE substitute image"/>
                      <p:cNvPicPr/>
                      <p:nvPr/>
                    </p:nvPicPr>
                    <p:blipFill>
                      <a:blip r:embed="rId5"/>
                      <a:stretch>
                        <a:fillRect/>
                      </a:stretch>
                    </p:blipFill>
                    <p:spPr>
                      <a:xfrm>
                        <a:off x="785813" y="1876425"/>
                        <a:ext cx="6640512" cy="422275"/>
                      </a:xfrm>
                      <a:prstGeom prst="rect">
                        <a:avLst/>
                      </a:prstGeom>
                    </p:spPr>
                  </p:pic>
                </p:oleObj>
              </mc:Fallback>
            </mc:AlternateContent>
          </a:graphicData>
        </a:graphic>
      </p:graphicFrame>
    </p:spTree>
    <p:extLst>
      <p:ext uri="{BB962C8B-B14F-4D97-AF65-F5344CB8AC3E}">
        <p14:creationId xmlns:p14="http://schemas.microsoft.com/office/powerpoint/2010/main" val="763185288"/>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Analysis of Variance and the Completely Randomized Design</a:t>
            </a:r>
          </a:p>
        </p:txBody>
      </p:sp>
      <p:sp>
        <p:nvSpPr>
          <p:cNvPr id="3" name="Content Placeholder 2"/>
          <p:cNvSpPr>
            <a:spLocks noGrp="1"/>
          </p:cNvSpPr>
          <p:nvPr>
            <p:ph idx="1"/>
          </p:nvPr>
        </p:nvSpPr>
        <p:spPr/>
        <p:txBody>
          <a:bodyPr/>
          <a:lstStyle/>
          <a:p>
            <a:pPr marL="228600" lvl="1"/>
            <a:r>
              <a:rPr lang="en-US"/>
              <a:t>Between-Treatments Estimate of Population Variance</a:t>
            </a:r>
          </a:p>
          <a:p>
            <a:pPr marL="228600" lvl="1"/>
            <a:r>
              <a:rPr lang="en-US"/>
              <a:t>Within-Treatments Estimate of Population Variance</a:t>
            </a:r>
          </a:p>
          <a:p>
            <a:pPr marL="228600" lvl="1"/>
            <a:r>
              <a:rPr lang="en-US"/>
              <a:t>Comparing the Variance Estimates: The </a:t>
            </a:r>
            <a:r>
              <a:rPr lang="en-US" i="1"/>
              <a:t>F </a:t>
            </a:r>
            <a:r>
              <a:rPr lang="en-US"/>
              <a:t>Test</a:t>
            </a:r>
          </a:p>
          <a:p>
            <a:pPr marL="228600" lvl="1"/>
            <a:r>
              <a:rPr lang="en-US"/>
              <a:t>ANOVA Table</a:t>
            </a:r>
          </a:p>
        </p:txBody>
      </p:sp>
    </p:spTree>
    <p:extLst>
      <p:ext uri="{BB962C8B-B14F-4D97-AF65-F5344CB8AC3E}">
        <p14:creationId xmlns:p14="http://schemas.microsoft.com/office/powerpoint/2010/main" val="359497121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Frequency Distribution (8 of 9)</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marL="0" indent="0" algn="ctr">
              <a:spcBef>
                <a:spcPts val="1200"/>
              </a:spcBef>
              <a:spcAft>
                <a:spcPts val="1200"/>
              </a:spcAft>
              <a:buNone/>
            </a:pPr>
            <a:r>
              <a:rPr lang="en-US"/>
              <a:t>Class Midpoint</a:t>
            </a:r>
          </a:p>
          <a:p>
            <a:pPr>
              <a:spcBef>
                <a:spcPts val="1200"/>
              </a:spcBef>
              <a:spcAft>
                <a:spcPts val="1200"/>
              </a:spcAft>
            </a:pPr>
            <a:r>
              <a:rPr lang="en-US"/>
              <a:t>In some cases, we want to know the midpoints of the classes in a frequency distribution for quantitative data.</a:t>
            </a:r>
          </a:p>
          <a:p>
            <a:pPr>
              <a:spcBef>
                <a:spcPts val="1200"/>
              </a:spcBef>
              <a:spcAft>
                <a:spcPts val="1200"/>
              </a:spcAft>
            </a:pPr>
            <a:r>
              <a:rPr lang="en-US"/>
              <a:t>The </a:t>
            </a:r>
            <a:r>
              <a:rPr lang="en-US" u="sng"/>
              <a:t>class midpoint</a:t>
            </a:r>
            <a:r>
              <a:rPr lang="en-US"/>
              <a:t> is the value halfway between the lower and upper class limits.</a:t>
            </a:r>
          </a:p>
        </p:txBody>
      </p:sp>
    </p:spTree>
    <p:extLst>
      <p:ext uri="{BB962C8B-B14F-4D97-AF65-F5344CB8AC3E}">
        <p14:creationId xmlns:p14="http://schemas.microsoft.com/office/powerpoint/2010/main" val="3235613156"/>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AE01-12D4-4C21-8578-175401388BB0}"/>
              </a:ext>
            </a:extLst>
          </p:cNvPr>
          <p:cNvSpPr>
            <a:spLocks noGrp="1"/>
          </p:cNvSpPr>
          <p:nvPr>
            <p:ph type="title"/>
          </p:nvPr>
        </p:nvSpPr>
        <p:spPr/>
        <p:txBody>
          <a:bodyPr/>
          <a:lstStyle/>
          <a:p>
            <a:r>
              <a:rPr lang="en-IN"/>
              <a:t>Between-Treatments Estimate of Population Variance </a:t>
            </a:r>
            <a:r>
              <a:rPr lang="en-IN">
                <a:sym typeface="Symbol" panose="05050102010706020507" pitchFamily="18" charset="2"/>
              </a:rPr>
              <a:t></a:t>
            </a:r>
            <a:r>
              <a:rPr lang="en-IN" baseline="30000"/>
              <a:t>2</a:t>
            </a:r>
          </a:p>
        </p:txBody>
      </p:sp>
      <p:sp>
        <p:nvSpPr>
          <p:cNvPr id="3" name="Content Placeholder 2">
            <a:extLst>
              <a:ext uri="{FF2B5EF4-FFF2-40B4-BE49-F238E27FC236}">
                <a16:creationId xmlns:a16="http://schemas.microsoft.com/office/drawing/2014/main" id="{363DD495-A150-45D7-839B-B47D4E4B8086}"/>
              </a:ext>
            </a:extLst>
          </p:cNvPr>
          <p:cNvSpPr>
            <a:spLocks noGrp="1"/>
          </p:cNvSpPr>
          <p:nvPr>
            <p:ph sz="half" idx="1"/>
          </p:nvPr>
        </p:nvSpPr>
        <p:spPr>
          <a:xfrm>
            <a:off x="476844" y="1825626"/>
            <a:ext cx="11241914" cy="990146"/>
          </a:xfrm>
        </p:spPr>
        <p:txBody>
          <a:bodyPr/>
          <a:lstStyle/>
          <a:p>
            <a:r>
              <a:rPr lang="en-US"/>
              <a:t>The estimate of </a:t>
            </a:r>
            <a:r>
              <a:rPr lang="en-US" i="1">
                <a:latin typeface="Symbol" panose="05050102010706020507" pitchFamily="18" charset="2"/>
              </a:rPr>
              <a:t></a:t>
            </a:r>
            <a:r>
              <a:rPr lang="en-US" i="1"/>
              <a:t> </a:t>
            </a:r>
            <a:r>
              <a:rPr lang="en-US" baseline="30000"/>
              <a:t>2</a:t>
            </a:r>
            <a:r>
              <a:rPr lang="en-US"/>
              <a:t> based on the variation of the sample means is called the </a:t>
            </a:r>
            <a:r>
              <a:rPr lang="en-US" u="sng"/>
              <a:t>mean square due to treatments</a:t>
            </a:r>
            <a:r>
              <a:rPr lang="en-US"/>
              <a:t> and is denoted by </a:t>
            </a:r>
            <a:r>
              <a:rPr lang="en-US" u="sng"/>
              <a:t>MSTR</a:t>
            </a:r>
            <a:r>
              <a:rPr lang="en-US"/>
              <a:t>.</a:t>
            </a:r>
          </a:p>
        </p:txBody>
      </p:sp>
      <p:graphicFrame>
        <p:nvGraphicFramePr>
          <p:cNvPr id="7" name="Ovject 3" descr="An equation. Begin equation. M S T R equals sum from j equals 1 to k baseline n subscript j baseline left parenthesis x overbar subscript j baseline minus x overbar overbar right parenthesis squared over k minus 1. End fraction. End equation. ">
            <a:extLst>
              <a:ext uri="{FF2B5EF4-FFF2-40B4-BE49-F238E27FC236}">
                <a16:creationId xmlns:a16="http://schemas.microsoft.com/office/drawing/2014/main" id="{671480CE-21B8-46D9-894B-0DEE92C17922}"/>
              </a:ext>
            </a:extLst>
          </p:cNvPr>
          <p:cNvGraphicFramePr>
            <a:graphicFrameLocks noGrp="1" noChangeAspect="1"/>
          </p:cNvGraphicFramePr>
          <p:nvPr>
            <p:ph sz="half" idx="2"/>
            <p:extLst>
              <p:ext uri="{D42A27DB-BD31-4B8C-83A1-F6EECF244321}">
                <p14:modId xmlns:p14="http://schemas.microsoft.com/office/powerpoint/2010/main" val="3034531541"/>
              </p:ext>
            </p:extLst>
          </p:nvPr>
        </p:nvGraphicFramePr>
        <p:xfrm>
          <a:off x="4533900" y="3154363"/>
          <a:ext cx="3124200" cy="887412"/>
        </p:xfrm>
        <a:graphic>
          <a:graphicData uri="http://schemas.openxmlformats.org/presentationml/2006/ole">
            <mc:AlternateContent xmlns:mc="http://schemas.openxmlformats.org/markup-compatibility/2006">
              <mc:Choice xmlns:v="urn:schemas-microsoft-com:vml" Requires="v">
                <p:oleObj spid="_x0000_s272386" name="Equation" r:id="rId3" imgW="3174840" imgH="901440" progId="Equation.DSMT4">
                  <p:embed/>
                </p:oleObj>
              </mc:Choice>
              <mc:Fallback>
                <p:oleObj name="Equation" r:id="rId3" imgW="3174840" imgH="901440" progId="Equation.DSMT4">
                  <p:embed/>
                  <p:pic>
                    <p:nvPicPr>
                      <p:cNvPr id="0" name="OLE substitute image"/>
                      <p:cNvPicPr/>
                      <p:nvPr/>
                    </p:nvPicPr>
                    <p:blipFill>
                      <a:blip r:embed="rId4"/>
                      <a:stretch>
                        <a:fillRect/>
                      </a:stretch>
                    </p:blipFill>
                    <p:spPr>
                      <a:xfrm>
                        <a:off x="4533900" y="3154363"/>
                        <a:ext cx="3124200" cy="887412"/>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27EB27D-1AA1-4A79-9956-9B6C7DC5E0B8}"/>
              </a:ext>
            </a:extLst>
          </p:cNvPr>
          <p:cNvSpPr>
            <a:spLocks noGrp="1"/>
          </p:cNvSpPr>
          <p:nvPr>
            <p:ph sz="half" idx="10"/>
          </p:nvPr>
        </p:nvSpPr>
        <p:spPr>
          <a:xfrm>
            <a:off x="473242" y="4383312"/>
            <a:ext cx="11245516" cy="1390661"/>
          </a:xfrm>
        </p:spPr>
        <p:txBody>
          <a:bodyPr/>
          <a:lstStyle/>
          <a:p>
            <a:pPr marL="457200" indent="0">
              <a:buNone/>
              <a:defRPr/>
            </a:pPr>
            <a:r>
              <a:rPr lang="en-US"/>
              <a:t>Numerator is called the </a:t>
            </a:r>
            <a:r>
              <a:rPr lang="en-US" u="sng"/>
              <a:t>sum of squares due to treatments</a:t>
            </a:r>
            <a:r>
              <a:rPr lang="en-US" i="1"/>
              <a:t> </a:t>
            </a:r>
            <a:r>
              <a:rPr lang="en-US"/>
              <a:t>(SSTR).</a:t>
            </a:r>
          </a:p>
          <a:p>
            <a:pPr marL="457200" indent="0">
              <a:buNone/>
              <a:defRPr/>
            </a:pPr>
            <a:r>
              <a:rPr lang="en-US"/>
              <a:t>Denominator is the </a:t>
            </a:r>
            <a:r>
              <a:rPr lang="en-US" u="sng"/>
              <a:t>degrees of freedom </a:t>
            </a:r>
            <a:r>
              <a:rPr lang="en-US"/>
              <a:t>associated with SSTR.</a:t>
            </a:r>
            <a:endParaRPr lang="en-IN"/>
          </a:p>
        </p:txBody>
      </p:sp>
    </p:spTree>
    <p:extLst>
      <p:ext uri="{BB962C8B-B14F-4D97-AF65-F5344CB8AC3E}">
        <p14:creationId xmlns:p14="http://schemas.microsoft.com/office/powerpoint/2010/main" val="3638223919"/>
      </p:ext>
    </p:extLst>
  </p:cSld>
  <p:clrMapOvr>
    <a:masterClrMapping/>
  </p:clrMapOvr>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AE01-12D4-4C21-8578-175401388BB0}"/>
              </a:ext>
            </a:extLst>
          </p:cNvPr>
          <p:cNvSpPr>
            <a:spLocks noGrp="1"/>
          </p:cNvSpPr>
          <p:nvPr>
            <p:ph type="title"/>
          </p:nvPr>
        </p:nvSpPr>
        <p:spPr/>
        <p:txBody>
          <a:bodyPr/>
          <a:lstStyle/>
          <a:p>
            <a:r>
              <a:rPr lang="en-IN"/>
              <a:t>Within-Treatments Estimate of Population Variance </a:t>
            </a:r>
            <a:r>
              <a:rPr lang="en-IN">
                <a:sym typeface="Symbol" panose="05050102010706020507" pitchFamily="18" charset="2"/>
              </a:rPr>
              <a:t></a:t>
            </a:r>
            <a:r>
              <a:rPr lang="en-IN" baseline="30000"/>
              <a:t>2</a:t>
            </a:r>
          </a:p>
        </p:txBody>
      </p:sp>
      <p:sp>
        <p:nvSpPr>
          <p:cNvPr id="3" name="Content Placeholder 2">
            <a:extLst>
              <a:ext uri="{FF2B5EF4-FFF2-40B4-BE49-F238E27FC236}">
                <a16:creationId xmlns:a16="http://schemas.microsoft.com/office/drawing/2014/main" id="{363DD495-A150-45D7-839B-B47D4E4B8086}"/>
              </a:ext>
            </a:extLst>
          </p:cNvPr>
          <p:cNvSpPr>
            <a:spLocks noGrp="1"/>
          </p:cNvSpPr>
          <p:nvPr>
            <p:ph sz="half" idx="1"/>
          </p:nvPr>
        </p:nvSpPr>
        <p:spPr>
          <a:xfrm>
            <a:off x="476844" y="1825626"/>
            <a:ext cx="11241914" cy="990146"/>
          </a:xfrm>
        </p:spPr>
        <p:txBody>
          <a:bodyPr/>
          <a:lstStyle/>
          <a:p>
            <a:pPr marL="228600" lvl="1"/>
            <a:r>
              <a:rPr lang="en-US"/>
              <a:t>The estimate of </a:t>
            </a:r>
            <a:r>
              <a:rPr lang="en-US" i="1">
                <a:latin typeface="Symbol" panose="05050102010706020507" pitchFamily="18" charset="2"/>
              </a:rPr>
              <a:t></a:t>
            </a:r>
            <a:r>
              <a:rPr lang="en-US" i="1"/>
              <a:t> </a:t>
            </a:r>
            <a:r>
              <a:rPr lang="en-US" baseline="30000"/>
              <a:t>2</a:t>
            </a:r>
            <a:r>
              <a:rPr lang="en-US"/>
              <a:t> based on the variation of the sample observations within each sample is called the </a:t>
            </a:r>
            <a:r>
              <a:rPr lang="en-US" u="sng"/>
              <a:t>mean square error</a:t>
            </a:r>
            <a:r>
              <a:rPr lang="en-US"/>
              <a:t> and is denoted by </a:t>
            </a:r>
            <a:r>
              <a:rPr lang="en-US" u="sng"/>
              <a:t>MSE</a:t>
            </a:r>
            <a:r>
              <a:rPr lang="en-US"/>
              <a:t>.</a:t>
            </a:r>
          </a:p>
        </p:txBody>
      </p:sp>
      <p:graphicFrame>
        <p:nvGraphicFramePr>
          <p:cNvPr id="7" name="Ovject 3" descr="Begin equation. M S E equals start fraction sum from j equals 1 to k baseline left parenthesis n subscript j baseline minus 1 right parenthesis s subscript j baseline squared over n subscript upper T baseline minus K. End fraction. End equation. ">
            <a:extLst>
              <a:ext uri="{FF2B5EF4-FFF2-40B4-BE49-F238E27FC236}">
                <a16:creationId xmlns:a16="http://schemas.microsoft.com/office/drawing/2014/main" id="{671480CE-21B8-46D9-894B-0DEE92C17922}"/>
              </a:ext>
            </a:extLst>
          </p:cNvPr>
          <p:cNvGraphicFramePr>
            <a:graphicFrameLocks noGrp="1" noChangeAspect="1"/>
          </p:cNvGraphicFramePr>
          <p:nvPr>
            <p:ph sz="half" idx="2"/>
            <p:extLst>
              <p:ext uri="{D42A27DB-BD31-4B8C-83A1-F6EECF244321}">
                <p14:modId xmlns:p14="http://schemas.microsoft.com/office/powerpoint/2010/main" val="968807770"/>
              </p:ext>
            </p:extLst>
          </p:nvPr>
        </p:nvGraphicFramePr>
        <p:xfrm>
          <a:off x="4793457" y="3154363"/>
          <a:ext cx="2605087" cy="887412"/>
        </p:xfrm>
        <a:graphic>
          <a:graphicData uri="http://schemas.openxmlformats.org/presentationml/2006/ole">
            <mc:AlternateContent xmlns:mc="http://schemas.openxmlformats.org/markup-compatibility/2006">
              <mc:Choice xmlns:v="urn:schemas-microsoft-com:vml" Requires="v">
                <p:oleObj spid="_x0000_s273410" name="Equation" r:id="rId3" imgW="2908080" imgH="990360" progId="Equation.DSMT4">
                  <p:embed/>
                </p:oleObj>
              </mc:Choice>
              <mc:Fallback>
                <p:oleObj name="Equation" r:id="rId3" imgW="2908080" imgH="990360" progId="Equation.DSMT4">
                  <p:embed/>
                  <p:pic>
                    <p:nvPicPr>
                      <p:cNvPr id="0" name="OLE substitute image"/>
                      <p:cNvPicPr/>
                      <p:nvPr/>
                    </p:nvPicPr>
                    <p:blipFill>
                      <a:blip r:embed="rId4"/>
                      <a:stretch>
                        <a:fillRect/>
                      </a:stretch>
                    </p:blipFill>
                    <p:spPr>
                      <a:xfrm>
                        <a:off x="4793457" y="3154363"/>
                        <a:ext cx="2605087" cy="887412"/>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27EB27D-1AA1-4A79-9956-9B6C7DC5E0B8}"/>
              </a:ext>
            </a:extLst>
          </p:cNvPr>
          <p:cNvSpPr>
            <a:spLocks noGrp="1"/>
          </p:cNvSpPr>
          <p:nvPr>
            <p:ph sz="half" idx="10"/>
          </p:nvPr>
        </p:nvSpPr>
        <p:spPr>
          <a:xfrm>
            <a:off x="473242" y="4383312"/>
            <a:ext cx="11245516" cy="1390661"/>
          </a:xfrm>
        </p:spPr>
        <p:txBody>
          <a:bodyPr/>
          <a:lstStyle/>
          <a:p>
            <a:pPr indent="0">
              <a:buNone/>
              <a:defRPr/>
            </a:pPr>
            <a:r>
              <a:rPr lang="en-US"/>
              <a:t>Numerator is called the </a:t>
            </a:r>
            <a:r>
              <a:rPr lang="en-US" u="sng"/>
              <a:t>sum of squares due to error</a:t>
            </a:r>
            <a:r>
              <a:rPr lang="en-US" i="1"/>
              <a:t> </a:t>
            </a:r>
            <a:r>
              <a:rPr lang="en-US"/>
              <a:t>(SSE).</a:t>
            </a:r>
          </a:p>
          <a:p>
            <a:pPr indent="0">
              <a:buNone/>
              <a:defRPr/>
            </a:pPr>
            <a:r>
              <a:rPr lang="en-US"/>
              <a:t>Denominator is the </a:t>
            </a:r>
            <a:r>
              <a:rPr lang="en-US" u="sng"/>
              <a:t>degrees of freedom</a:t>
            </a:r>
            <a:r>
              <a:rPr lang="en-US"/>
              <a:t> associated with SSE.</a:t>
            </a:r>
          </a:p>
        </p:txBody>
      </p:sp>
    </p:spTree>
    <p:extLst>
      <p:ext uri="{BB962C8B-B14F-4D97-AF65-F5344CB8AC3E}">
        <p14:creationId xmlns:p14="http://schemas.microsoft.com/office/powerpoint/2010/main" val="422816685"/>
      </p:ext>
    </p:extLst>
  </p:cSld>
  <p:clrMapOvr>
    <a:masterClrMapping/>
  </p:clrMapOvr>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1347-C0B2-42F7-9348-ED5098F6ECB0}"/>
              </a:ext>
            </a:extLst>
          </p:cNvPr>
          <p:cNvSpPr>
            <a:spLocks noGrp="1"/>
          </p:cNvSpPr>
          <p:nvPr>
            <p:ph type="title"/>
          </p:nvPr>
        </p:nvSpPr>
        <p:spPr/>
        <p:txBody>
          <a:bodyPr/>
          <a:lstStyle/>
          <a:p>
            <a:r>
              <a:rPr lang="en-IN"/>
              <a:t>Comparing the Variance Estimates: </a:t>
            </a:r>
            <a:br>
              <a:rPr lang="en-IN"/>
            </a:br>
            <a:r>
              <a:rPr lang="en-IN"/>
              <a:t>The </a:t>
            </a:r>
            <a:r>
              <a:rPr lang="en-IN" i="1"/>
              <a:t>F</a:t>
            </a:r>
            <a:r>
              <a:rPr lang="en-IN"/>
              <a:t> Test (1 of 2)</a:t>
            </a:r>
          </a:p>
        </p:txBody>
      </p:sp>
      <p:sp>
        <p:nvSpPr>
          <p:cNvPr id="3" name="Content Placeholder 2">
            <a:extLst>
              <a:ext uri="{FF2B5EF4-FFF2-40B4-BE49-F238E27FC236}">
                <a16:creationId xmlns:a16="http://schemas.microsoft.com/office/drawing/2014/main" id="{C03B070B-5196-4070-90C3-86672B159976}"/>
              </a:ext>
            </a:extLst>
          </p:cNvPr>
          <p:cNvSpPr>
            <a:spLocks noGrp="1"/>
          </p:cNvSpPr>
          <p:nvPr>
            <p:ph idx="1"/>
          </p:nvPr>
        </p:nvSpPr>
        <p:spPr>
          <a:xfrm>
            <a:off x="476844" y="1944375"/>
            <a:ext cx="11238312" cy="984355"/>
          </a:xfrm>
        </p:spPr>
        <p:txBody>
          <a:bodyPr/>
          <a:lstStyle/>
          <a:p>
            <a:pPr algn="l"/>
            <a:r>
              <a:rPr lang="en-US"/>
              <a:t>If the null hypothesis is true and the ANOVA assumptions are valid, the </a:t>
            </a:r>
            <a:br>
              <a:rPr lang="en-US"/>
            </a:br>
            <a:r>
              <a:rPr lang="en-US"/>
              <a:t>sampling distribution of MSTR/MSE is an </a:t>
            </a:r>
            <a:r>
              <a:rPr lang="en-US" i="1"/>
              <a:t>F</a:t>
            </a:r>
            <a:r>
              <a:rPr lang="en-US"/>
              <a:t> distribution with MSTR d.f. </a:t>
            </a:r>
            <a:br>
              <a:rPr lang="en-US"/>
            </a:br>
            <a:endParaRPr lang="en-IN"/>
          </a:p>
        </p:txBody>
      </p:sp>
      <p:graphicFrame>
        <p:nvGraphicFramePr>
          <p:cNvPr id="6" name="Object 3" descr="equal to k minus 1 and M S E d f equal to n subscript T baseline minus k.">
            <a:extLst>
              <a:ext uri="{FF2B5EF4-FFF2-40B4-BE49-F238E27FC236}">
                <a16:creationId xmlns:a16="http://schemas.microsoft.com/office/drawing/2014/main" id="{51E95A98-2079-4B8E-A584-099E466C2498}"/>
              </a:ext>
            </a:extLst>
          </p:cNvPr>
          <p:cNvGraphicFramePr>
            <a:graphicFrameLocks noGrp="1" noChangeAspect="1"/>
          </p:cNvGraphicFramePr>
          <p:nvPr>
            <p:ph idx="10"/>
            <p:extLst>
              <p:ext uri="{D42A27DB-BD31-4B8C-83A1-F6EECF244321}">
                <p14:modId xmlns:p14="http://schemas.microsoft.com/office/powerpoint/2010/main" val="301027727"/>
              </p:ext>
            </p:extLst>
          </p:nvPr>
        </p:nvGraphicFramePr>
        <p:xfrm>
          <a:off x="555200" y="2722632"/>
          <a:ext cx="5752800" cy="380880"/>
        </p:xfrm>
        <a:graphic>
          <a:graphicData uri="http://schemas.openxmlformats.org/presentationml/2006/ole">
            <mc:AlternateContent xmlns:mc="http://schemas.openxmlformats.org/markup-compatibility/2006">
              <mc:Choice xmlns:v="urn:schemas-microsoft-com:vml" Requires="v">
                <p:oleObj spid="_x0000_s274434" name="Equation" r:id="rId3" imgW="5752800" imgH="380880" progId="Equation.DSMT4">
                  <p:embed/>
                </p:oleObj>
              </mc:Choice>
              <mc:Fallback>
                <p:oleObj name="Equation" r:id="rId3" imgW="5752800" imgH="380880" progId="Equation.DSMT4">
                  <p:embed/>
                  <p:pic>
                    <p:nvPicPr>
                      <p:cNvPr id="0" name="OLE substitute image"/>
                      <p:cNvPicPr/>
                      <p:nvPr/>
                    </p:nvPicPr>
                    <p:blipFill>
                      <a:blip r:embed="rId4"/>
                      <a:stretch>
                        <a:fillRect/>
                      </a:stretch>
                    </p:blipFill>
                    <p:spPr>
                      <a:xfrm>
                        <a:off x="555200" y="2722632"/>
                        <a:ext cx="5752800" cy="3808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9564455-6849-4AA5-8FB2-15057E411DF0}"/>
              </a:ext>
            </a:extLst>
          </p:cNvPr>
          <p:cNvSpPr>
            <a:spLocks noGrp="1"/>
          </p:cNvSpPr>
          <p:nvPr>
            <p:ph idx="11"/>
          </p:nvPr>
        </p:nvSpPr>
        <p:spPr>
          <a:xfrm>
            <a:off x="555200" y="3436468"/>
            <a:ext cx="10216432" cy="1713225"/>
          </a:xfrm>
        </p:spPr>
        <p:txBody>
          <a:bodyPr/>
          <a:lstStyle/>
          <a:p>
            <a:pPr algn="l"/>
            <a:r>
              <a:rPr lang="en-US"/>
              <a:t>If the means of the </a:t>
            </a:r>
            <a:r>
              <a:rPr lang="en-US" i="1"/>
              <a:t>k</a:t>
            </a:r>
            <a:r>
              <a:rPr lang="en-US"/>
              <a:t> populations are not equal, the value of MSTR/MSE will be inflated because MSTR overestimates </a:t>
            </a:r>
            <a:r>
              <a:rPr lang="en-US" i="1">
                <a:latin typeface="Symbol" panose="05050102010706020507" pitchFamily="18" charset="2"/>
              </a:rPr>
              <a:t></a:t>
            </a:r>
            <a:r>
              <a:rPr lang="en-US" i="1"/>
              <a:t> </a:t>
            </a:r>
            <a:r>
              <a:rPr lang="en-US" baseline="30000"/>
              <a:t>2</a:t>
            </a:r>
            <a:r>
              <a:rPr lang="en-US"/>
              <a:t>.</a:t>
            </a:r>
          </a:p>
          <a:p>
            <a:pPr algn="l"/>
            <a:r>
              <a:rPr lang="en-US"/>
              <a:t>Hence, we will reject </a:t>
            </a:r>
            <a:r>
              <a:rPr lang="en-US" i="1"/>
              <a:t>H</a:t>
            </a:r>
            <a:r>
              <a:rPr lang="en-US" baseline="-25000"/>
              <a:t>0</a:t>
            </a:r>
            <a:r>
              <a:rPr lang="en-US"/>
              <a:t> if the resulting value of MSTR/MSE appears to be too large to have been selected at random from the appropriate </a:t>
            </a:r>
            <a:r>
              <a:rPr lang="en-US" i="1"/>
              <a:t>F </a:t>
            </a:r>
            <a:r>
              <a:rPr lang="en-US"/>
              <a:t>distribution.</a:t>
            </a:r>
          </a:p>
        </p:txBody>
      </p:sp>
    </p:spTree>
    <p:extLst>
      <p:ext uri="{BB962C8B-B14F-4D97-AF65-F5344CB8AC3E}">
        <p14:creationId xmlns:p14="http://schemas.microsoft.com/office/powerpoint/2010/main" val="1681846776"/>
      </p:ext>
    </p:extLst>
  </p:cSld>
  <p:clrMapOvr>
    <a:masterClrMapping/>
  </p:clrMapOvr>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8624-853B-43FF-828C-5830A4668EC2}"/>
              </a:ext>
            </a:extLst>
          </p:cNvPr>
          <p:cNvSpPr>
            <a:spLocks noGrp="1"/>
          </p:cNvSpPr>
          <p:nvPr>
            <p:ph type="title"/>
          </p:nvPr>
        </p:nvSpPr>
        <p:spPr/>
        <p:txBody>
          <a:bodyPr/>
          <a:lstStyle/>
          <a:p>
            <a:r>
              <a:rPr lang="en-IN"/>
              <a:t>Comparing the Variance Estimates: </a:t>
            </a:r>
            <a:br>
              <a:rPr lang="en-IN"/>
            </a:br>
            <a:r>
              <a:rPr lang="en-IN"/>
              <a:t>The </a:t>
            </a:r>
            <a:r>
              <a:rPr lang="en-IN" i="1"/>
              <a:t>F</a:t>
            </a:r>
            <a:r>
              <a:rPr lang="en-IN"/>
              <a:t> Test (2 of 2)</a:t>
            </a:r>
          </a:p>
        </p:txBody>
      </p:sp>
      <p:sp>
        <p:nvSpPr>
          <p:cNvPr id="3" name="Content Placeholder 2">
            <a:extLst>
              <a:ext uri="{FF2B5EF4-FFF2-40B4-BE49-F238E27FC236}">
                <a16:creationId xmlns:a16="http://schemas.microsoft.com/office/drawing/2014/main" id="{7E8C3159-8C6C-4F1F-9DF9-A52BC9A3B690}"/>
              </a:ext>
            </a:extLst>
          </p:cNvPr>
          <p:cNvSpPr>
            <a:spLocks noGrp="1"/>
          </p:cNvSpPr>
          <p:nvPr>
            <p:ph sz="half" idx="1"/>
          </p:nvPr>
        </p:nvSpPr>
        <p:spPr>
          <a:xfrm>
            <a:off x="476843" y="1825625"/>
            <a:ext cx="11238313" cy="699861"/>
          </a:xfrm>
        </p:spPr>
        <p:txBody>
          <a:bodyPr/>
          <a:lstStyle/>
          <a:p>
            <a:r>
              <a:rPr lang="en-US"/>
              <a:t>Sampling Distribution of MSTR/MSE</a:t>
            </a:r>
          </a:p>
        </p:txBody>
      </p:sp>
      <p:pic>
        <p:nvPicPr>
          <p:cNvPr id="5" name="Picture 3" descr="A graph plots Computation of p-value using the Sampling Distribution of MSTR/MSE placed on an x-y plane. A normalization curve right skewed is shown starting from the origin where in the middle of the curve it is labeled as Sampling distribution of MSTR/MSE. At the right of the curve an area is shaded with a vertical line labeled as F equals 9.18 and with an arrow it is labeled as p-value. At the extreme right of the x-axis it is labeled as MSTR/MSE.">
            <a:extLst>
              <a:ext uri="{FF2B5EF4-FFF2-40B4-BE49-F238E27FC236}">
                <a16:creationId xmlns:a16="http://schemas.microsoft.com/office/drawing/2014/main" id="{6602DC44-5F6E-401C-AECF-152E434E6380}"/>
              </a:ext>
            </a:extLst>
          </p:cNvPr>
          <p:cNvPicPr>
            <a:picLocks noGrp="1" noChangeAspect="1"/>
          </p:cNvPicPr>
          <p:nvPr>
            <p:ph sz="half" idx="2"/>
          </p:nvPr>
        </p:nvPicPr>
        <p:blipFill>
          <a:blip r:embed="rId2"/>
          <a:stretch>
            <a:fillRect/>
          </a:stretch>
        </p:blipFill>
        <p:spPr>
          <a:xfrm>
            <a:off x="1303729" y="2400781"/>
            <a:ext cx="9584543" cy="3955762"/>
          </a:xfrm>
          <a:prstGeom prst="rect">
            <a:avLst/>
          </a:prstGeom>
        </p:spPr>
      </p:pic>
    </p:spTree>
    <p:extLst>
      <p:ext uri="{BB962C8B-B14F-4D97-AF65-F5344CB8AC3E}">
        <p14:creationId xmlns:p14="http://schemas.microsoft.com/office/powerpoint/2010/main" val="3350446545"/>
      </p:ext>
    </p:extLst>
  </p:cSld>
  <p:clrMapOvr>
    <a:masterClrMapping/>
  </p:clrMapOvr>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AF5D-CA0F-4E2D-858E-942A05D7C6CE}"/>
              </a:ext>
            </a:extLst>
          </p:cNvPr>
          <p:cNvSpPr>
            <a:spLocks noGrp="1"/>
          </p:cNvSpPr>
          <p:nvPr>
            <p:ph type="title"/>
          </p:nvPr>
        </p:nvSpPr>
        <p:spPr/>
        <p:txBody>
          <a:bodyPr/>
          <a:lstStyle/>
          <a:p>
            <a:r>
              <a:rPr lang="en-IN"/>
              <a:t>ANOVA Table for a Completely Randomized Design (1 of 3)</a:t>
            </a:r>
          </a:p>
        </p:txBody>
      </p:sp>
      <p:sp>
        <p:nvSpPr>
          <p:cNvPr id="5" name="Content Placeholder 4">
            <a:extLst>
              <a:ext uri="{FF2B5EF4-FFF2-40B4-BE49-F238E27FC236}">
                <a16:creationId xmlns:a16="http://schemas.microsoft.com/office/drawing/2014/main" id="{D4AB1C8B-CF5C-4BCF-B97F-0D4600C02C23}"/>
              </a:ext>
            </a:extLst>
          </p:cNvPr>
          <p:cNvSpPr>
            <a:spLocks noGrp="1"/>
          </p:cNvSpPr>
          <p:nvPr>
            <p:ph sz="half" idx="2"/>
          </p:nvPr>
        </p:nvSpPr>
        <p:spPr>
          <a:xfrm>
            <a:off x="486507" y="5281195"/>
            <a:ext cx="11116137" cy="1064232"/>
          </a:xfrm>
        </p:spPr>
        <p:txBody>
          <a:bodyPr/>
          <a:lstStyle/>
          <a:p>
            <a:pPr marL="0" indent="0">
              <a:buNone/>
              <a:defRPr/>
            </a:pPr>
            <a:r>
              <a:rPr lang="en-US"/>
              <a:t>SST is partitioned into SSTR and SSE.</a:t>
            </a:r>
          </a:p>
          <a:p>
            <a:pPr marL="0" indent="0">
              <a:lnSpc>
                <a:spcPct val="90000"/>
              </a:lnSpc>
              <a:spcBef>
                <a:spcPct val="15000"/>
              </a:spcBef>
              <a:buNone/>
              <a:defRPr/>
            </a:pPr>
            <a:r>
              <a:rPr lang="en-US"/>
              <a:t>SST’s degrees of freedom (d.f.) are partitioned into SSTR’s d.f. and SSE’s d.f.</a:t>
            </a:r>
          </a:p>
          <a:p>
            <a:pPr marL="0" indent="0" algn="ctr">
              <a:buNone/>
              <a:defRPr/>
            </a:pPr>
            <a:endParaRPr lang="en-US"/>
          </a:p>
        </p:txBody>
      </p:sp>
      <p:pic>
        <p:nvPicPr>
          <p:cNvPr id="8" name="Content Placeholder 7" descr="An ANOVA table for a completely randomized design. Table data is as follows:&#10;Row 1: Source of variation is treatments; sum of squares is S S T R; degrees of freedom is k minus 1; mean square is M S T R equals begin fraction S S T R divided by k minus 1 end fraction; F is begin fraction M S T R divided by M S E; p-value is blank.&#10;Row 2: Source of variation is error; sum of squares is S S E; degrees of freedom is n subscript T baseline minus k; mean square is M S E equals begin fraction S S E divided by n subscript T baseline minus k end fraction; F is blank; p-value is blank.&#10;Row 3: Source of variation is total; sum of squares is S S T; degrees of freedom is n subscript T baseline minus 1; mean square is blank; F is blank; p-value is blank.">
            <a:extLst>
              <a:ext uri="{FF2B5EF4-FFF2-40B4-BE49-F238E27FC236}">
                <a16:creationId xmlns:a16="http://schemas.microsoft.com/office/drawing/2014/main" id="{69F671C2-DB63-4791-8BD1-C504FF0AA310}"/>
              </a:ext>
            </a:extLst>
          </p:cNvPr>
          <p:cNvPicPr>
            <a:picLocks noGrp="1" noChangeAspect="1"/>
          </p:cNvPicPr>
          <p:nvPr>
            <p:ph sz="half" idx="1"/>
          </p:nvPr>
        </p:nvPicPr>
        <p:blipFill>
          <a:blip r:embed="rId2"/>
          <a:stretch>
            <a:fillRect/>
          </a:stretch>
        </p:blipFill>
        <p:spPr>
          <a:xfrm>
            <a:off x="486506" y="1934540"/>
            <a:ext cx="11120657" cy="3247059"/>
          </a:xfrm>
          <a:prstGeom prst="rect">
            <a:avLst/>
          </a:prstGeom>
        </p:spPr>
      </p:pic>
    </p:spTree>
    <p:extLst>
      <p:ext uri="{BB962C8B-B14F-4D97-AF65-F5344CB8AC3E}">
        <p14:creationId xmlns:p14="http://schemas.microsoft.com/office/powerpoint/2010/main" val="3471402093"/>
      </p:ext>
    </p:extLst>
  </p:cSld>
  <p:clrMapOvr>
    <a:masterClrMapping/>
  </p:clrMapOvr>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E9ED55-8586-480A-9C0A-CD15E171A00E}"/>
              </a:ext>
            </a:extLst>
          </p:cNvPr>
          <p:cNvSpPr>
            <a:spLocks noGrp="1"/>
          </p:cNvSpPr>
          <p:nvPr>
            <p:ph type="title"/>
          </p:nvPr>
        </p:nvSpPr>
        <p:spPr/>
        <p:txBody>
          <a:bodyPr/>
          <a:lstStyle/>
          <a:p>
            <a:r>
              <a:rPr lang="en-IN"/>
              <a:t>ANOVA Table for a Completely Randomized Design (2 of 3)</a:t>
            </a:r>
          </a:p>
        </p:txBody>
      </p:sp>
      <p:sp>
        <p:nvSpPr>
          <p:cNvPr id="2" name="Content Placeholder 2">
            <a:extLst>
              <a:ext uri="{FF2B5EF4-FFF2-40B4-BE49-F238E27FC236}">
                <a16:creationId xmlns:a16="http://schemas.microsoft.com/office/drawing/2014/main" id="{BD229C04-E04E-44B9-BC69-B27CE59EB03A}"/>
              </a:ext>
            </a:extLst>
          </p:cNvPr>
          <p:cNvSpPr>
            <a:spLocks noGrp="1"/>
          </p:cNvSpPr>
          <p:nvPr>
            <p:ph sz="half" idx="2"/>
          </p:nvPr>
        </p:nvSpPr>
        <p:spPr>
          <a:xfrm>
            <a:off x="476843" y="1828800"/>
            <a:ext cx="5619157" cy="478971"/>
          </a:xfrm>
        </p:spPr>
        <p:txBody>
          <a:bodyPr/>
          <a:lstStyle/>
          <a:p>
            <a:r>
              <a:rPr lang="en-US"/>
              <a:t>SST divided by its degrees of freedom</a:t>
            </a:r>
            <a:endParaRPr lang="en-IN"/>
          </a:p>
        </p:txBody>
      </p:sp>
      <p:graphicFrame>
        <p:nvGraphicFramePr>
          <p:cNvPr id="11" name="Ovject 3" descr="Begin equation. n subscript T baseline minus 1. End equation.">
            <a:extLst>
              <a:ext uri="{FF2B5EF4-FFF2-40B4-BE49-F238E27FC236}">
                <a16:creationId xmlns:a16="http://schemas.microsoft.com/office/drawing/2014/main" id="{09D6B166-B639-41D7-99CC-F0225DBB4A89}"/>
              </a:ext>
            </a:extLst>
          </p:cNvPr>
          <p:cNvGraphicFramePr>
            <a:graphicFrameLocks noGrp="1" noChangeAspect="1"/>
          </p:cNvGraphicFramePr>
          <p:nvPr>
            <p:ph idx="10"/>
            <p:extLst>
              <p:ext uri="{D42A27DB-BD31-4B8C-83A1-F6EECF244321}">
                <p14:modId xmlns:p14="http://schemas.microsoft.com/office/powerpoint/2010/main" val="1449368357"/>
              </p:ext>
            </p:extLst>
          </p:nvPr>
        </p:nvGraphicFramePr>
        <p:xfrm>
          <a:off x="6026604" y="1899557"/>
          <a:ext cx="736600" cy="381000"/>
        </p:xfrm>
        <a:graphic>
          <a:graphicData uri="http://schemas.openxmlformats.org/presentationml/2006/ole">
            <mc:AlternateContent xmlns:mc="http://schemas.openxmlformats.org/markup-compatibility/2006">
              <mc:Choice xmlns:v="urn:schemas-microsoft-com:vml" Requires="v">
                <p:oleObj spid="_x0000_s275459" name="Equation" r:id="rId3" imgW="736560" imgH="380880" progId="Equation.DSMT4">
                  <p:embed/>
                </p:oleObj>
              </mc:Choice>
              <mc:Fallback>
                <p:oleObj name="Equation" r:id="rId3" imgW="736560" imgH="380880" progId="Equation.DSMT4">
                  <p:embed/>
                  <p:pic>
                    <p:nvPicPr>
                      <p:cNvPr id="0" name="OLE substitute image"/>
                      <p:cNvPicPr/>
                      <p:nvPr/>
                    </p:nvPicPr>
                    <p:blipFill>
                      <a:blip r:embed="rId4"/>
                      <a:stretch>
                        <a:fillRect/>
                      </a:stretch>
                    </p:blipFill>
                    <p:spPr>
                      <a:xfrm>
                        <a:off x="6026604" y="1899557"/>
                        <a:ext cx="7366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8038450-65B5-4137-AC52-B250DB263E33}"/>
              </a:ext>
            </a:extLst>
          </p:cNvPr>
          <p:cNvSpPr>
            <a:spLocks noGrp="1"/>
          </p:cNvSpPr>
          <p:nvPr>
            <p:ph idx="11"/>
          </p:nvPr>
        </p:nvSpPr>
        <p:spPr>
          <a:xfrm>
            <a:off x="6777717" y="1817914"/>
            <a:ext cx="3903683" cy="449943"/>
          </a:xfrm>
        </p:spPr>
        <p:txBody>
          <a:bodyPr/>
          <a:lstStyle/>
          <a:p>
            <a:pPr algn="l"/>
            <a:r>
              <a:rPr lang="en-US"/>
              <a:t>is the overall sample</a:t>
            </a:r>
          </a:p>
        </p:txBody>
      </p:sp>
      <p:sp>
        <p:nvSpPr>
          <p:cNvPr id="5" name="Content Placeholder 5">
            <a:extLst>
              <a:ext uri="{FF2B5EF4-FFF2-40B4-BE49-F238E27FC236}">
                <a16:creationId xmlns:a16="http://schemas.microsoft.com/office/drawing/2014/main" id="{1D9BAF88-AC7D-4837-AC9F-AC141E45F292}"/>
              </a:ext>
            </a:extLst>
          </p:cNvPr>
          <p:cNvSpPr>
            <a:spLocks noGrp="1"/>
          </p:cNvSpPr>
          <p:nvPr>
            <p:ph idx="13"/>
          </p:nvPr>
        </p:nvSpPr>
        <p:spPr>
          <a:xfrm>
            <a:off x="476843" y="2229235"/>
            <a:ext cx="11238313" cy="2024480"/>
          </a:xfrm>
        </p:spPr>
        <p:txBody>
          <a:bodyPr/>
          <a:lstStyle/>
          <a:p>
            <a:pPr marL="228600" algn="l"/>
            <a:r>
              <a:rPr lang="en-US"/>
              <a:t>that would be obtained if we treated the entire set of observations as one data set.</a:t>
            </a:r>
          </a:p>
          <a:p>
            <a:pPr marL="228600" algn="l"/>
            <a:r>
              <a:rPr lang="en-US"/>
              <a:t>With the entire data set as one sample, the formula for computing the total sum of squares, SST, is:</a:t>
            </a:r>
          </a:p>
        </p:txBody>
      </p:sp>
      <p:graphicFrame>
        <p:nvGraphicFramePr>
          <p:cNvPr id="12" name="Ovject 6" descr="An equation. Begin equation. SST equals sum from j equals 1 to k sum from i equals 1 to n subscript j baseline left parenthesis x subscript i j baseline minus x overbar overbar right parenthesis squared equals S S T R plus S S E. End equation. ">
            <a:extLst>
              <a:ext uri="{FF2B5EF4-FFF2-40B4-BE49-F238E27FC236}">
                <a16:creationId xmlns:a16="http://schemas.microsoft.com/office/drawing/2014/main" id="{FD5F3891-2C43-4B8B-B591-66D0E7664599}"/>
              </a:ext>
            </a:extLst>
          </p:cNvPr>
          <p:cNvGraphicFramePr>
            <a:graphicFrameLocks noGrp="1" noChangeAspect="1"/>
          </p:cNvGraphicFramePr>
          <p:nvPr>
            <p:ph idx="15"/>
            <p:extLst>
              <p:ext uri="{D42A27DB-BD31-4B8C-83A1-F6EECF244321}">
                <p14:modId xmlns:p14="http://schemas.microsoft.com/office/powerpoint/2010/main" val="2476095755"/>
              </p:ext>
            </p:extLst>
          </p:nvPr>
        </p:nvGraphicFramePr>
        <p:xfrm>
          <a:off x="3410040" y="4509010"/>
          <a:ext cx="5371920" cy="609480"/>
        </p:xfrm>
        <a:graphic>
          <a:graphicData uri="http://schemas.openxmlformats.org/presentationml/2006/ole">
            <mc:AlternateContent xmlns:mc="http://schemas.openxmlformats.org/markup-compatibility/2006">
              <mc:Choice xmlns:v="urn:schemas-microsoft-com:vml" Requires="v">
                <p:oleObj spid="_x0000_s275460" name="Equation" r:id="rId5" imgW="5371920" imgH="609480" progId="Equation.DSMT4">
                  <p:embed/>
                </p:oleObj>
              </mc:Choice>
              <mc:Fallback>
                <p:oleObj name="Equation" r:id="rId5" imgW="5371920" imgH="609480" progId="Equation.DSMT4">
                  <p:embed/>
                  <p:pic>
                    <p:nvPicPr>
                      <p:cNvPr id="0" name="OLE substitute image"/>
                      <p:cNvPicPr/>
                      <p:nvPr/>
                    </p:nvPicPr>
                    <p:blipFill>
                      <a:blip r:embed="rId6"/>
                      <a:stretch>
                        <a:fillRect/>
                      </a:stretch>
                    </p:blipFill>
                    <p:spPr>
                      <a:xfrm>
                        <a:off x="3410040" y="4509010"/>
                        <a:ext cx="5371920" cy="609480"/>
                      </a:xfrm>
                      <a:prstGeom prst="rect">
                        <a:avLst/>
                      </a:prstGeom>
                    </p:spPr>
                  </p:pic>
                </p:oleObj>
              </mc:Fallback>
            </mc:AlternateContent>
          </a:graphicData>
        </a:graphic>
      </p:graphicFrame>
    </p:spTree>
    <p:extLst>
      <p:ext uri="{BB962C8B-B14F-4D97-AF65-F5344CB8AC3E}">
        <p14:creationId xmlns:p14="http://schemas.microsoft.com/office/powerpoint/2010/main" val="3794914412"/>
      </p:ext>
    </p:extLst>
  </p:cSld>
  <p:clrMapOvr>
    <a:masterClrMapping/>
  </p:clrMapOvr>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EF93-6ED2-4390-BC81-CB642DD34ADA}"/>
              </a:ext>
            </a:extLst>
          </p:cNvPr>
          <p:cNvSpPr>
            <a:spLocks noGrp="1"/>
          </p:cNvSpPr>
          <p:nvPr>
            <p:ph type="title"/>
          </p:nvPr>
        </p:nvSpPr>
        <p:spPr/>
        <p:txBody>
          <a:bodyPr/>
          <a:lstStyle/>
          <a:p>
            <a:r>
              <a:rPr lang="en-IN"/>
              <a:t>ANOVA Table for a Completely Randomized Design (3 of 3)</a:t>
            </a:r>
          </a:p>
        </p:txBody>
      </p:sp>
      <p:sp>
        <p:nvSpPr>
          <p:cNvPr id="3" name="Content Placeholder 2">
            <a:extLst>
              <a:ext uri="{FF2B5EF4-FFF2-40B4-BE49-F238E27FC236}">
                <a16:creationId xmlns:a16="http://schemas.microsoft.com/office/drawing/2014/main" id="{852ED3BB-E38B-4652-9876-22F9872D2756}"/>
              </a:ext>
            </a:extLst>
          </p:cNvPr>
          <p:cNvSpPr>
            <a:spLocks noGrp="1"/>
          </p:cNvSpPr>
          <p:nvPr>
            <p:ph idx="1"/>
          </p:nvPr>
        </p:nvSpPr>
        <p:spPr/>
        <p:txBody>
          <a:bodyPr/>
          <a:lstStyle/>
          <a:p>
            <a:pPr marL="228600" lvl="1"/>
            <a:r>
              <a:rPr lang="en-US"/>
              <a:t>ANOVA can be viewed as the process of partitioning the total sum of squares and the degrees of freedom into their corresponding sources: treatments and error.</a:t>
            </a:r>
          </a:p>
          <a:p>
            <a:pPr marL="228600" lvl="1"/>
            <a:r>
              <a:rPr lang="en-US"/>
              <a:t>Dividing the sum of squares by the appropriate degrees of freedom provides the variance estimates, the </a:t>
            </a:r>
            <a:r>
              <a:rPr lang="en-US" i="1"/>
              <a:t>F</a:t>
            </a:r>
            <a:r>
              <a:rPr lang="en-US"/>
              <a:t> value and the </a:t>
            </a:r>
            <a:r>
              <a:rPr lang="en-US" i="1"/>
              <a:t>p</a:t>
            </a:r>
            <a:r>
              <a:rPr lang="en-US"/>
              <a:t>-value used to test the hypothesis of equal population means.</a:t>
            </a:r>
            <a:endParaRPr lang="en-IN"/>
          </a:p>
        </p:txBody>
      </p:sp>
    </p:spTree>
    <p:extLst>
      <p:ext uri="{BB962C8B-B14F-4D97-AF65-F5344CB8AC3E}">
        <p14:creationId xmlns:p14="http://schemas.microsoft.com/office/powerpoint/2010/main" val="1664439458"/>
      </p:ext>
    </p:extLst>
  </p:cSld>
  <p:clrMapOvr>
    <a:masterClrMapping/>
  </p:clrMapOvr>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76E2-3912-4C2E-9A02-7BBB87C25918}"/>
              </a:ext>
            </a:extLst>
          </p:cNvPr>
          <p:cNvSpPr>
            <a:spLocks noGrp="1"/>
          </p:cNvSpPr>
          <p:nvPr>
            <p:ph type="title"/>
          </p:nvPr>
        </p:nvSpPr>
        <p:spPr/>
        <p:txBody>
          <a:bodyPr/>
          <a:lstStyle/>
          <a:p>
            <a:r>
              <a:rPr lang="en-IN"/>
              <a:t>Test for the Equality of </a:t>
            </a:r>
            <a:r>
              <a:rPr lang="en-IN" i="1"/>
              <a:t>k</a:t>
            </a:r>
            <a:r>
              <a:rPr lang="en-IN"/>
              <a:t> Population Means </a:t>
            </a:r>
            <a:br>
              <a:rPr lang="en-IN"/>
            </a:br>
            <a:r>
              <a:rPr lang="en-IN"/>
              <a:t>(1 of 2)</a:t>
            </a:r>
          </a:p>
        </p:txBody>
      </p:sp>
      <p:sp>
        <p:nvSpPr>
          <p:cNvPr id="3" name="Content Placeholder 2">
            <a:extLst>
              <a:ext uri="{FF2B5EF4-FFF2-40B4-BE49-F238E27FC236}">
                <a16:creationId xmlns:a16="http://schemas.microsoft.com/office/drawing/2014/main" id="{A4E2F814-5E8E-4B17-924B-4279966100A0}"/>
              </a:ext>
            </a:extLst>
          </p:cNvPr>
          <p:cNvSpPr>
            <a:spLocks noGrp="1"/>
          </p:cNvSpPr>
          <p:nvPr>
            <p:ph sz="half" idx="2"/>
          </p:nvPr>
        </p:nvSpPr>
        <p:spPr>
          <a:xfrm>
            <a:off x="476843" y="1828800"/>
            <a:ext cx="11241915" cy="772636"/>
          </a:xfrm>
        </p:spPr>
        <p:txBody>
          <a:bodyPr/>
          <a:lstStyle/>
          <a:p>
            <a:r>
              <a:rPr lang="en-US"/>
              <a:t>Hypotheses</a:t>
            </a:r>
            <a:endParaRPr lang="en-IN"/>
          </a:p>
        </p:txBody>
      </p:sp>
      <p:graphicFrame>
        <p:nvGraphicFramePr>
          <p:cNvPr id="8" name="Object 3" descr="Begin equation. H subscript 0 baseline: mu subscript 1 baseline equals mu subscript 2 baseline equals mu subscript 3 baseline equals ellipsis equals mu subscript k baseline. End equation.&#10;Begin equation. H subscript a baseline: Not all population means are equal. End equation.">
            <a:extLst>
              <a:ext uri="{FF2B5EF4-FFF2-40B4-BE49-F238E27FC236}">
                <a16:creationId xmlns:a16="http://schemas.microsoft.com/office/drawing/2014/main" id="{DE01DAB2-2ED0-4519-A0B5-DE583A607C6B}"/>
              </a:ext>
            </a:extLst>
          </p:cNvPr>
          <p:cNvGraphicFramePr>
            <a:graphicFrameLocks noGrp="1" noChangeAspect="1"/>
          </p:cNvGraphicFramePr>
          <p:nvPr>
            <p:ph idx="10"/>
            <p:extLst>
              <p:ext uri="{D42A27DB-BD31-4B8C-83A1-F6EECF244321}">
                <p14:modId xmlns:p14="http://schemas.microsoft.com/office/powerpoint/2010/main" val="3488314613"/>
              </p:ext>
            </p:extLst>
          </p:nvPr>
        </p:nvGraphicFramePr>
        <p:xfrm>
          <a:off x="3484225" y="2601436"/>
          <a:ext cx="5223548" cy="839787"/>
        </p:xfrm>
        <a:graphic>
          <a:graphicData uri="http://schemas.openxmlformats.org/presentationml/2006/ole">
            <mc:AlternateContent xmlns:mc="http://schemas.openxmlformats.org/markup-compatibility/2006">
              <mc:Choice xmlns:v="urn:schemas-microsoft-com:vml" Requires="v">
                <p:oleObj spid="_x0000_s276483" name="Equation" r:id="rId3" imgW="5371920" imgH="863280" progId="Equation.DSMT4">
                  <p:embed/>
                </p:oleObj>
              </mc:Choice>
              <mc:Fallback>
                <p:oleObj name="Equation" r:id="rId3" imgW="5371920" imgH="863280" progId="Equation.DSMT4">
                  <p:embed/>
                  <p:pic>
                    <p:nvPicPr>
                      <p:cNvPr id="0" name="OLE substitute image"/>
                      <p:cNvPicPr/>
                      <p:nvPr/>
                    </p:nvPicPr>
                    <p:blipFill>
                      <a:blip r:embed="rId4"/>
                      <a:stretch>
                        <a:fillRect/>
                      </a:stretch>
                    </p:blipFill>
                    <p:spPr>
                      <a:xfrm>
                        <a:off x="3484225" y="2601436"/>
                        <a:ext cx="5223548" cy="839787"/>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9E40F585-F24B-4261-B0E5-D4D0137302E0}"/>
              </a:ext>
            </a:extLst>
          </p:cNvPr>
          <p:cNvSpPr>
            <a:spLocks noGrp="1"/>
          </p:cNvSpPr>
          <p:nvPr>
            <p:ph idx="11"/>
          </p:nvPr>
        </p:nvSpPr>
        <p:spPr>
          <a:xfrm>
            <a:off x="476843" y="3962402"/>
            <a:ext cx="3856512" cy="502915"/>
          </a:xfrm>
        </p:spPr>
        <p:txBody>
          <a:bodyPr/>
          <a:lstStyle/>
          <a:p>
            <a:pPr marL="228600" lvl="1">
              <a:spcBef>
                <a:spcPts val="1800"/>
              </a:spcBef>
              <a:buSzTx/>
              <a:defRPr/>
            </a:pPr>
            <a:r>
              <a:rPr lang="en-US"/>
              <a:t>Test Statistic</a:t>
            </a:r>
          </a:p>
        </p:txBody>
      </p:sp>
      <p:graphicFrame>
        <p:nvGraphicFramePr>
          <p:cNvPr id="12" name="Content Placeholder 11" descr="Begin equation. F equals begin fraction M S T R divided by M S E. End equation.">
            <a:extLst>
              <a:ext uri="{FF2B5EF4-FFF2-40B4-BE49-F238E27FC236}">
                <a16:creationId xmlns:a16="http://schemas.microsoft.com/office/drawing/2014/main" id="{AC65D546-24C3-49D2-B0DA-619A5BDEC817}"/>
              </a:ext>
            </a:extLst>
          </p:cNvPr>
          <p:cNvGraphicFramePr>
            <a:graphicFrameLocks noGrp="1" noChangeAspect="1"/>
          </p:cNvGraphicFramePr>
          <p:nvPr>
            <p:ph idx="15"/>
            <p:extLst>
              <p:ext uri="{D42A27DB-BD31-4B8C-83A1-F6EECF244321}">
                <p14:modId xmlns:p14="http://schemas.microsoft.com/office/powerpoint/2010/main" val="253115472"/>
              </p:ext>
            </p:extLst>
          </p:nvPr>
        </p:nvGraphicFramePr>
        <p:xfrm>
          <a:off x="5133001" y="4351968"/>
          <a:ext cx="1417995" cy="732631"/>
        </p:xfrm>
        <a:graphic>
          <a:graphicData uri="http://schemas.openxmlformats.org/presentationml/2006/ole">
            <mc:AlternateContent xmlns:mc="http://schemas.openxmlformats.org/markup-compatibility/2006">
              <mc:Choice xmlns:v="urn:schemas-microsoft-com:vml" Requires="v">
                <p:oleObj spid="_x0000_s276484" name="Equation" r:id="rId5" imgW="761760" imgH="393480" progId="Equation.DSMT4">
                  <p:embed/>
                </p:oleObj>
              </mc:Choice>
              <mc:Fallback>
                <p:oleObj name="Equation" r:id="rId5" imgW="761760" imgH="393480" progId="Equation.DSMT4">
                  <p:embed/>
                  <p:pic>
                    <p:nvPicPr>
                      <p:cNvPr id="0" name="OLE substitute image"/>
                      <p:cNvPicPr/>
                      <p:nvPr/>
                    </p:nvPicPr>
                    <p:blipFill>
                      <a:blip r:embed="rId6"/>
                      <a:stretch>
                        <a:fillRect/>
                      </a:stretch>
                    </p:blipFill>
                    <p:spPr>
                      <a:xfrm>
                        <a:off x="5133001" y="4351968"/>
                        <a:ext cx="1417995" cy="732631"/>
                      </a:xfrm>
                      <a:prstGeom prst="rect">
                        <a:avLst/>
                      </a:prstGeom>
                    </p:spPr>
                  </p:pic>
                </p:oleObj>
              </mc:Fallback>
            </mc:AlternateContent>
          </a:graphicData>
        </a:graphic>
      </p:graphicFrame>
    </p:spTree>
    <p:extLst>
      <p:ext uri="{BB962C8B-B14F-4D97-AF65-F5344CB8AC3E}">
        <p14:creationId xmlns:p14="http://schemas.microsoft.com/office/powerpoint/2010/main" val="2322642575"/>
      </p:ext>
    </p:extLst>
  </p:cSld>
  <p:clrMapOvr>
    <a:masterClrMapping/>
  </p:clrMapOvr>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F25-97EB-432E-A588-C23D18830D16}"/>
              </a:ext>
            </a:extLst>
          </p:cNvPr>
          <p:cNvSpPr>
            <a:spLocks noGrp="1"/>
          </p:cNvSpPr>
          <p:nvPr>
            <p:ph type="title"/>
          </p:nvPr>
        </p:nvSpPr>
        <p:spPr/>
        <p:txBody>
          <a:bodyPr/>
          <a:lstStyle/>
          <a:p>
            <a:r>
              <a:rPr lang="en-IN"/>
              <a:t>Test for the Equality of </a:t>
            </a:r>
            <a:r>
              <a:rPr lang="en-IN" i="1"/>
              <a:t>k</a:t>
            </a:r>
            <a:r>
              <a:rPr lang="en-IN"/>
              <a:t> Population Means </a:t>
            </a:r>
            <a:br>
              <a:rPr lang="en-IN"/>
            </a:br>
            <a:r>
              <a:rPr lang="en-IN"/>
              <a:t>(2 of 2)</a:t>
            </a:r>
          </a:p>
        </p:txBody>
      </p:sp>
      <p:sp>
        <p:nvSpPr>
          <p:cNvPr id="3" name="Content Placeholder 2">
            <a:extLst>
              <a:ext uri="{FF2B5EF4-FFF2-40B4-BE49-F238E27FC236}">
                <a16:creationId xmlns:a16="http://schemas.microsoft.com/office/drawing/2014/main" id="{AEE3B441-1E89-4508-A6A6-F0CF9E9FDC4F}"/>
              </a:ext>
            </a:extLst>
          </p:cNvPr>
          <p:cNvSpPr>
            <a:spLocks noGrp="1"/>
          </p:cNvSpPr>
          <p:nvPr>
            <p:ph idx="1"/>
          </p:nvPr>
        </p:nvSpPr>
        <p:spPr>
          <a:xfrm>
            <a:off x="476844" y="1944376"/>
            <a:ext cx="5805052" cy="444700"/>
          </a:xfrm>
        </p:spPr>
        <p:txBody>
          <a:bodyPr/>
          <a:lstStyle/>
          <a:p>
            <a:pPr algn="l"/>
            <a:r>
              <a:rPr lang="en-US"/>
              <a:t>Rejection Rule</a:t>
            </a:r>
          </a:p>
        </p:txBody>
      </p:sp>
      <p:graphicFrame>
        <p:nvGraphicFramePr>
          <p:cNvPr id="11" name="Object 3" descr="p-value approach: Reject H subscript 0 baseline if p-value is less than or equal to alpha.">
            <a:extLst>
              <a:ext uri="{FF2B5EF4-FFF2-40B4-BE49-F238E27FC236}">
                <a16:creationId xmlns:a16="http://schemas.microsoft.com/office/drawing/2014/main" id="{1F28944C-498E-4BA2-BD1B-D7F778DFADC6}"/>
              </a:ext>
            </a:extLst>
          </p:cNvPr>
          <p:cNvGraphicFramePr>
            <a:graphicFrameLocks noGrp="1" noChangeAspect="1"/>
          </p:cNvGraphicFramePr>
          <p:nvPr>
            <p:ph idx="11"/>
            <p:extLst>
              <p:ext uri="{D42A27DB-BD31-4B8C-83A1-F6EECF244321}">
                <p14:modId xmlns:p14="http://schemas.microsoft.com/office/powerpoint/2010/main" val="2993467767"/>
              </p:ext>
            </p:extLst>
          </p:nvPr>
        </p:nvGraphicFramePr>
        <p:xfrm>
          <a:off x="2099374" y="2784475"/>
          <a:ext cx="5864225" cy="385763"/>
        </p:xfrm>
        <a:graphic>
          <a:graphicData uri="http://schemas.openxmlformats.org/presentationml/2006/ole">
            <mc:AlternateContent xmlns:mc="http://schemas.openxmlformats.org/markup-compatibility/2006">
              <mc:Choice xmlns:v="urn:schemas-microsoft-com:vml" Requires="v">
                <p:oleObj spid="_x0000_s277508" name="Equation" r:id="rId3" imgW="5790960" imgH="380880" progId="Equation.DSMT4">
                  <p:embed/>
                </p:oleObj>
              </mc:Choice>
              <mc:Fallback>
                <p:oleObj name="Equation" r:id="rId3" imgW="5790960" imgH="380880" progId="Equation.DSMT4">
                  <p:embed/>
                  <p:pic>
                    <p:nvPicPr>
                      <p:cNvPr id="0" name="OLE substitute image"/>
                      <p:cNvPicPr/>
                      <p:nvPr/>
                    </p:nvPicPr>
                    <p:blipFill>
                      <a:blip r:embed="rId4"/>
                      <a:stretch>
                        <a:fillRect/>
                      </a:stretch>
                    </p:blipFill>
                    <p:spPr>
                      <a:xfrm>
                        <a:off x="2099374" y="2784475"/>
                        <a:ext cx="5864225" cy="385763"/>
                      </a:xfrm>
                      <a:prstGeom prst="rect">
                        <a:avLst/>
                      </a:prstGeom>
                    </p:spPr>
                  </p:pic>
                </p:oleObj>
              </mc:Fallback>
            </mc:AlternateContent>
          </a:graphicData>
        </a:graphic>
      </p:graphicFrame>
      <p:graphicFrame>
        <p:nvGraphicFramePr>
          <p:cNvPr id="12" name="Object 5" descr="Critical-value approach: reject H subscript 0 baseline if F is greater than or equal to F subscript alpha baseline.">
            <a:extLst>
              <a:ext uri="{FF2B5EF4-FFF2-40B4-BE49-F238E27FC236}">
                <a16:creationId xmlns:a16="http://schemas.microsoft.com/office/drawing/2014/main" id="{FD2D9B17-487A-4F55-9AC5-A95A62028D31}"/>
              </a:ext>
            </a:extLst>
          </p:cNvPr>
          <p:cNvGraphicFramePr>
            <a:graphicFrameLocks noGrp="1" noChangeAspect="1"/>
          </p:cNvGraphicFramePr>
          <p:nvPr>
            <p:ph idx="15"/>
            <p:extLst>
              <p:ext uri="{D42A27DB-BD31-4B8C-83A1-F6EECF244321}">
                <p14:modId xmlns:p14="http://schemas.microsoft.com/office/powerpoint/2010/main" val="2646365079"/>
              </p:ext>
            </p:extLst>
          </p:nvPr>
        </p:nvGraphicFramePr>
        <p:xfrm>
          <a:off x="2057325" y="3513137"/>
          <a:ext cx="5871782" cy="385709"/>
        </p:xfrm>
        <a:graphic>
          <a:graphicData uri="http://schemas.openxmlformats.org/presentationml/2006/ole">
            <mc:AlternateContent xmlns:mc="http://schemas.openxmlformats.org/markup-compatibility/2006">
              <mc:Choice xmlns:v="urn:schemas-microsoft-com:vml" Requires="v">
                <p:oleObj spid="_x0000_s277509" name="Equation" r:id="rId5" imgW="5803560" imgH="380880" progId="Equation.DSMT4">
                  <p:embed/>
                </p:oleObj>
              </mc:Choice>
              <mc:Fallback>
                <p:oleObj name="Equation" r:id="rId5" imgW="5803560" imgH="380880" progId="Equation.DSMT4">
                  <p:embed/>
                  <p:pic>
                    <p:nvPicPr>
                      <p:cNvPr id="0" name="OLE substitute image"/>
                      <p:cNvPicPr/>
                      <p:nvPr/>
                    </p:nvPicPr>
                    <p:blipFill>
                      <a:blip r:embed="rId6"/>
                      <a:stretch>
                        <a:fillRect/>
                      </a:stretch>
                    </p:blipFill>
                    <p:spPr>
                      <a:xfrm>
                        <a:off x="2057325" y="3513137"/>
                        <a:ext cx="5871782" cy="385709"/>
                      </a:xfrm>
                      <a:prstGeom prst="rect">
                        <a:avLst/>
                      </a:prstGeom>
                    </p:spPr>
                  </p:pic>
                </p:oleObj>
              </mc:Fallback>
            </mc:AlternateContent>
          </a:graphicData>
        </a:graphic>
      </p:graphicFrame>
      <p:graphicFrame>
        <p:nvGraphicFramePr>
          <p:cNvPr id="14" name="Object 7" descr="where the value of F subscript alpha baseline is based on an F distribution with k minus 1 numerator d. f. and n subscript T baseline minus k denominator d. f.">
            <a:extLst>
              <a:ext uri="{FF2B5EF4-FFF2-40B4-BE49-F238E27FC236}">
                <a16:creationId xmlns:a16="http://schemas.microsoft.com/office/drawing/2014/main" id="{91607259-C1D2-46F2-B0F3-0D4A681385FC}"/>
              </a:ext>
            </a:extLst>
          </p:cNvPr>
          <p:cNvGraphicFramePr>
            <a:graphicFrameLocks noGrp="1" noChangeAspect="1"/>
          </p:cNvGraphicFramePr>
          <p:nvPr>
            <p:ph idx="12"/>
            <p:extLst>
              <p:ext uri="{D42A27DB-BD31-4B8C-83A1-F6EECF244321}">
                <p14:modId xmlns:p14="http://schemas.microsoft.com/office/powerpoint/2010/main" val="2078047932"/>
              </p:ext>
            </p:extLst>
          </p:nvPr>
        </p:nvGraphicFramePr>
        <p:xfrm>
          <a:off x="570973" y="4553952"/>
          <a:ext cx="10372505" cy="871122"/>
        </p:xfrm>
        <a:graphic>
          <a:graphicData uri="http://schemas.openxmlformats.org/presentationml/2006/ole">
            <mc:AlternateContent xmlns:mc="http://schemas.openxmlformats.org/markup-compatibility/2006">
              <mc:Choice xmlns:v="urn:schemas-microsoft-com:vml" Requires="v">
                <p:oleObj spid="_x0000_s277510" name="Equation" r:id="rId7" imgW="10223280" imgH="863280" progId="Equation.DSMT4">
                  <p:embed/>
                </p:oleObj>
              </mc:Choice>
              <mc:Fallback>
                <p:oleObj name="Equation" r:id="rId7" imgW="10223280" imgH="863280" progId="Equation.DSMT4">
                  <p:embed/>
                  <p:pic>
                    <p:nvPicPr>
                      <p:cNvPr id="0" name="OLE substitute image"/>
                      <p:cNvPicPr/>
                      <p:nvPr/>
                    </p:nvPicPr>
                    <p:blipFill>
                      <a:blip r:embed="rId8"/>
                      <a:stretch>
                        <a:fillRect/>
                      </a:stretch>
                    </p:blipFill>
                    <p:spPr>
                      <a:xfrm>
                        <a:off x="570973" y="4553952"/>
                        <a:ext cx="10372505" cy="871122"/>
                      </a:xfrm>
                      <a:prstGeom prst="rect">
                        <a:avLst/>
                      </a:prstGeom>
                    </p:spPr>
                  </p:pic>
                </p:oleObj>
              </mc:Fallback>
            </mc:AlternateContent>
          </a:graphicData>
        </a:graphic>
      </p:graphicFrame>
    </p:spTree>
    <p:extLst>
      <p:ext uri="{BB962C8B-B14F-4D97-AF65-F5344CB8AC3E}">
        <p14:creationId xmlns:p14="http://schemas.microsoft.com/office/powerpoint/2010/main" val="1853621456"/>
      </p:ext>
    </p:extLst>
  </p:cSld>
  <p:clrMapOvr>
    <a:masterClrMapping/>
  </p:clrMapOvr>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EF93-6ED2-4390-BC81-CB642DD34ADA}"/>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(1 of 7)</a:t>
            </a:r>
          </a:p>
        </p:txBody>
      </p:sp>
      <p:sp>
        <p:nvSpPr>
          <p:cNvPr id="3" name="Content Placeholder 2">
            <a:extLst>
              <a:ext uri="{FF2B5EF4-FFF2-40B4-BE49-F238E27FC236}">
                <a16:creationId xmlns:a16="http://schemas.microsoft.com/office/drawing/2014/main" id="{852ED3BB-E38B-4652-9876-22F9872D2756}"/>
              </a:ext>
            </a:extLst>
          </p:cNvPr>
          <p:cNvSpPr>
            <a:spLocks noGrp="1"/>
          </p:cNvSpPr>
          <p:nvPr>
            <p:ph idx="1"/>
          </p:nvPr>
        </p:nvSpPr>
        <p:spPr/>
        <p:txBody>
          <a:bodyPr/>
          <a:lstStyle/>
          <a:p>
            <a:pPr marL="0" indent="0">
              <a:spcAft>
                <a:spcPts val="1200"/>
              </a:spcAft>
              <a:buNone/>
            </a:pPr>
            <a:r>
              <a:rPr lang="en-IN" b="1" u="sng"/>
              <a:t>Example</a:t>
            </a:r>
            <a:r>
              <a:rPr lang="en-IN"/>
              <a:t>: Chemitech experiment</a:t>
            </a:r>
          </a:p>
          <a:p>
            <a:pPr marL="0" indent="0">
              <a:spcBef>
                <a:spcPts val="1800"/>
              </a:spcBef>
              <a:buNone/>
            </a:pPr>
            <a:r>
              <a:rPr lang="en-IN" err="1"/>
              <a:t>Chemitech developed a new filtration system for municipal water supplies. There are different methods that can be used to assemble the system. Chemitech has narrowed down to three methods: A, B and C and wants to determine which assembly method can produce the greatest number of filtration systems per week.</a:t>
            </a:r>
          </a:p>
        </p:txBody>
      </p:sp>
    </p:spTree>
    <p:extLst>
      <p:ext uri="{BB962C8B-B14F-4D97-AF65-F5344CB8AC3E}">
        <p14:creationId xmlns:p14="http://schemas.microsoft.com/office/powerpoint/2010/main" val="283055858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080115-3339-4F70-B9A7-D38CCFA37FD6}"/>
              </a:ext>
            </a:extLst>
          </p:cNvPr>
          <p:cNvSpPr>
            <a:spLocks noGrp="1"/>
          </p:cNvSpPr>
          <p:nvPr>
            <p:ph type="title"/>
          </p:nvPr>
        </p:nvSpPr>
        <p:spPr/>
        <p:txBody>
          <a:bodyPr/>
          <a:lstStyle/>
          <a:p>
            <a:r>
              <a:rPr lang="en-US"/>
              <a:t>Frequency Distribution (9 of 9)</a:t>
            </a:r>
            <a:endParaRPr lang="en-IN"/>
          </a:p>
        </p:txBody>
      </p:sp>
      <p:sp>
        <p:nvSpPr>
          <p:cNvPr id="2" name="Content Placeholder 2">
            <a:extLst>
              <a:ext uri="{FF2B5EF4-FFF2-40B4-BE49-F238E27FC236}">
                <a16:creationId xmlns:a16="http://schemas.microsoft.com/office/drawing/2014/main" id="{041EB313-D192-4D49-8299-6708A9BD6F2F}"/>
              </a:ext>
            </a:extLst>
          </p:cNvPr>
          <p:cNvSpPr>
            <a:spLocks noGrp="1"/>
          </p:cNvSpPr>
          <p:nvPr>
            <p:ph sz="half" idx="2"/>
          </p:nvPr>
        </p:nvSpPr>
        <p:spPr>
          <a:xfrm>
            <a:off x="476843" y="1828800"/>
            <a:ext cx="11241915" cy="1097280"/>
          </a:xfrm>
        </p:spPr>
        <p:txBody>
          <a:bodyPr/>
          <a:lstStyle/>
          <a:p>
            <a:pPr marL="0" lvl="0" indent="0">
              <a:buClr>
                <a:srgbClr val="003865"/>
              </a:buClr>
              <a:buNone/>
            </a:pPr>
            <a:r>
              <a:rPr lang="en-US" b="1" u="sng">
                <a:solidFill>
                  <a:srgbClr val="003865"/>
                </a:solidFill>
              </a:rPr>
              <a:t>Example:</a:t>
            </a:r>
            <a:r>
              <a:rPr lang="en-US" b="1">
                <a:solidFill>
                  <a:srgbClr val="003865"/>
                </a:solidFill>
              </a:rPr>
              <a:t> </a:t>
            </a:r>
            <a:r>
              <a:rPr lang="en-US">
                <a:solidFill>
                  <a:srgbClr val="003865"/>
                </a:solidFill>
              </a:rPr>
              <a:t>Sanderson and Clifford</a:t>
            </a:r>
          </a:p>
          <a:p>
            <a:pPr lvl="0">
              <a:buClr>
                <a:srgbClr val="003865"/>
              </a:buClr>
            </a:pPr>
            <a:r>
              <a:rPr lang="en-US">
                <a:solidFill>
                  <a:srgbClr val="003865"/>
                </a:solidFill>
              </a:rPr>
              <a:t>If we choose five classes:</a:t>
            </a:r>
          </a:p>
        </p:txBody>
      </p:sp>
      <p:graphicFrame>
        <p:nvGraphicFramePr>
          <p:cNvPr id="8" name="Object 3" descr="Begin equation. Approximate Class Width equals start left parenthesis 33 minus 12 right parenthesis divided by 5 equals 4.2 which equals approximately 4. End equation.">
            <a:extLst>
              <a:ext uri="{FF2B5EF4-FFF2-40B4-BE49-F238E27FC236}">
                <a16:creationId xmlns:a16="http://schemas.microsoft.com/office/drawing/2014/main" id="{F60C0A0E-99D2-460C-9035-1E9D838F16BF}"/>
              </a:ext>
            </a:extLst>
          </p:cNvPr>
          <p:cNvGraphicFramePr>
            <a:graphicFrameLocks noGrp="1" noChangeAspect="1"/>
          </p:cNvGraphicFramePr>
          <p:nvPr>
            <p:ph idx="10"/>
            <p:extLst>
              <p:ext uri="{D42A27DB-BD31-4B8C-83A1-F6EECF244321}">
                <p14:modId xmlns:p14="http://schemas.microsoft.com/office/powerpoint/2010/main" val="668863167"/>
              </p:ext>
            </p:extLst>
          </p:nvPr>
        </p:nvGraphicFramePr>
        <p:xfrm>
          <a:off x="1420813" y="2787807"/>
          <a:ext cx="6271758" cy="799944"/>
        </p:xfrm>
        <a:graphic>
          <a:graphicData uri="http://schemas.openxmlformats.org/presentationml/2006/ole">
            <mc:AlternateContent xmlns:mc="http://schemas.openxmlformats.org/markup-compatibility/2006">
              <mc:Choice xmlns:v="urn:schemas-microsoft-com:vml" Requires="v">
                <p:oleObj spid="_x0000_s3074" name="Equation" r:id="rId3" imgW="6273720" imgH="799920" progId="Equation.DSMT4">
                  <p:embed/>
                </p:oleObj>
              </mc:Choice>
              <mc:Fallback>
                <p:oleObj name="Equation" r:id="rId3" imgW="6273720" imgH="799920" progId="Equation.DSMT4">
                  <p:embed/>
                  <p:pic>
                    <p:nvPicPr>
                      <p:cNvPr id="0" name="OLE substitute image"/>
                      <p:cNvPicPr/>
                      <p:nvPr/>
                    </p:nvPicPr>
                    <p:blipFill>
                      <a:blip r:embed="rId4"/>
                      <a:stretch>
                        <a:fillRect/>
                      </a:stretch>
                    </p:blipFill>
                    <p:spPr>
                      <a:xfrm>
                        <a:off x="1420813" y="2787807"/>
                        <a:ext cx="6271758" cy="799944"/>
                      </a:xfrm>
                      <a:prstGeom prst="rect">
                        <a:avLst/>
                      </a:prstGeom>
                    </p:spPr>
                  </p:pic>
                </p:oleObj>
              </mc:Fallback>
            </mc:AlternateContent>
          </a:graphicData>
        </a:graphic>
      </p:graphicFrame>
      <p:graphicFrame>
        <p:nvGraphicFramePr>
          <p:cNvPr id="9" name="Table 4">
            <a:extLst>
              <a:ext uri="{FF2B5EF4-FFF2-40B4-BE49-F238E27FC236}">
                <a16:creationId xmlns:a16="http://schemas.microsoft.com/office/drawing/2014/main" id="{BC45B3E2-5D79-4DCA-8E7E-1CCD4D8EFE5E}"/>
              </a:ext>
            </a:extLst>
          </p:cNvPr>
          <p:cNvGraphicFramePr>
            <a:graphicFrameLocks noGrp="1"/>
          </p:cNvGraphicFramePr>
          <p:nvPr>
            <p:ph idx="11"/>
            <p:extLst>
              <p:ext uri="{D42A27DB-BD31-4B8C-83A1-F6EECF244321}">
                <p14:modId xmlns:p14="http://schemas.microsoft.com/office/powerpoint/2010/main" val="1245301938"/>
              </p:ext>
            </p:extLst>
          </p:nvPr>
        </p:nvGraphicFramePr>
        <p:xfrm>
          <a:off x="3127828" y="3758348"/>
          <a:ext cx="5936344" cy="2626407"/>
        </p:xfrm>
        <a:graphic>
          <a:graphicData uri="http://schemas.openxmlformats.org/drawingml/2006/table">
            <a:tbl>
              <a:tblPr firstRow="1" bandRow="1">
                <a:tableStyleId>{073A0DAA-6AF3-43AB-8588-CEC1D06C72B9}</a:tableStyleId>
              </a:tblPr>
              <a:tblGrid>
                <a:gridCol w="2968172">
                  <a:extLst>
                    <a:ext uri="{9D8B030D-6E8A-4147-A177-3AD203B41FA5}">
                      <a16:colId xmlns:a16="http://schemas.microsoft.com/office/drawing/2014/main" val="2582328964"/>
                    </a:ext>
                  </a:extLst>
                </a:gridCol>
                <a:gridCol w="2968172">
                  <a:extLst>
                    <a:ext uri="{9D8B030D-6E8A-4147-A177-3AD203B41FA5}">
                      <a16:colId xmlns:a16="http://schemas.microsoft.com/office/drawing/2014/main" val="3347270020"/>
                    </a:ext>
                  </a:extLst>
                </a:gridCol>
              </a:tblGrid>
              <a:tr h="375201">
                <a:tc>
                  <a:txBody>
                    <a:bodyPr/>
                    <a:lstStyle/>
                    <a:p>
                      <a:pPr algn="ctr"/>
                      <a:r>
                        <a:rPr lang="en-IN"/>
                        <a:t>Time in days </a:t>
                      </a:r>
                    </a:p>
                  </a:txBody>
                  <a:tcPr/>
                </a:tc>
                <a:tc>
                  <a:txBody>
                    <a:bodyPr/>
                    <a:lstStyle/>
                    <a:p>
                      <a:pPr algn="ctr"/>
                      <a:r>
                        <a:rPr lang="en-IN"/>
                        <a:t>Frequency</a:t>
                      </a:r>
                    </a:p>
                  </a:txBody>
                  <a:tcPr/>
                </a:tc>
                <a:extLst>
                  <a:ext uri="{0D108BD9-81ED-4DB2-BD59-A6C34878D82A}">
                    <a16:rowId xmlns:a16="http://schemas.microsoft.com/office/drawing/2014/main" val="1162972770"/>
                  </a:ext>
                </a:extLst>
              </a:tr>
              <a:tr h="375201">
                <a:tc>
                  <a:txBody>
                    <a:bodyPr/>
                    <a:lstStyle/>
                    <a:p>
                      <a:pPr algn="ctr"/>
                      <a:r>
                        <a:rPr lang="en-IN"/>
                        <a:t>10 to 14</a:t>
                      </a:r>
                    </a:p>
                  </a:txBody>
                  <a:tcPr>
                    <a:solidFill>
                      <a:schemeClr val="bg1"/>
                    </a:solidFill>
                  </a:tcPr>
                </a:tc>
                <a:tc>
                  <a:txBody>
                    <a:bodyPr/>
                    <a:lstStyle/>
                    <a:p>
                      <a:pPr algn="ctr"/>
                      <a:r>
                        <a:rPr lang="en-IN"/>
                        <a:t>4</a:t>
                      </a:r>
                    </a:p>
                  </a:txBody>
                  <a:tcPr>
                    <a:solidFill>
                      <a:schemeClr val="bg1"/>
                    </a:solidFill>
                  </a:tcPr>
                </a:tc>
                <a:extLst>
                  <a:ext uri="{0D108BD9-81ED-4DB2-BD59-A6C34878D82A}">
                    <a16:rowId xmlns:a16="http://schemas.microsoft.com/office/drawing/2014/main" val="1253487281"/>
                  </a:ext>
                </a:extLst>
              </a:tr>
              <a:tr h="375201">
                <a:tc>
                  <a:txBody>
                    <a:bodyPr/>
                    <a:lstStyle/>
                    <a:p>
                      <a:pPr algn="ctr"/>
                      <a:r>
                        <a:rPr lang="en-IN"/>
                        <a:t>15 to 19</a:t>
                      </a:r>
                    </a:p>
                  </a:txBody>
                  <a:tcPr/>
                </a:tc>
                <a:tc>
                  <a:txBody>
                    <a:bodyPr/>
                    <a:lstStyle/>
                    <a:p>
                      <a:pPr algn="ctr"/>
                      <a:r>
                        <a:rPr lang="en-IN"/>
                        <a:t>8</a:t>
                      </a:r>
                    </a:p>
                  </a:txBody>
                  <a:tcPr/>
                </a:tc>
                <a:extLst>
                  <a:ext uri="{0D108BD9-81ED-4DB2-BD59-A6C34878D82A}">
                    <a16:rowId xmlns:a16="http://schemas.microsoft.com/office/drawing/2014/main" val="3367734002"/>
                  </a:ext>
                </a:extLst>
              </a:tr>
              <a:tr h="375201">
                <a:tc>
                  <a:txBody>
                    <a:bodyPr/>
                    <a:lstStyle/>
                    <a:p>
                      <a:pPr algn="ctr"/>
                      <a:r>
                        <a:rPr lang="en-IN"/>
                        <a:t>20 to 24</a:t>
                      </a:r>
                    </a:p>
                  </a:txBody>
                  <a:tcPr>
                    <a:solidFill>
                      <a:schemeClr val="bg1"/>
                    </a:solidFill>
                  </a:tcPr>
                </a:tc>
                <a:tc>
                  <a:txBody>
                    <a:bodyPr/>
                    <a:lstStyle/>
                    <a:p>
                      <a:pPr algn="ctr"/>
                      <a:r>
                        <a:rPr lang="en-IN"/>
                        <a:t>5</a:t>
                      </a:r>
                    </a:p>
                  </a:txBody>
                  <a:tcPr>
                    <a:solidFill>
                      <a:schemeClr val="bg1"/>
                    </a:solidFill>
                  </a:tcPr>
                </a:tc>
                <a:extLst>
                  <a:ext uri="{0D108BD9-81ED-4DB2-BD59-A6C34878D82A}">
                    <a16:rowId xmlns:a16="http://schemas.microsoft.com/office/drawing/2014/main" val="129699883"/>
                  </a:ext>
                </a:extLst>
              </a:tr>
              <a:tr h="375201">
                <a:tc>
                  <a:txBody>
                    <a:bodyPr/>
                    <a:lstStyle/>
                    <a:p>
                      <a:pPr algn="ctr"/>
                      <a:r>
                        <a:rPr lang="en-IN"/>
                        <a:t>25 to 29</a:t>
                      </a:r>
                    </a:p>
                  </a:txBody>
                  <a:tcPr/>
                </a:tc>
                <a:tc>
                  <a:txBody>
                    <a:bodyPr/>
                    <a:lstStyle/>
                    <a:p>
                      <a:pPr algn="ctr"/>
                      <a:r>
                        <a:rPr lang="en-IN"/>
                        <a:t>2</a:t>
                      </a:r>
                    </a:p>
                  </a:txBody>
                  <a:tcPr/>
                </a:tc>
                <a:extLst>
                  <a:ext uri="{0D108BD9-81ED-4DB2-BD59-A6C34878D82A}">
                    <a16:rowId xmlns:a16="http://schemas.microsoft.com/office/drawing/2014/main" val="2851606681"/>
                  </a:ext>
                </a:extLst>
              </a:tr>
              <a:tr h="375201">
                <a:tc>
                  <a:txBody>
                    <a:bodyPr/>
                    <a:lstStyle/>
                    <a:p>
                      <a:pPr algn="ctr"/>
                      <a:r>
                        <a:rPr lang="en-IN"/>
                        <a:t>30 to 34</a:t>
                      </a:r>
                    </a:p>
                  </a:txBody>
                  <a:tcPr>
                    <a:solidFill>
                      <a:schemeClr val="bg1"/>
                    </a:solidFill>
                  </a:tcPr>
                </a:tc>
                <a:tc>
                  <a:txBody>
                    <a:bodyPr/>
                    <a:lstStyle/>
                    <a:p>
                      <a:pPr algn="ctr"/>
                      <a:r>
                        <a:rPr lang="en-IN"/>
                        <a:t>1</a:t>
                      </a:r>
                    </a:p>
                  </a:txBody>
                  <a:tcPr>
                    <a:solidFill>
                      <a:schemeClr val="bg1"/>
                    </a:solidFill>
                  </a:tcPr>
                </a:tc>
                <a:extLst>
                  <a:ext uri="{0D108BD9-81ED-4DB2-BD59-A6C34878D82A}">
                    <a16:rowId xmlns:a16="http://schemas.microsoft.com/office/drawing/2014/main" val="2087548706"/>
                  </a:ext>
                </a:extLst>
              </a:tr>
              <a:tr h="375201">
                <a:tc>
                  <a:txBody>
                    <a:bodyPr/>
                    <a:lstStyle/>
                    <a:p>
                      <a:pPr algn="ctr"/>
                      <a:r>
                        <a:rPr lang="en-IN"/>
                        <a:t>Total</a:t>
                      </a:r>
                      <a:endParaRPr lang="en-IN" b="1"/>
                    </a:p>
                  </a:txBody>
                  <a:tcPr/>
                </a:tc>
                <a:tc>
                  <a:txBody>
                    <a:bodyPr/>
                    <a:lstStyle/>
                    <a:p>
                      <a:pPr algn="ctr"/>
                      <a:r>
                        <a:rPr lang="en-IN"/>
                        <a:t>20</a:t>
                      </a:r>
                      <a:endParaRPr lang="en-IN" b="1"/>
                    </a:p>
                  </a:txBody>
                  <a:tcPr/>
                </a:tc>
                <a:extLst>
                  <a:ext uri="{0D108BD9-81ED-4DB2-BD59-A6C34878D82A}">
                    <a16:rowId xmlns:a16="http://schemas.microsoft.com/office/drawing/2014/main" val="257067153"/>
                  </a:ext>
                </a:extLst>
              </a:tr>
            </a:tbl>
          </a:graphicData>
        </a:graphic>
      </p:graphicFrame>
    </p:spTree>
    <p:extLst>
      <p:ext uri="{BB962C8B-B14F-4D97-AF65-F5344CB8AC3E}">
        <p14:creationId xmlns:p14="http://schemas.microsoft.com/office/powerpoint/2010/main" val="3437496730"/>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DE3F-6707-484D-9FA6-122C5A30BD16}"/>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(2 of 7)</a:t>
            </a:r>
          </a:p>
        </p:txBody>
      </p:sp>
      <p:sp>
        <p:nvSpPr>
          <p:cNvPr id="3" name="Content Placeholder 2">
            <a:extLst>
              <a:ext uri="{FF2B5EF4-FFF2-40B4-BE49-F238E27FC236}">
                <a16:creationId xmlns:a16="http://schemas.microsoft.com/office/drawing/2014/main" id="{F6CEB949-AADE-4D47-8986-26FA37AD9CA7}"/>
              </a:ext>
            </a:extLst>
          </p:cNvPr>
          <p:cNvSpPr>
            <a:spLocks noGrp="1"/>
          </p:cNvSpPr>
          <p:nvPr>
            <p:ph sz="half" idx="1"/>
          </p:nvPr>
        </p:nvSpPr>
        <p:spPr>
          <a:xfrm>
            <a:off x="476843" y="1825625"/>
            <a:ext cx="11241915" cy="1603375"/>
          </a:xfrm>
        </p:spPr>
        <p:txBody>
          <a:bodyPr/>
          <a:lstStyle/>
          <a:p>
            <a:pPr marL="0" indent="0">
              <a:spcAft>
                <a:spcPts val="1200"/>
              </a:spcAft>
              <a:buNone/>
            </a:pPr>
            <a:r>
              <a:rPr lang="en-IN" b="1" u="sng"/>
              <a:t>Example</a:t>
            </a:r>
            <a:r>
              <a:rPr lang="en-IN"/>
              <a:t>: Chemitech experiment</a:t>
            </a:r>
          </a:p>
          <a:p>
            <a:pPr marL="0" indent="0">
              <a:spcBef>
                <a:spcPts val="1800"/>
              </a:spcBef>
              <a:buNone/>
            </a:pPr>
            <a:r>
              <a:rPr lang="en-IN"/>
              <a:t>For the purpose, it selected 15 workers and then randomly assigned each of the three treatments to 5 of the workers.</a:t>
            </a:r>
          </a:p>
        </p:txBody>
      </p:sp>
      <p:sp>
        <p:nvSpPr>
          <p:cNvPr id="4" name="Content Placeholder 3">
            <a:extLst>
              <a:ext uri="{FF2B5EF4-FFF2-40B4-BE49-F238E27FC236}">
                <a16:creationId xmlns:a16="http://schemas.microsoft.com/office/drawing/2014/main" id="{14315C75-D8FB-412F-9E08-38FCC27D3237}"/>
              </a:ext>
            </a:extLst>
          </p:cNvPr>
          <p:cNvSpPr>
            <a:spLocks noGrp="1"/>
          </p:cNvSpPr>
          <p:nvPr>
            <p:ph sz="half" idx="2"/>
          </p:nvPr>
        </p:nvSpPr>
        <p:spPr>
          <a:xfrm>
            <a:off x="2670628" y="3672115"/>
            <a:ext cx="6850744" cy="2504848"/>
          </a:xfrm>
          <a:ln>
            <a:solidFill>
              <a:srgbClr val="003865"/>
            </a:solidFill>
          </a:ln>
        </p:spPr>
        <p:txBody>
          <a:bodyPr anchor="ctr"/>
          <a:lstStyle/>
          <a:p>
            <a:pPr marL="0" indent="0" algn="ctr">
              <a:buNone/>
            </a:pPr>
            <a:r>
              <a:rPr lang="en-IN"/>
              <a:t>Factor: Assembly method</a:t>
            </a:r>
          </a:p>
          <a:p>
            <a:pPr marL="0" indent="0" algn="ctr">
              <a:buNone/>
            </a:pPr>
            <a:r>
              <a:rPr lang="en-IN"/>
              <a:t>Treatments: A, B and C</a:t>
            </a:r>
          </a:p>
          <a:p>
            <a:pPr marL="0" indent="0" algn="ctr">
              <a:buNone/>
            </a:pPr>
            <a:r>
              <a:rPr lang="en-IN"/>
              <a:t>Experimental units: Employees</a:t>
            </a:r>
          </a:p>
          <a:p>
            <a:pPr marL="0" indent="0" algn="ctr">
              <a:buNone/>
            </a:pPr>
            <a:r>
              <a:rPr lang="en-IN"/>
              <a:t>Response units: Number of units produced</a:t>
            </a:r>
          </a:p>
        </p:txBody>
      </p:sp>
    </p:spTree>
    <p:extLst>
      <p:ext uri="{BB962C8B-B14F-4D97-AF65-F5344CB8AC3E}">
        <p14:creationId xmlns:p14="http://schemas.microsoft.com/office/powerpoint/2010/main" val="2729292816"/>
      </p:ext>
    </p:extLst>
  </p:cSld>
  <p:clrMapOvr>
    <a:masterClrMapping/>
  </p:clrMapOvr>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A3D4-6563-4DDC-AD44-6969F4965FD3}"/>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(3 of 7)</a:t>
            </a:r>
          </a:p>
        </p:txBody>
      </p:sp>
      <p:graphicFrame>
        <p:nvGraphicFramePr>
          <p:cNvPr id="5" name="Table 2">
            <a:extLst>
              <a:ext uri="{FF2B5EF4-FFF2-40B4-BE49-F238E27FC236}">
                <a16:creationId xmlns:a16="http://schemas.microsoft.com/office/drawing/2014/main" id="{54F933AA-EE8A-43C4-8EE6-926A5A0617BC}"/>
              </a:ext>
            </a:extLst>
          </p:cNvPr>
          <p:cNvGraphicFramePr>
            <a:graphicFrameLocks noGrp="1"/>
          </p:cNvGraphicFramePr>
          <p:nvPr>
            <p:ph idx="1"/>
            <p:extLst>
              <p:ext uri="{D42A27DB-BD31-4B8C-83A1-F6EECF244321}">
                <p14:modId xmlns:p14="http://schemas.microsoft.com/office/powerpoint/2010/main" val="4114595472"/>
              </p:ext>
            </p:extLst>
          </p:nvPr>
        </p:nvGraphicFramePr>
        <p:xfrm>
          <a:off x="818536" y="2101399"/>
          <a:ext cx="10554928" cy="3930103"/>
        </p:xfrm>
        <a:graphic>
          <a:graphicData uri="http://schemas.openxmlformats.org/drawingml/2006/table">
            <a:tbl>
              <a:tblPr firstRow="1" bandRow="1">
                <a:tableStyleId>{073A0DAA-6AF3-43AB-8588-CEC1D06C72B9}</a:tableStyleId>
              </a:tblPr>
              <a:tblGrid>
                <a:gridCol w="2638732">
                  <a:extLst>
                    <a:ext uri="{9D8B030D-6E8A-4147-A177-3AD203B41FA5}">
                      <a16:colId xmlns:a16="http://schemas.microsoft.com/office/drawing/2014/main" val="246323930"/>
                    </a:ext>
                  </a:extLst>
                </a:gridCol>
                <a:gridCol w="2638732">
                  <a:extLst>
                    <a:ext uri="{9D8B030D-6E8A-4147-A177-3AD203B41FA5}">
                      <a16:colId xmlns:a16="http://schemas.microsoft.com/office/drawing/2014/main" val="3085948993"/>
                    </a:ext>
                  </a:extLst>
                </a:gridCol>
                <a:gridCol w="2638732">
                  <a:extLst>
                    <a:ext uri="{9D8B030D-6E8A-4147-A177-3AD203B41FA5}">
                      <a16:colId xmlns:a16="http://schemas.microsoft.com/office/drawing/2014/main" val="3464040833"/>
                    </a:ext>
                  </a:extLst>
                </a:gridCol>
                <a:gridCol w="2638732">
                  <a:extLst>
                    <a:ext uri="{9D8B030D-6E8A-4147-A177-3AD203B41FA5}">
                      <a16:colId xmlns:a16="http://schemas.microsoft.com/office/drawing/2014/main" val="1757332839"/>
                    </a:ext>
                  </a:extLst>
                </a:gridCol>
              </a:tblGrid>
              <a:tr h="402294">
                <a:tc>
                  <a:txBody>
                    <a:bodyPr/>
                    <a:lstStyle/>
                    <a:p>
                      <a:pPr algn="ctr"/>
                      <a:r>
                        <a:rPr lang="en-IN" sz="2000"/>
                        <a:t>Observation</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A</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B</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C</a:t>
                      </a:r>
                    </a:p>
                  </a:txBody>
                  <a:tcPr marL="218605" marR="218605">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23548486"/>
                  </a:ext>
                </a:extLst>
              </a:tr>
              <a:tr h="402294">
                <a:tc>
                  <a:txBody>
                    <a:bodyPr/>
                    <a:lstStyle/>
                    <a:p>
                      <a:pPr algn="ctr"/>
                      <a:r>
                        <a:rPr lang="en-IN" sz="2000">
                          <a:solidFill>
                            <a:srgbClr val="000000"/>
                          </a:solidFill>
                        </a:rPr>
                        <a:t>1</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48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625911"/>
                  </a:ext>
                </a:extLst>
              </a:tr>
              <a:tr h="402294">
                <a:tc>
                  <a:txBody>
                    <a:bodyPr/>
                    <a:lstStyle/>
                    <a:p>
                      <a:pPr algn="ctr"/>
                      <a:r>
                        <a:rPr lang="en-IN" sz="2000">
                          <a:solidFill>
                            <a:srgbClr val="000000"/>
                          </a:solidFill>
                        </a:rPr>
                        <a:t>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57</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3218780"/>
                  </a:ext>
                </a:extLst>
              </a:tr>
              <a:tr h="402294">
                <a:tc>
                  <a:txBody>
                    <a:bodyPr/>
                    <a:lstStyle/>
                    <a:p>
                      <a:pPr algn="ctr"/>
                      <a:r>
                        <a:rPr lang="en-IN" sz="2000">
                          <a:solidFill>
                            <a:srgbClr val="000000"/>
                          </a:solidFill>
                        </a:rPr>
                        <a:t>3</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71</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1591212"/>
                  </a:ext>
                </a:extLst>
              </a:tr>
              <a:tr h="402294">
                <a:tc>
                  <a:txBody>
                    <a:bodyPr/>
                    <a:lstStyle/>
                    <a:p>
                      <a:pPr algn="ctr"/>
                      <a:r>
                        <a:rPr lang="en-IN" sz="2000">
                          <a:solidFill>
                            <a:srgbClr val="000000"/>
                          </a:solidFill>
                        </a:rPr>
                        <a:t>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47</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6672182"/>
                  </a:ext>
                </a:extLst>
              </a:tr>
              <a:tr h="402294">
                <a:tc>
                  <a:txBody>
                    <a:bodyPr/>
                    <a:lstStyle/>
                    <a:p>
                      <a:pPr algn="ctr"/>
                      <a:r>
                        <a:rPr lang="en-IN" sz="2000">
                          <a:solidFill>
                            <a:srgbClr val="000000"/>
                          </a:solidFill>
                        </a:rPr>
                        <a:t>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67</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49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0990373"/>
                  </a:ext>
                </a:extLst>
              </a:tr>
              <a:tr h="402294">
                <a:tc>
                  <a:txBody>
                    <a:bodyPr/>
                    <a:lstStyle/>
                    <a:p>
                      <a:pPr algn="ctr"/>
                      <a:r>
                        <a:rPr lang="en-IN" sz="2000">
                          <a:solidFill>
                            <a:srgbClr val="000000"/>
                          </a:solidFill>
                        </a:rPr>
                        <a:t>Sample mean </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62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66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7377614"/>
                  </a:ext>
                </a:extLst>
              </a:tr>
              <a:tr h="402294">
                <a:tc>
                  <a:txBody>
                    <a:bodyPr/>
                    <a:lstStyle/>
                    <a:p>
                      <a:pPr algn="ctr"/>
                      <a:r>
                        <a:rPr lang="en-IN" sz="2000">
                          <a:solidFill>
                            <a:srgbClr val="000000"/>
                          </a:solidFill>
                        </a:rPr>
                        <a:t>Sample variance</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27.5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26.5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31.0</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273937"/>
                  </a:ext>
                </a:extLst>
              </a:tr>
              <a:tr h="711751">
                <a:tc>
                  <a:txBody>
                    <a:bodyPr/>
                    <a:lstStyle/>
                    <a:p>
                      <a:pPr algn="ctr"/>
                      <a:r>
                        <a:rPr lang="en-IN" sz="2000">
                          <a:solidFill>
                            <a:srgbClr val="000000"/>
                          </a:solidFill>
                        </a:rPr>
                        <a:t>Sample standard deviation</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5.244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5.148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5.568</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0233395"/>
                  </a:ext>
                </a:extLst>
              </a:tr>
            </a:tbl>
          </a:graphicData>
        </a:graphic>
      </p:graphicFrame>
    </p:spTree>
    <p:extLst>
      <p:ext uri="{BB962C8B-B14F-4D97-AF65-F5344CB8AC3E}">
        <p14:creationId xmlns:p14="http://schemas.microsoft.com/office/powerpoint/2010/main" val="2768993627"/>
      </p:ext>
    </p:extLst>
  </p:cSld>
  <p:clrMapOvr>
    <a:masterClrMapping/>
  </p:clrMapOvr>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7FB8-45FF-4DE4-934B-A5D3971329BB}"/>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(4 of 7)</a:t>
            </a:r>
          </a:p>
        </p:txBody>
      </p:sp>
      <p:sp>
        <p:nvSpPr>
          <p:cNvPr id="3" name="Content Placeholder 2">
            <a:extLst>
              <a:ext uri="{FF2B5EF4-FFF2-40B4-BE49-F238E27FC236}">
                <a16:creationId xmlns:a16="http://schemas.microsoft.com/office/drawing/2014/main" id="{2A382795-D28E-4682-A5F4-A5714720DF8E}"/>
              </a:ext>
            </a:extLst>
          </p:cNvPr>
          <p:cNvSpPr>
            <a:spLocks noGrp="1"/>
          </p:cNvSpPr>
          <p:nvPr>
            <p:ph idx="1"/>
          </p:nvPr>
        </p:nvSpPr>
        <p:spPr>
          <a:xfrm>
            <a:off x="476844" y="1944375"/>
            <a:ext cx="4907956" cy="1089111"/>
          </a:xfrm>
        </p:spPr>
        <p:txBody>
          <a:bodyPr/>
          <a:lstStyle/>
          <a:p>
            <a:pPr algn="l"/>
            <a:r>
              <a:rPr lang="en-IN" b="1" u="sng"/>
              <a:t>Example</a:t>
            </a:r>
            <a:r>
              <a:rPr lang="en-IN"/>
              <a:t>: Chemitech experiment</a:t>
            </a:r>
            <a:endParaRPr lang="en-US"/>
          </a:p>
          <a:p>
            <a:pPr marL="228600" indent="-228600" algn="l">
              <a:buFont typeface="Arial" pitchFamily="34" charset="0"/>
              <a:buChar char="•"/>
            </a:pPr>
            <a:r>
              <a:rPr lang="en-US"/>
              <a:t>Hypotheses</a:t>
            </a:r>
          </a:p>
        </p:txBody>
      </p:sp>
      <p:graphicFrame>
        <p:nvGraphicFramePr>
          <p:cNvPr id="12" name="Ovject 3" descr="H subscript 0 baseline: mu subscript 1 baseline equals mu subscript 2 baseline equals mu subscript 3 baseline.&#10;H subscript a: Not all the means are equal.">
            <a:extLst>
              <a:ext uri="{FF2B5EF4-FFF2-40B4-BE49-F238E27FC236}">
                <a16:creationId xmlns:a16="http://schemas.microsoft.com/office/drawing/2014/main" id="{5B87B62B-5CF1-4541-83CA-CBDE7A92DDF6}"/>
              </a:ext>
            </a:extLst>
          </p:cNvPr>
          <p:cNvGraphicFramePr>
            <a:graphicFrameLocks noGrp="1" noChangeAspect="1"/>
          </p:cNvGraphicFramePr>
          <p:nvPr>
            <p:ph idx="11"/>
            <p:extLst>
              <p:ext uri="{D42A27DB-BD31-4B8C-83A1-F6EECF244321}">
                <p14:modId xmlns:p14="http://schemas.microsoft.com/office/powerpoint/2010/main" val="4146854579"/>
              </p:ext>
            </p:extLst>
          </p:nvPr>
        </p:nvGraphicFramePr>
        <p:xfrm>
          <a:off x="4008120" y="2976799"/>
          <a:ext cx="4381087" cy="879148"/>
        </p:xfrm>
        <a:graphic>
          <a:graphicData uri="http://schemas.openxmlformats.org/presentationml/2006/ole">
            <mc:AlternateContent xmlns:mc="http://schemas.openxmlformats.org/markup-compatibility/2006">
              <mc:Choice xmlns:v="urn:schemas-microsoft-com:vml" Requires="v">
                <p:oleObj spid="_x0000_s278533" name="Equation" r:id="rId3" imgW="4305240" imgH="863280" progId="Equation.DSMT4">
                  <p:embed/>
                </p:oleObj>
              </mc:Choice>
              <mc:Fallback>
                <p:oleObj name="Equation" r:id="rId3" imgW="4305240" imgH="863280" progId="Equation.DSMT4">
                  <p:embed/>
                  <p:pic>
                    <p:nvPicPr>
                      <p:cNvPr id="0" name="OLE substitute image"/>
                      <p:cNvPicPr/>
                      <p:nvPr/>
                    </p:nvPicPr>
                    <p:blipFill>
                      <a:blip r:embed="rId4"/>
                      <a:stretch>
                        <a:fillRect/>
                      </a:stretch>
                    </p:blipFill>
                    <p:spPr>
                      <a:xfrm>
                        <a:off x="4008120" y="2976799"/>
                        <a:ext cx="4381087" cy="879148"/>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AEDB843-70CE-4466-898A-B966A0C3E22E}"/>
              </a:ext>
            </a:extLst>
          </p:cNvPr>
          <p:cNvSpPr>
            <a:spLocks noGrp="1"/>
          </p:cNvSpPr>
          <p:nvPr>
            <p:ph idx="13"/>
          </p:nvPr>
        </p:nvSpPr>
        <p:spPr>
          <a:xfrm>
            <a:off x="738587" y="4267661"/>
            <a:ext cx="4907955" cy="381000"/>
          </a:xfrm>
        </p:spPr>
        <p:txBody>
          <a:bodyPr/>
          <a:lstStyle/>
          <a:p>
            <a:pPr algn="l">
              <a:spcBef>
                <a:spcPts val="1800"/>
              </a:spcBef>
              <a:buClr>
                <a:srgbClr val="66FFFF"/>
              </a:buClr>
              <a:buSzPct val="75000"/>
              <a:defRPr/>
            </a:pPr>
            <a:r>
              <a:rPr lang="en-US"/>
              <a:t>where:</a:t>
            </a:r>
          </a:p>
        </p:txBody>
      </p:sp>
      <p:graphicFrame>
        <p:nvGraphicFramePr>
          <p:cNvPr id="14" name="Ovject 5" descr="mu subscript 1 equals mean number of units produced per week using method A">
            <a:extLst>
              <a:ext uri="{FF2B5EF4-FFF2-40B4-BE49-F238E27FC236}">
                <a16:creationId xmlns:a16="http://schemas.microsoft.com/office/drawing/2014/main" id="{AA243B46-1F97-45F4-ADDB-CCB37C29E22D}"/>
              </a:ext>
            </a:extLst>
          </p:cNvPr>
          <p:cNvGraphicFramePr>
            <a:graphicFrameLocks noGrp="1" noChangeAspect="1"/>
          </p:cNvGraphicFramePr>
          <p:nvPr>
            <p:ph idx="15"/>
            <p:extLst>
              <p:ext uri="{D42A27DB-BD31-4B8C-83A1-F6EECF244321}">
                <p14:modId xmlns:p14="http://schemas.microsoft.com/office/powerpoint/2010/main" val="3007011330"/>
              </p:ext>
            </p:extLst>
          </p:nvPr>
        </p:nvGraphicFramePr>
        <p:xfrm>
          <a:off x="2135454" y="4714161"/>
          <a:ext cx="8559720" cy="380880"/>
        </p:xfrm>
        <a:graphic>
          <a:graphicData uri="http://schemas.openxmlformats.org/presentationml/2006/ole">
            <mc:AlternateContent xmlns:mc="http://schemas.openxmlformats.org/markup-compatibility/2006">
              <mc:Choice xmlns:v="urn:schemas-microsoft-com:vml" Requires="v">
                <p:oleObj spid="_x0000_s278534" name="Equation" r:id="rId5" imgW="8559720" imgH="380880" progId="Equation.DSMT4">
                  <p:embed/>
                </p:oleObj>
              </mc:Choice>
              <mc:Fallback>
                <p:oleObj name="Equation" r:id="rId5" imgW="8559720" imgH="380880" progId="Equation.DSMT4">
                  <p:embed/>
                  <p:pic>
                    <p:nvPicPr>
                      <p:cNvPr id="0" name="OLE substitute image"/>
                      <p:cNvPicPr/>
                      <p:nvPr/>
                    </p:nvPicPr>
                    <p:blipFill>
                      <a:blip r:embed="rId6"/>
                      <a:stretch>
                        <a:fillRect/>
                      </a:stretch>
                    </p:blipFill>
                    <p:spPr>
                      <a:xfrm>
                        <a:off x="2135454" y="4714161"/>
                        <a:ext cx="8559720" cy="380880"/>
                      </a:xfrm>
                      <a:prstGeom prst="rect">
                        <a:avLst/>
                      </a:prstGeom>
                    </p:spPr>
                  </p:pic>
                </p:oleObj>
              </mc:Fallback>
            </mc:AlternateContent>
          </a:graphicData>
        </a:graphic>
      </p:graphicFrame>
      <p:graphicFrame>
        <p:nvGraphicFramePr>
          <p:cNvPr id="16" name="Ovject 6" descr="mu subscript 2 equals mean number of units produced per week using method B">
            <a:extLst>
              <a:ext uri="{FF2B5EF4-FFF2-40B4-BE49-F238E27FC236}">
                <a16:creationId xmlns:a16="http://schemas.microsoft.com/office/drawing/2014/main" id="{23347919-E9BC-4502-9243-6789131ADDA3}"/>
              </a:ext>
            </a:extLst>
          </p:cNvPr>
          <p:cNvGraphicFramePr>
            <a:graphicFrameLocks noGrp="1" noChangeAspect="1"/>
          </p:cNvGraphicFramePr>
          <p:nvPr>
            <p:ph idx="10"/>
            <p:extLst>
              <p:ext uri="{D42A27DB-BD31-4B8C-83A1-F6EECF244321}">
                <p14:modId xmlns:p14="http://schemas.microsoft.com/office/powerpoint/2010/main" val="2832895459"/>
              </p:ext>
            </p:extLst>
          </p:nvPr>
        </p:nvGraphicFramePr>
        <p:xfrm>
          <a:off x="2135454" y="5214027"/>
          <a:ext cx="8584920" cy="380880"/>
        </p:xfrm>
        <a:graphic>
          <a:graphicData uri="http://schemas.openxmlformats.org/presentationml/2006/ole">
            <mc:AlternateContent xmlns:mc="http://schemas.openxmlformats.org/markup-compatibility/2006">
              <mc:Choice xmlns:v="urn:schemas-microsoft-com:vml" Requires="v">
                <p:oleObj spid="_x0000_s278535" name="Equation" r:id="rId7" imgW="8584920" imgH="380880" progId="Equation.DSMT4">
                  <p:embed/>
                </p:oleObj>
              </mc:Choice>
              <mc:Fallback>
                <p:oleObj name="Equation" r:id="rId7" imgW="8584920" imgH="380880" progId="Equation.DSMT4">
                  <p:embed/>
                  <p:pic>
                    <p:nvPicPr>
                      <p:cNvPr id="0" name="OLE substitute image"/>
                      <p:cNvPicPr/>
                      <p:nvPr/>
                    </p:nvPicPr>
                    <p:blipFill>
                      <a:blip r:embed="rId8"/>
                      <a:stretch>
                        <a:fillRect/>
                      </a:stretch>
                    </p:blipFill>
                    <p:spPr>
                      <a:xfrm>
                        <a:off x="2135454" y="5214027"/>
                        <a:ext cx="8584920" cy="380880"/>
                      </a:xfrm>
                      <a:prstGeom prst="rect">
                        <a:avLst/>
                      </a:prstGeom>
                    </p:spPr>
                  </p:pic>
                </p:oleObj>
              </mc:Fallback>
            </mc:AlternateContent>
          </a:graphicData>
        </a:graphic>
      </p:graphicFrame>
      <p:graphicFrame>
        <p:nvGraphicFramePr>
          <p:cNvPr id="18" name="Ovject 7" descr="mu subscript 3 equals mean number of units produced per week using method C">
            <a:extLst>
              <a:ext uri="{FF2B5EF4-FFF2-40B4-BE49-F238E27FC236}">
                <a16:creationId xmlns:a16="http://schemas.microsoft.com/office/drawing/2014/main" id="{D7E56FDC-2756-4D7C-97D6-C78657AF0501}"/>
              </a:ext>
            </a:extLst>
          </p:cNvPr>
          <p:cNvGraphicFramePr>
            <a:graphicFrameLocks noGrp="1" noChangeAspect="1"/>
          </p:cNvGraphicFramePr>
          <p:nvPr>
            <p:ph idx="12"/>
            <p:extLst>
              <p:ext uri="{D42A27DB-BD31-4B8C-83A1-F6EECF244321}">
                <p14:modId xmlns:p14="http://schemas.microsoft.com/office/powerpoint/2010/main" val="1706326886"/>
              </p:ext>
            </p:extLst>
          </p:nvPr>
        </p:nvGraphicFramePr>
        <p:xfrm>
          <a:off x="2135454" y="5713894"/>
          <a:ext cx="8597880" cy="380880"/>
        </p:xfrm>
        <a:graphic>
          <a:graphicData uri="http://schemas.openxmlformats.org/presentationml/2006/ole">
            <mc:AlternateContent xmlns:mc="http://schemas.openxmlformats.org/markup-compatibility/2006">
              <mc:Choice xmlns:v="urn:schemas-microsoft-com:vml" Requires="v">
                <p:oleObj spid="_x0000_s278536" name="Equation" r:id="rId9" imgW="8597880" imgH="380880" progId="Equation.DSMT4">
                  <p:embed/>
                </p:oleObj>
              </mc:Choice>
              <mc:Fallback>
                <p:oleObj name="Equation" r:id="rId9" imgW="8597880" imgH="380880" progId="Equation.DSMT4">
                  <p:embed/>
                  <p:pic>
                    <p:nvPicPr>
                      <p:cNvPr id="0" name="OLE substitute image"/>
                      <p:cNvPicPr/>
                      <p:nvPr/>
                    </p:nvPicPr>
                    <p:blipFill>
                      <a:blip r:embed="rId10"/>
                      <a:stretch>
                        <a:fillRect/>
                      </a:stretch>
                    </p:blipFill>
                    <p:spPr>
                      <a:xfrm>
                        <a:off x="2135454" y="5713894"/>
                        <a:ext cx="8597880" cy="380880"/>
                      </a:xfrm>
                      <a:prstGeom prst="rect">
                        <a:avLst/>
                      </a:prstGeom>
                    </p:spPr>
                  </p:pic>
                </p:oleObj>
              </mc:Fallback>
            </mc:AlternateContent>
          </a:graphicData>
        </a:graphic>
      </p:graphicFrame>
    </p:spTree>
    <p:extLst>
      <p:ext uri="{BB962C8B-B14F-4D97-AF65-F5344CB8AC3E}">
        <p14:creationId xmlns:p14="http://schemas.microsoft.com/office/powerpoint/2010/main" val="2256904892"/>
      </p:ext>
    </p:extLst>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FEA7-8F29-44A9-B4B4-C45EB6C30181}"/>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(5 of 7)</a:t>
            </a:r>
          </a:p>
        </p:txBody>
      </p:sp>
      <p:sp>
        <p:nvSpPr>
          <p:cNvPr id="3" name="Content Placeholder 2">
            <a:extLst>
              <a:ext uri="{FF2B5EF4-FFF2-40B4-BE49-F238E27FC236}">
                <a16:creationId xmlns:a16="http://schemas.microsoft.com/office/drawing/2014/main" id="{9BA77AC3-2404-495B-8C53-CDB3EFD67531}"/>
              </a:ext>
            </a:extLst>
          </p:cNvPr>
          <p:cNvSpPr>
            <a:spLocks noGrp="1"/>
          </p:cNvSpPr>
          <p:nvPr>
            <p:ph idx="1"/>
          </p:nvPr>
        </p:nvSpPr>
        <p:spPr>
          <a:xfrm>
            <a:off x="476844" y="1944375"/>
            <a:ext cx="10379842" cy="1554480"/>
          </a:xfrm>
        </p:spPr>
        <p:txBody>
          <a:bodyPr/>
          <a:lstStyle/>
          <a:p>
            <a:pPr algn="l"/>
            <a:r>
              <a:rPr lang="en-IN" b="1" u="sng"/>
              <a:t>Example</a:t>
            </a:r>
            <a:r>
              <a:rPr lang="en-IN"/>
              <a:t>: Chemitech experiment</a:t>
            </a:r>
            <a:endParaRPr lang="en-US"/>
          </a:p>
          <a:p>
            <a:pPr marL="342900" indent="-342900" algn="l">
              <a:buFont typeface="Arial" pitchFamily="34" charset="0"/>
              <a:buChar char="•"/>
            </a:pPr>
            <a:r>
              <a:rPr lang="en-US"/>
              <a:t>Mean Square between Treatments</a:t>
            </a:r>
          </a:p>
          <a:p>
            <a:pPr marL="457200" lvl="1" indent="0" algn="ctr">
              <a:buNone/>
            </a:pPr>
            <a:r>
              <a:rPr lang="en-US"/>
              <a:t>Because the sample sizes are all equal:</a:t>
            </a:r>
          </a:p>
        </p:txBody>
      </p:sp>
      <p:graphicFrame>
        <p:nvGraphicFramePr>
          <p:cNvPr id="12" name="Ovject 3" descr="Begin equation 1. x overbar overbar equals start fraction left parenthesis x overbar subscript 1 baseline plus x overbar subscript 2 baseline plus x overbar subscript 3 baseline right parenthesis divided by 3 end fraction equals begin fraction left parenthesis 62 plus 66 plus 52 right parenthesis divided by 3 end fraction equals 60. End equation. ">
            <a:extLst>
              <a:ext uri="{FF2B5EF4-FFF2-40B4-BE49-F238E27FC236}">
                <a16:creationId xmlns:a16="http://schemas.microsoft.com/office/drawing/2014/main" id="{25C3183E-B802-4CE7-8438-BBCC1AA4EBA3}"/>
              </a:ext>
            </a:extLst>
          </p:cNvPr>
          <p:cNvGraphicFramePr>
            <a:graphicFrameLocks noGrp="1" noChangeAspect="1"/>
          </p:cNvGraphicFramePr>
          <p:nvPr>
            <p:ph idx="11"/>
            <p:extLst>
              <p:ext uri="{D42A27DB-BD31-4B8C-83A1-F6EECF244321}">
                <p14:modId xmlns:p14="http://schemas.microsoft.com/office/powerpoint/2010/main" val="2109862106"/>
              </p:ext>
            </p:extLst>
          </p:nvPr>
        </p:nvGraphicFramePr>
        <p:xfrm>
          <a:off x="3230818" y="3546498"/>
          <a:ext cx="5574960" cy="419040"/>
        </p:xfrm>
        <a:graphic>
          <a:graphicData uri="http://schemas.openxmlformats.org/presentationml/2006/ole">
            <mc:AlternateContent xmlns:mc="http://schemas.openxmlformats.org/markup-compatibility/2006">
              <mc:Choice xmlns:v="urn:schemas-microsoft-com:vml" Requires="v">
                <p:oleObj spid="_x0000_s279558" name="Equation" r:id="rId3" imgW="5574960" imgH="419040" progId="Equation.DSMT4">
                  <p:embed/>
                </p:oleObj>
              </mc:Choice>
              <mc:Fallback>
                <p:oleObj name="Equation" r:id="rId3" imgW="5574960" imgH="419040" progId="Equation.DSMT4">
                  <p:embed/>
                  <p:pic>
                    <p:nvPicPr>
                      <p:cNvPr id="0" name="OLE substitute image"/>
                      <p:cNvPicPr/>
                      <p:nvPr/>
                    </p:nvPicPr>
                    <p:blipFill>
                      <a:blip r:embed="rId4"/>
                      <a:stretch>
                        <a:fillRect/>
                      </a:stretch>
                    </p:blipFill>
                    <p:spPr>
                      <a:xfrm>
                        <a:off x="3230818" y="3546498"/>
                        <a:ext cx="5574960" cy="419040"/>
                      </a:xfrm>
                      <a:prstGeom prst="rect">
                        <a:avLst/>
                      </a:prstGeom>
                    </p:spPr>
                  </p:pic>
                </p:oleObj>
              </mc:Fallback>
            </mc:AlternateContent>
          </a:graphicData>
        </a:graphic>
      </p:graphicFrame>
      <p:graphicFrame>
        <p:nvGraphicFramePr>
          <p:cNvPr id="14" name="Ovject 4" descr="Begin equation. S S T R equals 5 left parenthesis 62 minus 60 right parenthesis squared plus 5 left parenthesis 66 minus 60 right parenthesis squared plus 5 left parenthesis 52 minus 60 right parenthesis squared equals 520. End equation. ">
            <a:extLst>
              <a:ext uri="{FF2B5EF4-FFF2-40B4-BE49-F238E27FC236}">
                <a16:creationId xmlns:a16="http://schemas.microsoft.com/office/drawing/2014/main" id="{5A70C57F-10BE-41EF-865C-A23FBF103E8E}"/>
              </a:ext>
            </a:extLst>
          </p:cNvPr>
          <p:cNvGraphicFramePr>
            <a:graphicFrameLocks noGrp="1" noChangeAspect="1"/>
          </p:cNvGraphicFramePr>
          <p:nvPr>
            <p:ph idx="13"/>
            <p:extLst>
              <p:ext uri="{D42A27DB-BD31-4B8C-83A1-F6EECF244321}">
                <p14:modId xmlns:p14="http://schemas.microsoft.com/office/powerpoint/2010/main" val="1418363622"/>
              </p:ext>
            </p:extLst>
          </p:nvPr>
        </p:nvGraphicFramePr>
        <p:xfrm>
          <a:off x="3230818" y="4013181"/>
          <a:ext cx="7162560" cy="495000"/>
        </p:xfrm>
        <a:graphic>
          <a:graphicData uri="http://schemas.openxmlformats.org/presentationml/2006/ole">
            <mc:AlternateContent xmlns:mc="http://schemas.openxmlformats.org/markup-compatibility/2006">
              <mc:Choice xmlns:v="urn:schemas-microsoft-com:vml" Requires="v">
                <p:oleObj spid="_x0000_s279559" name="Equation" r:id="rId5" imgW="7162560" imgH="495000" progId="Equation.DSMT4">
                  <p:embed/>
                </p:oleObj>
              </mc:Choice>
              <mc:Fallback>
                <p:oleObj name="Equation" r:id="rId5" imgW="7162560" imgH="495000" progId="Equation.DSMT4">
                  <p:embed/>
                  <p:pic>
                    <p:nvPicPr>
                      <p:cNvPr id="0" name="OLE substitute image"/>
                      <p:cNvPicPr/>
                      <p:nvPr/>
                    </p:nvPicPr>
                    <p:blipFill>
                      <a:blip r:embed="rId6"/>
                      <a:stretch>
                        <a:fillRect/>
                      </a:stretch>
                    </p:blipFill>
                    <p:spPr>
                      <a:xfrm>
                        <a:off x="3230818" y="4013181"/>
                        <a:ext cx="7162560" cy="495000"/>
                      </a:xfrm>
                      <a:prstGeom prst="rect">
                        <a:avLst/>
                      </a:prstGeom>
                    </p:spPr>
                  </p:pic>
                </p:oleObj>
              </mc:Fallback>
            </mc:AlternateContent>
          </a:graphicData>
        </a:graphic>
      </p:graphicFrame>
      <p:graphicFrame>
        <p:nvGraphicFramePr>
          <p:cNvPr id="16" name="Ovject 5" descr="Begin equation. M S T R equals start fraction 520 divided by left parenthesis 3 minus 1 right parenthesis end fraction equals 260. End equation. ">
            <a:extLst>
              <a:ext uri="{FF2B5EF4-FFF2-40B4-BE49-F238E27FC236}">
                <a16:creationId xmlns:a16="http://schemas.microsoft.com/office/drawing/2014/main" id="{1E684E67-7714-4F5A-BDFE-74CEE303B470}"/>
              </a:ext>
            </a:extLst>
          </p:cNvPr>
          <p:cNvGraphicFramePr>
            <a:graphicFrameLocks noGrp="1" noChangeAspect="1"/>
          </p:cNvGraphicFramePr>
          <p:nvPr>
            <p:ph idx="15"/>
            <p:extLst>
              <p:ext uri="{D42A27DB-BD31-4B8C-83A1-F6EECF244321}">
                <p14:modId xmlns:p14="http://schemas.microsoft.com/office/powerpoint/2010/main" val="2950716121"/>
              </p:ext>
            </p:extLst>
          </p:nvPr>
        </p:nvGraphicFramePr>
        <p:xfrm>
          <a:off x="4362932" y="4555825"/>
          <a:ext cx="3555720" cy="431640"/>
        </p:xfrm>
        <a:graphic>
          <a:graphicData uri="http://schemas.openxmlformats.org/presentationml/2006/ole">
            <mc:AlternateContent xmlns:mc="http://schemas.openxmlformats.org/markup-compatibility/2006">
              <mc:Choice xmlns:v="urn:schemas-microsoft-com:vml" Requires="v">
                <p:oleObj spid="_x0000_s279560" name="Equation" r:id="rId7" imgW="3555720" imgH="431640" progId="Equation.DSMT4">
                  <p:embed/>
                </p:oleObj>
              </mc:Choice>
              <mc:Fallback>
                <p:oleObj name="Equation" r:id="rId7" imgW="3555720" imgH="431640" progId="Equation.DSMT4">
                  <p:embed/>
                  <p:pic>
                    <p:nvPicPr>
                      <p:cNvPr id="0" name="OLE substitute image"/>
                      <p:cNvPicPr/>
                      <p:nvPr/>
                    </p:nvPicPr>
                    <p:blipFill>
                      <a:blip r:embed="rId8"/>
                      <a:stretch>
                        <a:fillRect/>
                      </a:stretch>
                    </p:blipFill>
                    <p:spPr>
                      <a:xfrm>
                        <a:off x="4362932" y="4555825"/>
                        <a:ext cx="3555720" cy="43164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3B0CAB2-3AA0-4481-8505-78A612C7758D}"/>
              </a:ext>
            </a:extLst>
          </p:cNvPr>
          <p:cNvSpPr>
            <a:spLocks noGrp="1"/>
          </p:cNvSpPr>
          <p:nvPr>
            <p:ph idx="10"/>
          </p:nvPr>
        </p:nvSpPr>
        <p:spPr>
          <a:xfrm>
            <a:off x="476843" y="5001979"/>
            <a:ext cx="3412986" cy="495000"/>
          </a:xfrm>
        </p:spPr>
        <p:txBody>
          <a:bodyPr/>
          <a:lstStyle/>
          <a:p>
            <a:pPr marL="342900" indent="-342900" algn="l">
              <a:buFont typeface="Arial" pitchFamily="34" charset="0"/>
              <a:buChar char="•"/>
            </a:pPr>
            <a:r>
              <a:rPr lang="en-US"/>
              <a:t>Mean Square Error</a:t>
            </a:r>
          </a:p>
        </p:txBody>
      </p:sp>
      <p:graphicFrame>
        <p:nvGraphicFramePr>
          <p:cNvPr id="18" name="Ovject 7" descr="Begin equation. S S E equals 4 times left parenthesis 27.5 right parenthesis plus 4 times left parenthesis 26.5 right parenthesis plus 4 times left parenthesis 31 right parenthesis equals 340, End equation. ">
            <a:extLst>
              <a:ext uri="{FF2B5EF4-FFF2-40B4-BE49-F238E27FC236}">
                <a16:creationId xmlns:a16="http://schemas.microsoft.com/office/drawing/2014/main" id="{7775B815-98E2-4DF6-ACF0-73974F1A3617}"/>
              </a:ext>
            </a:extLst>
          </p:cNvPr>
          <p:cNvGraphicFramePr>
            <a:graphicFrameLocks noGrp="1" noChangeAspect="1"/>
          </p:cNvGraphicFramePr>
          <p:nvPr>
            <p:ph idx="12"/>
            <p:extLst>
              <p:ext uri="{D42A27DB-BD31-4B8C-83A1-F6EECF244321}">
                <p14:modId xmlns:p14="http://schemas.microsoft.com/office/powerpoint/2010/main" val="1562364774"/>
              </p:ext>
            </p:extLst>
          </p:nvPr>
        </p:nvGraphicFramePr>
        <p:xfrm>
          <a:off x="1917020" y="5512091"/>
          <a:ext cx="5181480" cy="431640"/>
        </p:xfrm>
        <a:graphic>
          <a:graphicData uri="http://schemas.openxmlformats.org/presentationml/2006/ole">
            <mc:AlternateContent xmlns:mc="http://schemas.openxmlformats.org/markup-compatibility/2006">
              <mc:Choice xmlns:v="urn:schemas-microsoft-com:vml" Requires="v">
                <p:oleObj spid="_x0000_s279561" name="Equation" r:id="rId9" imgW="5181480" imgH="431640" progId="Equation.DSMT4">
                  <p:embed/>
                </p:oleObj>
              </mc:Choice>
              <mc:Fallback>
                <p:oleObj name="Equation" r:id="rId9" imgW="5181480" imgH="431640" progId="Equation.DSMT4">
                  <p:embed/>
                  <p:pic>
                    <p:nvPicPr>
                      <p:cNvPr id="0" name="OLE substitute image"/>
                      <p:cNvPicPr/>
                      <p:nvPr/>
                    </p:nvPicPr>
                    <p:blipFill>
                      <a:blip r:embed="rId10"/>
                      <a:stretch>
                        <a:fillRect/>
                      </a:stretch>
                    </p:blipFill>
                    <p:spPr>
                      <a:xfrm>
                        <a:off x="1917020" y="5512091"/>
                        <a:ext cx="5181480" cy="431640"/>
                      </a:xfrm>
                      <a:prstGeom prst="rect">
                        <a:avLst/>
                      </a:prstGeom>
                    </p:spPr>
                  </p:pic>
                </p:oleObj>
              </mc:Fallback>
            </mc:AlternateContent>
          </a:graphicData>
        </a:graphic>
      </p:graphicFrame>
      <p:graphicFrame>
        <p:nvGraphicFramePr>
          <p:cNvPr id="20" name="Ovject 8" descr="Begin equation. MSE equals start fraction 340 divided by left parenthesis 15 minus 3 right parenthesis end fraction equals 28.33. End equation.">
            <a:extLst>
              <a:ext uri="{FF2B5EF4-FFF2-40B4-BE49-F238E27FC236}">
                <a16:creationId xmlns:a16="http://schemas.microsoft.com/office/drawing/2014/main" id="{B8115D01-F48D-47A6-9D14-4B3FEB8D539F}"/>
              </a:ext>
            </a:extLst>
          </p:cNvPr>
          <p:cNvGraphicFramePr>
            <a:graphicFrameLocks noGrp="1" noChangeAspect="1"/>
          </p:cNvGraphicFramePr>
          <p:nvPr>
            <p:ph idx="14"/>
            <p:extLst>
              <p:ext uri="{D42A27DB-BD31-4B8C-83A1-F6EECF244321}">
                <p14:modId xmlns:p14="http://schemas.microsoft.com/office/powerpoint/2010/main" val="1643663305"/>
              </p:ext>
            </p:extLst>
          </p:nvPr>
        </p:nvGraphicFramePr>
        <p:xfrm>
          <a:off x="1917020" y="5958843"/>
          <a:ext cx="3809880" cy="431640"/>
        </p:xfrm>
        <a:graphic>
          <a:graphicData uri="http://schemas.openxmlformats.org/presentationml/2006/ole">
            <mc:AlternateContent xmlns:mc="http://schemas.openxmlformats.org/markup-compatibility/2006">
              <mc:Choice xmlns:v="urn:schemas-microsoft-com:vml" Requires="v">
                <p:oleObj spid="_x0000_s279562" name="Equation" r:id="rId11" imgW="3809880" imgH="431640" progId="Equation.DSMT4">
                  <p:embed/>
                </p:oleObj>
              </mc:Choice>
              <mc:Fallback>
                <p:oleObj name="Equation" r:id="rId11" imgW="3809880" imgH="431640" progId="Equation.DSMT4">
                  <p:embed/>
                  <p:pic>
                    <p:nvPicPr>
                      <p:cNvPr id="0" name="OLE substitute image"/>
                      <p:cNvPicPr/>
                      <p:nvPr/>
                    </p:nvPicPr>
                    <p:blipFill>
                      <a:blip r:embed="rId12"/>
                      <a:stretch>
                        <a:fillRect/>
                      </a:stretch>
                    </p:blipFill>
                    <p:spPr>
                      <a:xfrm>
                        <a:off x="1917020" y="5958843"/>
                        <a:ext cx="3809880" cy="431640"/>
                      </a:xfrm>
                      <a:prstGeom prst="rect">
                        <a:avLst/>
                      </a:prstGeom>
                    </p:spPr>
                  </p:pic>
                </p:oleObj>
              </mc:Fallback>
            </mc:AlternateContent>
          </a:graphicData>
        </a:graphic>
      </p:graphicFrame>
    </p:spTree>
    <p:extLst>
      <p:ext uri="{BB962C8B-B14F-4D97-AF65-F5344CB8AC3E}">
        <p14:creationId xmlns:p14="http://schemas.microsoft.com/office/powerpoint/2010/main" val="3139401236"/>
      </p:ext>
    </p:extLst>
  </p:cSld>
  <p:clrMapOvr>
    <a:masterClrMapping/>
  </p:clrMapOvr>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54EF-B56E-4CB2-B8D4-C9CDE6C87D71}"/>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(6 of 7)</a:t>
            </a:r>
          </a:p>
        </p:txBody>
      </p:sp>
      <p:sp>
        <p:nvSpPr>
          <p:cNvPr id="3" name="Content Placeholder 2">
            <a:extLst>
              <a:ext uri="{FF2B5EF4-FFF2-40B4-BE49-F238E27FC236}">
                <a16:creationId xmlns:a16="http://schemas.microsoft.com/office/drawing/2014/main" id="{4AFA6449-EC89-4543-9E90-2A912AE6B4E4}"/>
              </a:ext>
            </a:extLst>
          </p:cNvPr>
          <p:cNvSpPr>
            <a:spLocks noGrp="1"/>
          </p:cNvSpPr>
          <p:nvPr>
            <p:ph idx="1"/>
          </p:nvPr>
        </p:nvSpPr>
        <p:spPr>
          <a:xfrm>
            <a:off x="476844" y="1944375"/>
            <a:ext cx="4835386" cy="2598596"/>
          </a:xfrm>
        </p:spPr>
        <p:txBody>
          <a:bodyPr/>
          <a:lstStyle/>
          <a:p>
            <a:pPr algn="l"/>
            <a:r>
              <a:rPr lang="en-IN" b="1" u="sng"/>
              <a:t>Example</a:t>
            </a:r>
            <a:r>
              <a:rPr lang="en-IN"/>
              <a:t>: Chemitech experiment</a:t>
            </a:r>
          </a:p>
          <a:p>
            <a:pPr marL="228600" indent="-228600" algn="l">
              <a:buFont typeface="Arial" pitchFamily="34" charset="0"/>
              <a:buChar char="•"/>
            </a:pPr>
            <a:r>
              <a:rPr lang="en-US"/>
              <a:t>Rejection Rule</a:t>
            </a:r>
          </a:p>
        </p:txBody>
      </p:sp>
      <p:graphicFrame>
        <p:nvGraphicFramePr>
          <p:cNvPr id="12" name="Ovject 3" descr="p-value approach: Reject H subscript 0 baseline if p-value is less than or equal to .05.">
            <a:extLst>
              <a:ext uri="{FF2B5EF4-FFF2-40B4-BE49-F238E27FC236}">
                <a16:creationId xmlns:a16="http://schemas.microsoft.com/office/drawing/2014/main" id="{E901780E-0FAE-4DEB-9198-DAC7C009F2D6}"/>
              </a:ext>
            </a:extLst>
          </p:cNvPr>
          <p:cNvGraphicFramePr>
            <a:graphicFrameLocks noGrp="1" noChangeAspect="1"/>
          </p:cNvGraphicFramePr>
          <p:nvPr>
            <p:ph idx="11"/>
            <p:extLst>
              <p:ext uri="{D42A27DB-BD31-4B8C-83A1-F6EECF244321}">
                <p14:modId xmlns:p14="http://schemas.microsoft.com/office/powerpoint/2010/main" val="3103986318"/>
              </p:ext>
            </p:extLst>
          </p:nvPr>
        </p:nvGraphicFramePr>
        <p:xfrm>
          <a:off x="1412875" y="3119438"/>
          <a:ext cx="6219825" cy="395287"/>
        </p:xfrm>
        <a:graphic>
          <a:graphicData uri="http://schemas.openxmlformats.org/presentationml/2006/ole">
            <mc:AlternateContent xmlns:mc="http://schemas.openxmlformats.org/markup-compatibility/2006">
              <mc:Choice xmlns:v="urn:schemas-microsoft-com:vml" Requires="v">
                <p:oleObj spid="_x0000_s280580" name="Equation" r:id="rId3" imgW="5994360" imgH="380880" progId="Equation.DSMT4">
                  <p:embed/>
                </p:oleObj>
              </mc:Choice>
              <mc:Fallback>
                <p:oleObj name="Equation" r:id="rId3" imgW="5994360" imgH="380880" progId="Equation.DSMT4">
                  <p:embed/>
                  <p:pic>
                    <p:nvPicPr>
                      <p:cNvPr id="0" name="OLE substitute image"/>
                      <p:cNvPicPr/>
                      <p:nvPr/>
                    </p:nvPicPr>
                    <p:blipFill>
                      <a:blip r:embed="rId4"/>
                      <a:stretch>
                        <a:fillRect/>
                      </a:stretch>
                    </p:blipFill>
                    <p:spPr>
                      <a:xfrm>
                        <a:off x="1412875" y="3119438"/>
                        <a:ext cx="6219825" cy="395287"/>
                      </a:xfrm>
                      <a:prstGeom prst="rect">
                        <a:avLst/>
                      </a:prstGeom>
                    </p:spPr>
                  </p:pic>
                </p:oleObj>
              </mc:Fallback>
            </mc:AlternateContent>
          </a:graphicData>
        </a:graphic>
      </p:graphicFrame>
      <p:graphicFrame>
        <p:nvGraphicFramePr>
          <p:cNvPr id="14" name="Ovject 5" descr="Critical value approach: Reject H subscript 0 baseline if F is greater than or equal to 3.89.">
            <a:extLst>
              <a:ext uri="{FF2B5EF4-FFF2-40B4-BE49-F238E27FC236}">
                <a16:creationId xmlns:a16="http://schemas.microsoft.com/office/drawing/2014/main" id="{11D8914F-AECF-46B2-99F0-8DCD63D13D0A}"/>
              </a:ext>
            </a:extLst>
          </p:cNvPr>
          <p:cNvGraphicFramePr>
            <a:graphicFrameLocks noGrp="1" noChangeAspect="1"/>
          </p:cNvGraphicFramePr>
          <p:nvPr>
            <p:ph idx="15"/>
            <p:extLst>
              <p:ext uri="{D42A27DB-BD31-4B8C-83A1-F6EECF244321}">
                <p14:modId xmlns:p14="http://schemas.microsoft.com/office/powerpoint/2010/main" val="352125495"/>
              </p:ext>
            </p:extLst>
          </p:nvPr>
        </p:nvGraphicFramePr>
        <p:xfrm>
          <a:off x="1367422" y="3698232"/>
          <a:ext cx="5856338" cy="366021"/>
        </p:xfrm>
        <a:graphic>
          <a:graphicData uri="http://schemas.openxmlformats.org/presentationml/2006/ole">
            <mc:AlternateContent xmlns:mc="http://schemas.openxmlformats.org/markup-compatibility/2006">
              <mc:Choice xmlns:v="urn:schemas-microsoft-com:vml" Requires="v">
                <p:oleObj spid="_x0000_s280581" name="Equation" r:id="rId5" imgW="6108480" imgH="380880" progId="Equation.DSMT4">
                  <p:embed/>
                </p:oleObj>
              </mc:Choice>
              <mc:Fallback>
                <p:oleObj name="Equation" r:id="rId5" imgW="6108480" imgH="380880" progId="Equation.DSMT4">
                  <p:embed/>
                  <p:pic>
                    <p:nvPicPr>
                      <p:cNvPr id="0" name="OLE substitute image"/>
                      <p:cNvPicPr/>
                      <p:nvPr/>
                    </p:nvPicPr>
                    <p:blipFill>
                      <a:blip r:embed="rId6"/>
                      <a:stretch>
                        <a:fillRect/>
                      </a:stretch>
                    </p:blipFill>
                    <p:spPr>
                      <a:xfrm>
                        <a:off x="1367422" y="3698232"/>
                        <a:ext cx="5856338" cy="366021"/>
                      </a:xfrm>
                      <a:prstGeom prst="rect">
                        <a:avLst/>
                      </a:prstGeom>
                    </p:spPr>
                  </p:pic>
                </p:oleObj>
              </mc:Fallback>
            </mc:AlternateContent>
          </a:graphicData>
        </a:graphic>
      </p:graphicFrame>
      <p:graphicFrame>
        <p:nvGraphicFramePr>
          <p:cNvPr id="16" name="Ovject 7" descr="where F subscript .05 baseline equals 3.89 is based on an F distribution with 2 numerator degrees of freedom and 12 denominator degrees of freedom.&#10;">
            <a:extLst>
              <a:ext uri="{FF2B5EF4-FFF2-40B4-BE49-F238E27FC236}">
                <a16:creationId xmlns:a16="http://schemas.microsoft.com/office/drawing/2014/main" id="{6A370458-D0D7-4639-8149-F4D1018CFF84}"/>
              </a:ext>
            </a:extLst>
          </p:cNvPr>
          <p:cNvGraphicFramePr>
            <a:graphicFrameLocks noGrp="1" noChangeAspect="1"/>
          </p:cNvGraphicFramePr>
          <p:nvPr>
            <p:ph idx="12"/>
            <p:extLst>
              <p:ext uri="{D42A27DB-BD31-4B8C-83A1-F6EECF244321}">
                <p14:modId xmlns:p14="http://schemas.microsoft.com/office/powerpoint/2010/main" val="1725674783"/>
              </p:ext>
            </p:extLst>
          </p:nvPr>
        </p:nvGraphicFramePr>
        <p:xfrm>
          <a:off x="868870" y="4530379"/>
          <a:ext cx="10231946" cy="840816"/>
        </p:xfrm>
        <a:graphic>
          <a:graphicData uri="http://schemas.openxmlformats.org/presentationml/2006/ole">
            <mc:AlternateContent xmlns:mc="http://schemas.openxmlformats.org/markup-compatibility/2006">
              <mc:Choice xmlns:v="urn:schemas-microsoft-com:vml" Requires="v">
                <p:oleObj spid="_x0000_s280582" name="Equation" r:id="rId7" imgW="10235880" imgH="838080" progId="Equation.DSMT4">
                  <p:embed/>
                </p:oleObj>
              </mc:Choice>
              <mc:Fallback>
                <p:oleObj name="Equation" r:id="rId7" imgW="10235880" imgH="838080" progId="Equation.DSMT4">
                  <p:embed/>
                  <p:pic>
                    <p:nvPicPr>
                      <p:cNvPr id="0" name="OLE substitute image"/>
                      <p:cNvPicPr/>
                      <p:nvPr/>
                    </p:nvPicPr>
                    <p:blipFill>
                      <a:blip r:embed="rId8"/>
                      <a:stretch>
                        <a:fillRect/>
                      </a:stretch>
                    </p:blipFill>
                    <p:spPr>
                      <a:xfrm>
                        <a:off x="868870" y="4530379"/>
                        <a:ext cx="10231946" cy="840816"/>
                      </a:xfrm>
                      <a:prstGeom prst="rect">
                        <a:avLst/>
                      </a:prstGeom>
                    </p:spPr>
                  </p:pic>
                </p:oleObj>
              </mc:Fallback>
            </mc:AlternateContent>
          </a:graphicData>
        </a:graphic>
      </p:graphicFrame>
    </p:spTree>
    <p:extLst>
      <p:ext uri="{BB962C8B-B14F-4D97-AF65-F5344CB8AC3E}">
        <p14:creationId xmlns:p14="http://schemas.microsoft.com/office/powerpoint/2010/main" val="1543821255"/>
      </p:ext>
    </p:extLst>
  </p:cSld>
  <p:clrMapOvr>
    <a:masterClrMapping/>
  </p:clrMapOvr>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5F78-DDEF-404C-9780-FC8DF44F6BB6}"/>
              </a:ext>
            </a:extLst>
          </p:cNvPr>
          <p:cNvSpPr>
            <a:spLocks noGrp="1"/>
          </p:cNvSpPr>
          <p:nvPr>
            <p:ph type="title"/>
          </p:nvPr>
        </p:nvSpPr>
        <p:spPr/>
        <p:txBody>
          <a:bodyPr/>
          <a:lstStyle/>
          <a:p>
            <a:r>
              <a:rPr lang="en-IN" sz="3800"/>
              <a:t>Testing for the Equality of </a:t>
            </a:r>
            <a:r>
              <a:rPr lang="en-IN" sz="3800" i="1"/>
              <a:t>k</a:t>
            </a:r>
            <a:r>
              <a:rPr lang="en-IN" sz="3800"/>
              <a:t>  Population Means: A Completely Randomized Design (7 of 7)</a:t>
            </a:r>
          </a:p>
        </p:txBody>
      </p:sp>
      <p:sp>
        <p:nvSpPr>
          <p:cNvPr id="3" name="Content Placeholder 2">
            <a:extLst>
              <a:ext uri="{FF2B5EF4-FFF2-40B4-BE49-F238E27FC236}">
                <a16:creationId xmlns:a16="http://schemas.microsoft.com/office/drawing/2014/main" id="{9AC10090-EA08-4799-9137-0CD929123C27}"/>
              </a:ext>
            </a:extLst>
          </p:cNvPr>
          <p:cNvSpPr>
            <a:spLocks noGrp="1"/>
          </p:cNvSpPr>
          <p:nvPr>
            <p:ph idx="1"/>
          </p:nvPr>
        </p:nvSpPr>
        <p:spPr>
          <a:xfrm>
            <a:off x="476844" y="1944375"/>
            <a:ext cx="4966014" cy="987511"/>
          </a:xfrm>
        </p:spPr>
        <p:txBody>
          <a:bodyPr/>
          <a:lstStyle/>
          <a:p>
            <a:pPr algn="l">
              <a:spcBef>
                <a:spcPts val="300"/>
              </a:spcBef>
              <a:spcAft>
                <a:spcPts val="600"/>
              </a:spcAft>
            </a:pPr>
            <a:r>
              <a:rPr lang="en-IN" b="1" u="sng"/>
              <a:t>Example</a:t>
            </a:r>
            <a:r>
              <a:rPr lang="en-IN"/>
              <a:t>: Chemitech experiment</a:t>
            </a:r>
            <a:endParaRPr lang="en-US"/>
          </a:p>
          <a:p>
            <a:pPr marL="228600" lvl="2">
              <a:spcBef>
                <a:spcPts val="300"/>
              </a:spcBef>
              <a:spcAft>
                <a:spcPts val="600"/>
              </a:spcAft>
              <a:buFont typeface="Arial" pitchFamily="34" charset="0"/>
              <a:buChar char="•"/>
            </a:pPr>
            <a:r>
              <a:rPr lang="en-US"/>
              <a:t>Test Statistic</a:t>
            </a:r>
          </a:p>
        </p:txBody>
      </p:sp>
      <p:graphicFrame>
        <p:nvGraphicFramePr>
          <p:cNvPr id="12" name="Ovject 3" descr="Begin equation. F equals M S T R divided by M S E equals 260 divided by 28.33 equals 9.18. End equation.">
            <a:extLst>
              <a:ext uri="{FF2B5EF4-FFF2-40B4-BE49-F238E27FC236}">
                <a16:creationId xmlns:a16="http://schemas.microsoft.com/office/drawing/2014/main" id="{1B07868F-420A-47CD-BFC9-BB2B10E879BA}"/>
              </a:ext>
            </a:extLst>
          </p:cNvPr>
          <p:cNvGraphicFramePr>
            <a:graphicFrameLocks noGrp="1" noChangeAspect="1"/>
          </p:cNvGraphicFramePr>
          <p:nvPr>
            <p:ph idx="11"/>
            <p:extLst>
              <p:ext uri="{D42A27DB-BD31-4B8C-83A1-F6EECF244321}">
                <p14:modId xmlns:p14="http://schemas.microsoft.com/office/powerpoint/2010/main" val="1033722070"/>
              </p:ext>
            </p:extLst>
          </p:nvPr>
        </p:nvGraphicFramePr>
        <p:xfrm>
          <a:off x="4336244" y="2543742"/>
          <a:ext cx="4825800" cy="368280"/>
        </p:xfrm>
        <a:graphic>
          <a:graphicData uri="http://schemas.openxmlformats.org/presentationml/2006/ole">
            <mc:AlternateContent xmlns:mc="http://schemas.openxmlformats.org/markup-compatibility/2006">
              <mc:Choice xmlns:v="urn:schemas-microsoft-com:vml" Requires="v">
                <p:oleObj spid="_x0000_s281602" name="Equation" r:id="rId3" imgW="4825800" imgH="368280" progId="Equation.DSMT4">
                  <p:embed/>
                </p:oleObj>
              </mc:Choice>
              <mc:Fallback>
                <p:oleObj name="Equation" r:id="rId3" imgW="4825800" imgH="368280" progId="Equation.DSMT4">
                  <p:embed/>
                  <p:pic>
                    <p:nvPicPr>
                      <p:cNvPr id="0" name="OLE substitute image"/>
                      <p:cNvPicPr/>
                      <p:nvPr/>
                    </p:nvPicPr>
                    <p:blipFill>
                      <a:blip r:embed="rId4"/>
                      <a:stretch>
                        <a:fillRect/>
                      </a:stretch>
                    </p:blipFill>
                    <p:spPr>
                      <a:xfrm>
                        <a:off x="4336244" y="2543742"/>
                        <a:ext cx="4825800" cy="368280"/>
                      </a:xfrm>
                      <a:prstGeom prst="rect">
                        <a:avLst/>
                      </a:prstGeom>
                    </p:spPr>
                  </p:pic>
                </p:oleObj>
              </mc:Fallback>
            </mc:AlternateContent>
          </a:graphicData>
        </a:graphic>
      </p:graphicFrame>
      <p:pic>
        <p:nvPicPr>
          <p:cNvPr id="6" name="Content Placeholder 5" descr="A t-distribution table illustrating the location of F = 9.18.">
            <a:extLst>
              <a:ext uri="{FF2B5EF4-FFF2-40B4-BE49-F238E27FC236}">
                <a16:creationId xmlns:a16="http://schemas.microsoft.com/office/drawing/2014/main" id="{35677675-116E-4613-8E4A-45B8F426A8CF}"/>
              </a:ext>
            </a:extLst>
          </p:cNvPr>
          <p:cNvPicPr>
            <a:picLocks noGrp="1" noChangeAspect="1"/>
          </p:cNvPicPr>
          <p:nvPr>
            <p:ph idx="13"/>
          </p:nvPr>
        </p:nvPicPr>
        <p:blipFill>
          <a:blip r:embed="rId5"/>
          <a:stretch>
            <a:fillRect/>
          </a:stretch>
        </p:blipFill>
        <p:spPr>
          <a:xfrm>
            <a:off x="3253914" y="3103849"/>
            <a:ext cx="6582069" cy="1217446"/>
          </a:xfrm>
          <a:prstGeom prst="rect">
            <a:avLst/>
          </a:prstGeom>
        </p:spPr>
      </p:pic>
      <p:sp>
        <p:nvSpPr>
          <p:cNvPr id="9" name="Content Placeholder 8">
            <a:extLst>
              <a:ext uri="{FF2B5EF4-FFF2-40B4-BE49-F238E27FC236}">
                <a16:creationId xmlns:a16="http://schemas.microsoft.com/office/drawing/2014/main" id="{60D93AA6-C779-4A3D-BBA7-06C9294E32D0}"/>
              </a:ext>
            </a:extLst>
          </p:cNvPr>
          <p:cNvSpPr>
            <a:spLocks noGrp="1"/>
          </p:cNvSpPr>
          <p:nvPr>
            <p:ph idx="14"/>
          </p:nvPr>
        </p:nvSpPr>
        <p:spPr>
          <a:xfrm>
            <a:off x="476842" y="4168726"/>
            <a:ext cx="11238311" cy="2216029"/>
          </a:xfrm>
        </p:spPr>
        <p:txBody>
          <a:bodyPr/>
          <a:lstStyle/>
          <a:p>
            <a:pPr marL="228600" lvl="2">
              <a:spcBef>
                <a:spcPts val="300"/>
              </a:spcBef>
              <a:spcAft>
                <a:spcPts val="600"/>
              </a:spcAft>
              <a:buFont typeface="Arial" pitchFamily="34" charset="0"/>
              <a:buChar char="•"/>
            </a:pPr>
            <a:r>
              <a:rPr lang="en-US"/>
              <a:t>Conclusion</a:t>
            </a:r>
          </a:p>
          <a:p>
            <a:pPr marL="228600" lvl="2" indent="0">
              <a:spcBef>
                <a:spcPts val="30"/>
              </a:spcBef>
              <a:spcAft>
                <a:spcPts val="30"/>
              </a:spcAft>
              <a:buNone/>
            </a:pPr>
            <a:r>
              <a:rPr lang="en-US"/>
              <a:t>The </a:t>
            </a:r>
            <a:r>
              <a:rPr lang="en-US" i="1"/>
              <a:t>p</a:t>
            </a:r>
            <a:r>
              <a:rPr lang="en-US"/>
              <a:t>-value is less than .01, where </a:t>
            </a:r>
            <a:r>
              <a:rPr lang="en-US" i="1"/>
              <a:t>F</a:t>
            </a:r>
            <a:r>
              <a:rPr lang="en-US"/>
              <a:t> = 9.18. (Excel provides a </a:t>
            </a:r>
            <a:r>
              <a:rPr lang="en-US" i="1"/>
              <a:t>p</a:t>
            </a:r>
            <a:r>
              <a:rPr lang="en-US"/>
              <a:t>-value of .004.) Therefore, we reject </a:t>
            </a:r>
            <a:r>
              <a:rPr lang="en-US" i="1"/>
              <a:t>H</a:t>
            </a:r>
            <a:r>
              <a:rPr lang="en-US" baseline="-25000"/>
              <a:t>0</a:t>
            </a:r>
            <a:r>
              <a:rPr lang="en-US"/>
              <a:t>.</a:t>
            </a:r>
          </a:p>
          <a:p>
            <a:pPr marL="228600" lvl="2" indent="0">
              <a:spcBef>
                <a:spcPts val="1200"/>
              </a:spcBef>
              <a:spcAft>
                <a:spcPts val="30"/>
              </a:spcAft>
              <a:buNone/>
            </a:pPr>
            <a:r>
              <a:rPr lang="en-US"/>
              <a:t>There is sufficient evidence to conclude that the means of three populations are not equal.</a:t>
            </a:r>
            <a:endParaRPr lang="en-IN"/>
          </a:p>
          <a:p>
            <a:pPr marL="228600" lvl="2" indent="0">
              <a:spcBef>
                <a:spcPts val="30"/>
              </a:spcBef>
              <a:spcAft>
                <a:spcPts val="30"/>
              </a:spcAft>
              <a:buNone/>
            </a:pPr>
            <a:endParaRPr lang="en-IN" i="1"/>
          </a:p>
        </p:txBody>
      </p:sp>
    </p:spTree>
    <p:extLst>
      <p:ext uri="{BB962C8B-B14F-4D97-AF65-F5344CB8AC3E}">
        <p14:creationId xmlns:p14="http://schemas.microsoft.com/office/powerpoint/2010/main" val="1196329578"/>
      </p:ext>
    </p:extLst>
  </p:cSld>
  <p:clrMapOvr>
    <a:masterClrMapping/>
  </p:clrMapOvr>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5C12-B32A-404F-ABAF-9A823E924B19}"/>
              </a:ext>
            </a:extLst>
          </p:cNvPr>
          <p:cNvSpPr>
            <a:spLocks noGrp="1"/>
          </p:cNvSpPr>
          <p:nvPr>
            <p:ph type="title"/>
          </p:nvPr>
        </p:nvSpPr>
        <p:spPr/>
        <p:txBody>
          <a:bodyPr/>
          <a:lstStyle/>
          <a:p>
            <a:r>
              <a:rPr lang="en-IN"/>
              <a:t>ANOVA Table for a Completely Randomized Design</a:t>
            </a:r>
          </a:p>
        </p:txBody>
      </p:sp>
      <p:sp>
        <p:nvSpPr>
          <p:cNvPr id="3" name="Content Placeholder 2">
            <a:extLst>
              <a:ext uri="{FF2B5EF4-FFF2-40B4-BE49-F238E27FC236}">
                <a16:creationId xmlns:a16="http://schemas.microsoft.com/office/drawing/2014/main" id="{6279D151-4FED-4BF9-8EE4-601B0F54C4F2}"/>
              </a:ext>
            </a:extLst>
          </p:cNvPr>
          <p:cNvSpPr>
            <a:spLocks noGrp="1"/>
          </p:cNvSpPr>
          <p:nvPr>
            <p:ph sz="half" idx="1"/>
          </p:nvPr>
        </p:nvSpPr>
        <p:spPr>
          <a:xfrm>
            <a:off x="476843" y="1825625"/>
            <a:ext cx="5542957" cy="583746"/>
          </a:xfrm>
        </p:spPr>
        <p:txBody>
          <a:bodyPr/>
          <a:lstStyle/>
          <a:p>
            <a:pPr marL="0" indent="0">
              <a:buNone/>
            </a:pPr>
            <a:r>
              <a:rPr lang="en-IN" b="1" u="sng"/>
              <a:t>Example</a:t>
            </a:r>
            <a:r>
              <a:rPr lang="en-IN"/>
              <a:t>: Chemitech experiment</a:t>
            </a:r>
          </a:p>
        </p:txBody>
      </p:sp>
      <p:graphicFrame>
        <p:nvGraphicFramePr>
          <p:cNvPr id="5" name="Table 3">
            <a:extLst>
              <a:ext uri="{FF2B5EF4-FFF2-40B4-BE49-F238E27FC236}">
                <a16:creationId xmlns:a16="http://schemas.microsoft.com/office/drawing/2014/main" id="{ACF7F970-BDE1-4CAC-8C18-0ABAD1DB5F70}"/>
              </a:ext>
            </a:extLst>
          </p:cNvPr>
          <p:cNvGraphicFramePr>
            <a:graphicFrameLocks noGrp="1"/>
          </p:cNvGraphicFramePr>
          <p:nvPr>
            <p:ph sz="half" idx="2"/>
            <p:extLst>
              <p:ext uri="{D42A27DB-BD31-4B8C-83A1-F6EECF244321}">
                <p14:modId xmlns:p14="http://schemas.microsoft.com/office/powerpoint/2010/main" val="3353319789"/>
              </p:ext>
            </p:extLst>
          </p:nvPr>
        </p:nvGraphicFramePr>
        <p:xfrm>
          <a:off x="514845" y="2681968"/>
          <a:ext cx="11162310" cy="2067014"/>
        </p:xfrm>
        <a:graphic>
          <a:graphicData uri="http://schemas.openxmlformats.org/drawingml/2006/table">
            <a:tbl>
              <a:tblPr firstRow="1" bandRow="1">
                <a:tableStyleId>{073A0DAA-6AF3-43AB-8588-CEC1D06C72B9}</a:tableStyleId>
              </a:tblPr>
              <a:tblGrid>
                <a:gridCol w="1860385">
                  <a:extLst>
                    <a:ext uri="{9D8B030D-6E8A-4147-A177-3AD203B41FA5}">
                      <a16:colId xmlns:a16="http://schemas.microsoft.com/office/drawing/2014/main" val="2288137368"/>
                    </a:ext>
                  </a:extLst>
                </a:gridCol>
                <a:gridCol w="1860385">
                  <a:extLst>
                    <a:ext uri="{9D8B030D-6E8A-4147-A177-3AD203B41FA5}">
                      <a16:colId xmlns:a16="http://schemas.microsoft.com/office/drawing/2014/main" val="3776077210"/>
                    </a:ext>
                  </a:extLst>
                </a:gridCol>
                <a:gridCol w="1860385">
                  <a:extLst>
                    <a:ext uri="{9D8B030D-6E8A-4147-A177-3AD203B41FA5}">
                      <a16:colId xmlns:a16="http://schemas.microsoft.com/office/drawing/2014/main" val="2455736496"/>
                    </a:ext>
                  </a:extLst>
                </a:gridCol>
                <a:gridCol w="1860385">
                  <a:extLst>
                    <a:ext uri="{9D8B030D-6E8A-4147-A177-3AD203B41FA5}">
                      <a16:colId xmlns:a16="http://schemas.microsoft.com/office/drawing/2014/main" val="3788704547"/>
                    </a:ext>
                  </a:extLst>
                </a:gridCol>
                <a:gridCol w="1860385">
                  <a:extLst>
                    <a:ext uri="{9D8B030D-6E8A-4147-A177-3AD203B41FA5}">
                      <a16:colId xmlns:a16="http://schemas.microsoft.com/office/drawing/2014/main" val="3505267178"/>
                    </a:ext>
                  </a:extLst>
                </a:gridCol>
                <a:gridCol w="1860385">
                  <a:extLst>
                    <a:ext uri="{9D8B030D-6E8A-4147-A177-3AD203B41FA5}">
                      <a16:colId xmlns:a16="http://schemas.microsoft.com/office/drawing/2014/main" val="986709626"/>
                    </a:ext>
                  </a:extLst>
                </a:gridCol>
              </a:tblGrid>
              <a:tr h="805263">
                <a:tc>
                  <a:txBody>
                    <a:bodyPr/>
                    <a:lstStyle/>
                    <a:p>
                      <a:pPr algn="ctr">
                        <a:lnSpc>
                          <a:spcPct val="90000"/>
                        </a:lnSpc>
                        <a:defRPr/>
                      </a:pPr>
                      <a:r>
                        <a:rPr lang="en-US" sz="1800">
                          <a:effectLst/>
                          <a:latin typeface="+mn-lt"/>
                        </a:rPr>
                        <a:t>Source of</a:t>
                      </a:r>
                    </a:p>
                    <a:p>
                      <a:pPr algn="ctr">
                        <a:lnSpc>
                          <a:spcPct val="90000"/>
                        </a:lnSpc>
                        <a:defRPr/>
                      </a:pPr>
                      <a:r>
                        <a:rPr lang="en-US" sz="1800">
                          <a:effectLst/>
                          <a:latin typeface="+mn-lt"/>
                        </a:rPr>
                        <a:t>Variation</a:t>
                      </a:r>
                    </a:p>
                  </a:txBody>
                  <a:tcPr marL="110642" marR="110642" anchor="b">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90000"/>
                        </a:lnSpc>
                        <a:defRPr/>
                      </a:pPr>
                      <a:r>
                        <a:rPr lang="en-US" sz="1800">
                          <a:effectLst/>
                          <a:latin typeface="+mn-lt"/>
                        </a:rPr>
                        <a:t>Sum of</a:t>
                      </a:r>
                    </a:p>
                    <a:p>
                      <a:pPr algn="ctr">
                        <a:lnSpc>
                          <a:spcPct val="90000"/>
                        </a:lnSpc>
                        <a:defRPr/>
                      </a:pPr>
                      <a:r>
                        <a:rPr lang="en-US" sz="1800">
                          <a:effectLst/>
                          <a:latin typeface="+mn-lt"/>
                        </a:rPr>
                        <a:t>Squares</a:t>
                      </a:r>
                    </a:p>
                  </a:txBody>
                  <a:tcPr marL="110642" marR="110642" anchor="b">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90000"/>
                        </a:lnSpc>
                        <a:defRPr/>
                      </a:pPr>
                      <a:r>
                        <a:rPr lang="en-US" sz="1800">
                          <a:effectLst/>
                          <a:latin typeface="+mn-lt"/>
                        </a:rPr>
                        <a:t>Degrees of</a:t>
                      </a:r>
                    </a:p>
                    <a:p>
                      <a:pPr algn="ctr">
                        <a:lnSpc>
                          <a:spcPct val="90000"/>
                        </a:lnSpc>
                        <a:defRPr/>
                      </a:pPr>
                      <a:r>
                        <a:rPr lang="en-US" sz="1800">
                          <a:effectLst/>
                          <a:latin typeface="+mn-lt"/>
                        </a:rPr>
                        <a:t>Freedom</a:t>
                      </a:r>
                    </a:p>
                  </a:txBody>
                  <a:tcPr marL="110642" marR="110642" anchor="b">
                    <a:lnB w="12700" cap="flat" cmpd="sng" algn="ctr">
                      <a:solidFill>
                        <a:srgbClr val="000000"/>
                      </a:solidFill>
                      <a:prstDash val="solid"/>
                      <a:round/>
                      <a:headEnd type="none" w="med" len="med"/>
                      <a:tailEnd type="none" w="med" len="med"/>
                    </a:lnB>
                    <a:solidFill>
                      <a:srgbClr val="000000"/>
                    </a:solidFill>
                  </a:tcPr>
                </a:tc>
                <a:tc>
                  <a:txBody>
                    <a:bodyPr/>
                    <a:lstStyle/>
                    <a:p>
                      <a:pPr algn="ctr">
                        <a:lnSpc>
                          <a:spcPct val="90000"/>
                        </a:lnSpc>
                        <a:defRPr/>
                      </a:pPr>
                      <a:r>
                        <a:rPr lang="en-US" sz="1800">
                          <a:effectLst/>
                          <a:latin typeface="+mn-lt"/>
                        </a:rPr>
                        <a:t>Mean</a:t>
                      </a:r>
                    </a:p>
                    <a:p>
                      <a:pPr algn="ctr">
                        <a:lnSpc>
                          <a:spcPct val="90000"/>
                        </a:lnSpc>
                        <a:defRPr/>
                      </a:pPr>
                      <a:r>
                        <a:rPr lang="en-US" sz="1800">
                          <a:effectLst/>
                          <a:latin typeface="+mn-lt"/>
                        </a:rPr>
                        <a:t>Square</a:t>
                      </a:r>
                    </a:p>
                  </a:txBody>
                  <a:tcPr marL="110642" marR="110642" anchor="b">
                    <a:lnB w="12700" cap="flat" cmpd="sng" algn="ctr">
                      <a:solidFill>
                        <a:srgbClr val="000000"/>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i="1">
                          <a:effectLst/>
                          <a:latin typeface="+mn-lt"/>
                        </a:rPr>
                        <a:t>F</a:t>
                      </a:r>
                    </a:p>
                  </a:txBody>
                  <a:tcPr marL="110642" marR="110642" anchor="b">
                    <a:lnB w="12700" cap="flat" cmpd="sng" algn="ctr">
                      <a:solidFill>
                        <a:srgbClr val="000000"/>
                      </a:solidFill>
                      <a:prstDash val="solid"/>
                      <a:round/>
                      <a:headEnd type="none" w="med" len="med"/>
                      <a:tailEnd type="none" w="med" len="med"/>
                    </a:lnB>
                    <a:solidFill>
                      <a:srgbClr val="000000"/>
                    </a:solidFill>
                  </a:tcPr>
                </a:tc>
                <a:tc>
                  <a:txBody>
                    <a:bodyPr/>
                    <a:lstStyle/>
                    <a:p>
                      <a:pPr algn="ctr">
                        <a:defRPr/>
                      </a:pPr>
                      <a:r>
                        <a:rPr lang="en-US" sz="1800" i="1">
                          <a:effectLst/>
                          <a:latin typeface="+mn-lt"/>
                        </a:rPr>
                        <a:t>p</a:t>
                      </a:r>
                      <a:r>
                        <a:rPr lang="en-US" sz="1800">
                          <a:effectLst/>
                          <a:latin typeface="+mn-lt"/>
                        </a:rPr>
                        <a:t>-</a:t>
                      </a:r>
                    </a:p>
                    <a:p>
                      <a:pPr algn="ctr">
                        <a:defRPr/>
                      </a:pPr>
                      <a:r>
                        <a:rPr lang="en-US" sz="1800">
                          <a:effectLst/>
                          <a:latin typeface="+mn-lt"/>
                        </a:rPr>
                        <a:t>Value</a:t>
                      </a:r>
                    </a:p>
                  </a:txBody>
                  <a:tcPr marL="110642" marR="110642"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435421673"/>
                  </a:ext>
                </a:extLst>
              </a:tr>
              <a:tr h="383729">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a:solidFill>
                            <a:srgbClr val="000000"/>
                          </a:solidFill>
                          <a:effectLst/>
                          <a:latin typeface="+mj-lt"/>
                        </a:rPr>
                        <a:t>Treatments</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a:solidFill>
                            <a:srgbClr val="000000"/>
                          </a:solidFill>
                          <a:latin typeface="+mj-lt"/>
                        </a:rPr>
                        <a:t>520</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defRPr/>
                      </a:pPr>
                      <a:r>
                        <a:rPr lang="en-US" sz="1800" i="0">
                          <a:solidFill>
                            <a:srgbClr val="000000"/>
                          </a:solidFill>
                          <a:effectLst/>
                          <a:latin typeface="+mj-lt"/>
                        </a:rPr>
                        <a:t>2</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a:solidFill>
                            <a:srgbClr val="000000"/>
                          </a:solidFill>
                          <a:effectLst/>
                          <a:latin typeface="+mj-lt"/>
                        </a:rPr>
                        <a:t>260.00</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a:solidFill>
                            <a:srgbClr val="000000"/>
                          </a:solidFill>
                          <a:effectLst/>
                          <a:latin typeface="+mj-lt"/>
                        </a:rPr>
                        <a:t>9.18</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a:solidFill>
                            <a:srgbClr val="000000"/>
                          </a:solidFill>
                          <a:effectLst/>
                          <a:latin typeface="+mj-lt"/>
                        </a:rPr>
                        <a:t>.004</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589781"/>
                  </a:ext>
                </a:extLst>
              </a:tr>
              <a:tr h="411480">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a:solidFill>
                            <a:srgbClr val="000000"/>
                          </a:solidFill>
                          <a:effectLst/>
                          <a:latin typeface="+mj-lt"/>
                        </a:rPr>
                        <a:t>Error</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a:solidFill>
                            <a:srgbClr val="000000"/>
                          </a:solidFill>
                          <a:latin typeface="+mj-lt"/>
                        </a:rPr>
                        <a:t>340</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i="0">
                          <a:solidFill>
                            <a:srgbClr val="000000"/>
                          </a:solidFill>
                          <a:effectLst/>
                          <a:latin typeface="+mj-lt"/>
                        </a:rPr>
                        <a:t>12</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a:solidFill>
                            <a:srgbClr val="000000"/>
                          </a:solidFill>
                          <a:effectLst/>
                          <a:latin typeface="+mj-lt"/>
                        </a:rPr>
                        <a:t>28.33</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800">
                        <a:solidFill>
                          <a:srgbClr val="000000"/>
                        </a:solidFill>
                        <a:effectLst/>
                        <a:latin typeface="+mj-lt"/>
                      </a:endParaRP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800">
                        <a:solidFill>
                          <a:srgbClr val="000000"/>
                        </a:solidFill>
                        <a:effectLst/>
                        <a:latin typeface="+mj-lt"/>
                      </a:endParaRP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1045412"/>
                  </a:ext>
                </a:extLst>
              </a:tr>
              <a:tr h="466542">
                <a:tc>
                  <a:txBody>
                    <a:bodyPr/>
                    <a:lstStyle/>
                    <a:p>
                      <a:pPr algn="ctr"/>
                      <a:r>
                        <a:rPr lang="en-IN" sz="1800">
                          <a:solidFill>
                            <a:srgbClr val="000000"/>
                          </a:solidFill>
                          <a:latin typeface="+mj-lt"/>
                        </a:rPr>
                        <a:t>Total</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800">
                          <a:solidFill>
                            <a:srgbClr val="000000"/>
                          </a:solidFill>
                          <a:latin typeface="+mj-lt"/>
                        </a:rPr>
                        <a:t>860</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i="0">
                          <a:solidFill>
                            <a:srgbClr val="000000"/>
                          </a:solidFill>
                          <a:effectLst/>
                          <a:latin typeface="+mj-lt"/>
                        </a:rPr>
                        <a:t>14</a:t>
                      </a: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800">
                        <a:solidFill>
                          <a:srgbClr val="000000"/>
                        </a:solidFill>
                        <a:latin typeface="+mj-lt"/>
                      </a:endParaRP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800">
                        <a:solidFill>
                          <a:srgbClr val="000000"/>
                        </a:solidFill>
                        <a:latin typeface="+mj-lt"/>
                      </a:endParaRP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800">
                        <a:solidFill>
                          <a:srgbClr val="000000"/>
                        </a:solidFill>
                        <a:latin typeface="+mj-lt"/>
                      </a:endParaRPr>
                    </a:p>
                  </a:txBody>
                  <a:tcPr marL="110642" marR="1106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806703"/>
                  </a:ext>
                </a:extLst>
              </a:tr>
            </a:tbl>
          </a:graphicData>
        </a:graphic>
      </p:graphicFrame>
    </p:spTree>
    <p:extLst>
      <p:ext uri="{BB962C8B-B14F-4D97-AF65-F5344CB8AC3E}">
        <p14:creationId xmlns:p14="http://schemas.microsoft.com/office/powerpoint/2010/main" val="101038391"/>
      </p:ext>
    </p:extLst>
  </p:cSld>
  <p:clrMapOvr>
    <a:masterClrMapping/>
  </p:clrMapOvr>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54AC-31FC-485D-9522-B3F661A6B485}"/>
              </a:ext>
            </a:extLst>
          </p:cNvPr>
          <p:cNvSpPr>
            <a:spLocks noGrp="1"/>
          </p:cNvSpPr>
          <p:nvPr>
            <p:ph type="title"/>
          </p:nvPr>
        </p:nvSpPr>
        <p:spPr/>
        <p:txBody>
          <a:bodyPr/>
          <a:lstStyle/>
          <a:p>
            <a:r>
              <a:rPr lang="en-IN"/>
              <a:t>Testing for the Equality of </a:t>
            </a:r>
            <a:r>
              <a:rPr lang="en-IN" i="1"/>
              <a:t>k</a:t>
            </a:r>
            <a:r>
              <a:rPr lang="en-IN"/>
              <a:t>  Population Means: An Observational Study (1 of 11)</a:t>
            </a:r>
          </a:p>
        </p:txBody>
      </p:sp>
      <p:sp>
        <p:nvSpPr>
          <p:cNvPr id="3" name="Content Placeholder 2">
            <a:extLst>
              <a:ext uri="{FF2B5EF4-FFF2-40B4-BE49-F238E27FC236}">
                <a16:creationId xmlns:a16="http://schemas.microsoft.com/office/drawing/2014/main" id="{DDF53DA1-6043-4F1A-8F21-B492C0D4F330}"/>
              </a:ext>
            </a:extLst>
          </p:cNvPr>
          <p:cNvSpPr>
            <a:spLocks noGrp="1"/>
          </p:cNvSpPr>
          <p:nvPr>
            <p:ph idx="1"/>
          </p:nvPr>
        </p:nvSpPr>
        <p:spPr/>
        <p:txBody>
          <a:bodyPr/>
          <a:lstStyle/>
          <a:p>
            <a:pPr marL="0" indent="0">
              <a:spcAft>
                <a:spcPts val="1200"/>
              </a:spcAft>
              <a:buNone/>
            </a:pPr>
            <a:r>
              <a:rPr lang="en-IN" b="1" u="sng"/>
              <a:t>Example</a:t>
            </a:r>
            <a:r>
              <a:rPr lang="en-IN" b="1"/>
              <a:t>: </a:t>
            </a:r>
            <a:r>
              <a:rPr lang="en-IN"/>
              <a:t>National Computer Products, Inc. (NCP)</a:t>
            </a:r>
          </a:p>
          <a:p>
            <a:pPr marL="0" indent="0">
              <a:spcBef>
                <a:spcPts val="1800"/>
              </a:spcBef>
              <a:buNone/>
            </a:pPr>
            <a:r>
              <a:rPr lang="en-IN"/>
              <a:t>NCP manufactures printers and fax machines at plants located in Atlanta, Dallas and Seattle. To measure how much employees at each plants know about quality management, a random sample of 6 employees was selected from each plant and the employees selected were given quality awareness examination.</a:t>
            </a:r>
          </a:p>
        </p:txBody>
      </p:sp>
    </p:spTree>
    <p:extLst>
      <p:ext uri="{BB962C8B-B14F-4D97-AF65-F5344CB8AC3E}">
        <p14:creationId xmlns:p14="http://schemas.microsoft.com/office/powerpoint/2010/main" val="2114310170"/>
      </p:ext>
    </p:extLst>
  </p:cSld>
  <p:clrMapOvr>
    <a:masterClrMapping/>
  </p:clrMapOvr>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54AC-31FC-485D-9522-B3F661A6B485}"/>
              </a:ext>
            </a:extLst>
          </p:cNvPr>
          <p:cNvSpPr>
            <a:spLocks noGrp="1"/>
          </p:cNvSpPr>
          <p:nvPr>
            <p:ph type="title"/>
          </p:nvPr>
        </p:nvSpPr>
        <p:spPr/>
        <p:txBody>
          <a:bodyPr/>
          <a:lstStyle/>
          <a:p>
            <a:r>
              <a:rPr lang="en-IN"/>
              <a:t>Testing for the Equality of </a:t>
            </a:r>
            <a:r>
              <a:rPr lang="en-IN" i="1"/>
              <a:t>k</a:t>
            </a:r>
            <a:r>
              <a:rPr lang="en-IN"/>
              <a:t>  Population Means: An Observational Study (2 of 11)</a:t>
            </a:r>
          </a:p>
        </p:txBody>
      </p:sp>
      <p:sp>
        <p:nvSpPr>
          <p:cNvPr id="3" name="Content Placeholder 2">
            <a:extLst>
              <a:ext uri="{FF2B5EF4-FFF2-40B4-BE49-F238E27FC236}">
                <a16:creationId xmlns:a16="http://schemas.microsoft.com/office/drawing/2014/main" id="{DDF53DA1-6043-4F1A-8F21-B492C0D4F330}"/>
              </a:ext>
            </a:extLst>
          </p:cNvPr>
          <p:cNvSpPr>
            <a:spLocks noGrp="1"/>
          </p:cNvSpPr>
          <p:nvPr>
            <p:ph sz="half" idx="1"/>
          </p:nvPr>
        </p:nvSpPr>
        <p:spPr>
          <a:xfrm>
            <a:off x="476843" y="1825625"/>
            <a:ext cx="11241915" cy="1788432"/>
          </a:xfrm>
        </p:spPr>
        <p:txBody>
          <a:bodyPr/>
          <a:lstStyle/>
          <a:p>
            <a:pPr marL="0" indent="0">
              <a:spcAft>
                <a:spcPts val="1200"/>
              </a:spcAft>
              <a:buNone/>
            </a:pPr>
            <a:r>
              <a:rPr lang="en-IN" b="1" u="sng"/>
              <a:t>Example</a:t>
            </a:r>
            <a:r>
              <a:rPr lang="en-IN" b="1"/>
              <a:t>: </a:t>
            </a:r>
            <a:r>
              <a:rPr lang="en-IN"/>
              <a:t>National Computer Products, Inc. (NCP)</a:t>
            </a:r>
          </a:p>
          <a:p>
            <a:pPr marL="0" indent="0">
              <a:spcBef>
                <a:spcPts val="1800"/>
              </a:spcBef>
              <a:buNone/>
            </a:pPr>
            <a:r>
              <a:rPr lang="en-IN"/>
              <a:t>Managers want to know if there is significant difference in the mean examination score for the employees at three plants. </a:t>
            </a:r>
            <a:r>
              <a:rPr lang="en-US"/>
              <a:t>An </a:t>
            </a:r>
            <a:r>
              <a:rPr lang="en-US" i="1"/>
              <a:t>F</a:t>
            </a:r>
            <a:r>
              <a:rPr lang="en-US"/>
              <a:t> test will be conducted using</a:t>
            </a:r>
            <a:endParaRPr lang="en-IN"/>
          </a:p>
        </p:txBody>
      </p:sp>
      <p:graphicFrame>
        <p:nvGraphicFramePr>
          <p:cNvPr id="6" name="Ovject 3" descr="Begin equation. alpha equals .05. End equation.">
            <a:extLst>
              <a:ext uri="{FF2B5EF4-FFF2-40B4-BE49-F238E27FC236}">
                <a16:creationId xmlns:a16="http://schemas.microsoft.com/office/drawing/2014/main" id="{90CFE028-5D08-4B24-8681-ED0A2A6C2E45}"/>
              </a:ext>
            </a:extLst>
          </p:cNvPr>
          <p:cNvGraphicFramePr>
            <a:graphicFrameLocks noGrp="1" noChangeAspect="1"/>
          </p:cNvGraphicFramePr>
          <p:nvPr>
            <p:ph sz="half" idx="2"/>
            <p:extLst>
              <p:ext uri="{D42A27DB-BD31-4B8C-83A1-F6EECF244321}">
                <p14:modId xmlns:p14="http://schemas.microsoft.com/office/powerpoint/2010/main" val="3343530028"/>
              </p:ext>
            </p:extLst>
          </p:nvPr>
        </p:nvGraphicFramePr>
        <p:xfrm>
          <a:off x="10527847" y="3000354"/>
          <a:ext cx="1041400" cy="292100"/>
        </p:xfrm>
        <a:graphic>
          <a:graphicData uri="http://schemas.openxmlformats.org/presentationml/2006/ole">
            <mc:AlternateContent xmlns:mc="http://schemas.openxmlformats.org/markup-compatibility/2006">
              <mc:Choice xmlns:v="urn:schemas-microsoft-com:vml" Requires="v">
                <p:oleObj spid="_x0000_s282626" name="Equation" r:id="rId3" imgW="1041120" imgH="291960" progId="Equation.DSMT4">
                  <p:embed/>
                </p:oleObj>
              </mc:Choice>
              <mc:Fallback>
                <p:oleObj name="Equation" r:id="rId3" imgW="1041120" imgH="291960" progId="Equation.DSMT4">
                  <p:embed/>
                  <p:pic>
                    <p:nvPicPr>
                      <p:cNvPr id="0" name="OLE substitute image"/>
                      <p:cNvPicPr/>
                      <p:nvPr/>
                    </p:nvPicPr>
                    <p:blipFill>
                      <a:blip r:embed="rId4"/>
                      <a:stretch>
                        <a:fillRect/>
                      </a:stretch>
                    </p:blipFill>
                    <p:spPr>
                      <a:xfrm>
                        <a:off x="10527847" y="3000354"/>
                        <a:ext cx="1041400" cy="292100"/>
                      </a:xfrm>
                      <a:prstGeom prst="rect">
                        <a:avLst/>
                      </a:prstGeom>
                    </p:spPr>
                  </p:pic>
                </p:oleObj>
              </mc:Fallback>
            </mc:AlternateContent>
          </a:graphicData>
        </a:graphic>
      </p:graphicFrame>
    </p:spTree>
    <p:extLst>
      <p:ext uri="{BB962C8B-B14F-4D97-AF65-F5344CB8AC3E}">
        <p14:creationId xmlns:p14="http://schemas.microsoft.com/office/powerpoint/2010/main" val="576939307"/>
      </p:ext>
    </p:extLst>
  </p:cSld>
  <p:clrMapOvr>
    <a:masterClrMapping/>
  </p:clrMapOvr>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C286-5BC7-4335-9055-FC3D7E0BCB5A}"/>
              </a:ext>
            </a:extLst>
          </p:cNvPr>
          <p:cNvSpPr>
            <a:spLocks noGrp="1"/>
          </p:cNvSpPr>
          <p:nvPr>
            <p:ph type="title"/>
          </p:nvPr>
        </p:nvSpPr>
        <p:spPr/>
        <p:txBody>
          <a:bodyPr/>
          <a:lstStyle/>
          <a:p>
            <a:r>
              <a:rPr lang="en-IN"/>
              <a:t>Testing for the Equality of </a:t>
            </a:r>
            <a:r>
              <a:rPr lang="en-IN" i="1"/>
              <a:t>k</a:t>
            </a:r>
            <a:r>
              <a:rPr lang="en-IN"/>
              <a:t>  Population Means: An Observational Study (3 of 11)</a:t>
            </a:r>
          </a:p>
        </p:txBody>
      </p:sp>
      <p:sp>
        <p:nvSpPr>
          <p:cNvPr id="3" name="Content Placeholder 2">
            <a:extLst>
              <a:ext uri="{FF2B5EF4-FFF2-40B4-BE49-F238E27FC236}">
                <a16:creationId xmlns:a16="http://schemas.microsoft.com/office/drawing/2014/main" id="{F01F5623-98D6-475F-BDDD-CC58FC5F5247}"/>
              </a:ext>
            </a:extLst>
          </p:cNvPr>
          <p:cNvSpPr>
            <a:spLocks noGrp="1"/>
          </p:cNvSpPr>
          <p:nvPr>
            <p:ph sz="half" idx="1"/>
          </p:nvPr>
        </p:nvSpPr>
        <p:spPr>
          <a:xfrm>
            <a:off x="476843" y="1825626"/>
            <a:ext cx="11241915" cy="1603374"/>
          </a:xfrm>
        </p:spPr>
        <p:txBody>
          <a:bodyPr/>
          <a:lstStyle/>
          <a:p>
            <a:pPr marL="0" indent="0">
              <a:spcAft>
                <a:spcPts val="1200"/>
              </a:spcAft>
              <a:buNone/>
            </a:pPr>
            <a:r>
              <a:rPr lang="en-IN" b="1" u="sng"/>
              <a:t>Example</a:t>
            </a:r>
            <a:r>
              <a:rPr lang="en-IN" b="1"/>
              <a:t>: </a:t>
            </a:r>
            <a:r>
              <a:rPr lang="en-IN"/>
              <a:t>National Computer Products, Inc. (NCP)</a:t>
            </a:r>
          </a:p>
          <a:p>
            <a:pPr marL="0" indent="0">
              <a:spcBef>
                <a:spcPts val="1800"/>
              </a:spcBef>
              <a:buNone/>
            </a:pPr>
            <a:r>
              <a:rPr lang="en-IN"/>
              <a:t>A simple random sample of 6 employees from each of the three plants was taken and their examination score was tabulated.</a:t>
            </a:r>
          </a:p>
        </p:txBody>
      </p:sp>
      <p:sp>
        <p:nvSpPr>
          <p:cNvPr id="4" name="Content Placeholder 3">
            <a:extLst>
              <a:ext uri="{FF2B5EF4-FFF2-40B4-BE49-F238E27FC236}">
                <a16:creationId xmlns:a16="http://schemas.microsoft.com/office/drawing/2014/main" id="{5F835231-8F0E-40DA-92F6-DC8A638A9659}"/>
              </a:ext>
            </a:extLst>
          </p:cNvPr>
          <p:cNvSpPr>
            <a:spLocks noGrp="1"/>
          </p:cNvSpPr>
          <p:nvPr>
            <p:ph sz="half" idx="2"/>
          </p:nvPr>
        </p:nvSpPr>
        <p:spPr>
          <a:xfrm>
            <a:off x="3073426" y="3672114"/>
            <a:ext cx="6041546" cy="2359706"/>
          </a:xfrm>
          <a:ln>
            <a:solidFill>
              <a:srgbClr val="003865"/>
            </a:solidFill>
          </a:ln>
        </p:spPr>
        <p:txBody>
          <a:bodyPr/>
          <a:lstStyle/>
          <a:p>
            <a:pPr marL="0" indent="0" algn="ctr">
              <a:buNone/>
            </a:pPr>
            <a:r>
              <a:rPr lang="en-IN"/>
              <a:t>Factor: Quality awareness</a:t>
            </a:r>
          </a:p>
          <a:p>
            <a:pPr marL="0" indent="0" algn="ctr">
              <a:buNone/>
            </a:pPr>
            <a:r>
              <a:rPr lang="en-IN"/>
              <a:t>Treatments: Atlanta, Dallas, Seattle</a:t>
            </a:r>
          </a:p>
          <a:p>
            <a:pPr marL="0" indent="0" algn="ctr">
              <a:buNone/>
            </a:pPr>
            <a:r>
              <a:rPr lang="en-IN"/>
              <a:t>Experimental units: Employees</a:t>
            </a:r>
          </a:p>
          <a:p>
            <a:pPr marL="0" indent="0" algn="ctr">
              <a:buNone/>
            </a:pPr>
            <a:r>
              <a:rPr lang="en-IN"/>
              <a:t>Response units: Examination score</a:t>
            </a:r>
          </a:p>
        </p:txBody>
      </p:sp>
    </p:spTree>
    <p:extLst>
      <p:ext uri="{BB962C8B-B14F-4D97-AF65-F5344CB8AC3E}">
        <p14:creationId xmlns:p14="http://schemas.microsoft.com/office/powerpoint/2010/main" val="32397791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Frequency and Percent Frequency Distributions (1 of 2)</a:t>
            </a:r>
          </a:p>
        </p:txBody>
      </p:sp>
      <p:sp>
        <p:nvSpPr>
          <p:cNvPr id="5" name="Content Placeholder 2">
            <a:extLst>
              <a:ext uri="{FF2B5EF4-FFF2-40B4-BE49-F238E27FC236}">
                <a16:creationId xmlns:a16="http://schemas.microsoft.com/office/drawing/2014/main" id="{A063ED08-1DE9-4CC3-BB45-1FEE78845518}"/>
              </a:ext>
            </a:extLst>
          </p:cNvPr>
          <p:cNvSpPr>
            <a:spLocks noGrp="1"/>
          </p:cNvSpPr>
          <p:nvPr>
            <p:ph sz="half" idx="1"/>
          </p:nvPr>
        </p:nvSpPr>
        <p:spPr>
          <a:xfrm>
            <a:off x="476843" y="1825625"/>
            <a:ext cx="11241915" cy="523437"/>
          </a:xfrm>
        </p:spPr>
        <p:txBody>
          <a:bodyPr/>
          <a:lstStyle/>
          <a:p>
            <a:pPr marL="0" indent="0">
              <a:buNone/>
            </a:pPr>
            <a:r>
              <a:rPr lang="en-IN" b="1" u="sng"/>
              <a:t>Example:</a:t>
            </a:r>
            <a:r>
              <a:rPr lang="en-IN" b="1"/>
              <a:t>  </a:t>
            </a:r>
            <a:r>
              <a:rPr lang="en-IN"/>
              <a:t>Sanderson and Clifford</a:t>
            </a:r>
          </a:p>
        </p:txBody>
      </p:sp>
      <p:graphicFrame>
        <p:nvGraphicFramePr>
          <p:cNvPr id="8" name="Table 3">
            <a:extLst>
              <a:ext uri="{FF2B5EF4-FFF2-40B4-BE49-F238E27FC236}">
                <a16:creationId xmlns:a16="http://schemas.microsoft.com/office/drawing/2014/main" id="{27CF5EA1-2B99-4855-8EF8-CF8C1D5D904C}"/>
              </a:ext>
            </a:extLst>
          </p:cNvPr>
          <p:cNvGraphicFramePr>
            <a:graphicFrameLocks noGrp="1"/>
          </p:cNvGraphicFramePr>
          <p:nvPr>
            <p:ph sz="half" idx="2"/>
            <p:extLst>
              <p:ext uri="{D42A27DB-BD31-4B8C-83A1-F6EECF244321}">
                <p14:modId xmlns:p14="http://schemas.microsoft.com/office/powerpoint/2010/main" val="2292264060"/>
              </p:ext>
            </p:extLst>
          </p:nvPr>
        </p:nvGraphicFramePr>
        <p:xfrm>
          <a:off x="1523999" y="2610562"/>
          <a:ext cx="9608457" cy="3566160"/>
        </p:xfrm>
        <a:graphic>
          <a:graphicData uri="http://schemas.openxmlformats.org/drawingml/2006/table">
            <a:tbl>
              <a:tblPr firstRow="1" bandRow="1">
                <a:tableStyleId>{5C22544A-7EE6-4342-B048-85BDC9FD1C3A}</a:tableStyleId>
              </a:tblPr>
              <a:tblGrid>
                <a:gridCol w="2836712">
                  <a:extLst>
                    <a:ext uri="{9D8B030D-6E8A-4147-A177-3AD203B41FA5}">
                      <a16:colId xmlns:a16="http://schemas.microsoft.com/office/drawing/2014/main" val="291978265"/>
                    </a:ext>
                  </a:extLst>
                </a:gridCol>
                <a:gridCol w="2836712">
                  <a:extLst>
                    <a:ext uri="{9D8B030D-6E8A-4147-A177-3AD203B41FA5}">
                      <a16:colId xmlns:a16="http://schemas.microsoft.com/office/drawing/2014/main" val="1749498510"/>
                    </a:ext>
                  </a:extLst>
                </a:gridCol>
                <a:gridCol w="3935033">
                  <a:extLst>
                    <a:ext uri="{9D8B030D-6E8A-4147-A177-3AD203B41FA5}">
                      <a16:colId xmlns:a16="http://schemas.microsoft.com/office/drawing/2014/main" val="4148918729"/>
                    </a:ext>
                  </a:extLst>
                </a:gridCol>
              </a:tblGrid>
              <a:tr h="370840">
                <a:tc>
                  <a:txBody>
                    <a:bodyPr/>
                    <a:lstStyle/>
                    <a:p>
                      <a:pPr algn="ctr"/>
                      <a:r>
                        <a:rPr lang="en-IN" sz="2400">
                          <a:solidFill>
                            <a:srgbClr val="141414"/>
                          </a:solidFill>
                        </a:rPr>
                        <a:t>Audit time</a:t>
                      </a:r>
                    </a:p>
                    <a:p>
                      <a:pPr algn="ctr"/>
                      <a:r>
                        <a:rPr lang="en-IN" sz="2400">
                          <a:solidFill>
                            <a:srgbClr val="141414"/>
                          </a:solidFill>
                        </a:rPr>
                        <a:t>(in days) </a:t>
                      </a:r>
                    </a:p>
                  </a:txBody>
                  <a:tcPr anchor="b">
                    <a:solidFill>
                      <a:schemeClr val="bg1">
                        <a:lumMod val="95000"/>
                      </a:schemeClr>
                    </a:solidFill>
                  </a:tcPr>
                </a:tc>
                <a:tc>
                  <a:txBody>
                    <a:bodyPr/>
                    <a:lstStyle/>
                    <a:p>
                      <a:pPr algn="ctr"/>
                      <a:r>
                        <a:rPr lang="en-IN" sz="2400">
                          <a:solidFill>
                            <a:srgbClr val="141414"/>
                          </a:solidFill>
                        </a:rPr>
                        <a:t>Relative Frequency</a:t>
                      </a:r>
                    </a:p>
                  </a:txBody>
                  <a:tcPr anchor="b">
                    <a:solidFill>
                      <a:schemeClr val="bg1">
                        <a:lumMod val="95000"/>
                      </a:schemeClr>
                    </a:solidFill>
                  </a:tcPr>
                </a:tc>
                <a:tc>
                  <a:txBody>
                    <a:bodyPr/>
                    <a:lstStyle/>
                    <a:p>
                      <a:pPr algn="ctr"/>
                      <a:r>
                        <a:rPr lang="en-IN" sz="2400">
                          <a:solidFill>
                            <a:srgbClr val="141414"/>
                          </a:solidFill>
                        </a:rPr>
                        <a:t>Percent Frequency</a:t>
                      </a:r>
                    </a:p>
                  </a:txBody>
                  <a:tcPr anchor="b">
                    <a:solidFill>
                      <a:schemeClr val="bg1">
                        <a:lumMod val="95000"/>
                      </a:schemeClr>
                    </a:solidFill>
                  </a:tcPr>
                </a:tc>
                <a:extLst>
                  <a:ext uri="{0D108BD9-81ED-4DB2-BD59-A6C34878D82A}">
                    <a16:rowId xmlns:a16="http://schemas.microsoft.com/office/drawing/2014/main" val="2440387987"/>
                  </a:ext>
                </a:extLst>
              </a:tr>
              <a:tr h="370840">
                <a:tc>
                  <a:txBody>
                    <a:bodyPr/>
                    <a:lstStyle/>
                    <a:p>
                      <a:pPr algn="ctr"/>
                      <a:r>
                        <a:rPr lang="en-IN" sz="2400">
                          <a:solidFill>
                            <a:srgbClr val="141414"/>
                          </a:solidFill>
                        </a:rPr>
                        <a:t>10 to 14 </a:t>
                      </a:r>
                    </a:p>
                  </a:txBody>
                  <a:tcPr>
                    <a:solidFill>
                      <a:schemeClr val="bg1">
                        <a:lumMod val="95000"/>
                      </a:schemeClr>
                    </a:solidFill>
                  </a:tcPr>
                </a:tc>
                <a:tc>
                  <a:txBody>
                    <a:bodyPr/>
                    <a:lstStyle/>
                    <a:p>
                      <a:pPr algn="ctr"/>
                      <a:r>
                        <a:rPr lang="en-IN" sz="2400">
                          <a:solidFill>
                            <a:srgbClr val="141414"/>
                          </a:solidFill>
                        </a:rPr>
                        <a:t>           .20 (4/20)</a:t>
                      </a:r>
                    </a:p>
                  </a:txBody>
                  <a:tcPr>
                    <a:solidFill>
                      <a:schemeClr val="bg1">
                        <a:lumMod val="95000"/>
                      </a:schemeClr>
                    </a:solidFill>
                  </a:tcPr>
                </a:tc>
                <a:tc>
                  <a:txBody>
                    <a:bodyPr/>
                    <a:lstStyle/>
                    <a:p>
                      <a:pPr algn="ctr"/>
                      <a:r>
                        <a:rPr lang="en-IN" sz="2400">
                          <a:solidFill>
                            <a:srgbClr val="141414"/>
                          </a:solidFill>
                        </a:rPr>
                        <a:t>                   20  (0.2 </a:t>
                      </a:r>
                      <a:r>
                        <a:rPr lang="en-IN" sz="2400">
                          <a:solidFill>
                            <a:srgbClr val="141414"/>
                          </a:solidFill>
                          <a:latin typeface="Arial" pitchFamily="34" charset="0"/>
                          <a:cs typeface="Arial" pitchFamily="34" charset="0"/>
                        </a:rPr>
                        <a:t>×</a:t>
                      </a:r>
                      <a:r>
                        <a:rPr lang="en-IN" sz="2400">
                          <a:solidFill>
                            <a:srgbClr val="141414"/>
                          </a:solidFill>
                        </a:rPr>
                        <a:t> 100)</a:t>
                      </a:r>
                    </a:p>
                  </a:txBody>
                  <a:tcPr>
                    <a:solidFill>
                      <a:schemeClr val="bg1">
                        <a:lumMod val="95000"/>
                      </a:schemeClr>
                    </a:solidFill>
                  </a:tcPr>
                </a:tc>
                <a:extLst>
                  <a:ext uri="{0D108BD9-81ED-4DB2-BD59-A6C34878D82A}">
                    <a16:rowId xmlns:a16="http://schemas.microsoft.com/office/drawing/2014/main" val="871094316"/>
                  </a:ext>
                </a:extLst>
              </a:tr>
              <a:tr h="370840">
                <a:tc>
                  <a:txBody>
                    <a:bodyPr/>
                    <a:lstStyle/>
                    <a:p>
                      <a:pPr algn="ctr"/>
                      <a:r>
                        <a:rPr lang="en-IN" sz="2400">
                          <a:solidFill>
                            <a:srgbClr val="141414"/>
                          </a:solidFill>
                        </a:rPr>
                        <a:t>15 to 19</a:t>
                      </a:r>
                    </a:p>
                  </a:txBody>
                  <a:tcPr>
                    <a:solidFill>
                      <a:schemeClr val="bg1">
                        <a:lumMod val="95000"/>
                      </a:schemeClr>
                    </a:solidFill>
                  </a:tcPr>
                </a:tc>
                <a:tc>
                  <a:txBody>
                    <a:bodyPr/>
                    <a:lstStyle/>
                    <a:p>
                      <a:pPr algn="ctr"/>
                      <a:r>
                        <a:rPr lang="en-IN" sz="2400">
                          <a:solidFill>
                            <a:srgbClr val="141414"/>
                          </a:solidFill>
                        </a:rPr>
                        <a:t>.40</a:t>
                      </a:r>
                    </a:p>
                  </a:txBody>
                  <a:tcPr>
                    <a:solidFill>
                      <a:schemeClr val="bg1">
                        <a:lumMod val="95000"/>
                      </a:schemeClr>
                    </a:solidFill>
                  </a:tcPr>
                </a:tc>
                <a:tc>
                  <a:txBody>
                    <a:bodyPr/>
                    <a:lstStyle/>
                    <a:p>
                      <a:pPr algn="ctr"/>
                      <a:r>
                        <a:rPr lang="en-IN" sz="2400">
                          <a:solidFill>
                            <a:srgbClr val="141414"/>
                          </a:solidFill>
                        </a:rPr>
                        <a:t>40</a:t>
                      </a:r>
                    </a:p>
                  </a:txBody>
                  <a:tcPr>
                    <a:solidFill>
                      <a:schemeClr val="bg1">
                        <a:lumMod val="95000"/>
                      </a:schemeClr>
                    </a:solidFill>
                  </a:tcPr>
                </a:tc>
                <a:extLst>
                  <a:ext uri="{0D108BD9-81ED-4DB2-BD59-A6C34878D82A}">
                    <a16:rowId xmlns:a16="http://schemas.microsoft.com/office/drawing/2014/main" val="597882072"/>
                  </a:ext>
                </a:extLst>
              </a:tr>
              <a:tr h="370840">
                <a:tc>
                  <a:txBody>
                    <a:bodyPr/>
                    <a:lstStyle/>
                    <a:p>
                      <a:pPr algn="ctr"/>
                      <a:r>
                        <a:rPr lang="en-IN" sz="2400">
                          <a:solidFill>
                            <a:srgbClr val="141414"/>
                          </a:solidFill>
                        </a:rPr>
                        <a:t>20 to 25</a:t>
                      </a:r>
                    </a:p>
                  </a:txBody>
                  <a:tcPr>
                    <a:solidFill>
                      <a:schemeClr val="bg1">
                        <a:lumMod val="95000"/>
                      </a:schemeClr>
                    </a:solidFill>
                  </a:tcPr>
                </a:tc>
                <a:tc>
                  <a:txBody>
                    <a:bodyPr/>
                    <a:lstStyle/>
                    <a:p>
                      <a:pPr algn="ctr"/>
                      <a:r>
                        <a:rPr lang="en-IN" sz="2400">
                          <a:solidFill>
                            <a:srgbClr val="141414"/>
                          </a:solidFill>
                        </a:rPr>
                        <a:t>.25</a:t>
                      </a:r>
                    </a:p>
                  </a:txBody>
                  <a:tcPr>
                    <a:solidFill>
                      <a:schemeClr val="bg1">
                        <a:lumMod val="95000"/>
                      </a:schemeClr>
                    </a:solidFill>
                  </a:tcPr>
                </a:tc>
                <a:tc>
                  <a:txBody>
                    <a:bodyPr/>
                    <a:lstStyle/>
                    <a:p>
                      <a:pPr algn="ctr"/>
                      <a:r>
                        <a:rPr lang="en-IN" sz="2400">
                          <a:solidFill>
                            <a:srgbClr val="141414"/>
                          </a:solidFill>
                        </a:rPr>
                        <a:t>25</a:t>
                      </a:r>
                    </a:p>
                  </a:txBody>
                  <a:tcPr>
                    <a:solidFill>
                      <a:schemeClr val="bg1">
                        <a:lumMod val="95000"/>
                      </a:schemeClr>
                    </a:solidFill>
                  </a:tcPr>
                </a:tc>
                <a:extLst>
                  <a:ext uri="{0D108BD9-81ED-4DB2-BD59-A6C34878D82A}">
                    <a16:rowId xmlns:a16="http://schemas.microsoft.com/office/drawing/2014/main" val="995899092"/>
                  </a:ext>
                </a:extLst>
              </a:tr>
              <a:tr h="370840">
                <a:tc>
                  <a:txBody>
                    <a:bodyPr/>
                    <a:lstStyle/>
                    <a:p>
                      <a:pPr algn="ctr"/>
                      <a:r>
                        <a:rPr lang="en-IN" sz="2400">
                          <a:solidFill>
                            <a:srgbClr val="141414"/>
                          </a:solidFill>
                        </a:rPr>
                        <a:t>25 to 29</a:t>
                      </a:r>
                    </a:p>
                  </a:txBody>
                  <a:tcPr>
                    <a:solidFill>
                      <a:schemeClr val="bg1">
                        <a:lumMod val="95000"/>
                      </a:schemeClr>
                    </a:solidFill>
                  </a:tcPr>
                </a:tc>
                <a:tc>
                  <a:txBody>
                    <a:bodyPr/>
                    <a:lstStyle/>
                    <a:p>
                      <a:pPr algn="ctr"/>
                      <a:r>
                        <a:rPr lang="en-IN" sz="2400">
                          <a:solidFill>
                            <a:srgbClr val="141414"/>
                          </a:solidFill>
                        </a:rPr>
                        <a:t>.10</a:t>
                      </a:r>
                    </a:p>
                  </a:txBody>
                  <a:tcPr>
                    <a:solidFill>
                      <a:schemeClr val="bg1">
                        <a:lumMod val="95000"/>
                      </a:schemeClr>
                    </a:solidFill>
                  </a:tcPr>
                </a:tc>
                <a:tc>
                  <a:txBody>
                    <a:bodyPr/>
                    <a:lstStyle/>
                    <a:p>
                      <a:pPr algn="ctr"/>
                      <a:r>
                        <a:rPr lang="en-IN" sz="2400">
                          <a:solidFill>
                            <a:srgbClr val="141414"/>
                          </a:solidFill>
                        </a:rPr>
                        <a:t>10</a:t>
                      </a:r>
                    </a:p>
                  </a:txBody>
                  <a:tcPr>
                    <a:solidFill>
                      <a:schemeClr val="bg1">
                        <a:lumMod val="95000"/>
                      </a:schemeClr>
                    </a:solidFill>
                  </a:tcPr>
                </a:tc>
                <a:extLst>
                  <a:ext uri="{0D108BD9-81ED-4DB2-BD59-A6C34878D82A}">
                    <a16:rowId xmlns:a16="http://schemas.microsoft.com/office/drawing/2014/main" val="773127774"/>
                  </a:ext>
                </a:extLst>
              </a:tr>
              <a:tr h="370840">
                <a:tc>
                  <a:txBody>
                    <a:bodyPr/>
                    <a:lstStyle/>
                    <a:p>
                      <a:pPr algn="ctr"/>
                      <a:r>
                        <a:rPr lang="en-IN" sz="2400">
                          <a:solidFill>
                            <a:srgbClr val="141414"/>
                          </a:solidFill>
                        </a:rPr>
                        <a:t>30 to 34</a:t>
                      </a:r>
                    </a:p>
                  </a:txBody>
                  <a:tcPr>
                    <a:solidFill>
                      <a:schemeClr val="bg1">
                        <a:lumMod val="95000"/>
                      </a:schemeClr>
                    </a:solidFill>
                  </a:tcPr>
                </a:tc>
                <a:tc>
                  <a:txBody>
                    <a:bodyPr/>
                    <a:lstStyle/>
                    <a:p>
                      <a:pPr algn="ctr"/>
                      <a:r>
                        <a:rPr lang="en-IN" sz="2400">
                          <a:solidFill>
                            <a:srgbClr val="141414"/>
                          </a:solidFill>
                        </a:rPr>
                        <a:t>.05</a:t>
                      </a:r>
                    </a:p>
                  </a:txBody>
                  <a:tcPr>
                    <a:solidFill>
                      <a:schemeClr val="bg1">
                        <a:lumMod val="95000"/>
                      </a:schemeClr>
                    </a:solidFill>
                  </a:tcPr>
                </a:tc>
                <a:tc>
                  <a:txBody>
                    <a:bodyPr/>
                    <a:lstStyle/>
                    <a:p>
                      <a:pPr algn="ctr"/>
                      <a:r>
                        <a:rPr lang="en-IN" sz="2400">
                          <a:solidFill>
                            <a:srgbClr val="141414"/>
                          </a:solidFill>
                        </a:rPr>
                        <a:t>5</a:t>
                      </a:r>
                    </a:p>
                  </a:txBody>
                  <a:tcPr>
                    <a:solidFill>
                      <a:schemeClr val="bg1">
                        <a:lumMod val="95000"/>
                      </a:schemeClr>
                    </a:solidFill>
                  </a:tcPr>
                </a:tc>
                <a:extLst>
                  <a:ext uri="{0D108BD9-81ED-4DB2-BD59-A6C34878D82A}">
                    <a16:rowId xmlns:a16="http://schemas.microsoft.com/office/drawing/2014/main" val="2016383400"/>
                  </a:ext>
                </a:extLst>
              </a:tr>
              <a:tr h="370840">
                <a:tc>
                  <a:txBody>
                    <a:bodyPr/>
                    <a:lstStyle/>
                    <a:p>
                      <a:pPr algn="ctr"/>
                      <a:endParaRPr lang="en-IN" sz="2400">
                        <a:solidFill>
                          <a:srgbClr val="141414"/>
                        </a:solidFill>
                      </a:endParaRPr>
                    </a:p>
                  </a:txBody>
                  <a:tcPr>
                    <a:solidFill>
                      <a:schemeClr val="bg1">
                        <a:lumMod val="95000"/>
                      </a:schemeClr>
                    </a:solidFill>
                  </a:tcPr>
                </a:tc>
                <a:tc>
                  <a:txBody>
                    <a:bodyPr/>
                    <a:lstStyle/>
                    <a:p>
                      <a:pPr algn="ctr"/>
                      <a:r>
                        <a:rPr lang="en-IN" sz="2400">
                          <a:solidFill>
                            <a:srgbClr val="141414"/>
                          </a:solidFill>
                        </a:rPr>
                        <a:t>Total 1.00</a:t>
                      </a:r>
                    </a:p>
                  </a:txBody>
                  <a:tcPr>
                    <a:solidFill>
                      <a:schemeClr val="bg1">
                        <a:lumMod val="95000"/>
                      </a:schemeClr>
                    </a:solidFill>
                  </a:tcPr>
                </a:tc>
                <a:tc>
                  <a:txBody>
                    <a:bodyPr/>
                    <a:lstStyle/>
                    <a:p>
                      <a:pPr algn="ctr"/>
                      <a:r>
                        <a:rPr lang="en-IN" sz="2400">
                          <a:solidFill>
                            <a:srgbClr val="141414"/>
                          </a:solidFill>
                        </a:rPr>
                        <a:t>100</a:t>
                      </a:r>
                    </a:p>
                  </a:txBody>
                  <a:tcPr>
                    <a:solidFill>
                      <a:schemeClr val="bg1">
                        <a:lumMod val="95000"/>
                      </a:schemeClr>
                    </a:solidFill>
                  </a:tcPr>
                </a:tc>
                <a:extLst>
                  <a:ext uri="{0D108BD9-81ED-4DB2-BD59-A6C34878D82A}">
                    <a16:rowId xmlns:a16="http://schemas.microsoft.com/office/drawing/2014/main" val="3676411510"/>
                  </a:ext>
                </a:extLst>
              </a:tr>
            </a:tbl>
          </a:graphicData>
        </a:graphic>
      </p:graphicFrame>
    </p:spTree>
    <p:extLst>
      <p:ext uri="{BB962C8B-B14F-4D97-AF65-F5344CB8AC3E}">
        <p14:creationId xmlns:p14="http://schemas.microsoft.com/office/powerpoint/2010/main" val="3852749294"/>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68DA-2459-422A-9652-FD71A47DD2E5}"/>
              </a:ext>
            </a:extLst>
          </p:cNvPr>
          <p:cNvSpPr>
            <a:spLocks noGrp="1"/>
          </p:cNvSpPr>
          <p:nvPr>
            <p:ph type="title"/>
          </p:nvPr>
        </p:nvSpPr>
        <p:spPr/>
        <p:txBody>
          <a:bodyPr/>
          <a:lstStyle/>
          <a:p>
            <a:r>
              <a:rPr lang="en-IN"/>
              <a:t>Testing for the Equality of </a:t>
            </a:r>
            <a:r>
              <a:rPr lang="en-IN" i="1"/>
              <a:t>k</a:t>
            </a:r>
            <a:r>
              <a:rPr lang="en-IN"/>
              <a:t>  Population Means: An Observational Study (4 of 11)</a:t>
            </a:r>
          </a:p>
        </p:txBody>
      </p:sp>
      <p:graphicFrame>
        <p:nvGraphicFramePr>
          <p:cNvPr id="4" name="Table 2">
            <a:extLst>
              <a:ext uri="{FF2B5EF4-FFF2-40B4-BE49-F238E27FC236}">
                <a16:creationId xmlns:a16="http://schemas.microsoft.com/office/drawing/2014/main" id="{CF4F3285-E691-480D-B627-2644E6BDA85E}"/>
              </a:ext>
            </a:extLst>
          </p:cNvPr>
          <p:cNvGraphicFramePr>
            <a:graphicFrameLocks noGrp="1"/>
          </p:cNvGraphicFramePr>
          <p:nvPr>
            <p:ph idx="1"/>
            <p:extLst>
              <p:ext uri="{D42A27DB-BD31-4B8C-83A1-F6EECF244321}">
                <p14:modId xmlns:p14="http://schemas.microsoft.com/office/powerpoint/2010/main" val="4148806323"/>
              </p:ext>
            </p:extLst>
          </p:nvPr>
        </p:nvGraphicFramePr>
        <p:xfrm>
          <a:off x="818536" y="1898195"/>
          <a:ext cx="10554928" cy="4332397"/>
        </p:xfrm>
        <a:graphic>
          <a:graphicData uri="http://schemas.openxmlformats.org/drawingml/2006/table">
            <a:tbl>
              <a:tblPr firstRow="1" bandRow="1">
                <a:tableStyleId>{073A0DAA-6AF3-43AB-8588-CEC1D06C72B9}</a:tableStyleId>
              </a:tblPr>
              <a:tblGrid>
                <a:gridCol w="2638732">
                  <a:extLst>
                    <a:ext uri="{9D8B030D-6E8A-4147-A177-3AD203B41FA5}">
                      <a16:colId xmlns:a16="http://schemas.microsoft.com/office/drawing/2014/main" val="246323930"/>
                    </a:ext>
                  </a:extLst>
                </a:gridCol>
                <a:gridCol w="2638732">
                  <a:extLst>
                    <a:ext uri="{9D8B030D-6E8A-4147-A177-3AD203B41FA5}">
                      <a16:colId xmlns:a16="http://schemas.microsoft.com/office/drawing/2014/main" val="3085948993"/>
                    </a:ext>
                  </a:extLst>
                </a:gridCol>
                <a:gridCol w="2638732">
                  <a:extLst>
                    <a:ext uri="{9D8B030D-6E8A-4147-A177-3AD203B41FA5}">
                      <a16:colId xmlns:a16="http://schemas.microsoft.com/office/drawing/2014/main" val="3464040833"/>
                    </a:ext>
                  </a:extLst>
                </a:gridCol>
                <a:gridCol w="2638732">
                  <a:extLst>
                    <a:ext uri="{9D8B030D-6E8A-4147-A177-3AD203B41FA5}">
                      <a16:colId xmlns:a16="http://schemas.microsoft.com/office/drawing/2014/main" val="1757332839"/>
                    </a:ext>
                  </a:extLst>
                </a:gridCol>
              </a:tblGrid>
              <a:tr h="402294">
                <a:tc>
                  <a:txBody>
                    <a:bodyPr/>
                    <a:lstStyle/>
                    <a:p>
                      <a:pPr algn="ctr"/>
                      <a:r>
                        <a:rPr lang="en-IN" sz="2000"/>
                        <a:t>Observation</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Atlanta</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Dallas</a:t>
                      </a:r>
                    </a:p>
                  </a:txBody>
                  <a:tcPr marL="218605" marR="218605">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Seattle</a:t>
                      </a:r>
                    </a:p>
                  </a:txBody>
                  <a:tcPr marL="218605" marR="218605">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23548486"/>
                  </a:ext>
                </a:extLst>
              </a:tr>
              <a:tr h="402294">
                <a:tc>
                  <a:txBody>
                    <a:bodyPr/>
                    <a:lstStyle/>
                    <a:p>
                      <a:pPr algn="ctr"/>
                      <a:r>
                        <a:rPr lang="en-IN" sz="2000">
                          <a:solidFill>
                            <a:srgbClr val="000000"/>
                          </a:solidFill>
                        </a:rPr>
                        <a:t>1</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85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71</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59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4625911"/>
                  </a:ext>
                </a:extLst>
              </a:tr>
              <a:tr h="402294">
                <a:tc>
                  <a:txBody>
                    <a:bodyPr/>
                    <a:lstStyle/>
                    <a:p>
                      <a:pPr algn="ctr"/>
                      <a:r>
                        <a:rPr lang="en-IN" sz="2000">
                          <a:solidFill>
                            <a:srgbClr val="000000"/>
                          </a:solidFill>
                        </a:rPr>
                        <a:t>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3218780"/>
                  </a:ext>
                </a:extLst>
              </a:tr>
              <a:tr h="402294">
                <a:tc>
                  <a:txBody>
                    <a:bodyPr/>
                    <a:lstStyle/>
                    <a:p>
                      <a:pPr algn="ctr"/>
                      <a:r>
                        <a:rPr lang="en-IN" sz="2000">
                          <a:solidFill>
                            <a:srgbClr val="000000"/>
                          </a:solidFill>
                        </a:rPr>
                        <a:t>3</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82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73</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1591212"/>
                  </a:ext>
                </a:extLst>
              </a:tr>
              <a:tr h="402294">
                <a:tc>
                  <a:txBody>
                    <a:bodyPr/>
                    <a:lstStyle/>
                    <a:p>
                      <a:pPr algn="ctr"/>
                      <a:r>
                        <a:rPr lang="en-IN" sz="2000">
                          <a:solidFill>
                            <a:srgbClr val="000000"/>
                          </a:solidFill>
                        </a:rPr>
                        <a:t>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6672182"/>
                  </a:ext>
                </a:extLst>
              </a:tr>
              <a:tr h="402294">
                <a:tc>
                  <a:txBody>
                    <a:bodyPr/>
                    <a:lstStyle/>
                    <a:p>
                      <a:pPr algn="ctr"/>
                      <a:r>
                        <a:rPr lang="en-IN" sz="2000">
                          <a:solidFill>
                            <a:srgbClr val="000000"/>
                          </a:solidFill>
                        </a:rPr>
                        <a:t>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71</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75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0990373"/>
                  </a:ext>
                </a:extLst>
              </a:tr>
              <a:tr h="402294">
                <a:tc>
                  <a:txBody>
                    <a:bodyPr/>
                    <a:lstStyle/>
                    <a:p>
                      <a:pPr algn="ctr"/>
                      <a:r>
                        <a:rPr lang="en-IN" sz="2000">
                          <a:solidFill>
                            <a:srgbClr val="000000"/>
                          </a:solidFill>
                        </a:rPr>
                        <a:t>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85</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82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67</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4590430"/>
                  </a:ext>
                </a:extLst>
              </a:tr>
              <a:tr h="402294">
                <a:tc>
                  <a:txBody>
                    <a:bodyPr/>
                    <a:lstStyle/>
                    <a:p>
                      <a:pPr algn="ctr"/>
                      <a:r>
                        <a:rPr lang="en-IN" sz="2000">
                          <a:solidFill>
                            <a:srgbClr val="000000"/>
                          </a:solidFill>
                        </a:rPr>
                        <a:t>Sample mean </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79</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74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66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7377614"/>
                  </a:ext>
                </a:extLst>
              </a:tr>
              <a:tr h="402294">
                <a:tc>
                  <a:txBody>
                    <a:bodyPr/>
                    <a:lstStyle/>
                    <a:p>
                      <a:pPr algn="ctr"/>
                      <a:r>
                        <a:rPr lang="en-IN" sz="2000">
                          <a:solidFill>
                            <a:srgbClr val="000000"/>
                          </a:solidFill>
                        </a:rPr>
                        <a:t>Sample variance</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34</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20</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32</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273937"/>
                  </a:ext>
                </a:extLst>
              </a:tr>
              <a:tr h="711751">
                <a:tc>
                  <a:txBody>
                    <a:bodyPr/>
                    <a:lstStyle/>
                    <a:p>
                      <a:pPr algn="ctr"/>
                      <a:r>
                        <a:rPr lang="en-IN" sz="2000">
                          <a:solidFill>
                            <a:srgbClr val="000000"/>
                          </a:solidFill>
                        </a:rPr>
                        <a:t>Sample standard deviation</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5.83</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4.47</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5.66</a:t>
                      </a:r>
                    </a:p>
                  </a:txBody>
                  <a:tcPr marL="218605" marR="2186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0233395"/>
                  </a:ext>
                </a:extLst>
              </a:tr>
            </a:tbl>
          </a:graphicData>
        </a:graphic>
      </p:graphicFrame>
    </p:spTree>
    <p:extLst>
      <p:ext uri="{BB962C8B-B14F-4D97-AF65-F5344CB8AC3E}">
        <p14:creationId xmlns:p14="http://schemas.microsoft.com/office/powerpoint/2010/main" val="4253082031"/>
      </p:ext>
    </p:extLst>
  </p:cSld>
  <p:clrMapOvr>
    <a:masterClrMapping/>
  </p:clrMapOvr>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7FB8-45FF-4DE4-934B-A5D3971329BB}"/>
              </a:ext>
            </a:extLst>
          </p:cNvPr>
          <p:cNvSpPr>
            <a:spLocks noGrp="1"/>
          </p:cNvSpPr>
          <p:nvPr>
            <p:ph type="title"/>
          </p:nvPr>
        </p:nvSpPr>
        <p:spPr/>
        <p:txBody>
          <a:bodyPr/>
          <a:lstStyle/>
          <a:p>
            <a:r>
              <a:rPr lang="en-IN"/>
              <a:t>Testing for the Equality of </a:t>
            </a:r>
            <a:r>
              <a:rPr lang="en-IN" i="1"/>
              <a:t>k</a:t>
            </a:r>
            <a:r>
              <a:rPr lang="en-IN"/>
              <a:t>  Population Means: An Observational Study (5 of 11)</a:t>
            </a:r>
          </a:p>
        </p:txBody>
      </p:sp>
      <p:sp>
        <p:nvSpPr>
          <p:cNvPr id="3" name="Content Placeholder 2">
            <a:extLst>
              <a:ext uri="{FF2B5EF4-FFF2-40B4-BE49-F238E27FC236}">
                <a16:creationId xmlns:a16="http://schemas.microsoft.com/office/drawing/2014/main" id="{2A382795-D28E-4682-A5F4-A5714720DF8E}"/>
              </a:ext>
            </a:extLst>
          </p:cNvPr>
          <p:cNvSpPr>
            <a:spLocks noGrp="1"/>
          </p:cNvSpPr>
          <p:nvPr>
            <p:ph idx="1"/>
          </p:nvPr>
        </p:nvSpPr>
        <p:spPr>
          <a:xfrm>
            <a:off x="476844" y="1944375"/>
            <a:ext cx="11241914" cy="1684383"/>
          </a:xfrm>
        </p:spPr>
        <p:txBody>
          <a:bodyPr/>
          <a:lstStyle/>
          <a:p>
            <a:pPr algn="l"/>
            <a:r>
              <a:rPr lang="en-IN" b="1" u="sng"/>
              <a:t>Example</a:t>
            </a:r>
            <a:r>
              <a:rPr lang="en-IN" b="1"/>
              <a:t>: </a:t>
            </a:r>
            <a:r>
              <a:rPr lang="en-IN"/>
              <a:t>National Computer Products, Inc. (NCP)</a:t>
            </a:r>
            <a:endParaRPr lang="en-US" i="1"/>
          </a:p>
          <a:p>
            <a:pPr marL="0" lvl="1" indent="0">
              <a:buNone/>
            </a:pPr>
            <a:r>
              <a:rPr lang="en-US" i="1"/>
              <a:t> p</a:t>
            </a:r>
            <a:r>
              <a:rPr lang="en-US"/>
              <a:t>-Value and Critical-Value Approaches</a:t>
            </a:r>
          </a:p>
          <a:p>
            <a:pPr marL="914400" lvl="1" indent="-457200">
              <a:buAutoNum type="arabicPeriod"/>
            </a:pPr>
            <a:r>
              <a:rPr lang="en-US"/>
              <a:t>Develop the hypotheses.</a:t>
            </a:r>
          </a:p>
        </p:txBody>
      </p:sp>
      <p:graphicFrame>
        <p:nvGraphicFramePr>
          <p:cNvPr id="11" name="Ovject 3" descr="H subscript 0 baseline: mu subscript 1 baseline equals mu subscript 2 baseline equals mu subscript 3 baseline.&#10;H subscript a: Not all the means are equal.">
            <a:extLst>
              <a:ext uri="{FF2B5EF4-FFF2-40B4-BE49-F238E27FC236}">
                <a16:creationId xmlns:a16="http://schemas.microsoft.com/office/drawing/2014/main" id="{0DC02355-E8C9-4721-9D20-ACDD9F27FBFE}"/>
              </a:ext>
            </a:extLst>
          </p:cNvPr>
          <p:cNvGraphicFramePr>
            <a:graphicFrameLocks noGrp="1" noChangeAspect="1"/>
          </p:cNvGraphicFramePr>
          <p:nvPr>
            <p:ph idx="11"/>
            <p:extLst>
              <p:ext uri="{D42A27DB-BD31-4B8C-83A1-F6EECF244321}">
                <p14:modId xmlns:p14="http://schemas.microsoft.com/office/powerpoint/2010/main" val="3507956416"/>
              </p:ext>
            </p:extLst>
          </p:nvPr>
        </p:nvGraphicFramePr>
        <p:xfrm>
          <a:off x="3262109" y="3540794"/>
          <a:ext cx="4053092" cy="813009"/>
        </p:xfrm>
        <a:graphic>
          <a:graphicData uri="http://schemas.openxmlformats.org/presentationml/2006/ole">
            <mc:AlternateContent xmlns:mc="http://schemas.openxmlformats.org/markup-compatibility/2006">
              <mc:Choice xmlns:v="urn:schemas-microsoft-com:vml" Requires="v">
                <p:oleObj spid="_x0000_s283653" name="Equation" r:id="rId3" imgW="4305240" imgH="863280" progId="Equation.DSMT4">
                  <p:embed/>
                </p:oleObj>
              </mc:Choice>
              <mc:Fallback>
                <p:oleObj name="Equation" r:id="rId3" imgW="4305240" imgH="863280" progId="Equation.DSMT4">
                  <p:embed/>
                  <p:pic>
                    <p:nvPicPr>
                      <p:cNvPr id="0" name="OLE substitute image"/>
                      <p:cNvPicPr/>
                      <p:nvPr/>
                    </p:nvPicPr>
                    <p:blipFill>
                      <a:blip r:embed="rId4"/>
                      <a:stretch>
                        <a:fillRect/>
                      </a:stretch>
                    </p:blipFill>
                    <p:spPr>
                      <a:xfrm>
                        <a:off x="3262109" y="3540794"/>
                        <a:ext cx="4053092" cy="813009"/>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AEDB843-70CE-4466-898A-B966A0C3E22E}"/>
              </a:ext>
            </a:extLst>
          </p:cNvPr>
          <p:cNvSpPr>
            <a:spLocks noGrp="1"/>
          </p:cNvSpPr>
          <p:nvPr>
            <p:ph idx="13"/>
          </p:nvPr>
        </p:nvSpPr>
        <p:spPr>
          <a:xfrm>
            <a:off x="1480321" y="4464163"/>
            <a:ext cx="1310266" cy="702337"/>
          </a:xfrm>
        </p:spPr>
        <p:txBody>
          <a:bodyPr/>
          <a:lstStyle/>
          <a:p>
            <a:pPr algn="l">
              <a:spcBef>
                <a:spcPts val="1800"/>
              </a:spcBef>
              <a:buClr>
                <a:srgbClr val="66FFFF"/>
              </a:buClr>
              <a:buSzPct val="75000"/>
              <a:defRPr/>
            </a:pPr>
            <a:r>
              <a:rPr lang="en-US"/>
              <a:t>where:</a:t>
            </a:r>
          </a:p>
        </p:txBody>
      </p:sp>
      <p:graphicFrame>
        <p:nvGraphicFramePr>
          <p:cNvPr id="14" name="Ovject 5" descr="mu subscript 1 baseline equals mean examination score for population 1">
            <a:extLst>
              <a:ext uri="{FF2B5EF4-FFF2-40B4-BE49-F238E27FC236}">
                <a16:creationId xmlns:a16="http://schemas.microsoft.com/office/drawing/2014/main" id="{AA243B46-1F97-45F4-ADDB-CCB37C29E22D}"/>
              </a:ext>
            </a:extLst>
          </p:cNvPr>
          <p:cNvGraphicFramePr>
            <a:graphicFrameLocks noGrp="1" noChangeAspect="1"/>
          </p:cNvGraphicFramePr>
          <p:nvPr>
            <p:ph idx="15"/>
            <p:extLst>
              <p:ext uri="{D42A27DB-BD31-4B8C-83A1-F6EECF244321}">
                <p14:modId xmlns:p14="http://schemas.microsoft.com/office/powerpoint/2010/main" val="3019918951"/>
              </p:ext>
            </p:extLst>
          </p:nvPr>
        </p:nvGraphicFramePr>
        <p:xfrm>
          <a:off x="2135454" y="5123307"/>
          <a:ext cx="6134100" cy="381000"/>
        </p:xfrm>
        <a:graphic>
          <a:graphicData uri="http://schemas.openxmlformats.org/presentationml/2006/ole">
            <mc:AlternateContent xmlns:mc="http://schemas.openxmlformats.org/markup-compatibility/2006">
              <mc:Choice xmlns:v="urn:schemas-microsoft-com:vml" Requires="v">
                <p:oleObj spid="_x0000_s283654" name="Equation" r:id="rId5" imgW="6134040" imgH="380880" progId="Equation.DSMT4">
                  <p:embed/>
                </p:oleObj>
              </mc:Choice>
              <mc:Fallback>
                <p:oleObj name="Equation" r:id="rId5" imgW="6134040" imgH="380880" progId="Equation.DSMT4">
                  <p:embed/>
                  <p:pic>
                    <p:nvPicPr>
                      <p:cNvPr id="0" name="OLE substitute image"/>
                      <p:cNvPicPr/>
                      <p:nvPr/>
                    </p:nvPicPr>
                    <p:blipFill>
                      <a:blip r:embed="rId6"/>
                      <a:stretch>
                        <a:fillRect/>
                      </a:stretch>
                    </p:blipFill>
                    <p:spPr>
                      <a:xfrm>
                        <a:off x="2135454" y="5123307"/>
                        <a:ext cx="6134100" cy="381000"/>
                      </a:xfrm>
                      <a:prstGeom prst="rect">
                        <a:avLst/>
                      </a:prstGeom>
                    </p:spPr>
                  </p:pic>
                </p:oleObj>
              </mc:Fallback>
            </mc:AlternateContent>
          </a:graphicData>
        </a:graphic>
      </p:graphicFrame>
      <p:graphicFrame>
        <p:nvGraphicFramePr>
          <p:cNvPr id="16" name="Ovject 6" descr="mu subscript 2 baseline equals mean examination score for population 2">
            <a:extLst>
              <a:ext uri="{FF2B5EF4-FFF2-40B4-BE49-F238E27FC236}">
                <a16:creationId xmlns:a16="http://schemas.microsoft.com/office/drawing/2014/main" id="{23347919-E9BC-4502-9243-6789131ADDA3}"/>
              </a:ext>
            </a:extLst>
          </p:cNvPr>
          <p:cNvGraphicFramePr>
            <a:graphicFrameLocks noGrp="1" noChangeAspect="1"/>
          </p:cNvGraphicFramePr>
          <p:nvPr>
            <p:ph idx="10"/>
            <p:extLst>
              <p:ext uri="{D42A27DB-BD31-4B8C-83A1-F6EECF244321}">
                <p14:modId xmlns:p14="http://schemas.microsoft.com/office/powerpoint/2010/main" val="2682095316"/>
              </p:ext>
            </p:extLst>
          </p:nvPr>
        </p:nvGraphicFramePr>
        <p:xfrm>
          <a:off x="2135454" y="5583682"/>
          <a:ext cx="6235700" cy="381000"/>
        </p:xfrm>
        <a:graphic>
          <a:graphicData uri="http://schemas.openxmlformats.org/presentationml/2006/ole">
            <mc:AlternateContent xmlns:mc="http://schemas.openxmlformats.org/markup-compatibility/2006">
              <mc:Choice xmlns:v="urn:schemas-microsoft-com:vml" Requires="v">
                <p:oleObj spid="_x0000_s283655" name="Equation" r:id="rId7" imgW="6235560" imgH="380880" progId="Equation.DSMT4">
                  <p:embed/>
                </p:oleObj>
              </mc:Choice>
              <mc:Fallback>
                <p:oleObj name="Equation" r:id="rId7" imgW="6235560" imgH="380880" progId="Equation.DSMT4">
                  <p:embed/>
                  <p:pic>
                    <p:nvPicPr>
                      <p:cNvPr id="0" name="OLE substitute image"/>
                      <p:cNvPicPr/>
                      <p:nvPr/>
                    </p:nvPicPr>
                    <p:blipFill>
                      <a:blip r:embed="rId8"/>
                      <a:stretch>
                        <a:fillRect/>
                      </a:stretch>
                    </p:blipFill>
                    <p:spPr>
                      <a:xfrm>
                        <a:off x="2135454" y="5583682"/>
                        <a:ext cx="6235700" cy="381000"/>
                      </a:xfrm>
                      <a:prstGeom prst="rect">
                        <a:avLst/>
                      </a:prstGeom>
                    </p:spPr>
                  </p:pic>
                </p:oleObj>
              </mc:Fallback>
            </mc:AlternateContent>
          </a:graphicData>
        </a:graphic>
      </p:graphicFrame>
      <p:graphicFrame>
        <p:nvGraphicFramePr>
          <p:cNvPr id="18" name="Ovject 7" descr="mu subscript 3 baseline equals mean examination score for population 3">
            <a:extLst>
              <a:ext uri="{FF2B5EF4-FFF2-40B4-BE49-F238E27FC236}">
                <a16:creationId xmlns:a16="http://schemas.microsoft.com/office/drawing/2014/main" id="{D7E56FDC-2756-4D7C-97D6-C78657AF0501}"/>
              </a:ext>
            </a:extLst>
          </p:cNvPr>
          <p:cNvGraphicFramePr>
            <a:graphicFrameLocks noGrp="1" noChangeAspect="1"/>
          </p:cNvGraphicFramePr>
          <p:nvPr>
            <p:ph idx="12"/>
            <p:extLst>
              <p:ext uri="{D42A27DB-BD31-4B8C-83A1-F6EECF244321}">
                <p14:modId xmlns:p14="http://schemas.microsoft.com/office/powerpoint/2010/main" val="988212282"/>
              </p:ext>
            </p:extLst>
          </p:nvPr>
        </p:nvGraphicFramePr>
        <p:xfrm>
          <a:off x="2135454" y="6016678"/>
          <a:ext cx="6235700" cy="381000"/>
        </p:xfrm>
        <a:graphic>
          <a:graphicData uri="http://schemas.openxmlformats.org/presentationml/2006/ole">
            <mc:AlternateContent xmlns:mc="http://schemas.openxmlformats.org/markup-compatibility/2006">
              <mc:Choice xmlns:v="urn:schemas-microsoft-com:vml" Requires="v">
                <p:oleObj spid="_x0000_s283656" name="Equation" r:id="rId9" imgW="6235560" imgH="380880" progId="Equation.DSMT4">
                  <p:embed/>
                </p:oleObj>
              </mc:Choice>
              <mc:Fallback>
                <p:oleObj name="Equation" r:id="rId9" imgW="6235560" imgH="380880" progId="Equation.DSMT4">
                  <p:embed/>
                  <p:pic>
                    <p:nvPicPr>
                      <p:cNvPr id="0" name="OLE substitute image"/>
                      <p:cNvPicPr/>
                      <p:nvPr/>
                    </p:nvPicPr>
                    <p:blipFill>
                      <a:blip r:embed="rId10"/>
                      <a:stretch>
                        <a:fillRect/>
                      </a:stretch>
                    </p:blipFill>
                    <p:spPr>
                      <a:xfrm>
                        <a:off x="2135454" y="6016678"/>
                        <a:ext cx="6235700" cy="381000"/>
                      </a:xfrm>
                      <a:prstGeom prst="rect">
                        <a:avLst/>
                      </a:prstGeom>
                    </p:spPr>
                  </p:pic>
                </p:oleObj>
              </mc:Fallback>
            </mc:AlternateContent>
          </a:graphicData>
        </a:graphic>
      </p:graphicFrame>
    </p:spTree>
    <p:extLst>
      <p:ext uri="{BB962C8B-B14F-4D97-AF65-F5344CB8AC3E}">
        <p14:creationId xmlns:p14="http://schemas.microsoft.com/office/powerpoint/2010/main" val="876433354"/>
      </p:ext>
    </p:extLst>
  </p:cSld>
  <p:clrMapOvr>
    <a:masterClrMapping/>
  </p:clrMapOvr>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BF85-AECE-438B-BB70-2021006710C1}"/>
              </a:ext>
            </a:extLst>
          </p:cNvPr>
          <p:cNvSpPr>
            <a:spLocks noGrp="1"/>
          </p:cNvSpPr>
          <p:nvPr>
            <p:ph type="title"/>
          </p:nvPr>
        </p:nvSpPr>
        <p:spPr/>
        <p:txBody>
          <a:bodyPr/>
          <a:lstStyle/>
          <a:p>
            <a:r>
              <a:rPr lang="en-IN"/>
              <a:t>Testing for the Equality of </a:t>
            </a:r>
            <a:r>
              <a:rPr lang="en-IN" i="1"/>
              <a:t>k</a:t>
            </a:r>
            <a:r>
              <a:rPr lang="en-IN"/>
              <a:t>  Population Means: An Observational Study (6 of 11)</a:t>
            </a:r>
          </a:p>
        </p:txBody>
      </p:sp>
      <p:sp>
        <p:nvSpPr>
          <p:cNvPr id="3" name="Content Placeholder 2">
            <a:extLst>
              <a:ext uri="{FF2B5EF4-FFF2-40B4-BE49-F238E27FC236}">
                <a16:creationId xmlns:a16="http://schemas.microsoft.com/office/drawing/2014/main" id="{1FE7DF2C-A5A3-4ECF-9515-FFA8CCF98C50}"/>
              </a:ext>
            </a:extLst>
          </p:cNvPr>
          <p:cNvSpPr>
            <a:spLocks noGrp="1"/>
          </p:cNvSpPr>
          <p:nvPr>
            <p:ph idx="1"/>
          </p:nvPr>
        </p:nvSpPr>
        <p:spPr>
          <a:xfrm>
            <a:off x="476844" y="1944375"/>
            <a:ext cx="11238312" cy="1611625"/>
          </a:xfrm>
        </p:spPr>
        <p:txBody>
          <a:bodyPr/>
          <a:lstStyle/>
          <a:p>
            <a:pPr algn="l"/>
            <a:r>
              <a:rPr lang="en-IN" b="1" u="sng"/>
              <a:t>Example</a:t>
            </a:r>
            <a:r>
              <a:rPr lang="en-IN" b="1"/>
              <a:t>: </a:t>
            </a:r>
            <a:r>
              <a:rPr lang="en-IN"/>
              <a:t>National Computer Products, Inc. (NCP)</a:t>
            </a:r>
            <a:endParaRPr lang="en-US" i="1"/>
          </a:p>
          <a:p>
            <a:pPr marL="0" lvl="1" indent="0">
              <a:buNone/>
            </a:pPr>
            <a:r>
              <a:rPr lang="en-US" i="1"/>
              <a:t>p</a:t>
            </a:r>
            <a:r>
              <a:rPr lang="en-US"/>
              <a:t>-Value and Critical Value Approaches</a:t>
            </a:r>
          </a:p>
          <a:p>
            <a:pPr marL="914400" lvl="1" indent="-457200">
              <a:buAutoNum type="arabicPeriod" startAt="2"/>
            </a:pPr>
            <a:r>
              <a:rPr lang="en-US"/>
              <a:t>Specify the level of significance.</a:t>
            </a:r>
            <a:endParaRPr lang="en-IN"/>
          </a:p>
        </p:txBody>
      </p:sp>
      <p:graphicFrame>
        <p:nvGraphicFramePr>
          <p:cNvPr id="12" name="Ovject 3" descr="Begin equation. Alpha equals .05. End equation.">
            <a:extLst>
              <a:ext uri="{FF2B5EF4-FFF2-40B4-BE49-F238E27FC236}">
                <a16:creationId xmlns:a16="http://schemas.microsoft.com/office/drawing/2014/main" id="{CD1FEBF4-B2C4-4F78-9BC9-D6A4F36758A0}"/>
              </a:ext>
            </a:extLst>
          </p:cNvPr>
          <p:cNvGraphicFramePr>
            <a:graphicFrameLocks noGrp="1" noChangeAspect="1"/>
          </p:cNvGraphicFramePr>
          <p:nvPr>
            <p:ph idx="11"/>
            <p:extLst>
              <p:ext uri="{D42A27DB-BD31-4B8C-83A1-F6EECF244321}">
                <p14:modId xmlns:p14="http://schemas.microsoft.com/office/powerpoint/2010/main" val="2307247776"/>
              </p:ext>
            </p:extLst>
          </p:nvPr>
        </p:nvGraphicFramePr>
        <p:xfrm>
          <a:off x="6038851" y="3096054"/>
          <a:ext cx="927100" cy="292100"/>
        </p:xfrm>
        <a:graphic>
          <a:graphicData uri="http://schemas.openxmlformats.org/presentationml/2006/ole">
            <mc:AlternateContent xmlns:mc="http://schemas.openxmlformats.org/markup-compatibility/2006">
              <mc:Choice xmlns:v="urn:schemas-microsoft-com:vml" Requires="v">
                <p:oleObj spid="_x0000_s284677" name="Equation" r:id="rId3" imgW="927000" imgH="291960" progId="Equation.DSMT4">
                  <p:embed/>
                </p:oleObj>
              </mc:Choice>
              <mc:Fallback>
                <p:oleObj name="Equation" r:id="rId3" imgW="927000" imgH="291960" progId="Equation.DSMT4">
                  <p:embed/>
                  <p:pic>
                    <p:nvPicPr>
                      <p:cNvPr id="0" name="OLE substitute image"/>
                      <p:cNvPicPr/>
                      <p:nvPr/>
                    </p:nvPicPr>
                    <p:blipFill>
                      <a:blip r:embed="rId4"/>
                      <a:stretch>
                        <a:fillRect/>
                      </a:stretch>
                    </p:blipFill>
                    <p:spPr>
                      <a:xfrm>
                        <a:off x="6038851" y="3096054"/>
                        <a:ext cx="927100" cy="292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5DE550E-2CEA-4B3E-9F59-A9DCED230FA0}"/>
              </a:ext>
            </a:extLst>
          </p:cNvPr>
          <p:cNvSpPr>
            <a:spLocks noGrp="1"/>
          </p:cNvSpPr>
          <p:nvPr>
            <p:ph idx="13"/>
          </p:nvPr>
        </p:nvSpPr>
        <p:spPr>
          <a:xfrm>
            <a:off x="476842" y="3556000"/>
            <a:ext cx="11238312" cy="572059"/>
          </a:xfrm>
        </p:spPr>
        <p:txBody>
          <a:bodyPr/>
          <a:lstStyle/>
          <a:p>
            <a:pPr marL="914400" indent="-457200" algn="l">
              <a:buFont typeface="+mj-lt"/>
              <a:buAutoNum type="arabicPeriod" startAt="3"/>
            </a:pPr>
            <a:r>
              <a:rPr lang="en-US"/>
              <a:t>Compute the value of the test statistic.</a:t>
            </a:r>
          </a:p>
          <a:p>
            <a:pPr marL="457200" algn="l"/>
            <a:r>
              <a:rPr lang="en-US" u="sng"/>
              <a:t>Mean square due to treatments (sample sizes are all equal):</a:t>
            </a:r>
          </a:p>
        </p:txBody>
      </p:sp>
      <p:graphicFrame>
        <p:nvGraphicFramePr>
          <p:cNvPr id="16" name="Ovject 6" descr="Begin equation. x overbar overbar equals start fraction left parenthesis 79 plus 74 plus 66 right parenthesis divided by 3 end fraction equals 73. End equation. ">
            <a:extLst>
              <a:ext uri="{FF2B5EF4-FFF2-40B4-BE49-F238E27FC236}">
                <a16:creationId xmlns:a16="http://schemas.microsoft.com/office/drawing/2014/main" id="{884A2081-838C-44E5-B375-08B65B678DAD}"/>
              </a:ext>
            </a:extLst>
          </p:cNvPr>
          <p:cNvGraphicFramePr>
            <a:graphicFrameLocks noGrp="1" noChangeAspect="1"/>
          </p:cNvGraphicFramePr>
          <p:nvPr>
            <p:ph idx="10"/>
            <p:extLst>
              <p:ext uri="{D42A27DB-BD31-4B8C-83A1-F6EECF244321}">
                <p14:modId xmlns:p14="http://schemas.microsoft.com/office/powerpoint/2010/main" val="3096684482"/>
              </p:ext>
            </p:extLst>
          </p:nvPr>
        </p:nvGraphicFramePr>
        <p:xfrm>
          <a:off x="4154528" y="4703013"/>
          <a:ext cx="3301920" cy="406080"/>
        </p:xfrm>
        <a:graphic>
          <a:graphicData uri="http://schemas.openxmlformats.org/presentationml/2006/ole">
            <mc:AlternateContent xmlns:mc="http://schemas.openxmlformats.org/markup-compatibility/2006">
              <mc:Choice xmlns:v="urn:schemas-microsoft-com:vml" Requires="v">
                <p:oleObj spid="_x0000_s284678" name="Equation" r:id="rId5" imgW="3301920" imgH="406080" progId="Equation.DSMT4">
                  <p:embed/>
                </p:oleObj>
              </mc:Choice>
              <mc:Fallback>
                <p:oleObj name="Equation" r:id="rId5" imgW="3301920" imgH="406080" progId="Equation.DSMT4">
                  <p:embed/>
                  <p:pic>
                    <p:nvPicPr>
                      <p:cNvPr id="0" name="OLE substitute image"/>
                      <p:cNvPicPr/>
                      <p:nvPr/>
                    </p:nvPicPr>
                    <p:blipFill>
                      <a:blip r:embed="rId6"/>
                      <a:stretch>
                        <a:fillRect/>
                      </a:stretch>
                    </p:blipFill>
                    <p:spPr>
                      <a:xfrm>
                        <a:off x="4154528" y="4703013"/>
                        <a:ext cx="3301920" cy="406080"/>
                      </a:xfrm>
                      <a:prstGeom prst="rect">
                        <a:avLst/>
                      </a:prstGeom>
                    </p:spPr>
                  </p:pic>
                </p:oleObj>
              </mc:Fallback>
            </mc:AlternateContent>
          </a:graphicData>
        </a:graphic>
      </p:graphicFrame>
      <p:graphicFrame>
        <p:nvGraphicFramePr>
          <p:cNvPr id="18" name="Ovject 7" descr="Begin equation. S S T R equals 6 times left parenthesis 79 minus 73 right parenthesis squared plus 6 times left parenthesis 74 minus 73 right parenthesis squared plus 5 times left parenthesis 66 minus 73 right parenthesis squared equals 516. End equation. ">
            <a:extLst>
              <a:ext uri="{FF2B5EF4-FFF2-40B4-BE49-F238E27FC236}">
                <a16:creationId xmlns:a16="http://schemas.microsoft.com/office/drawing/2014/main" id="{1333BCFE-65A8-4003-A883-114A236A00BD}"/>
              </a:ext>
            </a:extLst>
          </p:cNvPr>
          <p:cNvGraphicFramePr>
            <a:graphicFrameLocks noGrp="1" noChangeAspect="1"/>
          </p:cNvGraphicFramePr>
          <p:nvPr>
            <p:ph idx="12"/>
            <p:extLst>
              <p:ext uri="{D42A27DB-BD31-4B8C-83A1-F6EECF244321}">
                <p14:modId xmlns:p14="http://schemas.microsoft.com/office/powerpoint/2010/main" val="2685850896"/>
              </p:ext>
            </p:extLst>
          </p:nvPr>
        </p:nvGraphicFramePr>
        <p:xfrm>
          <a:off x="2514720" y="5152686"/>
          <a:ext cx="7162560" cy="495000"/>
        </p:xfrm>
        <a:graphic>
          <a:graphicData uri="http://schemas.openxmlformats.org/presentationml/2006/ole">
            <mc:AlternateContent xmlns:mc="http://schemas.openxmlformats.org/markup-compatibility/2006">
              <mc:Choice xmlns:v="urn:schemas-microsoft-com:vml" Requires="v">
                <p:oleObj spid="_x0000_s284679" name="Equation" r:id="rId7" imgW="7162560" imgH="495000" progId="Equation.DSMT4">
                  <p:embed/>
                </p:oleObj>
              </mc:Choice>
              <mc:Fallback>
                <p:oleObj name="Equation" r:id="rId7" imgW="7162560" imgH="495000" progId="Equation.DSMT4">
                  <p:embed/>
                  <p:pic>
                    <p:nvPicPr>
                      <p:cNvPr id="0" name="OLE substitute image"/>
                      <p:cNvPicPr/>
                      <p:nvPr/>
                    </p:nvPicPr>
                    <p:blipFill>
                      <a:blip r:embed="rId8"/>
                      <a:stretch>
                        <a:fillRect/>
                      </a:stretch>
                    </p:blipFill>
                    <p:spPr>
                      <a:xfrm>
                        <a:off x="2514720" y="5152686"/>
                        <a:ext cx="7162560" cy="495000"/>
                      </a:xfrm>
                      <a:prstGeom prst="rect">
                        <a:avLst/>
                      </a:prstGeom>
                    </p:spPr>
                  </p:pic>
                </p:oleObj>
              </mc:Fallback>
            </mc:AlternateContent>
          </a:graphicData>
        </a:graphic>
      </p:graphicFrame>
      <p:graphicFrame>
        <p:nvGraphicFramePr>
          <p:cNvPr id="20" name="Ovject 8" descr="Begin equation. M S T R equals start fraction 516 divided by left parenthesis 3 minus 1 right parenthesis end fraction equals 258. End equation. ">
            <a:extLst>
              <a:ext uri="{FF2B5EF4-FFF2-40B4-BE49-F238E27FC236}">
                <a16:creationId xmlns:a16="http://schemas.microsoft.com/office/drawing/2014/main" id="{7CD86E3E-8988-4894-AA37-A1528BAFB241}"/>
              </a:ext>
            </a:extLst>
          </p:cNvPr>
          <p:cNvGraphicFramePr>
            <a:graphicFrameLocks noGrp="1" noChangeAspect="1"/>
          </p:cNvGraphicFramePr>
          <p:nvPr>
            <p:ph idx="14"/>
            <p:extLst>
              <p:ext uri="{D42A27DB-BD31-4B8C-83A1-F6EECF244321}">
                <p14:modId xmlns:p14="http://schemas.microsoft.com/office/powerpoint/2010/main" val="3617401947"/>
              </p:ext>
            </p:extLst>
          </p:nvPr>
        </p:nvGraphicFramePr>
        <p:xfrm>
          <a:off x="4149952" y="5756577"/>
          <a:ext cx="3429000" cy="368280"/>
        </p:xfrm>
        <a:graphic>
          <a:graphicData uri="http://schemas.openxmlformats.org/presentationml/2006/ole">
            <mc:AlternateContent xmlns:mc="http://schemas.openxmlformats.org/markup-compatibility/2006">
              <mc:Choice xmlns:v="urn:schemas-microsoft-com:vml" Requires="v">
                <p:oleObj spid="_x0000_s284680" name="Equation" r:id="rId9" imgW="3429000" imgH="368280" progId="Equation.DSMT4">
                  <p:embed/>
                </p:oleObj>
              </mc:Choice>
              <mc:Fallback>
                <p:oleObj name="Equation" r:id="rId9" imgW="3429000" imgH="368280" progId="Equation.DSMT4">
                  <p:embed/>
                  <p:pic>
                    <p:nvPicPr>
                      <p:cNvPr id="0" name="OLE substitute image"/>
                      <p:cNvPicPr/>
                      <p:nvPr/>
                    </p:nvPicPr>
                    <p:blipFill>
                      <a:blip r:embed="rId10"/>
                      <a:stretch>
                        <a:fillRect/>
                      </a:stretch>
                    </p:blipFill>
                    <p:spPr>
                      <a:xfrm>
                        <a:off x="4149952" y="5756577"/>
                        <a:ext cx="3429000" cy="368280"/>
                      </a:xfrm>
                      <a:prstGeom prst="rect">
                        <a:avLst/>
                      </a:prstGeom>
                    </p:spPr>
                  </p:pic>
                </p:oleObj>
              </mc:Fallback>
            </mc:AlternateContent>
          </a:graphicData>
        </a:graphic>
      </p:graphicFrame>
    </p:spTree>
    <p:extLst>
      <p:ext uri="{BB962C8B-B14F-4D97-AF65-F5344CB8AC3E}">
        <p14:creationId xmlns:p14="http://schemas.microsoft.com/office/powerpoint/2010/main" val="1843799170"/>
      </p:ext>
    </p:extLst>
  </p:cSld>
  <p:clrMapOvr>
    <a:masterClrMapping/>
  </p:clrMapOvr>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441BFA-9055-471A-BECF-FA91DED57952}"/>
              </a:ext>
            </a:extLst>
          </p:cNvPr>
          <p:cNvSpPr>
            <a:spLocks noGrp="1"/>
          </p:cNvSpPr>
          <p:nvPr>
            <p:ph type="title"/>
          </p:nvPr>
        </p:nvSpPr>
        <p:spPr/>
        <p:txBody>
          <a:bodyPr/>
          <a:lstStyle/>
          <a:p>
            <a:r>
              <a:rPr lang="en-IN"/>
              <a:t>Testing for the Equality of </a:t>
            </a:r>
            <a:r>
              <a:rPr lang="en-IN" i="1"/>
              <a:t>k</a:t>
            </a:r>
            <a:r>
              <a:rPr lang="en-IN"/>
              <a:t>  Population Means: An Observational Study (7 of 11)</a:t>
            </a:r>
          </a:p>
        </p:txBody>
      </p:sp>
      <p:sp>
        <p:nvSpPr>
          <p:cNvPr id="2" name="Content Placeholder 2">
            <a:extLst>
              <a:ext uri="{FF2B5EF4-FFF2-40B4-BE49-F238E27FC236}">
                <a16:creationId xmlns:a16="http://schemas.microsoft.com/office/drawing/2014/main" id="{27AB19A5-E206-4DEC-BA47-DF72FCDFF2FF}"/>
              </a:ext>
            </a:extLst>
          </p:cNvPr>
          <p:cNvSpPr>
            <a:spLocks noGrp="1"/>
          </p:cNvSpPr>
          <p:nvPr>
            <p:ph sz="half" idx="2"/>
          </p:nvPr>
        </p:nvSpPr>
        <p:spPr>
          <a:xfrm>
            <a:off x="476843" y="1950720"/>
            <a:ext cx="11241915" cy="1756229"/>
          </a:xfrm>
        </p:spPr>
        <p:txBody>
          <a:bodyPr/>
          <a:lstStyle/>
          <a:p>
            <a:pPr marL="0" indent="0">
              <a:buNone/>
            </a:pPr>
            <a:r>
              <a:rPr lang="en-IN" b="1" u="sng"/>
              <a:t>Example</a:t>
            </a:r>
            <a:r>
              <a:rPr lang="en-IN" b="1"/>
              <a:t>: </a:t>
            </a:r>
            <a:r>
              <a:rPr lang="en-IN"/>
              <a:t>National Computer Products, Inc. (NCP)</a:t>
            </a:r>
            <a:endParaRPr lang="en-US" i="1"/>
          </a:p>
          <a:p>
            <a:pPr marL="0" indent="0">
              <a:spcBef>
                <a:spcPts val="500"/>
              </a:spcBef>
              <a:buNone/>
            </a:pPr>
            <a:r>
              <a:rPr lang="en-US" i="1"/>
              <a:t>p</a:t>
            </a:r>
            <a:r>
              <a:rPr lang="en-US"/>
              <a:t>-Value and Critical Value Approaches</a:t>
            </a:r>
          </a:p>
          <a:p>
            <a:pPr marL="914400" indent="-457200">
              <a:buNone/>
            </a:pPr>
            <a:r>
              <a:rPr lang="en-US"/>
              <a:t>4.	Compute the value of the test statistic.</a:t>
            </a:r>
          </a:p>
          <a:p>
            <a:pPr marL="914400" indent="-457200">
              <a:buNone/>
            </a:pPr>
            <a:r>
              <a:rPr lang="en-US" u="sng"/>
              <a:t>Mean square due to error:</a:t>
            </a:r>
          </a:p>
        </p:txBody>
      </p:sp>
      <p:graphicFrame>
        <p:nvGraphicFramePr>
          <p:cNvPr id="9" name="Ovject 3" descr="Begin equation. S S E equals 5 times 34.0 plus 5 times 20.0 plus 5 times 32.0 equals 430. End equation.">
            <a:extLst>
              <a:ext uri="{FF2B5EF4-FFF2-40B4-BE49-F238E27FC236}">
                <a16:creationId xmlns:a16="http://schemas.microsoft.com/office/drawing/2014/main" id="{104CE29A-55DC-4842-AB7B-D5824AE4FFB9}"/>
              </a:ext>
            </a:extLst>
          </p:cNvPr>
          <p:cNvGraphicFramePr>
            <a:graphicFrameLocks noGrp="1" noChangeAspect="1"/>
          </p:cNvGraphicFramePr>
          <p:nvPr>
            <p:ph idx="10"/>
            <p:extLst>
              <p:ext uri="{D42A27DB-BD31-4B8C-83A1-F6EECF244321}">
                <p14:modId xmlns:p14="http://schemas.microsoft.com/office/powerpoint/2010/main" val="2369379840"/>
              </p:ext>
            </p:extLst>
          </p:nvPr>
        </p:nvGraphicFramePr>
        <p:xfrm>
          <a:off x="3009900" y="4419802"/>
          <a:ext cx="5511800" cy="433388"/>
        </p:xfrm>
        <a:graphic>
          <a:graphicData uri="http://schemas.openxmlformats.org/presentationml/2006/ole">
            <mc:AlternateContent xmlns:mc="http://schemas.openxmlformats.org/markup-compatibility/2006">
              <mc:Choice xmlns:v="urn:schemas-microsoft-com:vml" Requires="v">
                <p:oleObj spid="_x0000_s285700" name="Equation" r:id="rId3" imgW="5486400" imgH="431640" progId="Equation.DSMT4">
                  <p:embed/>
                </p:oleObj>
              </mc:Choice>
              <mc:Fallback>
                <p:oleObj name="Equation" r:id="rId3" imgW="5486400" imgH="431640" progId="Equation.DSMT4">
                  <p:embed/>
                  <p:pic>
                    <p:nvPicPr>
                      <p:cNvPr id="0" name="OLE substitute image"/>
                      <p:cNvPicPr/>
                      <p:nvPr/>
                    </p:nvPicPr>
                    <p:blipFill>
                      <a:blip r:embed="rId4"/>
                      <a:stretch>
                        <a:fillRect/>
                      </a:stretch>
                    </p:blipFill>
                    <p:spPr>
                      <a:xfrm>
                        <a:off x="3009900" y="4419802"/>
                        <a:ext cx="5511800" cy="433388"/>
                      </a:xfrm>
                      <a:prstGeom prst="rect">
                        <a:avLst/>
                      </a:prstGeom>
                    </p:spPr>
                  </p:pic>
                </p:oleObj>
              </mc:Fallback>
            </mc:AlternateContent>
          </a:graphicData>
        </a:graphic>
      </p:graphicFrame>
      <p:graphicFrame>
        <p:nvGraphicFramePr>
          <p:cNvPr id="11" name="Ovject 4" descr="Begin equation. M S E equals begin fraction 430 divided by 18 minus 3 end fraction equals 28.667. End equation.">
            <a:extLst>
              <a:ext uri="{FF2B5EF4-FFF2-40B4-BE49-F238E27FC236}">
                <a16:creationId xmlns:a16="http://schemas.microsoft.com/office/drawing/2014/main" id="{8C4768B6-3305-46DF-9FA5-34452DC3A9B9}"/>
              </a:ext>
            </a:extLst>
          </p:cNvPr>
          <p:cNvGraphicFramePr>
            <a:graphicFrameLocks noGrp="1" noChangeAspect="1"/>
          </p:cNvGraphicFramePr>
          <p:nvPr>
            <p:ph idx="11"/>
            <p:extLst>
              <p:ext uri="{D42A27DB-BD31-4B8C-83A1-F6EECF244321}">
                <p14:modId xmlns:p14="http://schemas.microsoft.com/office/powerpoint/2010/main" val="1104837132"/>
              </p:ext>
            </p:extLst>
          </p:nvPr>
        </p:nvGraphicFramePr>
        <p:xfrm>
          <a:off x="3809999" y="5007810"/>
          <a:ext cx="3911400" cy="431640"/>
        </p:xfrm>
        <a:graphic>
          <a:graphicData uri="http://schemas.openxmlformats.org/presentationml/2006/ole">
            <mc:AlternateContent xmlns:mc="http://schemas.openxmlformats.org/markup-compatibility/2006">
              <mc:Choice xmlns:v="urn:schemas-microsoft-com:vml" Requires="v">
                <p:oleObj spid="_x0000_s285701" name="Equation" r:id="rId5" imgW="3911400" imgH="431640" progId="Equation.DSMT4">
                  <p:embed/>
                </p:oleObj>
              </mc:Choice>
              <mc:Fallback>
                <p:oleObj name="Equation" r:id="rId5" imgW="3911400" imgH="431640" progId="Equation.DSMT4">
                  <p:embed/>
                  <p:pic>
                    <p:nvPicPr>
                      <p:cNvPr id="0" name="OLE substitute image"/>
                      <p:cNvPicPr/>
                      <p:nvPr/>
                    </p:nvPicPr>
                    <p:blipFill>
                      <a:blip r:embed="rId6"/>
                      <a:stretch>
                        <a:fillRect/>
                      </a:stretch>
                    </p:blipFill>
                    <p:spPr>
                      <a:xfrm>
                        <a:off x="3809999" y="5007810"/>
                        <a:ext cx="3911400" cy="431640"/>
                      </a:xfrm>
                      <a:prstGeom prst="rect">
                        <a:avLst/>
                      </a:prstGeom>
                    </p:spPr>
                  </p:pic>
                </p:oleObj>
              </mc:Fallback>
            </mc:AlternateContent>
          </a:graphicData>
        </a:graphic>
      </p:graphicFrame>
      <p:graphicFrame>
        <p:nvGraphicFramePr>
          <p:cNvPr id="13" name="Ovject 5" descr="Begin equation. F equals begin fraction M S T R divided by M S E end fraction equals begin fraction 430 divided by 28.667 end fraction equals 15. End equation.">
            <a:extLst>
              <a:ext uri="{FF2B5EF4-FFF2-40B4-BE49-F238E27FC236}">
                <a16:creationId xmlns:a16="http://schemas.microsoft.com/office/drawing/2014/main" id="{54E3F39E-77B0-4FB6-A390-3408833A3BC6}"/>
              </a:ext>
            </a:extLst>
          </p:cNvPr>
          <p:cNvGraphicFramePr>
            <a:graphicFrameLocks noGrp="1" noChangeAspect="1"/>
          </p:cNvGraphicFramePr>
          <p:nvPr>
            <p:ph idx="13"/>
            <p:extLst>
              <p:ext uri="{D42A27DB-BD31-4B8C-83A1-F6EECF244321}">
                <p14:modId xmlns:p14="http://schemas.microsoft.com/office/powerpoint/2010/main" val="1296588250"/>
              </p:ext>
            </p:extLst>
          </p:nvPr>
        </p:nvGraphicFramePr>
        <p:xfrm>
          <a:off x="3422639" y="5748690"/>
          <a:ext cx="4686120" cy="368280"/>
        </p:xfrm>
        <a:graphic>
          <a:graphicData uri="http://schemas.openxmlformats.org/presentationml/2006/ole">
            <mc:AlternateContent xmlns:mc="http://schemas.openxmlformats.org/markup-compatibility/2006">
              <mc:Choice xmlns:v="urn:schemas-microsoft-com:vml" Requires="v">
                <p:oleObj spid="_x0000_s285702" name="Equation" r:id="rId7" imgW="4686120" imgH="368280" progId="Equation.DSMT4">
                  <p:embed/>
                </p:oleObj>
              </mc:Choice>
              <mc:Fallback>
                <p:oleObj name="Equation" r:id="rId7" imgW="4686120" imgH="368280" progId="Equation.DSMT4">
                  <p:embed/>
                  <p:pic>
                    <p:nvPicPr>
                      <p:cNvPr id="0" name="OLE substitute image"/>
                      <p:cNvPicPr/>
                      <p:nvPr/>
                    </p:nvPicPr>
                    <p:blipFill>
                      <a:blip r:embed="rId8"/>
                      <a:stretch>
                        <a:fillRect/>
                      </a:stretch>
                    </p:blipFill>
                    <p:spPr>
                      <a:xfrm>
                        <a:off x="3422639" y="5748690"/>
                        <a:ext cx="4686120" cy="368280"/>
                      </a:xfrm>
                      <a:prstGeom prst="rect">
                        <a:avLst/>
                      </a:prstGeom>
                    </p:spPr>
                  </p:pic>
                </p:oleObj>
              </mc:Fallback>
            </mc:AlternateContent>
          </a:graphicData>
        </a:graphic>
      </p:graphicFrame>
    </p:spTree>
    <p:extLst>
      <p:ext uri="{BB962C8B-B14F-4D97-AF65-F5344CB8AC3E}">
        <p14:creationId xmlns:p14="http://schemas.microsoft.com/office/powerpoint/2010/main" val="1921330895"/>
      </p:ext>
    </p:extLst>
  </p:cSld>
  <p:clrMapOvr>
    <a:masterClrMapping/>
  </p:clrMapOvr>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F50A-826D-44C1-B9E3-5E9A72CB9704}"/>
              </a:ext>
            </a:extLst>
          </p:cNvPr>
          <p:cNvSpPr>
            <a:spLocks noGrp="1"/>
          </p:cNvSpPr>
          <p:nvPr>
            <p:ph type="title"/>
          </p:nvPr>
        </p:nvSpPr>
        <p:spPr/>
        <p:txBody>
          <a:bodyPr/>
          <a:lstStyle/>
          <a:p>
            <a:r>
              <a:rPr lang="en-IN"/>
              <a:t>Testing for the Equality of </a:t>
            </a:r>
            <a:r>
              <a:rPr lang="en-IN" i="1"/>
              <a:t>k</a:t>
            </a:r>
            <a:r>
              <a:rPr lang="en-IN"/>
              <a:t>  Population Means: An Observational Study (8 of 11)</a:t>
            </a:r>
          </a:p>
        </p:txBody>
      </p:sp>
      <p:sp>
        <p:nvSpPr>
          <p:cNvPr id="3" name="Content Placeholder 2">
            <a:extLst>
              <a:ext uri="{FF2B5EF4-FFF2-40B4-BE49-F238E27FC236}">
                <a16:creationId xmlns:a16="http://schemas.microsoft.com/office/drawing/2014/main" id="{E13EA786-74BE-4B40-AD1C-D48A1D0F549E}"/>
              </a:ext>
            </a:extLst>
          </p:cNvPr>
          <p:cNvSpPr>
            <a:spLocks noGrp="1"/>
          </p:cNvSpPr>
          <p:nvPr>
            <p:ph sz="half" idx="1"/>
          </p:nvPr>
        </p:nvSpPr>
        <p:spPr>
          <a:xfrm>
            <a:off x="476843" y="1825625"/>
            <a:ext cx="11238313" cy="627289"/>
          </a:xfrm>
        </p:spPr>
        <p:txBody>
          <a:bodyPr/>
          <a:lstStyle/>
          <a:p>
            <a:pPr marL="0" indent="0">
              <a:buNone/>
            </a:pPr>
            <a:r>
              <a:rPr lang="en-IN" b="1" u="sng"/>
              <a:t>Example</a:t>
            </a:r>
            <a:r>
              <a:rPr lang="en-IN" b="1"/>
              <a:t>: </a:t>
            </a:r>
            <a:r>
              <a:rPr lang="en-IN"/>
              <a:t>National Computer Products, Inc. (NCP)</a:t>
            </a:r>
          </a:p>
        </p:txBody>
      </p:sp>
      <p:graphicFrame>
        <p:nvGraphicFramePr>
          <p:cNvPr id="5" name="Table 3">
            <a:extLst>
              <a:ext uri="{FF2B5EF4-FFF2-40B4-BE49-F238E27FC236}">
                <a16:creationId xmlns:a16="http://schemas.microsoft.com/office/drawing/2014/main" id="{93AC52F4-B6E0-41B7-B661-9A64CCF78339}"/>
              </a:ext>
            </a:extLst>
          </p:cNvPr>
          <p:cNvGraphicFramePr>
            <a:graphicFrameLocks noGrp="1"/>
          </p:cNvGraphicFramePr>
          <p:nvPr>
            <p:ph sz="half" idx="2"/>
            <p:extLst>
              <p:ext uri="{D42A27DB-BD31-4B8C-83A1-F6EECF244321}">
                <p14:modId xmlns:p14="http://schemas.microsoft.com/office/powerpoint/2010/main" val="2898528041"/>
              </p:ext>
            </p:extLst>
          </p:nvPr>
        </p:nvGraphicFramePr>
        <p:xfrm>
          <a:off x="700197" y="2783567"/>
          <a:ext cx="10791606" cy="1747520"/>
        </p:xfrm>
        <a:graphic>
          <a:graphicData uri="http://schemas.openxmlformats.org/drawingml/2006/table">
            <a:tbl>
              <a:tblPr firstRow="1" bandRow="1">
                <a:tableStyleId>{073A0DAA-6AF3-43AB-8588-CEC1D06C72B9}</a:tableStyleId>
              </a:tblPr>
              <a:tblGrid>
                <a:gridCol w="1798601">
                  <a:extLst>
                    <a:ext uri="{9D8B030D-6E8A-4147-A177-3AD203B41FA5}">
                      <a16:colId xmlns:a16="http://schemas.microsoft.com/office/drawing/2014/main" val="1738183126"/>
                    </a:ext>
                  </a:extLst>
                </a:gridCol>
                <a:gridCol w="1798601">
                  <a:extLst>
                    <a:ext uri="{9D8B030D-6E8A-4147-A177-3AD203B41FA5}">
                      <a16:colId xmlns:a16="http://schemas.microsoft.com/office/drawing/2014/main" val="3160995304"/>
                    </a:ext>
                  </a:extLst>
                </a:gridCol>
                <a:gridCol w="1798601">
                  <a:extLst>
                    <a:ext uri="{9D8B030D-6E8A-4147-A177-3AD203B41FA5}">
                      <a16:colId xmlns:a16="http://schemas.microsoft.com/office/drawing/2014/main" val="1427870588"/>
                    </a:ext>
                  </a:extLst>
                </a:gridCol>
                <a:gridCol w="1798601">
                  <a:extLst>
                    <a:ext uri="{9D8B030D-6E8A-4147-A177-3AD203B41FA5}">
                      <a16:colId xmlns:a16="http://schemas.microsoft.com/office/drawing/2014/main" val="1848009827"/>
                    </a:ext>
                  </a:extLst>
                </a:gridCol>
                <a:gridCol w="1798601">
                  <a:extLst>
                    <a:ext uri="{9D8B030D-6E8A-4147-A177-3AD203B41FA5}">
                      <a16:colId xmlns:a16="http://schemas.microsoft.com/office/drawing/2014/main" val="27293227"/>
                    </a:ext>
                  </a:extLst>
                </a:gridCol>
                <a:gridCol w="1798601">
                  <a:extLst>
                    <a:ext uri="{9D8B030D-6E8A-4147-A177-3AD203B41FA5}">
                      <a16:colId xmlns:a16="http://schemas.microsoft.com/office/drawing/2014/main" val="340460457"/>
                    </a:ext>
                  </a:extLst>
                </a:gridCol>
              </a:tblGrid>
              <a:tr h="370840">
                <a:tc>
                  <a:txBody>
                    <a:bodyPr/>
                    <a:lstStyle/>
                    <a:p>
                      <a:pPr algn="ctr">
                        <a:defRPr/>
                      </a:pPr>
                      <a:r>
                        <a:rPr lang="en-US" sz="1800">
                          <a:effectLst/>
                          <a:latin typeface="+mn-lt"/>
                        </a:rPr>
                        <a:t>Source of</a:t>
                      </a:r>
                    </a:p>
                    <a:p>
                      <a:pPr algn="ctr">
                        <a:defRPr/>
                      </a:pPr>
                      <a:r>
                        <a:rPr lang="en-US" sz="1800">
                          <a:effectLst/>
                          <a:latin typeface="+mn-lt"/>
                        </a:rPr>
                        <a:t>Variation</a:t>
                      </a:r>
                    </a:p>
                  </a:txBody>
                  <a:tcPr marL="121706" marR="121706"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Sum of squares</a:t>
                      </a:r>
                    </a:p>
                  </a:txBody>
                  <a:tcPr marL="121706" marR="121706"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Degrees of freedom</a:t>
                      </a:r>
                    </a:p>
                  </a:txBody>
                  <a:tcPr marL="121706" marR="121706"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Mean square</a:t>
                      </a:r>
                    </a:p>
                  </a:txBody>
                  <a:tcPr marL="121706" marR="121706"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i="1"/>
                        <a:t>F</a:t>
                      </a:r>
                    </a:p>
                  </a:txBody>
                  <a:tcPr marL="121706" marR="121706"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i="1"/>
                        <a:t>p-</a:t>
                      </a:r>
                      <a:r>
                        <a:rPr lang="en-IN" i="0"/>
                        <a:t>value</a:t>
                      </a:r>
                      <a:endParaRPr lang="en-IN" i="1"/>
                    </a:p>
                  </a:txBody>
                  <a:tcPr marL="121706" marR="121706"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4565221"/>
                  </a:ext>
                </a:extLst>
              </a:tr>
              <a:tr h="279471">
                <a:tc>
                  <a:txBody>
                    <a:bodyPr/>
                    <a:lstStyle/>
                    <a:p>
                      <a:pPr algn="ctr"/>
                      <a:r>
                        <a:rPr lang="en-IN">
                          <a:solidFill>
                            <a:srgbClr val="000000"/>
                          </a:solidFill>
                        </a:rPr>
                        <a:t>Treatments</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516</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258</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15</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8502615"/>
                  </a:ext>
                </a:extLst>
              </a:tr>
              <a:tr h="370840">
                <a:tc>
                  <a:txBody>
                    <a:bodyPr/>
                    <a:lstStyle/>
                    <a:p>
                      <a:pPr algn="ctr"/>
                      <a:r>
                        <a:rPr lang="en-IN">
                          <a:solidFill>
                            <a:srgbClr val="000000"/>
                          </a:solidFill>
                        </a:rPr>
                        <a:t>Error</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430</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15</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28.667</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5080673"/>
                  </a:ext>
                </a:extLst>
              </a:tr>
              <a:tr h="370840">
                <a:tc>
                  <a:txBody>
                    <a:bodyPr/>
                    <a:lstStyle/>
                    <a:p>
                      <a:pPr algn="ctr"/>
                      <a:r>
                        <a:rPr lang="en-IN">
                          <a:solidFill>
                            <a:srgbClr val="000000"/>
                          </a:solidFill>
                        </a:rPr>
                        <a:t>Total</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846</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17</a:t>
                      </a: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000000"/>
                        </a:solidFill>
                      </a:endParaRPr>
                    </a:p>
                  </a:txBody>
                  <a:tcPr marL="121706" marR="1217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1648932"/>
                  </a:ext>
                </a:extLst>
              </a:tr>
            </a:tbl>
          </a:graphicData>
        </a:graphic>
      </p:graphicFrame>
    </p:spTree>
    <p:extLst>
      <p:ext uri="{BB962C8B-B14F-4D97-AF65-F5344CB8AC3E}">
        <p14:creationId xmlns:p14="http://schemas.microsoft.com/office/powerpoint/2010/main" val="568998349"/>
      </p:ext>
    </p:extLst>
  </p:cSld>
  <p:clrMapOvr>
    <a:masterClrMapping/>
  </p:clrMapOvr>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54EF-B56E-4CB2-B8D4-C9CDE6C87D71}"/>
              </a:ext>
            </a:extLst>
          </p:cNvPr>
          <p:cNvSpPr>
            <a:spLocks noGrp="1"/>
          </p:cNvSpPr>
          <p:nvPr>
            <p:ph type="title"/>
          </p:nvPr>
        </p:nvSpPr>
        <p:spPr/>
        <p:txBody>
          <a:bodyPr/>
          <a:lstStyle/>
          <a:p>
            <a:r>
              <a:rPr lang="en-IN"/>
              <a:t>Testing for the Equality of </a:t>
            </a:r>
            <a:r>
              <a:rPr lang="en-IN" i="1"/>
              <a:t>k</a:t>
            </a:r>
            <a:r>
              <a:rPr lang="en-IN"/>
              <a:t>  Population Means: An Observational Study (9 of 11)</a:t>
            </a:r>
          </a:p>
        </p:txBody>
      </p:sp>
      <p:sp>
        <p:nvSpPr>
          <p:cNvPr id="3" name="Content Placeholder 2">
            <a:extLst>
              <a:ext uri="{FF2B5EF4-FFF2-40B4-BE49-F238E27FC236}">
                <a16:creationId xmlns:a16="http://schemas.microsoft.com/office/drawing/2014/main" id="{4AFA6449-EC89-4543-9E90-2A912AE6B4E4}"/>
              </a:ext>
            </a:extLst>
          </p:cNvPr>
          <p:cNvSpPr>
            <a:spLocks noGrp="1"/>
          </p:cNvSpPr>
          <p:nvPr>
            <p:ph idx="1"/>
          </p:nvPr>
        </p:nvSpPr>
        <p:spPr>
          <a:xfrm>
            <a:off x="476843" y="1944375"/>
            <a:ext cx="9407385" cy="2598596"/>
          </a:xfrm>
        </p:spPr>
        <p:txBody>
          <a:bodyPr/>
          <a:lstStyle/>
          <a:p>
            <a:pPr algn="l"/>
            <a:r>
              <a:rPr lang="en-IN" b="1" u="sng"/>
              <a:t>Example</a:t>
            </a:r>
            <a:r>
              <a:rPr lang="en-IN" b="1"/>
              <a:t>: </a:t>
            </a:r>
            <a:r>
              <a:rPr lang="en-IN"/>
              <a:t>National Computer Products, Inc. (NCP)</a:t>
            </a:r>
          </a:p>
          <a:p>
            <a:pPr algn="l"/>
            <a:r>
              <a:rPr lang="en-US"/>
              <a:t>Rejection Rule</a:t>
            </a:r>
            <a:endParaRPr lang="en-IN"/>
          </a:p>
        </p:txBody>
      </p:sp>
      <p:graphicFrame>
        <p:nvGraphicFramePr>
          <p:cNvPr id="12" name="Ovject 3" descr="p-value approach: Reject H subscript 0 baseline if p-value is less than or equal to .05.">
            <a:extLst>
              <a:ext uri="{FF2B5EF4-FFF2-40B4-BE49-F238E27FC236}">
                <a16:creationId xmlns:a16="http://schemas.microsoft.com/office/drawing/2014/main" id="{E901780E-0FAE-4DEB-9198-DAC7C009F2D6}"/>
              </a:ext>
            </a:extLst>
          </p:cNvPr>
          <p:cNvGraphicFramePr>
            <a:graphicFrameLocks noGrp="1" noChangeAspect="1"/>
          </p:cNvGraphicFramePr>
          <p:nvPr>
            <p:ph idx="11"/>
            <p:extLst>
              <p:ext uri="{D42A27DB-BD31-4B8C-83A1-F6EECF244321}">
                <p14:modId xmlns:p14="http://schemas.microsoft.com/office/powerpoint/2010/main" val="638542414"/>
              </p:ext>
            </p:extLst>
          </p:nvPr>
        </p:nvGraphicFramePr>
        <p:xfrm>
          <a:off x="1223963" y="3111500"/>
          <a:ext cx="5994400" cy="381000"/>
        </p:xfrm>
        <a:graphic>
          <a:graphicData uri="http://schemas.openxmlformats.org/presentationml/2006/ole">
            <mc:AlternateContent xmlns:mc="http://schemas.openxmlformats.org/markup-compatibility/2006">
              <mc:Choice xmlns:v="urn:schemas-microsoft-com:vml" Requires="v">
                <p:oleObj spid="_x0000_s286724" name="Equation" r:id="rId3" imgW="5994360" imgH="380880" progId="Equation.DSMT4">
                  <p:embed/>
                </p:oleObj>
              </mc:Choice>
              <mc:Fallback>
                <p:oleObj name="Equation" r:id="rId3" imgW="5994360" imgH="380880" progId="Equation.DSMT4">
                  <p:embed/>
                  <p:pic>
                    <p:nvPicPr>
                      <p:cNvPr id="0" name="OLE substitute image"/>
                      <p:cNvPicPr/>
                      <p:nvPr/>
                    </p:nvPicPr>
                    <p:blipFill>
                      <a:blip r:embed="rId4"/>
                      <a:stretch>
                        <a:fillRect/>
                      </a:stretch>
                    </p:blipFill>
                    <p:spPr>
                      <a:xfrm>
                        <a:off x="1223963" y="3111500"/>
                        <a:ext cx="5994400" cy="381000"/>
                      </a:xfrm>
                      <a:prstGeom prst="rect">
                        <a:avLst/>
                      </a:prstGeom>
                    </p:spPr>
                  </p:pic>
                </p:oleObj>
              </mc:Fallback>
            </mc:AlternateContent>
          </a:graphicData>
        </a:graphic>
      </p:graphicFrame>
      <p:graphicFrame>
        <p:nvGraphicFramePr>
          <p:cNvPr id="14" name="Ovject 5" descr="Critical-value approach: Reject H subscript 0 baseline if F is greater than or equal to 3.68.">
            <a:extLst>
              <a:ext uri="{FF2B5EF4-FFF2-40B4-BE49-F238E27FC236}">
                <a16:creationId xmlns:a16="http://schemas.microsoft.com/office/drawing/2014/main" id="{11D8914F-AECF-46B2-99F0-8DCD63D13D0A}"/>
              </a:ext>
            </a:extLst>
          </p:cNvPr>
          <p:cNvGraphicFramePr>
            <a:graphicFrameLocks noGrp="1" noChangeAspect="1"/>
          </p:cNvGraphicFramePr>
          <p:nvPr>
            <p:ph idx="15"/>
            <p:extLst>
              <p:ext uri="{D42A27DB-BD31-4B8C-83A1-F6EECF244321}">
                <p14:modId xmlns:p14="http://schemas.microsoft.com/office/powerpoint/2010/main" val="2583145818"/>
              </p:ext>
            </p:extLst>
          </p:nvPr>
        </p:nvGraphicFramePr>
        <p:xfrm>
          <a:off x="1141730" y="3712148"/>
          <a:ext cx="6094064" cy="380879"/>
        </p:xfrm>
        <a:graphic>
          <a:graphicData uri="http://schemas.openxmlformats.org/presentationml/2006/ole">
            <mc:AlternateContent xmlns:mc="http://schemas.openxmlformats.org/markup-compatibility/2006">
              <mc:Choice xmlns:v="urn:schemas-microsoft-com:vml" Requires="v">
                <p:oleObj spid="_x0000_s286725" name="Equation" r:id="rId5" imgW="6108480" imgH="380880" progId="Equation.DSMT4">
                  <p:embed/>
                </p:oleObj>
              </mc:Choice>
              <mc:Fallback>
                <p:oleObj name="Equation" r:id="rId5" imgW="6108480" imgH="380880" progId="Equation.DSMT4">
                  <p:embed/>
                  <p:pic>
                    <p:nvPicPr>
                      <p:cNvPr id="0" name="OLE substitute image"/>
                      <p:cNvPicPr/>
                      <p:nvPr/>
                    </p:nvPicPr>
                    <p:blipFill>
                      <a:blip r:embed="rId6"/>
                      <a:stretch>
                        <a:fillRect/>
                      </a:stretch>
                    </p:blipFill>
                    <p:spPr>
                      <a:xfrm>
                        <a:off x="1141730" y="3712148"/>
                        <a:ext cx="6094064" cy="380879"/>
                      </a:xfrm>
                      <a:prstGeom prst="rect">
                        <a:avLst/>
                      </a:prstGeom>
                    </p:spPr>
                  </p:pic>
                </p:oleObj>
              </mc:Fallback>
            </mc:AlternateContent>
          </a:graphicData>
        </a:graphic>
      </p:graphicFrame>
      <p:graphicFrame>
        <p:nvGraphicFramePr>
          <p:cNvPr id="15" name="Content Placeholder 14" descr="where F subscript .05 baseline is based on an F distribution with 2 numerator degrees of freedom and 15 denominator degrees of freedom.">
            <a:extLst>
              <a:ext uri="{FF2B5EF4-FFF2-40B4-BE49-F238E27FC236}">
                <a16:creationId xmlns:a16="http://schemas.microsoft.com/office/drawing/2014/main" id="{61B3BBF4-DA8D-459D-8B9C-DBBC977ECBBC}"/>
              </a:ext>
            </a:extLst>
          </p:cNvPr>
          <p:cNvGraphicFramePr>
            <a:graphicFrameLocks noGrp="1" noChangeAspect="1"/>
          </p:cNvGraphicFramePr>
          <p:nvPr>
            <p:ph idx="14"/>
            <p:extLst>
              <p:ext uri="{D42A27DB-BD31-4B8C-83A1-F6EECF244321}">
                <p14:modId xmlns:p14="http://schemas.microsoft.com/office/powerpoint/2010/main" val="283820342"/>
              </p:ext>
            </p:extLst>
          </p:nvPr>
        </p:nvGraphicFramePr>
        <p:xfrm>
          <a:off x="535865" y="4350192"/>
          <a:ext cx="10314288" cy="910081"/>
        </p:xfrm>
        <a:graphic>
          <a:graphicData uri="http://schemas.openxmlformats.org/presentationml/2006/ole">
            <mc:AlternateContent xmlns:mc="http://schemas.openxmlformats.org/markup-compatibility/2006">
              <mc:Choice xmlns:v="urn:schemas-microsoft-com:vml" Requires="v">
                <p:oleObj spid="_x0000_s286726" name="Equation" r:id="rId7" imgW="5181480" imgH="457200" progId="Equation.DSMT4">
                  <p:embed/>
                </p:oleObj>
              </mc:Choice>
              <mc:Fallback>
                <p:oleObj name="Equation" r:id="rId7" imgW="5181480" imgH="457200" progId="Equation.DSMT4">
                  <p:embed/>
                  <p:pic>
                    <p:nvPicPr>
                      <p:cNvPr id="0" name="OLE substitute image"/>
                      <p:cNvPicPr/>
                      <p:nvPr/>
                    </p:nvPicPr>
                    <p:blipFill>
                      <a:blip r:embed="rId8"/>
                      <a:stretch>
                        <a:fillRect/>
                      </a:stretch>
                    </p:blipFill>
                    <p:spPr>
                      <a:xfrm>
                        <a:off x="535865" y="4350192"/>
                        <a:ext cx="10314288" cy="910081"/>
                      </a:xfrm>
                      <a:prstGeom prst="rect">
                        <a:avLst/>
                      </a:prstGeom>
                    </p:spPr>
                  </p:pic>
                </p:oleObj>
              </mc:Fallback>
            </mc:AlternateContent>
          </a:graphicData>
        </a:graphic>
      </p:graphicFrame>
    </p:spTree>
    <p:extLst>
      <p:ext uri="{BB962C8B-B14F-4D97-AF65-F5344CB8AC3E}">
        <p14:creationId xmlns:p14="http://schemas.microsoft.com/office/powerpoint/2010/main" val="2409695950"/>
      </p:ext>
    </p:ext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9188-E784-4E78-AF50-F09B12775DEA}"/>
              </a:ext>
            </a:extLst>
          </p:cNvPr>
          <p:cNvSpPr>
            <a:spLocks noGrp="1"/>
          </p:cNvSpPr>
          <p:nvPr>
            <p:ph type="title"/>
          </p:nvPr>
        </p:nvSpPr>
        <p:spPr/>
        <p:txBody>
          <a:bodyPr/>
          <a:lstStyle/>
          <a:p>
            <a:r>
              <a:rPr lang="en-IN"/>
              <a:t>Testing for the Equality of </a:t>
            </a:r>
            <a:r>
              <a:rPr lang="en-IN" i="1"/>
              <a:t>k</a:t>
            </a:r>
            <a:r>
              <a:rPr lang="en-IN"/>
              <a:t>  Population Means: An Observational Study (10 of 11)</a:t>
            </a:r>
          </a:p>
        </p:txBody>
      </p:sp>
      <p:sp>
        <p:nvSpPr>
          <p:cNvPr id="3" name="Content Placeholder 2">
            <a:extLst>
              <a:ext uri="{FF2B5EF4-FFF2-40B4-BE49-F238E27FC236}">
                <a16:creationId xmlns:a16="http://schemas.microsoft.com/office/drawing/2014/main" id="{51539287-6218-4124-AE05-1494053C1632}"/>
              </a:ext>
            </a:extLst>
          </p:cNvPr>
          <p:cNvSpPr>
            <a:spLocks noGrp="1"/>
          </p:cNvSpPr>
          <p:nvPr>
            <p:ph idx="1"/>
          </p:nvPr>
        </p:nvSpPr>
        <p:spPr>
          <a:xfrm>
            <a:off x="476844" y="1944375"/>
            <a:ext cx="11238312" cy="1549395"/>
          </a:xfrm>
        </p:spPr>
        <p:txBody>
          <a:bodyPr/>
          <a:lstStyle/>
          <a:p>
            <a:pPr algn="l"/>
            <a:r>
              <a:rPr lang="en-IN" b="1" u="sng"/>
              <a:t>Example</a:t>
            </a:r>
            <a:r>
              <a:rPr lang="en-IN" b="1"/>
              <a:t>: </a:t>
            </a:r>
            <a:r>
              <a:rPr lang="en-IN"/>
              <a:t>National Computer Products, Inc. (NCP)</a:t>
            </a:r>
            <a:endParaRPr lang="en-US" i="1"/>
          </a:p>
          <a:p>
            <a:pPr algn="l"/>
            <a:r>
              <a:rPr lang="en-US" i="1"/>
              <a:t>p</a:t>
            </a:r>
            <a:r>
              <a:rPr lang="en-US"/>
              <a:t>-Value Approach</a:t>
            </a:r>
          </a:p>
          <a:p>
            <a:pPr marL="914400" lvl="1" indent="-457200">
              <a:buAutoNum type="arabicPeriod" startAt="4"/>
            </a:pPr>
            <a:r>
              <a:rPr lang="en-US"/>
              <a:t>Compute the </a:t>
            </a:r>
            <a:r>
              <a:rPr lang="en-US" i="1"/>
              <a:t>p</a:t>
            </a:r>
            <a:r>
              <a:rPr lang="en-US"/>
              <a:t>-value.</a:t>
            </a:r>
          </a:p>
        </p:txBody>
      </p:sp>
      <p:graphicFrame>
        <p:nvGraphicFramePr>
          <p:cNvPr id="11" name="Ovject 3" descr="With 2 numerator d. f. and 15 denominator d. f., the p-value is .01 for F equals 6.36. Therefore, the p-value is less than .01 for F equals 15.&#10;">
            <a:extLst>
              <a:ext uri="{FF2B5EF4-FFF2-40B4-BE49-F238E27FC236}">
                <a16:creationId xmlns:a16="http://schemas.microsoft.com/office/drawing/2014/main" id="{A9240A2C-C962-4401-BA05-5E0C74B133F8}"/>
              </a:ext>
            </a:extLst>
          </p:cNvPr>
          <p:cNvGraphicFramePr>
            <a:graphicFrameLocks noGrp="1" noChangeAspect="1"/>
          </p:cNvGraphicFramePr>
          <p:nvPr>
            <p:ph idx="11"/>
            <p:extLst>
              <p:ext uri="{D42A27DB-BD31-4B8C-83A1-F6EECF244321}">
                <p14:modId xmlns:p14="http://schemas.microsoft.com/office/powerpoint/2010/main" val="2318121237"/>
              </p:ext>
            </p:extLst>
          </p:nvPr>
        </p:nvGraphicFramePr>
        <p:xfrm>
          <a:off x="1602739" y="3808170"/>
          <a:ext cx="9258120" cy="812520"/>
        </p:xfrm>
        <a:graphic>
          <a:graphicData uri="http://schemas.openxmlformats.org/presentationml/2006/ole">
            <mc:AlternateContent xmlns:mc="http://schemas.openxmlformats.org/markup-compatibility/2006">
              <mc:Choice xmlns:v="urn:schemas-microsoft-com:vml" Requires="v">
                <p:oleObj spid="_x0000_s287747" name="Equation" r:id="rId3" imgW="9258120" imgH="812520" progId="Equation.DSMT4">
                  <p:embed/>
                </p:oleObj>
              </mc:Choice>
              <mc:Fallback>
                <p:oleObj name="Equation" r:id="rId3" imgW="9258120" imgH="812520" progId="Equation.DSMT4">
                  <p:embed/>
                  <p:pic>
                    <p:nvPicPr>
                      <p:cNvPr id="0" name="OLE substitute image"/>
                      <p:cNvPicPr/>
                      <p:nvPr/>
                    </p:nvPicPr>
                    <p:blipFill>
                      <a:blip r:embed="rId4"/>
                      <a:stretch>
                        <a:fillRect/>
                      </a:stretch>
                    </p:blipFill>
                    <p:spPr>
                      <a:xfrm>
                        <a:off x="1602739" y="3808170"/>
                        <a:ext cx="9258120" cy="81252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28959011-7915-4A05-83E7-B84AB1F84F2E}"/>
              </a:ext>
            </a:extLst>
          </p:cNvPr>
          <p:cNvSpPr>
            <a:spLocks noGrp="1"/>
          </p:cNvSpPr>
          <p:nvPr>
            <p:ph idx="10"/>
          </p:nvPr>
        </p:nvSpPr>
        <p:spPr>
          <a:xfrm>
            <a:off x="476843" y="4935091"/>
            <a:ext cx="11238312" cy="580338"/>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p>
        </p:txBody>
      </p:sp>
      <p:graphicFrame>
        <p:nvGraphicFramePr>
          <p:cNvPr id="13" name="Ovject 7" descr="The p-value is less than or equal to .05 so  we reject H subscript 0 baseline.">
            <a:extLst>
              <a:ext uri="{FF2B5EF4-FFF2-40B4-BE49-F238E27FC236}">
                <a16:creationId xmlns:a16="http://schemas.microsoft.com/office/drawing/2014/main" id="{FB92D77E-91C5-4F27-B886-7B74BFA9C222}"/>
              </a:ext>
            </a:extLst>
          </p:cNvPr>
          <p:cNvGraphicFramePr>
            <a:graphicFrameLocks noGrp="1" noChangeAspect="1"/>
          </p:cNvGraphicFramePr>
          <p:nvPr>
            <p:ph idx="12"/>
            <p:extLst>
              <p:ext uri="{D42A27DB-BD31-4B8C-83A1-F6EECF244321}">
                <p14:modId xmlns:p14="http://schemas.microsoft.com/office/powerpoint/2010/main" val="1475425363"/>
              </p:ext>
            </p:extLst>
          </p:nvPr>
        </p:nvGraphicFramePr>
        <p:xfrm>
          <a:off x="3498850" y="5629275"/>
          <a:ext cx="4622800" cy="381000"/>
        </p:xfrm>
        <a:graphic>
          <a:graphicData uri="http://schemas.openxmlformats.org/presentationml/2006/ole">
            <mc:AlternateContent xmlns:mc="http://schemas.openxmlformats.org/markup-compatibility/2006">
              <mc:Choice xmlns:v="urn:schemas-microsoft-com:vml" Requires="v">
                <p:oleObj spid="_x0000_s287748" name="Equation" r:id="rId5" imgW="4622760" imgH="380880" progId="Equation.DSMT4">
                  <p:embed/>
                </p:oleObj>
              </mc:Choice>
              <mc:Fallback>
                <p:oleObj name="Equation" r:id="rId5" imgW="4622760" imgH="380880" progId="Equation.DSMT4">
                  <p:embed/>
                  <p:pic>
                    <p:nvPicPr>
                      <p:cNvPr id="0" name="OLE substitute image"/>
                      <p:cNvPicPr/>
                      <p:nvPr/>
                    </p:nvPicPr>
                    <p:blipFill>
                      <a:blip r:embed="rId6"/>
                      <a:stretch>
                        <a:fillRect/>
                      </a:stretch>
                    </p:blipFill>
                    <p:spPr>
                      <a:xfrm>
                        <a:off x="3498850" y="5629275"/>
                        <a:ext cx="4622800" cy="381000"/>
                      </a:xfrm>
                      <a:prstGeom prst="rect">
                        <a:avLst/>
                      </a:prstGeom>
                    </p:spPr>
                  </p:pic>
                </p:oleObj>
              </mc:Fallback>
            </mc:AlternateContent>
          </a:graphicData>
        </a:graphic>
      </p:graphicFrame>
    </p:spTree>
    <p:extLst>
      <p:ext uri="{BB962C8B-B14F-4D97-AF65-F5344CB8AC3E}">
        <p14:creationId xmlns:p14="http://schemas.microsoft.com/office/powerpoint/2010/main" val="3380607344"/>
      </p:ext>
    </p:extLst>
  </p:cSld>
  <p:clrMapOvr>
    <a:masterClrMapping/>
  </p:clrMapOvr>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C2F765-26D0-4145-BBE6-66B3D1EFA95C}"/>
              </a:ext>
            </a:extLst>
          </p:cNvPr>
          <p:cNvSpPr>
            <a:spLocks noGrp="1"/>
          </p:cNvSpPr>
          <p:nvPr>
            <p:ph type="title"/>
          </p:nvPr>
        </p:nvSpPr>
        <p:spPr/>
        <p:txBody>
          <a:bodyPr/>
          <a:lstStyle/>
          <a:p>
            <a:r>
              <a:rPr lang="en-IN"/>
              <a:t>Testing for the Equality of </a:t>
            </a:r>
            <a:r>
              <a:rPr lang="en-IN" i="1"/>
              <a:t>k </a:t>
            </a:r>
            <a:r>
              <a:rPr lang="en-IN"/>
              <a:t> Population Means: An Observational Study (11 of 11)</a:t>
            </a:r>
          </a:p>
        </p:txBody>
      </p:sp>
      <p:sp>
        <p:nvSpPr>
          <p:cNvPr id="2" name="Content Placeholder 2">
            <a:extLst>
              <a:ext uri="{FF2B5EF4-FFF2-40B4-BE49-F238E27FC236}">
                <a16:creationId xmlns:a16="http://schemas.microsoft.com/office/drawing/2014/main" id="{594C0DED-8215-411D-930C-45D10B6C0E45}"/>
              </a:ext>
            </a:extLst>
          </p:cNvPr>
          <p:cNvSpPr>
            <a:spLocks noGrp="1"/>
          </p:cNvSpPr>
          <p:nvPr>
            <p:ph sz="half" idx="2"/>
          </p:nvPr>
        </p:nvSpPr>
        <p:spPr>
          <a:xfrm>
            <a:off x="476842" y="1828800"/>
            <a:ext cx="11338560" cy="1640958"/>
          </a:xfrm>
        </p:spPr>
        <p:txBody>
          <a:bodyPr/>
          <a:lstStyle/>
          <a:p>
            <a:pPr marL="0" indent="0">
              <a:buNone/>
            </a:pPr>
            <a:r>
              <a:rPr lang="en-IN" b="1" u="sng"/>
              <a:t>Example</a:t>
            </a:r>
            <a:r>
              <a:rPr lang="en-IN" b="1"/>
              <a:t>: </a:t>
            </a:r>
            <a:r>
              <a:rPr lang="en-IN"/>
              <a:t>National Computer Products, Inc. (NCP)</a:t>
            </a:r>
            <a:endParaRPr lang="en-US"/>
          </a:p>
          <a:p>
            <a:pPr marL="0" indent="0">
              <a:buNone/>
            </a:pPr>
            <a:r>
              <a:rPr lang="en-US"/>
              <a:t>Critical-Value Approach</a:t>
            </a:r>
          </a:p>
          <a:p>
            <a:pPr marL="914400" lvl="1" indent="-457200">
              <a:buFont typeface="+mj-lt"/>
              <a:buAutoNum type="arabicPeriod" startAt="4"/>
            </a:pPr>
            <a:r>
              <a:rPr lang="en-US" sz="2600"/>
              <a:t>Determine the critical value and rejection rule.</a:t>
            </a:r>
          </a:p>
        </p:txBody>
      </p:sp>
      <p:graphicFrame>
        <p:nvGraphicFramePr>
          <p:cNvPr id="9" name="Ovject 3" descr="Based on an F distribution with 2 numerator d. f. and 15 denominator d. f., F subscript .05 baseline equals 3.68, reject H subscript 0 baseline if F is greater than or equal to 3.68.&#10;">
            <a:extLst>
              <a:ext uri="{FF2B5EF4-FFF2-40B4-BE49-F238E27FC236}">
                <a16:creationId xmlns:a16="http://schemas.microsoft.com/office/drawing/2014/main" id="{AE369137-C7D5-4308-A8B7-E42FE0D20F8F}"/>
              </a:ext>
            </a:extLst>
          </p:cNvPr>
          <p:cNvGraphicFramePr>
            <a:graphicFrameLocks noGrp="1" noChangeAspect="1"/>
          </p:cNvGraphicFramePr>
          <p:nvPr>
            <p:ph idx="10"/>
            <p:extLst>
              <p:ext uri="{D42A27DB-BD31-4B8C-83A1-F6EECF244321}">
                <p14:modId xmlns:p14="http://schemas.microsoft.com/office/powerpoint/2010/main" val="1643820150"/>
              </p:ext>
            </p:extLst>
          </p:nvPr>
        </p:nvGraphicFramePr>
        <p:xfrm>
          <a:off x="1482725" y="3588612"/>
          <a:ext cx="8423275" cy="921992"/>
        </p:xfrm>
        <a:graphic>
          <a:graphicData uri="http://schemas.openxmlformats.org/presentationml/2006/ole">
            <mc:AlternateContent xmlns:mc="http://schemas.openxmlformats.org/markup-compatibility/2006">
              <mc:Choice xmlns:v="urn:schemas-microsoft-com:vml" Requires="v">
                <p:oleObj spid="_x0000_s288771" name="Equation" r:id="rId3" imgW="7657920" imgH="838080" progId="Equation.DSMT4">
                  <p:embed/>
                </p:oleObj>
              </mc:Choice>
              <mc:Fallback>
                <p:oleObj name="Equation" r:id="rId3" imgW="7657920" imgH="838080" progId="Equation.DSMT4">
                  <p:embed/>
                  <p:pic>
                    <p:nvPicPr>
                      <p:cNvPr id="0" name="OLE substitute image"/>
                      <p:cNvPicPr/>
                      <p:nvPr/>
                    </p:nvPicPr>
                    <p:blipFill>
                      <a:blip r:embed="rId4"/>
                      <a:stretch>
                        <a:fillRect/>
                      </a:stretch>
                    </p:blipFill>
                    <p:spPr>
                      <a:xfrm>
                        <a:off x="1482725" y="3588612"/>
                        <a:ext cx="8423275" cy="921992"/>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AA415722-9160-402C-AB20-A316AE01CCF2}"/>
              </a:ext>
            </a:extLst>
          </p:cNvPr>
          <p:cNvSpPr>
            <a:spLocks noGrp="1"/>
          </p:cNvSpPr>
          <p:nvPr>
            <p:ph idx="11"/>
          </p:nvPr>
        </p:nvSpPr>
        <p:spPr>
          <a:xfrm>
            <a:off x="476843" y="4529842"/>
            <a:ext cx="5468885" cy="380880"/>
          </a:xfrm>
        </p:spPr>
        <p:txBody>
          <a:bodyPr/>
          <a:lstStyle/>
          <a:p>
            <a:pPr marL="914400" indent="-457200" algn="l">
              <a:buFont typeface="+mj-lt"/>
              <a:buAutoNum type="arabicPeriod" startAt="5"/>
            </a:pPr>
            <a:r>
              <a:rPr lang="en-US"/>
              <a:t>Determine whether to reject </a:t>
            </a:r>
            <a:r>
              <a:rPr lang="en-US" i="1"/>
              <a:t>H</a:t>
            </a:r>
            <a:r>
              <a:rPr lang="en-US" baseline="-25000"/>
              <a:t>0</a:t>
            </a:r>
            <a:r>
              <a:rPr lang="en-US"/>
              <a:t>.</a:t>
            </a:r>
            <a:endParaRPr lang="en-IN"/>
          </a:p>
        </p:txBody>
      </p:sp>
      <p:graphicFrame>
        <p:nvGraphicFramePr>
          <p:cNvPr id="10" name="Ovject 5" descr="Because F equals 15 is greater than or equal to 3.68, we reject H subscript 0 baseline.">
            <a:extLst>
              <a:ext uri="{FF2B5EF4-FFF2-40B4-BE49-F238E27FC236}">
                <a16:creationId xmlns:a16="http://schemas.microsoft.com/office/drawing/2014/main" id="{12E3A63C-13A5-4BCC-B473-9C6791FCF39A}"/>
              </a:ext>
            </a:extLst>
          </p:cNvPr>
          <p:cNvGraphicFramePr>
            <a:graphicFrameLocks noGrp="1" noChangeAspect="1"/>
          </p:cNvGraphicFramePr>
          <p:nvPr>
            <p:ph idx="13"/>
            <p:extLst>
              <p:ext uri="{D42A27DB-BD31-4B8C-83A1-F6EECF244321}">
                <p14:modId xmlns:p14="http://schemas.microsoft.com/office/powerpoint/2010/main" val="1749150044"/>
              </p:ext>
            </p:extLst>
          </p:nvPr>
        </p:nvGraphicFramePr>
        <p:xfrm>
          <a:off x="1482725" y="5060950"/>
          <a:ext cx="5130800" cy="392113"/>
        </p:xfrm>
        <a:graphic>
          <a:graphicData uri="http://schemas.openxmlformats.org/presentationml/2006/ole">
            <mc:AlternateContent xmlns:mc="http://schemas.openxmlformats.org/markup-compatibility/2006">
              <mc:Choice xmlns:v="urn:schemas-microsoft-com:vml" Requires="v">
                <p:oleObj spid="_x0000_s288772" name="Equation" r:id="rId5" imgW="4978080" imgH="380880" progId="Equation.DSMT4">
                  <p:embed/>
                </p:oleObj>
              </mc:Choice>
              <mc:Fallback>
                <p:oleObj name="Equation" r:id="rId5" imgW="4978080" imgH="380880" progId="Equation.DSMT4">
                  <p:embed/>
                  <p:pic>
                    <p:nvPicPr>
                      <p:cNvPr id="0" name="OLE substitute image"/>
                      <p:cNvPicPr/>
                      <p:nvPr/>
                    </p:nvPicPr>
                    <p:blipFill>
                      <a:blip r:embed="rId6"/>
                      <a:stretch>
                        <a:fillRect/>
                      </a:stretch>
                    </p:blipFill>
                    <p:spPr>
                      <a:xfrm>
                        <a:off x="1482725" y="5060950"/>
                        <a:ext cx="5130800" cy="392113"/>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1C74D129-6305-4601-ACAA-E61F2E8EFEE9}"/>
              </a:ext>
            </a:extLst>
          </p:cNvPr>
          <p:cNvSpPr>
            <a:spLocks noGrp="1"/>
          </p:cNvSpPr>
          <p:nvPr>
            <p:ph idx="15"/>
          </p:nvPr>
        </p:nvSpPr>
        <p:spPr>
          <a:xfrm>
            <a:off x="476842" y="5454969"/>
            <a:ext cx="11238314" cy="888801"/>
          </a:xfrm>
        </p:spPr>
        <p:txBody>
          <a:bodyPr/>
          <a:lstStyle/>
          <a:p>
            <a:pPr marL="228600" algn="l"/>
            <a:r>
              <a:rPr lang="en-US"/>
              <a:t>We can conclude that the mean examination scores of employees working at different plants is not the same.</a:t>
            </a:r>
            <a:endParaRPr lang="en-US" sz="2000"/>
          </a:p>
        </p:txBody>
      </p:sp>
    </p:spTree>
    <p:extLst>
      <p:ext uri="{BB962C8B-B14F-4D97-AF65-F5344CB8AC3E}">
        <p14:creationId xmlns:p14="http://schemas.microsoft.com/office/powerpoint/2010/main" val="3819914985"/>
      </p:ext>
    </p:extLst>
  </p:cSld>
  <p:clrMapOvr>
    <a:masterClrMapping/>
  </p:clrMapOvr>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9475-1165-4B7A-B00F-F5311570B0A5}"/>
              </a:ext>
            </a:extLst>
          </p:cNvPr>
          <p:cNvSpPr>
            <a:spLocks noGrp="1"/>
          </p:cNvSpPr>
          <p:nvPr>
            <p:ph type="title"/>
          </p:nvPr>
        </p:nvSpPr>
        <p:spPr/>
        <p:txBody>
          <a:bodyPr/>
          <a:lstStyle/>
          <a:p>
            <a:r>
              <a:rPr lang="en-IN"/>
              <a:t>Multiple Comparison Procedures</a:t>
            </a:r>
          </a:p>
        </p:txBody>
      </p:sp>
      <p:sp>
        <p:nvSpPr>
          <p:cNvPr id="3" name="Content Placeholder 2">
            <a:extLst>
              <a:ext uri="{FF2B5EF4-FFF2-40B4-BE49-F238E27FC236}">
                <a16:creationId xmlns:a16="http://schemas.microsoft.com/office/drawing/2014/main" id="{0450332E-DC51-42E0-8840-68AD12302775}"/>
              </a:ext>
            </a:extLst>
          </p:cNvPr>
          <p:cNvSpPr>
            <a:spLocks noGrp="1"/>
          </p:cNvSpPr>
          <p:nvPr>
            <p:ph idx="1"/>
          </p:nvPr>
        </p:nvSpPr>
        <p:spPr/>
        <p:txBody>
          <a:bodyPr/>
          <a:lstStyle/>
          <a:p>
            <a:r>
              <a:rPr lang="en-US"/>
              <a:t>Suppose that analysis of variance has provided statistical evidence to reject the null hypothesis of equal population means.</a:t>
            </a:r>
          </a:p>
          <a:p>
            <a:r>
              <a:rPr lang="en-US"/>
              <a:t>Fisher’s least significant difference (LSD) procedure can be used to determine where the differences occur.</a:t>
            </a:r>
            <a:endParaRPr lang="en-IN"/>
          </a:p>
        </p:txBody>
      </p:sp>
    </p:spTree>
    <p:extLst>
      <p:ext uri="{BB962C8B-B14F-4D97-AF65-F5344CB8AC3E}">
        <p14:creationId xmlns:p14="http://schemas.microsoft.com/office/powerpoint/2010/main" val="3841378854"/>
      </p:ext>
    </p:extLst>
  </p:cSld>
  <p:clrMapOvr>
    <a:masterClrMapping/>
  </p:clrMapOvr>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5E9E1B-C176-44C0-A7F8-843DCF08A2B8}"/>
              </a:ext>
            </a:extLst>
          </p:cNvPr>
          <p:cNvSpPr>
            <a:spLocks noGrp="1"/>
          </p:cNvSpPr>
          <p:nvPr>
            <p:ph type="title"/>
          </p:nvPr>
        </p:nvSpPr>
        <p:spPr/>
        <p:txBody>
          <a:bodyPr/>
          <a:lstStyle/>
          <a:p>
            <a:r>
              <a:rPr lang="en-IN"/>
              <a:t>Fisher’s LSD Procedure (1 of 2)</a:t>
            </a:r>
          </a:p>
        </p:txBody>
      </p:sp>
      <p:sp>
        <p:nvSpPr>
          <p:cNvPr id="2" name="Content Placeholder 2">
            <a:extLst>
              <a:ext uri="{FF2B5EF4-FFF2-40B4-BE49-F238E27FC236}">
                <a16:creationId xmlns:a16="http://schemas.microsoft.com/office/drawing/2014/main" id="{4D899AEB-FE3F-4C83-B5C4-CA1B5567F38E}"/>
              </a:ext>
            </a:extLst>
          </p:cNvPr>
          <p:cNvSpPr>
            <a:spLocks noGrp="1"/>
          </p:cNvSpPr>
          <p:nvPr>
            <p:ph sz="half" idx="2"/>
          </p:nvPr>
        </p:nvSpPr>
        <p:spPr>
          <a:xfrm>
            <a:off x="476843" y="1828800"/>
            <a:ext cx="11241915" cy="508000"/>
          </a:xfrm>
        </p:spPr>
        <p:txBody>
          <a:bodyPr/>
          <a:lstStyle/>
          <a:p>
            <a:r>
              <a:rPr lang="en-US"/>
              <a:t>Hypotheses</a:t>
            </a:r>
          </a:p>
        </p:txBody>
      </p:sp>
      <p:graphicFrame>
        <p:nvGraphicFramePr>
          <p:cNvPr id="9" name="Ovject 3" descr="Begin equation. H subscript 0 baseline: mu subscript i baseline equals mu subscript j baseline. End equation.">
            <a:extLst>
              <a:ext uri="{FF2B5EF4-FFF2-40B4-BE49-F238E27FC236}">
                <a16:creationId xmlns:a16="http://schemas.microsoft.com/office/drawing/2014/main" id="{F014D28A-6B9A-4ADB-A624-F9D5168EB7E2}"/>
              </a:ext>
            </a:extLst>
          </p:cNvPr>
          <p:cNvGraphicFramePr>
            <a:graphicFrameLocks noGrp="1" noChangeAspect="1"/>
          </p:cNvGraphicFramePr>
          <p:nvPr>
            <p:ph idx="10"/>
            <p:extLst>
              <p:ext uri="{D42A27DB-BD31-4B8C-83A1-F6EECF244321}">
                <p14:modId xmlns:p14="http://schemas.microsoft.com/office/powerpoint/2010/main" val="1318727083"/>
              </p:ext>
            </p:extLst>
          </p:nvPr>
        </p:nvGraphicFramePr>
        <p:xfrm>
          <a:off x="5359400" y="2261569"/>
          <a:ext cx="1473200" cy="419100"/>
        </p:xfrm>
        <a:graphic>
          <a:graphicData uri="http://schemas.openxmlformats.org/presentationml/2006/ole">
            <mc:AlternateContent xmlns:mc="http://schemas.openxmlformats.org/markup-compatibility/2006">
              <mc:Choice xmlns:v="urn:schemas-microsoft-com:vml" Requires="v">
                <p:oleObj spid="_x0000_s289796" name="Equation" r:id="rId3" imgW="1473120" imgH="419040" progId="Equation.DSMT4">
                  <p:embed/>
                </p:oleObj>
              </mc:Choice>
              <mc:Fallback>
                <p:oleObj name="Equation" r:id="rId3" imgW="1473120" imgH="419040" progId="Equation.DSMT4">
                  <p:embed/>
                  <p:pic>
                    <p:nvPicPr>
                      <p:cNvPr id="0" name="OLE substitute image"/>
                      <p:cNvPicPr/>
                      <p:nvPr/>
                    </p:nvPicPr>
                    <p:blipFill>
                      <a:blip r:embed="rId4"/>
                      <a:stretch>
                        <a:fillRect/>
                      </a:stretch>
                    </p:blipFill>
                    <p:spPr>
                      <a:xfrm>
                        <a:off x="5359400" y="2261569"/>
                        <a:ext cx="1473200" cy="419100"/>
                      </a:xfrm>
                      <a:prstGeom prst="rect">
                        <a:avLst/>
                      </a:prstGeom>
                    </p:spPr>
                  </p:pic>
                </p:oleObj>
              </mc:Fallback>
            </mc:AlternateContent>
          </a:graphicData>
        </a:graphic>
      </p:graphicFrame>
      <p:graphicFrame>
        <p:nvGraphicFramePr>
          <p:cNvPr id="10" name="Ovject 4" descr="Begin equation. H subscript a baseline: mu subscript i baseline is not equal to mu subscript j baseline. End equation.">
            <a:extLst>
              <a:ext uri="{FF2B5EF4-FFF2-40B4-BE49-F238E27FC236}">
                <a16:creationId xmlns:a16="http://schemas.microsoft.com/office/drawing/2014/main" id="{393EA7F0-8FF9-43B6-B4FE-FC1B02E9DC1F}"/>
              </a:ext>
            </a:extLst>
          </p:cNvPr>
          <p:cNvGraphicFramePr>
            <a:graphicFrameLocks noGrp="1" noChangeAspect="1"/>
          </p:cNvGraphicFramePr>
          <p:nvPr>
            <p:ph idx="11"/>
            <p:extLst>
              <p:ext uri="{D42A27DB-BD31-4B8C-83A1-F6EECF244321}">
                <p14:modId xmlns:p14="http://schemas.microsoft.com/office/powerpoint/2010/main" val="4210859315"/>
              </p:ext>
            </p:extLst>
          </p:nvPr>
        </p:nvGraphicFramePr>
        <p:xfrm>
          <a:off x="5359400" y="2809261"/>
          <a:ext cx="1473200" cy="419100"/>
        </p:xfrm>
        <a:graphic>
          <a:graphicData uri="http://schemas.openxmlformats.org/presentationml/2006/ole">
            <mc:AlternateContent xmlns:mc="http://schemas.openxmlformats.org/markup-compatibility/2006">
              <mc:Choice xmlns:v="urn:schemas-microsoft-com:vml" Requires="v">
                <p:oleObj spid="_x0000_s289797" name="Equation" r:id="rId5" imgW="1473120" imgH="419040" progId="Equation.DSMT4">
                  <p:embed/>
                </p:oleObj>
              </mc:Choice>
              <mc:Fallback>
                <p:oleObj name="Equation" r:id="rId5" imgW="1473120" imgH="419040" progId="Equation.DSMT4">
                  <p:embed/>
                  <p:pic>
                    <p:nvPicPr>
                      <p:cNvPr id="0" name="OLE substitute image"/>
                      <p:cNvPicPr/>
                      <p:nvPr/>
                    </p:nvPicPr>
                    <p:blipFill>
                      <a:blip r:embed="rId6"/>
                      <a:stretch>
                        <a:fillRect/>
                      </a:stretch>
                    </p:blipFill>
                    <p:spPr>
                      <a:xfrm>
                        <a:off x="5359400" y="2809261"/>
                        <a:ext cx="1473200" cy="4191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CED6A86F-1397-4B55-B9E0-0288BABC4CD9}"/>
              </a:ext>
            </a:extLst>
          </p:cNvPr>
          <p:cNvSpPr>
            <a:spLocks noGrp="1"/>
          </p:cNvSpPr>
          <p:nvPr>
            <p:ph idx="13"/>
          </p:nvPr>
        </p:nvSpPr>
        <p:spPr>
          <a:xfrm>
            <a:off x="476844" y="3651635"/>
            <a:ext cx="2701786" cy="667656"/>
          </a:xfrm>
        </p:spPr>
        <p:txBody>
          <a:bodyPr/>
          <a:lstStyle/>
          <a:p>
            <a:pPr marL="228600" indent="-228600" algn="l">
              <a:buFont typeface="Arial" pitchFamily="34" charset="0"/>
              <a:buChar char="•"/>
            </a:pPr>
            <a:r>
              <a:rPr lang="en-US"/>
              <a:t>Test Statistic</a:t>
            </a:r>
            <a:endParaRPr lang="en-IN"/>
          </a:p>
        </p:txBody>
      </p:sp>
      <p:graphicFrame>
        <p:nvGraphicFramePr>
          <p:cNvPr id="12" name="Ovject 6" descr="Two equations. Begin equation 1. Upper H subscript 0 baseline: mu subscript i baseline equals mu subscript j baseline. End equation 1. Begin equation 2. Upper H subscript a baseline: mu subscript i baseline is not equal to mu subscript j baseline. End equation 2. ">
            <a:extLst>
              <a:ext uri="{FF2B5EF4-FFF2-40B4-BE49-F238E27FC236}">
                <a16:creationId xmlns:a16="http://schemas.microsoft.com/office/drawing/2014/main" id="{2D48F66C-3CDD-4235-A73B-967B730835F3}"/>
              </a:ext>
            </a:extLst>
          </p:cNvPr>
          <p:cNvGraphicFramePr>
            <a:graphicFrameLocks noGrp="1" noChangeAspect="1"/>
          </p:cNvGraphicFramePr>
          <p:nvPr>
            <p:ph idx="15"/>
            <p:extLst>
              <p:ext uri="{D42A27DB-BD31-4B8C-83A1-F6EECF244321}">
                <p14:modId xmlns:p14="http://schemas.microsoft.com/office/powerpoint/2010/main" val="632544874"/>
              </p:ext>
            </p:extLst>
          </p:nvPr>
        </p:nvGraphicFramePr>
        <p:xfrm>
          <a:off x="4745107" y="4197113"/>
          <a:ext cx="2701786" cy="1511774"/>
        </p:xfrm>
        <a:graphic>
          <a:graphicData uri="http://schemas.openxmlformats.org/presentationml/2006/ole">
            <mc:AlternateContent xmlns:mc="http://schemas.openxmlformats.org/markup-compatibility/2006">
              <mc:Choice xmlns:v="urn:schemas-microsoft-com:vml" Requires="v">
                <p:oleObj spid="_x0000_s289798" name="Equation" r:id="rId7" imgW="2654280" imgH="1485720" progId="Equation.DSMT4">
                  <p:embed/>
                </p:oleObj>
              </mc:Choice>
              <mc:Fallback>
                <p:oleObj name="Equation" r:id="rId7" imgW="2654280" imgH="1485720" progId="Equation.DSMT4">
                  <p:embed/>
                  <p:pic>
                    <p:nvPicPr>
                      <p:cNvPr id="0" name="OLE substitute image"/>
                      <p:cNvPicPr/>
                      <p:nvPr/>
                    </p:nvPicPr>
                    <p:blipFill>
                      <a:blip r:embed="rId8"/>
                      <a:stretch>
                        <a:fillRect/>
                      </a:stretch>
                    </p:blipFill>
                    <p:spPr>
                      <a:xfrm>
                        <a:off x="4745107" y="4197113"/>
                        <a:ext cx="2701786" cy="1511774"/>
                      </a:xfrm>
                      <a:prstGeom prst="rect">
                        <a:avLst/>
                      </a:prstGeom>
                    </p:spPr>
                  </p:pic>
                </p:oleObj>
              </mc:Fallback>
            </mc:AlternateContent>
          </a:graphicData>
        </a:graphic>
      </p:graphicFrame>
    </p:spTree>
    <p:extLst>
      <p:ext uri="{BB962C8B-B14F-4D97-AF65-F5344CB8AC3E}">
        <p14:creationId xmlns:p14="http://schemas.microsoft.com/office/powerpoint/2010/main" val="38970322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Relative Frequency and Percent Frequency Distributions (2 of 2)</a:t>
            </a:r>
          </a:p>
        </p:txBody>
      </p:sp>
      <p:sp>
        <p:nvSpPr>
          <p:cNvPr id="9" name="Content Placeholder 2">
            <a:extLst>
              <a:ext uri="{FF2B5EF4-FFF2-40B4-BE49-F238E27FC236}">
                <a16:creationId xmlns:a16="http://schemas.microsoft.com/office/drawing/2014/main" id="{3E38E54F-D83A-478C-A9AD-6AE20EB0D7CD}"/>
              </a:ext>
            </a:extLst>
          </p:cNvPr>
          <p:cNvSpPr>
            <a:spLocks noGrp="1"/>
          </p:cNvSpPr>
          <p:nvPr>
            <p:ph idx="1"/>
          </p:nvPr>
        </p:nvSpPr>
        <p:spPr/>
        <p:txBody>
          <a:bodyPr/>
          <a:lstStyle/>
          <a:p>
            <a:pPr marL="0" indent="0">
              <a:spcBef>
                <a:spcPts val="1200"/>
              </a:spcBef>
              <a:spcAft>
                <a:spcPts val="1200"/>
              </a:spcAft>
              <a:buNone/>
            </a:pPr>
            <a:r>
              <a:rPr lang="en-US" b="1" u="sng"/>
              <a:t>Example:</a:t>
            </a:r>
            <a:r>
              <a:rPr lang="en-US" b="1"/>
              <a:t>  </a:t>
            </a:r>
            <a:r>
              <a:rPr lang="en-US"/>
              <a:t>Sanderson and Clifford </a:t>
            </a:r>
          </a:p>
          <a:p>
            <a:pPr marL="0" indent="0">
              <a:spcBef>
                <a:spcPts val="1200"/>
              </a:spcBef>
              <a:spcAft>
                <a:spcPts val="1200"/>
              </a:spcAft>
              <a:buNone/>
            </a:pPr>
            <a:r>
              <a:rPr lang="en-US"/>
              <a:t>Insights obtained from the Percent Frequency Distribution: </a:t>
            </a:r>
          </a:p>
          <a:p>
            <a:pPr marL="685800">
              <a:spcBef>
                <a:spcPts val="1200"/>
              </a:spcBef>
              <a:spcAft>
                <a:spcPts val="1200"/>
              </a:spcAft>
            </a:pPr>
            <a:r>
              <a:rPr lang="en-US"/>
              <a:t>40% of the audits required from 15 to 19 days. </a:t>
            </a:r>
          </a:p>
          <a:p>
            <a:pPr marL="685800">
              <a:spcBef>
                <a:spcPts val="1200"/>
              </a:spcBef>
              <a:spcAft>
                <a:spcPts val="1200"/>
              </a:spcAft>
            </a:pPr>
            <a:r>
              <a:rPr lang="en-US"/>
              <a:t>Another 25% of the audits required 20 to 25 days.</a:t>
            </a:r>
          </a:p>
          <a:p>
            <a:pPr marL="685800">
              <a:spcBef>
                <a:spcPts val="1200"/>
              </a:spcBef>
              <a:spcAft>
                <a:spcPts val="1200"/>
              </a:spcAft>
            </a:pPr>
            <a:r>
              <a:rPr lang="en-US"/>
              <a:t>Only 5% of the audits required more than 30 days.</a:t>
            </a:r>
          </a:p>
        </p:txBody>
      </p:sp>
    </p:spTree>
    <p:extLst>
      <p:ext uri="{BB962C8B-B14F-4D97-AF65-F5344CB8AC3E}">
        <p14:creationId xmlns:p14="http://schemas.microsoft.com/office/powerpoint/2010/main" val="3111155491"/>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01AF-6775-421F-BCA1-D3FA6D14A0F8}"/>
              </a:ext>
            </a:extLst>
          </p:cNvPr>
          <p:cNvSpPr>
            <a:spLocks noGrp="1"/>
          </p:cNvSpPr>
          <p:nvPr>
            <p:ph type="title"/>
          </p:nvPr>
        </p:nvSpPr>
        <p:spPr/>
        <p:txBody>
          <a:bodyPr/>
          <a:lstStyle/>
          <a:p>
            <a:r>
              <a:rPr lang="en-IN"/>
              <a:t>Fisher’s LSD Procedure (2 of 2)</a:t>
            </a:r>
          </a:p>
        </p:txBody>
      </p:sp>
      <p:sp>
        <p:nvSpPr>
          <p:cNvPr id="3" name="Content Placeholder 2">
            <a:extLst>
              <a:ext uri="{FF2B5EF4-FFF2-40B4-BE49-F238E27FC236}">
                <a16:creationId xmlns:a16="http://schemas.microsoft.com/office/drawing/2014/main" id="{63B0D761-D942-4FD4-A6E6-AF6D49EE9404}"/>
              </a:ext>
            </a:extLst>
          </p:cNvPr>
          <p:cNvSpPr>
            <a:spLocks noGrp="1"/>
          </p:cNvSpPr>
          <p:nvPr>
            <p:ph idx="1"/>
          </p:nvPr>
        </p:nvSpPr>
        <p:spPr>
          <a:xfrm>
            <a:off x="476844" y="1944376"/>
            <a:ext cx="5619156" cy="419040"/>
          </a:xfrm>
        </p:spPr>
        <p:txBody>
          <a:bodyPr/>
          <a:lstStyle/>
          <a:p>
            <a:pPr algn="l"/>
            <a:r>
              <a:rPr lang="en-US"/>
              <a:t>Rejection Rule</a:t>
            </a:r>
          </a:p>
        </p:txBody>
      </p:sp>
      <p:graphicFrame>
        <p:nvGraphicFramePr>
          <p:cNvPr id="12" name="Ovject 3" descr="p-value approach: Reject H subscript 0 baseline if p-value is less than or equal to alpha.">
            <a:extLst>
              <a:ext uri="{FF2B5EF4-FFF2-40B4-BE49-F238E27FC236}">
                <a16:creationId xmlns:a16="http://schemas.microsoft.com/office/drawing/2014/main" id="{67A32FB7-B4C8-414B-8B37-0EC457B88519}"/>
              </a:ext>
            </a:extLst>
          </p:cNvPr>
          <p:cNvGraphicFramePr>
            <a:graphicFrameLocks noGrp="1" noChangeAspect="1"/>
          </p:cNvGraphicFramePr>
          <p:nvPr>
            <p:ph idx="11"/>
            <p:extLst>
              <p:ext uri="{D42A27DB-BD31-4B8C-83A1-F6EECF244321}">
                <p14:modId xmlns:p14="http://schemas.microsoft.com/office/powerpoint/2010/main" val="2459925570"/>
              </p:ext>
            </p:extLst>
          </p:nvPr>
        </p:nvGraphicFramePr>
        <p:xfrm>
          <a:off x="1309304" y="2760043"/>
          <a:ext cx="6448738" cy="419039"/>
        </p:xfrm>
        <a:graphic>
          <a:graphicData uri="http://schemas.openxmlformats.org/presentationml/2006/ole">
            <mc:AlternateContent xmlns:mc="http://schemas.openxmlformats.org/markup-compatibility/2006">
              <mc:Choice xmlns:v="urn:schemas-microsoft-com:vml" Requires="v">
                <p:oleObj spid="_x0000_s290820" name="Equation" r:id="rId3" imgW="5841720" imgH="380880" progId="Equation.DSMT4">
                  <p:embed/>
                </p:oleObj>
              </mc:Choice>
              <mc:Fallback>
                <p:oleObj name="Equation" r:id="rId3" imgW="5841720" imgH="380880" progId="Equation.DSMT4">
                  <p:embed/>
                  <p:pic>
                    <p:nvPicPr>
                      <p:cNvPr id="0" name="OLE substitute image"/>
                      <p:cNvPicPr/>
                      <p:nvPr/>
                    </p:nvPicPr>
                    <p:blipFill>
                      <a:blip r:embed="rId4"/>
                      <a:stretch>
                        <a:fillRect/>
                      </a:stretch>
                    </p:blipFill>
                    <p:spPr>
                      <a:xfrm>
                        <a:off x="1309304" y="2760043"/>
                        <a:ext cx="6448738" cy="419039"/>
                      </a:xfrm>
                      <a:prstGeom prst="rect">
                        <a:avLst/>
                      </a:prstGeom>
                    </p:spPr>
                  </p:pic>
                </p:oleObj>
              </mc:Fallback>
            </mc:AlternateContent>
          </a:graphicData>
        </a:graphic>
      </p:graphicFrame>
      <p:graphicFrame>
        <p:nvGraphicFramePr>
          <p:cNvPr id="13" name="Ovject 5" descr="Critical-value approach: Reject H subscript 0 baseline if t is less than or equal to negative t subscript alpha divided by 2 baseline or t is greater than or equal to t subscript alpha divided by 2 baseline.">
            <a:extLst>
              <a:ext uri="{FF2B5EF4-FFF2-40B4-BE49-F238E27FC236}">
                <a16:creationId xmlns:a16="http://schemas.microsoft.com/office/drawing/2014/main" id="{58BBA0CD-9113-4DAE-A682-56E229555258}"/>
              </a:ext>
            </a:extLst>
          </p:cNvPr>
          <p:cNvGraphicFramePr>
            <a:graphicFrameLocks noGrp="1" noChangeAspect="1"/>
          </p:cNvGraphicFramePr>
          <p:nvPr>
            <p:ph idx="15"/>
            <p:extLst>
              <p:ext uri="{D42A27DB-BD31-4B8C-83A1-F6EECF244321}">
                <p14:modId xmlns:p14="http://schemas.microsoft.com/office/powerpoint/2010/main" val="2709779623"/>
              </p:ext>
            </p:extLst>
          </p:nvPr>
        </p:nvGraphicFramePr>
        <p:xfrm>
          <a:off x="1329049" y="3496090"/>
          <a:ext cx="7394123" cy="419039"/>
        </p:xfrm>
        <a:graphic>
          <a:graphicData uri="http://schemas.openxmlformats.org/presentationml/2006/ole">
            <mc:AlternateContent xmlns:mc="http://schemas.openxmlformats.org/markup-compatibility/2006">
              <mc:Choice xmlns:v="urn:schemas-microsoft-com:vml" Requires="v">
                <p:oleObj spid="_x0000_s290821" name="Equation" r:id="rId5" imgW="7416720" imgH="419040" progId="Equation.DSMT4">
                  <p:embed/>
                </p:oleObj>
              </mc:Choice>
              <mc:Fallback>
                <p:oleObj name="Equation" r:id="rId5" imgW="7416720" imgH="419040" progId="Equation.DSMT4">
                  <p:embed/>
                  <p:pic>
                    <p:nvPicPr>
                      <p:cNvPr id="0" name="OLE substitute image"/>
                      <p:cNvPicPr/>
                      <p:nvPr/>
                    </p:nvPicPr>
                    <p:blipFill>
                      <a:blip r:embed="rId6"/>
                      <a:stretch>
                        <a:fillRect/>
                      </a:stretch>
                    </p:blipFill>
                    <p:spPr>
                      <a:xfrm>
                        <a:off x="1329049" y="3496090"/>
                        <a:ext cx="7394123" cy="419039"/>
                      </a:xfrm>
                      <a:prstGeom prst="rect">
                        <a:avLst/>
                      </a:prstGeom>
                    </p:spPr>
                  </p:pic>
                </p:oleObj>
              </mc:Fallback>
            </mc:AlternateContent>
          </a:graphicData>
        </a:graphic>
      </p:graphicFrame>
      <p:graphicFrame>
        <p:nvGraphicFramePr>
          <p:cNvPr id="14" name="Ovject 7" descr="where the value of t subscript alpha divided by 2 baseline is based on a t distribution with n subscript T baseline minus k degrees of freedom.&#10;&#10;&#10;">
            <a:extLst>
              <a:ext uri="{FF2B5EF4-FFF2-40B4-BE49-F238E27FC236}">
                <a16:creationId xmlns:a16="http://schemas.microsoft.com/office/drawing/2014/main" id="{E839824C-B005-4062-B6A1-2A6BD279D4C0}"/>
              </a:ext>
            </a:extLst>
          </p:cNvPr>
          <p:cNvGraphicFramePr>
            <a:graphicFrameLocks noGrp="1" noChangeAspect="1"/>
          </p:cNvGraphicFramePr>
          <p:nvPr>
            <p:ph idx="12"/>
            <p:extLst>
              <p:ext uri="{D42A27DB-BD31-4B8C-83A1-F6EECF244321}">
                <p14:modId xmlns:p14="http://schemas.microsoft.com/office/powerpoint/2010/main" val="289422147"/>
              </p:ext>
            </p:extLst>
          </p:nvPr>
        </p:nvGraphicFramePr>
        <p:xfrm>
          <a:off x="1309304" y="4248433"/>
          <a:ext cx="8267400" cy="838080"/>
        </p:xfrm>
        <a:graphic>
          <a:graphicData uri="http://schemas.openxmlformats.org/presentationml/2006/ole">
            <mc:AlternateContent xmlns:mc="http://schemas.openxmlformats.org/markup-compatibility/2006">
              <mc:Choice xmlns:v="urn:schemas-microsoft-com:vml" Requires="v">
                <p:oleObj spid="_x0000_s290822" name="Equation" r:id="rId7" imgW="8267400" imgH="838080" progId="Equation.DSMT4">
                  <p:embed/>
                </p:oleObj>
              </mc:Choice>
              <mc:Fallback>
                <p:oleObj name="Equation" r:id="rId7" imgW="8267400" imgH="838080" progId="Equation.DSMT4">
                  <p:embed/>
                  <p:pic>
                    <p:nvPicPr>
                      <p:cNvPr id="0" name="OLE substitute image"/>
                      <p:cNvPicPr/>
                      <p:nvPr/>
                    </p:nvPicPr>
                    <p:blipFill>
                      <a:blip r:embed="rId8"/>
                      <a:stretch>
                        <a:fillRect/>
                      </a:stretch>
                    </p:blipFill>
                    <p:spPr>
                      <a:xfrm>
                        <a:off x="1309304" y="4248433"/>
                        <a:ext cx="8267400" cy="838080"/>
                      </a:xfrm>
                      <a:prstGeom prst="rect">
                        <a:avLst/>
                      </a:prstGeom>
                    </p:spPr>
                  </p:pic>
                </p:oleObj>
              </mc:Fallback>
            </mc:AlternateContent>
          </a:graphicData>
        </a:graphic>
      </p:graphicFrame>
    </p:spTree>
    <p:extLst>
      <p:ext uri="{BB962C8B-B14F-4D97-AF65-F5344CB8AC3E}">
        <p14:creationId xmlns:p14="http://schemas.microsoft.com/office/powerpoint/2010/main" val="971957517"/>
      </p:ext>
    </p:extLst>
  </p:cSld>
  <p:clrMapOvr>
    <a:masterClrMapping/>
  </p:clrMapOvr>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F55E8E1-439B-463F-AE78-80CF05FD5005}"/>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b="1" i="1" smtClean="0">
                            <a:latin typeface="Cambria Math" panose="02040503050406030204" pitchFamily="18" charset="0"/>
                          </a:rPr>
                        </m:ctrlPr>
                      </m:accPr>
                      <m:e>
                        <m:r>
                          <a:rPr lang="en-IN" b="1" i="1" smtClean="0">
                            <a:latin typeface="Cambria Math" panose="02040503050406030204" pitchFamily="18" charset="0"/>
                          </a:rPr>
                          <m:t>𝒙</m:t>
                        </m:r>
                      </m:e>
                    </m:acc>
                    <m:r>
                      <a:rPr lang="en-IN" b="1" i="1" baseline="-25000" smtClean="0">
                        <a:latin typeface="Cambria Math" panose="02040503050406030204" pitchFamily="18" charset="0"/>
                      </a:rPr>
                      <m:t>𝒊</m:t>
                    </m:r>
                    <m:r>
                      <a:rPr lang="en-IN" b="1" i="1" smtClean="0">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(1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8F55E8E1-439B-463F-AE78-80CF05FD5005}"/>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0CFB5D25-1F1E-4A0C-AEE0-684A41FD3E3F}"/>
              </a:ext>
            </a:extLst>
          </p:cNvPr>
          <p:cNvSpPr>
            <a:spLocks noGrp="1"/>
          </p:cNvSpPr>
          <p:nvPr>
            <p:ph idx="1"/>
          </p:nvPr>
        </p:nvSpPr>
        <p:spPr>
          <a:xfrm>
            <a:off x="476844" y="1944375"/>
            <a:ext cx="2563240" cy="595625"/>
          </a:xfrm>
        </p:spPr>
        <p:txBody>
          <a:bodyPr/>
          <a:lstStyle/>
          <a:p>
            <a:pPr marL="228600" indent="-228600" algn="l">
              <a:buFont typeface="Arial" pitchFamily="34" charset="0"/>
              <a:buChar char="•"/>
            </a:pPr>
            <a:r>
              <a:rPr lang="en-US"/>
              <a:t>Hypotheses</a:t>
            </a:r>
          </a:p>
        </p:txBody>
      </p:sp>
      <p:graphicFrame>
        <p:nvGraphicFramePr>
          <p:cNvPr id="12" name="Ovject 3" descr="Begin equation. H subscript 0 baseline: mu subscript i baseline equals mu subscript j baseline. End equation.">
            <a:extLst>
              <a:ext uri="{FF2B5EF4-FFF2-40B4-BE49-F238E27FC236}">
                <a16:creationId xmlns:a16="http://schemas.microsoft.com/office/drawing/2014/main" id="{0D467D0A-1ADB-4647-8436-D6CD9AE1B90D}"/>
              </a:ext>
            </a:extLst>
          </p:cNvPr>
          <p:cNvGraphicFramePr>
            <a:graphicFrameLocks noGrp="1" noChangeAspect="1"/>
          </p:cNvGraphicFramePr>
          <p:nvPr>
            <p:ph idx="11"/>
            <p:extLst>
              <p:ext uri="{D42A27DB-BD31-4B8C-83A1-F6EECF244321}">
                <p14:modId xmlns:p14="http://schemas.microsoft.com/office/powerpoint/2010/main" val="657698366"/>
              </p:ext>
            </p:extLst>
          </p:nvPr>
        </p:nvGraphicFramePr>
        <p:xfrm>
          <a:off x="5359400" y="2311266"/>
          <a:ext cx="1473200" cy="419100"/>
        </p:xfrm>
        <a:graphic>
          <a:graphicData uri="http://schemas.openxmlformats.org/presentationml/2006/ole">
            <mc:AlternateContent xmlns:mc="http://schemas.openxmlformats.org/markup-compatibility/2006">
              <mc:Choice xmlns:v="urn:schemas-microsoft-com:vml" Requires="v">
                <p:oleObj spid="_x0000_s291846" name="Equation" r:id="rId4" imgW="1473120" imgH="419040" progId="Equation.DSMT4">
                  <p:embed/>
                </p:oleObj>
              </mc:Choice>
              <mc:Fallback>
                <p:oleObj name="Equation" r:id="rId4" imgW="1473120" imgH="419040" progId="Equation.DSMT4">
                  <p:embed/>
                  <p:pic>
                    <p:nvPicPr>
                      <p:cNvPr id="0" name="OLE substitute image"/>
                      <p:cNvPicPr/>
                      <p:nvPr/>
                    </p:nvPicPr>
                    <p:blipFill>
                      <a:blip r:embed="rId5"/>
                      <a:stretch>
                        <a:fillRect/>
                      </a:stretch>
                    </p:blipFill>
                    <p:spPr>
                      <a:xfrm>
                        <a:off x="5359400" y="2311266"/>
                        <a:ext cx="1473200" cy="419100"/>
                      </a:xfrm>
                      <a:prstGeom prst="rect">
                        <a:avLst/>
                      </a:prstGeom>
                    </p:spPr>
                  </p:pic>
                </p:oleObj>
              </mc:Fallback>
            </mc:AlternateContent>
          </a:graphicData>
        </a:graphic>
      </p:graphicFrame>
      <p:graphicFrame>
        <p:nvGraphicFramePr>
          <p:cNvPr id="13" name="Ovject 4" descr="Begin equation. H subscript a baseline: mu subscript i baseline is not equal to mu subscript j baseline. End equation.">
            <a:extLst>
              <a:ext uri="{FF2B5EF4-FFF2-40B4-BE49-F238E27FC236}">
                <a16:creationId xmlns:a16="http://schemas.microsoft.com/office/drawing/2014/main" id="{78D72E11-8D67-4A5E-A489-8BFA89C883D8}"/>
              </a:ext>
            </a:extLst>
          </p:cNvPr>
          <p:cNvGraphicFramePr>
            <a:graphicFrameLocks noGrp="1" noChangeAspect="1"/>
          </p:cNvGraphicFramePr>
          <p:nvPr>
            <p:ph idx="13"/>
            <p:extLst>
              <p:ext uri="{D42A27DB-BD31-4B8C-83A1-F6EECF244321}">
                <p14:modId xmlns:p14="http://schemas.microsoft.com/office/powerpoint/2010/main" val="2465794361"/>
              </p:ext>
            </p:extLst>
          </p:nvPr>
        </p:nvGraphicFramePr>
        <p:xfrm>
          <a:off x="5359400" y="2863464"/>
          <a:ext cx="1473200" cy="419100"/>
        </p:xfrm>
        <a:graphic>
          <a:graphicData uri="http://schemas.openxmlformats.org/presentationml/2006/ole">
            <mc:AlternateContent xmlns:mc="http://schemas.openxmlformats.org/markup-compatibility/2006">
              <mc:Choice xmlns:v="urn:schemas-microsoft-com:vml" Requires="v">
                <p:oleObj spid="_x0000_s291847" name="Equation" r:id="rId6" imgW="1473120" imgH="419040" progId="Equation.DSMT4">
                  <p:embed/>
                </p:oleObj>
              </mc:Choice>
              <mc:Fallback>
                <p:oleObj name="Equation" r:id="rId6" imgW="1473120" imgH="419040" progId="Equation.DSMT4">
                  <p:embed/>
                  <p:pic>
                    <p:nvPicPr>
                      <p:cNvPr id="0" name="OLE substitute image"/>
                      <p:cNvPicPr/>
                      <p:nvPr/>
                    </p:nvPicPr>
                    <p:blipFill>
                      <a:blip r:embed="rId7"/>
                      <a:stretch>
                        <a:fillRect/>
                      </a:stretch>
                    </p:blipFill>
                    <p:spPr>
                      <a:xfrm>
                        <a:off x="5359400" y="2863464"/>
                        <a:ext cx="1473200" cy="419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6695675-270F-4789-A8C1-087835A23DEE}"/>
              </a:ext>
            </a:extLst>
          </p:cNvPr>
          <p:cNvSpPr>
            <a:spLocks noGrp="1"/>
          </p:cNvSpPr>
          <p:nvPr>
            <p:ph idx="15"/>
          </p:nvPr>
        </p:nvSpPr>
        <p:spPr>
          <a:xfrm>
            <a:off x="476844" y="3340740"/>
            <a:ext cx="2563240" cy="595625"/>
          </a:xfrm>
        </p:spPr>
        <p:txBody>
          <a:bodyPr/>
          <a:lstStyle/>
          <a:p>
            <a:pPr marL="228600" indent="-228600" algn="l">
              <a:buFont typeface="Arial" pitchFamily="34" charset="0"/>
              <a:buChar char="•"/>
            </a:pPr>
            <a:r>
              <a:rPr lang="en-US"/>
              <a:t>Test Statistic</a:t>
            </a:r>
          </a:p>
        </p:txBody>
      </p:sp>
      <p:graphicFrame>
        <p:nvGraphicFramePr>
          <p:cNvPr id="15" name="Ovject 6" descr="Begin equation. x overbar subscript i baseline minus x overbar subscript j baseline. End equation.">
            <a:extLst>
              <a:ext uri="{FF2B5EF4-FFF2-40B4-BE49-F238E27FC236}">
                <a16:creationId xmlns:a16="http://schemas.microsoft.com/office/drawing/2014/main" id="{DBB4950B-3DC5-4B35-89A1-33529B5FCFED}"/>
              </a:ext>
            </a:extLst>
          </p:cNvPr>
          <p:cNvGraphicFramePr>
            <a:graphicFrameLocks noGrp="1" noChangeAspect="1"/>
          </p:cNvGraphicFramePr>
          <p:nvPr>
            <p:ph idx="10"/>
            <p:extLst>
              <p:ext uri="{D42A27DB-BD31-4B8C-83A1-F6EECF244321}">
                <p14:modId xmlns:p14="http://schemas.microsoft.com/office/powerpoint/2010/main" val="528579060"/>
              </p:ext>
            </p:extLst>
          </p:nvPr>
        </p:nvGraphicFramePr>
        <p:xfrm>
          <a:off x="5676900" y="3698000"/>
          <a:ext cx="838200" cy="419100"/>
        </p:xfrm>
        <a:graphic>
          <a:graphicData uri="http://schemas.openxmlformats.org/presentationml/2006/ole">
            <mc:AlternateContent xmlns:mc="http://schemas.openxmlformats.org/markup-compatibility/2006">
              <mc:Choice xmlns:v="urn:schemas-microsoft-com:vml" Requires="v">
                <p:oleObj spid="_x0000_s291848" name="Equation" r:id="rId8" imgW="838080" imgH="419040" progId="Equation.DSMT4">
                  <p:embed/>
                </p:oleObj>
              </mc:Choice>
              <mc:Fallback>
                <p:oleObj name="Equation" r:id="rId8" imgW="838080" imgH="419040" progId="Equation.DSMT4">
                  <p:embed/>
                  <p:pic>
                    <p:nvPicPr>
                      <p:cNvPr id="0" name="OLE substitute image"/>
                      <p:cNvPicPr/>
                      <p:nvPr/>
                    </p:nvPicPr>
                    <p:blipFill>
                      <a:blip r:embed="rId9"/>
                      <a:stretch>
                        <a:fillRect/>
                      </a:stretch>
                    </p:blipFill>
                    <p:spPr>
                      <a:xfrm>
                        <a:off x="5676900" y="3698000"/>
                        <a:ext cx="838200" cy="4191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85559CB-8AC1-476C-A603-ADA2ADD79126}"/>
              </a:ext>
            </a:extLst>
          </p:cNvPr>
          <p:cNvSpPr>
            <a:spLocks noGrp="1"/>
          </p:cNvSpPr>
          <p:nvPr>
            <p:ph idx="12"/>
          </p:nvPr>
        </p:nvSpPr>
        <p:spPr>
          <a:xfrm>
            <a:off x="476843" y="4262431"/>
            <a:ext cx="2563241" cy="595625"/>
          </a:xfrm>
        </p:spPr>
        <p:txBody>
          <a:bodyPr/>
          <a:lstStyle/>
          <a:p>
            <a:pPr marL="228600" indent="-228600" algn="l">
              <a:buFont typeface="Arial" pitchFamily="34" charset="0"/>
              <a:buChar char="•"/>
            </a:pPr>
            <a:r>
              <a:rPr lang="en-US"/>
              <a:t>Rejection Rule</a:t>
            </a:r>
          </a:p>
        </p:txBody>
      </p:sp>
      <p:graphicFrame>
        <p:nvGraphicFramePr>
          <p:cNvPr id="17" name="Ovject 8" descr="Reject H subscript 0 baseline if begin absolute value x overbar subscript i baseline minus x overbar subscript j baseline end absolute value is greater than or equal to L S D ">
            <a:extLst>
              <a:ext uri="{FF2B5EF4-FFF2-40B4-BE49-F238E27FC236}">
                <a16:creationId xmlns:a16="http://schemas.microsoft.com/office/drawing/2014/main" id="{CE5E4A56-8A7C-49B2-8B3A-C87A6BF0485B}"/>
              </a:ext>
            </a:extLst>
          </p:cNvPr>
          <p:cNvGraphicFramePr>
            <a:graphicFrameLocks noGrp="1" noChangeAspect="1"/>
          </p:cNvGraphicFramePr>
          <p:nvPr>
            <p:ph idx="14"/>
            <p:extLst>
              <p:ext uri="{D42A27DB-BD31-4B8C-83A1-F6EECF244321}">
                <p14:modId xmlns:p14="http://schemas.microsoft.com/office/powerpoint/2010/main" val="3659152002"/>
              </p:ext>
            </p:extLst>
          </p:nvPr>
        </p:nvGraphicFramePr>
        <p:xfrm>
          <a:off x="4356120" y="4697657"/>
          <a:ext cx="3479760" cy="507960"/>
        </p:xfrm>
        <a:graphic>
          <a:graphicData uri="http://schemas.openxmlformats.org/presentationml/2006/ole">
            <mc:AlternateContent xmlns:mc="http://schemas.openxmlformats.org/markup-compatibility/2006">
              <mc:Choice xmlns:v="urn:schemas-microsoft-com:vml" Requires="v">
                <p:oleObj spid="_x0000_s291849" name="Equation" r:id="rId10" imgW="3479760" imgH="507960" progId="Equation.DSMT4">
                  <p:embed/>
                </p:oleObj>
              </mc:Choice>
              <mc:Fallback>
                <p:oleObj name="Equation" r:id="rId10" imgW="3479760" imgH="507960" progId="Equation.DSMT4">
                  <p:embed/>
                  <p:pic>
                    <p:nvPicPr>
                      <p:cNvPr id="0" name="OLE substitute image"/>
                      <p:cNvPicPr/>
                      <p:nvPr/>
                    </p:nvPicPr>
                    <p:blipFill>
                      <a:blip r:embed="rId11"/>
                      <a:stretch>
                        <a:fillRect/>
                      </a:stretch>
                    </p:blipFill>
                    <p:spPr>
                      <a:xfrm>
                        <a:off x="4356120" y="4697657"/>
                        <a:ext cx="3479760" cy="507960"/>
                      </a:xfrm>
                      <a:prstGeom prst="rect">
                        <a:avLst/>
                      </a:prstGeom>
                    </p:spPr>
                  </p:pic>
                </p:oleObj>
              </mc:Fallback>
            </mc:AlternateContent>
          </a:graphicData>
        </a:graphic>
      </p:graphicFrame>
      <p:graphicFrame>
        <p:nvGraphicFramePr>
          <p:cNvPr id="19" name="Ovject 9" descr="Where L S D equals t subscript alpha divided by 2 baseline begin root M S E times right parenthesis begin fraction 1 divided by n subscript i baseline end fraction plus begin fraction 1 divided by n subscript j baseline end fraction right parenthesis end root.">
            <a:extLst>
              <a:ext uri="{FF2B5EF4-FFF2-40B4-BE49-F238E27FC236}">
                <a16:creationId xmlns:a16="http://schemas.microsoft.com/office/drawing/2014/main" id="{84478AE1-932F-43BC-98F7-AD9254C8587D}"/>
              </a:ext>
            </a:extLst>
          </p:cNvPr>
          <p:cNvGraphicFramePr>
            <a:graphicFrameLocks noGrp="1" noChangeAspect="1"/>
          </p:cNvGraphicFramePr>
          <p:nvPr>
            <p:ph idx="16"/>
            <p:extLst>
              <p:ext uri="{D42A27DB-BD31-4B8C-83A1-F6EECF244321}">
                <p14:modId xmlns:p14="http://schemas.microsoft.com/office/powerpoint/2010/main" val="1654699488"/>
              </p:ext>
            </p:extLst>
          </p:nvPr>
        </p:nvGraphicFramePr>
        <p:xfrm>
          <a:off x="3916680" y="5300688"/>
          <a:ext cx="4506613" cy="1066007"/>
        </p:xfrm>
        <a:graphic>
          <a:graphicData uri="http://schemas.openxmlformats.org/presentationml/2006/ole">
            <mc:AlternateContent xmlns:mc="http://schemas.openxmlformats.org/markup-compatibility/2006">
              <mc:Choice xmlns:v="urn:schemas-microsoft-com:vml" Requires="v">
                <p:oleObj spid="_x0000_s291850" name="Equation" r:id="rId12" imgW="4508280" imgH="1066680" progId="Equation.DSMT4">
                  <p:embed/>
                </p:oleObj>
              </mc:Choice>
              <mc:Fallback>
                <p:oleObj name="Equation" r:id="rId12" imgW="4508280" imgH="1066680" progId="Equation.DSMT4">
                  <p:embed/>
                  <p:pic>
                    <p:nvPicPr>
                      <p:cNvPr id="0" name="OLE substitute image"/>
                      <p:cNvPicPr/>
                      <p:nvPr/>
                    </p:nvPicPr>
                    <p:blipFill>
                      <a:blip r:embed="rId13"/>
                      <a:stretch>
                        <a:fillRect/>
                      </a:stretch>
                    </p:blipFill>
                    <p:spPr>
                      <a:xfrm>
                        <a:off x="3916680" y="5300688"/>
                        <a:ext cx="4506613" cy="1066007"/>
                      </a:xfrm>
                      <a:prstGeom prst="rect">
                        <a:avLst/>
                      </a:prstGeom>
                    </p:spPr>
                  </p:pic>
                </p:oleObj>
              </mc:Fallback>
            </mc:AlternateContent>
          </a:graphicData>
        </a:graphic>
      </p:graphicFrame>
    </p:spTree>
    <p:extLst>
      <p:ext uri="{BB962C8B-B14F-4D97-AF65-F5344CB8AC3E}">
        <p14:creationId xmlns:p14="http://schemas.microsoft.com/office/powerpoint/2010/main" val="1918904040"/>
      </p:ext>
    </p:extLst>
  </p:cSld>
  <p:clrMapOvr>
    <a:masterClrMapping/>
  </p:clrMapOvr>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0DF11FB-EE5A-4A1C-ABAE-CD144D6EE8EC}"/>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𝑖</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(2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F0DF11FB-EE5A-4A1C-ABAE-CD144D6EE8EC}"/>
                  </a:ext>
                </a:extLst>
              </p:cNvPr>
              <p:cNvSpPr>
                <a:spLocks noGrp="1" noRot="1" noChangeAspect="1" noMove="1" noResize="1" noEditPoints="1" noAdjustHandles="1" noChangeArrowheads="1" noChangeShapeType="1" noTextEdit="1"/>
              </p:cNvSpPr>
              <p:nvPr>
                <p:ph type="title"/>
              </p:nvPr>
            </p:nvSpPr>
            <p:spPr>
              <a:blipFill>
                <a:blip r:embed="rId2"/>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1DAA169-CC16-42EB-83FA-D251DB8A0F7B}"/>
              </a:ext>
            </a:extLst>
          </p:cNvPr>
          <p:cNvSpPr>
            <a:spLocks noGrp="1"/>
          </p:cNvSpPr>
          <p:nvPr>
            <p:ph idx="1"/>
          </p:nvPr>
        </p:nvSpPr>
        <p:spPr/>
        <p:txBody>
          <a:bodyPr/>
          <a:lstStyle/>
          <a:p>
            <a:pPr marL="0" indent="0">
              <a:spcBef>
                <a:spcPts val="1200"/>
              </a:spcBef>
              <a:spcAft>
                <a:spcPts val="1200"/>
              </a:spcAft>
              <a:buNone/>
            </a:pPr>
            <a:r>
              <a:rPr lang="en-IN" b="1" u="sng"/>
              <a:t>Example: </a:t>
            </a:r>
            <a:r>
              <a:rPr lang="en-IN" err="1"/>
              <a:t>Chemitech Experiment</a:t>
            </a:r>
          </a:p>
          <a:p>
            <a:pPr marL="228600" lvl="1">
              <a:spcBef>
                <a:spcPts val="1200"/>
              </a:spcBef>
              <a:spcAft>
                <a:spcPts val="1200"/>
              </a:spcAft>
            </a:pPr>
            <a:r>
              <a:rPr lang="en-IN"/>
              <a:t>Recall the Chemitech experiment where the managers wanted to know if there is difference in </a:t>
            </a:r>
            <a:r>
              <a:rPr lang="en-US"/>
              <a:t>mean number of units produced per week when different assembly methods are used. </a:t>
            </a:r>
            <a:endParaRPr lang="en-IN"/>
          </a:p>
          <a:p>
            <a:pPr marL="228600" lvl="1">
              <a:lnSpc>
                <a:spcPct val="110000"/>
              </a:lnSpc>
              <a:spcBef>
                <a:spcPts val="1200"/>
              </a:spcBef>
              <a:spcAft>
                <a:spcPts val="1200"/>
              </a:spcAft>
              <a:defRPr/>
            </a:pPr>
            <a:r>
              <a:rPr lang="en-US"/>
              <a:t>Analysis of variance has provided statistical evidence to reject the null hypothesis of equal population means. Fisher’s least significant difference (LSD) procedure can be used to determine where the differences occur.</a:t>
            </a:r>
            <a:endParaRPr lang="en-IN"/>
          </a:p>
        </p:txBody>
      </p:sp>
    </p:spTree>
    <p:extLst>
      <p:ext uri="{BB962C8B-B14F-4D97-AF65-F5344CB8AC3E}">
        <p14:creationId xmlns:p14="http://schemas.microsoft.com/office/powerpoint/2010/main" val="3966698703"/>
      </p:ext>
    </p:extLst>
  </p:cSld>
  <p:clrMapOvr>
    <a:masterClrMapping/>
  </p:clrMapOvr>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AB7A2D44-4664-41F5-9875-DAE6DD3145D3}"/>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𝑖</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(3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itle 1">
                <a:extLst>
                  <a:ext uri="{FF2B5EF4-FFF2-40B4-BE49-F238E27FC236}">
                    <a16:creationId xmlns:a16="http://schemas.microsoft.com/office/drawing/2014/main" id="{AB7A2D44-4664-41F5-9875-DAE6DD3145D3}"/>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BE97CC61-18E0-4EC1-AB95-7274A3634AE3}"/>
              </a:ext>
            </a:extLst>
          </p:cNvPr>
          <p:cNvSpPr>
            <a:spLocks noGrp="1"/>
          </p:cNvSpPr>
          <p:nvPr>
            <p:ph sz="half" idx="2"/>
          </p:nvPr>
        </p:nvSpPr>
        <p:spPr>
          <a:xfrm>
            <a:off x="476843" y="1828800"/>
            <a:ext cx="11241915" cy="595086"/>
          </a:xfrm>
        </p:spPr>
        <p:txBody>
          <a:bodyPr/>
          <a:lstStyle/>
          <a:p>
            <a:pPr marL="0" indent="0">
              <a:buNone/>
            </a:pPr>
            <a:r>
              <a:rPr lang="en-IN" b="1" u="sng"/>
              <a:t>Example: </a:t>
            </a:r>
            <a:r>
              <a:rPr lang="en-IN" err="1"/>
              <a:t>Chemitech Experiment</a:t>
            </a:r>
          </a:p>
        </p:txBody>
      </p:sp>
      <p:graphicFrame>
        <p:nvGraphicFramePr>
          <p:cNvPr id="9" name="Ovject 3" descr="For alpha equals .05 and n subscript T baseline minus k equals 15 minus 3 equals 12 degrees of freedom, t subscript .025 baseline equals 2.179.">
            <a:extLst>
              <a:ext uri="{FF2B5EF4-FFF2-40B4-BE49-F238E27FC236}">
                <a16:creationId xmlns:a16="http://schemas.microsoft.com/office/drawing/2014/main" id="{DB8C951F-D0BA-49EC-AC8E-5D26EB6A4EEF}"/>
              </a:ext>
            </a:extLst>
          </p:cNvPr>
          <p:cNvGraphicFramePr>
            <a:graphicFrameLocks noGrp="1" noChangeAspect="1"/>
          </p:cNvGraphicFramePr>
          <p:nvPr>
            <p:ph idx="10"/>
            <p:extLst>
              <p:ext uri="{D42A27DB-BD31-4B8C-83A1-F6EECF244321}">
                <p14:modId xmlns:p14="http://schemas.microsoft.com/office/powerpoint/2010/main" val="1513704549"/>
              </p:ext>
            </p:extLst>
          </p:nvPr>
        </p:nvGraphicFramePr>
        <p:xfrm>
          <a:off x="895350" y="2865438"/>
          <a:ext cx="9040813" cy="371475"/>
        </p:xfrm>
        <a:graphic>
          <a:graphicData uri="http://schemas.openxmlformats.org/presentationml/2006/ole">
            <mc:AlternateContent xmlns:mc="http://schemas.openxmlformats.org/markup-compatibility/2006">
              <mc:Choice xmlns:v="urn:schemas-microsoft-com:vml" Requires="v">
                <p:oleObj spid="_x0000_s292868" name="Equation" r:id="rId4" imgW="9258120" imgH="380880" progId="Equation.DSMT4">
                  <p:embed/>
                </p:oleObj>
              </mc:Choice>
              <mc:Fallback>
                <p:oleObj name="Equation" r:id="rId4" imgW="9258120" imgH="380880" progId="Equation.DSMT4">
                  <p:embed/>
                  <p:pic>
                    <p:nvPicPr>
                      <p:cNvPr id="0" name="OLE substitute image"/>
                      <p:cNvPicPr/>
                      <p:nvPr/>
                    </p:nvPicPr>
                    <p:blipFill>
                      <a:blip r:embed="rId5"/>
                      <a:stretch>
                        <a:fillRect/>
                      </a:stretch>
                    </p:blipFill>
                    <p:spPr>
                      <a:xfrm>
                        <a:off x="895350" y="2865438"/>
                        <a:ext cx="9040813" cy="371475"/>
                      </a:xfrm>
                      <a:prstGeom prst="rect">
                        <a:avLst/>
                      </a:prstGeom>
                    </p:spPr>
                  </p:pic>
                </p:oleObj>
              </mc:Fallback>
            </mc:AlternateContent>
          </a:graphicData>
        </a:graphic>
      </p:graphicFrame>
      <p:graphicFrame>
        <p:nvGraphicFramePr>
          <p:cNvPr id="11" name="Ovject 4" descr="Begin equation. L S D equals t subscript alpha divided by 2 baseline start root M S E left parenthesis start fraction 1 divided by n subscript i baseline end fraction plus start fraction 1 divided by n subscript j baseline end fraction right parenthesis. End root. End equation. ">
            <a:extLst>
              <a:ext uri="{FF2B5EF4-FFF2-40B4-BE49-F238E27FC236}">
                <a16:creationId xmlns:a16="http://schemas.microsoft.com/office/drawing/2014/main" id="{62AC8C63-7BF1-4D47-B2CA-16571A15AE73}"/>
              </a:ext>
            </a:extLst>
          </p:cNvPr>
          <p:cNvGraphicFramePr>
            <a:graphicFrameLocks noGrp="1" noChangeAspect="1"/>
          </p:cNvGraphicFramePr>
          <p:nvPr>
            <p:ph idx="11"/>
            <p:extLst>
              <p:ext uri="{D42A27DB-BD31-4B8C-83A1-F6EECF244321}">
                <p14:modId xmlns:p14="http://schemas.microsoft.com/office/powerpoint/2010/main" val="2512537248"/>
              </p:ext>
            </p:extLst>
          </p:nvPr>
        </p:nvGraphicFramePr>
        <p:xfrm>
          <a:off x="4305884" y="3574586"/>
          <a:ext cx="3580231" cy="1097492"/>
        </p:xfrm>
        <a:graphic>
          <a:graphicData uri="http://schemas.openxmlformats.org/presentationml/2006/ole">
            <mc:AlternateContent xmlns:mc="http://schemas.openxmlformats.org/markup-compatibility/2006">
              <mc:Choice xmlns:v="urn:schemas-microsoft-com:vml" Requires="v">
                <p:oleObj spid="_x0000_s292869" name="Equation" r:id="rId6" imgW="3479760" imgH="1066680" progId="Equation.DSMT4">
                  <p:embed/>
                </p:oleObj>
              </mc:Choice>
              <mc:Fallback>
                <p:oleObj name="Equation" r:id="rId6" imgW="3479760" imgH="1066680" progId="Equation.DSMT4">
                  <p:embed/>
                  <p:pic>
                    <p:nvPicPr>
                      <p:cNvPr id="0" name="OLE substitute image"/>
                      <p:cNvPicPr/>
                      <p:nvPr/>
                    </p:nvPicPr>
                    <p:blipFill>
                      <a:blip r:embed="rId7"/>
                      <a:stretch>
                        <a:fillRect/>
                      </a:stretch>
                    </p:blipFill>
                    <p:spPr>
                      <a:xfrm>
                        <a:off x="4305884" y="3574586"/>
                        <a:ext cx="3580231" cy="1097492"/>
                      </a:xfrm>
                      <a:prstGeom prst="rect">
                        <a:avLst/>
                      </a:prstGeom>
                    </p:spPr>
                  </p:pic>
                </p:oleObj>
              </mc:Fallback>
            </mc:AlternateContent>
          </a:graphicData>
        </a:graphic>
      </p:graphicFrame>
      <p:graphicFrame>
        <p:nvGraphicFramePr>
          <p:cNvPr id="12" name="Ovject 5" descr="Begin equation. L S D equals 2.179 start root 28.33 times left parenthesis start fraction 1 divided by 5 end fraction plus start fraction 1 divided by 5 end fraction right parenthesis end root equals 7.34. End equation.">
            <a:extLst>
              <a:ext uri="{FF2B5EF4-FFF2-40B4-BE49-F238E27FC236}">
                <a16:creationId xmlns:a16="http://schemas.microsoft.com/office/drawing/2014/main" id="{F753E1B1-D8A2-456E-96DA-3A4288C6D4E7}"/>
              </a:ext>
            </a:extLst>
          </p:cNvPr>
          <p:cNvGraphicFramePr>
            <a:graphicFrameLocks noGrp="1" noChangeAspect="1"/>
          </p:cNvGraphicFramePr>
          <p:nvPr>
            <p:ph idx="13"/>
            <p:extLst>
              <p:ext uri="{D42A27DB-BD31-4B8C-83A1-F6EECF244321}">
                <p14:modId xmlns:p14="http://schemas.microsoft.com/office/powerpoint/2010/main" val="1095682737"/>
              </p:ext>
            </p:extLst>
          </p:nvPr>
        </p:nvGraphicFramePr>
        <p:xfrm>
          <a:off x="3478699" y="5008164"/>
          <a:ext cx="5234600" cy="1024240"/>
        </p:xfrm>
        <a:graphic>
          <a:graphicData uri="http://schemas.openxmlformats.org/presentationml/2006/ole">
            <mc:AlternateContent xmlns:mc="http://schemas.openxmlformats.org/markup-compatibility/2006">
              <mc:Choice xmlns:v="urn:schemas-microsoft-com:vml" Requires="v">
                <p:oleObj spid="_x0000_s292870" name="Equation" r:id="rId8" imgW="4673520" imgH="914400" progId="Equation.DSMT4">
                  <p:embed/>
                </p:oleObj>
              </mc:Choice>
              <mc:Fallback>
                <p:oleObj name="Equation" r:id="rId8" imgW="4673520" imgH="914400" progId="Equation.DSMT4">
                  <p:embed/>
                  <p:pic>
                    <p:nvPicPr>
                      <p:cNvPr id="0" name="OLE substitute image"/>
                      <p:cNvPicPr/>
                      <p:nvPr/>
                    </p:nvPicPr>
                    <p:blipFill>
                      <a:blip r:embed="rId9"/>
                      <a:stretch>
                        <a:fillRect/>
                      </a:stretch>
                    </p:blipFill>
                    <p:spPr>
                      <a:xfrm>
                        <a:off x="3478699" y="5008164"/>
                        <a:ext cx="5234600" cy="1024240"/>
                      </a:xfrm>
                      <a:prstGeom prst="rect">
                        <a:avLst/>
                      </a:prstGeom>
                    </p:spPr>
                  </p:pic>
                </p:oleObj>
              </mc:Fallback>
            </mc:AlternateContent>
          </a:graphicData>
        </a:graphic>
      </p:graphicFrame>
    </p:spTree>
    <p:extLst>
      <p:ext uri="{BB962C8B-B14F-4D97-AF65-F5344CB8AC3E}">
        <p14:creationId xmlns:p14="http://schemas.microsoft.com/office/powerpoint/2010/main" val="3982652100"/>
      </p:ext>
    </p:extLst>
  </p:cSld>
  <p:clrMapOvr>
    <a:masterClrMapping/>
  </p:clrMapOvr>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224F9E-9711-4B5C-AA39-32FB5A903FE5}"/>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𝑖</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(4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BC224F9E-9711-4B5C-AA39-32FB5A903FE5}"/>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843A1881-94E8-481F-8892-44ABDBD95690}"/>
              </a:ext>
            </a:extLst>
          </p:cNvPr>
          <p:cNvSpPr>
            <a:spLocks noGrp="1"/>
          </p:cNvSpPr>
          <p:nvPr>
            <p:ph idx="1"/>
          </p:nvPr>
        </p:nvSpPr>
        <p:spPr>
          <a:xfrm>
            <a:off x="476844" y="1944375"/>
            <a:ext cx="11238312" cy="1217447"/>
          </a:xfrm>
        </p:spPr>
        <p:txBody>
          <a:bodyPr/>
          <a:lstStyle/>
          <a:p>
            <a:pPr algn="l"/>
            <a:r>
              <a:rPr lang="en-US"/>
              <a:t>LSD for Method A and Method B </a:t>
            </a:r>
          </a:p>
        </p:txBody>
      </p:sp>
      <p:graphicFrame>
        <p:nvGraphicFramePr>
          <p:cNvPr id="12" name="Ovject 3" descr="Hypothesis (A):&#10;Begin equation. H subscript 0 baseline: mu subscript i baseline equals mu subscript j baseline. End equation.&#10;Begin equation. H subscript a baseline: mu subscript i baseline is not equal to mu subscript j baseline. End equation.">
            <a:extLst>
              <a:ext uri="{FF2B5EF4-FFF2-40B4-BE49-F238E27FC236}">
                <a16:creationId xmlns:a16="http://schemas.microsoft.com/office/drawing/2014/main" id="{6B19A2DE-A163-4D54-AC1A-215AD138FDB2}"/>
              </a:ext>
            </a:extLst>
          </p:cNvPr>
          <p:cNvGraphicFramePr>
            <a:graphicFrameLocks noGrp="1" noChangeAspect="1"/>
          </p:cNvGraphicFramePr>
          <p:nvPr>
            <p:ph idx="11"/>
            <p:extLst>
              <p:ext uri="{D42A27DB-BD31-4B8C-83A1-F6EECF244321}">
                <p14:modId xmlns:p14="http://schemas.microsoft.com/office/powerpoint/2010/main" val="907684271"/>
              </p:ext>
            </p:extLst>
          </p:nvPr>
        </p:nvGraphicFramePr>
        <p:xfrm>
          <a:off x="5060494" y="2525203"/>
          <a:ext cx="2071012" cy="1328992"/>
        </p:xfrm>
        <a:graphic>
          <a:graphicData uri="http://schemas.openxmlformats.org/presentationml/2006/ole">
            <mc:AlternateContent xmlns:mc="http://schemas.openxmlformats.org/markup-compatibility/2006">
              <mc:Choice xmlns:v="urn:schemas-microsoft-com:vml" Requires="v">
                <p:oleObj spid="_x0000_s293892" name="Equation" r:id="rId4" imgW="2019240" imgH="1295280" progId="Equation.DSMT4">
                  <p:embed/>
                </p:oleObj>
              </mc:Choice>
              <mc:Fallback>
                <p:oleObj name="Equation" r:id="rId4" imgW="2019240" imgH="1295280" progId="Equation.DSMT4">
                  <p:embed/>
                  <p:pic>
                    <p:nvPicPr>
                      <p:cNvPr id="0" name="OLE substitute image"/>
                      <p:cNvPicPr/>
                      <p:nvPr/>
                    </p:nvPicPr>
                    <p:blipFill>
                      <a:blip r:embed="rId5"/>
                      <a:stretch>
                        <a:fillRect/>
                      </a:stretch>
                    </p:blipFill>
                    <p:spPr>
                      <a:xfrm>
                        <a:off x="5060494" y="2525203"/>
                        <a:ext cx="2071012" cy="1328992"/>
                      </a:xfrm>
                      <a:prstGeom prst="rect">
                        <a:avLst/>
                      </a:prstGeom>
                    </p:spPr>
                  </p:pic>
                </p:oleObj>
              </mc:Fallback>
            </mc:AlternateContent>
          </a:graphicData>
        </a:graphic>
      </p:graphicFrame>
      <p:graphicFrame>
        <p:nvGraphicFramePr>
          <p:cNvPr id="15" name="Ovject 6" descr="Rejection rule: Reject H subscript 0 baseline if start absolute value x overbar subscript 1 baseline minus x overbar subscript 2 baseline end absolute value is greater than or equal to 7.34. ">
            <a:extLst>
              <a:ext uri="{FF2B5EF4-FFF2-40B4-BE49-F238E27FC236}">
                <a16:creationId xmlns:a16="http://schemas.microsoft.com/office/drawing/2014/main" id="{307ABB11-49CE-43FE-92EE-C16505859736}"/>
              </a:ext>
            </a:extLst>
          </p:cNvPr>
          <p:cNvGraphicFramePr>
            <a:graphicFrameLocks noGrp="1" noChangeAspect="1"/>
          </p:cNvGraphicFramePr>
          <p:nvPr>
            <p:ph idx="12"/>
            <p:extLst>
              <p:ext uri="{D42A27DB-BD31-4B8C-83A1-F6EECF244321}">
                <p14:modId xmlns:p14="http://schemas.microsoft.com/office/powerpoint/2010/main" val="4063200613"/>
              </p:ext>
            </p:extLst>
          </p:nvPr>
        </p:nvGraphicFramePr>
        <p:xfrm>
          <a:off x="1502727" y="4258888"/>
          <a:ext cx="6071553" cy="461966"/>
        </p:xfrm>
        <a:graphic>
          <a:graphicData uri="http://schemas.openxmlformats.org/presentationml/2006/ole">
            <mc:AlternateContent xmlns:mc="http://schemas.openxmlformats.org/markup-compatibility/2006">
              <mc:Choice xmlns:v="urn:schemas-microsoft-com:vml" Requires="v">
                <p:oleObj spid="_x0000_s293893" name="Equation" r:id="rId6" imgW="5676840" imgH="431640" progId="Equation.DSMT4">
                  <p:embed/>
                </p:oleObj>
              </mc:Choice>
              <mc:Fallback>
                <p:oleObj name="Equation" r:id="rId6" imgW="5676840" imgH="431640" progId="Equation.DSMT4">
                  <p:embed/>
                  <p:pic>
                    <p:nvPicPr>
                      <p:cNvPr id="0" name="OLE substitute image"/>
                      <p:cNvPicPr/>
                      <p:nvPr/>
                    </p:nvPicPr>
                    <p:blipFill>
                      <a:blip r:embed="rId7"/>
                      <a:stretch>
                        <a:fillRect/>
                      </a:stretch>
                    </p:blipFill>
                    <p:spPr>
                      <a:xfrm>
                        <a:off x="1502727" y="4258888"/>
                        <a:ext cx="6071553" cy="461966"/>
                      </a:xfrm>
                      <a:prstGeom prst="rect">
                        <a:avLst/>
                      </a:prstGeom>
                    </p:spPr>
                  </p:pic>
                </p:oleObj>
              </mc:Fallback>
            </mc:AlternateContent>
          </a:graphicData>
        </a:graphic>
      </p:graphicFrame>
      <p:graphicFrame>
        <p:nvGraphicFramePr>
          <p:cNvPr id="17" name="Ovject 8" descr="Test statistic: Begin equation. start absolute value x overbar subscript 1 baseline minus x overbar subscript 2 baseline end absolute value equals start absolute value 62 minus 66 end absolute value equals 4. End equation.">
            <a:extLst>
              <a:ext uri="{FF2B5EF4-FFF2-40B4-BE49-F238E27FC236}">
                <a16:creationId xmlns:a16="http://schemas.microsoft.com/office/drawing/2014/main" id="{5F918F6D-2D41-455D-BB9B-0BD74381F213}"/>
              </a:ext>
            </a:extLst>
          </p:cNvPr>
          <p:cNvGraphicFramePr>
            <a:graphicFrameLocks noGrp="1" noChangeAspect="1"/>
          </p:cNvGraphicFramePr>
          <p:nvPr>
            <p:ph idx="14"/>
            <p:extLst>
              <p:ext uri="{D42A27DB-BD31-4B8C-83A1-F6EECF244321}">
                <p14:modId xmlns:p14="http://schemas.microsoft.com/office/powerpoint/2010/main" val="3892964731"/>
              </p:ext>
            </p:extLst>
          </p:nvPr>
        </p:nvGraphicFramePr>
        <p:xfrm>
          <a:off x="1502727" y="4954008"/>
          <a:ext cx="5164816" cy="461965"/>
        </p:xfrm>
        <a:graphic>
          <a:graphicData uri="http://schemas.openxmlformats.org/presentationml/2006/ole">
            <mc:AlternateContent xmlns:mc="http://schemas.openxmlformats.org/markup-compatibility/2006">
              <mc:Choice xmlns:v="urn:schemas-microsoft-com:vml" Requires="v">
                <p:oleObj spid="_x0000_s293894" name="Equation" r:id="rId8" imgW="4838400" imgH="431640" progId="Equation.DSMT4">
                  <p:embed/>
                </p:oleObj>
              </mc:Choice>
              <mc:Fallback>
                <p:oleObj name="Equation" r:id="rId8" imgW="4838400" imgH="431640" progId="Equation.DSMT4">
                  <p:embed/>
                  <p:pic>
                    <p:nvPicPr>
                      <p:cNvPr id="0" name="OLE substitute image"/>
                      <p:cNvPicPr/>
                      <p:nvPr/>
                    </p:nvPicPr>
                    <p:blipFill>
                      <a:blip r:embed="rId9"/>
                      <a:stretch>
                        <a:fillRect/>
                      </a:stretch>
                    </p:blipFill>
                    <p:spPr>
                      <a:xfrm>
                        <a:off x="1502727" y="4954008"/>
                        <a:ext cx="5164816" cy="461965"/>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11FB1F89-85C6-40D2-801B-F34A7D1A3A1C}"/>
              </a:ext>
            </a:extLst>
          </p:cNvPr>
          <p:cNvSpPr>
            <a:spLocks noGrp="1"/>
          </p:cNvSpPr>
          <p:nvPr>
            <p:ph idx="16"/>
          </p:nvPr>
        </p:nvSpPr>
        <p:spPr>
          <a:xfrm>
            <a:off x="480446" y="5521686"/>
            <a:ext cx="11238312" cy="781420"/>
          </a:xfrm>
        </p:spPr>
        <p:txBody>
          <a:bodyPr/>
          <a:lstStyle/>
          <a:p>
            <a:pPr marL="0" lvl="2" indent="0">
              <a:buNone/>
            </a:pPr>
            <a:r>
              <a:rPr lang="en-US"/>
              <a:t>Conclusion: The mean number of units produced per week for method A is equal to the population mean for method B.</a:t>
            </a:r>
          </a:p>
        </p:txBody>
      </p:sp>
    </p:spTree>
    <p:extLst>
      <p:ext uri="{BB962C8B-B14F-4D97-AF65-F5344CB8AC3E}">
        <p14:creationId xmlns:p14="http://schemas.microsoft.com/office/powerpoint/2010/main" val="1471562703"/>
      </p:ext>
    </p:extLst>
  </p:cSld>
  <p:clrMapOvr>
    <a:masterClrMapping/>
  </p:clrMapOvr>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224F9E-9711-4B5C-AA39-32FB5A903FE5}"/>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𝑖</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(5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BC224F9E-9711-4B5C-AA39-32FB5A903FE5}"/>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843A1881-94E8-481F-8892-44ABDBD95690}"/>
              </a:ext>
            </a:extLst>
          </p:cNvPr>
          <p:cNvSpPr>
            <a:spLocks noGrp="1"/>
          </p:cNvSpPr>
          <p:nvPr>
            <p:ph idx="1"/>
          </p:nvPr>
        </p:nvSpPr>
        <p:spPr>
          <a:xfrm>
            <a:off x="476844" y="1944375"/>
            <a:ext cx="5253396" cy="692145"/>
          </a:xfrm>
        </p:spPr>
        <p:txBody>
          <a:bodyPr/>
          <a:lstStyle/>
          <a:p>
            <a:pPr algn="l"/>
            <a:r>
              <a:rPr lang="en-US"/>
              <a:t>LSD for Method B and Method C </a:t>
            </a:r>
          </a:p>
        </p:txBody>
      </p:sp>
      <p:graphicFrame>
        <p:nvGraphicFramePr>
          <p:cNvPr id="16" name="Content Placeholder 15" descr="Hypothesis (B):&#10;Begin equation. H subscript 0 baseline: mu subscript i baseline equals mu subscript j baseline. End equation.&#10;Begin equation. H subscript a baseline: mu subscript i baseline is not equal to mu subscript j baseline. End equation.">
            <a:extLst>
              <a:ext uri="{FF2B5EF4-FFF2-40B4-BE49-F238E27FC236}">
                <a16:creationId xmlns:a16="http://schemas.microsoft.com/office/drawing/2014/main" id="{5ABAD4CA-18C2-45DA-AB71-87C9E751E48D}"/>
              </a:ext>
            </a:extLst>
          </p:cNvPr>
          <p:cNvGraphicFramePr>
            <a:graphicFrameLocks noGrp="1" noChangeAspect="1"/>
          </p:cNvGraphicFramePr>
          <p:nvPr>
            <p:ph idx="11"/>
            <p:extLst>
              <p:ext uri="{D42A27DB-BD31-4B8C-83A1-F6EECF244321}">
                <p14:modId xmlns:p14="http://schemas.microsoft.com/office/powerpoint/2010/main" val="1908511206"/>
              </p:ext>
            </p:extLst>
          </p:nvPr>
        </p:nvGraphicFramePr>
        <p:xfrm>
          <a:off x="5061744" y="2500408"/>
          <a:ext cx="2068512" cy="1327150"/>
        </p:xfrm>
        <a:graphic>
          <a:graphicData uri="http://schemas.openxmlformats.org/presentationml/2006/ole">
            <mc:AlternateContent xmlns:mc="http://schemas.openxmlformats.org/markup-compatibility/2006">
              <mc:Choice xmlns:v="urn:schemas-microsoft-com:vml" Requires="v">
                <p:oleObj spid="_x0000_s294916" name="Equation" r:id="rId4" imgW="2019240" imgH="1295280" progId="Equation.DSMT4">
                  <p:embed/>
                </p:oleObj>
              </mc:Choice>
              <mc:Fallback>
                <p:oleObj name="Equation" r:id="rId4" imgW="2019240" imgH="1295280" progId="Equation.DSMT4">
                  <p:embed/>
                  <p:pic>
                    <p:nvPicPr>
                      <p:cNvPr id="0" name="OLE substitute image"/>
                      <p:cNvPicPr/>
                      <p:nvPr/>
                    </p:nvPicPr>
                    <p:blipFill>
                      <a:blip r:embed="rId5"/>
                      <a:stretch>
                        <a:fillRect/>
                      </a:stretch>
                    </p:blipFill>
                    <p:spPr>
                      <a:xfrm>
                        <a:off x="5061744" y="2500408"/>
                        <a:ext cx="2068512" cy="1327150"/>
                      </a:xfrm>
                      <a:prstGeom prst="rect">
                        <a:avLst/>
                      </a:prstGeom>
                    </p:spPr>
                  </p:pic>
                </p:oleObj>
              </mc:Fallback>
            </mc:AlternateContent>
          </a:graphicData>
        </a:graphic>
      </p:graphicFrame>
      <p:graphicFrame>
        <p:nvGraphicFramePr>
          <p:cNvPr id="15" name="Ovject 6" descr="Rejection rule: Reject H subscript 0 baseline if start absolute value x overbar subscript 1 baseline minus x overbar subscript 2 baseline end absolute value is greater than or equal to 7.34. ">
            <a:extLst>
              <a:ext uri="{FF2B5EF4-FFF2-40B4-BE49-F238E27FC236}">
                <a16:creationId xmlns:a16="http://schemas.microsoft.com/office/drawing/2014/main" id="{307ABB11-49CE-43FE-92EE-C16505859736}"/>
              </a:ext>
            </a:extLst>
          </p:cNvPr>
          <p:cNvGraphicFramePr>
            <a:graphicFrameLocks noGrp="1" noChangeAspect="1"/>
          </p:cNvGraphicFramePr>
          <p:nvPr>
            <p:ph idx="12"/>
            <p:extLst>
              <p:ext uri="{D42A27DB-BD31-4B8C-83A1-F6EECF244321}">
                <p14:modId xmlns:p14="http://schemas.microsoft.com/office/powerpoint/2010/main" val="2864669774"/>
              </p:ext>
            </p:extLst>
          </p:nvPr>
        </p:nvGraphicFramePr>
        <p:xfrm>
          <a:off x="1438275" y="4106863"/>
          <a:ext cx="5867400" cy="441325"/>
        </p:xfrm>
        <a:graphic>
          <a:graphicData uri="http://schemas.openxmlformats.org/presentationml/2006/ole">
            <mc:AlternateContent xmlns:mc="http://schemas.openxmlformats.org/markup-compatibility/2006">
              <mc:Choice xmlns:v="urn:schemas-microsoft-com:vml" Requires="v">
                <p:oleObj spid="_x0000_s294917" name="Equation" r:id="rId6" imgW="5740200" imgH="431640" progId="Equation.DSMT4">
                  <p:embed/>
                </p:oleObj>
              </mc:Choice>
              <mc:Fallback>
                <p:oleObj name="Equation" r:id="rId6" imgW="5740200" imgH="431640" progId="Equation.DSMT4">
                  <p:embed/>
                  <p:pic>
                    <p:nvPicPr>
                      <p:cNvPr id="0" name="OLE substitute image"/>
                      <p:cNvPicPr/>
                      <p:nvPr/>
                    </p:nvPicPr>
                    <p:blipFill>
                      <a:blip r:embed="rId7"/>
                      <a:stretch>
                        <a:fillRect/>
                      </a:stretch>
                    </p:blipFill>
                    <p:spPr>
                      <a:xfrm>
                        <a:off x="1438275" y="4106863"/>
                        <a:ext cx="5867400" cy="441325"/>
                      </a:xfrm>
                      <a:prstGeom prst="rect">
                        <a:avLst/>
                      </a:prstGeom>
                    </p:spPr>
                  </p:pic>
                </p:oleObj>
              </mc:Fallback>
            </mc:AlternateContent>
          </a:graphicData>
        </a:graphic>
      </p:graphicFrame>
      <p:graphicFrame>
        <p:nvGraphicFramePr>
          <p:cNvPr id="17" name="Ovject 8" descr="Test statistic: Begin equation. start absolute value x overbar subscript 1 baseline minus x overbar subscript 2 baseline end absolute value equals start absolute value 66 minus 52 end absolute value equals 14. End equation.">
            <a:extLst>
              <a:ext uri="{FF2B5EF4-FFF2-40B4-BE49-F238E27FC236}">
                <a16:creationId xmlns:a16="http://schemas.microsoft.com/office/drawing/2014/main" id="{5F918F6D-2D41-455D-BB9B-0BD74381F213}"/>
              </a:ext>
            </a:extLst>
          </p:cNvPr>
          <p:cNvGraphicFramePr>
            <a:graphicFrameLocks noGrp="1" noChangeAspect="1"/>
          </p:cNvGraphicFramePr>
          <p:nvPr>
            <p:ph idx="14"/>
            <p:extLst>
              <p:ext uri="{D42A27DB-BD31-4B8C-83A1-F6EECF244321}">
                <p14:modId xmlns:p14="http://schemas.microsoft.com/office/powerpoint/2010/main" val="636351677"/>
              </p:ext>
            </p:extLst>
          </p:nvPr>
        </p:nvGraphicFramePr>
        <p:xfrm>
          <a:off x="1429471" y="4738324"/>
          <a:ext cx="5168619" cy="447947"/>
        </p:xfrm>
        <a:graphic>
          <a:graphicData uri="http://schemas.openxmlformats.org/presentationml/2006/ole">
            <mc:AlternateContent xmlns:mc="http://schemas.openxmlformats.org/markup-compatibility/2006">
              <mc:Choice xmlns:v="urn:schemas-microsoft-com:vml" Requires="v">
                <p:oleObj spid="_x0000_s294918" name="Equation" r:id="rId8" imgW="4978080" imgH="431640" progId="Equation.DSMT4">
                  <p:embed/>
                </p:oleObj>
              </mc:Choice>
              <mc:Fallback>
                <p:oleObj name="Equation" r:id="rId8" imgW="4978080" imgH="431640" progId="Equation.DSMT4">
                  <p:embed/>
                  <p:pic>
                    <p:nvPicPr>
                      <p:cNvPr id="0" name="OLE substitute image"/>
                      <p:cNvPicPr/>
                      <p:nvPr/>
                    </p:nvPicPr>
                    <p:blipFill>
                      <a:blip r:embed="rId9"/>
                      <a:stretch>
                        <a:fillRect/>
                      </a:stretch>
                    </p:blipFill>
                    <p:spPr>
                      <a:xfrm>
                        <a:off x="1429471" y="4738324"/>
                        <a:ext cx="5168619" cy="447947"/>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11FB1F89-85C6-40D2-801B-F34A7D1A3A1C}"/>
              </a:ext>
            </a:extLst>
          </p:cNvPr>
          <p:cNvSpPr>
            <a:spLocks noGrp="1"/>
          </p:cNvSpPr>
          <p:nvPr>
            <p:ph idx="16"/>
          </p:nvPr>
        </p:nvSpPr>
        <p:spPr>
          <a:xfrm>
            <a:off x="480446" y="5498008"/>
            <a:ext cx="11238312" cy="934006"/>
          </a:xfrm>
        </p:spPr>
        <p:txBody>
          <a:bodyPr/>
          <a:lstStyle/>
          <a:p>
            <a:pPr marL="0" lvl="2" indent="0">
              <a:buNone/>
            </a:pPr>
            <a:r>
              <a:rPr lang="en-US"/>
              <a:t>Conclusion: The mean number of units produced per week for method B is not equal to the population mean for method C.</a:t>
            </a:r>
          </a:p>
        </p:txBody>
      </p:sp>
    </p:spTree>
    <p:extLst>
      <p:ext uri="{BB962C8B-B14F-4D97-AF65-F5344CB8AC3E}">
        <p14:creationId xmlns:p14="http://schemas.microsoft.com/office/powerpoint/2010/main" val="737608493"/>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224F9E-9711-4B5C-AA39-32FB5A903FE5}"/>
                  </a:ext>
                </a:extLst>
              </p:cNvPr>
              <p:cNvSpPr>
                <a:spLocks noGrp="1"/>
              </p:cNvSpPr>
              <p:nvPr>
                <p:ph type="title"/>
              </p:nvPr>
            </p:nvSpPr>
            <p:spPr/>
            <p:txBody>
              <a:bodyPr/>
              <a:lstStyle/>
              <a:p>
                <a:pPr/>
                <a:r>
                  <a:rPr lang="en-IN"/>
                  <a:t>Fisher’s LSD Procedure Based on the Test Statistic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𝑖</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baseline="-25000">
                        <a:latin typeface="Cambria Math" panose="02040503050406030204" pitchFamily="18" charset="0"/>
                      </a:rPr>
                      <m:t>𝑗</m:t>
                    </m:r>
                  </m:oMath>
                </a14:m>
                <a:r>
                  <a:rPr lang="en-IN"/>
                  <a:t> (6 of 6)</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BC224F9E-9711-4B5C-AA39-32FB5A903FE5}"/>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843A1881-94E8-481F-8892-44ABDBD95690}"/>
              </a:ext>
            </a:extLst>
          </p:cNvPr>
          <p:cNvSpPr>
            <a:spLocks noGrp="1"/>
          </p:cNvSpPr>
          <p:nvPr>
            <p:ph idx="1"/>
          </p:nvPr>
        </p:nvSpPr>
        <p:spPr>
          <a:xfrm>
            <a:off x="476844" y="1944375"/>
            <a:ext cx="5314356" cy="531029"/>
          </a:xfrm>
        </p:spPr>
        <p:txBody>
          <a:bodyPr/>
          <a:lstStyle/>
          <a:p>
            <a:pPr algn="l"/>
            <a:r>
              <a:rPr lang="en-US"/>
              <a:t>LSD for Method A and Method C</a:t>
            </a:r>
          </a:p>
        </p:txBody>
      </p:sp>
      <p:graphicFrame>
        <p:nvGraphicFramePr>
          <p:cNvPr id="14" name="Content Placeholder 15" descr="Hypothesis (B):&#10;Begin equation. H subscript 0 baseline: mu subscript i baseline equals mu subscript j baseline. End equation.&#10;Begin equation. H subscript a baseline: mu subscript i baseline is not equal to mu subscript j baseline. End equation.">
            <a:extLst>
              <a:ext uri="{FF2B5EF4-FFF2-40B4-BE49-F238E27FC236}">
                <a16:creationId xmlns:a16="http://schemas.microsoft.com/office/drawing/2014/main" id="{D0F6982D-2CBD-42C2-8A64-AA98AA0730E4}"/>
              </a:ext>
            </a:extLst>
          </p:cNvPr>
          <p:cNvGraphicFramePr>
            <a:graphicFrameLocks noGrp="1" noChangeAspect="1"/>
          </p:cNvGraphicFramePr>
          <p:nvPr>
            <p:ph idx="11"/>
            <p:extLst>
              <p:ext uri="{D42A27DB-BD31-4B8C-83A1-F6EECF244321}">
                <p14:modId xmlns:p14="http://schemas.microsoft.com/office/powerpoint/2010/main" val="815329331"/>
              </p:ext>
            </p:extLst>
          </p:nvPr>
        </p:nvGraphicFramePr>
        <p:xfrm>
          <a:off x="5086350" y="2433787"/>
          <a:ext cx="2019300" cy="1287462"/>
        </p:xfrm>
        <a:graphic>
          <a:graphicData uri="http://schemas.openxmlformats.org/presentationml/2006/ole">
            <mc:AlternateContent xmlns:mc="http://schemas.openxmlformats.org/markup-compatibility/2006">
              <mc:Choice xmlns:v="urn:schemas-microsoft-com:vml" Requires="v">
                <p:oleObj spid="_x0000_s295940" name="Equation" r:id="rId4" imgW="2031840" imgH="1295280" progId="Equation.DSMT4">
                  <p:embed/>
                </p:oleObj>
              </mc:Choice>
              <mc:Fallback>
                <p:oleObj name="Equation" r:id="rId4" imgW="2031840" imgH="1295280" progId="Equation.DSMT4">
                  <p:embed/>
                  <p:pic>
                    <p:nvPicPr>
                      <p:cNvPr id="0" name="OLE substitute image"/>
                      <p:cNvPicPr/>
                      <p:nvPr/>
                    </p:nvPicPr>
                    <p:blipFill>
                      <a:blip r:embed="rId5"/>
                      <a:stretch>
                        <a:fillRect/>
                      </a:stretch>
                    </p:blipFill>
                    <p:spPr>
                      <a:xfrm>
                        <a:off x="5086350" y="2433787"/>
                        <a:ext cx="2019300" cy="1287462"/>
                      </a:xfrm>
                      <a:prstGeom prst="rect">
                        <a:avLst/>
                      </a:prstGeom>
                    </p:spPr>
                  </p:pic>
                </p:oleObj>
              </mc:Fallback>
            </mc:AlternateContent>
          </a:graphicData>
        </a:graphic>
      </p:graphicFrame>
      <p:graphicFrame>
        <p:nvGraphicFramePr>
          <p:cNvPr id="15" name="Ovject 6" descr="Rejection rule: Reject H subscript 0 baseline if start absolute value x overbar subscript 1 baseline minus x overbar subscript 2 baseline end absolute value is greater than or equal to 7.34. ">
            <a:extLst>
              <a:ext uri="{FF2B5EF4-FFF2-40B4-BE49-F238E27FC236}">
                <a16:creationId xmlns:a16="http://schemas.microsoft.com/office/drawing/2014/main" id="{307ABB11-49CE-43FE-92EE-C16505859736}"/>
              </a:ext>
            </a:extLst>
          </p:cNvPr>
          <p:cNvGraphicFramePr>
            <a:graphicFrameLocks noGrp="1" noChangeAspect="1"/>
          </p:cNvGraphicFramePr>
          <p:nvPr>
            <p:ph idx="12"/>
            <p:extLst>
              <p:ext uri="{D42A27DB-BD31-4B8C-83A1-F6EECF244321}">
                <p14:modId xmlns:p14="http://schemas.microsoft.com/office/powerpoint/2010/main" val="4127441842"/>
              </p:ext>
            </p:extLst>
          </p:nvPr>
        </p:nvGraphicFramePr>
        <p:xfrm>
          <a:off x="1536700" y="3906838"/>
          <a:ext cx="5845175" cy="439737"/>
        </p:xfrm>
        <a:graphic>
          <a:graphicData uri="http://schemas.openxmlformats.org/presentationml/2006/ole">
            <mc:AlternateContent xmlns:mc="http://schemas.openxmlformats.org/markup-compatibility/2006">
              <mc:Choice xmlns:v="urn:schemas-microsoft-com:vml" Requires="v">
                <p:oleObj spid="_x0000_s295941" name="Equation" r:id="rId6" imgW="5740200" imgH="431640" progId="Equation.DSMT4">
                  <p:embed/>
                </p:oleObj>
              </mc:Choice>
              <mc:Fallback>
                <p:oleObj name="Equation" r:id="rId6" imgW="5740200" imgH="431640" progId="Equation.DSMT4">
                  <p:embed/>
                  <p:pic>
                    <p:nvPicPr>
                      <p:cNvPr id="0" name="OLE substitute image"/>
                      <p:cNvPicPr/>
                      <p:nvPr/>
                    </p:nvPicPr>
                    <p:blipFill>
                      <a:blip r:embed="rId7"/>
                      <a:stretch>
                        <a:fillRect/>
                      </a:stretch>
                    </p:blipFill>
                    <p:spPr>
                      <a:xfrm>
                        <a:off x="1536700" y="3906838"/>
                        <a:ext cx="5845175" cy="439737"/>
                      </a:xfrm>
                      <a:prstGeom prst="rect">
                        <a:avLst/>
                      </a:prstGeom>
                    </p:spPr>
                  </p:pic>
                </p:oleObj>
              </mc:Fallback>
            </mc:AlternateContent>
          </a:graphicData>
        </a:graphic>
      </p:graphicFrame>
      <p:graphicFrame>
        <p:nvGraphicFramePr>
          <p:cNvPr id="17" name="Ovject 8" descr="Test statistic: Begin equation. start absolute value x overbar subscript 1 baseline minus x overbar subscript 2 baseline end absolute value equals start absolute value 62 minus 52 end absolute value equals 10. End equation.">
            <a:extLst>
              <a:ext uri="{FF2B5EF4-FFF2-40B4-BE49-F238E27FC236}">
                <a16:creationId xmlns:a16="http://schemas.microsoft.com/office/drawing/2014/main" id="{5F918F6D-2D41-455D-BB9B-0BD74381F213}"/>
              </a:ext>
            </a:extLst>
          </p:cNvPr>
          <p:cNvGraphicFramePr>
            <a:graphicFrameLocks noGrp="1" noChangeAspect="1"/>
          </p:cNvGraphicFramePr>
          <p:nvPr>
            <p:ph idx="14"/>
            <p:extLst>
              <p:ext uri="{D42A27DB-BD31-4B8C-83A1-F6EECF244321}">
                <p14:modId xmlns:p14="http://schemas.microsoft.com/office/powerpoint/2010/main" val="3801538954"/>
              </p:ext>
            </p:extLst>
          </p:nvPr>
        </p:nvGraphicFramePr>
        <p:xfrm>
          <a:off x="1533208" y="4419234"/>
          <a:ext cx="5272970" cy="445273"/>
        </p:xfrm>
        <a:graphic>
          <a:graphicData uri="http://schemas.openxmlformats.org/presentationml/2006/ole">
            <mc:AlternateContent xmlns:mc="http://schemas.openxmlformats.org/markup-compatibility/2006">
              <mc:Choice xmlns:v="urn:schemas-microsoft-com:vml" Requires="v">
                <p:oleObj spid="_x0000_s295942" name="Equation" r:id="rId8" imgW="5117760" imgH="431640" progId="Equation.DSMT4">
                  <p:embed/>
                </p:oleObj>
              </mc:Choice>
              <mc:Fallback>
                <p:oleObj name="Equation" r:id="rId8" imgW="5117760" imgH="431640" progId="Equation.DSMT4">
                  <p:embed/>
                  <p:pic>
                    <p:nvPicPr>
                      <p:cNvPr id="0" name="OLE substitute image"/>
                      <p:cNvPicPr/>
                      <p:nvPr/>
                    </p:nvPicPr>
                    <p:blipFill>
                      <a:blip r:embed="rId9"/>
                      <a:stretch>
                        <a:fillRect/>
                      </a:stretch>
                    </p:blipFill>
                    <p:spPr>
                      <a:xfrm>
                        <a:off x="1533208" y="4419234"/>
                        <a:ext cx="5272970" cy="445273"/>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11FB1F89-85C6-40D2-801B-F34A7D1A3A1C}"/>
              </a:ext>
            </a:extLst>
          </p:cNvPr>
          <p:cNvSpPr>
            <a:spLocks noGrp="1"/>
          </p:cNvSpPr>
          <p:nvPr>
            <p:ph idx="16"/>
          </p:nvPr>
        </p:nvSpPr>
        <p:spPr>
          <a:xfrm>
            <a:off x="476845" y="5026121"/>
            <a:ext cx="11238312" cy="1358633"/>
          </a:xfrm>
        </p:spPr>
        <p:txBody>
          <a:bodyPr/>
          <a:lstStyle/>
          <a:p>
            <a:pPr marL="0" lvl="2" indent="0">
              <a:buNone/>
            </a:pPr>
            <a:r>
              <a:rPr lang="en-US"/>
              <a:t>Conclusion: The mean number of units produced per week for method A is not equal to the population mean for method C. So A and B both differ from method C.</a:t>
            </a:r>
          </a:p>
        </p:txBody>
      </p:sp>
    </p:spTree>
    <p:extLst>
      <p:ext uri="{BB962C8B-B14F-4D97-AF65-F5344CB8AC3E}">
        <p14:creationId xmlns:p14="http://schemas.microsoft.com/office/powerpoint/2010/main" val="4204098260"/>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9695EA-76E3-4516-BB89-C4724A11FE31}"/>
              </a:ext>
            </a:extLst>
          </p:cNvPr>
          <p:cNvSpPr>
            <a:spLocks noGrp="1"/>
          </p:cNvSpPr>
          <p:nvPr>
            <p:ph type="title"/>
          </p:nvPr>
        </p:nvSpPr>
        <p:spPr/>
        <p:txBody>
          <a:bodyPr/>
          <a:lstStyle/>
          <a:p>
            <a:r>
              <a:rPr lang="en-IN"/>
              <a:t>Type I Error Rates</a:t>
            </a:r>
          </a:p>
        </p:txBody>
      </p:sp>
      <p:graphicFrame>
        <p:nvGraphicFramePr>
          <p:cNvPr id="8" name="Object 3" descr="The comparisonwise Type I error rate alpha  indicates the level of significance associated with a single pairwise comparison.&#10;The experimentwise Type I error rate alpha subscript E W baseline is the probability of making a Type I error on at least one of the (k – 1) factorial pairwise comparisons.&#10;">
            <a:extLst>
              <a:ext uri="{FF2B5EF4-FFF2-40B4-BE49-F238E27FC236}">
                <a16:creationId xmlns:a16="http://schemas.microsoft.com/office/drawing/2014/main" id="{FB0B09FB-6CEB-4B29-B256-FCC921800337}"/>
              </a:ext>
            </a:extLst>
          </p:cNvPr>
          <p:cNvGraphicFramePr>
            <a:graphicFrameLocks noGrp="1" noChangeAspect="1"/>
          </p:cNvGraphicFramePr>
          <p:nvPr>
            <p:ph idx="10"/>
            <p:extLst>
              <p:ext uri="{D42A27DB-BD31-4B8C-83A1-F6EECF244321}">
                <p14:modId xmlns:p14="http://schemas.microsoft.com/office/powerpoint/2010/main" val="3582600359"/>
              </p:ext>
            </p:extLst>
          </p:nvPr>
        </p:nvGraphicFramePr>
        <p:xfrm>
          <a:off x="648653" y="1519237"/>
          <a:ext cx="10385107" cy="2208439"/>
        </p:xfrm>
        <a:graphic>
          <a:graphicData uri="http://schemas.openxmlformats.org/presentationml/2006/ole">
            <mc:AlternateContent xmlns:mc="http://schemas.openxmlformats.org/markup-compatibility/2006">
              <mc:Choice xmlns:v="urn:schemas-microsoft-com:vml" Requires="v">
                <p:oleObj spid="_x0000_s296963" name="Equation" r:id="rId3" imgW="10629720" imgH="2260440" progId="Equation.DSMT4">
                  <p:embed/>
                </p:oleObj>
              </mc:Choice>
              <mc:Fallback>
                <p:oleObj name="Equation" r:id="rId3" imgW="10629720" imgH="2260440" progId="Equation.DSMT4">
                  <p:embed/>
                  <p:pic>
                    <p:nvPicPr>
                      <p:cNvPr id="0" name="OLE substitute image"/>
                      <p:cNvPicPr/>
                      <p:nvPr/>
                    </p:nvPicPr>
                    <p:blipFill>
                      <a:blip r:embed="rId4"/>
                      <a:stretch>
                        <a:fillRect/>
                      </a:stretch>
                    </p:blipFill>
                    <p:spPr>
                      <a:xfrm>
                        <a:off x="648653" y="1519237"/>
                        <a:ext cx="10385107" cy="2208439"/>
                      </a:xfrm>
                      <a:prstGeom prst="rect">
                        <a:avLst/>
                      </a:prstGeom>
                    </p:spPr>
                  </p:pic>
                </p:oleObj>
              </mc:Fallback>
            </mc:AlternateContent>
          </a:graphicData>
        </a:graphic>
      </p:graphicFrame>
      <p:graphicFrame>
        <p:nvGraphicFramePr>
          <p:cNvPr id="9" name="Object 5" descr="Begin equation. alpha subscript E W baseline equals 1 minus left parenthesis 1 minus alpha right parenthesis superscript k minus 1 baseline. End equation.">
            <a:extLst>
              <a:ext uri="{FF2B5EF4-FFF2-40B4-BE49-F238E27FC236}">
                <a16:creationId xmlns:a16="http://schemas.microsoft.com/office/drawing/2014/main" id="{418525A9-3ACC-4AC1-955E-BF24611F1FBA}"/>
              </a:ext>
            </a:extLst>
          </p:cNvPr>
          <p:cNvGraphicFramePr>
            <a:graphicFrameLocks noGrp="1" noChangeAspect="1"/>
          </p:cNvGraphicFramePr>
          <p:nvPr>
            <p:ph idx="13"/>
            <p:extLst>
              <p:ext uri="{D42A27DB-BD31-4B8C-83A1-F6EECF244321}">
                <p14:modId xmlns:p14="http://schemas.microsoft.com/office/powerpoint/2010/main" val="3844896621"/>
              </p:ext>
            </p:extLst>
          </p:nvPr>
        </p:nvGraphicFramePr>
        <p:xfrm>
          <a:off x="4794420" y="4013823"/>
          <a:ext cx="2603160" cy="419040"/>
        </p:xfrm>
        <a:graphic>
          <a:graphicData uri="http://schemas.openxmlformats.org/presentationml/2006/ole">
            <mc:AlternateContent xmlns:mc="http://schemas.openxmlformats.org/markup-compatibility/2006">
              <mc:Choice xmlns:v="urn:schemas-microsoft-com:vml" Requires="v">
                <p:oleObj spid="_x0000_s296964" name="Equation" r:id="rId5" imgW="2603160" imgH="419040" progId="Equation.DSMT4">
                  <p:embed/>
                </p:oleObj>
              </mc:Choice>
              <mc:Fallback>
                <p:oleObj name="Equation" r:id="rId5" imgW="2603160" imgH="419040" progId="Equation.DSMT4">
                  <p:embed/>
                  <p:pic>
                    <p:nvPicPr>
                      <p:cNvPr id="0" name="OLE substitute image"/>
                      <p:cNvPicPr/>
                      <p:nvPr/>
                    </p:nvPicPr>
                    <p:blipFill>
                      <a:blip r:embed="rId6"/>
                      <a:stretch>
                        <a:fillRect/>
                      </a:stretch>
                    </p:blipFill>
                    <p:spPr>
                      <a:xfrm>
                        <a:off x="4794420" y="4013823"/>
                        <a:ext cx="2603160" cy="41904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8DA8ECBB-3212-4588-AACE-1A22407BBD85}"/>
              </a:ext>
            </a:extLst>
          </p:cNvPr>
          <p:cNvSpPr>
            <a:spLocks noGrp="1"/>
          </p:cNvSpPr>
          <p:nvPr>
            <p:ph idx="15"/>
          </p:nvPr>
        </p:nvSpPr>
        <p:spPr>
          <a:xfrm>
            <a:off x="342168" y="5302611"/>
            <a:ext cx="11241915" cy="1067630"/>
          </a:xfrm>
        </p:spPr>
        <p:txBody>
          <a:bodyPr/>
          <a:lstStyle/>
          <a:p>
            <a:pPr marL="228600" algn="l"/>
            <a:r>
              <a:rPr lang="en-US"/>
              <a:t>The experiment-wise Type I error rate gets larger for problems with more populations (larger </a:t>
            </a:r>
            <a:r>
              <a:rPr lang="en-US" i="1"/>
              <a:t>k</a:t>
            </a:r>
            <a:r>
              <a:rPr lang="en-US"/>
              <a:t>).</a:t>
            </a:r>
            <a:endParaRPr lang="en-IN"/>
          </a:p>
        </p:txBody>
      </p:sp>
    </p:spTree>
    <p:extLst>
      <p:ext uri="{BB962C8B-B14F-4D97-AF65-F5344CB8AC3E}">
        <p14:creationId xmlns:p14="http://schemas.microsoft.com/office/powerpoint/2010/main" val="2462178325"/>
      </p:ext>
    </p:extLst>
  </p:cSld>
  <p:clrMapOvr>
    <a:masterClrMapping/>
  </p:clrMapOvr>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Chapter 13, Part B Experimental Design and Analysis of Variance </a:t>
            </a:r>
          </a:p>
        </p:txBody>
      </p:sp>
      <p:sp>
        <p:nvSpPr>
          <p:cNvPr id="3" name="Content Placeholder 2"/>
          <p:cNvSpPr>
            <a:spLocks noGrp="1"/>
          </p:cNvSpPr>
          <p:nvPr>
            <p:ph idx="1"/>
          </p:nvPr>
        </p:nvSpPr>
        <p:spPr/>
        <p:txBody>
          <a:bodyPr/>
          <a:lstStyle/>
          <a:p>
            <a:r>
              <a:rPr lang="en-US"/>
              <a:t>Randomized Block Design</a:t>
            </a:r>
          </a:p>
          <a:p>
            <a:r>
              <a:rPr lang="en-US"/>
              <a:t>Factorial Experiment</a:t>
            </a:r>
          </a:p>
        </p:txBody>
      </p:sp>
    </p:spTree>
    <p:extLst>
      <p:ext uri="{BB962C8B-B14F-4D97-AF65-F5344CB8AC3E}">
        <p14:creationId xmlns:p14="http://schemas.microsoft.com/office/powerpoint/2010/main" val="4277751760"/>
      </p:ext>
    </p:extLst>
  </p:cSld>
  <p:clrMapOvr>
    <a:masterClrMapping/>
  </p:clrMapOvr>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Randomized Block Design (1 of 10)</a:t>
            </a:r>
          </a:p>
        </p:txBody>
      </p:sp>
      <p:sp>
        <p:nvSpPr>
          <p:cNvPr id="3" name="Content Placeholder 2"/>
          <p:cNvSpPr>
            <a:spLocks noGrp="1"/>
          </p:cNvSpPr>
          <p:nvPr>
            <p:ph idx="1"/>
          </p:nvPr>
        </p:nvSpPr>
        <p:spPr/>
        <p:txBody>
          <a:bodyPr/>
          <a:lstStyle/>
          <a:p>
            <a:r>
              <a:rPr lang="en-US" u="sng"/>
              <a:t>Experimental units</a:t>
            </a:r>
            <a:r>
              <a:rPr lang="en-US" i="1"/>
              <a:t> </a:t>
            </a:r>
            <a:r>
              <a:rPr lang="en-US"/>
              <a:t>are the objects of interest in the experiment.</a:t>
            </a:r>
          </a:p>
          <a:p>
            <a:r>
              <a:rPr lang="en-US"/>
              <a:t>A </a:t>
            </a:r>
            <a:r>
              <a:rPr lang="en-US" u="sng"/>
              <a:t>completely randomized design</a:t>
            </a:r>
            <a:r>
              <a:rPr lang="en-US" i="1"/>
              <a:t> </a:t>
            </a:r>
            <a:r>
              <a:rPr lang="en-US"/>
              <a:t>is an experimental design in which the treatments are randomly assigned to the experimental units.</a:t>
            </a:r>
          </a:p>
          <a:p>
            <a:r>
              <a:rPr lang="en-US"/>
              <a:t>If the experimental units are heterogeneous, blocking can be used to form homogeneous groups, resulting in a  </a:t>
            </a:r>
            <a:r>
              <a:rPr lang="en-US" u="sng"/>
              <a:t>randomized block design</a:t>
            </a:r>
            <a:r>
              <a:rPr lang="en-US"/>
              <a:t>.</a:t>
            </a:r>
          </a:p>
        </p:txBody>
      </p:sp>
    </p:spTree>
    <p:extLst>
      <p:ext uri="{BB962C8B-B14F-4D97-AF65-F5344CB8AC3E}">
        <p14:creationId xmlns:p14="http://schemas.microsoft.com/office/powerpoint/2010/main" val="121996379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Dot Plot (2 of 2)</a:t>
            </a:r>
          </a:p>
        </p:txBody>
      </p:sp>
      <p:sp>
        <p:nvSpPr>
          <p:cNvPr id="5" name="Content Placeholder 2">
            <a:extLst>
              <a:ext uri="{FF2B5EF4-FFF2-40B4-BE49-F238E27FC236}">
                <a16:creationId xmlns:a16="http://schemas.microsoft.com/office/drawing/2014/main" id="{FA0216E5-8246-422F-9E6E-BE2E56A59DA5}"/>
              </a:ext>
            </a:extLst>
          </p:cNvPr>
          <p:cNvSpPr>
            <a:spLocks noGrp="1"/>
          </p:cNvSpPr>
          <p:nvPr>
            <p:ph sz="half" idx="1"/>
          </p:nvPr>
        </p:nvSpPr>
        <p:spPr>
          <a:xfrm>
            <a:off x="476843" y="1825625"/>
            <a:ext cx="11241915" cy="539203"/>
          </a:xfrm>
        </p:spPr>
        <p:txBody>
          <a:bodyPr/>
          <a:lstStyle/>
          <a:p>
            <a:pPr marL="0" indent="0">
              <a:buNone/>
            </a:pPr>
            <a:r>
              <a:rPr lang="en-IN" b="1" u="sng"/>
              <a:t>Example:</a:t>
            </a:r>
            <a:r>
              <a:rPr lang="en-IN" b="1"/>
              <a:t> </a:t>
            </a:r>
            <a:r>
              <a:rPr lang="en-IN"/>
              <a:t>Sanderson and Clifford </a:t>
            </a:r>
          </a:p>
        </p:txBody>
      </p:sp>
      <p:pic>
        <p:nvPicPr>
          <p:cNvPr id="8" name="Picture 3" descr="A dot plot depicts the Audit Time Data presented in the format, audit time in days versus frequency, as follows: 12, 1; 13, 1; 14, 2; 15, 2; 16, 1; 17, 1; 18, 3; 19, 1; 20, 1; 21, 1; 22, 2; 23, 1; 27, 1; 28, 1; and 33, 1. ">
            <a:extLst>
              <a:ext uri="{FF2B5EF4-FFF2-40B4-BE49-F238E27FC236}">
                <a16:creationId xmlns:a16="http://schemas.microsoft.com/office/drawing/2014/main" id="{BC95187F-37F0-4432-BC01-12D116669C69}"/>
              </a:ext>
            </a:extLst>
          </p:cNvPr>
          <p:cNvPicPr>
            <a:picLocks noGrp="1" noChangeAspect="1"/>
          </p:cNvPicPr>
          <p:nvPr>
            <p:ph sz="half" idx="2"/>
          </p:nvPr>
        </p:nvPicPr>
        <p:blipFill>
          <a:blip r:embed="rId2"/>
          <a:stretch>
            <a:fillRect/>
          </a:stretch>
        </p:blipFill>
        <p:spPr>
          <a:xfrm>
            <a:off x="609599" y="2583245"/>
            <a:ext cx="10972802" cy="2560320"/>
          </a:xfrm>
          <a:prstGeom prst="rect">
            <a:avLst/>
          </a:prstGeom>
        </p:spPr>
      </p:pic>
    </p:spTree>
    <p:extLst>
      <p:ext uri="{BB962C8B-B14F-4D97-AF65-F5344CB8AC3E}">
        <p14:creationId xmlns:p14="http://schemas.microsoft.com/office/powerpoint/2010/main" val="3945142752"/>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4AB6B4-B06D-4295-807D-579B61DB008C}"/>
              </a:ext>
            </a:extLst>
          </p:cNvPr>
          <p:cNvSpPr>
            <a:spLocks noGrp="1"/>
          </p:cNvSpPr>
          <p:nvPr>
            <p:ph type="title"/>
          </p:nvPr>
        </p:nvSpPr>
        <p:spPr/>
        <p:txBody>
          <a:bodyPr/>
          <a:lstStyle/>
          <a:p>
            <a:r>
              <a:rPr lang="en-IN"/>
              <a:t>Randomized Block Design (2 of 10)</a:t>
            </a:r>
          </a:p>
        </p:txBody>
      </p:sp>
      <p:sp>
        <p:nvSpPr>
          <p:cNvPr id="2" name="Content Placeholder 2">
            <a:extLst>
              <a:ext uri="{FF2B5EF4-FFF2-40B4-BE49-F238E27FC236}">
                <a16:creationId xmlns:a16="http://schemas.microsoft.com/office/drawing/2014/main" id="{05860985-3EAC-4C5C-8096-D67DCCCBDFD3}"/>
              </a:ext>
            </a:extLst>
          </p:cNvPr>
          <p:cNvSpPr>
            <a:spLocks noGrp="1"/>
          </p:cNvSpPr>
          <p:nvPr>
            <p:ph sz="half" idx="2"/>
          </p:nvPr>
        </p:nvSpPr>
        <p:spPr>
          <a:xfrm>
            <a:off x="476843" y="1828800"/>
            <a:ext cx="11241915" cy="2584704"/>
          </a:xfrm>
        </p:spPr>
        <p:txBody>
          <a:bodyPr/>
          <a:lstStyle/>
          <a:p>
            <a:pPr>
              <a:spcBef>
                <a:spcPts val="300"/>
              </a:spcBef>
              <a:spcAft>
                <a:spcPts val="300"/>
              </a:spcAft>
            </a:pPr>
            <a:r>
              <a:rPr lang="en-US"/>
              <a:t>ANOVA Procedure</a:t>
            </a:r>
          </a:p>
          <a:p>
            <a:pPr marL="914400" indent="0">
              <a:spcBef>
                <a:spcPts val="300"/>
              </a:spcBef>
              <a:spcAft>
                <a:spcPts val="300"/>
              </a:spcAft>
              <a:buNone/>
            </a:pPr>
            <a:r>
              <a:rPr lang="en-US"/>
              <a:t>For a randomized block design the sum of squares total (SST) is partitioned into three groups:  </a:t>
            </a:r>
          </a:p>
          <a:p>
            <a:pPr marL="1371600" indent="0">
              <a:spcBef>
                <a:spcPts val="300"/>
              </a:spcBef>
              <a:spcAft>
                <a:spcPts val="300"/>
              </a:spcAft>
              <a:buNone/>
            </a:pPr>
            <a:r>
              <a:rPr lang="en-US"/>
              <a:t>sum of squares due to treatments, </a:t>
            </a:r>
          </a:p>
          <a:p>
            <a:pPr marL="1371600" indent="0">
              <a:spcBef>
                <a:spcPts val="300"/>
              </a:spcBef>
              <a:spcAft>
                <a:spcPts val="300"/>
              </a:spcAft>
              <a:buNone/>
            </a:pPr>
            <a:r>
              <a:rPr lang="en-US"/>
              <a:t>sum of squares due to blocks, and </a:t>
            </a:r>
          </a:p>
          <a:p>
            <a:pPr marL="1371600" indent="0">
              <a:spcBef>
                <a:spcPts val="300"/>
              </a:spcBef>
              <a:spcAft>
                <a:spcPts val="300"/>
              </a:spcAft>
              <a:buNone/>
            </a:pPr>
            <a:r>
              <a:rPr lang="en-US"/>
              <a:t>sum of squares due to error.</a:t>
            </a:r>
            <a:endParaRPr lang="en-IN"/>
          </a:p>
        </p:txBody>
      </p:sp>
      <p:graphicFrame>
        <p:nvGraphicFramePr>
          <p:cNvPr id="8" name="Ovject 3" descr="Begin equation. S S T equals S S T R plus S S B L plus S S E. End equation.">
            <a:extLst>
              <a:ext uri="{FF2B5EF4-FFF2-40B4-BE49-F238E27FC236}">
                <a16:creationId xmlns:a16="http://schemas.microsoft.com/office/drawing/2014/main" id="{7D8A06F9-AB46-4FB9-80A2-6C7D4BB613EE}"/>
              </a:ext>
            </a:extLst>
          </p:cNvPr>
          <p:cNvGraphicFramePr>
            <a:graphicFrameLocks noGrp="1" noChangeAspect="1"/>
          </p:cNvGraphicFramePr>
          <p:nvPr>
            <p:ph idx="10"/>
            <p:extLst>
              <p:ext uri="{D42A27DB-BD31-4B8C-83A1-F6EECF244321}">
                <p14:modId xmlns:p14="http://schemas.microsoft.com/office/powerpoint/2010/main" val="4059508254"/>
              </p:ext>
            </p:extLst>
          </p:nvPr>
        </p:nvGraphicFramePr>
        <p:xfrm>
          <a:off x="4070926" y="4629229"/>
          <a:ext cx="3733800" cy="292100"/>
        </p:xfrm>
        <a:graphic>
          <a:graphicData uri="http://schemas.openxmlformats.org/presentationml/2006/ole">
            <mc:AlternateContent xmlns:mc="http://schemas.openxmlformats.org/markup-compatibility/2006">
              <mc:Choice xmlns:v="urn:schemas-microsoft-com:vml" Requires="v">
                <p:oleObj spid="_x0000_s297987" name="Equation" r:id="rId3" imgW="3733560" imgH="291960" progId="Equation.DSMT4">
                  <p:embed/>
                </p:oleObj>
              </mc:Choice>
              <mc:Fallback>
                <p:oleObj name="Equation" r:id="rId3" imgW="3733560" imgH="291960" progId="Equation.DSMT4">
                  <p:embed/>
                  <p:pic>
                    <p:nvPicPr>
                      <p:cNvPr id="0" name="OLE substitute image"/>
                      <p:cNvPicPr/>
                      <p:nvPr/>
                    </p:nvPicPr>
                    <p:blipFill>
                      <a:blip r:embed="rId4"/>
                      <a:stretch>
                        <a:fillRect/>
                      </a:stretch>
                    </p:blipFill>
                    <p:spPr>
                      <a:xfrm>
                        <a:off x="4070926" y="4629229"/>
                        <a:ext cx="3733800" cy="292100"/>
                      </a:xfrm>
                      <a:prstGeom prst="rect">
                        <a:avLst/>
                      </a:prstGeom>
                    </p:spPr>
                  </p:pic>
                </p:oleObj>
              </mc:Fallback>
            </mc:AlternateContent>
          </a:graphicData>
        </a:graphic>
      </p:graphicFrame>
      <p:graphicFrame>
        <p:nvGraphicFramePr>
          <p:cNvPr id="10" name="Ovject 5" descr="The total degrees of freedom n subscript T baseline minus 1, are  partitioned such that k minus 1 degrees of freedom go to treatments, b minus 1 go to blocks, and left parenthesis k minus 1 right parenthesis times left parenthesis b minus 1 right parenthesis go to the error term.&#10;&#10;">
            <a:extLst>
              <a:ext uri="{FF2B5EF4-FFF2-40B4-BE49-F238E27FC236}">
                <a16:creationId xmlns:a16="http://schemas.microsoft.com/office/drawing/2014/main" id="{D93F7E06-2AC2-45E2-A5EE-70DEAA68198C}"/>
              </a:ext>
            </a:extLst>
          </p:cNvPr>
          <p:cNvGraphicFramePr>
            <a:graphicFrameLocks noGrp="1" noChangeAspect="1"/>
          </p:cNvGraphicFramePr>
          <p:nvPr>
            <p:ph idx="13"/>
            <p:extLst>
              <p:ext uri="{D42A27DB-BD31-4B8C-83A1-F6EECF244321}">
                <p14:modId xmlns:p14="http://schemas.microsoft.com/office/powerpoint/2010/main" val="919197793"/>
              </p:ext>
            </p:extLst>
          </p:nvPr>
        </p:nvGraphicFramePr>
        <p:xfrm>
          <a:off x="938213" y="5232400"/>
          <a:ext cx="9520237" cy="962025"/>
        </p:xfrm>
        <a:graphic>
          <a:graphicData uri="http://schemas.openxmlformats.org/presentationml/2006/ole">
            <mc:AlternateContent xmlns:mc="http://schemas.openxmlformats.org/markup-compatibility/2006">
              <mc:Choice xmlns:v="urn:schemas-microsoft-com:vml" Requires="v">
                <p:oleObj spid="_x0000_s297988" name="Equation" r:id="rId5" imgW="8420040" imgH="850680" progId="Equation.DSMT4">
                  <p:embed/>
                </p:oleObj>
              </mc:Choice>
              <mc:Fallback>
                <p:oleObj name="Equation" r:id="rId5" imgW="8420040" imgH="850680" progId="Equation.DSMT4">
                  <p:embed/>
                  <p:pic>
                    <p:nvPicPr>
                      <p:cNvPr id="0" name="OLE substitute image"/>
                      <p:cNvPicPr/>
                      <p:nvPr/>
                    </p:nvPicPr>
                    <p:blipFill>
                      <a:blip r:embed="rId6"/>
                      <a:stretch>
                        <a:fillRect/>
                      </a:stretch>
                    </p:blipFill>
                    <p:spPr>
                      <a:xfrm>
                        <a:off x="938213" y="5232400"/>
                        <a:ext cx="9520237" cy="962025"/>
                      </a:xfrm>
                      <a:prstGeom prst="rect">
                        <a:avLst/>
                      </a:prstGeom>
                    </p:spPr>
                  </p:pic>
                </p:oleObj>
              </mc:Fallback>
            </mc:AlternateContent>
          </a:graphicData>
        </a:graphic>
      </p:graphicFrame>
    </p:spTree>
    <p:extLst>
      <p:ext uri="{BB962C8B-B14F-4D97-AF65-F5344CB8AC3E}">
        <p14:creationId xmlns:p14="http://schemas.microsoft.com/office/powerpoint/2010/main" val="1990973994"/>
      </p:ext>
    </p:extLst>
  </p:cSld>
  <p:clrMapOvr>
    <a:masterClrMapping/>
  </p:clrMapOvr>
  <p:transition/>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9100-4C44-40AF-B704-E20DE5B16E86}"/>
              </a:ext>
            </a:extLst>
          </p:cNvPr>
          <p:cNvSpPr>
            <a:spLocks noGrp="1"/>
          </p:cNvSpPr>
          <p:nvPr>
            <p:ph type="title"/>
          </p:nvPr>
        </p:nvSpPr>
        <p:spPr/>
        <p:txBody>
          <a:bodyPr/>
          <a:lstStyle/>
          <a:p>
            <a:r>
              <a:rPr lang="en-IN"/>
              <a:t>Randomized Block Design (3 of 10)</a:t>
            </a:r>
          </a:p>
        </p:txBody>
      </p:sp>
      <p:sp>
        <p:nvSpPr>
          <p:cNvPr id="3" name="Content Placeholder 2">
            <a:extLst>
              <a:ext uri="{FF2B5EF4-FFF2-40B4-BE49-F238E27FC236}">
                <a16:creationId xmlns:a16="http://schemas.microsoft.com/office/drawing/2014/main" id="{67AFFF9F-EDB2-4073-B042-1DF8B2C3D2E6}"/>
              </a:ext>
            </a:extLst>
          </p:cNvPr>
          <p:cNvSpPr>
            <a:spLocks noGrp="1"/>
          </p:cNvSpPr>
          <p:nvPr>
            <p:ph sz="half" idx="1"/>
          </p:nvPr>
        </p:nvSpPr>
        <p:spPr>
          <a:xfrm>
            <a:off x="476843" y="1825625"/>
            <a:ext cx="5542957" cy="525689"/>
          </a:xfrm>
        </p:spPr>
        <p:txBody>
          <a:bodyPr/>
          <a:lstStyle/>
          <a:p>
            <a:r>
              <a:rPr lang="en-IN"/>
              <a:t>ANOVA Table</a:t>
            </a:r>
          </a:p>
        </p:txBody>
      </p:sp>
      <p:pic>
        <p:nvPicPr>
          <p:cNvPr id="7" name="Content Placeholder 6" descr="An ANOVA table for a randomized block design. Table data is as follows:&#10;Row 1: Source of variation is treatments; sum of squares is S S T R; degrees of freedom is k minus 1; mean square is M S T R equals begin fraction S S T R divided by k minus 1 end fraction; F is begin fraction M S T R divided by M S E; p-value is blank.&#10;Row 2: Source of variation is blocks; sum of squares is S S B L; degrees of freedom is b minus 1; mean square is M S B L equals begin fraction S S B L divided by b minus 1 end fraction; F is blank; p-value is blank.&#10;Row 3: Source of variation is error; sum of squares is S S E; degrees of freedom is left parenthesis k minus 1 right parenthesis times left parenthesis b minus 1 right parenthesis; mean square is M S E equals begin fraction S S E divided by left parenthesis k minus 1 right parenthesis times left parenthesis b minus 1 right parenthesis end fraction; F is blank; p-value is blank.&#10;Row 4: Source of variation is total; sum of squares is S S T; degrees of freedom is n subscript T baseline minus 1; mean square is blank; F is blank; p-value is blank.">
            <a:extLst>
              <a:ext uri="{FF2B5EF4-FFF2-40B4-BE49-F238E27FC236}">
                <a16:creationId xmlns:a16="http://schemas.microsoft.com/office/drawing/2014/main" id="{FC87B2C3-4F71-4C51-B726-13319386AB29}"/>
              </a:ext>
            </a:extLst>
          </p:cNvPr>
          <p:cNvPicPr>
            <a:picLocks noGrp="1" noChangeAspect="1"/>
          </p:cNvPicPr>
          <p:nvPr>
            <p:ph sz="half" idx="2"/>
          </p:nvPr>
        </p:nvPicPr>
        <p:blipFill>
          <a:blip r:embed="rId2"/>
          <a:stretch>
            <a:fillRect/>
          </a:stretch>
        </p:blipFill>
        <p:spPr>
          <a:xfrm>
            <a:off x="790575" y="2486247"/>
            <a:ext cx="10794812" cy="3619278"/>
          </a:xfrm>
          <a:prstGeom prst="rect">
            <a:avLst/>
          </a:prstGeom>
        </p:spPr>
      </p:pic>
    </p:spTree>
    <p:extLst>
      <p:ext uri="{BB962C8B-B14F-4D97-AF65-F5344CB8AC3E}">
        <p14:creationId xmlns:p14="http://schemas.microsoft.com/office/powerpoint/2010/main" val="133913713"/>
      </p:ext>
    </p:extLst>
  </p:cSld>
  <p:clrMapOvr>
    <a:masterClrMapping/>
  </p:clrMapOvr>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Randomized Block Design (4 of 10)</a:t>
            </a:r>
          </a:p>
        </p:txBody>
      </p:sp>
      <p:sp>
        <p:nvSpPr>
          <p:cNvPr id="3" name="Content Placeholder 2"/>
          <p:cNvSpPr>
            <a:spLocks noGrp="1"/>
          </p:cNvSpPr>
          <p:nvPr>
            <p:ph idx="1"/>
          </p:nvPr>
        </p:nvSpPr>
        <p:spPr/>
        <p:txBody>
          <a:bodyPr/>
          <a:lstStyle/>
          <a:p>
            <a:pPr marL="0" indent="0">
              <a:spcBef>
                <a:spcPts val="1200"/>
              </a:spcBef>
              <a:spcAft>
                <a:spcPts val="1200"/>
              </a:spcAft>
              <a:buNone/>
            </a:pPr>
            <a:r>
              <a:rPr lang="en-IN" b="1" u="sng"/>
              <a:t>Example</a:t>
            </a:r>
            <a:r>
              <a:rPr lang="en-IN"/>
              <a:t>: Air Traffic Controller Stress Test</a:t>
            </a:r>
          </a:p>
          <a:p>
            <a:pPr marL="0" indent="0">
              <a:spcBef>
                <a:spcPts val="1800"/>
              </a:spcBef>
              <a:spcAft>
                <a:spcPts val="1200"/>
              </a:spcAft>
              <a:buNone/>
            </a:pPr>
            <a:r>
              <a:rPr lang="en-IN"/>
              <a:t>A study measuring the fatigue and stress of air traffic controllers resulted in proposals for modification and redesign of the controller’s workstation. Three alternatives are selected for the purpose. A test needs to be conducted to determine to what extent the three alternatives differ in terms of their effect on controller stress.</a:t>
            </a:r>
          </a:p>
        </p:txBody>
      </p:sp>
    </p:spTree>
    <p:extLst>
      <p:ext uri="{BB962C8B-B14F-4D97-AF65-F5344CB8AC3E}">
        <p14:creationId xmlns:p14="http://schemas.microsoft.com/office/powerpoint/2010/main" val="3516708310"/>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E568-2C10-4E0F-BB06-D3045EC0E89A}"/>
              </a:ext>
            </a:extLst>
          </p:cNvPr>
          <p:cNvSpPr>
            <a:spLocks noGrp="1"/>
          </p:cNvSpPr>
          <p:nvPr>
            <p:ph type="title"/>
          </p:nvPr>
        </p:nvSpPr>
        <p:spPr/>
        <p:txBody>
          <a:bodyPr/>
          <a:lstStyle/>
          <a:p>
            <a:r>
              <a:rPr lang="en-IN"/>
              <a:t>Randomized Block Design (5 of 10)</a:t>
            </a:r>
          </a:p>
        </p:txBody>
      </p:sp>
      <p:sp>
        <p:nvSpPr>
          <p:cNvPr id="3" name="Content Placeholder 2">
            <a:extLst>
              <a:ext uri="{FF2B5EF4-FFF2-40B4-BE49-F238E27FC236}">
                <a16:creationId xmlns:a16="http://schemas.microsoft.com/office/drawing/2014/main" id="{DDB2D192-B60C-4023-953B-728B8833EFDC}"/>
              </a:ext>
            </a:extLst>
          </p:cNvPr>
          <p:cNvSpPr>
            <a:spLocks noGrp="1"/>
          </p:cNvSpPr>
          <p:nvPr>
            <p:ph sz="half" idx="1"/>
          </p:nvPr>
        </p:nvSpPr>
        <p:spPr>
          <a:xfrm>
            <a:off x="476843" y="1825625"/>
            <a:ext cx="11241915" cy="714375"/>
          </a:xfrm>
        </p:spPr>
        <p:txBody>
          <a:bodyPr/>
          <a:lstStyle/>
          <a:p>
            <a:r>
              <a:rPr lang="en-IN" b="1" u="sng"/>
              <a:t>Example</a:t>
            </a:r>
            <a:r>
              <a:rPr lang="en-IN"/>
              <a:t>: Air Traffic Controller Stress Test </a:t>
            </a:r>
          </a:p>
        </p:txBody>
      </p:sp>
      <p:sp>
        <p:nvSpPr>
          <p:cNvPr id="4" name="Content Placeholder 3">
            <a:extLst>
              <a:ext uri="{FF2B5EF4-FFF2-40B4-BE49-F238E27FC236}">
                <a16:creationId xmlns:a16="http://schemas.microsoft.com/office/drawing/2014/main" id="{428A73CF-3991-4E50-92C6-2EBA02EE65FE}"/>
              </a:ext>
            </a:extLst>
          </p:cNvPr>
          <p:cNvSpPr>
            <a:spLocks noGrp="1"/>
          </p:cNvSpPr>
          <p:nvPr>
            <p:ph sz="half" idx="2"/>
          </p:nvPr>
        </p:nvSpPr>
        <p:spPr>
          <a:xfrm>
            <a:off x="2129997" y="2674933"/>
            <a:ext cx="7928404" cy="2855010"/>
          </a:xfrm>
          <a:ln>
            <a:solidFill>
              <a:srgbClr val="003865"/>
            </a:solidFill>
          </a:ln>
        </p:spPr>
        <p:txBody>
          <a:bodyPr anchor="ctr"/>
          <a:lstStyle/>
          <a:p>
            <a:pPr marL="0" indent="0" algn="ctr">
              <a:buNone/>
            </a:pPr>
            <a:r>
              <a:rPr lang="en-US"/>
              <a:t>Factor  . . .  Workstation </a:t>
            </a:r>
          </a:p>
          <a:p>
            <a:pPr marL="0" indent="0" algn="ctr">
              <a:buNone/>
            </a:pPr>
            <a:r>
              <a:rPr lang="en-US"/>
              <a:t>Treatments  . . .  System A, B and C</a:t>
            </a:r>
          </a:p>
          <a:p>
            <a:pPr marL="0" indent="0" algn="ctr">
              <a:buNone/>
            </a:pPr>
            <a:r>
              <a:rPr lang="en-US"/>
              <a:t>Blocks  . . .  Controllers</a:t>
            </a:r>
          </a:p>
          <a:p>
            <a:pPr marL="0" indent="0" algn="ctr">
              <a:buNone/>
            </a:pPr>
            <a:r>
              <a:rPr lang="en-US"/>
              <a:t>Response variable   . . .  Miles per gallon</a:t>
            </a:r>
            <a:endParaRPr lang="en-IN"/>
          </a:p>
        </p:txBody>
      </p:sp>
    </p:spTree>
    <p:extLst>
      <p:ext uri="{BB962C8B-B14F-4D97-AF65-F5344CB8AC3E}">
        <p14:creationId xmlns:p14="http://schemas.microsoft.com/office/powerpoint/2010/main" val="3828897356"/>
      </p:ext>
    </p:extLst>
  </p:cSld>
  <p:clrMapOvr>
    <a:masterClrMapping/>
  </p:clrMapOvr>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93C1-AE0C-4ABA-8BC7-AD551B4018A3}"/>
              </a:ext>
            </a:extLst>
          </p:cNvPr>
          <p:cNvSpPr>
            <a:spLocks noGrp="1"/>
          </p:cNvSpPr>
          <p:nvPr>
            <p:ph type="title"/>
          </p:nvPr>
        </p:nvSpPr>
        <p:spPr/>
        <p:txBody>
          <a:bodyPr/>
          <a:lstStyle/>
          <a:p>
            <a:r>
              <a:rPr lang="en-IN"/>
              <a:t>Randomized Block Design (6 of 10)</a:t>
            </a:r>
          </a:p>
        </p:txBody>
      </p:sp>
      <p:sp>
        <p:nvSpPr>
          <p:cNvPr id="3" name="Content Placeholder 2">
            <a:extLst>
              <a:ext uri="{FF2B5EF4-FFF2-40B4-BE49-F238E27FC236}">
                <a16:creationId xmlns:a16="http://schemas.microsoft.com/office/drawing/2014/main" id="{F433783B-6C30-4BA4-9EF7-15AE62A2191D}"/>
              </a:ext>
            </a:extLst>
          </p:cNvPr>
          <p:cNvSpPr>
            <a:spLocks noGrp="1"/>
          </p:cNvSpPr>
          <p:nvPr>
            <p:ph sz="half" idx="1"/>
          </p:nvPr>
        </p:nvSpPr>
        <p:spPr>
          <a:xfrm>
            <a:off x="476843" y="1825625"/>
            <a:ext cx="11238313" cy="598261"/>
          </a:xfrm>
        </p:spPr>
        <p:txBody>
          <a:bodyPr/>
          <a:lstStyle/>
          <a:p>
            <a:r>
              <a:rPr lang="en-IN" b="1" u="sng"/>
              <a:t>Example</a:t>
            </a:r>
            <a:r>
              <a:rPr lang="en-IN"/>
              <a:t>: Air Traffic Controller Stress Test</a:t>
            </a:r>
          </a:p>
        </p:txBody>
      </p:sp>
      <p:graphicFrame>
        <p:nvGraphicFramePr>
          <p:cNvPr id="5" name="Table 3">
            <a:extLst>
              <a:ext uri="{FF2B5EF4-FFF2-40B4-BE49-F238E27FC236}">
                <a16:creationId xmlns:a16="http://schemas.microsoft.com/office/drawing/2014/main" id="{90BCB5DA-E43F-4FD5-9F3C-95E92C11FE3B}"/>
              </a:ext>
            </a:extLst>
          </p:cNvPr>
          <p:cNvGraphicFramePr>
            <a:graphicFrameLocks noGrp="1"/>
          </p:cNvGraphicFramePr>
          <p:nvPr>
            <p:ph sz="half" idx="2"/>
            <p:extLst>
              <p:ext uri="{D42A27DB-BD31-4B8C-83A1-F6EECF244321}">
                <p14:modId xmlns:p14="http://schemas.microsoft.com/office/powerpoint/2010/main" val="2157190125"/>
              </p:ext>
            </p:extLst>
          </p:nvPr>
        </p:nvGraphicFramePr>
        <p:xfrm>
          <a:off x="784612" y="2539361"/>
          <a:ext cx="10622777" cy="3606800"/>
        </p:xfrm>
        <a:graphic>
          <a:graphicData uri="http://schemas.openxmlformats.org/drawingml/2006/table">
            <a:tbl>
              <a:tblPr firstRow="1" bandRow="1">
                <a:tableStyleId>{073A0DAA-6AF3-43AB-8588-CEC1D06C72B9}</a:tableStyleId>
              </a:tblPr>
              <a:tblGrid>
                <a:gridCol w="1770462">
                  <a:extLst>
                    <a:ext uri="{9D8B030D-6E8A-4147-A177-3AD203B41FA5}">
                      <a16:colId xmlns:a16="http://schemas.microsoft.com/office/drawing/2014/main" val="3478674261"/>
                    </a:ext>
                  </a:extLst>
                </a:gridCol>
                <a:gridCol w="1770463">
                  <a:extLst>
                    <a:ext uri="{9D8B030D-6E8A-4147-A177-3AD203B41FA5}">
                      <a16:colId xmlns:a16="http://schemas.microsoft.com/office/drawing/2014/main" val="2149304062"/>
                    </a:ext>
                  </a:extLst>
                </a:gridCol>
                <a:gridCol w="1770463">
                  <a:extLst>
                    <a:ext uri="{9D8B030D-6E8A-4147-A177-3AD203B41FA5}">
                      <a16:colId xmlns:a16="http://schemas.microsoft.com/office/drawing/2014/main" val="2460288174"/>
                    </a:ext>
                  </a:extLst>
                </a:gridCol>
                <a:gridCol w="1770463">
                  <a:extLst>
                    <a:ext uri="{9D8B030D-6E8A-4147-A177-3AD203B41FA5}">
                      <a16:colId xmlns:a16="http://schemas.microsoft.com/office/drawing/2014/main" val="3552804984"/>
                    </a:ext>
                  </a:extLst>
                </a:gridCol>
                <a:gridCol w="1770463">
                  <a:extLst>
                    <a:ext uri="{9D8B030D-6E8A-4147-A177-3AD203B41FA5}">
                      <a16:colId xmlns:a16="http://schemas.microsoft.com/office/drawing/2014/main" val="1734751626"/>
                    </a:ext>
                  </a:extLst>
                </a:gridCol>
                <a:gridCol w="1770463">
                  <a:extLst>
                    <a:ext uri="{9D8B030D-6E8A-4147-A177-3AD203B41FA5}">
                      <a16:colId xmlns:a16="http://schemas.microsoft.com/office/drawing/2014/main" val="3009000825"/>
                    </a:ext>
                  </a:extLst>
                </a:gridCol>
              </a:tblGrid>
              <a:tr h="370840">
                <a:tc>
                  <a:txBody>
                    <a:bodyPr/>
                    <a:lstStyle/>
                    <a:p>
                      <a:pPr algn="ctr"/>
                      <a:endParaRPr lang="en-IN"/>
                    </a:p>
                  </a:txBody>
                  <a:tcPr>
                    <a:lnB w="12700" cap="flat" cmpd="sng" algn="ctr">
                      <a:solidFill>
                        <a:srgbClr val="000000"/>
                      </a:solidFill>
                      <a:prstDash val="solid"/>
                      <a:round/>
                      <a:headEnd type="none" w="med" len="med"/>
                      <a:tailEnd type="none" w="med" len="med"/>
                    </a:lnB>
                    <a:solidFill>
                      <a:srgbClr val="141414"/>
                    </a:solidFill>
                  </a:tcPr>
                </a:tc>
                <a:tc>
                  <a:txBody>
                    <a:bodyPr/>
                    <a:lstStyle/>
                    <a:p>
                      <a:pPr algn="ctr"/>
                      <a:endParaRPr lang="en-IN"/>
                    </a:p>
                  </a:txBody>
                  <a:tcPr>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b="1"/>
                        <a:t>Treatments</a:t>
                      </a:r>
                    </a:p>
                  </a:txBody>
                  <a:tcPr>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b="1"/>
                        <a:t>Treatments</a:t>
                      </a:r>
                    </a:p>
                  </a:txBody>
                  <a:tcPr>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b="1"/>
                        <a:t>Treatments</a:t>
                      </a:r>
                    </a:p>
                  </a:txBody>
                  <a:tcPr>
                    <a:lnB w="12700" cap="flat" cmpd="sng" algn="ctr">
                      <a:solidFill>
                        <a:srgbClr val="000000"/>
                      </a:solidFill>
                      <a:prstDash val="solid"/>
                      <a:round/>
                      <a:headEnd type="none" w="med" len="med"/>
                      <a:tailEnd type="none" w="med" len="med"/>
                    </a:lnB>
                    <a:solidFill>
                      <a:srgbClr val="141414"/>
                    </a:solidFill>
                  </a:tcPr>
                </a:tc>
                <a:tc>
                  <a:txBody>
                    <a:bodyPr/>
                    <a:lstStyle/>
                    <a:p>
                      <a:pPr algn="ctr"/>
                      <a:endParaRPr lang="en-IN" b="1"/>
                    </a:p>
                  </a:txBody>
                  <a:tcPr>
                    <a:lnB w="12700" cap="flat" cmpd="sng" algn="ctr">
                      <a:solidFill>
                        <a:srgbClr val="000000"/>
                      </a:solidFill>
                      <a:prstDash val="solid"/>
                      <a:round/>
                      <a:headEnd type="none" w="med" len="med"/>
                      <a:tailEnd type="none" w="med" len="med"/>
                    </a:lnB>
                    <a:solidFill>
                      <a:srgbClr val="141414"/>
                    </a:solidFill>
                  </a:tcPr>
                </a:tc>
                <a:extLst>
                  <a:ext uri="{0D108BD9-81ED-4DB2-BD59-A6C34878D82A}">
                    <a16:rowId xmlns:a16="http://schemas.microsoft.com/office/drawing/2014/main" val="2070893820"/>
                  </a:ext>
                </a:extLst>
              </a:tr>
              <a:tr h="370840">
                <a:tc>
                  <a:txBody>
                    <a:bodyPr/>
                    <a:lstStyle/>
                    <a:p>
                      <a:pPr algn="ct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141414"/>
                          </a:solidFill>
                        </a:rPr>
                        <a:t>System 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141414"/>
                          </a:solidFill>
                        </a:rPr>
                        <a:t>System B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141414"/>
                          </a:solidFill>
                        </a:rPr>
                        <a:t>System C</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b="1">
                          <a:solidFill>
                            <a:srgbClr val="141414"/>
                          </a:solidFill>
                        </a:rPr>
                        <a:t>Block Means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0017311"/>
                  </a:ext>
                </a:extLst>
              </a:tr>
              <a:tr h="370840">
                <a:tc>
                  <a:txBody>
                    <a:bodyPr/>
                    <a:lstStyle/>
                    <a:p>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IN">
                          <a:solidFill>
                            <a:srgbClr val="141414"/>
                          </a:solidFill>
                        </a:rPr>
                        <a:t>Controller 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7628073"/>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b="1">
                          <a:solidFill>
                            <a:srgbClr val="141414"/>
                          </a:solidFill>
                        </a:rPr>
                        <a:t>Blocks</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Controller 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9937343"/>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N" b="1">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Controller 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5688846"/>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Controller 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5053867"/>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Controller 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9822181"/>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Controller 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7587378"/>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Treatment</a:t>
                      </a:r>
                    </a:p>
                    <a:p>
                      <a:pPr marL="0" marR="0" lvl="0" indent="0" algn="l" defTabSz="914400" rtl="0" eaLnBrk="1" fontAlgn="auto" latinLnBrk="0" hangingPunct="1">
                        <a:lnSpc>
                          <a:spcPct val="100000"/>
                        </a:lnSpc>
                        <a:spcBef>
                          <a:spcPct val="0"/>
                        </a:spcBef>
                        <a:spcAft>
                          <a:spcPct val="0"/>
                        </a:spcAft>
                        <a:buClrTx/>
                        <a:buSzTx/>
                        <a:buFontTx/>
                        <a:buNone/>
                        <a:defRPr/>
                      </a:pPr>
                      <a:r>
                        <a:rPr lang="en-IN">
                          <a:solidFill>
                            <a:srgbClr val="141414"/>
                          </a:solidFill>
                        </a:rPr>
                        <a:t>Means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15.5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8499909"/>
                  </a:ext>
                </a:extLst>
              </a:tr>
            </a:tbl>
          </a:graphicData>
        </a:graphic>
      </p:graphicFrame>
    </p:spTree>
    <p:extLst>
      <p:ext uri="{BB962C8B-B14F-4D97-AF65-F5344CB8AC3E}">
        <p14:creationId xmlns:p14="http://schemas.microsoft.com/office/powerpoint/2010/main" val="2796803114"/>
      </p:ext>
    </p:extLst>
  </p:cSld>
  <p:clrMapOvr>
    <a:masterClrMapping/>
  </p:clrMapOvr>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34CD-F021-478B-8BDD-A5A611DCD28D}"/>
              </a:ext>
            </a:extLst>
          </p:cNvPr>
          <p:cNvSpPr>
            <a:spLocks noGrp="1"/>
          </p:cNvSpPr>
          <p:nvPr>
            <p:ph type="title"/>
          </p:nvPr>
        </p:nvSpPr>
        <p:spPr/>
        <p:txBody>
          <a:bodyPr/>
          <a:lstStyle/>
          <a:p>
            <a:r>
              <a:rPr lang="en-IN"/>
              <a:t>Randomized Block Design (7 of 10)</a:t>
            </a:r>
          </a:p>
        </p:txBody>
      </p:sp>
      <p:sp>
        <p:nvSpPr>
          <p:cNvPr id="3" name="Content Placeholder 2">
            <a:extLst>
              <a:ext uri="{FF2B5EF4-FFF2-40B4-BE49-F238E27FC236}">
                <a16:creationId xmlns:a16="http://schemas.microsoft.com/office/drawing/2014/main" id="{CE78865E-4DDC-45ED-BBCD-D1F9F9CBAFDC}"/>
              </a:ext>
            </a:extLst>
          </p:cNvPr>
          <p:cNvSpPr>
            <a:spLocks noGrp="1"/>
          </p:cNvSpPr>
          <p:nvPr>
            <p:ph sz="quarter" idx="17"/>
          </p:nvPr>
        </p:nvSpPr>
        <p:spPr>
          <a:xfrm>
            <a:off x="476842" y="1828800"/>
            <a:ext cx="11238313" cy="1254477"/>
          </a:xfrm>
        </p:spPr>
        <p:txBody>
          <a:bodyPr/>
          <a:lstStyle/>
          <a:p>
            <a:pPr marL="0" indent="0">
              <a:spcBef>
                <a:spcPts val="600"/>
              </a:spcBef>
              <a:spcAft>
                <a:spcPts val="300"/>
              </a:spcAft>
              <a:buNone/>
            </a:pPr>
            <a:r>
              <a:rPr lang="en-IN" sz="2000" b="1" u="sng"/>
              <a:t>Example</a:t>
            </a:r>
            <a:r>
              <a:rPr lang="en-IN" sz="2000"/>
              <a:t>: Air Traffic Controller Stress Test </a:t>
            </a:r>
          </a:p>
          <a:p>
            <a:pPr>
              <a:spcBef>
                <a:spcPts val="600"/>
              </a:spcBef>
              <a:spcAft>
                <a:spcPts val="300"/>
              </a:spcAft>
            </a:pPr>
            <a:r>
              <a:rPr lang="en-US" sz="2000"/>
              <a:t>Mean Square Due to Treatments</a:t>
            </a:r>
          </a:p>
          <a:p>
            <a:pPr marL="457200" lvl="1" indent="0" algn="ctr">
              <a:spcBef>
                <a:spcPts val="600"/>
              </a:spcBef>
              <a:spcAft>
                <a:spcPts val="300"/>
              </a:spcAft>
              <a:buNone/>
            </a:pPr>
            <a:r>
              <a:rPr lang="en-US" sz="2000"/>
              <a:t>The overall sample mean is 14. Thus,</a:t>
            </a:r>
          </a:p>
        </p:txBody>
      </p:sp>
      <p:graphicFrame>
        <p:nvGraphicFramePr>
          <p:cNvPr id="22" name="Ovject 3" descr="Begin equation. S S T R equals 6 left bracket left parenthesis 13.5 minus 14 right parenthesis squared plus left parenthesis 13 minus 14 right parenthesis squared plus left parenthesis 15.5 minus 14 right parenthesis squared right bracket equals 21.  End equation. ">
            <a:extLst>
              <a:ext uri="{FF2B5EF4-FFF2-40B4-BE49-F238E27FC236}">
                <a16:creationId xmlns:a16="http://schemas.microsoft.com/office/drawing/2014/main" id="{41B38D49-B4FC-4BF0-A6BE-8DC444C5315A}"/>
              </a:ext>
            </a:extLst>
          </p:cNvPr>
          <p:cNvGraphicFramePr>
            <a:graphicFrameLocks noGrp="1" noChangeAspect="1"/>
          </p:cNvGraphicFramePr>
          <p:nvPr>
            <p:ph sz="quarter" idx="18"/>
            <p:extLst>
              <p:ext uri="{D42A27DB-BD31-4B8C-83A1-F6EECF244321}">
                <p14:modId xmlns:p14="http://schemas.microsoft.com/office/powerpoint/2010/main" val="213072468"/>
              </p:ext>
            </p:extLst>
          </p:nvPr>
        </p:nvGraphicFramePr>
        <p:xfrm>
          <a:off x="3124198" y="3074853"/>
          <a:ext cx="5943600" cy="431640"/>
        </p:xfrm>
        <a:graphic>
          <a:graphicData uri="http://schemas.openxmlformats.org/presentationml/2006/ole">
            <mc:AlternateContent xmlns:mc="http://schemas.openxmlformats.org/markup-compatibility/2006">
              <mc:Choice xmlns:v="urn:schemas-microsoft-com:vml" Requires="v">
                <p:oleObj spid="_x0000_s299015" name="Equation" r:id="rId3" imgW="5943600" imgH="431640" progId="Equation.DSMT4">
                  <p:embed/>
                </p:oleObj>
              </mc:Choice>
              <mc:Fallback>
                <p:oleObj name="Equation" r:id="rId3" imgW="5943600" imgH="431640" progId="Equation.DSMT4">
                  <p:embed/>
                  <p:pic>
                    <p:nvPicPr>
                      <p:cNvPr id="0" name="OLE substitute image"/>
                      <p:cNvPicPr/>
                      <p:nvPr/>
                    </p:nvPicPr>
                    <p:blipFill>
                      <a:blip r:embed="rId4"/>
                      <a:stretch>
                        <a:fillRect/>
                      </a:stretch>
                    </p:blipFill>
                    <p:spPr>
                      <a:xfrm>
                        <a:off x="3124198" y="3074853"/>
                        <a:ext cx="5943600" cy="431640"/>
                      </a:xfrm>
                      <a:prstGeom prst="rect">
                        <a:avLst/>
                      </a:prstGeom>
                    </p:spPr>
                  </p:pic>
                </p:oleObj>
              </mc:Fallback>
            </mc:AlternateContent>
          </a:graphicData>
        </a:graphic>
      </p:graphicFrame>
      <p:graphicFrame>
        <p:nvGraphicFramePr>
          <p:cNvPr id="24" name="Ovject 4" descr="Start equation. MSTR equals start fraction 21 divided by  left parenthesis 3 minus 1 right parenthesis end fraction equals 10.5. End equation. ">
            <a:extLst>
              <a:ext uri="{FF2B5EF4-FFF2-40B4-BE49-F238E27FC236}">
                <a16:creationId xmlns:a16="http://schemas.microsoft.com/office/drawing/2014/main" id="{0A2A283E-4F8B-444D-8012-C6367227D1B5}"/>
              </a:ext>
            </a:extLst>
          </p:cNvPr>
          <p:cNvGraphicFramePr>
            <a:graphicFrameLocks noGrp="1" noChangeAspect="1"/>
          </p:cNvGraphicFramePr>
          <p:nvPr>
            <p:ph sz="quarter" idx="19"/>
            <p:extLst>
              <p:ext uri="{D42A27DB-BD31-4B8C-83A1-F6EECF244321}">
                <p14:modId xmlns:p14="http://schemas.microsoft.com/office/powerpoint/2010/main" val="2949065315"/>
              </p:ext>
            </p:extLst>
          </p:nvPr>
        </p:nvGraphicFramePr>
        <p:xfrm>
          <a:off x="4718098" y="3581736"/>
          <a:ext cx="2755800" cy="317160"/>
        </p:xfrm>
        <a:graphic>
          <a:graphicData uri="http://schemas.openxmlformats.org/presentationml/2006/ole">
            <mc:AlternateContent xmlns:mc="http://schemas.openxmlformats.org/markup-compatibility/2006">
              <mc:Choice xmlns:v="urn:schemas-microsoft-com:vml" Requires="v">
                <p:oleObj spid="_x0000_s299016" name="Equation" r:id="rId5" imgW="2755800" imgH="317160" progId="Equation.DSMT4">
                  <p:embed/>
                </p:oleObj>
              </mc:Choice>
              <mc:Fallback>
                <p:oleObj name="Equation" r:id="rId5" imgW="2755800" imgH="317160" progId="Equation.DSMT4">
                  <p:embed/>
                  <p:pic>
                    <p:nvPicPr>
                      <p:cNvPr id="0" name="OLE substitute image"/>
                      <p:cNvPicPr/>
                      <p:nvPr/>
                    </p:nvPicPr>
                    <p:blipFill>
                      <a:blip r:embed="rId6"/>
                      <a:stretch>
                        <a:fillRect/>
                      </a:stretch>
                    </p:blipFill>
                    <p:spPr>
                      <a:xfrm>
                        <a:off x="4718098" y="3581736"/>
                        <a:ext cx="2755800" cy="31716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8A7D76D-57C4-4D1A-A335-DD3F9D40ECA0}"/>
              </a:ext>
            </a:extLst>
          </p:cNvPr>
          <p:cNvSpPr>
            <a:spLocks noGrp="1"/>
          </p:cNvSpPr>
          <p:nvPr>
            <p:ph sz="quarter" idx="20"/>
          </p:nvPr>
        </p:nvSpPr>
        <p:spPr>
          <a:xfrm>
            <a:off x="476843" y="3993494"/>
            <a:ext cx="4907957" cy="368300"/>
          </a:xfrm>
        </p:spPr>
        <p:txBody>
          <a:bodyPr/>
          <a:lstStyle/>
          <a:p>
            <a:r>
              <a:rPr lang="en-US" sz="2000"/>
              <a:t>Mean Square Due to Blocks</a:t>
            </a:r>
            <a:endParaRPr lang="en-IN" sz="2000"/>
          </a:p>
        </p:txBody>
      </p:sp>
      <p:graphicFrame>
        <p:nvGraphicFramePr>
          <p:cNvPr id="26" name="Ovject 6" descr="Begin equation. S S B L equals 3 left bracket left parenthesis 16 minus 14 right parenthesis squared plus ellipsis plus left parenthesis 13 minus 14 right parenthesis squared right bracket equals 30 end equation. ">
            <a:extLst>
              <a:ext uri="{FF2B5EF4-FFF2-40B4-BE49-F238E27FC236}">
                <a16:creationId xmlns:a16="http://schemas.microsoft.com/office/drawing/2014/main" id="{18707AFC-7C1A-4E0C-A223-49A3EAF5767A}"/>
              </a:ext>
            </a:extLst>
          </p:cNvPr>
          <p:cNvGraphicFramePr>
            <a:graphicFrameLocks noGrp="1" noChangeAspect="1"/>
          </p:cNvGraphicFramePr>
          <p:nvPr>
            <p:ph sz="quarter" idx="21"/>
            <p:extLst>
              <p:ext uri="{D42A27DB-BD31-4B8C-83A1-F6EECF244321}">
                <p14:modId xmlns:p14="http://schemas.microsoft.com/office/powerpoint/2010/main" val="2398168663"/>
              </p:ext>
            </p:extLst>
          </p:nvPr>
        </p:nvGraphicFramePr>
        <p:xfrm>
          <a:off x="3721258" y="4308720"/>
          <a:ext cx="4749480" cy="431640"/>
        </p:xfrm>
        <a:graphic>
          <a:graphicData uri="http://schemas.openxmlformats.org/presentationml/2006/ole">
            <mc:AlternateContent xmlns:mc="http://schemas.openxmlformats.org/markup-compatibility/2006">
              <mc:Choice xmlns:v="urn:schemas-microsoft-com:vml" Requires="v">
                <p:oleObj spid="_x0000_s299017" name="Equation" r:id="rId7" imgW="4749480" imgH="431640" progId="Equation.DSMT4">
                  <p:embed/>
                </p:oleObj>
              </mc:Choice>
              <mc:Fallback>
                <p:oleObj name="Equation" r:id="rId7" imgW="4749480" imgH="431640" progId="Equation.DSMT4">
                  <p:embed/>
                  <p:pic>
                    <p:nvPicPr>
                      <p:cNvPr id="0" name="OLE substitute image"/>
                      <p:cNvPicPr/>
                      <p:nvPr/>
                    </p:nvPicPr>
                    <p:blipFill>
                      <a:blip r:embed="rId8"/>
                      <a:stretch>
                        <a:fillRect/>
                      </a:stretch>
                    </p:blipFill>
                    <p:spPr>
                      <a:xfrm>
                        <a:off x="3721258" y="4308720"/>
                        <a:ext cx="4749480" cy="431640"/>
                      </a:xfrm>
                      <a:prstGeom prst="rect">
                        <a:avLst/>
                      </a:prstGeom>
                    </p:spPr>
                  </p:pic>
                </p:oleObj>
              </mc:Fallback>
            </mc:AlternateContent>
          </a:graphicData>
        </a:graphic>
      </p:graphicFrame>
      <p:graphicFrame>
        <p:nvGraphicFramePr>
          <p:cNvPr id="27" name="Ovject 7" descr="Begin equation. M S B L equals start fraction 30 divided by left parenthesis 6 minus 1 right parenthesis end fraction equals 6. End equation. ">
            <a:extLst>
              <a:ext uri="{FF2B5EF4-FFF2-40B4-BE49-F238E27FC236}">
                <a16:creationId xmlns:a16="http://schemas.microsoft.com/office/drawing/2014/main" id="{2062AE20-A42E-4A67-9013-4B8E0D6B60C6}"/>
              </a:ext>
            </a:extLst>
          </p:cNvPr>
          <p:cNvGraphicFramePr>
            <a:graphicFrameLocks noGrp="1" noChangeAspect="1"/>
          </p:cNvGraphicFramePr>
          <p:nvPr>
            <p:ph sz="quarter" idx="22"/>
            <p:extLst>
              <p:ext uri="{D42A27DB-BD31-4B8C-83A1-F6EECF244321}">
                <p14:modId xmlns:p14="http://schemas.microsoft.com/office/powerpoint/2010/main" val="4066859113"/>
              </p:ext>
            </p:extLst>
          </p:nvPr>
        </p:nvGraphicFramePr>
        <p:xfrm>
          <a:off x="4883158" y="4879675"/>
          <a:ext cx="2425680" cy="317160"/>
        </p:xfrm>
        <a:graphic>
          <a:graphicData uri="http://schemas.openxmlformats.org/presentationml/2006/ole">
            <mc:AlternateContent xmlns:mc="http://schemas.openxmlformats.org/markup-compatibility/2006">
              <mc:Choice xmlns:v="urn:schemas-microsoft-com:vml" Requires="v">
                <p:oleObj spid="_x0000_s299018" name="Equation" r:id="rId9" imgW="2425680" imgH="317160" progId="Equation.DSMT4">
                  <p:embed/>
                </p:oleObj>
              </mc:Choice>
              <mc:Fallback>
                <p:oleObj name="Equation" r:id="rId9" imgW="2425680" imgH="317160" progId="Equation.DSMT4">
                  <p:embed/>
                  <p:pic>
                    <p:nvPicPr>
                      <p:cNvPr id="0" name="OLE substitute image"/>
                      <p:cNvPicPr/>
                      <p:nvPr/>
                    </p:nvPicPr>
                    <p:blipFill>
                      <a:blip r:embed="rId10"/>
                      <a:stretch>
                        <a:fillRect/>
                      </a:stretch>
                    </p:blipFill>
                    <p:spPr>
                      <a:xfrm>
                        <a:off x="4883158" y="4879675"/>
                        <a:ext cx="2425680" cy="31716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1AB97700-2B42-4502-A638-52C2045E01AC}"/>
              </a:ext>
            </a:extLst>
          </p:cNvPr>
          <p:cNvSpPr>
            <a:spLocks noGrp="1"/>
          </p:cNvSpPr>
          <p:nvPr>
            <p:ph sz="quarter" idx="23"/>
          </p:nvPr>
        </p:nvSpPr>
        <p:spPr>
          <a:xfrm>
            <a:off x="473242" y="5301836"/>
            <a:ext cx="4098758" cy="368300"/>
          </a:xfrm>
        </p:spPr>
        <p:txBody>
          <a:bodyPr/>
          <a:lstStyle/>
          <a:p>
            <a:r>
              <a:rPr lang="en-US" sz="2000"/>
              <a:t>Mean Square Due to Error</a:t>
            </a:r>
            <a:endParaRPr lang="en-IN" sz="2000"/>
          </a:p>
        </p:txBody>
      </p:sp>
      <p:graphicFrame>
        <p:nvGraphicFramePr>
          <p:cNvPr id="29" name="Ovject 9" descr="Begin equation. S S E equals 70 minus 21 minus 30 equals 19. End equation. ">
            <a:extLst>
              <a:ext uri="{FF2B5EF4-FFF2-40B4-BE49-F238E27FC236}">
                <a16:creationId xmlns:a16="http://schemas.microsoft.com/office/drawing/2014/main" id="{4AEEC8B5-4DEF-48D4-B52C-B39A72B6EAFA}"/>
              </a:ext>
            </a:extLst>
          </p:cNvPr>
          <p:cNvGraphicFramePr>
            <a:graphicFrameLocks noGrp="1" noChangeAspect="1"/>
          </p:cNvGraphicFramePr>
          <p:nvPr>
            <p:ph sz="quarter" idx="24"/>
            <p:extLst>
              <p:ext uri="{D42A27DB-BD31-4B8C-83A1-F6EECF244321}">
                <p14:modId xmlns:p14="http://schemas.microsoft.com/office/powerpoint/2010/main" val="4115747116"/>
              </p:ext>
            </p:extLst>
          </p:nvPr>
        </p:nvGraphicFramePr>
        <p:xfrm>
          <a:off x="4756148" y="5657067"/>
          <a:ext cx="2679700" cy="254000"/>
        </p:xfrm>
        <a:graphic>
          <a:graphicData uri="http://schemas.openxmlformats.org/presentationml/2006/ole">
            <mc:AlternateContent xmlns:mc="http://schemas.openxmlformats.org/markup-compatibility/2006">
              <mc:Choice xmlns:v="urn:schemas-microsoft-com:vml" Requires="v">
                <p:oleObj spid="_x0000_s299019" name="Equation" r:id="rId11" imgW="2679480" imgH="253800" progId="Equation.DSMT4">
                  <p:embed/>
                </p:oleObj>
              </mc:Choice>
              <mc:Fallback>
                <p:oleObj name="Equation" r:id="rId11" imgW="2679480" imgH="253800" progId="Equation.DSMT4">
                  <p:embed/>
                  <p:pic>
                    <p:nvPicPr>
                      <p:cNvPr id="0" name="OLE substitute image"/>
                      <p:cNvPicPr/>
                      <p:nvPr/>
                    </p:nvPicPr>
                    <p:blipFill>
                      <a:blip r:embed="rId12"/>
                      <a:stretch>
                        <a:fillRect/>
                      </a:stretch>
                    </p:blipFill>
                    <p:spPr>
                      <a:xfrm>
                        <a:off x="4756148" y="5657067"/>
                        <a:ext cx="2679700" cy="254000"/>
                      </a:xfrm>
                      <a:prstGeom prst="rect">
                        <a:avLst/>
                      </a:prstGeom>
                    </p:spPr>
                  </p:pic>
                </p:oleObj>
              </mc:Fallback>
            </mc:AlternateContent>
          </a:graphicData>
        </a:graphic>
      </p:graphicFrame>
      <p:graphicFrame>
        <p:nvGraphicFramePr>
          <p:cNvPr id="31" name="Ovject 10" descr="Begin equation. M S E equals start fraction 19 divided by left bracket left parenthesis 3 minus 1 right parenthesis times left parenthesis 6 minus 1 right parenthesis right bracket end fraction equals 1.9. End equation. ">
            <a:extLst>
              <a:ext uri="{FF2B5EF4-FFF2-40B4-BE49-F238E27FC236}">
                <a16:creationId xmlns:a16="http://schemas.microsoft.com/office/drawing/2014/main" id="{F5C1E779-E04F-4A17-B658-BAA261C5A609}"/>
              </a:ext>
            </a:extLst>
          </p:cNvPr>
          <p:cNvGraphicFramePr>
            <a:graphicFrameLocks noGrp="1" noChangeAspect="1"/>
          </p:cNvGraphicFramePr>
          <p:nvPr>
            <p:ph sz="quarter" idx="25"/>
            <p:extLst>
              <p:ext uri="{D42A27DB-BD31-4B8C-83A1-F6EECF244321}">
                <p14:modId xmlns:p14="http://schemas.microsoft.com/office/powerpoint/2010/main" val="1635315816"/>
              </p:ext>
            </p:extLst>
          </p:nvPr>
        </p:nvGraphicFramePr>
        <p:xfrm>
          <a:off x="4476748" y="6118639"/>
          <a:ext cx="3238500" cy="317500"/>
        </p:xfrm>
        <a:graphic>
          <a:graphicData uri="http://schemas.openxmlformats.org/presentationml/2006/ole">
            <mc:AlternateContent xmlns:mc="http://schemas.openxmlformats.org/markup-compatibility/2006">
              <mc:Choice xmlns:v="urn:schemas-microsoft-com:vml" Requires="v">
                <p:oleObj spid="_x0000_s299020" name="Equation" r:id="rId13" imgW="3238200" imgH="317160" progId="Equation.DSMT4">
                  <p:embed/>
                </p:oleObj>
              </mc:Choice>
              <mc:Fallback>
                <p:oleObj name="Equation" r:id="rId13" imgW="3238200" imgH="317160" progId="Equation.DSMT4">
                  <p:embed/>
                  <p:pic>
                    <p:nvPicPr>
                      <p:cNvPr id="0" name="OLE substitute image"/>
                      <p:cNvPicPr/>
                      <p:nvPr/>
                    </p:nvPicPr>
                    <p:blipFill>
                      <a:blip r:embed="rId14"/>
                      <a:stretch>
                        <a:fillRect/>
                      </a:stretch>
                    </p:blipFill>
                    <p:spPr>
                      <a:xfrm>
                        <a:off x="4476748" y="6118639"/>
                        <a:ext cx="3238500" cy="317500"/>
                      </a:xfrm>
                      <a:prstGeom prst="rect">
                        <a:avLst/>
                      </a:prstGeom>
                    </p:spPr>
                  </p:pic>
                </p:oleObj>
              </mc:Fallback>
            </mc:AlternateContent>
          </a:graphicData>
        </a:graphic>
      </p:graphicFrame>
    </p:spTree>
    <p:extLst>
      <p:ext uri="{BB962C8B-B14F-4D97-AF65-F5344CB8AC3E}">
        <p14:creationId xmlns:p14="http://schemas.microsoft.com/office/powerpoint/2010/main" val="2236940705"/>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1D56-9347-4535-8A52-B35C9356BCA6}"/>
              </a:ext>
            </a:extLst>
          </p:cNvPr>
          <p:cNvSpPr>
            <a:spLocks noGrp="1"/>
          </p:cNvSpPr>
          <p:nvPr>
            <p:ph type="title"/>
          </p:nvPr>
        </p:nvSpPr>
        <p:spPr/>
        <p:txBody>
          <a:bodyPr/>
          <a:lstStyle/>
          <a:p>
            <a:r>
              <a:rPr lang="en-IN"/>
              <a:t>Randomized Block Design (8 of 10)</a:t>
            </a:r>
          </a:p>
        </p:txBody>
      </p:sp>
      <p:sp>
        <p:nvSpPr>
          <p:cNvPr id="3" name="Content Placeholder 2">
            <a:extLst>
              <a:ext uri="{FF2B5EF4-FFF2-40B4-BE49-F238E27FC236}">
                <a16:creationId xmlns:a16="http://schemas.microsoft.com/office/drawing/2014/main" id="{61FD638E-4A50-44D5-81CD-7C0A97BB37C8}"/>
              </a:ext>
            </a:extLst>
          </p:cNvPr>
          <p:cNvSpPr>
            <a:spLocks noGrp="1"/>
          </p:cNvSpPr>
          <p:nvPr>
            <p:ph sz="half" idx="1"/>
          </p:nvPr>
        </p:nvSpPr>
        <p:spPr>
          <a:xfrm>
            <a:off x="476843" y="1825625"/>
            <a:ext cx="11238313" cy="1106261"/>
          </a:xfrm>
        </p:spPr>
        <p:txBody>
          <a:bodyPr/>
          <a:lstStyle/>
          <a:p>
            <a:pPr marL="0" indent="0">
              <a:buNone/>
            </a:pPr>
            <a:r>
              <a:rPr lang="en-IN" b="1" u="sng"/>
              <a:t>Example</a:t>
            </a:r>
            <a:r>
              <a:rPr lang="en-IN"/>
              <a:t>: Air Traffic Controller Stress Test </a:t>
            </a:r>
          </a:p>
          <a:p>
            <a:pPr marL="0" indent="0" algn="ctr">
              <a:buNone/>
            </a:pPr>
            <a:r>
              <a:rPr lang="en-US"/>
              <a:t>ANOVA Table</a:t>
            </a:r>
            <a:endParaRPr lang="en-IN"/>
          </a:p>
        </p:txBody>
      </p:sp>
      <p:graphicFrame>
        <p:nvGraphicFramePr>
          <p:cNvPr id="5" name="Table 3">
            <a:extLst>
              <a:ext uri="{FF2B5EF4-FFF2-40B4-BE49-F238E27FC236}">
                <a16:creationId xmlns:a16="http://schemas.microsoft.com/office/drawing/2014/main" id="{4C327FAC-F745-4B93-8B90-815499B8E118}"/>
              </a:ext>
            </a:extLst>
          </p:cNvPr>
          <p:cNvGraphicFramePr>
            <a:graphicFrameLocks noGrp="1"/>
          </p:cNvGraphicFramePr>
          <p:nvPr>
            <p:ph sz="half" idx="2"/>
            <p:extLst>
              <p:ext uri="{D42A27DB-BD31-4B8C-83A1-F6EECF244321}">
                <p14:modId xmlns:p14="http://schemas.microsoft.com/office/powerpoint/2010/main" val="3878249659"/>
              </p:ext>
            </p:extLst>
          </p:nvPr>
        </p:nvGraphicFramePr>
        <p:xfrm>
          <a:off x="1044261" y="2957738"/>
          <a:ext cx="10103478" cy="3243703"/>
        </p:xfrm>
        <a:graphic>
          <a:graphicData uri="http://schemas.openxmlformats.org/drawingml/2006/table">
            <a:tbl>
              <a:tblPr firstRow="1" bandRow="1">
                <a:tableStyleId>{073A0DAA-6AF3-43AB-8588-CEC1D06C72B9}</a:tableStyleId>
              </a:tblPr>
              <a:tblGrid>
                <a:gridCol w="1683913">
                  <a:extLst>
                    <a:ext uri="{9D8B030D-6E8A-4147-A177-3AD203B41FA5}">
                      <a16:colId xmlns:a16="http://schemas.microsoft.com/office/drawing/2014/main" val="126734827"/>
                    </a:ext>
                  </a:extLst>
                </a:gridCol>
                <a:gridCol w="1683913">
                  <a:extLst>
                    <a:ext uri="{9D8B030D-6E8A-4147-A177-3AD203B41FA5}">
                      <a16:colId xmlns:a16="http://schemas.microsoft.com/office/drawing/2014/main" val="1623037124"/>
                    </a:ext>
                  </a:extLst>
                </a:gridCol>
                <a:gridCol w="1683913">
                  <a:extLst>
                    <a:ext uri="{9D8B030D-6E8A-4147-A177-3AD203B41FA5}">
                      <a16:colId xmlns:a16="http://schemas.microsoft.com/office/drawing/2014/main" val="191511097"/>
                    </a:ext>
                  </a:extLst>
                </a:gridCol>
                <a:gridCol w="1683913">
                  <a:extLst>
                    <a:ext uri="{9D8B030D-6E8A-4147-A177-3AD203B41FA5}">
                      <a16:colId xmlns:a16="http://schemas.microsoft.com/office/drawing/2014/main" val="837117052"/>
                    </a:ext>
                  </a:extLst>
                </a:gridCol>
                <a:gridCol w="1683913">
                  <a:extLst>
                    <a:ext uri="{9D8B030D-6E8A-4147-A177-3AD203B41FA5}">
                      <a16:colId xmlns:a16="http://schemas.microsoft.com/office/drawing/2014/main" val="4182684875"/>
                    </a:ext>
                  </a:extLst>
                </a:gridCol>
                <a:gridCol w="1683913">
                  <a:extLst>
                    <a:ext uri="{9D8B030D-6E8A-4147-A177-3AD203B41FA5}">
                      <a16:colId xmlns:a16="http://schemas.microsoft.com/office/drawing/2014/main" val="4221244119"/>
                    </a:ext>
                  </a:extLst>
                </a:gridCol>
              </a:tblGrid>
              <a:tr h="876598">
                <a:tc>
                  <a:txBody>
                    <a:bodyPr/>
                    <a:lstStyle/>
                    <a:p>
                      <a:pPr algn="ctr"/>
                      <a:r>
                        <a:rPr lang="en-IN"/>
                        <a:t>Source of Variation</a:t>
                      </a:r>
                    </a:p>
                  </a:txBody>
                  <a:tcPr marL="100584" marR="100584"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a:t>Sum of Squares</a:t>
                      </a:r>
                    </a:p>
                  </a:txBody>
                  <a:tcPr marL="100584" marR="100584"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a:t>Degrees of Freedom</a:t>
                      </a:r>
                    </a:p>
                  </a:txBody>
                  <a:tcPr marL="100584" marR="100584"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a:t>Mean Square</a:t>
                      </a:r>
                    </a:p>
                  </a:txBody>
                  <a:tcPr marL="100584" marR="100584"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i="1"/>
                        <a:t>F</a:t>
                      </a:r>
                    </a:p>
                  </a:txBody>
                  <a:tcPr marL="100584" marR="100584"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i="1"/>
                        <a:t>p-</a:t>
                      </a:r>
                      <a:r>
                        <a:rPr lang="en-IN" i="0"/>
                        <a:t> value</a:t>
                      </a:r>
                      <a:endParaRPr lang="en-IN" i="1"/>
                    </a:p>
                  </a:txBody>
                  <a:tcPr marL="100584" marR="100584" anchor="b">
                    <a:lnB w="12700" cap="flat" cmpd="sng" algn="ctr">
                      <a:solidFill>
                        <a:srgbClr val="000000"/>
                      </a:solidFill>
                      <a:prstDash val="solid"/>
                      <a:round/>
                      <a:headEnd type="none" w="med" len="med"/>
                      <a:tailEnd type="none" w="med" len="med"/>
                    </a:lnB>
                    <a:solidFill>
                      <a:srgbClr val="141414"/>
                    </a:solidFill>
                  </a:tcPr>
                </a:tc>
                <a:extLst>
                  <a:ext uri="{0D108BD9-81ED-4DB2-BD59-A6C34878D82A}">
                    <a16:rowId xmlns:a16="http://schemas.microsoft.com/office/drawing/2014/main" val="951103128"/>
                  </a:ext>
                </a:extLst>
              </a:tr>
              <a:tr h="575675">
                <a:tc>
                  <a:txBody>
                    <a:bodyPr/>
                    <a:lstStyle/>
                    <a:p>
                      <a:r>
                        <a:rPr lang="en-IN">
                          <a:solidFill>
                            <a:srgbClr val="141414"/>
                          </a:solidFill>
                        </a:rPr>
                        <a:t>Treatments</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21</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2</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10.5</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10.5/1.9 = 5.53</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.024</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496221"/>
                  </a:ext>
                </a:extLst>
              </a:tr>
              <a:tr h="575675">
                <a:tc>
                  <a:txBody>
                    <a:bodyPr/>
                    <a:lstStyle/>
                    <a:p>
                      <a:r>
                        <a:rPr lang="en-IN">
                          <a:solidFill>
                            <a:srgbClr val="141414"/>
                          </a:solidFill>
                        </a:rPr>
                        <a:t>Blocks</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30</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5</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6.0</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0601666"/>
                  </a:ext>
                </a:extLst>
              </a:tr>
              <a:tr h="575675">
                <a:tc>
                  <a:txBody>
                    <a:bodyPr/>
                    <a:lstStyle/>
                    <a:p>
                      <a:r>
                        <a:rPr lang="en-IN">
                          <a:solidFill>
                            <a:srgbClr val="141414"/>
                          </a:solidFill>
                        </a:rPr>
                        <a:t>Errors</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19</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10</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1.9</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2839332"/>
                  </a:ext>
                </a:extLst>
              </a:tr>
              <a:tr h="575675">
                <a:tc>
                  <a:txBody>
                    <a:bodyPr/>
                    <a:lstStyle/>
                    <a:p>
                      <a:r>
                        <a:rPr lang="en-IN">
                          <a:solidFill>
                            <a:srgbClr val="141414"/>
                          </a:solidFill>
                        </a:rPr>
                        <a:t>Total</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70</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141414"/>
                          </a:solidFill>
                        </a:rPr>
                        <a:t>17</a:t>
                      </a: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a:solidFill>
                          <a:srgbClr val="141414"/>
                        </a:solidFill>
                      </a:endParaRPr>
                    </a:p>
                  </a:txBody>
                  <a:tcPr marL="100584" marR="100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3463167"/>
                  </a:ext>
                </a:extLst>
              </a:tr>
            </a:tbl>
          </a:graphicData>
        </a:graphic>
      </p:graphicFrame>
    </p:spTree>
    <p:extLst>
      <p:ext uri="{BB962C8B-B14F-4D97-AF65-F5344CB8AC3E}">
        <p14:creationId xmlns:p14="http://schemas.microsoft.com/office/powerpoint/2010/main" val="1693845157"/>
      </p:ext>
    </p:extLst>
  </p:cSld>
  <p:clrMapOvr>
    <a:masterClrMapping/>
  </p:clrMapOvr>
  <p:transition/>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B60F-E010-4FA7-92E4-BE601F50DDFC}"/>
              </a:ext>
            </a:extLst>
          </p:cNvPr>
          <p:cNvSpPr>
            <a:spLocks noGrp="1"/>
          </p:cNvSpPr>
          <p:nvPr>
            <p:ph type="title"/>
          </p:nvPr>
        </p:nvSpPr>
        <p:spPr/>
        <p:txBody>
          <a:bodyPr/>
          <a:lstStyle/>
          <a:p>
            <a:r>
              <a:rPr lang="en-IN"/>
              <a:t>Randomized Block Design (9 of 10)</a:t>
            </a:r>
          </a:p>
        </p:txBody>
      </p:sp>
      <p:sp>
        <p:nvSpPr>
          <p:cNvPr id="3" name="Content Placeholder 2">
            <a:extLst>
              <a:ext uri="{FF2B5EF4-FFF2-40B4-BE49-F238E27FC236}">
                <a16:creationId xmlns:a16="http://schemas.microsoft.com/office/drawing/2014/main" id="{88A96009-9701-4728-AA62-B770F4A13E1F}"/>
              </a:ext>
            </a:extLst>
          </p:cNvPr>
          <p:cNvSpPr>
            <a:spLocks noGrp="1"/>
          </p:cNvSpPr>
          <p:nvPr>
            <p:ph sz="half" idx="1"/>
          </p:nvPr>
        </p:nvSpPr>
        <p:spPr>
          <a:xfrm>
            <a:off x="476843" y="1825625"/>
            <a:ext cx="11241915" cy="1730375"/>
          </a:xfrm>
        </p:spPr>
        <p:txBody>
          <a:bodyPr/>
          <a:lstStyle/>
          <a:p>
            <a:pPr marL="0" indent="0">
              <a:buNone/>
            </a:pPr>
            <a:r>
              <a:rPr lang="en-IN" b="1" u="sng"/>
              <a:t>Example</a:t>
            </a:r>
            <a:r>
              <a:rPr lang="en-IN"/>
              <a:t>: Air Traffic Controller Stress Test</a:t>
            </a:r>
          </a:p>
          <a:p>
            <a:pPr marL="342900" lvl="1" indent="-342900"/>
            <a:r>
              <a:rPr lang="en-US"/>
              <a:t> Rejection Rule</a:t>
            </a:r>
            <a:endParaRPr lang="en-US" i="1"/>
          </a:p>
        </p:txBody>
      </p:sp>
      <p:graphicFrame>
        <p:nvGraphicFramePr>
          <p:cNvPr id="6" name="Ovject 3" descr="p-value approach: Reject H subscript 0 baseline if p-value is less than or equal to .05.">
            <a:extLst>
              <a:ext uri="{FF2B5EF4-FFF2-40B4-BE49-F238E27FC236}">
                <a16:creationId xmlns:a16="http://schemas.microsoft.com/office/drawing/2014/main" id="{0042D06F-4C68-40E1-9575-B5F7904A355E}"/>
              </a:ext>
            </a:extLst>
          </p:cNvPr>
          <p:cNvGraphicFramePr>
            <a:graphicFrameLocks noGrp="1" noChangeAspect="1"/>
          </p:cNvGraphicFramePr>
          <p:nvPr>
            <p:ph sz="half" idx="2"/>
            <p:extLst>
              <p:ext uri="{D42A27DB-BD31-4B8C-83A1-F6EECF244321}">
                <p14:modId xmlns:p14="http://schemas.microsoft.com/office/powerpoint/2010/main" val="3530643810"/>
              </p:ext>
            </p:extLst>
          </p:nvPr>
        </p:nvGraphicFramePr>
        <p:xfrm>
          <a:off x="2937192" y="3073146"/>
          <a:ext cx="6317615" cy="401574"/>
        </p:xfrm>
        <a:graphic>
          <a:graphicData uri="http://schemas.openxmlformats.org/presentationml/2006/ole">
            <mc:AlternateContent xmlns:mc="http://schemas.openxmlformats.org/markup-compatibility/2006">
              <mc:Choice xmlns:v="urn:schemas-microsoft-com:vml" Requires="v">
                <p:oleObj spid="_x0000_s300034" name="Equation" r:id="rId3" imgW="5994360" imgH="380880" progId="Equation.DSMT4">
                  <p:embed/>
                </p:oleObj>
              </mc:Choice>
              <mc:Fallback>
                <p:oleObj name="Equation" r:id="rId3" imgW="5994360" imgH="380880" progId="Equation.DSMT4">
                  <p:embed/>
                  <p:pic>
                    <p:nvPicPr>
                      <p:cNvPr id="0" name="OLE substitute image"/>
                      <p:cNvPicPr/>
                      <p:nvPr/>
                    </p:nvPicPr>
                    <p:blipFill>
                      <a:blip r:embed="rId4"/>
                      <a:stretch>
                        <a:fillRect/>
                      </a:stretch>
                    </p:blipFill>
                    <p:spPr>
                      <a:xfrm>
                        <a:off x="2937192" y="3073146"/>
                        <a:ext cx="6317615" cy="401574"/>
                      </a:xfrm>
                      <a:prstGeom prst="rect">
                        <a:avLst/>
                      </a:prstGeom>
                    </p:spPr>
                  </p:pic>
                </p:oleObj>
              </mc:Fallback>
            </mc:AlternateContent>
          </a:graphicData>
        </a:graphic>
      </p:graphicFrame>
    </p:spTree>
    <p:extLst>
      <p:ext uri="{BB962C8B-B14F-4D97-AF65-F5344CB8AC3E}">
        <p14:creationId xmlns:p14="http://schemas.microsoft.com/office/powerpoint/2010/main" val="688303554"/>
      </p:ext>
    </p:extLst>
  </p:cSld>
  <p:clrMapOvr>
    <a:masterClrMapping/>
  </p:clrMapOvr>
  <p:transition/>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1247-6FDD-481C-9461-F38CF6A807FE}"/>
              </a:ext>
            </a:extLst>
          </p:cNvPr>
          <p:cNvSpPr>
            <a:spLocks noGrp="1"/>
          </p:cNvSpPr>
          <p:nvPr>
            <p:ph type="title"/>
          </p:nvPr>
        </p:nvSpPr>
        <p:spPr/>
        <p:txBody>
          <a:bodyPr/>
          <a:lstStyle/>
          <a:p>
            <a:r>
              <a:rPr lang="en-IN"/>
              <a:t>Randomized Block Design (10 of 10)</a:t>
            </a:r>
          </a:p>
        </p:txBody>
      </p:sp>
      <p:sp>
        <p:nvSpPr>
          <p:cNvPr id="3" name="Content Placeholder 2">
            <a:extLst>
              <a:ext uri="{FF2B5EF4-FFF2-40B4-BE49-F238E27FC236}">
                <a16:creationId xmlns:a16="http://schemas.microsoft.com/office/drawing/2014/main" id="{242FD9E3-D77D-464C-95A5-B6773F1178D9}"/>
              </a:ext>
            </a:extLst>
          </p:cNvPr>
          <p:cNvSpPr>
            <a:spLocks noGrp="1"/>
          </p:cNvSpPr>
          <p:nvPr>
            <p:ph idx="1"/>
          </p:nvPr>
        </p:nvSpPr>
        <p:spPr>
          <a:xfrm>
            <a:off x="476844" y="1944375"/>
            <a:ext cx="11241914" cy="1074596"/>
          </a:xfrm>
        </p:spPr>
        <p:txBody>
          <a:bodyPr/>
          <a:lstStyle/>
          <a:p>
            <a:pPr algn="l"/>
            <a:r>
              <a:rPr lang="en-IN" b="1" u="sng"/>
              <a:t>Example</a:t>
            </a:r>
            <a:r>
              <a:rPr lang="en-IN"/>
              <a:t>: Air Traffic Controller Stress Test</a:t>
            </a:r>
          </a:p>
          <a:p>
            <a:pPr marL="228600" indent="-228600" algn="l">
              <a:buFont typeface="Arial" pitchFamily="34" charset="0"/>
              <a:buChar char="•"/>
            </a:pPr>
            <a:r>
              <a:rPr lang="en-US"/>
              <a:t>Test Statistic</a:t>
            </a:r>
            <a:endParaRPr lang="en-IN"/>
          </a:p>
        </p:txBody>
      </p:sp>
      <p:graphicFrame>
        <p:nvGraphicFramePr>
          <p:cNvPr id="12" name="Ovject 3" descr="Begin equation. F equals M S T R divided by M S E equals 10.5 divided by 1.9 equals 5.53. End equation.">
            <a:extLst>
              <a:ext uri="{FF2B5EF4-FFF2-40B4-BE49-F238E27FC236}">
                <a16:creationId xmlns:a16="http://schemas.microsoft.com/office/drawing/2014/main" id="{A9323C81-F5A8-4AB4-AF3C-DF4DAC021CB4}"/>
              </a:ext>
            </a:extLst>
          </p:cNvPr>
          <p:cNvGraphicFramePr>
            <a:graphicFrameLocks noGrp="1" noChangeAspect="1"/>
          </p:cNvGraphicFramePr>
          <p:nvPr>
            <p:ph idx="11"/>
            <p:extLst>
              <p:ext uri="{D42A27DB-BD31-4B8C-83A1-F6EECF244321}">
                <p14:modId xmlns:p14="http://schemas.microsoft.com/office/powerpoint/2010/main" val="56128008"/>
              </p:ext>
            </p:extLst>
          </p:nvPr>
        </p:nvGraphicFramePr>
        <p:xfrm>
          <a:off x="3490027" y="2983602"/>
          <a:ext cx="4559040" cy="368280"/>
        </p:xfrm>
        <a:graphic>
          <a:graphicData uri="http://schemas.openxmlformats.org/presentationml/2006/ole">
            <mc:AlternateContent xmlns:mc="http://schemas.openxmlformats.org/markup-compatibility/2006">
              <mc:Choice xmlns:v="urn:schemas-microsoft-com:vml" Requires="v">
                <p:oleObj spid="_x0000_s301059" name="Equation" r:id="rId3" imgW="4559040" imgH="368280" progId="Equation.DSMT4">
                  <p:embed/>
                </p:oleObj>
              </mc:Choice>
              <mc:Fallback>
                <p:oleObj name="Equation" r:id="rId3" imgW="4559040" imgH="368280" progId="Equation.DSMT4">
                  <p:embed/>
                  <p:pic>
                    <p:nvPicPr>
                      <p:cNvPr id="0" name="OLE substitute image"/>
                      <p:cNvPicPr/>
                      <p:nvPr/>
                    </p:nvPicPr>
                    <p:blipFill>
                      <a:blip r:embed="rId4"/>
                      <a:stretch>
                        <a:fillRect/>
                      </a:stretch>
                    </p:blipFill>
                    <p:spPr>
                      <a:xfrm>
                        <a:off x="3490027" y="2983602"/>
                        <a:ext cx="4559040" cy="36828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88E5E83-12D0-4484-9A3D-8B65D3D3D69B}"/>
              </a:ext>
            </a:extLst>
          </p:cNvPr>
          <p:cNvSpPr>
            <a:spLocks noGrp="1"/>
          </p:cNvSpPr>
          <p:nvPr>
            <p:ph idx="13"/>
          </p:nvPr>
        </p:nvSpPr>
        <p:spPr>
          <a:xfrm>
            <a:off x="476844" y="3585029"/>
            <a:ext cx="3848414" cy="1103932"/>
          </a:xfrm>
        </p:spPr>
        <p:txBody>
          <a:bodyPr/>
          <a:lstStyle/>
          <a:p>
            <a:pPr marL="228600" indent="-228600" algn="l">
              <a:buFont typeface="Arial" pitchFamily="34" charset="0"/>
              <a:buChar char="•"/>
            </a:pPr>
            <a:r>
              <a:rPr lang="en-US"/>
              <a:t>Conclusion</a:t>
            </a:r>
          </a:p>
          <a:p>
            <a:pPr marL="457200" lvl="1" indent="0">
              <a:buNone/>
            </a:pPr>
            <a:r>
              <a:rPr lang="en-US"/>
              <a:t>The </a:t>
            </a:r>
            <a:r>
              <a:rPr lang="en-US" i="1"/>
              <a:t>p</a:t>
            </a:r>
            <a:r>
              <a:rPr lang="en-US"/>
              <a:t>-value is between</a:t>
            </a:r>
            <a:endParaRPr lang="en-IN"/>
          </a:p>
        </p:txBody>
      </p:sp>
      <p:graphicFrame>
        <p:nvGraphicFramePr>
          <p:cNvPr id="14" name="Ovject 5" descr=".025 where F equals 5.46 and .01 where F equals 7.56">
            <a:extLst>
              <a:ext uri="{FF2B5EF4-FFF2-40B4-BE49-F238E27FC236}">
                <a16:creationId xmlns:a16="http://schemas.microsoft.com/office/drawing/2014/main" id="{CE85C99D-C501-43DA-B731-00E8C26B5391}"/>
              </a:ext>
            </a:extLst>
          </p:cNvPr>
          <p:cNvGraphicFramePr>
            <a:graphicFrameLocks noGrp="1" noChangeAspect="1"/>
          </p:cNvGraphicFramePr>
          <p:nvPr>
            <p:ph idx="15"/>
            <p:extLst>
              <p:ext uri="{D42A27DB-BD31-4B8C-83A1-F6EECF244321}">
                <p14:modId xmlns:p14="http://schemas.microsoft.com/office/powerpoint/2010/main" val="310485975"/>
              </p:ext>
            </p:extLst>
          </p:nvPr>
        </p:nvGraphicFramePr>
        <p:xfrm>
          <a:off x="4235472" y="4201101"/>
          <a:ext cx="6527520" cy="342720"/>
        </p:xfrm>
        <a:graphic>
          <a:graphicData uri="http://schemas.openxmlformats.org/presentationml/2006/ole">
            <mc:AlternateContent xmlns:mc="http://schemas.openxmlformats.org/markup-compatibility/2006">
              <mc:Choice xmlns:v="urn:schemas-microsoft-com:vml" Requires="v">
                <p:oleObj spid="_x0000_s301060" name="Equation" r:id="rId5" imgW="6527520" imgH="342720" progId="Equation.DSMT4">
                  <p:embed/>
                </p:oleObj>
              </mc:Choice>
              <mc:Fallback>
                <p:oleObj name="Equation" r:id="rId5" imgW="6527520" imgH="342720" progId="Equation.DSMT4">
                  <p:embed/>
                  <p:pic>
                    <p:nvPicPr>
                      <p:cNvPr id="0" name="OLE substitute image"/>
                      <p:cNvPicPr/>
                      <p:nvPr/>
                    </p:nvPicPr>
                    <p:blipFill>
                      <a:blip r:embed="rId6"/>
                      <a:stretch>
                        <a:fillRect/>
                      </a:stretch>
                    </p:blipFill>
                    <p:spPr>
                      <a:xfrm>
                        <a:off x="4235472" y="4201101"/>
                        <a:ext cx="6527520" cy="34272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CEC94452-CC19-40B4-8BBD-CAC616AF80FA}"/>
              </a:ext>
            </a:extLst>
          </p:cNvPr>
          <p:cNvSpPr>
            <a:spLocks noGrp="1"/>
          </p:cNvSpPr>
          <p:nvPr>
            <p:ph idx="10"/>
          </p:nvPr>
        </p:nvSpPr>
        <p:spPr>
          <a:xfrm>
            <a:off x="476843" y="4569635"/>
            <a:ext cx="11238313" cy="1524000"/>
          </a:xfrm>
        </p:spPr>
        <p:txBody>
          <a:bodyPr/>
          <a:lstStyle/>
          <a:p>
            <a:pPr marL="457200" lvl="1" indent="0">
              <a:buNone/>
            </a:pPr>
            <a:r>
              <a:rPr lang="en-US"/>
              <a:t>(Excel provides a </a:t>
            </a:r>
            <a:r>
              <a:rPr lang="en-US" i="1"/>
              <a:t>p</a:t>
            </a:r>
            <a:r>
              <a:rPr lang="en-US"/>
              <a:t>-value of .024). Therefore, we reject </a:t>
            </a:r>
            <a:r>
              <a:rPr lang="en-US" i="1"/>
              <a:t>H</a:t>
            </a:r>
            <a:r>
              <a:rPr lang="en-US" baseline="-25000"/>
              <a:t>0</a:t>
            </a:r>
            <a:r>
              <a:rPr lang="en-US"/>
              <a:t>.</a:t>
            </a:r>
          </a:p>
          <a:p>
            <a:pPr marL="457200" lvl="1" indent="0">
              <a:buNone/>
            </a:pPr>
            <a:r>
              <a:rPr lang="en-US"/>
              <a:t>and conclude that the population mean stress levels differ for the three workstation alternatives.</a:t>
            </a:r>
            <a:endParaRPr lang="en-IN"/>
          </a:p>
        </p:txBody>
      </p:sp>
    </p:spTree>
    <p:extLst>
      <p:ext uri="{BB962C8B-B14F-4D97-AF65-F5344CB8AC3E}">
        <p14:creationId xmlns:p14="http://schemas.microsoft.com/office/powerpoint/2010/main" val="1748164635"/>
      </p:ext>
    </p:extLst>
  </p:cSld>
  <p:clrMapOvr>
    <a:masterClrMapping/>
  </p:clrMapOvr>
  <p:transition/>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Factorial Experiment</a:t>
            </a:r>
          </a:p>
        </p:txBody>
      </p:sp>
      <p:sp>
        <p:nvSpPr>
          <p:cNvPr id="3" name="Content Placeholder 2"/>
          <p:cNvSpPr>
            <a:spLocks noGrp="1"/>
          </p:cNvSpPr>
          <p:nvPr>
            <p:ph idx="1"/>
          </p:nvPr>
        </p:nvSpPr>
        <p:spPr/>
        <p:txBody>
          <a:bodyPr/>
          <a:lstStyle/>
          <a:p>
            <a:r>
              <a:rPr lang="en-US"/>
              <a:t>In some experiments we want to draw conclusions about more than one variable or factor.</a:t>
            </a:r>
          </a:p>
          <a:p>
            <a:r>
              <a:rPr lang="en-US" u="sng"/>
              <a:t>Factorial experiments</a:t>
            </a:r>
            <a:r>
              <a:rPr lang="en-US"/>
              <a:t> and their corresponding ANOVA computations are valuable designs when simultaneous conclusions about two or more factors are required.</a:t>
            </a:r>
          </a:p>
          <a:p>
            <a:r>
              <a:rPr lang="en-US"/>
              <a:t>The term factorial is used because the experimental conditions include all possible combinations of the factors.</a:t>
            </a:r>
          </a:p>
          <a:p>
            <a:r>
              <a:rPr lang="en-US"/>
              <a:t>For example, for </a:t>
            </a:r>
            <a:r>
              <a:rPr lang="en-US" i="1"/>
              <a:t>a</a:t>
            </a:r>
            <a:r>
              <a:rPr lang="en-US"/>
              <a:t> levels of factor A and </a:t>
            </a:r>
            <a:r>
              <a:rPr lang="en-US" i="1"/>
              <a:t>b</a:t>
            </a:r>
            <a:r>
              <a:rPr lang="en-US"/>
              <a:t> levels of factor B, the experiment will involve collecting data on </a:t>
            </a:r>
            <a:r>
              <a:rPr lang="en-US" i="1"/>
              <a:t>ab</a:t>
            </a:r>
            <a:r>
              <a:rPr lang="en-US"/>
              <a:t> treatment combinations.</a:t>
            </a:r>
          </a:p>
        </p:txBody>
      </p:sp>
    </p:spTree>
    <p:extLst>
      <p:ext uri="{BB962C8B-B14F-4D97-AF65-F5344CB8AC3E}">
        <p14:creationId xmlns:p14="http://schemas.microsoft.com/office/powerpoint/2010/main" val="340910973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Histogram (2 of 2)</a:t>
            </a:r>
          </a:p>
        </p:txBody>
      </p:sp>
      <p:sp>
        <p:nvSpPr>
          <p:cNvPr id="5" name="Content Placeholder 2">
            <a:extLst>
              <a:ext uri="{FF2B5EF4-FFF2-40B4-BE49-F238E27FC236}">
                <a16:creationId xmlns:a16="http://schemas.microsoft.com/office/drawing/2014/main" id="{4A316DBF-8F34-41FF-BC01-9B89F2B1640E}"/>
              </a:ext>
            </a:extLst>
          </p:cNvPr>
          <p:cNvSpPr>
            <a:spLocks noGrp="1"/>
          </p:cNvSpPr>
          <p:nvPr>
            <p:ph sz="half" idx="1"/>
          </p:nvPr>
        </p:nvSpPr>
        <p:spPr>
          <a:xfrm>
            <a:off x="476843" y="1825625"/>
            <a:ext cx="11241915" cy="491906"/>
          </a:xfrm>
        </p:spPr>
        <p:txBody>
          <a:bodyPr/>
          <a:lstStyle/>
          <a:p>
            <a:pPr marL="0" indent="0">
              <a:buNone/>
            </a:pPr>
            <a:r>
              <a:rPr lang="en-IN" b="1" u="sng"/>
              <a:t>Example:</a:t>
            </a:r>
            <a:r>
              <a:rPr lang="en-IN" b="1"/>
              <a:t>  </a:t>
            </a:r>
            <a:r>
              <a:rPr lang="en-IN"/>
              <a:t>Sanderson and Clifford </a:t>
            </a:r>
          </a:p>
        </p:txBody>
      </p:sp>
      <p:pic>
        <p:nvPicPr>
          <p:cNvPr id="8" name="Picture 3" descr="A histogram shows the frequency for Audit Time Data. Data from the histogram, presented in the format, audit time range in days versus frequency, are as follows: 10 to 14, 4; 15 to 19, 8; 20 to 24, 5; 25 to 29, 2; and 30 to 34, 1.">
            <a:extLst>
              <a:ext uri="{FF2B5EF4-FFF2-40B4-BE49-F238E27FC236}">
                <a16:creationId xmlns:a16="http://schemas.microsoft.com/office/drawing/2014/main" id="{ACD441D6-6500-4D91-94CC-41948D359E98}"/>
              </a:ext>
            </a:extLst>
          </p:cNvPr>
          <p:cNvPicPr>
            <a:picLocks noGrp="1" noChangeAspect="1"/>
          </p:cNvPicPr>
          <p:nvPr>
            <p:ph sz="half" idx="2"/>
          </p:nvPr>
        </p:nvPicPr>
        <p:blipFill>
          <a:blip r:embed="rId2"/>
          <a:stretch>
            <a:fillRect/>
          </a:stretch>
        </p:blipFill>
        <p:spPr>
          <a:xfrm>
            <a:off x="2195512" y="2539564"/>
            <a:ext cx="7800975" cy="3676650"/>
          </a:xfrm>
          <a:prstGeom prst="rect">
            <a:avLst/>
          </a:prstGeom>
        </p:spPr>
      </p:pic>
    </p:spTree>
    <p:extLst>
      <p:ext uri="{BB962C8B-B14F-4D97-AF65-F5344CB8AC3E}">
        <p14:creationId xmlns:p14="http://schemas.microsoft.com/office/powerpoint/2010/main" val="1287331709"/>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3BFF54-44A5-48B7-AB2A-F66AF75BBE96}"/>
              </a:ext>
            </a:extLst>
          </p:cNvPr>
          <p:cNvSpPr>
            <a:spLocks noGrp="1"/>
          </p:cNvSpPr>
          <p:nvPr>
            <p:ph type="title"/>
          </p:nvPr>
        </p:nvSpPr>
        <p:spPr/>
        <p:txBody>
          <a:bodyPr/>
          <a:lstStyle/>
          <a:p>
            <a:r>
              <a:rPr lang="en-IN"/>
              <a:t>Two-Factor Factorial Experiment (1 of 9)</a:t>
            </a:r>
          </a:p>
        </p:txBody>
      </p:sp>
      <p:sp>
        <p:nvSpPr>
          <p:cNvPr id="2" name="Content Placeholder 2">
            <a:extLst>
              <a:ext uri="{FF2B5EF4-FFF2-40B4-BE49-F238E27FC236}">
                <a16:creationId xmlns:a16="http://schemas.microsoft.com/office/drawing/2014/main" id="{0DB13722-D8DD-4916-9589-163EAB06E11A}"/>
              </a:ext>
            </a:extLst>
          </p:cNvPr>
          <p:cNvSpPr>
            <a:spLocks noGrp="1"/>
          </p:cNvSpPr>
          <p:nvPr>
            <p:ph sz="half" idx="2"/>
          </p:nvPr>
        </p:nvSpPr>
        <p:spPr>
          <a:xfrm>
            <a:off x="476843" y="1828800"/>
            <a:ext cx="11241915" cy="2024480"/>
          </a:xfrm>
        </p:spPr>
        <p:txBody>
          <a:bodyPr/>
          <a:lstStyle/>
          <a:p>
            <a:r>
              <a:rPr lang="en-US"/>
              <a:t> ANOVA Procedure</a:t>
            </a:r>
          </a:p>
          <a:p>
            <a:pPr lvl="1"/>
            <a:r>
              <a:rPr lang="en-US"/>
              <a:t>The ANOVA procedure for the two-factor factorial experiment is similar to the completely randomized experiment and the randomized block experiment.</a:t>
            </a:r>
          </a:p>
          <a:p>
            <a:pPr lvl="1"/>
            <a:r>
              <a:rPr lang="en-US"/>
              <a:t>We again partition the sum of squares total (SST) into its sources.</a:t>
            </a:r>
          </a:p>
        </p:txBody>
      </p:sp>
      <p:graphicFrame>
        <p:nvGraphicFramePr>
          <p:cNvPr id="9" name="Ovject 3" descr="Begin equation. S S T equals S S A plus S S B plus S S A B plus S S E. End equation.">
            <a:extLst>
              <a:ext uri="{FF2B5EF4-FFF2-40B4-BE49-F238E27FC236}">
                <a16:creationId xmlns:a16="http://schemas.microsoft.com/office/drawing/2014/main" id="{0BAC6D7C-167F-4346-A7A3-34AB66F2459C}"/>
              </a:ext>
            </a:extLst>
          </p:cNvPr>
          <p:cNvGraphicFramePr>
            <a:graphicFrameLocks noGrp="1" noChangeAspect="1"/>
          </p:cNvGraphicFramePr>
          <p:nvPr>
            <p:ph idx="10"/>
            <p:extLst>
              <p:ext uri="{D42A27DB-BD31-4B8C-83A1-F6EECF244321}">
                <p14:modId xmlns:p14="http://schemas.microsoft.com/office/powerpoint/2010/main" val="4067393245"/>
              </p:ext>
            </p:extLst>
          </p:nvPr>
        </p:nvGraphicFramePr>
        <p:xfrm>
          <a:off x="3739793" y="4106596"/>
          <a:ext cx="4470120" cy="291960"/>
        </p:xfrm>
        <a:graphic>
          <a:graphicData uri="http://schemas.openxmlformats.org/presentationml/2006/ole">
            <mc:AlternateContent xmlns:mc="http://schemas.openxmlformats.org/markup-compatibility/2006">
              <mc:Choice xmlns:v="urn:schemas-microsoft-com:vml" Requires="v">
                <p:oleObj spid="_x0000_s302083" name="Equation" r:id="rId3" imgW="4470120" imgH="291960" progId="Equation.DSMT4">
                  <p:embed/>
                </p:oleObj>
              </mc:Choice>
              <mc:Fallback>
                <p:oleObj name="Equation" r:id="rId3" imgW="4470120" imgH="291960" progId="Equation.DSMT4">
                  <p:embed/>
                  <p:pic>
                    <p:nvPicPr>
                      <p:cNvPr id="0" name="OLE substitute image"/>
                      <p:cNvPicPr/>
                      <p:nvPr/>
                    </p:nvPicPr>
                    <p:blipFill>
                      <a:blip r:embed="rId4"/>
                      <a:stretch>
                        <a:fillRect/>
                      </a:stretch>
                    </p:blipFill>
                    <p:spPr>
                      <a:xfrm>
                        <a:off x="3739793" y="4106596"/>
                        <a:ext cx="4470120" cy="291960"/>
                      </a:xfrm>
                      <a:prstGeom prst="rect">
                        <a:avLst/>
                      </a:prstGeom>
                    </p:spPr>
                  </p:pic>
                </p:oleObj>
              </mc:Fallback>
            </mc:AlternateContent>
          </a:graphicData>
        </a:graphic>
      </p:graphicFrame>
      <p:graphicFrame>
        <p:nvGraphicFramePr>
          <p:cNvPr id="11" name="Ovject 5" descr="The total degrees of freedom, n subscript T baseline minus 1, are partitioned such that a minus 1 d. f. go to Factor A, b minus 1 d. f. go to Factor B, a minus 1 times b minus 1 d. f. go to interaction, and a b times r minus 1 go to Error.">
            <a:extLst>
              <a:ext uri="{FF2B5EF4-FFF2-40B4-BE49-F238E27FC236}">
                <a16:creationId xmlns:a16="http://schemas.microsoft.com/office/drawing/2014/main" id="{2A55334A-4037-4BD1-A21E-604B1574D235}"/>
              </a:ext>
            </a:extLst>
          </p:cNvPr>
          <p:cNvGraphicFramePr>
            <a:graphicFrameLocks noGrp="1" noChangeAspect="1"/>
          </p:cNvGraphicFramePr>
          <p:nvPr>
            <p:ph idx="13"/>
            <p:extLst>
              <p:ext uri="{D42A27DB-BD31-4B8C-83A1-F6EECF244321}">
                <p14:modId xmlns:p14="http://schemas.microsoft.com/office/powerpoint/2010/main" val="3080639442"/>
              </p:ext>
            </p:extLst>
          </p:nvPr>
        </p:nvGraphicFramePr>
        <p:xfrm>
          <a:off x="677862" y="4864951"/>
          <a:ext cx="10593983" cy="1217447"/>
        </p:xfrm>
        <a:graphic>
          <a:graphicData uri="http://schemas.openxmlformats.org/presentationml/2006/ole">
            <mc:AlternateContent xmlns:mc="http://schemas.openxmlformats.org/markup-compatibility/2006">
              <mc:Choice xmlns:v="urn:schemas-microsoft-com:vml" Requires="v">
                <p:oleObj spid="_x0000_s302084" name="Equation" r:id="rId5" imgW="10248840" imgH="1168200" progId="Equation.DSMT4">
                  <p:embed/>
                </p:oleObj>
              </mc:Choice>
              <mc:Fallback>
                <p:oleObj name="Equation" r:id="rId5" imgW="10248840" imgH="1168200" progId="Equation.DSMT4">
                  <p:embed/>
                  <p:pic>
                    <p:nvPicPr>
                      <p:cNvPr id="0" name="OLE substitute image"/>
                      <p:cNvPicPr/>
                      <p:nvPr/>
                    </p:nvPicPr>
                    <p:blipFill>
                      <a:blip r:embed="rId6"/>
                      <a:stretch>
                        <a:fillRect/>
                      </a:stretch>
                    </p:blipFill>
                    <p:spPr>
                      <a:xfrm>
                        <a:off x="677862" y="4864951"/>
                        <a:ext cx="10593983" cy="1217447"/>
                      </a:xfrm>
                      <a:prstGeom prst="rect">
                        <a:avLst/>
                      </a:prstGeom>
                    </p:spPr>
                  </p:pic>
                </p:oleObj>
              </mc:Fallback>
            </mc:AlternateContent>
          </a:graphicData>
        </a:graphic>
      </p:graphicFrame>
    </p:spTree>
    <p:extLst>
      <p:ext uri="{BB962C8B-B14F-4D97-AF65-F5344CB8AC3E}">
        <p14:creationId xmlns:p14="http://schemas.microsoft.com/office/powerpoint/2010/main" val="3009546921"/>
      </p:ext>
    </p:extLst>
  </p:cSld>
  <p:clrMapOvr>
    <a:masterClrMapping/>
  </p:clrMapOvr>
  <p:transition/>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EF02-7CE2-4556-94E0-2F80483F4C5D}"/>
              </a:ext>
            </a:extLst>
          </p:cNvPr>
          <p:cNvSpPr>
            <a:spLocks noGrp="1"/>
          </p:cNvSpPr>
          <p:nvPr>
            <p:ph type="title"/>
          </p:nvPr>
        </p:nvSpPr>
        <p:spPr/>
        <p:txBody>
          <a:bodyPr/>
          <a:lstStyle/>
          <a:p>
            <a:r>
              <a:rPr lang="en-IN"/>
              <a:t>Two-Factor Factorial Experiment (2 of 9)</a:t>
            </a:r>
          </a:p>
        </p:txBody>
      </p:sp>
      <p:sp>
        <p:nvSpPr>
          <p:cNvPr id="3" name="Content Placeholder 2">
            <a:extLst>
              <a:ext uri="{FF2B5EF4-FFF2-40B4-BE49-F238E27FC236}">
                <a16:creationId xmlns:a16="http://schemas.microsoft.com/office/drawing/2014/main" id="{2371429C-BF52-4CF5-9626-12F137109433}"/>
              </a:ext>
            </a:extLst>
          </p:cNvPr>
          <p:cNvSpPr>
            <a:spLocks noGrp="1"/>
          </p:cNvSpPr>
          <p:nvPr>
            <p:ph sz="half" idx="1"/>
          </p:nvPr>
        </p:nvSpPr>
        <p:spPr>
          <a:xfrm>
            <a:off x="480445" y="1544278"/>
            <a:ext cx="11238313" cy="569232"/>
          </a:xfrm>
        </p:spPr>
        <p:txBody>
          <a:bodyPr/>
          <a:lstStyle/>
          <a:p>
            <a:r>
              <a:rPr lang="en-IN"/>
              <a:t> ANOVA table with </a:t>
            </a:r>
            <a:r>
              <a:rPr lang="en-IN" i="1"/>
              <a:t>r </a:t>
            </a:r>
            <a:r>
              <a:rPr lang="en-IN"/>
              <a:t>replications</a:t>
            </a:r>
          </a:p>
        </p:txBody>
      </p:sp>
      <p:pic>
        <p:nvPicPr>
          <p:cNvPr id="10" name="Content Placeholder 9" descr="An ANOVA table with r replications.&#10;Table data is as follows:&#10;Row 1: Source of variation is Factor A; sum of squares is S S A; degrees of freedom is a minus 1; mean square is M S A equals begin fraction S S A divided by a minus 1 end fraction; F is begin fraction M S A divided by M S E; p-value is blank.&#10;Row 2: Source of variation is Factor B; sum of squares is S S B; degrees of freedom is b minus 1; mean square is M S B equals begin fraction S S B divided by b minus 1 end fraction; F is begin fraction M S B divided by M S E end fraction; p-value is blank.&#10;Row 3: Source of variation is Interaction; sum of squares is S S A B; degrees of freedom is left parenthesis a minus 1 right parenthesis times left parenthesis b minus 1 right parenthesis; mean square is M S A B equals begin fraction S S A B divided by left parenthesis a minus 1 right parenthesis times left parenthesis b minus 1 right parenthesis end fraction; F is begin fraction M S A B divided by M S E end fraction; p-value is blank.&#10;Row 4: Source of variation is total; sum of squares is S S E; degrees of freedom is left parenthesis a b right parenthesis times r minus 1; mean square is M S E equals start fraction S S E divided by left parenthesis a b right parenthesis times left parenthesis r minus 1 right parenthesis; F is blank; p-value is blank.&#10;Row 5: Source of variation is total; sum of squares is S S T; degrees of freedom is n subscript T baseline minus 1; mean square is blank; F is blank; p-value is blank.">
            <a:extLst>
              <a:ext uri="{FF2B5EF4-FFF2-40B4-BE49-F238E27FC236}">
                <a16:creationId xmlns:a16="http://schemas.microsoft.com/office/drawing/2014/main" id="{2F0A5D61-F1C9-439A-83DE-D9D817D1E132}"/>
              </a:ext>
            </a:extLst>
          </p:cNvPr>
          <p:cNvPicPr>
            <a:picLocks noGrp="1" noChangeAspect="1"/>
          </p:cNvPicPr>
          <p:nvPr>
            <p:ph sz="half" idx="2"/>
          </p:nvPr>
        </p:nvPicPr>
        <p:blipFill>
          <a:blip r:embed="rId2"/>
          <a:stretch>
            <a:fillRect/>
          </a:stretch>
        </p:blipFill>
        <p:spPr>
          <a:xfrm>
            <a:off x="609599" y="1967095"/>
            <a:ext cx="10699974" cy="4509905"/>
          </a:xfrm>
          <a:prstGeom prst="rect">
            <a:avLst/>
          </a:prstGeom>
        </p:spPr>
      </p:pic>
    </p:spTree>
    <p:extLst>
      <p:ext uri="{BB962C8B-B14F-4D97-AF65-F5344CB8AC3E}">
        <p14:creationId xmlns:p14="http://schemas.microsoft.com/office/powerpoint/2010/main" val="4240037513"/>
      </p:ext>
    </p:extLst>
  </p:cSld>
  <p:clrMapOvr>
    <a:masterClrMapping/>
  </p:clrMapOvr>
  <p:transition/>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B5E8-8081-413B-942E-988358D84297}"/>
              </a:ext>
            </a:extLst>
          </p:cNvPr>
          <p:cNvSpPr>
            <a:spLocks noGrp="1"/>
          </p:cNvSpPr>
          <p:nvPr>
            <p:ph type="title"/>
          </p:nvPr>
        </p:nvSpPr>
        <p:spPr/>
        <p:txBody>
          <a:bodyPr/>
          <a:lstStyle/>
          <a:p>
            <a:r>
              <a:rPr lang="en-IN"/>
              <a:t>Two-Factor Factorial Experiment (3 of 9)</a:t>
            </a:r>
          </a:p>
        </p:txBody>
      </p:sp>
      <p:sp>
        <p:nvSpPr>
          <p:cNvPr id="3" name="Content Placeholder 2">
            <a:extLst>
              <a:ext uri="{FF2B5EF4-FFF2-40B4-BE49-F238E27FC236}">
                <a16:creationId xmlns:a16="http://schemas.microsoft.com/office/drawing/2014/main" id="{517D35C9-1E6C-427D-AC52-132F1156ED2E}"/>
              </a:ext>
            </a:extLst>
          </p:cNvPr>
          <p:cNvSpPr>
            <a:spLocks noGrp="1"/>
          </p:cNvSpPr>
          <p:nvPr>
            <p:ph idx="1"/>
          </p:nvPr>
        </p:nvSpPr>
        <p:spPr>
          <a:xfrm>
            <a:off x="476843" y="1944375"/>
            <a:ext cx="7578585" cy="552082"/>
          </a:xfrm>
        </p:spPr>
        <p:txBody>
          <a:bodyPr/>
          <a:lstStyle/>
          <a:p>
            <a:pPr algn="l"/>
            <a:r>
              <a:rPr lang="en-US" b="1"/>
              <a:t>Step 1</a:t>
            </a:r>
            <a:r>
              <a:rPr lang="en-US"/>
              <a:t>   Compute the total sum of squares</a:t>
            </a:r>
          </a:p>
        </p:txBody>
      </p:sp>
      <p:graphicFrame>
        <p:nvGraphicFramePr>
          <p:cNvPr id="12" name="Ovject 3" descr="Begin equation. S S T equals sigma summation under script i equals 1 over script a, sigma summation under script j equals 1 over script b, sigma summation under script k equals 1 overscript r end scripts. Left parenthesis x subscript i j k baseline minus x overbar overbar right parenthesis squared. End equation. ">
            <a:extLst>
              <a:ext uri="{FF2B5EF4-FFF2-40B4-BE49-F238E27FC236}">
                <a16:creationId xmlns:a16="http://schemas.microsoft.com/office/drawing/2014/main" id="{1B0477EE-112B-4B8C-AEFA-2B431126E2D9}"/>
              </a:ext>
            </a:extLst>
          </p:cNvPr>
          <p:cNvGraphicFramePr>
            <a:graphicFrameLocks noGrp="1" noChangeAspect="1"/>
          </p:cNvGraphicFramePr>
          <p:nvPr>
            <p:ph idx="11"/>
            <p:extLst>
              <p:ext uri="{D42A27DB-BD31-4B8C-83A1-F6EECF244321}">
                <p14:modId xmlns:p14="http://schemas.microsoft.com/office/powerpoint/2010/main" val="2881199373"/>
              </p:ext>
            </p:extLst>
          </p:nvPr>
        </p:nvGraphicFramePr>
        <p:xfrm>
          <a:off x="3991449" y="2553374"/>
          <a:ext cx="3251160" cy="838080"/>
        </p:xfrm>
        <a:graphic>
          <a:graphicData uri="http://schemas.openxmlformats.org/presentationml/2006/ole">
            <mc:AlternateContent xmlns:mc="http://schemas.openxmlformats.org/markup-compatibility/2006">
              <mc:Choice xmlns:v="urn:schemas-microsoft-com:vml" Requires="v">
                <p:oleObj spid="_x0000_s303108" name="Equation" r:id="rId3" imgW="3251160" imgH="838080" progId="Equation.DSMT4">
                  <p:embed/>
                </p:oleObj>
              </mc:Choice>
              <mc:Fallback>
                <p:oleObj name="Equation" r:id="rId3" imgW="3251160" imgH="838080" progId="Equation.DSMT4">
                  <p:embed/>
                  <p:pic>
                    <p:nvPicPr>
                      <p:cNvPr id="0" name="OLE substitute image"/>
                      <p:cNvPicPr/>
                      <p:nvPr/>
                    </p:nvPicPr>
                    <p:blipFill>
                      <a:blip r:embed="rId4"/>
                      <a:stretch>
                        <a:fillRect/>
                      </a:stretch>
                    </p:blipFill>
                    <p:spPr>
                      <a:xfrm>
                        <a:off x="3991449" y="2553374"/>
                        <a:ext cx="3251160" cy="83808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0E3B790-2C24-41B5-BA13-BAB653441B37}"/>
              </a:ext>
            </a:extLst>
          </p:cNvPr>
          <p:cNvSpPr>
            <a:spLocks noGrp="1"/>
          </p:cNvSpPr>
          <p:nvPr>
            <p:ph idx="13"/>
          </p:nvPr>
        </p:nvSpPr>
        <p:spPr>
          <a:xfrm>
            <a:off x="476842" y="3448371"/>
            <a:ext cx="10495957" cy="558802"/>
          </a:xfrm>
        </p:spPr>
        <p:txBody>
          <a:bodyPr/>
          <a:lstStyle/>
          <a:p>
            <a:pPr algn="l"/>
            <a:r>
              <a:rPr lang="en-US" b="1"/>
              <a:t>Step 2   </a:t>
            </a:r>
            <a:r>
              <a:rPr lang="en-US"/>
              <a:t>Compute the sum of squares for factor A</a:t>
            </a:r>
            <a:endParaRPr lang="en-IN"/>
          </a:p>
        </p:txBody>
      </p:sp>
      <p:graphicFrame>
        <p:nvGraphicFramePr>
          <p:cNvPr id="14" name="Ovject 5" descr="Begin equation. S S A equals b r sigma summation under script I equals 1 over script a end scripts left parenthesis x overbar subscript i point baseline minus x overbar overbar right parenthesis squared. End equation.">
            <a:extLst>
              <a:ext uri="{FF2B5EF4-FFF2-40B4-BE49-F238E27FC236}">
                <a16:creationId xmlns:a16="http://schemas.microsoft.com/office/drawing/2014/main" id="{BAD40F1F-2186-4EB4-8324-8938CE39A5BD}"/>
              </a:ext>
            </a:extLst>
          </p:cNvPr>
          <p:cNvGraphicFramePr>
            <a:graphicFrameLocks noGrp="1" noChangeAspect="1"/>
          </p:cNvGraphicFramePr>
          <p:nvPr>
            <p:ph idx="15"/>
            <p:extLst>
              <p:ext uri="{D42A27DB-BD31-4B8C-83A1-F6EECF244321}">
                <p14:modId xmlns:p14="http://schemas.microsoft.com/office/powerpoint/2010/main" val="2131426755"/>
              </p:ext>
            </p:extLst>
          </p:nvPr>
        </p:nvGraphicFramePr>
        <p:xfrm>
          <a:off x="4226529" y="4064090"/>
          <a:ext cx="2781000" cy="799920"/>
        </p:xfrm>
        <a:graphic>
          <a:graphicData uri="http://schemas.openxmlformats.org/presentationml/2006/ole">
            <mc:AlternateContent xmlns:mc="http://schemas.openxmlformats.org/markup-compatibility/2006">
              <mc:Choice xmlns:v="urn:schemas-microsoft-com:vml" Requires="v">
                <p:oleObj spid="_x0000_s303109" name="Equation" r:id="rId5" imgW="2781000" imgH="799920" progId="Equation.DSMT4">
                  <p:embed/>
                </p:oleObj>
              </mc:Choice>
              <mc:Fallback>
                <p:oleObj name="Equation" r:id="rId5" imgW="2781000" imgH="799920" progId="Equation.DSMT4">
                  <p:embed/>
                  <p:pic>
                    <p:nvPicPr>
                      <p:cNvPr id="0" name="OLE substitute image"/>
                      <p:cNvPicPr/>
                      <p:nvPr/>
                    </p:nvPicPr>
                    <p:blipFill>
                      <a:blip r:embed="rId6"/>
                      <a:stretch>
                        <a:fillRect/>
                      </a:stretch>
                    </p:blipFill>
                    <p:spPr>
                      <a:xfrm>
                        <a:off x="4226529" y="4064090"/>
                        <a:ext cx="2781000" cy="79992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124C993E-359B-479B-BB76-1991CF4F82D9}"/>
              </a:ext>
            </a:extLst>
          </p:cNvPr>
          <p:cNvSpPr>
            <a:spLocks noGrp="1"/>
          </p:cNvSpPr>
          <p:nvPr>
            <p:ph idx="10"/>
          </p:nvPr>
        </p:nvSpPr>
        <p:spPr>
          <a:xfrm>
            <a:off x="476843" y="4920927"/>
            <a:ext cx="9160643" cy="558802"/>
          </a:xfrm>
        </p:spPr>
        <p:txBody>
          <a:bodyPr/>
          <a:lstStyle/>
          <a:p>
            <a:pPr algn="l"/>
            <a:r>
              <a:rPr lang="en-US" b="1"/>
              <a:t>Step 3   </a:t>
            </a:r>
            <a:r>
              <a:rPr lang="en-US"/>
              <a:t>Compute the sum of squares for factor B</a:t>
            </a:r>
            <a:endParaRPr lang="en-IN"/>
          </a:p>
        </p:txBody>
      </p:sp>
      <p:graphicFrame>
        <p:nvGraphicFramePr>
          <p:cNvPr id="15" name="Ovject 7" descr="Start equation. S S B equals a r sigma summation under script j equals 1 overscript b end scripts left parenthesis x overbar subscript point j baseline minus x overbar overbar right parenthesis squared. End equation. ">
            <a:extLst>
              <a:ext uri="{FF2B5EF4-FFF2-40B4-BE49-F238E27FC236}">
                <a16:creationId xmlns:a16="http://schemas.microsoft.com/office/drawing/2014/main" id="{6B021401-414F-4887-8E5E-EBF66B72F87B}"/>
              </a:ext>
            </a:extLst>
          </p:cNvPr>
          <p:cNvGraphicFramePr>
            <a:graphicFrameLocks noGrp="1" noChangeAspect="1"/>
          </p:cNvGraphicFramePr>
          <p:nvPr>
            <p:ph idx="12"/>
            <p:extLst>
              <p:ext uri="{D42A27DB-BD31-4B8C-83A1-F6EECF244321}">
                <p14:modId xmlns:p14="http://schemas.microsoft.com/office/powerpoint/2010/main" val="521121670"/>
              </p:ext>
            </p:extLst>
          </p:nvPr>
        </p:nvGraphicFramePr>
        <p:xfrm>
          <a:off x="4327840" y="5536648"/>
          <a:ext cx="2793960" cy="838080"/>
        </p:xfrm>
        <a:graphic>
          <a:graphicData uri="http://schemas.openxmlformats.org/presentationml/2006/ole">
            <mc:AlternateContent xmlns:mc="http://schemas.openxmlformats.org/markup-compatibility/2006">
              <mc:Choice xmlns:v="urn:schemas-microsoft-com:vml" Requires="v">
                <p:oleObj spid="_x0000_s303110" name="Equation" r:id="rId7" imgW="2793960" imgH="838080" progId="Equation.DSMT4">
                  <p:embed/>
                </p:oleObj>
              </mc:Choice>
              <mc:Fallback>
                <p:oleObj name="Equation" r:id="rId7" imgW="2793960" imgH="838080" progId="Equation.DSMT4">
                  <p:embed/>
                  <p:pic>
                    <p:nvPicPr>
                      <p:cNvPr id="0" name="OLE substitute image"/>
                      <p:cNvPicPr/>
                      <p:nvPr/>
                    </p:nvPicPr>
                    <p:blipFill>
                      <a:blip r:embed="rId8"/>
                      <a:stretch>
                        <a:fillRect/>
                      </a:stretch>
                    </p:blipFill>
                    <p:spPr>
                      <a:xfrm>
                        <a:off x="4327840" y="5536648"/>
                        <a:ext cx="2793960" cy="838080"/>
                      </a:xfrm>
                      <a:prstGeom prst="rect">
                        <a:avLst/>
                      </a:prstGeom>
                    </p:spPr>
                  </p:pic>
                </p:oleObj>
              </mc:Fallback>
            </mc:AlternateContent>
          </a:graphicData>
        </a:graphic>
      </p:graphicFrame>
    </p:spTree>
    <p:extLst>
      <p:ext uri="{BB962C8B-B14F-4D97-AF65-F5344CB8AC3E}">
        <p14:creationId xmlns:p14="http://schemas.microsoft.com/office/powerpoint/2010/main" val="2587848925"/>
      </p:ext>
    </p:extLst>
  </p:cSld>
  <p:clrMapOvr>
    <a:masterClrMapping/>
  </p:clrMapOvr>
  <p:transition/>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09AAC2-8A68-4344-BEE4-C3358BDB8453}"/>
              </a:ext>
            </a:extLst>
          </p:cNvPr>
          <p:cNvSpPr>
            <a:spLocks noGrp="1"/>
          </p:cNvSpPr>
          <p:nvPr>
            <p:ph type="title"/>
          </p:nvPr>
        </p:nvSpPr>
        <p:spPr/>
        <p:txBody>
          <a:bodyPr/>
          <a:lstStyle/>
          <a:p>
            <a:r>
              <a:rPr lang="en-IN"/>
              <a:t>Two-Factor Factorial Experiment (4 of 9)</a:t>
            </a:r>
          </a:p>
        </p:txBody>
      </p:sp>
      <p:sp>
        <p:nvSpPr>
          <p:cNvPr id="2" name="Content Placeholder 2">
            <a:extLst>
              <a:ext uri="{FF2B5EF4-FFF2-40B4-BE49-F238E27FC236}">
                <a16:creationId xmlns:a16="http://schemas.microsoft.com/office/drawing/2014/main" id="{524ACDEB-79F1-4927-AA62-485073AEFFC4}"/>
              </a:ext>
            </a:extLst>
          </p:cNvPr>
          <p:cNvSpPr>
            <a:spLocks noGrp="1"/>
          </p:cNvSpPr>
          <p:nvPr>
            <p:ph sz="half" idx="2"/>
          </p:nvPr>
        </p:nvSpPr>
        <p:spPr>
          <a:xfrm>
            <a:off x="476843" y="1828800"/>
            <a:ext cx="11241915" cy="508000"/>
          </a:xfrm>
        </p:spPr>
        <p:txBody>
          <a:bodyPr/>
          <a:lstStyle/>
          <a:p>
            <a:pPr marL="0" indent="0">
              <a:buNone/>
            </a:pPr>
            <a:r>
              <a:rPr lang="en-US" b="1"/>
              <a:t>Step 4   </a:t>
            </a:r>
            <a:r>
              <a:rPr lang="en-US"/>
              <a:t>Compute the sum of squares for interaction</a:t>
            </a:r>
          </a:p>
        </p:txBody>
      </p:sp>
      <p:graphicFrame>
        <p:nvGraphicFramePr>
          <p:cNvPr id="9" name="Ovject 3" descr="Begin equation. S S A B equals r sigma summation under script i equals 1 over script a end scripts, sigma summation j equals 1 over script b end scripts left parenthesis x overbar subscript I j baseline minus x overbar subscript I point baseline minus x subscript point j baseline plus x overbar overbar right parenthesis squared. End equation. ">
            <a:extLst>
              <a:ext uri="{FF2B5EF4-FFF2-40B4-BE49-F238E27FC236}">
                <a16:creationId xmlns:a16="http://schemas.microsoft.com/office/drawing/2014/main" id="{1798E07C-10E8-4897-828B-17FDCE9116F8}"/>
              </a:ext>
            </a:extLst>
          </p:cNvPr>
          <p:cNvGraphicFramePr>
            <a:graphicFrameLocks noGrp="1" noChangeAspect="1"/>
          </p:cNvGraphicFramePr>
          <p:nvPr>
            <p:ph idx="10"/>
            <p:extLst>
              <p:ext uri="{D42A27DB-BD31-4B8C-83A1-F6EECF244321}">
                <p14:modId xmlns:p14="http://schemas.microsoft.com/office/powerpoint/2010/main" val="564058539"/>
              </p:ext>
            </p:extLst>
          </p:nvPr>
        </p:nvGraphicFramePr>
        <p:xfrm>
          <a:off x="3911700" y="2474908"/>
          <a:ext cx="4368600" cy="838080"/>
        </p:xfrm>
        <a:graphic>
          <a:graphicData uri="http://schemas.openxmlformats.org/presentationml/2006/ole">
            <mc:AlternateContent xmlns:mc="http://schemas.openxmlformats.org/markup-compatibility/2006">
              <mc:Choice xmlns:v="urn:schemas-microsoft-com:vml" Requires="v">
                <p:oleObj spid="_x0000_s304131" name="Equation" r:id="rId3" imgW="4368600" imgH="838080" progId="Equation.DSMT4">
                  <p:embed/>
                </p:oleObj>
              </mc:Choice>
              <mc:Fallback>
                <p:oleObj name="Equation" r:id="rId3" imgW="4368600" imgH="838080" progId="Equation.DSMT4">
                  <p:embed/>
                  <p:pic>
                    <p:nvPicPr>
                      <p:cNvPr id="0" name="OLE substitute image"/>
                      <p:cNvPicPr/>
                      <p:nvPr/>
                    </p:nvPicPr>
                    <p:blipFill>
                      <a:blip r:embed="rId4"/>
                      <a:stretch>
                        <a:fillRect/>
                      </a:stretch>
                    </p:blipFill>
                    <p:spPr>
                      <a:xfrm>
                        <a:off x="3911700" y="2474908"/>
                        <a:ext cx="4368600" cy="8380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D5109B0-B957-4B56-9D5F-FC8A270C7926}"/>
              </a:ext>
            </a:extLst>
          </p:cNvPr>
          <p:cNvSpPr>
            <a:spLocks noGrp="1"/>
          </p:cNvSpPr>
          <p:nvPr>
            <p:ph idx="11"/>
          </p:nvPr>
        </p:nvSpPr>
        <p:spPr>
          <a:xfrm>
            <a:off x="476843" y="3613700"/>
            <a:ext cx="11241915" cy="508000"/>
          </a:xfrm>
        </p:spPr>
        <p:txBody>
          <a:bodyPr/>
          <a:lstStyle/>
          <a:p>
            <a:pPr algn="l"/>
            <a:r>
              <a:rPr lang="en-US" b="1"/>
              <a:t>Step 5   </a:t>
            </a:r>
            <a:r>
              <a:rPr lang="en-US"/>
              <a:t>Compute the sum of squares due to error</a:t>
            </a:r>
          </a:p>
        </p:txBody>
      </p:sp>
      <p:graphicFrame>
        <p:nvGraphicFramePr>
          <p:cNvPr id="11" name="Ovject 5" descr="Begin equation. S S E equals S S T minus S S A minus S S B minus S S A B. End equation.">
            <a:extLst>
              <a:ext uri="{FF2B5EF4-FFF2-40B4-BE49-F238E27FC236}">
                <a16:creationId xmlns:a16="http://schemas.microsoft.com/office/drawing/2014/main" id="{724B745C-66AA-4C30-96D2-71B9DF0864BF}"/>
              </a:ext>
            </a:extLst>
          </p:cNvPr>
          <p:cNvGraphicFramePr>
            <a:graphicFrameLocks noGrp="1" noChangeAspect="1"/>
          </p:cNvGraphicFramePr>
          <p:nvPr>
            <p:ph idx="13"/>
            <p:extLst>
              <p:ext uri="{D42A27DB-BD31-4B8C-83A1-F6EECF244321}">
                <p14:modId xmlns:p14="http://schemas.microsoft.com/office/powerpoint/2010/main" val="3502883798"/>
              </p:ext>
            </p:extLst>
          </p:nvPr>
        </p:nvGraphicFramePr>
        <p:xfrm>
          <a:off x="3848160" y="4326066"/>
          <a:ext cx="4495680" cy="291960"/>
        </p:xfrm>
        <a:graphic>
          <a:graphicData uri="http://schemas.openxmlformats.org/presentationml/2006/ole">
            <mc:AlternateContent xmlns:mc="http://schemas.openxmlformats.org/markup-compatibility/2006">
              <mc:Choice xmlns:v="urn:schemas-microsoft-com:vml" Requires="v">
                <p:oleObj spid="_x0000_s304132" name="Equation" r:id="rId5" imgW="4495680" imgH="291960" progId="Equation.DSMT4">
                  <p:embed/>
                </p:oleObj>
              </mc:Choice>
              <mc:Fallback>
                <p:oleObj name="Equation" r:id="rId5" imgW="4495680" imgH="291960" progId="Equation.DSMT4">
                  <p:embed/>
                  <p:pic>
                    <p:nvPicPr>
                      <p:cNvPr id="0" name="OLE substitute image"/>
                      <p:cNvPicPr/>
                      <p:nvPr/>
                    </p:nvPicPr>
                    <p:blipFill>
                      <a:blip r:embed="rId6"/>
                      <a:stretch>
                        <a:fillRect/>
                      </a:stretch>
                    </p:blipFill>
                    <p:spPr>
                      <a:xfrm>
                        <a:off x="3848160" y="4326066"/>
                        <a:ext cx="4495680" cy="291960"/>
                      </a:xfrm>
                      <a:prstGeom prst="rect">
                        <a:avLst/>
                      </a:prstGeom>
                    </p:spPr>
                  </p:pic>
                </p:oleObj>
              </mc:Fallback>
            </mc:AlternateContent>
          </a:graphicData>
        </a:graphic>
      </p:graphicFrame>
    </p:spTree>
    <p:extLst>
      <p:ext uri="{BB962C8B-B14F-4D97-AF65-F5344CB8AC3E}">
        <p14:creationId xmlns:p14="http://schemas.microsoft.com/office/powerpoint/2010/main" val="1929405652"/>
      </p:ext>
    </p:extLst>
  </p:cSld>
  <p:clrMapOvr>
    <a:masterClrMapping/>
  </p:clrMapOvr>
  <p:transition/>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9CF5-DF4F-46A0-B18B-ECF43EEDFC51}"/>
              </a:ext>
            </a:extLst>
          </p:cNvPr>
          <p:cNvSpPr>
            <a:spLocks noGrp="1"/>
          </p:cNvSpPr>
          <p:nvPr>
            <p:ph type="title"/>
          </p:nvPr>
        </p:nvSpPr>
        <p:spPr/>
        <p:txBody>
          <a:bodyPr/>
          <a:lstStyle/>
          <a:p>
            <a:r>
              <a:rPr lang="en-IN"/>
              <a:t>Two-Factor Factorial Experiment (5 of 9)</a:t>
            </a:r>
          </a:p>
        </p:txBody>
      </p:sp>
      <p:sp>
        <p:nvSpPr>
          <p:cNvPr id="3" name="Content Placeholder 2">
            <a:extLst>
              <a:ext uri="{FF2B5EF4-FFF2-40B4-BE49-F238E27FC236}">
                <a16:creationId xmlns:a16="http://schemas.microsoft.com/office/drawing/2014/main" id="{EDA5AF04-6D92-4A0A-AA24-CB78D9E667B5}"/>
              </a:ext>
            </a:extLst>
          </p:cNvPr>
          <p:cNvSpPr>
            <a:spLocks noGrp="1"/>
          </p:cNvSpPr>
          <p:nvPr>
            <p:ph idx="1"/>
          </p:nvPr>
        </p:nvSpPr>
        <p:spPr/>
        <p:txBody>
          <a:bodyPr/>
          <a:lstStyle/>
          <a:p>
            <a:pPr marL="0" indent="0">
              <a:spcAft>
                <a:spcPts val="1200"/>
              </a:spcAft>
              <a:buNone/>
            </a:pPr>
            <a:r>
              <a:rPr lang="en-IN" b="1" u="sng"/>
              <a:t>Example</a:t>
            </a:r>
            <a:r>
              <a:rPr lang="en-IN"/>
              <a:t>: GMAT test scores</a:t>
            </a:r>
          </a:p>
          <a:p>
            <a:pPr marL="0" indent="0">
              <a:spcBef>
                <a:spcPts val="1800"/>
              </a:spcBef>
              <a:buNone/>
            </a:pPr>
            <a:r>
              <a:rPr lang="en-IN"/>
              <a:t>A study was conducted to determine if the GMAT preparation programmes affect GMAT scores. The GMAT exam is generally taken by students from College of business, College of engineering  and the College of Arts and Sciences. The test also intended to check if the student’s undergraduate college affected the GMAT scores.</a:t>
            </a:r>
          </a:p>
        </p:txBody>
      </p:sp>
    </p:spTree>
    <p:extLst>
      <p:ext uri="{BB962C8B-B14F-4D97-AF65-F5344CB8AC3E}">
        <p14:creationId xmlns:p14="http://schemas.microsoft.com/office/powerpoint/2010/main" val="3761822744"/>
      </p:ext>
    </p:extLst>
  </p:cSld>
  <p:clrMapOvr>
    <a:masterClrMapping/>
  </p:clrMapOvr>
  <p:transition/>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292A-C8BD-4CFB-A4CE-7BF56DC8F1AC}"/>
              </a:ext>
            </a:extLst>
          </p:cNvPr>
          <p:cNvSpPr>
            <a:spLocks noGrp="1"/>
          </p:cNvSpPr>
          <p:nvPr>
            <p:ph type="title"/>
          </p:nvPr>
        </p:nvSpPr>
        <p:spPr/>
        <p:txBody>
          <a:bodyPr/>
          <a:lstStyle/>
          <a:p>
            <a:r>
              <a:rPr lang="en-IN"/>
              <a:t>Two-Factor Factorial Experiment (6 of 9)</a:t>
            </a:r>
          </a:p>
        </p:txBody>
      </p:sp>
      <p:sp>
        <p:nvSpPr>
          <p:cNvPr id="3" name="Content Placeholder 2">
            <a:extLst>
              <a:ext uri="{FF2B5EF4-FFF2-40B4-BE49-F238E27FC236}">
                <a16:creationId xmlns:a16="http://schemas.microsoft.com/office/drawing/2014/main" id="{457DCB9B-E802-4959-B199-15EB611BB843}"/>
              </a:ext>
            </a:extLst>
          </p:cNvPr>
          <p:cNvSpPr>
            <a:spLocks noGrp="1"/>
          </p:cNvSpPr>
          <p:nvPr>
            <p:ph sz="half" idx="1"/>
          </p:nvPr>
        </p:nvSpPr>
        <p:spPr>
          <a:xfrm>
            <a:off x="476843" y="1825625"/>
            <a:ext cx="11241915" cy="4351338"/>
          </a:xfrm>
        </p:spPr>
        <p:txBody>
          <a:bodyPr/>
          <a:lstStyle/>
          <a:p>
            <a:pPr marL="0" indent="0">
              <a:spcBef>
                <a:spcPts val="600"/>
              </a:spcBef>
              <a:spcAft>
                <a:spcPts val="600"/>
              </a:spcAft>
              <a:buNone/>
            </a:pPr>
            <a:r>
              <a:rPr lang="en-IN" b="1" u="sng"/>
              <a:t>Example</a:t>
            </a:r>
            <a:r>
              <a:rPr lang="en-IN"/>
              <a:t>: GMAT test scores</a:t>
            </a:r>
          </a:p>
          <a:p>
            <a:pPr marL="0" indent="0">
              <a:spcBef>
                <a:spcPct val="0"/>
              </a:spcBef>
              <a:spcAft>
                <a:spcPct val="0"/>
              </a:spcAft>
              <a:buNone/>
            </a:pPr>
            <a:r>
              <a:rPr lang="en-IN"/>
              <a:t>Six students from each of the undergraduate schools are selected and are two of them are randomly </a:t>
            </a:r>
            <a:br>
              <a:rPr lang="en-IN"/>
            </a:br>
            <a:r>
              <a:rPr lang="en-IN"/>
              <a:t>assigned to each </a:t>
            </a:r>
            <a:br>
              <a:rPr lang="en-IN"/>
            </a:br>
            <a:r>
              <a:rPr lang="en-IN"/>
              <a:t>preparation program, </a:t>
            </a:r>
          </a:p>
          <a:p>
            <a:pPr marL="0" indent="0">
              <a:spcBef>
                <a:spcPct val="0"/>
              </a:spcBef>
              <a:spcAft>
                <a:spcPct val="0"/>
              </a:spcAft>
              <a:buNone/>
            </a:pPr>
            <a:r>
              <a:rPr lang="en-IN"/>
              <a:t>resulting in 18 </a:t>
            </a:r>
            <a:br>
              <a:rPr lang="en-IN"/>
            </a:br>
            <a:r>
              <a:rPr lang="en-IN"/>
              <a:t>students being </a:t>
            </a:r>
          </a:p>
          <a:p>
            <a:pPr marL="0" indent="0">
              <a:spcBef>
                <a:spcPct val="0"/>
              </a:spcBef>
              <a:spcAft>
                <a:spcPct val="0"/>
              </a:spcAft>
              <a:buNone/>
            </a:pPr>
            <a:r>
              <a:rPr lang="en-IN"/>
              <a:t>used in the study.</a:t>
            </a:r>
          </a:p>
        </p:txBody>
      </p:sp>
      <p:graphicFrame>
        <p:nvGraphicFramePr>
          <p:cNvPr id="5" name="Table 3">
            <a:extLst>
              <a:ext uri="{FF2B5EF4-FFF2-40B4-BE49-F238E27FC236}">
                <a16:creationId xmlns:a16="http://schemas.microsoft.com/office/drawing/2014/main" id="{0E6B60E7-E209-4CC9-8FD1-7010DD1A4912}"/>
              </a:ext>
            </a:extLst>
          </p:cNvPr>
          <p:cNvGraphicFramePr>
            <a:graphicFrameLocks noGrp="1"/>
          </p:cNvGraphicFramePr>
          <p:nvPr>
            <p:ph sz="half" idx="2"/>
            <p:extLst>
              <p:ext uri="{D42A27DB-BD31-4B8C-83A1-F6EECF244321}">
                <p14:modId xmlns:p14="http://schemas.microsoft.com/office/powerpoint/2010/main" val="116218921"/>
              </p:ext>
            </p:extLst>
          </p:nvPr>
        </p:nvGraphicFramePr>
        <p:xfrm>
          <a:off x="3534158" y="2898585"/>
          <a:ext cx="8046720" cy="3251436"/>
        </p:xfrm>
        <a:graphic>
          <a:graphicData uri="http://schemas.openxmlformats.org/drawingml/2006/table">
            <a:tbl>
              <a:tblPr firstRow="1" bandRow="1">
                <a:tableStyleId>{073A0DAA-6AF3-43AB-8588-CEC1D06C72B9}</a:tableStyleId>
              </a:tblPr>
              <a:tblGrid>
                <a:gridCol w="1371600">
                  <a:extLst>
                    <a:ext uri="{9D8B030D-6E8A-4147-A177-3AD203B41FA5}">
                      <a16:colId xmlns:a16="http://schemas.microsoft.com/office/drawing/2014/main" val="175559622"/>
                    </a:ext>
                  </a:extLst>
                </a:gridCol>
                <a:gridCol w="2011680">
                  <a:extLst>
                    <a:ext uri="{9D8B030D-6E8A-4147-A177-3AD203B41FA5}">
                      <a16:colId xmlns:a16="http://schemas.microsoft.com/office/drawing/2014/main" val="2579236583"/>
                    </a:ext>
                  </a:extLst>
                </a:gridCol>
                <a:gridCol w="1188720">
                  <a:extLst>
                    <a:ext uri="{9D8B030D-6E8A-4147-A177-3AD203B41FA5}">
                      <a16:colId xmlns:a16="http://schemas.microsoft.com/office/drawing/2014/main" val="2230568754"/>
                    </a:ext>
                  </a:extLst>
                </a:gridCol>
                <a:gridCol w="1463040">
                  <a:extLst>
                    <a:ext uri="{9D8B030D-6E8A-4147-A177-3AD203B41FA5}">
                      <a16:colId xmlns:a16="http://schemas.microsoft.com/office/drawing/2014/main" val="152273613"/>
                    </a:ext>
                  </a:extLst>
                </a:gridCol>
                <a:gridCol w="2011680">
                  <a:extLst>
                    <a:ext uri="{9D8B030D-6E8A-4147-A177-3AD203B41FA5}">
                      <a16:colId xmlns:a16="http://schemas.microsoft.com/office/drawing/2014/main" val="1530150230"/>
                    </a:ext>
                  </a:extLst>
                </a:gridCol>
              </a:tblGrid>
              <a:tr h="613089">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IN" sz="1600"/>
                    </a:p>
                  </a:txBody>
                  <a:tcPr marL="100584" marR="100584" marT="27432" marB="27432" anchor="b">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IN" sz="1600"/>
                    </a:p>
                  </a:txBody>
                  <a:tcPr marL="100584" marR="100584" marT="27432" marB="27432" anchor="b">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a:t>Factor B College</a:t>
                      </a:r>
                    </a:p>
                  </a:txBody>
                  <a:tcPr marL="100584" marR="100584" marT="27432" marB="27432" anchor="b">
                    <a:lnR w="12700"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a:t>Factor B College</a:t>
                      </a:r>
                    </a:p>
                  </a:txBody>
                  <a:tcPr marL="100584" marR="100584" marT="27432" marB="27432"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a:t>Factor B College</a:t>
                      </a:r>
                    </a:p>
                  </a:txBody>
                  <a:tcPr marL="100584" marR="100584" marT="27432" marB="27432" anchor="b">
                    <a:lnL w="12700" cap="flat" cmpd="sng" algn="ctr">
                      <a:no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141414"/>
                    </a:solidFill>
                  </a:tcPr>
                </a:tc>
                <a:extLst>
                  <a:ext uri="{0D108BD9-81ED-4DB2-BD59-A6C34878D82A}">
                    <a16:rowId xmlns:a16="http://schemas.microsoft.com/office/drawing/2014/main" val="2524599527"/>
                  </a:ext>
                </a:extLst>
              </a:tr>
              <a:tr h="337543">
                <a:tc>
                  <a:txBody>
                    <a:bodyPr/>
                    <a:lstStyle/>
                    <a:p>
                      <a:pPr algn="ctr"/>
                      <a:endParaRPr lang="en-IN" sz="1600" b="1">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1600" b="1">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b="1">
                          <a:solidFill>
                            <a:srgbClr val="141414"/>
                          </a:solidFill>
                        </a:rPr>
                        <a:t>Business</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b="1">
                          <a:solidFill>
                            <a:srgbClr val="141414"/>
                          </a:solidFill>
                        </a:rPr>
                        <a:t>Engineering</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b="1">
                          <a:solidFill>
                            <a:srgbClr val="141414"/>
                          </a:solidFill>
                        </a:rPr>
                        <a:t>Arts and Sciences</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7734964"/>
                  </a:ext>
                </a:extLst>
              </a:tr>
              <a:tr h="337543">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600" b="1">
                          <a:solidFill>
                            <a:srgbClr val="141414"/>
                          </a:solidFill>
                        </a:rPr>
                        <a:t>Factor A</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b="1">
                          <a:solidFill>
                            <a:srgbClr val="141414"/>
                          </a:solidFill>
                        </a:rPr>
                        <a:t>Three-hour review</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500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540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480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9146572"/>
                  </a:ext>
                </a:extLst>
              </a:tr>
              <a:tr h="337543">
                <a:tc>
                  <a:txBody>
                    <a:bodyPr/>
                    <a:lstStyle/>
                    <a:p>
                      <a:endParaRPr lang="en-IN" sz="1600">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IN" sz="1600" b="1">
                        <a:solidFill>
                          <a:srgbClr val="141414"/>
                        </a:solidFill>
                      </a:endParaRP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580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460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400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8390666"/>
                  </a:ext>
                </a:extLst>
              </a:tr>
              <a:tr h="613089">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IN" sz="1600" b="1">
                          <a:solidFill>
                            <a:srgbClr val="141414"/>
                          </a:solidFill>
                        </a:rPr>
                        <a:t>Preparation program</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b="1">
                          <a:solidFill>
                            <a:srgbClr val="141414"/>
                          </a:solidFill>
                        </a:rPr>
                        <a:t>One-day program</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460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560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420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211650"/>
                  </a:ext>
                </a:extLst>
              </a:tr>
              <a:tr h="337543">
                <a:tc>
                  <a:txBody>
                    <a:bodyPr/>
                    <a:lstStyle/>
                    <a:p>
                      <a:endParaRPr lang="en-IN" sz="1600">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IN" sz="1600" b="1">
                        <a:solidFill>
                          <a:srgbClr val="141414"/>
                        </a:solidFill>
                      </a:endParaRP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540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620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480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1755717"/>
                  </a:ext>
                </a:extLst>
              </a:tr>
              <a:tr h="337543">
                <a:tc>
                  <a:txBody>
                    <a:bodyPr/>
                    <a:lstStyle/>
                    <a:p>
                      <a:endParaRPr lang="en-IN" sz="1600">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600" b="1">
                          <a:solidFill>
                            <a:srgbClr val="141414"/>
                          </a:solidFill>
                        </a:rPr>
                        <a:t>10 – week course</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560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600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480</a:t>
                      </a: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2108271"/>
                  </a:ext>
                </a:extLst>
              </a:tr>
              <a:tr h="337543">
                <a:tc>
                  <a:txBody>
                    <a:bodyPr/>
                    <a:lstStyle/>
                    <a:p>
                      <a:endParaRPr lang="en-IN" sz="1600">
                        <a:solidFill>
                          <a:srgbClr val="141414"/>
                        </a:solidFill>
                      </a:endParaRP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IN" sz="1600" b="1">
                        <a:solidFill>
                          <a:srgbClr val="141414"/>
                        </a:solidFill>
                      </a:endParaRPr>
                    </a:p>
                  </a:txBody>
                  <a:tcPr marL="100584" marR="100584" marT="27432" marB="2743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600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580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1600">
                          <a:solidFill>
                            <a:srgbClr val="141414"/>
                          </a:solidFill>
                        </a:rPr>
                        <a:t>410</a:t>
                      </a:r>
                    </a:p>
                  </a:txBody>
                  <a:tcPr marL="100584" marR="100584" marT="27432" marB="2743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6397276"/>
                  </a:ext>
                </a:extLst>
              </a:tr>
            </a:tbl>
          </a:graphicData>
        </a:graphic>
      </p:graphicFrame>
    </p:spTree>
    <p:extLst>
      <p:ext uri="{BB962C8B-B14F-4D97-AF65-F5344CB8AC3E}">
        <p14:creationId xmlns:p14="http://schemas.microsoft.com/office/powerpoint/2010/main" val="3807860114"/>
      </p:ext>
    </p:extLst>
  </p:cSld>
  <p:clrMapOvr>
    <a:masterClrMapping/>
  </p:clrMapOvr>
  <p:transition/>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9CF5-DF4F-46A0-B18B-ECF43EEDFC51}"/>
              </a:ext>
            </a:extLst>
          </p:cNvPr>
          <p:cNvSpPr>
            <a:spLocks noGrp="1"/>
          </p:cNvSpPr>
          <p:nvPr>
            <p:ph type="title"/>
          </p:nvPr>
        </p:nvSpPr>
        <p:spPr/>
        <p:txBody>
          <a:bodyPr/>
          <a:lstStyle/>
          <a:p>
            <a:r>
              <a:rPr lang="en-IN"/>
              <a:t>Two-Factor Factorial Experiment (7 of 9)</a:t>
            </a:r>
          </a:p>
        </p:txBody>
      </p:sp>
      <p:sp>
        <p:nvSpPr>
          <p:cNvPr id="3" name="Content Placeholder 2">
            <a:extLst>
              <a:ext uri="{FF2B5EF4-FFF2-40B4-BE49-F238E27FC236}">
                <a16:creationId xmlns:a16="http://schemas.microsoft.com/office/drawing/2014/main" id="{EDA5AF04-6D92-4A0A-AA24-CB78D9E667B5}"/>
              </a:ext>
            </a:extLst>
          </p:cNvPr>
          <p:cNvSpPr>
            <a:spLocks noGrp="1"/>
          </p:cNvSpPr>
          <p:nvPr>
            <p:ph idx="1"/>
          </p:nvPr>
        </p:nvSpPr>
        <p:spPr/>
        <p:txBody>
          <a:bodyPr/>
          <a:lstStyle/>
          <a:p>
            <a:pPr marL="0" indent="0">
              <a:spcBef>
                <a:spcPts val="600"/>
              </a:spcBef>
              <a:spcAft>
                <a:spcPts val="300"/>
              </a:spcAft>
              <a:buNone/>
            </a:pPr>
            <a:r>
              <a:rPr lang="en-IN" b="1" u="sng"/>
              <a:t>Example</a:t>
            </a:r>
            <a:r>
              <a:rPr lang="en-IN"/>
              <a:t>: GMAT test scores</a:t>
            </a:r>
          </a:p>
          <a:p>
            <a:pPr marL="0" indent="0">
              <a:spcBef>
                <a:spcPts val="600"/>
              </a:spcBef>
              <a:spcAft>
                <a:spcPts val="300"/>
              </a:spcAft>
              <a:buNone/>
            </a:pPr>
            <a:r>
              <a:rPr lang="en-US"/>
              <a:t>Factors</a:t>
            </a:r>
          </a:p>
          <a:p>
            <a:pPr marL="0" indent="0">
              <a:spcBef>
                <a:spcPts val="600"/>
              </a:spcBef>
              <a:spcAft>
                <a:spcPts val="300"/>
              </a:spcAft>
              <a:buNone/>
            </a:pPr>
            <a:r>
              <a:rPr lang="en-IN"/>
              <a:t>Main effect (Factor A): Do the preparation programs differ in terms of effect GMAT scores? </a:t>
            </a:r>
          </a:p>
          <a:p>
            <a:pPr marL="0" indent="0">
              <a:spcBef>
                <a:spcPts val="600"/>
              </a:spcBef>
              <a:spcAft>
                <a:spcPts val="300"/>
              </a:spcAft>
              <a:buNone/>
            </a:pPr>
            <a:r>
              <a:rPr lang="en-IN"/>
              <a:t>Main effect (Factor B): Do the undergraduate colleges differ in terms of effect on GMAT scores? </a:t>
            </a:r>
          </a:p>
          <a:p>
            <a:pPr marL="0" indent="0">
              <a:spcBef>
                <a:spcPts val="600"/>
              </a:spcBef>
              <a:spcAft>
                <a:spcPts val="300"/>
              </a:spcAft>
              <a:buNone/>
            </a:pPr>
            <a:r>
              <a:rPr lang="en-IN"/>
              <a:t>Interaction effect: Do students in some colleges do better on one type of preparation program whereas others do better on a different type of preparation program?</a:t>
            </a:r>
          </a:p>
          <a:p>
            <a:pPr marL="0" indent="0">
              <a:spcBef>
                <a:spcPts val="600"/>
              </a:spcBef>
              <a:spcAft>
                <a:spcPts val="300"/>
              </a:spcAft>
              <a:buNone/>
            </a:pPr>
            <a:r>
              <a:rPr lang="en-IN"/>
              <a:t>Replications: 2</a:t>
            </a:r>
          </a:p>
        </p:txBody>
      </p:sp>
    </p:spTree>
    <p:extLst>
      <p:ext uri="{BB962C8B-B14F-4D97-AF65-F5344CB8AC3E}">
        <p14:creationId xmlns:p14="http://schemas.microsoft.com/office/powerpoint/2010/main" val="140820056"/>
      </p:ext>
    </p:extLst>
  </p:cSld>
  <p:clrMapOvr>
    <a:masterClrMapping/>
  </p:clrMapOvr>
  <p:transition/>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2C1A-F86B-4F2D-A76F-A3FDF6A2A0C9}"/>
              </a:ext>
            </a:extLst>
          </p:cNvPr>
          <p:cNvSpPr>
            <a:spLocks noGrp="1"/>
          </p:cNvSpPr>
          <p:nvPr>
            <p:ph type="title"/>
          </p:nvPr>
        </p:nvSpPr>
        <p:spPr/>
        <p:txBody>
          <a:bodyPr/>
          <a:lstStyle/>
          <a:p>
            <a:r>
              <a:rPr lang="en-IN"/>
              <a:t>Two-Factor Factorial Experiment (8 of 9)</a:t>
            </a:r>
          </a:p>
        </p:txBody>
      </p:sp>
      <p:sp>
        <p:nvSpPr>
          <p:cNvPr id="3" name="Content Placeholder 2">
            <a:extLst>
              <a:ext uri="{FF2B5EF4-FFF2-40B4-BE49-F238E27FC236}">
                <a16:creationId xmlns:a16="http://schemas.microsoft.com/office/drawing/2014/main" id="{B800D298-A18F-40D6-88A5-F085F8426FAF}"/>
              </a:ext>
            </a:extLst>
          </p:cNvPr>
          <p:cNvSpPr>
            <a:spLocks noGrp="1"/>
          </p:cNvSpPr>
          <p:nvPr>
            <p:ph sz="half" idx="1"/>
          </p:nvPr>
        </p:nvSpPr>
        <p:spPr>
          <a:xfrm>
            <a:off x="476843" y="1825625"/>
            <a:ext cx="5542957" cy="1367518"/>
          </a:xfrm>
        </p:spPr>
        <p:txBody>
          <a:bodyPr/>
          <a:lstStyle/>
          <a:p>
            <a:pPr marL="0" indent="0">
              <a:spcAft>
                <a:spcPts val="1200"/>
              </a:spcAft>
              <a:buNone/>
            </a:pPr>
            <a:r>
              <a:rPr lang="en-IN" b="1" u="sng"/>
              <a:t>Example</a:t>
            </a:r>
            <a:r>
              <a:rPr lang="en-IN"/>
              <a:t>: GMAT test scores</a:t>
            </a:r>
          </a:p>
          <a:p>
            <a:pPr marL="228600" lvl="1">
              <a:spcBef>
                <a:spcPts val="1800"/>
              </a:spcBef>
            </a:pPr>
            <a:r>
              <a:rPr lang="en-IN"/>
              <a:t>ANOVA table with </a:t>
            </a:r>
            <a:r>
              <a:rPr lang="en-IN" i="1"/>
              <a:t>r </a:t>
            </a:r>
            <a:r>
              <a:rPr lang="en-IN"/>
              <a:t>replications</a:t>
            </a:r>
          </a:p>
        </p:txBody>
      </p:sp>
      <p:graphicFrame>
        <p:nvGraphicFramePr>
          <p:cNvPr id="5" name="table 3">
            <a:extLst>
              <a:ext uri="{FF2B5EF4-FFF2-40B4-BE49-F238E27FC236}">
                <a16:creationId xmlns:a16="http://schemas.microsoft.com/office/drawing/2014/main" id="{B33D42E2-9EA9-4D46-B4BC-5802BBF970E3}"/>
              </a:ext>
            </a:extLst>
          </p:cNvPr>
          <p:cNvGraphicFramePr>
            <a:graphicFrameLocks noGrp="1"/>
          </p:cNvGraphicFramePr>
          <p:nvPr>
            <p:ph sz="half" idx="2"/>
            <p:extLst>
              <p:ext uri="{D42A27DB-BD31-4B8C-83A1-F6EECF244321}">
                <p14:modId xmlns:p14="http://schemas.microsoft.com/office/powerpoint/2010/main" val="1483116409"/>
              </p:ext>
            </p:extLst>
          </p:nvPr>
        </p:nvGraphicFramePr>
        <p:xfrm>
          <a:off x="609600" y="3221172"/>
          <a:ext cx="10972800" cy="2832028"/>
        </p:xfrm>
        <a:graphic>
          <a:graphicData uri="http://schemas.openxmlformats.org/drawingml/2006/table">
            <a:tbl>
              <a:tblPr firstRow="1" bandRow="1">
                <a:tableStyleId>{073A0DAA-6AF3-43AB-8588-CEC1D06C72B9}</a:tableStyleId>
              </a:tblPr>
              <a:tblGrid>
                <a:gridCol w="1828801">
                  <a:extLst>
                    <a:ext uri="{9D8B030D-6E8A-4147-A177-3AD203B41FA5}">
                      <a16:colId xmlns:a16="http://schemas.microsoft.com/office/drawing/2014/main" val="3067285756"/>
                    </a:ext>
                  </a:extLst>
                </a:gridCol>
                <a:gridCol w="1828801">
                  <a:extLst>
                    <a:ext uri="{9D8B030D-6E8A-4147-A177-3AD203B41FA5}">
                      <a16:colId xmlns:a16="http://schemas.microsoft.com/office/drawing/2014/main" val="3114154539"/>
                    </a:ext>
                  </a:extLst>
                </a:gridCol>
                <a:gridCol w="1828801">
                  <a:extLst>
                    <a:ext uri="{9D8B030D-6E8A-4147-A177-3AD203B41FA5}">
                      <a16:colId xmlns:a16="http://schemas.microsoft.com/office/drawing/2014/main" val="604212988"/>
                    </a:ext>
                  </a:extLst>
                </a:gridCol>
                <a:gridCol w="2866536">
                  <a:extLst>
                    <a:ext uri="{9D8B030D-6E8A-4147-A177-3AD203B41FA5}">
                      <a16:colId xmlns:a16="http://schemas.microsoft.com/office/drawing/2014/main" val="1582554520"/>
                    </a:ext>
                  </a:extLst>
                </a:gridCol>
                <a:gridCol w="1257266">
                  <a:extLst>
                    <a:ext uri="{9D8B030D-6E8A-4147-A177-3AD203B41FA5}">
                      <a16:colId xmlns:a16="http://schemas.microsoft.com/office/drawing/2014/main" val="3553311898"/>
                    </a:ext>
                  </a:extLst>
                </a:gridCol>
                <a:gridCol w="1362595">
                  <a:extLst>
                    <a:ext uri="{9D8B030D-6E8A-4147-A177-3AD203B41FA5}">
                      <a16:colId xmlns:a16="http://schemas.microsoft.com/office/drawing/2014/main" val="969430309"/>
                    </a:ext>
                  </a:extLst>
                </a:gridCol>
              </a:tblGrid>
              <a:tr h="723825">
                <a:tc>
                  <a:txBody>
                    <a:bodyPr/>
                    <a:lstStyle/>
                    <a:p>
                      <a:pPr algn="ctr">
                        <a:lnSpc>
                          <a:spcPct val="90000"/>
                        </a:lnSpc>
                        <a:defRPr/>
                      </a:pPr>
                      <a:r>
                        <a:rPr lang="en-US" sz="2000">
                          <a:effectLst/>
                          <a:latin typeface="+mn-lt"/>
                        </a:rPr>
                        <a:t>Source of</a:t>
                      </a:r>
                    </a:p>
                    <a:p>
                      <a:pPr algn="ctr">
                        <a:lnSpc>
                          <a:spcPct val="90000"/>
                        </a:lnSpc>
                        <a:defRPr/>
                      </a:pPr>
                      <a:r>
                        <a:rPr lang="en-US" sz="2000">
                          <a:effectLst/>
                          <a:latin typeface="+mn-lt"/>
                        </a:rPr>
                        <a:t>Variation</a:t>
                      </a: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tc>
                  <a:txBody>
                    <a:bodyPr/>
                    <a:lstStyle/>
                    <a:p>
                      <a:pPr algn="ctr">
                        <a:lnSpc>
                          <a:spcPct val="90000"/>
                        </a:lnSpc>
                        <a:defRPr/>
                      </a:pPr>
                      <a:r>
                        <a:rPr lang="en-US" sz="2000">
                          <a:effectLst/>
                          <a:latin typeface="+mn-lt"/>
                        </a:rPr>
                        <a:t>Sum of</a:t>
                      </a:r>
                    </a:p>
                    <a:p>
                      <a:pPr algn="ctr">
                        <a:lnSpc>
                          <a:spcPct val="90000"/>
                        </a:lnSpc>
                        <a:defRPr/>
                      </a:pPr>
                      <a:r>
                        <a:rPr lang="en-US" sz="2000">
                          <a:effectLst/>
                          <a:latin typeface="+mn-lt"/>
                        </a:rPr>
                        <a:t>Squares</a:t>
                      </a: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tc>
                  <a:txBody>
                    <a:bodyPr/>
                    <a:lstStyle/>
                    <a:p>
                      <a:pPr algn="ctr">
                        <a:lnSpc>
                          <a:spcPct val="90000"/>
                        </a:lnSpc>
                        <a:defRPr/>
                      </a:pPr>
                      <a:r>
                        <a:rPr lang="en-US" sz="2000">
                          <a:effectLst/>
                          <a:latin typeface="+mn-lt"/>
                        </a:rPr>
                        <a:t>Degrees of</a:t>
                      </a:r>
                    </a:p>
                    <a:p>
                      <a:pPr algn="ctr">
                        <a:lnSpc>
                          <a:spcPct val="90000"/>
                        </a:lnSpc>
                        <a:defRPr/>
                      </a:pPr>
                      <a:r>
                        <a:rPr lang="en-US" sz="2000">
                          <a:effectLst/>
                          <a:latin typeface="+mn-lt"/>
                        </a:rPr>
                        <a:t>Freedom</a:t>
                      </a: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tc>
                  <a:txBody>
                    <a:bodyPr/>
                    <a:lstStyle/>
                    <a:p>
                      <a:pPr algn="ctr">
                        <a:lnSpc>
                          <a:spcPct val="90000"/>
                        </a:lnSpc>
                        <a:defRPr/>
                      </a:pPr>
                      <a:r>
                        <a:rPr lang="en-US" sz="2000">
                          <a:effectLst/>
                          <a:latin typeface="+mn-lt"/>
                        </a:rPr>
                        <a:t>Mean</a:t>
                      </a:r>
                    </a:p>
                    <a:p>
                      <a:pPr algn="ctr">
                        <a:lnSpc>
                          <a:spcPct val="90000"/>
                        </a:lnSpc>
                        <a:defRPr/>
                      </a:pPr>
                      <a:r>
                        <a:rPr lang="en-US" sz="2000">
                          <a:effectLst/>
                          <a:latin typeface="+mn-lt"/>
                        </a:rPr>
                        <a:t>Square</a:t>
                      </a: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i="1">
                          <a:effectLst/>
                          <a:latin typeface="+mn-lt"/>
                        </a:rPr>
                        <a:t>F</a:t>
                      </a: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tc>
                  <a:txBody>
                    <a:bodyPr/>
                    <a:lstStyle/>
                    <a:p>
                      <a:pPr algn="ctr">
                        <a:defRPr/>
                      </a:pPr>
                      <a:r>
                        <a:rPr lang="en-US" sz="2000" i="1">
                          <a:effectLst/>
                          <a:latin typeface="+mn-lt"/>
                        </a:rPr>
                        <a:t>p</a:t>
                      </a:r>
                      <a:r>
                        <a:rPr lang="en-US" sz="2000">
                          <a:effectLst/>
                          <a:latin typeface="+mn-lt"/>
                        </a:rPr>
                        <a:t>-</a:t>
                      </a:r>
                    </a:p>
                    <a:p>
                      <a:pPr algn="ctr">
                        <a:defRPr/>
                      </a:pPr>
                      <a:r>
                        <a:rPr lang="en-US" sz="2000">
                          <a:effectLst/>
                          <a:latin typeface="+mn-lt"/>
                        </a:rPr>
                        <a:t>Value</a:t>
                      </a:r>
                      <a:endParaRPr lang="en-US" sz="2000" i="1">
                        <a:effectLst/>
                        <a:latin typeface="+mn-lt"/>
                      </a:endParaRPr>
                    </a:p>
                  </a:txBody>
                  <a:tcPr marL="110642" marR="110642" marT="50292" marB="50292" anchor="b">
                    <a:lnB w="12700" cap="flat" cmpd="sng" algn="ctr">
                      <a:solidFill>
                        <a:srgbClr val="000000"/>
                      </a:solidFill>
                      <a:prstDash val="solid"/>
                      <a:round/>
                      <a:headEnd type="none" w="med" len="med"/>
                      <a:tailEnd type="none" w="med" len="med"/>
                    </a:lnB>
                    <a:solidFill>
                      <a:srgbClr val="141414"/>
                    </a:solidFill>
                  </a:tcPr>
                </a:tc>
                <a:extLst>
                  <a:ext uri="{0D108BD9-81ED-4DB2-BD59-A6C34878D82A}">
                    <a16:rowId xmlns:a16="http://schemas.microsoft.com/office/drawing/2014/main" val="4026196327"/>
                  </a:ext>
                </a:extLst>
              </a:tr>
              <a:tr h="402336">
                <a:tc>
                  <a:txBody>
                    <a:bodyPr/>
                    <a:lstStyle/>
                    <a:p>
                      <a:pPr algn="ctr"/>
                      <a:r>
                        <a:rPr lang="en-IN" sz="2000">
                          <a:solidFill>
                            <a:srgbClr val="141414"/>
                          </a:solidFill>
                        </a:rPr>
                        <a:t>Factor A</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6100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2</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3050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1.3829</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.2994</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9415216"/>
                  </a:ext>
                </a:extLst>
              </a:tr>
              <a:tr h="422513">
                <a:tc>
                  <a:txBody>
                    <a:bodyPr/>
                    <a:lstStyle/>
                    <a:p>
                      <a:pPr algn="ctr"/>
                      <a:r>
                        <a:rPr lang="en-IN" sz="2000">
                          <a:solidFill>
                            <a:srgbClr val="141414"/>
                          </a:solidFill>
                        </a:rPr>
                        <a:t>Factor B</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45300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2</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22,650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10.2695</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.0048</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633905"/>
                  </a:ext>
                </a:extLst>
              </a:tr>
              <a:tr h="431075">
                <a:tc>
                  <a:txBody>
                    <a:bodyPr/>
                    <a:lstStyle/>
                    <a:p>
                      <a:pPr algn="ctr"/>
                      <a:r>
                        <a:rPr lang="en-IN" sz="2000">
                          <a:solidFill>
                            <a:srgbClr val="141414"/>
                          </a:solidFill>
                        </a:rPr>
                        <a:t>Interaction</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11,200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4</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2,800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1.2695</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.3503</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6159372"/>
                  </a:ext>
                </a:extLst>
              </a:tr>
              <a:tr h="402336">
                <a:tc>
                  <a:txBody>
                    <a:bodyPr/>
                    <a:lstStyle/>
                    <a:p>
                      <a:pPr algn="ctr"/>
                      <a:r>
                        <a:rPr lang="en-IN" sz="2000">
                          <a:solidFill>
                            <a:srgbClr val="141414"/>
                          </a:solidFill>
                        </a:rPr>
                        <a:t>Error</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19,850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9</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2,205.5556</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141414"/>
                        </a:solidFill>
                      </a:endParaRP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141414"/>
                        </a:solidFill>
                      </a:endParaRP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543758"/>
                  </a:ext>
                </a:extLst>
              </a:tr>
              <a:tr h="443847">
                <a:tc>
                  <a:txBody>
                    <a:bodyPr/>
                    <a:lstStyle/>
                    <a:p>
                      <a:pPr algn="ctr"/>
                      <a:r>
                        <a:rPr lang="en-IN" sz="2000">
                          <a:solidFill>
                            <a:srgbClr val="141414"/>
                          </a:solidFill>
                        </a:rPr>
                        <a:t>Total</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141414"/>
                          </a:solidFill>
                        </a:rPr>
                        <a:t>82,450</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2000">
                          <a:solidFill>
                            <a:srgbClr val="141414"/>
                          </a:solidFill>
                          <a:effectLst/>
                          <a:latin typeface="+mn-lt"/>
                        </a:rPr>
                        <a:t>17</a:t>
                      </a: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141414"/>
                        </a:solidFill>
                      </a:endParaRP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141414"/>
                        </a:solidFill>
                      </a:endParaRP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141414"/>
                        </a:solidFill>
                      </a:endParaRPr>
                    </a:p>
                  </a:txBody>
                  <a:tcPr marL="110642" marR="110642" marT="50292" marB="5029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894702"/>
                  </a:ext>
                </a:extLst>
              </a:tr>
            </a:tbl>
          </a:graphicData>
        </a:graphic>
      </p:graphicFrame>
    </p:spTree>
    <p:extLst>
      <p:ext uri="{BB962C8B-B14F-4D97-AF65-F5344CB8AC3E}">
        <p14:creationId xmlns:p14="http://schemas.microsoft.com/office/powerpoint/2010/main" val="3423631814"/>
      </p:ext>
    </p:extLst>
  </p:cSld>
  <p:clrMapOvr>
    <a:masterClrMapping/>
  </p:clrMapOvr>
  <p:transition/>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758B-F1F1-4113-8EB5-B7009BBEEDDC}"/>
              </a:ext>
            </a:extLst>
          </p:cNvPr>
          <p:cNvSpPr>
            <a:spLocks noGrp="1"/>
          </p:cNvSpPr>
          <p:nvPr>
            <p:ph type="title"/>
          </p:nvPr>
        </p:nvSpPr>
        <p:spPr/>
        <p:txBody>
          <a:bodyPr/>
          <a:lstStyle/>
          <a:p>
            <a:r>
              <a:rPr lang="en-US"/>
              <a:t>Two-Factor Factorial Experiment</a:t>
            </a:r>
            <a:r>
              <a:rPr lang="en-IN"/>
              <a:t> (9 of 9)</a:t>
            </a:r>
          </a:p>
        </p:txBody>
      </p:sp>
      <p:sp>
        <p:nvSpPr>
          <p:cNvPr id="3" name="Content Placeholder 2">
            <a:extLst>
              <a:ext uri="{FF2B5EF4-FFF2-40B4-BE49-F238E27FC236}">
                <a16:creationId xmlns:a16="http://schemas.microsoft.com/office/drawing/2014/main" id="{B696FD0B-7638-4558-9A3C-53BC5EB2D4AD}"/>
              </a:ext>
            </a:extLst>
          </p:cNvPr>
          <p:cNvSpPr>
            <a:spLocks noGrp="1"/>
          </p:cNvSpPr>
          <p:nvPr>
            <p:ph idx="1"/>
          </p:nvPr>
        </p:nvSpPr>
        <p:spPr>
          <a:xfrm>
            <a:off x="476843" y="1944375"/>
            <a:ext cx="9552527" cy="1103625"/>
          </a:xfrm>
        </p:spPr>
        <p:txBody>
          <a:bodyPr/>
          <a:lstStyle/>
          <a:p>
            <a:pPr algn="l"/>
            <a:r>
              <a:rPr lang="en-IN" sz="2000" b="1" u="sng"/>
              <a:t>Example</a:t>
            </a:r>
            <a:r>
              <a:rPr lang="en-IN" sz="2000"/>
              <a:t>: GMAT test scores</a:t>
            </a:r>
          </a:p>
          <a:p>
            <a:pPr algn="l"/>
            <a:r>
              <a:rPr lang="en-US" sz="2000"/>
              <a:t> Conclusions Using the </a:t>
            </a:r>
            <a:r>
              <a:rPr lang="en-US" sz="2000" i="1"/>
              <a:t>p</a:t>
            </a:r>
            <a:r>
              <a:rPr lang="en-US" sz="2000"/>
              <a:t>-Value Approach</a:t>
            </a:r>
            <a:endParaRPr lang="en-IN" sz="2000"/>
          </a:p>
        </p:txBody>
      </p:sp>
      <p:graphicFrame>
        <p:nvGraphicFramePr>
          <p:cNvPr id="12" name="Ovject 3" descr="Programs: p-value equals .2994 is greater than alpha equals .05">
            <a:extLst>
              <a:ext uri="{FF2B5EF4-FFF2-40B4-BE49-F238E27FC236}">
                <a16:creationId xmlns:a16="http://schemas.microsoft.com/office/drawing/2014/main" id="{F40D9C4F-8346-4C60-94F6-7984ABC55035}"/>
              </a:ext>
            </a:extLst>
          </p:cNvPr>
          <p:cNvGraphicFramePr>
            <a:graphicFrameLocks noGrp="1" noChangeAspect="1"/>
          </p:cNvGraphicFramePr>
          <p:nvPr>
            <p:ph idx="11"/>
            <p:extLst>
              <p:ext uri="{D42A27DB-BD31-4B8C-83A1-F6EECF244321}">
                <p14:modId xmlns:p14="http://schemas.microsoft.com/office/powerpoint/2010/main" val="4220302261"/>
              </p:ext>
            </p:extLst>
          </p:nvPr>
        </p:nvGraphicFramePr>
        <p:xfrm>
          <a:off x="3919538" y="3068638"/>
          <a:ext cx="4352925" cy="327025"/>
        </p:xfrm>
        <a:graphic>
          <a:graphicData uri="http://schemas.openxmlformats.org/presentationml/2006/ole">
            <mc:AlternateContent xmlns:mc="http://schemas.openxmlformats.org/markup-compatibility/2006">
              <mc:Choice xmlns:v="urn:schemas-microsoft-com:vml" Requires="v">
                <p:oleObj spid="_x0000_s305156" name="Equation" r:id="rId3" imgW="4063680" imgH="304560" progId="Equation.DSMT4">
                  <p:embed/>
                </p:oleObj>
              </mc:Choice>
              <mc:Fallback>
                <p:oleObj name="Equation" r:id="rId3" imgW="4063680" imgH="304560" progId="Equation.DSMT4">
                  <p:embed/>
                  <p:pic>
                    <p:nvPicPr>
                      <p:cNvPr id="0" name="OLE substitute image"/>
                      <p:cNvPicPr/>
                      <p:nvPr/>
                    </p:nvPicPr>
                    <p:blipFill>
                      <a:blip r:embed="rId4"/>
                      <a:stretch>
                        <a:fillRect/>
                      </a:stretch>
                    </p:blipFill>
                    <p:spPr>
                      <a:xfrm>
                        <a:off x="3919538" y="3068638"/>
                        <a:ext cx="4352925" cy="32702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45A069DC-092C-48CF-83B1-BDAAE328CBEE}"/>
              </a:ext>
            </a:extLst>
          </p:cNvPr>
          <p:cNvSpPr>
            <a:spLocks noGrp="1"/>
          </p:cNvSpPr>
          <p:nvPr>
            <p:ph idx="13"/>
          </p:nvPr>
        </p:nvSpPr>
        <p:spPr>
          <a:xfrm>
            <a:off x="476844" y="3543298"/>
            <a:ext cx="11238312" cy="506581"/>
          </a:xfrm>
        </p:spPr>
        <p:txBody>
          <a:bodyPr/>
          <a:lstStyle/>
          <a:p>
            <a:r>
              <a:rPr lang="en-US" sz="2200"/>
              <a:t>There is no significant difference among the three preparation programs</a:t>
            </a:r>
          </a:p>
        </p:txBody>
      </p:sp>
      <p:graphicFrame>
        <p:nvGraphicFramePr>
          <p:cNvPr id="14" name="Ovject 5" descr="Undergraduate college: p-value equals .0048 is less than alpha equals .05">
            <a:extLst>
              <a:ext uri="{FF2B5EF4-FFF2-40B4-BE49-F238E27FC236}">
                <a16:creationId xmlns:a16="http://schemas.microsoft.com/office/drawing/2014/main" id="{246D6AF0-E634-491A-B6CA-F8792E6713C9}"/>
              </a:ext>
            </a:extLst>
          </p:cNvPr>
          <p:cNvGraphicFramePr>
            <a:graphicFrameLocks noGrp="1" noChangeAspect="1"/>
          </p:cNvGraphicFramePr>
          <p:nvPr>
            <p:ph idx="15"/>
            <p:extLst>
              <p:ext uri="{D42A27DB-BD31-4B8C-83A1-F6EECF244321}">
                <p14:modId xmlns:p14="http://schemas.microsoft.com/office/powerpoint/2010/main" val="3522094525"/>
              </p:ext>
            </p:extLst>
          </p:nvPr>
        </p:nvGraphicFramePr>
        <p:xfrm>
          <a:off x="3200400" y="4116388"/>
          <a:ext cx="5791200" cy="319087"/>
        </p:xfrm>
        <a:graphic>
          <a:graphicData uri="http://schemas.openxmlformats.org/presentationml/2006/ole">
            <mc:AlternateContent xmlns:mc="http://schemas.openxmlformats.org/markup-compatibility/2006">
              <mc:Choice xmlns:v="urn:schemas-microsoft-com:vml" Requires="v">
                <p:oleObj spid="_x0000_s305157" name="Equation" r:id="rId5" imgW="5537160" imgH="304560" progId="Equation.DSMT4">
                  <p:embed/>
                </p:oleObj>
              </mc:Choice>
              <mc:Fallback>
                <p:oleObj name="Equation" r:id="rId5" imgW="5537160" imgH="304560" progId="Equation.DSMT4">
                  <p:embed/>
                  <p:pic>
                    <p:nvPicPr>
                      <p:cNvPr id="0" name="OLE substitute image"/>
                      <p:cNvPicPr/>
                      <p:nvPr/>
                    </p:nvPicPr>
                    <p:blipFill>
                      <a:blip r:embed="rId6"/>
                      <a:stretch>
                        <a:fillRect/>
                      </a:stretch>
                    </p:blipFill>
                    <p:spPr>
                      <a:xfrm>
                        <a:off x="3200400" y="4116388"/>
                        <a:ext cx="5791200" cy="319087"/>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B72E03A-1645-467D-A02F-BA63EA3EA483}"/>
              </a:ext>
            </a:extLst>
          </p:cNvPr>
          <p:cNvSpPr>
            <a:spLocks noGrp="1"/>
          </p:cNvSpPr>
          <p:nvPr>
            <p:ph idx="10"/>
          </p:nvPr>
        </p:nvSpPr>
        <p:spPr>
          <a:xfrm>
            <a:off x="476843" y="4644806"/>
            <a:ext cx="11241915" cy="521453"/>
          </a:xfrm>
        </p:spPr>
        <p:txBody>
          <a:bodyPr/>
          <a:lstStyle/>
          <a:p>
            <a:r>
              <a:rPr lang="en-US" sz="2200"/>
              <a:t>Undergraduate colleges do not provide same preparation for performance on the GMAT.</a:t>
            </a:r>
            <a:endParaRPr lang="en-IN" sz="2200"/>
          </a:p>
        </p:txBody>
      </p:sp>
      <p:graphicFrame>
        <p:nvGraphicFramePr>
          <p:cNvPr id="16" name="Ovject 7" descr="Interaction: p-value equals .3503 is greater than alpha equals .05.">
            <a:extLst>
              <a:ext uri="{FF2B5EF4-FFF2-40B4-BE49-F238E27FC236}">
                <a16:creationId xmlns:a16="http://schemas.microsoft.com/office/drawing/2014/main" id="{8AC636D1-7816-452B-866A-1DF9F9C77485}"/>
              </a:ext>
            </a:extLst>
          </p:cNvPr>
          <p:cNvGraphicFramePr>
            <a:graphicFrameLocks noGrp="1" noChangeAspect="1"/>
          </p:cNvGraphicFramePr>
          <p:nvPr>
            <p:ph idx="12"/>
            <p:extLst>
              <p:ext uri="{D42A27DB-BD31-4B8C-83A1-F6EECF244321}">
                <p14:modId xmlns:p14="http://schemas.microsoft.com/office/powerpoint/2010/main" val="260876003"/>
              </p:ext>
            </p:extLst>
          </p:nvPr>
        </p:nvGraphicFramePr>
        <p:xfrm>
          <a:off x="3919538" y="5213350"/>
          <a:ext cx="4352925" cy="319088"/>
        </p:xfrm>
        <a:graphic>
          <a:graphicData uri="http://schemas.openxmlformats.org/presentationml/2006/ole">
            <mc:AlternateContent xmlns:mc="http://schemas.openxmlformats.org/markup-compatibility/2006">
              <mc:Choice xmlns:v="urn:schemas-microsoft-com:vml" Requires="v">
                <p:oleObj spid="_x0000_s305158" name="Equation" r:id="rId7" imgW="4165560" imgH="304560" progId="Equation.DSMT4">
                  <p:embed/>
                </p:oleObj>
              </mc:Choice>
              <mc:Fallback>
                <p:oleObj name="Equation" r:id="rId7" imgW="4165560" imgH="304560" progId="Equation.DSMT4">
                  <p:embed/>
                  <p:pic>
                    <p:nvPicPr>
                      <p:cNvPr id="0" name="OLE substitute image"/>
                      <p:cNvPicPr/>
                      <p:nvPr/>
                    </p:nvPicPr>
                    <p:blipFill>
                      <a:blip r:embed="rId8"/>
                      <a:stretch>
                        <a:fillRect/>
                      </a:stretch>
                    </p:blipFill>
                    <p:spPr>
                      <a:xfrm>
                        <a:off x="3919538" y="5213350"/>
                        <a:ext cx="4352925" cy="31908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A4BAF5D8-B71B-4E47-BBE0-1A6771A4F78D}"/>
              </a:ext>
            </a:extLst>
          </p:cNvPr>
          <p:cNvSpPr>
            <a:spLocks noGrp="1"/>
          </p:cNvSpPr>
          <p:nvPr>
            <p:ph idx="14"/>
          </p:nvPr>
        </p:nvSpPr>
        <p:spPr>
          <a:xfrm>
            <a:off x="476843" y="5647148"/>
            <a:ext cx="11238311" cy="574431"/>
          </a:xfrm>
        </p:spPr>
        <p:txBody>
          <a:bodyPr/>
          <a:lstStyle/>
          <a:p>
            <a:r>
              <a:rPr lang="en-US" sz="2200"/>
              <a:t>No significant interaction effect.</a:t>
            </a:r>
            <a:endParaRPr lang="en-IN" sz="2200"/>
          </a:p>
        </p:txBody>
      </p:sp>
    </p:spTree>
    <p:extLst>
      <p:ext uri="{BB962C8B-B14F-4D97-AF65-F5344CB8AC3E}">
        <p14:creationId xmlns:p14="http://schemas.microsoft.com/office/powerpoint/2010/main" val="1653013495"/>
      </p:ext>
    </p:extLst>
  </p:cSld>
  <p:clrMapOvr>
    <a:masterClrMapping/>
  </p:clrMapOvr>
  <p:transition/>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C1A36D-2F1D-49C9-AF7D-AF3E13967944}"/>
              </a:ext>
            </a:extLst>
          </p:cNvPr>
          <p:cNvSpPr>
            <a:spLocks noGrp="1"/>
          </p:cNvSpPr>
          <p:nvPr>
            <p:ph type="title"/>
          </p:nvPr>
        </p:nvSpPr>
        <p:spPr/>
        <p:txBody>
          <a:bodyPr/>
          <a:lstStyle/>
          <a:p>
            <a:r>
              <a:rPr lang="en-US" dirty="0"/>
              <a:t>Chapter 14, Part A</a:t>
            </a:r>
            <a:br>
              <a:rPr lang="en-US" dirty="0"/>
            </a:br>
            <a:r>
              <a:rPr lang="en-US" dirty="0"/>
              <a:t>Simple Linear Regression</a:t>
            </a:r>
            <a:endParaRPr lang="en-IN" dirty="0"/>
          </a:p>
        </p:txBody>
      </p:sp>
      <p:sp>
        <p:nvSpPr>
          <p:cNvPr id="18" name="Content Placeholder 2">
            <a:extLst>
              <a:ext uri="{FF2B5EF4-FFF2-40B4-BE49-F238E27FC236}">
                <a16:creationId xmlns:a16="http://schemas.microsoft.com/office/drawing/2014/main" id="{D2977F1B-86FA-4157-9201-A56016392DA6}"/>
              </a:ext>
            </a:extLst>
          </p:cNvPr>
          <p:cNvSpPr>
            <a:spLocks noGrp="1"/>
          </p:cNvSpPr>
          <p:nvPr>
            <p:ph idx="1"/>
          </p:nvPr>
        </p:nvSpPr>
        <p:spPr/>
        <p:txBody>
          <a:bodyPr/>
          <a:lstStyle/>
          <a:p>
            <a:r>
              <a:rPr lang="en-US" dirty="0"/>
              <a:t>Simple Linear Regression Model</a:t>
            </a:r>
          </a:p>
          <a:p>
            <a:r>
              <a:rPr lang="en-US" dirty="0"/>
              <a:t>Least Squares Method</a:t>
            </a:r>
          </a:p>
          <a:p>
            <a:r>
              <a:rPr lang="en-US" dirty="0"/>
              <a:t>Coefficient of Determination</a:t>
            </a:r>
          </a:p>
          <a:p>
            <a:r>
              <a:rPr lang="en-US" dirty="0"/>
              <a:t>Model Assumptions</a:t>
            </a:r>
          </a:p>
          <a:p>
            <a:r>
              <a:rPr lang="en-US" dirty="0"/>
              <a:t>Testing for Significance</a:t>
            </a:r>
          </a:p>
        </p:txBody>
      </p:sp>
    </p:spTree>
    <p:extLst>
      <p:ext uri="{BB962C8B-B14F-4D97-AF65-F5344CB8AC3E}">
        <p14:creationId xmlns:p14="http://schemas.microsoft.com/office/powerpoint/2010/main" val="389964380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Histograms Showing Skewness (1 of 4)</a:t>
            </a:r>
          </a:p>
        </p:txBody>
      </p:sp>
      <p:sp>
        <p:nvSpPr>
          <p:cNvPr id="7" name="Content Placeholder 2">
            <a:extLst>
              <a:ext uri="{FF2B5EF4-FFF2-40B4-BE49-F238E27FC236}">
                <a16:creationId xmlns:a16="http://schemas.microsoft.com/office/drawing/2014/main" id="{2F7C6ABF-BBE7-4C1A-8218-64DC05458B3F}"/>
              </a:ext>
            </a:extLst>
          </p:cNvPr>
          <p:cNvSpPr>
            <a:spLocks noGrp="1"/>
          </p:cNvSpPr>
          <p:nvPr>
            <p:ph sz="half" idx="1"/>
          </p:nvPr>
        </p:nvSpPr>
        <p:spPr>
          <a:xfrm>
            <a:off x="476844" y="1825624"/>
            <a:ext cx="4095156" cy="3226435"/>
          </a:xfrm>
        </p:spPr>
        <p:txBody>
          <a:bodyPr/>
          <a:lstStyle/>
          <a:p>
            <a:pPr>
              <a:spcBef>
                <a:spcPts val="600"/>
              </a:spcBef>
              <a:spcAft>
                <a:spcPts val="600"/>
              </a:spcAft>
            </a:pPr>
            <a:r>
              <a:rPr lang="en-US"/>
              <a:t>Symmetric</a:t>
            </a:r>
          </a:p>
          <a:p>
            <a:pPr marL="685800">
              <a:spcBef>
                <a:spcPts val="600"/>
              </a:spcBef>
              <a:spcAft>
                <a:spcPts val="600"/>
              </a:spcAft>
            </a:pPr>
            <a:r>
              <a:rPr lang="en-US"/>
              <a:t>Left tail is the mirror image of the right tail.</a:t>
            </a:r>
          </a:p>
          <a:p>
            <a:pPr marL="685800">
              <a:spcBef>
                <a:spcPts val="600"/>
              </a:spcBef>
              <a:spcAft>
                <a:spcPts val="600"/>
              </a:spcAft>
            </a:pPr>
            <a:r>
              <a:rPr lang="en-US" b="1" u="sng"/>
              <a:t>Example:</a:t>
            </a:r>
            <a:r>
              <a:rPr lang="en-US" b="1"/>
              <a:t> </a:t>
            </a:r>
            <a:r>
              <a:rPr lang="en-US"/>
              <a:t>Heights of People</a:t>
            </a:r>
          </a:p>
        </p:txBody>
      </p:sp>
      <p:pic>
        <p:nvPicPr>
          <p:cNvPr id="5" name="Content Placeholder 4" descr="Symmetric. The frequency rises gradually, reaches a peak at the central value, and falls. ">
            <a:extLst>
              <a:ext uri="{FF2B5EF4-FFF2-40B4-BE49-F238E27FC236}">
                <a16:creationId xmlns:a16="http://schemas.microsoft.com/office/drawing/2014/main" id="{CF96B23E-32A8-4CF8-A564-B3734313DB08}"/>
              </a:ext>
            </a:extLst>
          </p:cNvPr>
          <p:cNvPicPr>
            <a:picLocks noGrp="1" noChangeAspect="1"/>
          </p:cNvPicPr>
          <p:nvPr>
            <p:ph sz="half" idx="2"/>
          </p:nvPr>
        </p:nvPicPr>
        <p:blipFill>
          <a:blip r:embed="rId2"/>
          <a:srcRect t="11399"/>
          <a:stretch>
            <a:fillRect/>
          </a:stretch>
        </p:blipFill>
        <p:spPr>
          <a:xfrm>
            <a:off x="4917283" y="1825624"/>
            <a:ext cx="6116117" cy="4346576"/>
          </a:xfrm>
          <a:prstGeom prst="rect">
            <a:avLst/>
          </a:prstGeom>
        </p:spPr>
      </p:pic>
    </p:spTree>
    <p:extLst>
      <p:ext uri="{BB962C8B-B14F-4D97-AF65-F5344CB8AC3E}">
        <p14:creationId xmlns:p14="http://schemas.microsoft.com/office/powerpoint/2010/main" val="4083022765"/>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Linear Regression (1 of 6)</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Managerial decisions often are based on the relationship between two or more variables.</a:t>
            </a:r>
          </a:p>
          <a:p>
            <a:pPr>
              <a:buClr>
                <a:srgbClr val="003865"/>
              </a:buClr>
            </a:pPr>
            <a:r>
              <a:rPr lang="en-US" u="sng">
                <a:solidFill>
                  <a:srgbClr val="003865"/>
                </a:solidFill>
                <a:cs typeface="Arial" pitchFamily="34" charset="0"/>
              </a:rPr>
              <a:t>Regression analysis</a:t>
            </a:r>
            <a:r>
              <a:rPr lang="en-US">
                <a:solidFill>
                  <a:srgbClr val="003865"/>
                </a:solidFill>
                <a:cs typeface="Arial" pitchFamily="34" charset="0"/>
              </a:rPr>
              <a:t> can be used to develop an equation showing how the variables are related.</a:t>
            </a:r>
          </a:p>
          <a:p>
            <a:pPr>
              <a:buClr>
                <a:srgbClr val="003865"/>
              </a:buClr>
            </a:pPr>
            <a:r>
              <a:rPr lang="en-US">
                <a:solidFill>
                  <a:srgbClr val="003865"/>
                </a:solidFill>
                <a:cs typeface="Arial" pitchFamily="34" charset="0"/>
              </a:rPr>
              <a:t>The variable being predicted is called the </a:t>
            </a:r>
            <a:r>
              <a:rPr lang="en-US" u="sng">
                <a:solidFill>
                  <a:srgbClr val="003865"/>
                </a:solidFill>
                <a:cs typeface="Arial" pitchFamily="34" charset="0"/>
              </a:rPr>
              <a:t>dependent variable</a:t>
            </a:r>
            <a:r>
              <a:rPr lang="en-US">
                <a:solidFill>
                  <a:srgbClr val="003865"/>
                </a:solidFill>
                <a:cs typeface="Arial" pitchFamily="34" charset="0"/>
              </a:rPr>
              <a:t> and is denoted </a:t>
            </a:r>
            <a:br>
              <a:rPr lang="en-US">
                <a:solidFill>
                  <a:srgbClr val="003865"/>
                </a:solidFill>
                <a:cs typeface="Arial" pitchFamily="34" charset="0"/>
              </a:rPr>
            </a:br>
            <a:r>
              <a:rPr lang="en-US">
                <a:solidFill>
                  <a:srgbClr val="003865"/>
                </a:solidFill>
                <a:cs typeface="Arial" pitchFamily="34" charset="0"/>
              </a:rPr>
              <a:t>by </a:t>
            </a:r>
            <a:r>
              <a:rPr lang="en-US" i="1">
                <a:solidFill>
                  <a:srgbClr val="003865"/>
                </a:solidFill>
                <a:cs typeface="Arial" pitchFamily="34" charset="0"/>
              </a:rPr>
              <a:t>y</a:t>
            </a:r>
            <a:r>
              <a:rPr lang="en-US">
                <a:solidFill>
                  <a:srgbClr val="003865"/>
                </a:solidFill>
                <a:cs typeface="Arial" pitchFamily="34" charset="0"/>
              </a:rPr>
              <a:t>.</a:t>
            </a:r>
          </a:p>
          <a:p>
            <a:pPr>
              <a:buClr>
                <a:srgbClr val="003865"/>
              </a:buClr>
            </a:pPr>
            <a:r>
              <a:rPr lang="en-US">
                <a:solidFill>
                  <a:srgbClr val="003865"/>
                </a:solidFill>
                <a:cs typeface="Arial" pitchFamily="34" charset="0"/>
              </a:rPr>
              <a:t>The variables being used to predict the value of the dependent variable are called the </a:t>
            </a:r>
            <a:r>
              <a:rPr lang="en-US" u="sng">
                <a:solidFill>
                  <a:srgbClr val="003865"/>
                </a:solidFill>
                <a:cs typeface="Arial" pitchFamily="34" charset="0"/>
              </a:rPr>
              <a:t>independent variables</a:t>
            </a:r>
            <a:r>
              <a:rPr lang="en-US">
                <a:solidFill>
                  <a:srgbClr val="003865"/>
                </a:solidFill>
                <a:cs typeface="Arial" pitchFamily="34" charset="0"/>
              </a:rPr>
              <a:t> and are denoted by </a:t>
            </a:r>
            <a:r>
              <a:rPr lang="en-US" i="1">
                <a:solidFill>
                  <a:srgbClr val="003865"/>
                </a:solidFill>
                <a:cs typeface="Arial" pitchFamily="34" charset="0"/>
              </a:rPr>
              <a:t>x</a:t>
            </a:r>
            <a:r>
              <a:rPr lang="en-US">
                <a:solidFill>
                  <a:srgbClr val="003865"/>
                </a:solidFill>
                <a:cs typeface="Arial" pitchFamily="34" charset="0"/>
              </a:rPr>
              <a:t>.</a:t>
            </a:r>
          </a:p>
        </p:txBody>
      </p:sp>
    </p:spTree>
    <p:extLst>
      <p:ext uri="{BB962C8B-B14F-4D97-AF65-F5344CB8AC3E}">
        <p14:creationId xmlns:p14="http://schemas.microsoft.com/office/powerpoint/2010/main" val="4277751760"/>
      </p:ext>
    </p:extLst>
  </p:cSld>
  <p:clrMapOvr>
    <a:masterClrMapping/>
  </p:clrMapOvr>
  <p:transition/>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Linear Regression (2 of 6)</a:t>
            </a:r>
            <a:endParaRPr lang="en-IN"/>
          </a:p>
        </p:txBody>
      </p:sp>
      <p:sp>
        <p:nvSpPr>
          <p:cNvPr id="3" name="Content Placeholder 2"/>
          <p:cNvSpPr>
            <a:spLocks noGrp="1"/>
          </p:cNvSpPr>
          <p:nvPr>
            <p:ph idx="1"/>
          </p:nvPr>
        </p:nvSpPr>
        <p:spPr/>
        <p:txBody>
          <a:bodyPr/>
          <a:lstStyle/>
          <a:p>
            <a:r>
              <a:rPr lang="en-US" u="sng">
                <a:solidFill>
                  <a:srgbClr val="003865"/>
                </a:solidFill>
                <a:cs typeface="Arial" pitchFamily="34" charset="0"/>
              </a:rPr>
              <a:t>Simple linear regression</a:t>
            </a:r>
            <a:r>
              <a:rPr lang="en-US">
                <a:solidFill>
                  <a:srgbClr val="003865"/>
                </a:solidFill>
                <a:cs typeface="Arial" pitchFamily="34" charset="0"/>
              </a:rPr>
              <a:t> involves one independent variable and one dependent variable.</a:t>
            </a:r>
          </a:p>
          <a:p>
            <a:r>
              <a:rPr lang="en-US">
                <a:solidFill>
                  <a:srgbClr val="003865"/>
                </a:solidFill>
                <a:cs typeface="Arial" pitchFamily="34" charset="0"/>
              </a:rPr>
              <a:t>The relationship between the two variables is approximated by a straight line.</a:t>
            </a:r>
          </a:p>
          <a:p>
            <a:r>
              <a:rPr lang="en-US">
                <a:solidFill>
                  <a:srgbClr val="003865"/>
                </a:solidFill>
                <a:cs typeface="Arial" pitchFamily="34" charset="0"/>
              </a:rPr>
              <a:t>Regression analysis involving two or more independent variables is called </a:t>
            </a:r>
            <a:r>
              <a:rPr lang="en-US" u="sng">
                <a:solidFill>
                  <a:srgbClr val="003865"/>
                </a:solidFill>
                <a:cs typeface="Arial" pitchFamily="34" charset="0"/>
              </a:rPr>
              <a:t>multiple regression</a:t>
            </a:r>
            <a:r>
              <a:rPr lang="en-US">
                <a:solidFill>
                  <a:srgbClr val="003865"/>
                </a:solidFill>
                <a:cs typeface="Arial" pitchFamily="34" charset="0"/>
              </a:rPr>
              <a:t>.</a:t>
            </a:r>
          </a:p>
        </p:txBody>
      </p:sp>
    </p:spTree>
    <p:extLst>
      <p:ext uri="{BB962C8B-B14F-4D97-AF65-F5344CB8AC3E}">
        <p14:creationId xmlns:p14="http://schemas.microsoft.com/office/powerpoint/2010/main" val="2308130071"/>
      </p:ext>
    </p:extLst>
  </p:cSld>
  <p:clrMapOvr>
    <a:masterClrMapping/>
  </p:clrMapOvr>
  <p:transition/>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4891B1-829A-46C1-AF4D-45EF3A2295D3}"/>
              </a:ext>
            </a:extLst>
          </p:cNvPr>
          <p:cNvSpPr>
            <a:spLocks noGrp="1"/>
          </p:cNvSpPr>
          <p:nvPr>
            <p:ph type="title"/>
          </p:nvPr>
        </p:nvSpPr>
        <p:spPr/>
        <p:txBody>
          <a:bodyPr/>
          <a:lstStyle/>
          <a:p>
            <a:r>
              <a:rPr lang="en-IN"/>
              <a:t>Simple Linear Regression Model </a:t>
            </a:r>
            <a:r>
              <a:rPr lang="en-US"/>
              <a:t>(1 of 5)</a:t>
            </a:r>
            <a:endParaRPr lang="en-IN"/>
          </a:p>
        </p:txBody>
      </p:sp>
      <p:sp>
        <p:nvSpPr>
          <p:cNvPr id="2" name="Content Placeholder 2">
            <a:extLst>
              <a:ext uri="{FF2B5EF4-FFF2-40B4-BE49-F238E27FC236}">
                <a16:creationId xmlns:a16="http://schemas.microsoft.com/office/drawing/2014/main" id="{E9D89156-7ECF-4935-AB0A-146BD9C4291E}"/>
              </a:ext>
            </a:extLst>
          </p:cNvPr>
          <p:cNvSpPr>
            <a:spLocks noGrp="1"/>
          </p:cNvSpPr>
          <p:nvPr>
            <p:ph sz="half" idx="2"/>
          </p:nvPr>
        </p:nvSpPr>
        <p:spPr>
          <a:xfrm>
            <a:off x="476843" y="1828800"/>
            <a:ext cx="11241915" cy="1463040"/>
          </a:xfrm>
        </p:spPr>
        <p:txBody>
          <a:bodyPr/>
          <a:lstStyle/>
          <a:p>
            <a:r>
              <a:rPr lang="en-US"/>
              <a:t>The equation that describes how </a:t>
            </a:r>
            <a:r>
              <a:rPr lang="en-US" i="1"/>
              <a:t>y</a:t>
            </a:r>
            <a:r>
              <a:rPr lang="en-US"/>
              <a:t> is related to </a:t>
            </a:r>
            <a:r>
              <a:rPr lang="en-US" i="1"/>
              <a:t>x</a:t>
            </a:r>
            <a:r>
              <a:rPr lang="en-US"/>
              <a:t> and an error term is called the </a:t>
            </a:r>
            <a:r>
              <a:rPr lang="en-US" u="sng"/>
              <a:t>regression model</a:t>
            </a:r>
            <a:r>
              <a:rPr lang="en-US"/>
              <a:t>.</a:t>
            </a:r>
          </a:p>
          <a:p>
            <a:r>
              <a:rPr lang="en-US"/>
              <a:t>The </a:t>
            </a:r>
            <a:r>
              <a:rPr lang="en-US" u="sng"/>
              <a:t>simple linear regression model</a:t>
            </a:r>
            <a:r>
              <a:rPr lang="en-US"/>
              <a:t> is:</a:t>
            </a:r>
          </a:p>
        </p:txBody>
      </p:sp>
      <p:graphicFrame>
        <p:nvGraphicFramePr>
          <p:cNvPr id="9" name="Object 3" descr="Begin equation. Y equals beta subscript 0 baseline plus beta subscript 1 baseline x plus epsilon. End equation. ">
            <a:extLst>
              <a:ext uri="{FF2B5EF4-FFF2-40B4-BE49-F238E27FC236}">
                <a16:creationId xmlns:a16="http://schemas.microsoft.com/office/drawing/2014/main" id="{8872DE15-4E90-4D36-9955-25E5F82D5DAF}"/>
              </a:ext>
            </a:extLst>
          </p:cNvPr>
          <p:cNvGraphicFramePr>
            <a:graphicFrameLocks noGrp="1" noChangeAspect="1"/>
          </p:cNvGraphicFramePr>
          <p:nvPr>
            <p:ph idx="10"/>
            <p:extLst>
              <p:ext uri="{D42A27DB-BD31-4B8C-83A1-F6EECF244321}">
                <p14:modId xmlns:p14="http://schemas.microsoft.com/office/powerpoint/2010/main" val="2756517170"/>
              </p:ext>
            </p:extLst>
          </p:nvPr>
        </p:nvGraphicFramePr>
        <p:xfrm>
          <a:off x="5080000" y="3484503"/>
          <a:ext cx="2032000" cy="381000"/>
        </p:xfrm>
        <a:graphic>
          <a:graphicData uri="http://schemas.openxmlformats.org/presentationml/2006/ole">
            <mc:AlternateContent xmlns:mc="http://schemas.openxmlformats.org/markup-compatibility/2006">
              <mc:Choice xmlns:v="urn:schemas-microsoft-com:vml" Requires="v">
                <p:oleObj spid="_x0000_s306179" name="Equation" r:id="rId3" imgW="2031840" imgH="380880" progId="Equation.DSMT4">
                  <p:embed/>
                </p:oleObj>
              </mc:Choice>
              <mc:Fallback>
                <p:oleObj name="Equation" r:id="rId3" imgW="2031840" imgH="380880" progId="Equation.DSMT4">
                  <p:embed/>
                  <p:pic>
                    <p:nvPicPr>
                      <p:cNvPr id="0" name="OLE substitute image"/>
                      <p:cNvPicPr/>
                      <p:nvPr/>
                    </p:nvPicPr>
                    <p:blipFill>
                      <a:blip r:embed="rId4"/>
                      <a:stretch>
                        <a:fillRect/>
                      </a:stretch>
                    </p:blipFill>
                    <p:spPr>
                      <a:xfrm>
                        <a:off x="5080000" y="3484503"/>
                        <a:ext cx="2032000" cy="381000"/>
                      </a:xfrm>
                      <a:prstGeom prst="rect">
                        <a:avLst/>
                      </a:prstGeom>
                      <a:ln>
                        <a:noFill/>
                      </a:ln>
                    </p:spPr>
                  </p:pic>
                </p:oleObj>
              </mc:Fallback>
            </mc:AlternateContent>
          </a:graphicData>
        </a:graphic>
      </p:graphicFrame>
      <p:sp>
        <p:nvSpPr>
          <p:cNvPr id="4" name="Content Placeholder 4">
            <a:extLst>
              <a:ext uri="{FF2B5EF4-FFF2-40B4-BE49-F238E27FC236}">
                <a16:creationId xmlns:a16="http://schemas.microsoft.com/office/drawing/2014/main" id="{817B43AE-BC1F-4A49-95E1-11A0DE24784A}"/>
              </a:ext>
            </a:extLst>
          </p:cNvPr>
          <p:cNvSpPr>
            <a:spLocks noGrp="1"/>
          </p:cNvSpPr>
          <p:nvPr>
            <p:ph idx="11"/>
          </p:nvPr>
        </p:nvSpPr>
        <p:spPr>
          <a:xfrm>
            <a:off x="476843" y="4201011"/>
            <a:ext cx="2563240" cy="457200"/>
          </a:xfrm>
        </p:spPr>
        <p:txBody>
          <a:bodyPr/>
          <a:lstStyle/>
          <a:p>
            <a:pPr algn="l"/>
            <a:r>
              <a:rPr lang="en-US"/>
              <a:t>where:</a:t>
            </a:r>
          </a:p>
        </p:txBody>
      </p:sp>
      <p:graphicFrame>
        <p:nvGraphicFramePr>
          <p:cNvPr id="11" name="Object 5" descr="Beta subscript 0 baseline and beta subscript 1 baseline">
            <a:extLst>
              <a:ext uri="{FF2B5EF4-FFF2-40B4-BE49-F238E27FC236}">
                <a16:creationId xmlns:a16="http://schemas.microsoft.com/office/drawing/2014/main" id="{C792E65C-FF34-48F0-9270-9B44307D1BFD}"/>
              </a:ext>
            </a:extLst>
          </p:cNvPr>
          <p:cNvGraphicFramePr>
            <a:graphicFrameLocks noGrp="1" noChangeAspect="1"/>
          </p:cNvGraphicFramePr>
          <p:nvPr>
            <p:ph idx="13"/>
            <p:extLst>
              <p:ext uri="{D42A27DB-BD31-4B8C-83A1-F6EECF244321}">
                <p14:modId xmlns:p14="http://schemas.microsoft.com/office/powerpoint/2010/main" val="3338737934"/>
              </p:ext>
            </p:extLst>
          </p:nvPr>
        </p:nvGraphicFramePr>
        <p:xfrm>
          <a:off x="1215267" y="4806243"/>
          <a:ext cx="1295400" cy="381000"/>
        </p:xfrm>
        <a:graphic>
          <a:graphicData uri="http://schemas.openxmlformats.org/presentationml/2006/ole">
            <mc:AlternateContent xmlns:mc="http://schemas.openxmlformats.org/markup-compatibility/2006">
              <mc:Choice xmlns:v="urn:schemas-microsoft-com:vml" Requires="v">
                <p:oleObj spid="_x0000_s306180" name="Equation" r:id="rId5" imgW="1295280" imgH="380880" progId="Equation.DSMT4">
                  <p:embed/>
                </p:oleObj>
              </mc:Choice>
              <mc:Fallback>
                <p:oleObj name="Equation" r:id="rId5" imgW="1295280" imgH="380880" progId="Equation.DSMT4">
                  <p:embed/>
                  <p:pic>
                    <p:nvPicPr>
                      <p:cNvPr id="0" name="OLE substitute image"/>
                      <p:cNvPicPr/>
                      <p:nvPr/>
                    </p:nvPicPr>
                    <p:blipFill>
                      <a:blip r:embed="rId6"/>
                      <a:stretch>
                        <a:fillRect/>
                      </a:stretch>
                    </p:blipFill>
                    <p:spPr>
                      <a:xfrm>
                        <a:off x="1215267" y="4806243"/>
                        <a:ext cx="1295400" cy="3810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173204D6-1C8C-4527-BDEC-2DC8BB54B1DC}"/>
              </a:ext>
            </a:extLst>
          </p:cNvPr>
          <p:cNvSpPr>
            <a:spLocks noGrp="1"/>
          </p:cNvSpPr>
          <p:nvPr>
            <p:ph idx="15"/>
          </p:nvPr>
        </p:nvSpPr>
        <p:spPr>
          <a:xfrm>
            <a:off x="476843" y="4727865"/>
            <a:ext cx="11241915" cy="1175659"/>
          </a:xfrm>
        </p:spPr>
        <p:txBody>
          <a:bodyPr/>
          <a:lstStyle/>
          <a:p>
            <a:pPr marL="2011680" algn="l"/>
            <a:r>
              <a:rPr lang="en-US"/>
              <a:t>are called </a:t>
            </a:r>
            <a:r>
              <a:rPr lang="en-US" u="sng"/>
              <a:t>parameters of the model</a:t>
            </a:r>
            <a:r>
              <a:rPr lang="en-US"/>
              <a:t>,</a:t>
            </a:r>
          </a:p>
          <a:p>
            <a:pPr marL="685800" algn="l"/>
            <a:r>
              <a:rPr lang="el-GR" i="1"/>
              <a:t>ε</a:t>
            </a:r>
            <a:r>
              <a:rPr lang="en-US" i="1"/>
              <a:t> </a:t>
            </a:r>
            <a:r>
              <a:rPr lang="en-US"/>
              <a:t>is a random variable called the </a:t>
            </a:r>
            <a:r>
              <a:rPr lang="en-US" u="sng"/>
              <a:t>error term</a:t>
            </a:r>
            <a:r>
              <a:rPr lang="en-US"/>
              <a:t>.</a:t>
            </a:r>
            <a:endParaRPr lang="en-IN"/>
          </a:p>
        </p:txBody>
      </p:sp>
    </p:spTree>
    <p:extLst>
      <p:ext uri="{BB962C8B-B14F-4D97-AF65-F5344CB8AC3E}">
        <p14:creationId xmlns:p14="http://schemas.microsoft.com/office/powerpoint/2010/main" val="2612653384"/>
      </p:ext>
    </p:extLst>
  </p:cSld>
  <p:clrMapOvr>
    <a:masterClrMapping/>
  </p:clrMapOvr>
  <p:transition/>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Simple Linear Regression Equation </a:t>
            </a:r>
            <a:r>
              <a:rPr lang="en-US"/>
              <a:t>(2 of 5)</a:t>
            </a:r>
            <a:endParaRPr lang="en-IN"/>
          </a:p>
        </p:txBody>
      </p:sp>
      <p:sp>
        <p:nvSpPr>
          <p:cNvPr id="7" name="Content Placeholder 2">
            <a:extLst>
              <a:ext uri="{FF2B5EF4-FFF2-40B4-BE49-F238E27FC236}">
                <a16:creationId xmlns:a16="http://schemas.microsoft.com/office/drawing/2014/main" id="{B74E5006-788B-44D2-ADBA-899FE6362EB4}"/>
              </a:ext>
            </a:extLst>
          </p:cNvPr>
          <p:cNvSpPr>
            <a:spLocks noGrp="1"/>
          </p:cNvSpPr>
          <p:nvPr>
            <p:ph idx="1"/>
          </p:nvPr>
        </p:nvSpPr>
        <p:spPr>
          <a:xfrm>
            <a:off x="476844" y="1944375"/>
            <a:ext cx="11238312" cy="503610"/>
          </a:xfrm>
        </p:spPr>
        <p:txBody>
          <a:bodyPr/>
          <a:lstStyle/>
          <a:p>
            <a:pPr marL="228600" indent="-228600" algn="l">
              <a:buFont typeface="Arial" pitchFamily="34" charset="0"/>
              <a:buChar char="•"/>
            </a:pPr>
            <a:r>
              <a:rPr lang="en-US"/>
              <a:t>The </a:t>
            </a:r>
            <a:r>
              <a:rPr lang="en-US" u="sng"/>
              <a:t>Simple Linear Regression Equation</a:t>
            </a:r>
            <a:r>
              <a:rPr lang="en-US"/>
              <a:t> is:</a:t>
            </a:r>
          </a:p>
        </p:txBody>
      </p:sp>
      <p:graphicFrame>
        <p:nvGraphicFramePr>
          <p:cNvPr id="9" name="Object 3" descr="Begin equation. E left parenthesis y right parenthesis equals beta subscript 0 baseline plus beta subscript 1 baseline x. End equation.">
            <a:extLst>
              <a:ext uri="{FF2B5EF4-FFF2-40B4-BE49-F238E27FC236}">
                <a16:creationId xmlns:a16="http://schemas.microsoft.com/office/drawing/2014/main" id="{E53B233B-BB94-49A5-B9E7-8DF3A0A300EF}"/>
              </a:ext>
            </a:extLst>
          </p:cNvPr>
          <p:cNvGraphicFramePr>
            <a:graphicFrameLocks noGrp="1" noChangeAspect="1"/>
          </p:cNvGraphicFramePr>
          <p:nvPr>
            <p:ph idx="10"/>
            <p:extLst>
              <p:ext uri="{D42A27DB-BD31-4B8C-83A1-F6EECF244321}">
                <p14:modId xmlns:p14="http://schemas.microsoft.com/office/powerpoint/2010/main" val="2379967198"/>
              </p:ext>
            </p:extLst>
          </p:nvPr>
        </p:nvGraphicFramePr>
        <p:xfrm>
          <a:off x="2342919" y="2837064"/>
          <a:ext cx="2006600" cy="381000"/>
        </p:xfrm>
        <a:graphic>
          <a:graphicData uri="http://schemas.openxmlformats.org/presentationml/2006/ole">
            <mc:AlternateContent xmlns:mc="http://schemas.openxmlformats.org/markup-compatibility/2006">
              <mc:Choice xmlns:v="urn:schemas-microsoft-com:vml" Requires="v">
                <p:oleObj spid="_x0000_s307204" name="Equation" r:id="rId3" imgW="2006280" imgH="380880" progId="Equation.DSMT4">
                  <p:embed/>
                </p:oleObj>
              </mc:Choice>
              <mc:Fallback>
                <p:oleObj name="Equation" r:id="rId3" imgW="2006280" imgH="380880" progId="Equation.DSMT4">
                  <p:embed/>
                  <p:pic>
                    <p:nvPicPr>
                      <p:cNvPr id="0" name="OLE substitute image"/>
                      <p:cNvPicPr/>
                      <p:nvPr/>
                    </p:nvPicPr>
                    <p:blipFill>
                      <a:blip r:embed="rId4"/>
                      <a:stretch>
                        <a:fillRect/>
                      </a:stretch>
                    </p:blipFill>
                    <p:spPr>
                      <a:xfrm>
                        <a:off x="2342919" y="2837064"/>
                        <a:ext cx="2006600" cy="381000"/>
                      </a:xfrm>
                      <a:prstGeom prst="rect">
                        <a:avLst/>
                      </a:prstGeom>
                      <a:ln>
                        <a:noFill/>
                      </a:ln>
                    </p:spPr>
                  </p:pic>
                </p:oleObj>
              </mc:Fallback>
            </mc:AlternateContent>
          </a:graphicData>
        </a:graphic>
      </p:graphicFrame>
      <p:sp>
        <p:nvSpPr>
          <p:cNvPr id="3" name="Content Placeholder 4">
            <a:extLst>
              <a:ext uri="{FF2B5EF4-FFF2-40B4-BE49-F238E27FC236}">
                <a16:creationId xmlns:a16="http://schemas.microsoft.com/office/drawing/2014/main" id="{770E9904-C586-423B-8DAA-ACC0508AE82B}"/>
              </a:ext>
            </a:extLst>
          </p:cNvPr>
          <p:cNvSpPr>
            <a:spLocks noGrp="1"/>
          </p:cNvSpPr>
          <p:nvPr>
            <p:ph idx="12"/>
          </p:nvPr>
        </p:nvSpPr>
        <p:spPr>
          <a:xfrm>
            <a:off x="476844" y="3607143"/>
            <a:ext cx="11238311" cy="503610"/>
          </a:xfrm>
        </p:spPr>
        <p:txBody>
          <a:bodyPr/>
          <a:lstStyle/>
          <a:p>
            <a:pPr marL="685800" algn="l"/>
            <a:r>
              <a:rPr lang="en-US"/>
              <a:t>Graph of the regression equation is a straight line.</a:t>
            </a:r>
          </a:p>
        </p:txBody>
      </p:sp>
      <p:graphicFrame>
        <p:nvGraphicFramePr>
          <p:cNvPr id="14" name="Object 5" descr="beta subscript 0 baseline">
            <a:extLst>
              <a:ext uri="{FF2B5EF4-FFF2-40B4-BE49-F238E27FC236}">
                <a16:creationId xmlns:a16="http://schemas.microsoft.com/office/drawing/2014/main" id="{C540EBF7-78B8-4925-B8B9-A1632A1F9D8A}"/>
              </a:ext>
            </a:extLst>
          </p:cNvPr>
          <p:cNvGraphicFramePr>
            <a:graphicFrameLocks noGrp="1" noChangeAspect="1"/>
          </p:cNvGraphicFramePr>
          <p:nvPr>
            <p:ph idx="13"/>
            <p:extLst>
              <p:ext uri="{D42A27DB-BD31-4B8C-83A1-F6EECF244321}">
                <p14:modId xmlns:p14="http://schemas.microsoft.com/office/powerpoint/2010/main" val="4083187727"/>
              </p:ext>
            </p:extLst>
          </p:nvPr>
        </p:nvGraphicFramePr>
        <p:xfrm>
          <a:off x="1277051" y="4337908"/>
          <a:ext cx="317500" cy="381000"/>
        </p:xfrm>
        <a:graphic>
          <a:graphicData uri="http://schemas.openxmlformats.org/presentationml/2006/ole">
            <mc:AlternateContent xmlns:mc="http://schemas.openxmlformats.org/markup-compatibility/2006">
              <mc:Choice xmlns:v="urn:schemas-microsoft-com:vml" Requires="v">
                <p:oleObj spid="_x0000_s307205" name="Equation" r:id="rId5" imgW="317160" imgH="380880" progId="Equation.DSMT4">
                  <p:embed/>
                </p:oleObj>
              </mc:Choice>
              <mc:Fallback>
                <p:oleObj name="Equation" r:id="rId5" imgW="317160" imgH="380880" progId="Equation.DSMT4">
                  <p:embed/>
                  <p:pic>
                    <p:nvPicPr>
                      <p:cNvPr id="0" name="OLE substitute image"/>
                      <p:cNvPicPr/>
                      <p:nvPr/>
                    </p:nvPicPr>
                    <p:blipFill>
                      <a:blip r:embed="rId6"/>
                      <a:stretch>
                        <a:fillRect/>
                      </a:stretch>
                    </p:blipFill>
                    <p:spPr>
                      <a:xfrm>
                        <a:off x="1277051" y="4337908"/>
                        <a:ext cx="317500" cy="381000"/>
                      </a:xfrm>
                      <a:prstGeom prst="rect">
                        <a:avLst/>
                      </a:prstGeom>
                    </p:spPr>
                  </p:pic>
                </p:oleObj>
              </mc:Fallback>
            </mc:AlternateContent>
          </a:graphicData>
        </a:graphic>
      </p:graphicFrame>
      <p:sp>
        <p:nvSpPr>
          <p:cNvPr id="12" name="Content Placeholder 6">
            <a:extLst>
              <a:ext uri="{FF2B5EF4-FFF2-40B4-BE49-F238E27FC236}">
                <a16:creationId xmlns:a16="http://schemas.microsoft.com/office/drawing/2014/main" id="{8CC158E8-5C44-45D2-B18A-5A0D16DF3345}"/>
              </a:ext>
            </a:extLst>
          </p:cNvPr>
          <p:cNvSpPr>
            <a:spLocks noGrp="1"/>
          </p:cNvSpPr>
          <p:nvPr>
            <p:ph idx="11"/>
          </p:nvPr>
        </p:nvSpPr>
        <p:spPr>
          <a:xfrm>
            <a:off x="1594551" y="4286251"/>
            <a:ext cx="6776248" cy="503610"/>
          </a:xfrm>
        </p:spPr>
        <p:txBody>
          <a:bodyPr/>
          <a:lstStyle/>
          <a:p>
            <a:pPr algn="l"/>
            <a:r>
              <a:rPr lang="en-US"/>
              <a:t>is the </a:t>
            </a:r>
            <a:r>
              <a:rPr lang="en-US" i="1"/>
              <a:t>y</a:t>
            </a:r>
            <a:r>
              <a:rPr lang="en-US"/>
              <a:t> intercept of the regression line.</a:t>
            </a:r>
            <a:endParaRPr lang="en-IN"/>
          </a:p>
        </p:txBody>
      </p:sp>
      <p:graphicFrame>
        <p:nvGraphicFramePr>
          <p:cNvPr id="16" name="Object 7" descr="beta subscript 1 baseline">
            <a:extLst>
              <a:ext uri="{FF2B5EF4-FFF2-40B4-BE49-F238E27FC236}">
                <a16:creationId xmlns:a16="http://schemas.microsoft.com/office/drawing/2014/main" id="{EE166BD7-97FD-4A28-82E5-B664D1491DAC}"/>
              </a:ext>
            </a:extLst>
          </p:cNvPr>
          <p:cNvGraphicFramePr>
            <a:graphicFrameLocks noGrp="1" noChangeAspect="1"/>
          </p:cNvGraphicFramePr>
          <p:nvPr>
            <p:ph idx="15"/>
            <p:extLst>
              <p:ext uri="{D42A27DB-BD31-4B8C-83A1-F6EECF244321}">
                <p14:modId xmlns:p14="http://schemas.microsoft.com/office/powerpoint/2010/main" val="3433189649"/>
              </p:ext>
            </p:extLst>
          </p:nvPr>
        </p:nvGraphicFramePr>
        <p:xfrm>
          <a:off x="1262763" y="4988927"/>
          <a:ext cx="279400" cy="381000"/>
        </p:xfrm>
        <a:graphic>
          <a:graphicData uri="http://schemas.openxmlformats.org/presentationml/2006/ole">
            <mc:AlternateContent xmlns:mc="http://schemas.openxmlformats.org/markup-compatibility/2006">
              <mc:Choice xmlns:v="urn:schemas-microsoft-com:vml" Requires="v">
                <p:oleObj spid="_x0000_s307206" name="Equation" r:id="rId7" imgW="279360" imgH="380880" progId="Equation.DSMT4">
                  <p:embed/>
                </p:oleObj>
              </mc:Choice>
              <mc:Fallback>
                <p:oleObj name="Equation" r:id="rId7" imgW="279360" imgH="380880" progId="Equation.DSMT4">
                  <p:embed/>
                  <p:pic>
                    <p:nvPicPr>
                      <p:cNvPr id="0" name="OLE substitute image"/>
                      <p:cNvPicPr/>
                      <p:nvPr/>
                    </p:nvPicPr>
                    <p:blipFill>
                      <a:blip r:embed="rId8"/>
                      <a:stretch>
                        <a:fillRect/>
                      </a:stretch>
                    </p:blipFill>
                    <p:spPr>
                      <a:xfrm>
                        <a:off x="1262763" y="4988927"/>
                        <a:ext cx="279400" cy="381000"/>
                      </a:xfrm>
                      <a:prstGeom prst="rect">
                        <a:avLst/>
                      </a:prstGeom>
                    </p:spPr>
                  </p:pic>
                </p:oleObj>
              </mc:Fallback>
            </mc:AlternateContent>
          </a:graphicData>
        </a:graphic>
      </p:graphicFrame>
      <p:sp>
        <p:nvSpPr>
          <p:cNvPr id="6" name="Content Placeholder 8">
            <a:extLst>
              <a:ext uri="{FF2B5EF4-FFF2-40B4-BE49-F238E27FC236}">
                <a16:creationId xmlns:a16="http://schemas.microsoft.com/office/drawing/2014/main" id="{41C5834F-B7A6-41E3-B921-61D6DE5E89FD}"/>
              </a:ext>
            </a:extLst>
          </p:cNvPr>
          <p:cNvSpPr>
            <a:spLocks noGrp="1"/>
          </p:cNvSpPr>
          <p:nvPr>
            <p:ph idx="14"/>
          </p:nvPr>
        </p:nvSpPr>
        <p:spPr>
          <a:xfrm>
            <a:off x="1580263" y="4965360"/>
            <a:ext cx="7591810" cy="503610"/>
          </a:xfrm>
        </p:spPr>
        <p:txBody>
          <a:bodyPr/>
          <a:lstStyle/>
          <a:p>
            <a:pPr algn="l"/>
            <a:r>
              <a:rPr lang="en-US"/>
              <a:t>is the slope of the regression line.</a:t>
            </a:r>
          </a:p>
        </p:txBody>
      </p:sp>
      <p:sp>
        <p:nvSpPr>
          <p:cNvPr id="10" name="Content Placeholder 9">
            <a:extLst>
              <a:ext uri="{FF2B5EF4-FFF2-40B4-BE49-F238E27FC236}">
                <a16:creationId xmlns:a16="http://schemas.microsoft.com/office/drawing/2014/main" id="{73EE1342-BF3B-45CC-98E2-89B145FA7787}"/>
              </a:ext>
            </a:extLst>
          </p:cNvPr>
          <p:cNvSpPr>
            <a:spLocks noGrp="1"/>
          </p:cNvSpPr>
          <p:nvPr>
            <p:ph idx="16"/>
          </p:nvPr>
        </p:nvSpPr>
        <p:spPr>
          <a:xfrm>
            <a:off x="476844" y="5639947"/>
            <a:ext cx="11237976" cy="548640"/>
          </a:xfrm>
        </p:spPr>
        <p:txBody>
          <a:bodyPr/>
          <a:lstStyle/>
          <a:p>
            <a:pPr marL="685800" algn="l"/>
            <a:r>
              <a:rPr lang="en-US" i="1"/>
              <a:t>E(y) </a:t>
            </a:r>
            <a:r>
              <a:rPr lang="en-US"/>
              <a:t>is the expected value of </a:t>
            </a:r>
            <a:r>
              <a:rPr lang="en-US" i="1"/>
              <a:t>y</a:t>
            </a:r>
            <a:r>
              <a:rPr lang="en-US"/>
              <a:t> for a given </a:t>
            </a:r>
            <a:r>
              <a:rPr lang="en-US" i="1"/>
              <a:t>x</a:t>
            </a:r>
            <a:r>
              <a:rPr lang="en-US"/>
              <a:t> value.</a:t>
            </a:r>
          </a:p>
        </p:txBody>
      </p:sp>
    </p:spTree>
    <p:extLst>
      <p:ext uri="{BB962C8B-B14F-4D97-AF65-F5344CB8AC3E}">
        <p14:creationId xmlns:p14="http://schemas.microsoft.com/office/powerpoint/2010/main" val="1021977944"/>
      </p:ext>
    </p:extLst>
  </p:cSld>
  <p:clrMapOvr>
    <a:masterClrMapping/>
  </p:clrMapOvr>
  <p:transition/>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Simple Linear Regression Equation (3 of 5)</a:t>
            </a:r>
            <a:endParaRPr lang="en-IN"/>
          </a:p>
        </p:txBody>
      </p:sp>
      <p:sp>
        <p:nvSpPr>
          <p:cNvPr id="6" name="Content Placeholder 2">
            <a:extLst>
              <a:ext uri="{FF2B5EF4-FFF2-40B4-BE49-F238E27FC236}">
                <a16:creationId xmlns:a16="http://schemas.microsoft.com/office/drawing/2014/main" id="{9D49DB3A-34ED-4306-BB98-3F148910B7B8}"/>
              </a:ext>
            </a:extLst>
          </p:cNvPr>
          <p:cNvSpPr>
            <a:spLocks noGrp="1"/>
          </p:cNvSpPr>
          <p:nvPr>
            <p:ph sz="half" idx="1"/>
          </p:nvPr>
        </p:nvSpPr>
        <p:spPr>
          <a:xfrm>
            <a:off x="476843" y="1825625"/>
            <a:ext cx="4323757" cy="4351338"/>
          </a:xfrm>
        </p:spPr>
        <p:txBody>
          <a:bodyPr/>
          <a:lstStyle/>
          <a:p>
            <a:r>
              <a:rPr lang="en-IN"/>
              <a:t>Positive Linear Relationship</a:t>
            </a:r>
          </a:p>
        </p:txBody>
      </p:sp>
      <p:pic>
        <p:nvPicPr>
          <p:cNvPr id="8" name="Picture 3" descr="A graph of a positive linear relationship. The horizontal axis is labeled x and the vertical axis is labeled E(y). The regression line originates from intercept beta subscript 0 baseline on the vertical axis. The regression line rises. Slope beta subscript 1 baseline is positive. ">
            <a:extLst>
              <a:ext uri="{FF2B5EF4-FFF2-40B4-BE49-F238E27FC236}">
                <a16:creationId xmlns:a16="http://schemas.microsoft.com/office/drawing/2014/main" id="{DCA3F661-B11D-4A78-8BC6-9AF3E03BC570}"/>
              </a:ext>
            </a:extLst>
          </p:cNvPr>
          <p:cNvPicPr>
            <a:picLocks noGrp="1" noChangeAspect="1"/>
          </p:cNvPicPr>
          <p:nvPr>
            <p:ph sz="half" idx="2"/>
          </p:nvPr>
        </p:nvPicPr>
        <p:blipFill>
          <a:blip r:embed="rId2"/>
          <a:stretch>
            <a:fillRect/>
          </a:stretch>
        </p:blipFill>
        <p:spPr>
          <a:xfrm>
            <a:off x="5463179" y="1825625"/>
            <a:ext cx="5676475" cy="4351338"/>
          </a:xfrm>
          <a:prstGeom prst="rect">
            <a:avLst/>
          </a:prstGeom>
        </p:spPr>
      </p:pic>
    </p:spTree>
    <p:extLst>
      <p:ext uri="{BB962C8B-B14F-4D97-AF65-F5344CB8AC3E}">
        <p14:creationId xmlns:p14="http://schemas.microsoft.com/office/powerpoint/2010/main" val="261750143"/>
      </p:ext>
    </p:extLst>
  </p:cSld>
  <p:clrMapOvr>
    <a:masterClrMapping/>
  </p:clrMapOvr>
  <p:transition/>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Simple Linear Regression Equation (4 of 5)</a:t>
            </a:r>
            <a:endParaRPr lang="en-IN"/>
          </a:p>
        </p:txBody>
      </p:sp>
      <p:sp>
        <p:nvSpPr>
          <p:cNvPr id="6" name="Content Placeholder 2">
            <a:extLst>
              <a:ext uri="{FF2B5EF4-FFF2-40B4-BE49-F238E27FC236}">
                <a16:creationId xmlns:a16="http://schemas.microsoft.com/office/drawing/2014/main" id="{9D49DB3A-34ED-4306-BB98-3F148910B7B8}"/>
              </a:ext>
            </a:extLst>
          </p:cNvPr>
          <p:cNvSpPr>
            <a:spLocks noGrp="1"/>
          </p:cNvSpPr>
          <p:nvPr>
            <p:ph sz="half" idx="1"/>
          </p:nvPr>
        </p:nvSpPr>
        <p:spPr>
          <a:xfrm>
            <a:off x="476843" y="1825625"/>
            <a:ext cx="4323757" cy="4351338"/>
          </a:xfrm>
        </p:spPr>
        <p:txBody>
          <a:bodyPr/>
          <a:lstStyle/>
          <a:p>
            <a:r>
              <a:rPr lang="en-IN"/>
              <a:t>Negative Linear Relationship</a:t>
            </a:r>
          </a:p>
        </p:txBody>
      </p:sp>
      <p:pic>
        <p:nvPicPr>
          <p:cNvPr id="7" name="Picture 3" descr="A graph of a negative linear relationship. The horizontal axis is labeled x and the vertical axis is labeled E(y). The regression line originates from intercept beta subscript 0 baseline on the vertical axis. The regression line falls. Slope beta subscript 1 baseline is negative. ">
            <a:extLst>
              <a:ext uri="{FF2B5EF4-FFF2-40B4-BE49-F238E27FC236}">
                <a16:creationId xmlns:a16="http://schemas.microsoft.com/office/drawing/2014/main" id="{4AF7B020-28D5-4BCD-972B-1C210797CBC6}"/>
              </a:ext>
            </a:extLst>
          </p:cNvPr>
          <p:cNvPicPr>
            <a:picLocks noGrp="1" noChangeAspect="1"/>
          </p:cNvPicPr>
          <p:nvPr>
            <p:ph sz="half" idx="2"/>
          </p:nvPr>
        </p:nvPicPr>
        <p:blipFill>
          <a:blip r:embed="rId2"/>
          <a:stretch>
            <a:fillRect/>
          </a:stretch>
        </p:blipFill>
        <p:spPr>
          <a:xfrm>
            <a:off x="5643625" y="1825625"/>
            <a:ext cx="5514847" cy="4351338"/>
          </a:xfrm>
          <a:prstGeom prst="rect">
            <a:avLst/>
          </a:prstGeom>
        </p:spPr>
      </p:pic>
    </p:spTree>
    <p:extLst>
      <p:ext uri="{BB962C8B-B14F-4D97-AF65-F5344CB8AC3E}">
        <p14:creationId xmlns:p14="http://schemas.microsoft.com/office/powerpoint/2010/main" val="3864755920"/>
      </p:ext>
    </p:extLst>
  </p:cSld>
  <p:clrMapOvr>
    <a:masterClrMapping/>
  </p:clrMapOvr>
  <p:transition/>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Simple Linear Regression Equation (5 of 5)</a:t>
            </a:r>
            <a:endParaRPr lang="en-IN"/>
          </a:p>
        </p:txBody>
      </p:sp>
      <p:sp>
        <p:nvSpPr>
          <p:cNvPr id="6" name="Content Placeholder 2">
            <a:extLst>
              <a:ext uri="{FF2B5EF4-FFF2-40B4-BE49-F238E27FC236}">
                <a16:creationId xmlns:a16="http://schemas.microsoft.com/office/drawing/2014/main" id="{9D49DB3A-34ED-4306-BB98-3F148910B7B8}"/>
              </a:ext>
            </a:extLst>
          </p:cNvPr>
          <p:cNvSpPr>
            <a:spLocks noGrp="1"/>
          </p:cNvSpPr>
          <p:nvPr>
            <p:ph sz="half" idx="1"/>
          </p:nvPr>
        </p:nvSpPr>
        <p:spPr>
          <a:xfrm>
            <a:off x="476843" y="1825625"/>
            <a:ext cx="4323757" cy="4351338"/>
          </a:xfrm>
        </p:spPr>
        <p:txBody>
          <a:bodyPr/>
          <a:lstStyle/>
          <a:p>
            <a:r>
              <a:rPr lang="en-IN"/>
              <a:t>No Relationship</a:t>
            </a:r>
          </a:p>
        </p:txBody>
      </p:sp>
      <p:pic>
        <p:nvPicPr>
          <p:cNvPr id="8" name="Picture 3" descr="A graph of no relationship. The horizontal axis is labeled x and the vertical axis is labeled E(y). The regression line originates from intercept beta subscript 0 baseline on the vertical axis. The regression line is horizontal. Slope beta subscript 1 baseline is 0. ">
            <a:extLst>
              <a:ext uri="{FF2B5EF4-FFF2-40B4-BE49-F238E27FC236}">
                <a16:creationId xmlns:a16="http://schemas.microsoft.com/office/drawing/2014/main" id="{52CBCC5B-04DF-4ECF-9EF7-9927ED71B7DA}"/>
              </a:ext>
            </a:extLst>
          </p:cNvPr>
          <p:cNvPicPr>
            <a:picLocks noGrp="1" noChangeAspect="1"/>
          </p:cNvPicPr>
          <p:nvPr>
            <p:ph sz="half" idx="2"/>
          </p:nvPr>
        </p:nvPicPr>
        <p:blipFill>
          <a:blip r:embed="rId2"/>
          <a:stretch>
            <a:fillRect/>
          </a:stretch>
        </p:blipFill>
        <p:spPr>
          <a:xfrm>
            <a:off x="5553075" y="1825625"/>
            <a:ext cx="5495925" cy="4295775"/>
          </a:xfrm>
          <a:prstGeom prst="rect">
            <a:avLst/>
          </a:prstGeom>
        </p:spPr>
      </p:pic>
    </p:spTree>
    <p:extLst>
      <p:ext uri="{BB962C8B-B14F-4D97-AF65-F5344CB8AC3E}">
        <p14:creationId xmlns:p14="http://schemas.microsoft.com/office/powerpoint/2010/main" val="3447263768"/>
      </p:ext>
    </p:extLst>
  </p:cSld>
  <p:clrMapOvr>
    <a:masterClrMapping/>
  </p:clrMapOvr>
  <p:transition/>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Estimated Simple Linear Regression Equation</a:t>
            </a:r>
            <a:endParaRPr lang="en-IN"/>
          </a:p>
        </p:txBody>
      </p:sp>
      <p:sp>
        <p:nvSpPr>
          <p:cNvPr id="6" name="Content Placeholder 2">
            <a:extLst>
              <a:ext uri="{FF2B5EF4-FFF2-40B4-BE49-F238E27FC236}">
                <a16:creationId xmlns:a16="http://schemas.microsoft.com/office/drawing/2014/main" id="{422F2667-BEED-4FB5-83AC-3A7B658D3019}"/>
              </a:ext>
            </a:extLst>
          </p:cNvPr>
          <p:cNvSpPr>
            <a:spLocks noGrp="1"/>
          </p:cNvSpPr>
          <p:nvPr>
            <p:ph idx="1"/>
          </p:nvPr>
        </p:nvSpPr>
        <p:spPr>
          <a:xfrm>
            <a:off x="476844" y="1944375"/>
            <a:ext cx="11241914" cy="541650"/>
          </a:xfrm>
        </p:spPr>
        <p:txBody>
          <a:bodyPr/>
          <a:lstStyle/>
          <a:p>
            <a:pPr marL="0" indent="0" algn="l">
              <a:buNone/>
            </a:pPr>
            <a:r>
              <a:rPr lang="en-US"/>
              <a:t>The </a:t>
            </a:r>
            <a:r>
              <a:rPr lang="en-US" u="sng"/>
              <a:t>estimated simple linear regression equation</a:t>
            </a:r>
            <a:r>
              <a:rPr lang="en-US"/>
              <a:t> </a:t>
            </a:r>
          </a:p>
        </p:txBody>
      </p:sp>
      <p:graphicFrame>
        <p:nvGraphicFramePr>
          <p:cNvPr id="10" name="Object 3" descr="Begin equation. Y caret equals beta subscript 0 baseline plus beta subscript 1 baseline x. End equation.&#10;">
            <a:extLst>
              <a:ext uri="{FF2B5EF4-FFF2-40B4-BE49-F238E27FC236}">
                <a16:creationId xmlns:a16="http://schemas.microsoft.com/office/drawing/2014/main" id="{C9DAEEA1-AC08-4087-81FE-3B5A6ACF6582}"/>
              </a:ext>
            </a:extLst>
          </p:cNvPr>
          <p:cNvGraphicFramePr>
            <a:graphicFrameLocks noGrp="1" noChangeAspect="1"/>
          </p:cNvGraphicFramePr>
          <p:nvPr>
            <p:ph idx="10"/>
            <p:extLst>
              <p:ext uri="{D42A27DB-BD31-4B8C-83A1-F6EECF244321}">
                <p14:modId xmlns:p14="http://schemas.microsoft.com/office/powerpoint/2010/main" val="3166880368"/>
              </p:ext>
            </p:extLst>
          </p:nvPr>
        </p:nvGraphicFramePr>
        <p:xfrm>
          <a:off x="5321300" y="2739708"/>
          <a:ext cx="1549400" cy="393700"/>
        </p:xfrm>
        <a:graphic>
          <a:graphicData uri="http://schemas.openxmlformats.org/presentationml/2006/ole">
            <mc:AlternateContent xmlns:mc="http://schemas.openxmlformats.org/markup-compatibility/2006">
              <mc:Choice xmlns:v="urn:schemas-microsoft-com:vml" Requires="v">
                <p:oleObj spid="_x0000_s308229" name="Equation" r:id="rId3" imgW="1549080" imgH="393480" progId="Equation.DSMT4">
                  <p:embed/>
                </p:oleObj>
              </mc:Choice>
              <mc:Fallback>
                <p:oleObj name="Equation" r:id="rId3" imgW="1549080" imgH="393480" progId="Equation.DSMT4">
                  <p:embed/>
                  <p:pic>
                    <p:nvPicPr>
                      <p:cNvPr id="0" name="OLE substitute image"/>
                      <p:cNvPicPr/>
                      <p:nvPr/>
                    </p:nvPicPr>
                    <p:blipFill>
                      <a:blip r:embed="rId4"/>
                      <a:stretch>
                        <a:fillRect/>
                      </a:stretch>
                    </p:blipFill>
                    <p:spPr>
                      <a:xfrm>
                        <a:off x="5321300" y="2739708"/>
                        <a:ext cx="1549400" cy="393700"/>
                      </a:xfrm>
                      <a:prstGeom prst="rect">
                        <a:avLst/>
                      </a:prstGeom>
                      <a:ln>
                        <a:noFill/>
                      </a:ln>
                    </p:spPr>
                  </p:pic>
                </p:oleObj>
              </mc:Fallback>
            </mc:AlternateContent>
          </a:graphicData>
        </a:graphic>
      </p:graphicFrame>
      <p:sp>
        <p:nvSpPr>
          <p:cNvPr id="5" name="Content Placeholder 4">
            <a:extLst>
              <a:ext uri="{FF2B5EF4-FFF2-40B4-BE49-F238E27FC236}">
                <a16:creationId xmlns:a16="http://schemas.microsoft.com/office/drawing/2014/main" id="{E0D0A9EA-F5FD-4C8A-AD98-CEEC07575CE3}"/>
              </a:ext>
            </a:extLst>
          </p:cNvPr>
          <p:cNvSpPr>
            <a:spLocks noGrp="1"/>
          </p:cNvSpPr>
          <p:nvPr>
            <p:ph idx="15"/>
          </p:nvPr>
        </p:nvSpPr>
        <p:spPr>
          <a:xfrm>
            <a:off x="476844" y="3429000"/>
            <a:ext cx="11241914" cy="541651"/>
          </a:xfrm>
        </p:spPr>
        <p:txBody>
          <a:bodyPr/>
          <a:lstStyle/>
          <a:p>
            <a:pPr marL="228600" algn="l"/>
            <a:r>
              <a:rPr lang="en-US"/>
              <a:t>The graph is called the estimated regression line.</a:t>
            </a:r>
          </a:p>
        </p:txBody>
      </p:sp>
      <p:graphicFrame>
        <p:nvGraphicFramePr>
          <p:cNvPr id="19" name="Object 5" descr="b subscript 0 baseline is the y intercept of the line.">
            <a:extLst>
              <a:ext uri="{FF2B5EF4-FFF2-40B4-BE49-F238E27FC236}">
                <a16:creationId xmlns:a16="http://schemas.microsoft.com/office/drawing/2014/main" id="{A34F4660-4FAE-4E92-85DC-C1A51212EC2E}"/>
              </a:ext>
            </a:extLst>
          </p:cNvPr>
          <p:cNvGraphicFramePr>
            <a:graphicFrameLocks noGrp="1" noChangeAspect="1"/>
          </p:cNvGraphicFramePr>
          <p:nvPr>
            <p:ph idx="11"/>
            <p:extLst>
              <p:ext uri="{D42A27DB-BD31-4B8C-83A1-F6EECF244321}">
                <p14:modId xmlns:p14="http://schemas.microsoft.com/office/powerpoint/2010/main" val="3224501980"/>
              </p:ext>
            </p:extLst>
          </p:nvPr>
        </p:nvGraphicFramePr>
        <p:xfrm>
          <a:off x="1098868" y="4061944"/>
          <a:ext cx="4178160" cy="380880"/>
        </p:xfrm>
        <a:graphic>
          <a:graphicData uri="http://schemas.openxmlformats.org/presentationml/2006/ole">
            <mc:AlternateContent xmlns:mc="http://schemas.openxmlformats.org/markup-compatibility/2006">
              <mc:Choice xmlns:v="urn:schemas-microsoft-com:vml" Requires="v">
                <p:oleObj spid="_x0000_s308230" name="Equation" r:id="rId5" imgW="4178160" imgH="380880" progId="Equation.DSMT4">
                  <p:embed/>
                </p:oleObj>
              </mc:Choice>
              <mc:Fallback>
                <p:oleObj name="Equation" r:id="rId5" imgW="4178160" imgH="380880" progId="Equation.DSMT4">
                  <p:embed/>
                  <p:pic>
                    <p:nvPicPr>
                      <p:cNvPr id="0" name="OLE substitute image"/>
                      <p:cNvPicPr/>
                      <p:nvPr/>
                    </p:nvPicPr>
                    <p:blipFill>
                      <a:blip r:embed="rId6"/>
                      <a:stretch>
                        <a:fillRect/>
                      </a:stretch>
                    </p:blipFill>
                    <p:spPr>
                      <a:xfrm>
                        <a:off x="1098868" y="4061944"/>
                        <a:ext cx="4178160" cy="380880"/>
                      </a:xfrm>
                      <a:prstGeom prst="rect">
                        <a:avLst/>
                      </a:prstGeom>
                    </p:spPr>
                  </p:pic>
                </p:oleObj>
              </mc:Fallback>
            </mc:AlternateContent>
          </a:graphicData>
        </a:graphic>
      </p:graphicFrame>
      <p:graphicFrame>
        <p:nvGraphicFramePr>
          <p:cNvPr id="18" name="Object 7" descr="b subscript 1 baseline is the slope of the line.">
            <a:extLst>
              <a:ext uri="{FF2B5EF4-FFF2-40B4-BE49-F238E27FC236}">
                <a16:creationId xmlns:a16="http://schemas.microsoft.com/office/drawing/2014/main" id="{44827191-4978-4714-9B2B-A67F5251360E}"/>
              </a:ext>
            </a:extLst>
          </p:cNvPr>
          <p:cNvGraphicFramePr>
            <a:graphicFrameLocks noGrp="1" noChangeAspect="1"/>
          </p:cNvGraphicFramePr>
          <p:nvPr>
            <p:ph idx="13"/>
            <p:extLst>
              <p:ext uri="{D42A27DB-BD31-4B8C-83A1-F6EECF244321}">
                <p14:modId xmlns:p14="http://schemas.microsoft.com/office/powerpoint/2010/main" val="3231920036"/>
              </p:ext>
            </p:extLst>
          </p:nvPr>
        </p:nvGraphicFramePr>
        <p:xfrm>
          <a:off x="1098868" y="4565528"/>
          <a:ext cx="3429000" cy="380880"/>
        </p:xfrm>
        <a:graphic>
          <a:graphicData uri="http://schemas.openxmlformats.org/presentationml/2006/ole">
            <mc:AlternateContent xmlns:mc="http://schemas.openxmlformats.org/markup-compatibility/2006">
              <mc:Choice xmlns:v="urn:schemas-microsoft-com:vml" Requires="v">
                <p:oleObj spid="_x0000_s308231" name="Equation" r:id="rId7" imgW="3429000" imgH="380880" progId="Equation.DSMT4">
                  <p:embed/>
                </p:oleObj>
              </mc:Choice>
              <mc:Fallback>
                <p:oleObj name="Equation" r:id="rId7" imgW="3429000" imgH="380880" progId="Equation.DSMT4">
                  <p:embed/>
                  <p:pic>
                    <p:nvPicPr>
                      <p:cNvPr id="0" name="OLE substitute image"/>
                      <p:cNvPicPr/>
                      <p:nvPr/>
                    </p:nvPicPr>
                    <p:blipFill>
                      <a:blip r:embed="rId8"/>
                      <a:stretch>
                        <a:fillRect/>
                      </a:stretch>
                    </p:blipFill>
                    <p:spPr>
                      <a:xfrm>
                        <a:off x="1098868" y="4565528"/>
                        <a:ext cx="3429000" cy="380880"/>
                      </a:xfrm>
                      <a:prstGeom prst="rect">
                        <a:avLst/>
                      </a:prstGeom>
                    </p:spPr>
                  </p:pic>
                </p:oleObj>
              </mc:Fallback>
            </mc:AlternateContent>
          </a:graphicData>
        </a:graphic>
      </p:graphicFrame>
      <p:graphicFrame>
        <p:nvGraphicFramePr>
          <p:cNvPr id="11" name="Object 9" descr="y caret is the estimated value of y for a given x value">
            <a:extLst>
              <a:ext uri="{FF2B5EF4-FFF2-40B4-BE49-F238E27FC236}">
                <a16:creationId xmlns:a16="http://schemas.microsoft.com/office/drawing/2014/main" id="{C3B8B3DB-C3E1-4676-9A63-49EE1667F9A9}"/>
              </a:ext>
            </a:extLst>
          </p:cNvPr>
          <p:cNvGraphicFramePr>
            <a:graphicFrameLocks noGrp="1" noChangeAspect="1"/>
          </p:cNvGraphicFramePr>
          <p:nvPr>
            <p:ph idx="12"/>
            <p:extLst>
              <p:ext uri="{D42A27DB-BD31-4B8C-83A1-F6EECF244321}">
                <p14:modId xmlns:p14="http://schemas.microsoft.com/office/powerpoint/2010/main" val="2681924737"/>
              </p:ext>
            </p:extLst>
          </p:nvPr>
        </p:nvGraphicFramePr>
        <p:xfrm>
          <a:off x="1098868" y="5089404"/>
          <a:ext cx="6616440" cy="380880"/>
        </p:xfrm>
        <a:graphic>
          <a:graphicData uri="http://schemas.openxmlformats.org/presentationml/2006/ole">
            <mc:AlternateContent xmlns:mc="http://schemas.openxmlformats.org/markup-compatibility/2006">
              <mc:Choice xmlns:v="urn:schemas-microsoft-com:vml" Requires="v">
                <p:oleObj spid="_x0000_s308232" name="Equation" r:id="rId9" imgW="6616440" imgH="380880" progId="Equation.DSMT4">
                  <p:embed/>
                </p:oleObj>
              </mc:Choice>
              <mc:Fallback>
                <p:oleObj name="Equation" r:id="rId9" imgW="6616440" imgH="380880" progId="Equation.DSMT4">
                  <p:embed/>
                  <p:pic>
                    <p:nvPicPr>
                      <p:cNvPr id="0" name="OLE substitute image"/>
                      <p:cNvPicPr/>
                      <p:nvPr/>
                    </p:nvPicPr>
                    <p:blipFill>
                      <a:blip r:embed="rId10"/>
                      <a:stretch>
                        <a:fillRect/>
                      </a:stretch>
                    </p:blipFill>
                    <p:spPr>
                      <a:xfrm>
                        <a:off x="1098868" y="5089404"/>
                        <a:ext cx="6616440" cy="380880"/>
                      </a:xfrm>
                      <a:prstGeom prst="rect">
                        <a:avLst/>
                      </a:prstGeom>
                    </p:spPr>
                  </p:pic>
                </p:oleObj>
              </mc:Fallback>
            </mc:AlternateContent>
          </a:graphicData>
        </a:graphic>
      </p:graphicFrame>
    </p:spTree>
    <p:extLst>
      <p:ext uri="{BB962C8B-B14F-4D97-AF65-F5344CB8AC3E}">
        <p14:creationId xmlns:p14="http://schemas.microsoft.com/office/powerpoint/2010/main" val="1124808285"/>
      </p:ext>
    </p:extLst>
  </p:cSld>
  <p:clrMapOvr>
    <a:masterClrMapping/>
  </p:clrMapOvr>
  <p:transition/>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Estimation Process</a:t>
            </a:r>
            <a:endParaRPr lang="en-IN"/>
          </a:p>
        </p:txBody>
      </p:sp>
      <p:pic>
        <p:nvPicPr>
          <p:cNvPr id="6" name="Picture 2" descr="A cyclical diagram represents the estimation process in simple linear regression. Regression model, regression equation, and unknown parameters, such as beta_0 and beta_1, lead to sample data, which results in the estimated regression equation and sample statistics such as b_0 and b_1. These statistics provide estimates of beta_0 and beta_1, leading to the first step. Regression model: y = beta_0 + beta_1 x + epsilon. Regression equation: E(y) = beta_0 + beta_1 x. Estimated regression equation: y-hat = b_0 + b_1 x.">
            <a:extLst>
              <a:ext uri="{FF2B5EF4-FFF2-40B4-BE49-F238E27FC236}">
                <a16:creationId xmlns:a16="http://schemas.microsoft.com/office/drawing/2014/main" id="{D8DA4053-30EE-4271-8267-01A377D57D6C}"/>
              </a:ext>
            </a:extLst>
          </p:cNvPr>
          <p:cNvPicPr>
            <a:picLocks noGrp="1" noChangeAspect="1"/>
          </p:cNvPicPr>
          <p:nvPr>
            <p:ph idx="1"/>
          </p:nvPr>
        </p:nvPicPr>
        <p:blipFill>
          <a:blip r:embed="rId2"/>
          <a:stretch>
            <a:fillRect/>
          </a:stretch>
        </p:blipFill>
        <p:spPr>
          <a:xfrm>
            <a:off x="3647999" y="1825625"/>
            <a:ext cx="4896003" cy="4351338"/>
          </a:xfrm>
          <a:prstGeom prst="rect">
            <a:avLst/>
          </a:prstGeom>
        </p:spPr>
      </p:pic>
    </p:spTree>
    <p:extLst>
      <p:ext uri="{BB962C8B-B14F-4D97-AF65-F5344CB8AC3E}">
        <p14:creationId xmlns:p14="http://schemas.microsoft.com/office/powerpoint/2010/main" val="3745848149"/>
      </p:ext>
    </p:extLst>
  </p:cSld>
  <p:clrMapOvr>
    <a:masterClrMapping/>
  </p:clrMapOvr>
  <p:transition/>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Least Squares Method (1 of 3)</a:t>
            </a:r>
            <a:endParaRPr lang="en-IN"/>
          </a:p>
        </p:txBody>
      </p:sp>
      <p:sp>
        <p:nvSpPr>
          <p:cNvPr id="6" name="Content Placeholder 2">
            <a:extLst>
              <a:ext uri="{FF2B5EF4-FFF2-40B4-BE49-F238E27FC236}">
                <a16:creationId xmlns:a16="http://schemas.microsoft.com/office/drawing/2014/main" id="{40B8910C-D6F3-49ED-8559-6C56ECB83977}"/>
              </a:ext>
            </a:extLst>
          </p:cNvPr>
          <p:cNvSpPr>
            <a:spLocks noGrp="1"/>
          </p:cNvSpPr>
          <p:nvPr>
            <p:ph idx="1"/>
          </p:nvPr>
        </p:nvSpPr>
        <p:spPr>
          <a:xfrm>
            <a:off x="476844" y="1944375"/>
            <a:ext cx="11241914" cy="520700"/>
          </a:xfrm>
        </p:spPr>
        <p:txBody>
          <a:bodyPr/>
          <a:lstStyle/>
          <a:p>
            <a:pPr marL="228600" indent="-228600" algn="l">
              <a:buFont typeface="Arial" pitchFamily="34" charset="0"/>
              <a:buChar char="•"/>
            </a:pPr>
            <a:r>
              <a:rPr lang="en-IN"/>
              <a:t>Least Squares Criterion</a:t>
            </a:r>
          </a:p>
        </p:txBody>
      </p:sp>
      <p:graphicFrame>
        <p:nvGraphicFramePr>
          <p:cNvPr id="12" name="Object 3" descr="Begin equation. Min upper sigma left parenthesis y subscript i baseline minus Y caret subscript i baseline right parenthesis squared. End equation.&#10;">
            <a:extLst>
              <a:ext uri="{FF2B5EF4-FFF2-40B4-BE49-F238E27FC236}">
                <a16:creationId xmlns:a16="http://schemas.microsoft.com/office/drawing/2014/main" id="{41C6C135-35C9-4D99-A97B-93B03A2FD67E}"/>
              </a:ext>
            </a:extLst>
          </p:cNvPr>
          <p:cNvGraphicFramePr>
            <a:graphicFrameLocks noGrp="1" noChangeAspect="1"/>
          </p:cNvGraphicFramePr>
          <p:nvPr>
            <p:ph idx="10"/>
            <p:extLst>
              <p:ext uri="{D42A27DB-BD31-4B8C-83A1-F6EECF244321}">
                <p14:modId xmlns:p14="http://schemas.microsoft.com/office/powerpoint/2010/main" val="1917747284"/>
              </p:ext>
            </p:extLst>
          </p:nvPr>
        </p:nvGraphicFramePr>
        <p:xfrm>
          <a:off x="5059363" y="2741613"/>
          <a:ext cx="2095200" cy="495000"/>
        </p:xfrm>
        <a:graphic>
          <a:graphicData uri="http://schemas.openxmlformats.org/presentationml/2006/ole">
            <mc:AlternateContent xmlns:mc="http://schemas.openxmlformats.org/markup-compatibility/2006">
              <mc:Choice xmlns:v="urn:schemas-microsoft-com:vml" Requires="v">
                <p:oleObj spid="_x0000_s309251" name="Equation" r:id="rId3" imgW="2095200" imgH="495000" progId="Equation.DSMT4">
                  <p:embed/>
                </p:oleObj>
              </mc:Choice>
              <mc:Fallback>
                <p:oleObj name="Equation" r:id="rId3" imgW="2095200" imgH="495000" progId="Equation.DSMT4">
                  <p:embed/>
                  <p:pic>
                    <p:nvPicPr>
                      <p:cNvPr id="0" name="OLE substitute image"/>
                      <p:cNvPicPr/>
                      <p:nvPr/>
                    </p:nvPicPr>
                    <p:blipFill>
                      <a:blip r:embed="rId4"/>
                      <a:stretch>
                        <a:fillRect/>
                      </a:stretch>
                    </p:blipFill>
                    <p:spPr>
                      <a:xfrm>
                        <a:off x="5059363" y="2741613"/>
                        <a:ext cx="2095200" cy="495000"/>
                      </a:xfrm>
                      <a:prstGeom prst="rect">
                        <a:avLst/>
                      </a:prstGeom>
                      <a:ln>
                        <a:noFill/>
                      </a:ln>
                    </p:spPr>
                  </p:pic>
                </p:oleObj>
              </mc:Fallback>
            </mc:AlternateContent>
          </a:graphicData>
        </a:graphic>
      </p:graphicFrame>
      <p:sp>
        <p:nvSpPr>
          <p:cNvPr id="9" name="Content Placeholder 4">
            <a:extLst>
              <a:ext uri="{FF2B5EF4-FFF2-40B4-BE49-F238E27FC236}">
                <a16:creationId xmlns:a16="http://schemas.microsoft.com/office/drawing/2014/main" id="{F75DE97C-6376-44E5-8CCF-64A77E3946EB}"/>
              </a:ext>
            </a:extLst>
          </p:cNvPr>
          <p:cNvSpPr>
            <a:spLocks noGrp="1"/>
          </p:cNvSpPr>
          <p:nvPr>
            <p:ph idx="11"/>
          </p:nvPr>
        </p:nvSpPr>
        <p:spPr>
          <a:xfrm>
            <a:off x="781644" y="3429001"/>
            <a:ext cx="1266231" cy="421660"/>
          </a:xfrm>
        </p:spPr>
        <p:txBody>
          <a:bodyPr/>
          <a:lstStyle/>
          <a:p>
            <a:pPr algn="l"/>
            <a:r>
              <a:rPr lang="en-IN"/>
              <a:t>where:</a:t>
            </a:r>
          </a:p>
        </p:txBody>
      </p:sp>
      <p:graphicFrame>
        <p:nvGraphicFramePr>
          <p:cNvPr id="16" name="Object 5" descr="y subscript i baseline equals the observed value of the dependent variable for the ith observation. Y caret subscript i baseline equals the estimated value of the dependent variable for the ith observation. End equation.">
            <a:extLst>
              <a:ext uri="{FF2B5EF4-FFF2-40B4-BE49-F238E27FC236}">
                <a16:creationId xmlns:a16="http://schemas.microsoft.com/office/drawing/2014/main" id="{E60A9194-9487-4868-830A-F1645EE5C131}"/>
              </a:ext>
            </a:extLst>
          </p:cNvPr>
          <p:cNvGraphicFramePr>
            <a:graphicFrameLocks noGrp="1" noChangeAspect="1"/>
          </p:cNvGraphicFramePr>
          <p:nvPr>
            <p:ph idx="15"/>
            <p:extLst>
              <p:ext uri="{D42A27DB-BD31-4B8C-83A1-F6EECF244321}">
                <p14:modId xmlns:p14="http://schemas.microsoft.com/office/powerpoint/2010/main" val="320553628"/>
              </p:ext>
            </p:extLst>
          </p:nvPr>
        </p:nvGraphicFramePr>
        <p:xfrm>
          <a:off x="1109959" y="4016227"/>
          <a:ext cx="9385200" cy="838080"/>
        </p:xfrm>
        <a:graphic>
          <a:graphicData uri="http://schemas.openxmlformats.org/presentationml/2006/ole">
            <mc:AlternateContent xmlns:mc="http://schemas.openxmlformats.org/markup-compatibility/2006">
              <mc:Choice xmlns:v="urn:schemas-microsoft-com:vml" Requires="v">
                <p:oleObj spid="_x0000_s309252" name="Equation" r:id="rId5" imgW="9385200" imgH="838080" progId="Equation.DSMT4">
                  <p:embed/>
                </p:oleObj>
              </mc:Choice>
              <mc:Fallback>
                <p:oleObj name="Equation" r:id="rId5" imgW="9385200" imgH="838080" progId="Equation.DSMT4">
                  <p:embed/>
                  <p:pic>
                    <p:nvPicPr>
                      <p:cNvPr id="0" name="OLE substitute image"/>
                      <p:cNvPicPr/>
                      <p:nvPr/>
                    </p:nvPicPr>
                    <p:blipFill>
                      <a:blip r:embed="rId6"/>
                      <a:stretch>
                        <a:fillRect/>
                      </a:stretch>
                    </p:blipFill>
                    <p:spPr>
                      <a:xfrm>
                        <a:off x="1109959" y="4016227"/>
                        <a:ext cx="9385200" cy="838080"/>
                      </a:xfrm>
                      <a:prstGeom prst="rect">
                        <a:avLst/>
                      </a:prstGeom>
                    </p:spPr>
                  </p:pic>
                </p:oleObj>
              </mc:Fallback>
            </mc:AlternateContent>
          </a:graphicData>
        </a:graphic>
      </p:graphicFrame>
    </p:spTree>
    <p:extLst>
      <p:ext uri="{BB962C8B-B14F-4D97-AF65-F5344CB8AC3E}">
        <p14:creationId xmlns:p14="http://schemas.microsoft.com/office/powerpoint/2010/main" val="710176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Histograms Showing Skewness (2 of 4)</a:t>
            </a:r>
          </a:p>
        </p:txBody>
      </p:sp>
      <p:sp>
        <p:nvSpPr>
          <p:cNvPr id="7" name="Content Placeholder 2">
            <a:extLst>
              <a:ext uri="{FF2B5EF4-FFF2-40B4-BE49-F238E27FC236}">
                <a16:creationId xmlns:a16="http://schemas.microsoft.com/office/drawing/2014/main" id="{2F7C6ABF-BBE7-4C1A-8218-64DC05458B3F}"/>
              </a:ext>
            </a:extLst>
          </p:cNvPr>
          <p:cNvSpPr>
            <a:spLocks noGrp="1"/>
          </p:cNvSpPr>
          <p:nvPr>
            <p:ph sz="half" idx="1"/>
          </p:nvPr>
        </p:nvSpPr>
        <p:spPr>
          <a:xfrm>
            <a:off x="476844" y="1825625"/>
            <a:ext cx="11241914" cy="1607844"/>
          </a:xfrm>
        </p:spPr>
        <p:txBody>
          <a:bodyPr/>
          <a:lstStyle/>
          <a:p>
            <a:pPr>
              <a:spcBef>
                <a:spcPts val="600"/>
              </a:spcBef>
            </a:pPr>
            <a:r>
              <a:rPr lang="en-US"/>
              <a:t> Moderately Skewed Left</a:t>
            </a:r>
          </a:p>
          <a:p>
            <a:pPr marL="685800">
              <a:spcBef>
                <a:spcPts val="600"/>
              </a:spcBef>
            </a:pPr>
            <a:r>
              <a:rPr lang="en-US"/>
              <a:t>A longer tail to the left</a:t>
            </a:r>
          </a:p>
          <a:p>
            <a:pPr marL="685800">
              <a:spcBef>
                <a:spcPts val="600"/>
              </a:spcBef>
            </a:pPr>
            <a:r>
              <a:rPr lang="en-US" b="1" u="sng"/>
              <a:t>Example:</a:t>
            </a:r>
            <a:r>
              <a:rPr lang="en-US" b="1"/>
              <a:t> </a:t>
            </a:r>
            <a:r>
              <a:rPr lang="en-US"/>
              <a:t>Exam Scores</a:t>
            </a:r>
          </a:p>
        </p:txBody>
      </p:sp>
      <p:pic>
        <p:nvPicPr>
          <p:cNvPr id="5" name="Content Placeholder 4" descr="Moderately skewed left. The frequency rises gradually to a peak till the penultimate data of the histogram and falls by a small value to the final data. ">
            <a:extLst>
              <a:ext uri="{FF2B5EF4-FFF2-40B4-BE49-F238E27FC236}">
                <a16:creationId xmlns:a16="http://schemas.microsoft.com/office/drawing/2014/main" id="{D38CDB3D-2D4D-494A-B864-CDAF1F794852}"/>
              </a:ext>
            </a:extLst>
          </p:cNvPr>
          <p:cNvPicPr>
            <a:picLocks noGrp="1" noChangeAspect="1"/>
          </p:cNvPicPr>
          <p:nvPr>
            <p:ph sz="half" idx="2"/>
          </p:nvPr>
        </p:nvPicPr>
        <p:blipFill>
          <a:blip r:embed="rId2"/>
          <a:stretch>
            <a:fillRect/>
          </a:stretch>
        </p:blipFill>
        <p:spPr>
          <a:xfrm>
            <a:off x="4950143" y="1614252"/>
            <a:ext cx="6383834" cy="4557948"/>
          </a:xfrm>
          <a:prstGeom prst="rect">
            <a:avLst/>
          </a:prstGeom>
        </p:spPr>
      </p:pic>
    </p:spTree>
    <p:extLst>
      <p:ext uri="{BB962C8B-B14F-4D97-AF65-F5344CB8AC3E}">
        <p14:creationId xmlns:p14="http://schemas.microsoft.com/office/powerpoint/2010/main" val="3857768710"/>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Least Squares Method (2 of 3)</a:t>
            </a:r>
            <a:endParaRPr lang="en-IN"/>
          </a:p>
        </p:txBody>
      </p:sp>
      <p:sp>
        <p:nvSpPr>
          <p:cNvPr id="9" name="Content Placeholder 2">
            <a:extLst>
              <a:ext uri="{FF2B5EF4-FFF2-40B4-BE49-F238E27FC236}">
                <a16:creationId xmlns:a16="http://schemas.microsoft.com/office/drawing/2014/main" id="{4FDCA768-F902-4FE4-BEC0-B9ABDD50EB51}"/>
              </a:ext>
            </a:extLst>
          </p:cNvPr>
          <p:cNvSpPr>
            <a:spLocks noGrp="1"/>
          </p:cNvSpPr>
          <p:nvPr>
            <p:ph sz="quarter" idx="17"/>
          </p:nvPr>
        </p:nvSpPr>
        <p:spPr>
          <a:xfrm>
            <a:off x="476843" y="1828800"/>
            <a:ext cx="11231112" cy="548640"/>
          </a:xfrm>
        </p:spPr>
        <p:txBody>
          <a:bodyPr/>
          <a:lstStyle/>
          <a:p>
            <a:pPr marL="228600" indent="-228600" algn="l">
              <a:buFont typeface="Arial" pitchFamily="34" charset="0"/>
              <a:buChar char="•"/>
            </a:pPr>
            <a:r>
              <a:rPr lang="en-US"/>
              <a:t>Slope for the Estimated Regression Equation</a:t>
            </a:r>
          </a:p>
        </p:txBody>
      </p:sp>
      <p:graphicFrame>
        <p:nvGraphicFramePr>
          <p:cNvPr id="18" name="Object 3" descr="Begin equation. B subscript 1 baseline equals start fraction upper sigma left parenthesis x subscript i baseline minus x overbar right parenthesis times left parenthesis y subscript i baseline minus y overbar right parenthesis divided by sigma left parenthesis x subscript i baseline minus x overbar right parenthesis squared end fraction. End equation.&#10;">
            <a:extLst>
              <a:ext uri="{FF2B5EF4-FFF2-40B4-BE49-F238E27FC236}">
                <a16:creationId xmlns:a16="http://schemas.microsoft.com/office/drawing/2014/main" id="{72B0F991-3BD0-45A9-9D38-2D9F314F622F}"/>
              </a:ext>
            </a:extLst>
          </p:cNvPr>
          <p:cNvGraphicFramePr>
            <a:graphicFrameLocks noGrp="1" noChangeAspect="1"/>
          </p:cNvGraphicFramePr>
          <p:nvPr>
            <p:ph sz="quarter" idx="19"/>
            <p:extLst>
              <p:ext uri="{D42A27DB-BD31-4B8C-83A1-F6EECF244321}">
                <p14:modId xmlns:p14="http://schemas.microsoft.com/office/powerpoint/2010/main" val="2497507555"/>
              </p:ext>
            </p:extLst>
          </p:nvPr>
        </p:nvGraphicFramePr>
        <p:xfrm>
          <a:off x="4612979" y="2630901"/>
          <a:ext cx="2958840" cy="939600"/>
        </p:xfrm>
        <a:graphic>
          <a:graphicData uri="http://schemas.openxmlformats.org/presentationml/2006/ole">
            <mc:AlternateContent xmlns:mc="http://schemas.openxmlformats.org/markup-compatibility/2006">
              <mc:Choice xmlns:v="urn:schemas-microsoft-com:vml" Requires="v">
                <p:oleObj spid="_x0000_s310275" name="Equation" r:id="rId3" imgW="2958840" imgH="939600" progId="Equation.DSMT4">
                  <p:embed/>
                </p:oleObj>
              </mc:Choice>
              <mc:Fallback>
                <p:oleObj name="Equation" r:id="rId3" imgW="2958840" imgH="939600" progId="Equation.DSMT4">
                  <p:embed/>
                  <p:pic>
                    <p:nvPicPr>
                      <p:cNvPr id="0" name="OLE substitute image"/>
                      <p:cNvPicPr/>
                      <p:nvPr/>
                    </p:nvPicPr>
                    <p:blipFill>
                      <a:blip r:embed="rId4"/>
                      <a:stretch>
                        <a:fillRect/>
                      </a:stretch>
                    </p:blipFill>
                    <p:spPr>
                      <a:xfrm>
                        <a:off x="4612979" y="2630901"/>
                        <a:ext cx="2958840" cy="939600"/>
                      </a:xfrm>
                      <a:prstGeom prst="rect">
                        <a:avLst/>
                      </a:prstGeom>
                      <a:ln>
                        <a:noFill/>
                      </a:ln>
                    </p:spPr>
                  </p:pic>
                </p:oleObj>
              </mc:Fallback>
            </mc:AlternateContent>
          </a:graphicData>
        </a:graphic>
      </p:graphicFrame>
      <p:sp>
        <p:nvSpPr>
          <p:cNvPr id="8" name="Content Placeholder 4">
            <a:extLst>
              <a:ext uri="{FF2B5EF4-FFF2-40B4-BE49-F238E27FC236}">
                <a16:creationId xmlns:a16="http://schemas.microsoft.com/office/drawing/2014/main" id="{0595AFDF-94EA-4874-A9E0-E2281C335D95}"/>
              </a:ext>
            </a:extLst>
          </p:cNvPr>
          <p:cNvSpPr>
            <a:spLocks noGrp="1"/>
          </p:cNvSpPr>
          <p:nvPr>
            <p:ph sz="quarter" idx="29"/>
          </p:nvPr>
        </p:nvSpPr>
        <p:spPr>
          <a:xfrm>
            <a:off x="823732" y="3634856"/>
            <a:ext cx="1194795" cy="460158"/>
          </a:xfrm>
        </p:spPr>
        <p:txBody>
          <a:bodyPr/>
          <a:lstStyle/>
          <a:p>
            <a:pPr marL="0" indent="0">
              <a:buNone/>
            </a:pPr>
            <a:r>
              <a:rPr lang="en-IN"/>
              <a:t>where:</a:t>
            </a:r>
          </a:p>
        </p:txBody>
      </p:sp>
      <p:graphicFrame>
        <p:nvGraphicFramePr>
          <p:cNvPr id="24" name="Object 5" descr="X subscript i baseline equals value of independent variable for ith observation. Y subscript i baseline equals value of dependent variable for ith observation. X overbar equals mean value for independent variable. Y overbar equals mean value for dependent variable.">
            <a:extLst>
              <a:ext uri="{FF2B5EF4-FFF2-40B4-BE49-F238E27FC236}">
                <a16:creationId xmlns:a16="http://schemas.microsoft.com/office/drawing/2014/main" id="{7389D551-DCCC-45F2-AA09-296895D8A88D}"/>
              </a:ext>
            </a:extLst>
          </p:cNvPr>
          <p:cNvGraphicFramePr>
            <a:graphicFrameLocks noGrp="1" noChangeAspect="1"/>
          </p:cNvGraphicFramePr>
          <p:nvPr>
            <p:ph sz="quarter" idx="26"/>
            <p:extLst>
              <p:ext uri="{D42A27DB-BD31-4B8C-83A1-F6EECF244321}">
                <p14:modId xmlns:p14="http://schemas.microsoft.com/office/powerpoint/2010/main" val="1780938060"/>
              </p:ext>
            </p:extLst>
          </p:nvPr>
        </p:nvGraphicFramePr>
        <p:xfrm>
          <a:off x="1421130" y="4245842"/>
          <a:ext cx="7175160" cy="1752480"/>
        </p:xfrm>
        <a:graphic>
          <a:graphicData uri="http://schemas.openxmlformats.org/presentationml/2006/ole">
            <mc:AlternateContent xmlns:mc="http://schemas.openxmlformats.org/markup-compatibility/2006">
              <mc:Choice xmlns:v="urn:schemas-microsoft-com:vml" Requires="v">
                <p:oleObj spid="_x0000_s310276" name="Equation" r:id="rId5" imgW="7175160" imgH="1752480" progId="Equation.DSMT4">
                  <p:embed/>
                </p:oleObj>
              </mc:Choice>
              <mc:Fallback>
                <p:oleObj name="Equation" r:id="rId5" imgW="7175160" imgH="1752480" progId="Equation.DSMT4">
                  <p:embed/>
                  <p:pic>
                    <p:nvPicPr>
                      <p:cNvPr id="0" name="OLE substitute image"/>
                      <p:cNvPicPr/>
                      <p:nvPr/>
                    </p:nvPicPr>
                    <p:blipFill>
                      <a:blip r:embed="rId6"/>
                      <a:stretch>
                        <a:fillRect/>
                      </a:stretch>
                    </p:blipFill>
                    <p:spPr>
                      <a:xfrm>
                        <a:off x="1421130" y="4245842"/>
                        <a:ext cx="7175160" cy="1752480"/>
                      </a:xfrm>
                      <a:prstGeom prst="rect">
                        <a:avLst/>
                      </a:prstGeom>
                    </p:spPr>
                  </p:pic>
                </p:oleObj>
              </mc:Fallback>
            </mc:AlternateContent>
          </a:graphicData>
        </a:graphic>
      </p:graphicFrame>
    </p:spTree>
    <p:extLst>
      <p:ext uri="{BB962C8B-B14F-4D97-AF65-F5344CB8AC3E}">
        <p14:creationId xmlns:p14="http://schemas.microsoft.com/office/powerpoint/2010/main" val="2510454905"/>
      </p:ext>
    </p:extLst>
  </p:cSld>
  <p:clrMapOvr>
    <a:masterClrMapping/>
  </p:clrMapOvr>
  <p:transition/>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Least Squares Method (3 of 3)</a:t>
            </a:r>
            <a:endParaRPr lang="en-IN"/>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4" y="1825625"/>
            <a:ext cx="11238312" cy="548640"/>
          </a:xfrm>
        </p:spPr>
        <p:txBody>
          <a:bodyPr/>
          <a:lstStyle/>
          <a:p>
            <a:pPr>
              <a:buClr>
                <a:srgbClr val="003865"/>
              </a:buClr>
            </a:pPr>
            <a:r>
              <a:rPr lang="en-US" i="1"/>
              <a:t>y</a:t>
            </a:r>
            <a:r>
              <a:rPr lang="en-US"/>
              <a:t>-Intercept for the Estimated Regression Equation</a:t>
            </a:r>
          </a:p>
        </p:txBody>
      </p:sp>
      <p:graphicFrame>
        <p:nvGraphicFramePr>
          <p:cNvPr id="8" name="Object 3" descr="Begin equation. B subscript 0 baseline equals y overbar minus b subscript 1 baseline x overbar. End equation.">
            <a:extLst>
              <a:ext uri="{FF2B5EF4-FFF2-40B4-BE49-F238E27FC236}">
                <a16:creationId xmlns:a16="http://schemas.microsoft.com/office/drawing/2014/main" id="{9CA5C993-E285-46B8-A055-CB85BE2F17EE}"/>
              </a:ext>
            </a:extLst>
          </p:cNvPr>
          <p:cNvGraphicFramePr>
            <a:graphicFrameLocks noGrp="1" noChangeAspect="1"/>
          </p:cNvGraphicFramePr>
          <p:nvPr>
            <p:ph sz="half" idx="2"/>
            <p:extLst>
              <p:ext uri="{D42A27DB-BD31-4B8C-83A1-F6EECF244321}">
                <p14:modId xmlns:p14="http://schemas.microsoft.com/office/powerpoint/2010/main" val="3795588870"/>
              </p:ext>
            </p:extLst>
          </p:nvPr>
        </p:nvGraphicFramePr>
        <p:xfrm>
          <a:off x="5314950" y="2762718"/>
          <a:ext cx="1562100" cy="381000"/>
        </p:xfrm>
        <a:graphic>
          <a:graphicData uri="http://schemas.openxmlformats.org/presentationml/2006/ole">
            <mc:AlternateContent xmlns:mc="http://schemas.openxmlformats.org/markup-compatibility/2006">
              <mc:Choice xmlns:v="urn:schemas-microsoft-com:vml" Requires="v">
                <p:oleObj spid="_x0000_s311298" name="Equation" r:id="rId3" imgW="1562040" imgH="380880" progId="Equation.DSMT4">
                  <p:embed/>
                </p:oleObj>
              </mc:Choice>
              <mc:Fallback>
                <p:oleObj name="Equation" r:id="rId3" imgW="1562040" imgH="380880" progId="Equation.DSMT4">
                  <p:embed/>
                  <p:pic>
                    <p:nvPicPr>
                      <p:cNvPr id="0" name="OLE substitute image"/>
                      <p:cNvPicPr/>
                      <p:nvPr/>
                    </p:nvPicPr>
                    <p:blipFill>
                      <a:blip r:embed="rId4"/>
                      <a:stretch>
                        <a:fillRect/>
                      </a:stretch>
                    </p:blipFill>
                    <p:spPr>
                      <a:xfrm>
                        <a:off x="5314950" y="2762718"/>
                        <a:ext cx="1562100" cy="381000"/>
                      </a:xfrm>
                      <a:prstGeom prst="rect">
                        <a:avLst/>
                      </a:prstGeom>
                      <a:ln>
                        <a:noFill/>
                      </a:ln>
                    </p:spPr>
                  </p:pic>
                </p:oleObj>
              </mc:Fallback>
            </mc:AlternateContent>
          </a:graphicData>
        </a:graphic>
      </p:graphicFrame>
    </p:spTree>
    <p:extLst>
      <p:ext uri="{BB962C8B-B14F-4D97-AF65-F5344CB8AC3E}">
        <p14:creationId xmlns:p14="http://schemas.microsoft.com/office/powerpoint/2010/main" val="4068751102"/>
      </p:ext>
    </p:extLst>
  </p:cSld>
  <p:clrMapOvr>
    <a:masterClrMapping/>
  </p:clrMapOvr>
  <p:transition/>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Simple Linear Regression (3 of 6)</a:t>
            </a:r>
            <a:endParaRPr lang="en-IN"/>
          </a:p>
        </p:txBody>
      </p:sp>
      <p:sp>
        <p:nvSpPr>
          <p:cNvPr id="12" name="Content Placeholder 2">
            <a:extLst>
              <a:ext uri="{FF2B5EF4-FFF2-40B4-BE49-F238E27FC236}">
                <a16:creationId xmlns:a16="http://schemas.microsoft.com/office/drawing/2014/main" id="{1891920D-EE40-4AAE-856D-B76A101B89C0}"/>
              </a:ext>
            </a:extLst>
          </p:cNvPr>
          <p:cNvSpPr>
            <a:spLocks noGrp="1"/>
          </p:cNvSpPr>
          <p:nvPr>
            <p:ph idx="1"/>
          </p:nvPr>
        </p:nvSpPr>
        <p:spPr>
          <a:xfrm>
            <a:off x="476844" y="1944376"/>
            <a:ext cx="11241914" cy="484500"/>
          </a:xfrm>
        </p:spPr>
        <p:txBody>
          <a:bodyPr/>
          <a:lstStyle/>
          <a:p>
            <a:pPr algn="l"/>
            <a:r>
              <a:rPr lang="en-IN" b="1" u="sng"/>
              <a:t>Example</a:t>
            </a:r>
            <a:r>
              <a:rPr lang="en-IN" b="1"/>
              <a:t>:</a:t>
            </a:r>
            <a:r>
              <a:rPr lang="en-IN"/>
              <a:t> Armand’s Pizza Parlor Restaurants</a:t>
            </a:r>
          </a:p>
        </p:txBody>
      </p:sp>
      <p:sp>
        <p:nvSpPr>
          <p:cNvPr id="4" name="Content Placeholder 3">
            <a:extLst>
              <a:ext uri="{FF2B5EF4-FFF2-40B4-BE49-F238E27FC236}">
                <a16:creationId xmlns:a16="http://schemas.microsoft.com/office/drawing/2014/main" id="{0C5FFA78-8DA5-4B6A-98A3-CFB37A178A76}"/>
              </a:ext>
            </a:extLst>
          </p:cNvPr>
          <p:cNvSpPr>
            <a:spLocks noGrp="1"/>
          </p:cNvSpPr>
          <p:nvPr>
            <p:ph idx="10"/>
          </p:nvPr>
        </p:nvSpPr>
        <p:spPr>
          <a:xfrm>
            <a:off x="476843" y="2682560"/>
            <a:ext cx="11241914" cy="810815"/>
          </a:xfrm>
        </p:spPr>
        <p:txBody>
          <a:bodyPr/>
          <a:lstStyle/>
          <a:p>
            <a:pPr algn="l"/>
            <a:r>
              <a:rPr lang="en-US"/>
              <a:t>Data was collected from a sample of 10 Armand’s Pizza Parlor Restaurants </a:t>
            </a:r>
            <a:br>
              <a:rPr lang="en-US"/>
            </a:br>
            <a:r>
              <a:rPr lang="en-US"/>
              <a:t>near college campuses. For the </a:t>
            </a:r>
            <a:r>
              <a:rPr lang="en-US" i="1" err="1"/>
              <a:t>i</a:t>
            </a:r>
            <a:r>
              <a:rPr lang="en-US" err="1"/>
              <a:t>th observation or restaurant in the sample, </a:t>
            </a:r>
            <a:endParaRPr lang="en-IN"/>
          </a:p>
        </p:txBody>
      </p:sp>
      <p:graphicFrame>
        <p:nvGraphicFramePr>
          <p:cNvPr id="14" name="Object 4" descr="x subscript i baseline is the size of the student population and y subscript i is the quarterly sales.">
            <a:extLst>
              <a:ext uri="{FF2B5EF4-FFF2-40B4-BE49-F238E27FC236}">
                <a16:creationId xmlns:a16="http://schemas.microsoft.com/office/drawing/2014/main" id="{5B1B5221-B85F-4134-B105-38DBC310E253}"/>
              </a:ext>
            </a:extLst>
          </p:cNvPr>
          <p:cNvGraphicFramePr>
            <a:graphicFrameLocks noGrp="1" noChangeAspect="1"/>
          </p:cNvGraphicFramePr>
          <p:nvPr>
            <p:ph idx="11"/>
            <p:extLst>
              <p:ext uri="{D42A27DB-BD31-4B8C-83A1-F6EECF244321}">
                <p14:modId xmlns:p14="http://schemas.microsoft.com/office/powerpoint/2010/main" val="3470865322"/>
              </p:ext>
            </p:extLst>
          </p:nvPr>
        </p:nvGraphicFramePr>
        <p:xfrm>
          <a:off x="537804" y="3493693"/>
          <a:ext cx="9131040" cy="380880"/>
        </p:xfrm>
        <a:graphic>
          <a:graphicData uri="http://schemas.openxmlformats.org/presentationml/2006/ole">
            <mc:AlternateContent xmlns:mc="http://schemas.openxmlformats.org/markup-compatibility/2006">
              <mc:Choice xmlns:v="urn:schemas-microsoft-com:vml" Requires="v">
                <p:oleObj spid="_x0000_s312322" name="Equation" r:id="rId3" imgW="9131040" imgH="380880" progId="Equation.DSMT4">
                  <p:embed/>
                </p:oleObj>
              </mc:Choice>
              <mc:Fallback>
                <p:oleObj name="Equation" r:id="rId3" imgW="9131040" imgH="380880" progId="Equation.DSMT4">
                  <p:embed/>
                  <p:pic>
                    <p:nvPicPr>
                      <p:cNvPr id="0" name="OLE substitute image"/>
                      <p:cNvPicPr/>
                      <p:nvPr/>
                    </p:nvPicPr>
                    <p:blipFill>
                      <a:blip r:embed="rId4"/>
                      <a:stretch>
                        <a:fillRect/>
                      </a:stretch>
                    </p:blipFill>
                    <p:spPr>
                      <a:xfrm>
                        <a:off x="537804" y="3493693"/>
                        <a:ext cx="9131040" cy="380880"/>
                      </a:xfrm>
                      <a:prstGeom prst="rect">
                        <a:avLst/>
                      </a:prstGeom>
                    </p:spPr>
                  </p:pic>
                </p:oleObj>
              </mc:Fallback>
            </mc:AlternateContent>
          </a:graphicData>
        </a:graphic>
      </p:graphicFrame>
    </p:spTree>
    <p:extLst>
      <p:ext uri="{BB962C8B-B14F-4D97-AF65-F5344CB8AC3E}">
        <p14:creationId xmlns:p14="http://schemas.microsoft.com/office/powerpoint/2010/main" val="390660709"/>
      </p:ext>
    </p:extLst>
  </p:cSld>
  <p:clrMapOvr>
    <a:masterClrMapping/>
  </p:clrMapOvr>
  <p:transition/>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5AF3-62DF-485A-AF30-1D98843379CA}"/>
              </a:ext>
            </a:extLst>
          </p:cNvPr>
          <p:cNvSpPr>
            <a:spLocks noGrp="1"/>
          </p:cNvSpPr>
          <p:nvPr>
            <p:ph type="title"/>
          </p:nvPr>
        </p:nvSpPr>
        <p:spPr/>
        <p:txBody>
          <a:bodyPr/>
          <a:lstStyle/>
          <a:p>
            <a:r>
              <a:rPr lang="en-US">
                <a:cs typeface="Arial" pitchFamily="34" charset="0"/>
              </a:rPr>
              <a:t>Simple Linear Regression (4 of 6)</a:t>
            </a:r>
            <a:endParaRPr lang="en-IN"/>
          </a:p>
        </p:txBody>
      </p:sp>
      <p:sp>
        <p:nvSpPr>
          <p:cNvPr id="3" name="Content Placeholder 2">
            <a:extLst>
              <a:ext uri="{FF2B5EF4-FFF2-40B4-BE49-F238E27FC236}">
                <a16:creationId xmlns:a16="http://schemas.microsoft.com/office/drawing/2014/main" id="{96B9803F-5473-4C0A-A9A6-D82A8AE59F2E}"/>
              </a:ext>
            </a:extLst>
          </p:cNvPr>
          <p:cNvSpPr>
            <a:spLocks noGrp="1"/>
          </p:cNvSpPr>
          <p:nvPr>
            <p:ph sz="half" idx="1"/>
          </p:nvPr>
        </p:nvSpPr>
        <p:spPr>
          <a:xfrm>
            <a:off x="476843" y="1825625"/>
            <a:ext cx="11238313" cy="474663"/>
          </a:xfrm>
        </p:spPr>
        <p:txBody>
          <a:bodyPr/>
          <a:lstStyle/>
          <a:p>
            <a:pPr marL="0" indent="0">
              <a:buNone/>
            </a:pPr>
            <a:r>
              <a:rPr lang="en-IN" b="1" u="sng"/>
              <a:t>Example</a:t>
            </a:r>
            <a:r>
              <a:rPr lang="en-IN" b="1"/>
              <a:t>:</a:t>
            </a:r>
            <a:r>
              <a:rPr lang="en-IN"/>
              <a:t> Armand’s Pizza Parlor Restaurants</a:t>
            </a:r>
          </a:p>
        </p:txBody>
      </p:sp>
      <p:graphicFrame>
        <p:nvGraphicFramePr>
          <p:cNvPr id="7" name="Table 3">
            <a:extLst>
              <a:ext uri="{FF2B5EF4-FFF2-40B4-BE49-F238E27FC236}">
                <a16:creationId xmlns:a16="http://schemas.microsoft.com/office/drawing/2014/main" id="{6D5FD7E7-C430-47FB-B9C8-641C28D4DFD0}"/>
              </a:ext>
            </a:extLst>
          </p:cNvPr>
          <p:cNvGraphicFramePr>
            <a:graphicFrameLocks noGrp="1"/>
          </p:cNvGraphicFramePr>
          <p:nvPr>
            <p:ph sz="half" idx="2"/>
            <p:extLst>
              <p:ext uri="{D42A27DB-BD31-4B8C-83A1-F6EECF244321}">
                <p14:modId xmlns:p14="http://schemas.microsoft.com/office/powerpoint/2010/main" val="3207374429"/>
              </p:ext>
            </p:extLst>
          </p:nvPr>
        </p:nvGraphicFramePr>
        <p:xfrm>
          <a:off x="2739024" y="2387732"/>
          <a:ext cx="6713952" cy="3931920"/>
        </p:xfrm>
        <a:graphic>
          <a:graphicData uri="http://schemas.openxmlformats.org/drawingml/2006/table">
            <a:tbl>
              <a:tblPr firstRow="1" bandRow="1">
                <a:tableStyleId>{073A0DAA-6AF3-43AB-8588-CEC1D06C72B9}</a:tableStyleId>
              </a:tblPr>
              <a:tblGrid>
                <a:gridCol w="2237984">
                  <a:extLst>
                    <a:ext uri="{9D8B030D-6E8A-4147-A177-3AD203B41FA5}">
                      <a16:colId xmlns:a16="http://schemas.microsoft.com/office/drawing/2014/main" val="3477944848"/>
                    </a:ext>
                  </a:extLst>
                </a:gridCol>
                <a:gridCol w="2237984">
                  <a:extLst>
                    <a:ext uri="{9D8B030D-6E8A-4147-A177-3AD203B41FA5}">
                      <a16:colId xmlns:a16="http://schemas.microsoft.com/office/drawing/2014/main" val="985825738"/>
                    </a:ext>
                  </a:extLst>
                </a:gridCol>
                <a:gridCol w="2237984">
                  <a:extLst>
                    <a:ext uri="{9D8B030D-6E8A-4147-A177-3AD203B41FA5}">
                      <a16:colId xmlns:a16="http://schemas.microsoft.com/office/drawing/2014/main" val="3328852038"/>
                    </a:ext>
                  </a:extLst>
                </a:gridCol>
              </a:tblGrid>
              <a:tr h="565652">
                <a:tc>
                  <a:txBody>
                    <a:bodyPr/>
                    <a:lstStyle/>
                    <a:p>
                      <a:pPr algn="ctr"/>
                      <a:r>
                        <a:rPr lang="en-IN" sz="1600" b="1"/>
                        <a:t>Restaurant</a:t>
                      </a:r>
                    </a:p>
                  </a:txBody>
                  <a:tcPr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sz="1600" b="1"/>
                        <a:t>Student population (1000s)</a:t>
                      </a:r>
                    </a:p>
                  </a:txBody>
                  <a:tcPr anchor="b">
                    <a:lnB w="12700" cap="flat" cmpd="sng" algn="ctr">
                      <a:solidFill>
                        <a:srgbClr val="000000"/>
                      </a:solidFill>
                      <a:prstDash val="solid"/>
                      <a:round/>
                      <a:headEnd type="none" w="med" len="med"/>
                      <a:tailEnd type="none" w="med" len="med"/>
                    </a:lnB>
                    <a:solidFill>
                      <a:srgbClr val="141414"/>
                    </a:solidFill>
                  </a:tcPr>
                </a:tc>
                <a:tc>
                  <a:txBody>
                    <a:bodyPr/>
                    <a:lstStyle/>
                    <a:p>
                      <a:pPr algn="ctr"/>
                      <a:r>
                        <a:rPr lang="en-IN" sz="1600" b="1"/>
                        <a:t>Quarterly sales ($1000s)</a:t>
                      </a:r>
                    </a:p>
                  </a:txBody>
                  <a:tcPr anchor="b">
                    <a:lnB w="12700" cap="flat" cmpd="sng" algn="ctr">
                      <a:solidFill>
                        <a:srgbClr val="000000"/>
                      </a:solidFill>
                      <a:prstDash val="solid"/>
                      <a:round/>
                      <a:headEnd type="none" w="med" len="med"/>
                      <a:tailEnd type="none" w="med" len="med"/>
                    </a:lnB>
                    <a:solidFill>
                      <a:srgbClr val="141414"/>
                    </a:solidFill>
                  </a:tcPr>
                </a:tc>
                <a:extLst>
                  <a:ext uri="{0D108BD9-81ED-4DB2-BD59-A6C34878D82A}">
                    <a16:rowId xmlns:a16="http://schemas.microsoft.com/office/drawing/2014/main" val="2034844966"/>
                  </a:ext>
                </a:extLst>
              </a:tr>
              <a:tr h="327483">
                <a:tc>
                  <a:txBody>
                    <a:bodyPr/>
                    <a:lstStyle/>
                    <a:p>
                      <a:pPr algn="ctr"/>
                      <a:r>
                        <a:rPr lang="en-IN" sz="1600">
                          <a:solidFill>
                            <a:srgbClr val="141414"/>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58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128116"/>
                  </a:ext>
                </a:extLst>
              </a:tr>
              <a:tr h="327483">
                <a:tc>
                  <a:txBody>
                    <a:bodyPr/>
                    <a:lstStyle/>
                    <a:p>
                      <a:pPr algn="ctr"/>
                      <a:r>
                        <a:rPr lang="en-IN" sz="1600">
                          <a:solidFill>
                            <a:srgbClr val="141414"/>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105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852074"/>
                  </a:ext>
                </a:extLst>
              </a:tr>
              <a:tr h="327483">
                <a:tc>
                  <a:txBody>
                    <a:bodyPr/>
                    <a:lstStyle/>
                    <a:p>
                      <a:pPr algn="ctr"/>
                      <a:r>
                        <a:rPr lang="en-IN" sz="1600">
                          <a:solidFill>
                            <a:srgbClr val="141414"/>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88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657942"/>
                  </a:ext>
                </a:extLst>
              </a:tr>
              <a:tr h="327483">
                <a:tc>
                  <a:txBody>
                    <a:bodyPr/>
                    <a:lstStyle/>
                    <a:p>
                      <a:pPr algn="ctr"/>
                      <a:r>
                        <a:rPr lang="en-IN" sz="1600">
                          <a:solidFill>
                            <a:srgbClr val="141414"/>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0956610"/>
                  </a:ext>
                </a:extLst>
              </a:tr>
              <a:tr h="327483">
                <a:tc>
                  <a:txBody>
                    <a:bodyPr/>
                    <a:lstStyle/>
                    <a:p>
                      <a:pPr algn="ctr"/>
                      <a:r>
                        <a:rPr lang="en-IN" sz="1600">
                          <a:solidFill>
                            <a:srgbClr val="141414"/>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293708"/>
                  </a:ext>
                </a:extLst>
              </a:tr>
              <a:tr h="327483">
                <a:tc>
                  <a:txBody>
                    <a:bodyPr/>
                    <a:lstStyle/>
                    <a:p>
                      <a:pPr algn="ctr"/>
                      <a:r>
                        <a:rPr lang="en-IN" sz="1600">
                          <a:solidFill>
                            <a:srgbClr val="141414"/>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137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245377"/>
                  </a:ext>
                </a:extLst>
              </a:tr>
              <a:tr h="327483">
                <a:tc>
                  <a:txBody>
                    <a:bodyPr/>
                    <a:lstStyle/>
                    <a:p>
                      <a:pPr algn="ctr"/>
                      <a:r>
                        <a:rPr lang="en-IN" sz="1600">
                          <a:solidFill>
                            <a:srgbClr val="141414"/>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157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489918"/>
                  </a:ext>
                </a:extLst>
              </a:tr>
              <a:tr h="327483">
                <a:tc>
                  <a:txBody>
                    <a:bodyPr/>
                    <a:lstStyle/>
                    <a:p>
                      <a:pPr algn="ctr"/>
                      <a:r>
                        <a:rPr lang="en-IN" sz="1600">
                          <a:solidFill>
                            <a:srgbClr val="141414"/>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169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145308"/>
                  </a:ext>
                </a:extLst>
              </a:tr>
              <a:tr h="327483">
                <a:tc>
                  <a:txBody>
                    <a:bodyPr/>
                    <a:lstStyle/>
                    <a:p>
                      <a:pPr algn="ctr"/>
                      <a:r>
                        <a:rPr lang="en-IN" sz="1600">
                          <a:solidFill>
                            <a:srgbClr val="141414"/>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149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261584"/>
                  </a:ext>
                </a:extLst>
              </a:tr>
              <a:tr h="327483">
                <a:tc>
                  <a:txBody>
                    <a:bodyPr/>
                    <a:lstStyle/>
                    <a:p>
                      <a:pPr algn="ctr"/>
                      <a:r>
                        <a:rPr lang="en-IN" sz="1600">
                          <a:solidFill>
                            <a:srgbClr val="141414"/>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600">
                          <a:solidFill>
                            <a:srgbClr val="141414"/>
                          </a:solidFill>
                        </a:rPr>
                        <a:t>202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7692175"/>
                  </a:ext>
                </a:extLst>
              </a:tr>
            </a:tbl>
          </a:graphicData>
        </a:graphic>
      </p:graphicFrame>
    </p:spTree>
    <p:extLst>
      <p:ext uri="{BB962C8B-B14F-4D97-AF65-F5344CB8AC3E}">
        <p14:creationId xmlns:p14="http://schemas.microsoft.com/office/powerpoint/2010/main" val="3440784780"/>
      </p:ext>
    </p:extLst>
  </p:cSld>
  <p:clrMapOvr>
    <a:masterClrMapping/>
  </p:clrMapOvr>
  <p:transition/>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Simple Linear Regression (5 of 6)</a:t>
            </a:r>
            <a:endParaRPr lang="en-IN"/>
          </a:p>
        </p:txBody>
      </p:sp>
      <p:sp>
        <p:nvSpPr>
          <p:cNvPr id="6" name="Content Placeholder 2">
            <a:extLst>
              <a:ext uri="{FF2B5EF4-FFF2-40B4-BE49-F238E27FC236}">
                <a16:creationId xmlns:a16="http://schemas.microsoft.com/office/drawing/2014/main" id="{F7D230E5-D9F0-4349-8D7C-D522245C08E0}"/>
              </a:ext>
            </a:extLst>
          </p:cNvPr>
          <p:cNvSpPr>
            <a:spLocks noGrp="1"/>
          </p:cNvSpPr>
          <p:nvPr>
            <p:ph idx="1"/>
          </p:nvPr>
        </p:nvSpPr>
        <p:spPr>
          <a:xfrm>
            <a:off x="476844" y="1944375"/>
            <a:ext cx="2066945" cy="2024480"/>
          </a:xfrm>
        </p:spPr>
        <p:txBody>
          <a:bodyPr/>
          <a:lstStyle/>
          <a:p>
            <a:pPr algn="l">
              <a:spcBef>
                <a:spcPct val="0"/>
              </a:spcBef>
              <a:spcAft>
                <a:spcPct val="0"/>
              </a:spcAft>
            </a:pPr>
            <a:r>
              <a:rPr lang="en-IN" b="1" u="sng"/>
              <a:t>Example</a:t>
            </a:r>
            <a:r>
              <a:rPr lang="en-IN" b="1"/>
              <a:t>:</a:t>
            </a:r>
            <a:r>
              <a:rPr lang="en-IN"/>
              <a:t> </a:t>
            </a:r>
          </a:p>
          <a:p>
            <a:pPr algn="l">
              <a:spcBef>
                <a:spcPct val="0"/>
              </a:spcBef>
              <a:spcAft>
                <a:spcPct val="0"/>
              </a:spcAft>
            </a:pPr>
            <a:r>
              <a:rPr lang="en-IN"/>
              <a:t>Armand’s </a:t>
            </a:r>
          </a:p>
          <a:p>
            <a:pPr algn="l">
              <a:spcBef>
                <a:spcPct val="0"/>
              </a:spcBef>
              <a:spcAft>
                <a:spcPct val="0"/>
              </a:spcAft>
            </a:pPr>
            <a:r>
              <a:rPr lang="en-IN"/>
              <a:t>Pizza Parlor </a:t>
            </a:r>
          </a:p>
          <a:p>
            <a:pPr algn="l">
              <a:spcBef>
                <a:spcPct val="0"/>
              </a:spcBef>
              <a:spcAft>
                <a:spcPct val="0"/>
              </a:spcAft>
            </a:pPr>
            <a:r>
              <a:rPr lang="en-IN"/>
              <a:t>Restaurants</a:t>
            </a:r>
          </a:p>
        </p:txBody>
      </p:sp>
      <p:pic>
        <p:nvPicPr>
          <p:cNvPr id="9" name="Content Placeholder 8" descr="Table showing calculations for the least squares estimated regression&#10;equation for Armand’s Pizza Parlors. Column 1 indicates the restaurant, column 2 is x subscript i baseline, column 3 is y subscript i baseline, column 4 is x subscript i baseline minus x overbar, column 5 is y subscript i baseline minus y overbar column 6 is left parenthesis x subscript i baseline minus x overbar right parenthesis times y subscript i baseline minus y overbar right parenthesis and column 7 is left parenthesis x subscript i baseline minus x overbar right parenthesis squared.&#10;Data for each row and column are as follows:&#10;Row 1: Restaurant 1: column 2 is 2; column 3 is 58, column 4 is negative 12, column 5 is negative 72, column 6 is 864 and column 7 is 144.&#10;Row 2: Restaurant 2: column 2 is 6; column 3 is 105, column 4 is negative 8, column 5 is negative 25, column 6 is 200 and column 7 is 64.&#10;Row 3: Restaurant 3: column 2 is 8; column 3 is 88, column 4 is negative 6, column 5 is negative 42, column 6 is 252 and column 7 is 36.&#10;Row 4: Restaurant 4: column 2 is 8; column 3 is 118, column 4 is 6, column 5 is negative 12, column 6 is 72 and column 7 is 36.&#10;Row 5: Restaurant 5: column 2 is 12; column 3 is 117, column 4 is negative 2, column 5 is negative 13, column 6 is 26 and column 7 is 4.&#10;Row 6: Restaurant 6: column 2 is 16; column 3 is 137, column 4 is 2, column 5 is 7, column 6 is 14 and column 7 is 4.&#10;Row 7: Restaurant 7: column 2 is 20; column 3 is 157, column 4 is 6, column 5 is 27, column 6 is 162 and column 7 is 36.&#10;Row 8: Restaurant 8: column 2 is 20; column 3 is 169, column 4 is 6, column 5 is 39, column 6 is 234 and column 7 is 36.&#10;Row 9: Restaurant 9: column 2 is 22; column 3 is 149, column 4 is 8, column 5 is 19, column 6 is 152 and column 7 is 64.&#10;Row 10: Restaurant 10: column 2 is 26; column 3 is 202, column 4 is 12, column 5 is 72, column 6 is 864 and column 7 is 144.&#10;Totals are as follows: Column 2: 140; Column 3: 1300; Column 6: 2840; Column 7: 568.&#10;&#10;&#10;">
            <a:extLst>
              <a:ext uri="{FF2B5EF4-FFF2-40B4-BE49-F238E27FC236}">
                <a16:creationId xmlns:a16="http://schemas.microsoft.com/office/drawing/2014/main" id="{255D8168-F951-4594-8DD0-360440161049}"/>
              </a:ext>
            </a:extLst>
          </p:cNvPr>
          <p:cNvPicPr>
            <a:picLocks noGrp="1" noChangeAspect="1"/>
          </p:cNvPicPr>
          <p:nvPr>
            <p:ph idx="16"/>
          </p:nvPr>
        </p:nvPicPr>
        <p:blipFill>
          <a:blip r:embed="rId3"/>
          <a:stretch>
            <a:fillRect/>
          </a:stretch>
        </p:blipFill>
        <p:spPr>
          <a:xfrm>
            <a:off x="2347959" y="1303838"/>
            <a:ext cx="9105777" cy="4890133"/>
          </a:xfrm>
          <a:prstGeom prst="rect">
            <a:avLst/>
          </a:prstGeom>
        </p:spPr>
      </p:pic>
    </p:spTree>
    <p:extLst>
      <p:ext uri="{BB962C8B-B14F-4D97-AF65-F5344CB8AC3E}">
        <p14:creationId xmlns:p14="http://schemas.microsoft.com/office/powerpoint/2010/main" val="1350403789"/>
      </p:ext>
    </p:extLst>
  </p:cSld>
  <p:clrMapOvr>
    <a:masterClrMapping/>
  </p:clrMapOvr>
  <p:transition/>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Simple Linear Regression (6 of 6)</a:t>
            </a:r>
            <a:endParaRPr lang="en-IN"/>
          </a:p>
        </p:txBody>
      </p:sp>
      <p:sp>
        <p:nvSpPr>
          <p:cNvPr id="6" name="Content Placeholder 2">
            <a:extLst>
              <a:ext uri="{FF2B5EF4-FFF2-40B4-BE49-F238E27FC236}">
                <a16:creationId xmlns:a16="http://schemas.microsoft.com/office/drawing/2014/main" id="{115BFA0B-884A-4E70-A2A8-B0DB573B844D}"/>
              </a:ext>
            </a:extLst>
          </p:cNvPr>
          <p:cNvSpPr>
            <a:spLocks noGrp="1"/>
          </p:cNvSpPr>
          <p:nvPr>
            <p:ph idx="1"/>
          </p:nvPr>
        </p:nvSpPr>
        <p:spPr>
          <a:xfrm>
            <a:off x="476844" y="1944375"/>
            <a:ext cx="11241914" cy="935864"/>
          </a:xfrm>
        </p:spPr>
        <p:txBody>
          <a:bodyPr/>
          <a:lstStyle/>
          <a:p>
            <a:pPr marL="0" indent="0" algn="l">
              <a:spcBef>
                <a:spcPts val="600"/>
              </a:spcBef>
              <a:spcAft>
                <a:spcPct val="0"/>
              </a:spcAft>
              <a:buNone/>
            </a:pPr>
            <a:r>
              <a:rPr lang="en-US" b="1" u="sng"/>
              <a:t>Example</a:t>
            </a:r>
            <a:r>
              <a:rPr lang="en-US" b="1"/>
              <a:t>:</a:t>
            </a:r>
            <a:r>
              <a:rPr lang="en-US"/>
              <a:t> Armand’s Pizza Parlor Restaurants</a:t>
            </a:r>
          </a:p>
          <a:p>
            <a:pPr marL="228600" indent="-228600" algn="l">
              <a:spcBef>
                <a:spcPts val="600"/>
              </a:spcBef>
              <a:spcAft>
                <a:spcPct val="0"/>
              </a:spcAft>
              <a:buFont typeface="Arial" pitchFamily="34" charset="0"/>
              <a:buChar char="•"/>
            </a:pPr>
            <a:r>
              <a:rPr lang="en-US"/>
              <a:t>Slope for the Estimated Regression Equation</a:t>
            </a:r>
          </a:p>
        </p:txBody>
      </p:sp>
      <p:graphicFrame>
        <p:nvGraphicFramePr>
          <p:cNvPr id="12" name="Object 3" descr="Begin equation. B subscript 1 baseline equals start fraction upper sigma left parenthesis x subscript i baseline minus x overbar right parenthesis times left parenthesis y subscript i baseline minus y overbar right parenthesis divided by upper sigma left parenthesis x subscript i baseline minus x overbar right parenthesis squared end fraction equals start fraction 2840 divided by 568 end fraction equals 5. End equation.">
            <a:extLst>
              <a:ext uri="{FF2B5EF4-FFF2-40B4-BE49-F238E27FC236}">
                <a16:creationId xmlns:a16="http://schemas.microsoft.com/office/drawing/2014/main" id="{D1D3B191-E117-4C9E-9372-9550DC49626E}"/>
              </a:ext>
            </a:extLst>
          </p:cNvPr>
          <p:cNvGraphicFramePr>
            <a:graphicFrameLocks noGrp="1" noChangeAspect="1"/>
          </p:cNvGraphicFramePr>
          <p:nvPr>
            <p:ph idx="10"/>
            <p:extLst>
              <p:ext uri="{D42A27DB-BD31-4B8C-83A1-F6EECF244321}">
                <p14:modId xmlns:p14="http://schemas.microsoft.com/office/powerpoint/2010/main" val="1762655357"/>
              </p:ext>
            </p:extLst>
          </p:nvPr>
        </p:nvGraphicFramePr>
        <p:xfrm>
          <a:off x="2901334" y="3043502"/>
          <a:ext cx="4508280" cy="939600"/>
        </p:xfrm>
        <a:graphic>
          <a:graphicData uri="http://schemas.openxmlformats.org/presentationml/2006/ole">
            <mc:AlternateContent xmlns:mc="http://schemas.openxmlformats.org/markup-compatibility/2006">
              <mc:Choice xmlns:v="urn:schemas-microsoft-com:vml" Requires="v">
                <p:oleObj spid="_x0000_s313348" name="Equation" r:id="rId3" imgW="4508280" imgH="939600" progId="Equation.DSMT4">
                  <p:embed/>
                </p:oleObj>
              </mc:Choice>
              <mc:Fallback>
                <p:oleObj name="Equation" r:id="rId3" imgW="4508280" imgH="939600" progId="Equation.DSMT4">
                  <p:embed/>
                  <p:pic>
                    <p:nvPicPr>
                      <p:cNvPr id="0" name="OLE substitute image"/>
                      <p:cNvPicPr/>
                      <p:nvPr/>
                    </p:nvPicPr>
                    <p:blipFill>
                      <a:blip r:embed="rId4"/>
                      <a:stretch>
                        <a:fillRect/>
                      </a:stretch>
                    </p:blipFill>
                    <p:spPr>
                      <a:xfrm>
                        <a:off x="2901334" y="3043502"/>
                        <a:ext cx="4508280" cy="9396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2B1E3F09-003A-410B-90E1-AA8308816D6F}"/>
              </a:ext>
            </a:extLst>
          </p:cNvPr>
          <p:cNvSpPr>
            <a:spLocks noGrp="1"/>
          </p:cNvSpPr>
          <p:nvPr>
            <p:ph idx="11"/>
          </p:nvPr>
        </p:nvSpPr>
        <p:spPr>
          <a:xfrm>
            <a:off x="476842" y="4146365"/>
            <a:ext cx="11241913" cy="533400"/>
          </a:xfrm>
        </p:spPr>
        <p:txBody>
          <a:bodyPr/>
          <a:lstStyle/>
          <a:p>
            <a:pPr marL="228600" indent="-228600" algn="l">
              <a:buFont typeface="Arial" pitchFamily="34" charset="0"/>
              <a:buChar char="•"/>
            </a:pPr>
            <a:r>
              <a:rPr lang="en-US" i="1"/>
              <a:t>y</a:t>
            </a:r>
            <a:r>
              <a:rPr lang="en-US"/>
              <a:t>-Intercept for the Estimated Regression Equation</a:t>
            </a:r>
          </a:p>
        </p:txBody>
      </p:sp>
      <p:graphicFrame>
        <p:nvGraphicFramePr>
          <p:cNvPr id="14" name="Object 5" descr="Begin equation. B subscript 0 baseline equals y overbars minus b subscript 1 baseline x overbar equals 130 minus 5 times 14 equals 60. End equation.">
            <a:extLst>
              <a:ext uri="{FF2B5EF4-FFF2-40B4-BE49-F238E27FC236}">
                <a16:creationId xmlns:a16="http://schemas.microsoft.com/office/drawing/2014/main" id="{0C5E1ADB-4228-44AF-B070-4AAAE9CDE100}"/>
              </a:ext>
            </a:extLst>
          </p:cNvPr>
          <p:cNvGraphicFramePr>
            <a:graphicFrameLocks noGrp="1" noChangeAspect="1"/>
          </p:cNvGraphicFramePr>
          <p:nvPr>
            <p:ph idx="12"/>
            <p:extLst>
              <p:ext uri="{D42A27DB-BD31-4B8C-83A1-F6EECF244321}">
                <p14:modId xmlns:p14="http://schemas.microsoft.com/office/powerpoint/2010/main" val="1616736795"/>
              </p:ext>
            </p:extLst>
          </p:nvPr>
        </p:nvGraphicFramePr>
        <p:xfrm>
          <a:off x="3149014" y="4843028"/>
          <a:ext cx="4012920" cy="380880"/>
        </p:xfrm>
        <a:graphic>
          <a:graphicData uri="http://schemas.openxmlformats.org/presentationml/2006/ole">
            <mc:AlternateContent xmlns:mc="http://schemas.openxmlformats.org/markup-compatibility/2006">
              <mc:Choice xmlns:v="urn:schemas-microsoft-com:vml" Requires="v">
                <p:oleObj spid="_x0000_s313349" name="Equation" r:id="rId5" imgW="4012920" imgH="380880" progId="Equation.DSMT4">
                  <p:embed/>
                </p:oleObj>
              </mc:Choice>
              <mc:Fallback>
                <p:oleObj name="Equation" r:id="rId5" imgW="4012920" imgH="380880" progId="Equation.DSMT4">
                  <p:embed/>
                  <p:pic>
                    <p:nvPicPr>
                      <p:cNvPr id="0" name="OLE substitute image"/>
                      <p:cNvPicPr/>
                      <p:nvPr/>
                    </p:nvPicPr>
                    <p:blipFill>
                      <a:blip r:embed="rId6"/>
                      <a:stretch>
                        <a:fillRect/>
                      </a:stretch>
                    </p:blipFill>
                    <p:spPr>
                      <a:xfrm>
                        <a:off x="3149014" y="4843028"/>
                        <a:ext cx="4012920" cy="380880"/>
                      </a:xfrm>
                      <a:prstGeom prst="rect">
                        <a:avLst/>
                      </a:prstGeom>
                    </p:spPr>
                  </p:pic>
                </p:oleObj>
              </mc:Fallback>
            </mc:AlternateContent>
          </a:graphicData>
        </a:graphic>
      </p:graphicFrame>
      <p:sp>
        <p:nvSpPr>
          <p:cNvPr id="18" name="Content Placeholder 6">
            <a:extLst>
              <a:ext uri="{FF2B5EF4-FFF2-40B4-BE49-F238E27FC236}">
                <a16:creationId xmlns:a16="http://schemas.microsoft.com/office/drawing/2014/main" id="{39C82D4A-CD29-4C38-BC0C-30B5D743A4BE}"/>
              </a:ext>
            </a:extLst>
          </p:cNvPr>
          <p:cNvSpPr>
            <a:spLocks noGrp="1"/>
          </p:cNvSpPr>
          <p:nvPr>
            <p:ph idx="15"/>
          </p:nvPr>
        </p:nvSpPr>
        <p:spPr>
          <a:xfrm>
            <a:off x="476843" y="5387171"/>
            <a:ext cx="11241911" cy="460025"/>
          </a:xfrm>
        </p:spPr>
        <p:txBody>
          <a:bodyPr/>
          <a:lstStyle/>
          <a:p>
            <a:pPr marL="228600" indent="-228600" algn="l">
              <a:buFont typeface="Arial" pitchFamily="34" charset="0"/>
              <a:buChar char="•"/>
            </a:pPr>
            <a:r>
              <a:rPr lang="en-IN"/>
              <a:t>Estimated Regression Equation</a:t>
            </a:r>
          </a:p>
        </p:txBody>
      </p:sp>
      <p:graphicFrame>
        <p:nvGraphicFramePr>
          <p:cNvPr id="16" name="Object 7" descr="Begin equation. Y caret equals 60 plus 5 x. End equation.">
            <a:extLst>
              <a:ext uri="{FF2B5EF4-FFF2-40B4-BE49-F238E27FC236}">
                <a16:creationId xmlns:a16="http://schemas.microsoft.com/office/drawing/2014/main" id="{0EFF55DE-6ED0-43AF-97E7-BD2C8B7C869B}"/>
              </a:ext>
            </a:extLst>
          </p:cNvPr>
          <p:cNvGraphicFramePr>
            <a:graphicFrameLocks noGrp="1" noChangeAspect="1"/>
          </p:cNvGraphicFramePr>
          <p:nvPr>
            <p:ph idx="13"/>
            <p:extLst>
              <p:ext uri="{D42A27DB-BD31-4B8C-83A1-F6EECF244321}">
                <p14:modId xmlns:p14="http://schemas.microsoft.com/office/powerpoint/2010/main" val="582633803"/>
              </p:ext>
            </p:extLst>
          </p:nvPr>
        </p:nvGraphicFramePr>
        <p:xfrm>
          <a:off x="4387124" y="6010458"/>
          <a:ext cx="1536700" cy="368300"/>
        </p:xfrm>
        <a:graphic>
          <a:graphicData uri="http://schemas.openxmlformats.org/presentationml/2006/ole">
            <mc:AlternateContent xmlns:mc="http://schemas.openxmlformats.org/markup-compatibility/2006">
              <mc:Choice xmlns:v="urn:schemas-microsoft-com:vml" Requires="v">
                <p:oleObj spid="_x0000_s313350" name="Equation" r:id="rId7" imgW="1536480" imgH="368280" progId="Equation.DSMT4">
                  <p:embed/>
                </p:oleObj>
              </mc:Choice>
              <mc:Fallback>
                <p:oleObj name="Equation" r:id="rId7" imgW="1536480" imgH="368280" progId="Equation.DSMT4">
                  <p:embed/>
                  <p:pic>
                    <p:nvPicPr>
                      <p:cNvPr id="0" name="OLE substitute image"/>
                      <p:cNvPicPr/>
                      <p:nvPr/>
                    </p:nvPicPr>
                    <p:blipFill>
                      <a:blip r:embed="rId8"/>
                      <a:stretch>
                        <a:fillRect/>
                      </a:stretch>
                    </p:blipFill>
                    <p:spPr>
                      <a:xfrm>
                        <a:off x="4387124" y="6010458"/>
                        <a:ext cx="1536700" cy="368300"/>
                      </a:xfrm>
                      <a:prstGeom prst="rect">
                        <a:avLst/>
                      </a:prstGeom>
                    </p:spPr>
                  </p:pic>
                </p:oleObj>
              </mc:Fallback>
            </mc:AlternateContent>
          </a:graphicData>
        </a:graphic>
      </p:graphicFrame>
    </p:spTree>
    <p:extLst>
      <p:ext uri="{BB962C8B-B14F-4D97-AF65-F5344CB8AC3E}">
        <p14:creationId xmlns:p14="http://schemas.microsoft.com/office/powerpoint/2010/main" val="3826436456"/>
      </p:ext>
    </p:extLst>
  </p:cSld>
  <p:clrMapOvr>
    <a:masterClrMapping/>
  </p:clrMapOvr>
  <p:transition/>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Estimated Regression Equation</a:t>
            </a:r>
            <a:endParaRPr lang="en-IN"/>
          </a:p>
        </p:txBody>
      </p:sp>
      <p:sp>
        <p:nvSpPr>
          <p:cNvPr id="6" name="Content Placeholder 2">
            <a:extLst>
              <a:ext uri="{FF2B5EF4-FFF2-40B4-BE49-F238E27FC236}">
                <a16:creationId xmlns:a16="http://schemas.microsoft.com/office/drawing/2014/main" id="{347F1F71-ACE8-4200-B60A-CA9C3AC30596}"/>
              </a:ext>
            </a:extLst>
          </p:cNvPr>
          <p:cNvSpPr>
            <a:spLocks noGrp="1"/>
          </p:cNvSpPr>
          <p:nvPr>
            <p:ph sz="half" idx="1"/>
          </p:nvPr>
        </p:nvSpPr>
        <p:spPr>
          <a:xfrm>
            <a:off x="476843" y="1825626"/>
            <a:ext cx="11238313" cy="1003300"/>
          </a:xfrm>
        </p:spPr>
        <p:txBody>
          <a:bodyPr/>
          <a:lstStyle/>
          <a:p>
            <a:pPr marL="0" indent="0">
              <a:buNone/>
            </a:pPr>
            <a:r>
              <a:rPr lang="en-US" b="1" u="sng"/>
              <a:t>Example</a:t>
            </a:r>
            <a:r>
              <a:rPr lang="en-US" b="1"/>
              <a:t>:</a:t>
            </a:r>
            <a:r>
              <a:rPr lang="en-US"/>
              <a:t> Armand’s Pizza Parlor Restaurants</a:t>
            </a:r>
          </a:p>
          <a:p>
            <a:r>
              <a:rPr lang="en-US"/>
              <a:t>Excel Worksheet</a:t>
            </a:r>
          </a:p>
        </p:txBody>
      </p:sp>
      <p:pic>
        <p:nvPicPr>
          <p:cNvPr id="8" name="Picture 3" descr="A screenshot of an Excel sheet shows data for Armand's Pizza Parlors. The column headers of the table are restaurant, population, and Sales. The table infers the following data: 1, 2, 58; 2, 6, 105; 3, 8, 88; 4, 8, 118; 5, 12, 117; 6, 16, 137; 7, 20, 157; 8, 20, 169; 9, 22, 149; and 10, 26, 202. ">
            <a:extLst>
              <a:ext uri="{FF2B5EF4-FFF2-40B4-BE49-F238E27FC236}">
                <a16:creationId xmlns:a16="http://schemas.microsoft.com/office/drawing/2014/main" id="{F17830E2-8E20-48E1-89CB-A94E1DDEF703}"/>
              </a:ext>
            </a:extLst>
          </p:cNvPr>
          <p:cNvPicPr>
            <a:picLocks noGrp="1" noChangeAspect="1"/>
          </p:cNvPicPr>
          <p:nvPr>
            <p:ph sz="half" idx="2"/>
          </p:nvPr>
        </p:nvPicPr>
        <p:blipFill>
          <a:blip r:embed="rId2"/>
          <a:stretch>
            <a:fillRect/>
          </a:stretch>
        </p:blipFill>
        <p:spPr>
          <a:xfrm>
            <a:off x="3843329" y="2963860"/>
            <a:ext cx="5124679" cy="3383280"/>
          </a:xfrm>
          <a:prstGeom prst="rect">
            <a:avLst/>
          </a:prstGeom>
        </p:spPr>
      </p:pic>
    </p:spTree>
    <p:extLst>
      <p:ext uri="{BB962C8B-B14F-4D97-AF65-F5344CB8AC3E}">
        <p14:creationId xmlns:p14="http://schemas.microsoft.com/office/powerpoint/2010/main" val="1236066230"/>
      </p:ext>
    </p:extLst>
  </p:cSld>
  <p:clrMapOvr>
    <a:masterClrMapping/>
  </p:clrMapOvr>
  <p:transition/>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BAB-0349-4A00-886B-3BB673608389}"/>
              </a:ext>
            </a:extLst>
          </p:cNvPr>
          <p:cNvSpPr>
            <a:spLocks noGrp="1"/>
          </p:cNvSpPr>
          <p:nvPr>
            <p:ph type="title"/>
          </p:nvPr>
        </p:nvSpPr>
        <p:spPr/>
        <p:txBody>
          <a:bodyPr/>
          <a:lstStyle/>
          <a:p>
            <a:r>
              <a:rPr lang="en-US" sz="2800"/>
              <a:t>Using Excel’s Chart Tools for</a:t>
            </a:r>
            <a:br>
              <a:rPr lang="en-US" sz="2800"/>
            </a:br>
            <a:r>
              <a:rPr lang="en-US" sz="2800"/>
              <a:t>Scatter Diagram &amp; Estimated Regression Equation (1 of 4)</a:t>
            </a:r>
            <a:endParaRPr lang="en-IN" sz="2800"/>
          </a:p>
        </p:txBody>
      </p:sp>
      <p:sp>
        <p:nvSpPr>
          <p:cNvPr id="20" name="Content Placeholder 2">
            <a:extLst>
              <a:ext uri="{FF2B5EF4-FFF2-40B4-BE49-F238E27FC236}">
                <a16:creationId xmlns:a16="http://schemas.microsoft.com/office/drawing/2014/main" id="{AD720EAD-B81B-4711-960B-3FA967866622}"/>
              </a:ext>
            </a:extLst>
          </p:cNvPr>
          <p:cNvSpPr>
            <a:spLocks noGrp="1"/>
          </p:cNvSpPr>
          <p:nvPr>
            <p:ph idx="1"/>
          </p:nvPr>
        </p:nvSpPr>
        <p:spPr/>
        <p:txBody>
          <a:bodyPr/>
          <a:lstStyle/>
          <a:p>
            <a:pPr marL="0" indent="0">
              <a:buNone/>
            </a:pPr>
            <a:r>
              <a:rPr lang="en-IN" b="1" u="sng"/>
              <a:t>Example</a:t>
            </a:r>
            <a:r>
              <a:rPr lang="en-IN" b="1"/>
              <a:t>:</a:t>
            </a:r>
            <a:r>
              <a:rPr lang="en-IN"/>
              <a:t> Armand’s Pizza Parlor Restaurants</a:t>
            </a:r>
          </a:p>
          <a:p>
            <a:r>
              <a:rPr lang="en-IN"/>
              <a:t>Producing a Scatter Diagram</a:t>
            </a:r>
          </a:p>
          <a:p>
            <a:pPr marL="685800"/>
            <a:r>
              <a:rPr lang="en-IN"/>
              <a:t>Step 1  Select cells B2:C11</a:t>
            </a:r>
          </a:p>
          <a:p>
            <a:pPr marL="685800"/>
            <a:r>
              <a:rPr lang="en-IN"/>
              <a:t>Step 2  Click the </a:t>
            </a:r>
            <a:r>
              <a:rPr lang="en-IN" b="1"/>
              <a:t>Insert</a:t>
            </a:r>
            <a:r>
              <a:rPr lang="en-IN"/>
              <a:t> tab on the Ribbon</a:t>
            </a:r>
          </a:p>
          <a:p>
            <a:pPr marL="685800"/>
            <a:r>
              <a:rPr lang="en-IN"/>
              <a:t>Step 3  In the Charts group, click </a:t>
            </a:r>
            <a:r>
              <a:rPr lang="en-IN" b="1"/>
              <a:t>Insert Scatter (X,Y) or Bubble Chart</a:t>
            </a:r>
          </a:p>
          <a:p>
            <a:pPr marL="685800"/>
            <a:r>
              <a:rPr lang="en-IN"/>
              <a:t>Step 4  When the list of scatter diagram subtypes appears,</a:t>
            </a:r>
          </a:p>
          <a:p>
            <a:pPr marL="1737360" indent="0">
              <a:buNone/>
            </a:pPr>
            <a:r>
              <a:rPr lang="en-IN"/>
              <a:t>Click </a:t>
            </a:r>
            <a:r>
              <a:rPr lang="en-IN" b="1"/>
              <a:t>Scatter</a:t>
            </a:r>
            <a:r>
              <a:rPr lang="en-IN"/>
              <a:t> (chart in upper left corner)</a:t>
            </a:r>
          </a:p>
        </p:txBody>
      </p:sp>
    </p:spTree>
    <p:extLst>
      <p:ext uri="{BB962C8B-B14F-4D97-AF65-F5344CB8AC3E}">
        <p14:creationId xmlns:p14="http://schemas.microsoft.com/office/powerpoint/2010/main" val="4257788031"/>
      </p:ext>
    </p:extLst>
  </p:cSld>
  <p:clrMapOvr>
    <a:masterClrMapping/>
  </p:clrMapOvr>
  <p:transition/>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BAB-0349-4A00-886B-3BB673608389}"/>
              </a:ext>
            </a:extLst>
          </p:cNvPr>
          <p:cNvSpPr>
            <a:spLocks noGrp="1"/>
          </p:cNvSpPr>
          <p:nvPr>
            <p:ph type="title"/>
          </p:nvPr>
        </p:nvSpPr>
        <p:spPr/>
        <p:txBody>
          <a:bodyPr/>
          <a:lstStyle/>
          <a:p>
            <a:r>
              <a:rPr lang="en-US" sz="2800"/>
              <a:t>Using Excel’s Chart Tools for</a:t>
            </a:r>
            <a:br>
              <a:rPr lang="en-US" sz="2800"/>
            </a:br>
            <a:r>
              <a:rPr lang="en-US" sz="2800"/>
              <a:t>Scatter Diagram &amp; Estimated Regression Equation (2 of 4)</a:t>
            </a:r>
            <a:endParaRPr lang="en-IN" sz="2800"/>
          </a:p>
        </p:txBody>
      </p:sp>
      <p:sp>
        <p:nvSpPr>
          <p:cNvPr id="20" name="Content Placeholder 2">
            <a:extLst>
              <a:ext uri="{FF2B5EF4-FFF2-40B4-BE49-F238E27FC236}">
                <a16:creationId xmlns:a16="http://schemas.microsoft.com/office/drawing/2014/main" id="{AD720EAD-B81B-4711-960B-3FA967866622}"/>
              </a:ext>
            </a:extLst>
          </p:cNvPr>
          <p:cNvSpPr>
            <a:spLocks noGrp="1"/>
          </p:cNvSpPr>
          <p:nvPr>
            <p:ph idx="1"/>
          </p:nvPr>
        </p:nvSpPr>
        <p:spPr>
          <a:xfrm>
            <a:off x="476843" y="1825625"/>
            <a:ext cx="11241915" cy="4418013"/>
          </a:xfrm>
        </p:spPr>
        <p:txBody>
          <a:bodyPr/>
          <a:lstStyle/>
          <a:p>
            <a:pPr marL="0" indent="0">
              <a:spcBef>
                <a:spcPts val="600"/>
              </a:spcBef>
              <a:buNone/>
            </a:pPr>
            <a:r>
              <a:rPr lang="en-IN" b="1" u="sng"/>
              <a:t>Example</a:t>
            </a:r>
            <a:r>
              <a:rPr lang="en-IN" b="1"/>
              <a:t>:</a:t>
            </a:r>
            <a:r>
              <a:rPr lang="en-IN"/>
              <a:t> Armand’s Pizza Parlor Restaurants</a:t>
            </a:r>
          </a:p>
          <a:p>
            <a:pPr>
              <a:spcBef>
                <a:spcPts val="600"/>
              </a:spcBef>
            </a:pPr>
            <a:r>
              <a:rPr lang="en-IN"/>
              <a:t>Editing a Scatter Diagram</a:t>
            </a:r>
          </a:p>
          <a:p>
            <a:pPr marL="685800">
              <a:spcBef>
                <a:spcPts val="600"/>
              </a:spcBef>
            </a:pPr>
            <a:r>
              <a:rPr lang="en-IN"/>
              <a:t>Step 1  Click the </a:t>
            </a:r>
            <a:r>
              <a:rPr lang="en-IN" b="1"/>
              <a:t>Chart Title</a:t>
            </a:r>
            <a:r>
              <a:rPr lang="en-IN"/>
              <a:t> and replace it with </a:t>
            </a:r>
            <a:r>
              <a:rPr lang="en-IN" i="1"/>
              <a:t>Armand’s Pizza Parlors </a:t>
            </a:r>
          </a:p>
          <a:p>
            <a:pPr marL="685800">
              <a:spcBef>
                <a:spcPts val="600"/>
              </a:spcBef>
            </a:pPr>
            <a:r>
              <a:rPr lang="en-IN"/>
              <a:t>Step 2  Click the </a:t>
            </a:r>
            <a:r>
              <a:rPr lang="en-IN" b="1"/>
              <a:t>Chart Elements </a:t>
            </a:r>
            <a:r>
              <a:rPr lang="en-IN"/>
              <a:t>button</a:t>
            </a:r>
          </a:p>
          <a:p>
            <a:pPr marL="685800">
              <a:spcBef>
                <a:spcPts val="600"/>
              </a:spcBef>
            </a:pPr>
            <a:r>
              <a:rPr lang="en-IN"/>
              <a:t>Step 3  When the list of chart elements appears:</a:t>
            </a:r>
          </a:p>
          <a:p>
            <a:pPr marL="1737360" indent="0">
              <a:spcBef>
                <a:spcPts val="600"/>
              </a:spcBef>
              <a:buNone/>
            </a:pPr>
            <a:r>
              <a:rPr lang="en-IN"/>
              <a:t>Click </a:t>
            </a:r>
            <a:r>
              <a:rPr lang="en-IN" b="1"/>
              <a:t>Axis Titles </a:t>
            </a:r>
            <a:r>
              <a:rPr lang="en-IN"/>
              <a:t>(creates placeholders for titles)</a:t>
            </a:r>
          </a:p>
          <a:p>
            <a:pPr marL="1737360" indent="0">
              <a:spcBef>
                <a:spcPts val="600"/>
              </a:spcBef>
              <a:buNone/>
            </a:pPr>
            <a:r>
              <a:rPr lang="en-IN"/>
              <a:t>Click </a:t>
            </a:r>
            <a:r>
              <a:rPr lang="en-IN" b="1"/>
              <a:t>Gridlines</a:t>
            </a:r>
            <a:r>
              <a:rPr lang="en-IN"/>
              <a:t> (to deselect gridlines option)</a:t>
            </a:r>
          </a:p>
          <a:p>
            <a:pPr marL="1737360" indent="0">
              <a:spcBef>
                <a:spcPts val="600"/>
              </a:spcBef>
              <a:buNone/>
            </a:pPr>
            <a:r>
              <a:rPr lang="en-IN"/>
              <a:t>Click </a:t>
            </a:r>
            <a:r>
              <a:rPr lang="en-IN" b="1"/>
              <a:t>Trendline</a:t>
            </a:r>
          </a:p>
        </p:txBody>
      </p:sp>
    </p:spTree>
    <p:extLst>
      <p:ext uri="{BB962C8B-B14F-4D97-AF65-F5344CB8AC3E}">
        <p14:creationId xmlns:p14="http://schemas.microsoft.com/office/powerpoint/2010/main" val="639738124"/>
      </p:ext>
    </p:extLst>
  </p:cSld>
  <p:clrMapOvr>
    <a:masterClrMapping/>
  </p:clrMapOvr>
  <p:transition/>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BAB-0349-4A00-886B-3BB673608389}"/>
              </a:ext>
            </a:extLst>
          </p:cNvPr>
          <p:cNvSpPr>
            <a:spLocks noGrp="1"/>
          </p:cNvSpPr>
          <p:nvPr>
            <p:ph type="title"/>
          </p:nvPr>
        </p:nvSpPr>
        <p:spPr/>
        <p:txBody>
          <a:bodyPr/>
          <a:lstStyle/>
          <a:p>
            <a:r>
              <a:rPr lang="en-US" sz="2800"/>
              <a:t>Using Excel’s Chart Tools for</a:t>
            </a:r>
            <a:br>
              <a:rPr lang="en-US" sz="2800"/>
            </a:br>
            <a:r>
              <a:rPr lang="en-US" sz="2800"/>
              <a:t>Scatter Diagram &amp; Estimated Regression Equation (3 of 4)</a:t>
            </a:r>
            <a:endParaRPr lang="en-IN" sz="2800"/>
          </a:p>
        </p:txBody>
      </p:sp>
      <p:sp>
        <p:nvSpPr>
          <p:cNvPr id="20" name="Content Placeholder 2">
            <a:extLst>
              <a:ext uri="{FF2B5EF4-FFF2-40B4-BE49-F238E27FC236}">
                <a16:creationId xmlns:a16="http://schemas.microsoft.com/office/drawing/2014/main" id="{AD720EAD-B81B-4711-960B-3FA967866622}"/>
              </a:ext>
            </a:extLst>
          </p:cNvPr>
          <p:cNvSpPr>
            <a:spLocks noGrp="1"/>
          </p:cNvSpPr>
          <p:nvPr>
            <p:ph idx="1"/>
          </p:nvPr>
        </p:nvSpPr>
        <p:spPr>
          <a:xfrm>
            <a:off x="476843" y="1825625"/>
            <a:ext cx="11241915" cy="4480560"/>
          </a:xfrm>
        </p:spPr>
        <p:txBody>
          <a:bodyPr/>
          <a:lstStyle/>
          <a:p>
            <a:pPr marL="0" indent="0">
              <a:spcBef>
                <a:spcPct val="0"/>
              </a:spcBef>
              <a:spcAft>
                <a:spcPts val="600"/>
              </a:spcAft>
              <a:buNone/>
            </a:pPr>
            <a:r>
              <a:rPr lang="en-US" sz="2200" b="1" u="sng"/>
              <a:t>Example</a:t>
            </a:r>
            <a:r>
              <a:rPr lang="en-US" sz="2200" b="1"/>
              <a:t>:</a:t>
            </a:r>
            <a:r>
              <a:rPr lang="en-US" sz="2200"/>
              <a:t> Armand’s Pizza Parlor Restaurants</a:t>
            </a:r>
          </a:p>
          <a:p>
            <a:pPr>
              <a:spcBef>
                <a:spcPct val="0"/>
              </a:spcBef>
              <a:spcAft>
                <a:spcPts val="600"/>
              </a:spcAft>
            </a:pPr>
            <a:r>
              <a:rPr lang="en-US" sz="2200"/>
              <a:t>Editing a Scatter Diagram (continued) </a:t>
            </a:r>
          </a:p>
          <a:p>
            <a:pPr marL="685800">
              <a:spcBef>
                <a:spcPct val="0"/>
              </a:spcBef>
              <a:spcAft>
                <a:spcPts val="600"/>
              </a:spcAft>
            </a:pPr>
            <a:r>
              <a:rPr lang="en-US" sz="2200"/>
              <a:t>Step 4 Click the horizontal </a:t>
            </a:r>
            <a:r>
              <a:rPr lang="en-US" sz="2200" b="1"/>
              <a:t>Axis Title </a:t>
            </a:r>
            <a:r>
              <a:rPr lang="en-US" sz="2200"/>
              <a:t>and replace it with </a:t>
            </a:r>
            <a:r>
              <a:rPr lang="en-US" sz="2200" i="1"/>
              <a:t>Student population (1000s)</a:t>
            </a:r>
          </a:p>
          <a:p>
            <a:pPr marL="685800">
              <a:spcBef>
                <a:spcPct val="0"/>
              </a:spcBef>
              <a:spcAft>
                <a:spcPts val="600"/>
              </a:spcAft>
            </a:pPr>
            <a:r>
              <a:rPr lang="en-US" sz="2200"/>
              <a:t>Step 5 Click the </a:t>
            </a:r>
            <a:r>
              <a:rPr lang="en-US" sz="2200" b="1"/>
              <a:t>Vertical (Value) Axis Title </a:t>
            </a:r>
            <a:r>
              <a:rPr lang="en-US" sz="2200"/>
              <a:t>and replace it with </a:t>
            </a:r>
            <a:r>
              <a:rPr lang="en-US" sz="2200" i="1"/>
              <a:t>Quarterly Sales ($1000s)</a:t>
            </a:r>
          </a:p>
          <a:p>
            <a:pPr marL="685800">
              <a:spcBef>
                <a:spcPct val="0"/>
              </a:spcBef>
              <a:spcAft>
                <a:spcPts val="600"/>
              </a:spcAft>
            </a:pPr>
            <a:r>
              <a:rPr lang="en-US" sz="2200"/>
              <a:t>Step 6 Select the </a:t>
            </a:r>
            <a:r>
              <a:rPr lang="en-US" sz="2200" b="1"/>
              <a:t>Format Trendline </a:t>
            </a:r>
            <a:r>
              <a:rPr lang="en-US" sz="2200"/>
              <a:t>option</a:t>
            </a:r>
          </a:p>
          <a:p>
            <a:pPr marL="685800">
              <a:spcBef>
                <a:spcPct val="0"/>
              </a:spcBef>
              <a:spcAft>
                <a:spcPts val="600"/>
              </a:spcAft>
            </a:pPr>
            <a:r>
              <a:rPr lang="en-US" sz="2200"/>
              <a:t>Step 7 When the Format Trendline dialog box appears:</a:t>
            </a:r>
          </a:p>
          <a:p>
            <a:pPr marL="1737360" indent="0">
              <a:spcBef>
                <a:spcPct val="0"/>
              </a:spcBef>
              <a:spcAft>
                <a:spcPts val="600"/>
              </a:spcAft>
              <a:buNone/>
            </a:pPr>
            <a:r>
              <a:rPr lang="en-US" sz="2200"/>
              <a:t>Select </a:t>
            </a:r>
            <a:r>
              <a:rPr lang="en-US" sz="2200" b="1"/>
              <a:t>Display equation on chart</a:t>
            </a:r>
          </a:p>
          <a:p>
            <a:pPr marL="1737360" indent="0">
              <a:spcBef>
                <a:spcPct val="0"/>
              </a:spcBef>
              <a:spcAft>
                <a:spcPts val="600"/>
              </a:spcAft>
              <a:buNone/>
            </a:pPr>
            <a:r>
              <a:rPr lang="en-US" sz="2200"/>
              <a:t>Click the </a:t>
            </a:r>
            <a:r>
              <a:rPr lang="en-US" sz="2200" b="1"/>
              <a:t>Fill &amp; Line </a:t>
            </a:r>
            <a:r>
              <a:rPr lang="en-US" sz="2200"/>
              <a:t>button</a:t>
            </a:r>
          </a:p>
          <a:p>
            <a:pPr marL="1737360" indent="0">
              <a:spcBef>
                <a:spcPct val="0"/>
              </a:spcBef>
              <a:spcAft>
                <a:spcPts val="600"/>
              </a:spcAft>
              <a:buNone/>
            </a:pPr>
            <a:r>
              <a:rPr lang="en-US" sz="2200"/>
              <a:t>In the </a:t>
            </a:r>
            <a:r>
              <a:rPr lang="en-US" sz="2200" b="1"/>
              <a:t>Dash type </a:t>
            </a:r>
            <a:r>
              <a:rPr lang="en-US" sz="2200"/>
              <a:t>box, select </a:t>
            </a:r>
            <a:r>
              <a:rPr lang="en-US" sz="2200" b="1"/>
              <a:t>Solid</a:t>
            </a:r>
            <a:endParaRPr lang="en-US" sz="2200"/>
          </a:p>
          <a:p>
            <a:pPr marL="1737360" indent="0">
              <a:spcBef>
                <a:spcPct val="0"/>
              </a:spcBef>
              <a:spcAft>
                <a:spcPts val="600"/>
              </a:spcAft>
              <a:buNone/>
            </a:pPr>
            <a:r>
              <a:rPr lang="en-US" sz="2200"/>
              <a:t>Close the </a:t>
            </a:r>
            <a:r>
              <a:rPr lang="en-US" sz="2200" b="1"/>
              <a:t>Format Trendline </a:t>
            </a:r>
            <a:r>
              <a:rPr lang="en-US" sz="2200"/>
              <a:t>dialog box</a:t>
            </a:r>
          </a:p>
        </p:txBody>
      </p:sp>
    </p:spTree>
    <p:extLst>
      <p:ext uri="{BB962C8B-B14F-4D97-AF65-F5344CB8AC3E}">
        <p14:creationId xmlns:p14="http://schemas.microsoft.com/office/powerpoint/2010/main" val="144467499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Histograms Showing Skewness (3 of 4)</a:t>
            </a:r>
          </a:p>
        </p:txBody>
      </p:sp>
      <p:sp>
        <p:nvSpPr>
          <p:cNvPr id="7" name="Content Placeholder 2">
            <a:extLst>
              <a:ext uri="{FF2B5EF4-FFF2-40B4-BE49-F238E27FC236}">
                <a16:creationId xmlns:a16="http://schemas.microsoft.com/office/drawing/2014/main" id="{2F7C6ABF-BBE7-4C1A-8218-64DC05458B3F}"/>
              </a:ext>
            </a:extLst>
          </p:cNvPr>
          <p:cNvSpPr>
            <a:spLocks noGrp="1"/>
          </p:cNvSpPr>
          <p:nvPr>
            <p:ph sz="half" idx="1"/>
          </p:nvPr>
        </p:nvSpPr>
        <p:spPr>
          <a:xfrm>
            <a:off x="476844" y="1825625"/>
            <a:ext cx="11241914" cy="1603375"/>
          </a:xfrm>
        </p:spPr>
        <p:txBody>
          <a:bodyPr/>
          <a:lstStyle/>
          <a:p>
            <a:pPr>
              <a:spcBef>
                <a:spcPts val="600"/>
              </a:spcBef>
              <a:spcAft>
                <a:spcPts val="600"/>
              </a:spcAft>
            </a:pPr>
            <a:r>
              <a:rPr lang="en-US"/>
              <a:t> Moderately Right Skewed</a:t>
            </a:r>
          </a:p>
          <a:p>
            <a:pPr marL="685800">
              <a:spcBef>
                <a:spcPts val="600"/>
              </a:spcBef>
              <a:spcAft>
                <a:spcPts val="600"/>
              </a:spcAft>
            </a:pPr>
            <a:r>
              <a:rPr lang="en-US"/>
              <a:t>A longer tail to the right</a:t>
            </a:r>
          </a:p>
          <a:p>
            <a:pPr marL="685800">
              <a:spcBef>
                <a:spcPts val="600"/>
              </a:spcBef>
              <a:spcAft>
                <a:spcPts val="600"/>
              </a:spcAft>
            </a:pPr>
            <a:r>
              <a:rPr lang="en-US" b="1" u="sng"/>
              <a:t>Example:</a:t>
            </a:r>
            <a:r>
              <a:rPr lang="en-US" b="1"/>
              <a:t> </a:t>
            </a:r>
            <a:r>
              <a:rPr lang="en-US"/>
              <a:t>Housing Values  </a:t>
            </a:r>
          </a:p>
        </p:txBody>
      </p:sp>
      <p:pic>
        <p:nvPicPr>
          <p:cNvPr id="5" name="Content Placeholder 4" descr="Moderately skewed right. The frequency rises by small value from the first data to the second data of the histogram and falls gradually for subsequent data. ">
            <a:extLst>
              <a:ext uri="{FF2B5EF4-FFF2-40B4-BE49-F238E27FC236}">
                <a16:creationId xmlns:a16="http://schemas.microsoft.com/office/drawing/2014/main" id="{D66A58B0-FC23-4DC0-9E89-522EF1B9A6B6}"/>
              </a:ext>
            </a:extLst>
          </p:cNvPr>
          <p:cNvPicPr>
            <a:picLocks noGrp="1" noChangeAspect="1"/>
          </p:cNvPicPr>
          <p:nvPr>
            <p:ph sz="half" idx="2"/>
          </p:nvPr>
        </p:nvPicPr>
        <p:blipFill>
          <a:blip r:embed="rId2"/>
          <a:stretch>
            <a:fillRect/>
          </a:stretch>
        </p:blipFill>
        <p:spPr>
          <a:xfrm>
            <a:off x="5247323" y="1690691"/>
            <a:ext cx="6091237" cy="4431177"/>
          </a:xfrm>
          <a:prstGeom prst="rect">
            <a:avLst/>
          </a:prstGeom>
        </p:spPr>
      </p:pic>
    </p:spTree>
    <p:extLst>
      <p:ext uri="{BB962C8B-B14F-4D97-AF65-F5344CB8AC3E}">
        <p14:creationId xmlns:p14="http://schemas.microsoft.com/office/powerpoint/2010/main" val="1128030264"/>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US" sz="2800"/>
              <a:t>Using Excel’s Chart Tools for</a:t>
            </a:r>
            <a:br>
              <a:rPr lang="en-US" sz="2800"/>
            </a:br>
            <a:r>
              <a:rPr lang="en-US" sz="2800"/>
              <a:t>Scatter Diagram &amp; Estimated Regression Equation (4 of 4)</a:t>
            </a:r>
            <a:endParaRPr lang="en-IN" sz="2800"/>
          </a:p>
        </p:txBody>
      </p:sp>
      <p:sp>
        <p:nvSpPr>
          <p:cNvPr id="6" name="Content Placeholder 2">
            <a:extLst>
              <a:ext uri="{FF2B5EF4-FFF2-40B4-BE49-F238E27FC236}">
                <a16:creationId xmlns:a16="http://schemas.microsoft.com/office/drawing/2014/main" id="{65C5BFB9-B0A7-4458-8910-847A74E86C08}"/>
              </a:ext>
            </a:extLst>
          </p:cNvPr>
          <p:cNvSpPr>
            <a:spLocks noGrp="1"/>
          </p:cNvSpPr>
          <p:nvPr>
            <p:ph sz="half" idx="1"/>
          </p:nvPr>
        </p:nvSpPr>
        <p:spPr>
          <a:xfrm>
            <a:off x="476843" y="1825625"/>
            <a:ext cx="11241915" cy="488950"/>
          </a:xfrm>
        </p:spPr>
        <p:txBody>
          <a:bodyPr/>
          <a:lstStyle/>
          <a:p>
            <a:pPr marL="0" indent="0">
              <a:buNone/>
            </a:pPr>
            <a:r>
              <a:rPr lang="en-IN" b="1" u="sng"/>
              <a:t>Example</a:t>
            </a:r>
            <a:r>
              <a:rPr lang="en-IN" b="1"/>
              <a:t>:</a:t>
            </a:r>
            <a:r>
              <a:rPr lang="en-IN"/>
              <a:t> Armand’s Pizza Parlor Restaurants</a:t>
            </a:r>
          </a:p>
        </p:txBody>
      </p:sp>
      <p:pic>
        <p:nvPicPr>
          <p:cNvPr id="8" name="Picture 3" descr="A scatter diagram using data for data for Armand's Pizza Parlors. The horizontal axis representing the student population in thousands ranges from 0 to 30, in increments of 5. The vertical axis representing quarterly sales in thousands of dollars ranges from 0 to 250, in increments of 50. The plots are as follows: (2, 58), (6, 105), (8, 88), (8, 118), (12, 117), (16, 137), (20, 157), (20, 169), (22, 149), and (26, 202). The equation of the regression line is y = 5 x + 60 and is plotted from (0, 60) through (26, 190). ">
            <a:extLst>
              <a:ext uri="{FF2B5EF4-FFF2-40B4-BE49-F238E27FC236}">
                <a16:creationId xmlns:a16="http://schemas.microsoft.com/office/drawing/2014/main" id="{0727005D-95CA-4720-B1CF-8065BB66E376}"/>
              </a:ext>
            </a:extLst>
          </p:cNvPr>
          <p:cNvPicPr>
            <a:picLocks noGrp="1" noChangeAspect="1"/>
          </p:cNvPicPr>
          <p:nvPr>
            <p:ph sz="half" idx="2"/>
          </p:nvPr>
        </p:nvPicPr>
        <p:blipFill>
          <a:blip r:embed="rId2"/>
          <a:stretch>
            <a:fillRect/>
          </a:stretch>
        </p:blipFill>
        <p:spPr>
          <a:xfrm>
            <a:off x="3012638" y="2449508"/>
            <a:ext cx="6166724" cy="3931920"/>
          </a:xfrm>
          <a:prstGeom prst="rect">
            <a:avLst/>
          </a:prstGeom>
        </p:spPr>
      </p:pic>
    </p:spTree>
    <p:extLst>
      <p:ext uri="{BB962C8B-B14F-4D97-AF65-F5344CB8AC3E}">
        <p14:creationId xmlns:p14="http://schemas.microsoft.com/office/powerpoint/2010/main" val="2676504565"/>
      </p:ext>
    </p:extLst>
  </p:cSld>
  <p:clrMapOvr>
    <a:masterClrMapping/>
  </p:clrMapOvr>
  <p:transition/>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Coefficient of Determination (1 of 3)</a:t>
            </a:r>
          </a:p>
        </p:txBody>
      </p:sp>
      <p:sp>
        <p:nvSpPr>
          <p:cNvPr id="8" name="Content Placeholder 2">
            <a:extLst>
              <a:ext uri="{FF2B5EF4-FFF2-40B4-BE49-F238E27FC236}">
                <a16:creationId xmlns:a16="http://schemas.microsoft.com/office/drawing/2014/main" id="{79BE9E1E-0DD6-49C7-B31D-0A67BF193766}"/>
              </a:ext>
            </a:extLst>
          </p:cNvPr>
          <p:cNvSpPr>
            <a:spLocks noGrp="1"/>
          </p:cNvSpPr>
          <p:nvPr>
            <p:ph idx="1"/>
          </p:nvPr>
        </p:nvSpPr>
        <p:spPr>
          <a:xfrm>
            <a:off x="476844" y="1944375"/>
            <a:ext cx="11241914" cy="454856"/>
          </a:xfrm>
        </p:spPr>
        <p:txBody>
          <a:bodyPr/>
          <a:lstStyle/>
          <a:p>
            <a:pPr marL="228600" indent="-228600" algn="l">
              <a:buFont typeface="Arial" pitchFamily="34" charset="0"/>
              <a:buChar char="•"/>
            </a:pPr>
            <a:r>
              <a:rPr lang="en-US"/>
              <a:t>Relationship Among SST, SSR, SSE</a:t>
            </a:r>
          </a:p>
        </p:txBody>
      </p:sp>
      <p:pic>
        <p:nvPicPr>
          <p:cNvPr id="5" name="Content Placeholder 4" descr="A set of 2 equations, in 3 parts. Each part of the first equation corresponds to a part in the second equation. First equation is: Begin equation. S S T (part 1) equals S S R (part 2) plus S S E (part 3 arrow). End equation. Second equation is: Begin equation. Upper sigma left parenthesis y subscript i baseline minus y overbar right parenthesis squared (part 1) equals upper sigma left parenthesis Y caret subscript i baseline minus y overbar right parenthesis squared (part 2) plus upper sigma left parenthesis y subscript i baseline minus Y caret subscript i baseline right parenthesis squared (part 3). End equation.">
            <a:extLst>
              <a:ext uri="{FF2B5EF4-FFF2-40B4-BE49-F238E27FC236}">
                <a16:creationId xmlns:a16="http://schemas.microsoft.com/office/drawing/2014/main" id="{4C326295-DF7E-4CD0-81C7-02FF1E2AB711}"/>
              </a:ext>
            </a:extLst>
          </p:cNvPr>
          <p:cNvPicPr>
            <a:picLocks noGrp="1" noChangeAspect="1"/>
          </p:cNvPicPr>
          <p:nvPr>
            <p:ph idx="11"/>
          </p:nvPr>
        </p:nvPicPr>
        <p:blipFill>
          <a:blip r:embed="rId2"/>
          <a:stretch>
            <a:fillRect/>
          </a:stretch>
        </p:blipFill>
        <p:spPr>
          <a:xfrm>
            <a:off x="3713163" y="2500514"/>
            <a:ext cx="5214937" cy="1658546"/>
          </a:xfrm>
          <a:prstGeom prst="rect">
            <a:avLst/>
          </a:prstGeom>
        </p:spPr>
      </p:pic>
      <p:sp>
        <p:nvSpPr>
          <p:cNvPr id="17" name="Content Placeholder 16">
            <a:extLst>
              <a:ext uri="{FF2B5EF4-FFF2-40B4-BE49-F238E27FC236}">
                <a16:creationId xmlns:a16="http://schemas.microsoft.com/office/drawing/2014/main" id="{1B52029A-CA42-4750-9141-FD87E8814F71}"/>
              </a:ext>
            </a:extLst>
          </p:cNvPr>
          <p:cNvSpPr>
            <a:spLocks noGrp="1"/>
          </p:cNvSpPr>
          <p:nvPr>
            <p:ph idx="14"/>
          </p:nvPr>
        </p:nvSpPr>
        <p:spPr>
          <a:xfrm>
            <a:off x="476843" y="4220019"/>
            <a:ext cx="8368294" cy="1849985"/>
          </a:xfrm>
        </p:spPr>
        <p:txBody>
          <a:bodyPr/>
          <a:lstStyle/>
          <a:p>
            <a:pPr marL="228600" algn="l"/>
            <a:r>
              <a:rPr lang="en-US"/>
              <a:t>where:</a:t>
            </a:r>
          </a:p>
          <a:p>
            <a:pPr marL="457200" lvl="0" algn="l">
              <a:spcBef>
                <a:spcPct val="20000"/>
              </a:spcBef>
              <a:buClr>
                <a:srgbClr val="66FFFF"/>
              </a:buClr>
              <a:buSzPct val="75000"/>
            </a:pPr>
            <a:r>
              <a:rPr lang="en-US">
                <a:solidFill>
                  <a:srgbClr val="003865"/>
                </a:solidFill>
                <a:cs typeface="Arial" pitchFamily="34" charset="0"/>
              </a:rPr>
              <a:t>SST = total sum of squares</a:t>
            </a:r>
          </a:p>
          <a:p>
            <a:pPr marL="457200" lvl="0" algn="l">
              <a:spcBef>
                <a:spcPct val="20000"/>
              </a:spcBef>
              <a:buClr>
                <a:srgbClr val="66FFFF"/>
              </a:buClr>
              <a:buSzPct val="75000"/>
            </a:pPr>
            <a:r>
              <a:rPr lang="en-US">
                <a:solidFill>
                  <a:srgbClr val="003865"/>
                </a:solidFill>
                <a:cs typeface="Arial" pitchFamily="34" charset="0"/>
              </a:rPr>
              <a:t>SSR = sum of squares due to regression</a:t>
            </a:r>
          </a:p>
          <a:p>
            <a:pPr marL="457200" lvl="0" algn="l">
              <a:spcBef>
                <a:spcPct val="20000"/>
              </a:spcBef>
              <a:buClr>
                <a:srgbClr val="66FFFF"/>
              </a:buClr>
              <a:buSzPct val="75000"/>
            </a:pPr>
            <a:r>
              <a:rPr lang="en-US">
                <a:solidFill>
                  <a:srgbClr val="003865"/>
                </a:solidFill>
                <a:cs typeface="Arial" pitchFamily="34" charset="0"/>
              </a:rPr>
              <a:t>SSE = sum of squares due to error</a:t>
            </a:r>
            <a:endParaRPr lang="en-US">
              <a:solidFill>
                <a:srgbClr val="003865"/>
              </a:solidFill>
            </a:endParaRPr>
          </a:p>
        </p:txBody>
      </p:sp>
    </p:spTree>
    <p:extLst>
      <p:ext uri="{BB962C8B-B14F-4D97-AF65-F5344CB8AC3E}">
        <p14:creationId xmlns:p14="http://schemas.microsoft.com/office/powerpoint/2010/main" val="2227569030"/>
      </p:ext>
    </p:extLst>
  </p:cSld>
  <p:clrMapOvr>
    <a:masterClrMapping/>
  </p:clrMapOvr>
  <p:transition/>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Coefficient of Determination (2 of 3)</a:t>
            </a:r>
          </a:p>
        </p:txBody>
      </p:sp>
      <p:sp>
        <p:nvSpPr>
          <p:cNvPr id="6" name="Content Placeholder 2">
            <a:extLst>
              <a:ext uri="{FF2B5EF4-FFF2-40B4-BE49-F238E27FC236}">
                <a16:creationId xmlns:a16="http://schemas.microsoft.com/office/drawing/2014/main" id="{9C02E489-C785-49E6-A41C-EB0A82255ED4}"/>
              </a:ext>
            </a:extLst>
          </p:cNvPr>
          <p:cNvSpPr>
            <a:spLocks noGrp="1"/>
          </p:cNvSpPr>
          <p:nvPr>
            <p:ph sz="half" idx="2"/>
          </p:nvPr>
        </p:nvSpPr>
        <p:spPr>
          <a:xfrm>
            <a:off x="476843" y="1828800"/>
            <a:ext cx="11241915" cy="571500"/>
          </a:xfrm>
        </p:spPr>
        <p:txBody>
          <a:bodyPr/>
          <a:lstStyle/>
          <a:p>
            <a:r>
              <a:rPr lang="en-US"/>
              <a:t>The </a:t>
            </a:r>
            <a:r>
              <a:rPr lang="en-US" u="sng"/>
              <a:t>coefficient of determination</a:t>
            </a:r>
            <a:r>
              <a:rPr lang="en-US"/>
              <a:t> is:</a:t>
            </a:r>
          </a:p>
        </p:txBody>
      </p:sp>
      <p:graphicFrame>
        <p:nvGraphicFramePr>
          <p:cNvPr id="10" name="Object 3" descr="Begin equation. R squared equals S S R over S S T. End equation. ">
            <a:extLst>
              <a:ext uri="{FF2B5EF4-FFF2-40B4-BE49-F238E27FC236}">
                <a16:creationId xmlns:a16="http://schemas.microsoft.com/office/drawing/2014/main" id="{3BCA39CD-951B-461F-82B3-B2B555B4D694}"/>
              </a:ext>
            </a:extLst>
          </p:cNvPr>
          <p:cNvGraphicFramePr>
            <a:graphicFrameLocks noGrp="1" noChangeAspect="1"/>
          </p:cNvGraphicFramePr>
          <p:nvPr>
            <p:ph idx="10"/>
            <p:extLst>
              <p:ext uri="{D42A27DB-BD31-4B8C-83A1-F6EECF244321}">
                <p14:modId xmlns:p14="http://schemas.microsoft.com/office/powerpoint/2010/main" val="4079668771"/>
              </p:ext>
            </p:extLst>
          </p:nvPr>
        </p:nvGraphicFramePr>
        <p:xfrm>
          <a:off x="5330300" y="2473714"/>
          <a:ext cx="1531400" cy="861623"/>
        </p:xfrm>
        <a:graphic>
          <a:graphicData uri="http://schemas.openxmlformats.org/presentationml/2006/ole">
            <mc:AlternateContent xmlns:mc="http://schemas.openxmlformats.org/markup-compatibility/2006">
              <mc:Choice xmlns:v="urn:schemas-microsoft-com:vml" Requires="v">
                <p:oleObj spid="_x0000_s314370" name="Equation" r:id="rId3" imgW="1307880" imgH="736560" progId="Equation.DSMT4">
                  <p:embed/>
                </p:oleObj>
              </mc:Choice>
              <mc:Fallback>
                <p:oleObj name="Equation" r:id="rId3" imgW="1307880" imgH="736560" progId="Equation.DSMT4">
                  <p:embed/>
                  <p:pic>
                    <p:nvPicPr>
                      <p:cNvPr id="0" name="OLE substitute image"/>
                      <p:cNvPicPr/>
                      <p:nvPr/>
                    </p:nvPicPr>
                    <p:blipFill>
                      <a:blip r:embed="rId4"/>
                      <a:stretch>
                        <a:fillRect/>
                      </a:stretch>
                    </p:blipFill>
                    <p:spPr>
                      <a:xfrm>
                        <a:off x="5330300" y="2473714"/>
                        <a:ext cx="1531400" cy="861623"/>
                      </a:xfrm>
                      <a:prstGeom prst="rect">
                        <a:avLst/>
                      </a:prstGeom>
                      <a:ln>
                        <a:noFill/>
                      </a:ln>
                    </p:spPr>
                  </p:pic>
                </p:oleObj>
              </mc:Fallback>
            </mc:AlternateContent>
          </a:graphicData>
        </a:graphic>
      </p:graphicFrame>
      <p:sp>
        <p:nvSpPr>
          <p:cNvPr id="7" name="Content Placeholder 4">
            <a:extLst>
              <a:ext uri="{FF2B5EF4-FFF2-40B4-BE49-F238E27FC236}">
                <a16:creationId xmlns:a16="http://schemas.microsoft.com/office/drawing/2014/main" id="{37DB8744-3A09-474D-900A-A0257A352B47}"/>
              </a:ext>
            </a:extLst>
          </p:cNvPr>
          <p:cNvSpPr>
            <a:spLocks noGrp="1"/>
          </p:cNvSpPr>
          <p:nvPr>
            <p:ph idx="11"/>
          </p:nvPr>
        </p:nvSpPr>
        <p:spPr>
          <a:xfrm>
            <a:off x="476844" y="3701406"/>
            <a:ext cx="11241914" cy="2135513"/>
          </a:xfrm>
        </p:spPr>
        <p:txBody>
          <a:bodyPr/>
          <a:lstStyle/>
          <a:p>
            <a:pPr marL="228600" algn="l"/>
            <a:r>
              <a:rPr lang="en-IN"/>
              <a:t>where:</a:t>
            </a:r>
          </a:p>
          <a:p>
            <a:pPr marL="457200" algn="l"/>
            <a:r>
              <a:rPr lang="en-IN"/>
              <a:t>SSR = sum of squares due to regression</a:t>
            </a:r>
          </a:p>
          <a:p>
            <a:pPr marL="457200" algn="l"/>
            <a:r>
              <a:rPr lang="en-IN"/>
              <a:t>SST = total sum of squares</a:t>
            </a:r>
          </a:p>
        </p:txBody>
      </p:sp>
    </p:spTree>
    <p:extLst>
      <p:ext uri="{BB962C8B-B14F-4D97-AF65-F5344CB8AC3E}">
        <p14:creationId xmlns:p14="http://schemas.microsoft.com/office/powerpoint/2010/main" val="3629210142"/>
      </p:ext>
    </p:extLst>
  </p:cSld>
  <p:clrMapOvr>
    <a:masterClrMapping/>
  </p:clrMapOvr>
  <p:transition/>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a:t>Coefficient of Determination (3 of 3)</a:t>
            </a:r>
          </a:p>
        </p:txBody>
      </p:sp>
      <p:sp>
        <p:nvSpPr>
          <p:cNvPr id="6" name="Content Placeholder 2">
            <a:extLst>
              <a:ext uri="{FF2B5EF4-FFF2-40B4-BE49-F238E27FC236}">
                <a16:creationId xmlns:a16="http://schemas.microsoft.com/office/drawing/2014/main" id="{9C02E489-C785-49E6-A41C-EB0A82255ED4}"/>
              </a:ext>
            </a:extLst>
          </p:cNvPr>
          <p:cNvSpPr>
            <a:spLocks noGrp="1"/>
          </p:cNvSpPr>
          <p:nvPr>
            <p:ph sz="half" idx="1"/>
          </p:nvPr>
        </p:nvSpPr>
        <p:spPr>
          <a:xfrm>
            <a:off x="476844" y="1825625"/>
            <a:ext cx="11241914" cy="546100"/>
          </a:xfrm>
        </p:spPr>
        <p:txBody>
          <a:bodyPr/>
          <a:lstStyle/>
          <a:p>
            <a:pPr marL="0" indent="0">
              <a:buNone/>
            </a:pPr>
            <a:r>
              <a:rPr lang="en-US" b="1" u="sng"/>
              <a:t>Example</a:t>
            </a:r>
            <a:r>
              <a:rPr lang="en-US" b="1"/>
              <a:t>:</a:t>
            </a:r>
            <a:r>
              <a:rPr lang="en-US"/>
              <a:t> Armand’s Pizza Parlor Restaurants</a:t>
            </a:r>
          </a:p>
        </p:txBody>
      </p:sp>
      <p:graphicFrame>
        <p:nvGraphicFramePr>
          <p:cNvPr id="10" name="Object 3" descr="Begin equation. R squared equals S S R over S S T equals 14,200 over 15,730 equals 0.9027. End equation.">
            <a:extLst>
              <a:ext uri="{FF2B5EF4-FFF2-40B4-BE49-F238E27FC236}">
                <a16:creationId xmlns:a16="http://schemas.microsoft.com/office/drawing/2014/main" id="{3BCA39CD-951B-461F-82B3-B2B555B4D694}"/>
              </a:ext>
            </a:extLst>
          </p:cNvPr>
          <p:cNvGraphicFramePr>
            <a:graphicFrameLocks noGrp="1" noChangeAspect="1"/>
          </p:cNvGraphicFramePr>
          <p:nvPr>
            <p:ph sz="half" idx="2"/>
            <p:extLst>
              <p:ext uri="{D42A27DB-BD31-4B8C-83A1-F6EECF244321}">
                <p14:modId xmlns:p14="http://schemas.microsoft.com/office/powerpoint/2010/main" val="2484526915"/>
              </p:ext>
            </p:extLst>
          </p:nvPr>
        </p:nvGraphicFramePr>
        <p:xfrm>
          <a:off x="4308157" y="2674363"/>
          <a:ext cx="3575685" cy="754637"/>
        </p:xfrm>
        <a:graphic>
          <a:graphicData uri="http://schemas.openxmlformats.org/presentationml/2006/ole">
            <mc:AlternateContent xmlns:mc="http://schemas.openxmlformats.org/markup-compatibility/2006">
              <mc:Choice xmlns:v="urn:schemas-microsoft-com:vml" Requires="v">
                <p:oleObj spid="_x0000_s315394" name="Equation" r:id="rId3" imgW="3670200" imgH="774360" progId="Equation.DSMT4">
                  <p:embed/>
                </p:oleObj>
              </mc:Choice>
              <mc:Fallback>
                <p:oleObj name="Equation" r:id="rId3" imgW="3670200" imgH="774360" progId="Equation.DSMT4">
                  <p:embed/>
                  <p:pic>
                    <p:nvPicPr>
                      <p:cNvPr id="0" name="OLE substitute image"/>
                      <p:cNvPicPr/>
                      <p:nvPr/>
                    </p:nvPicPr>
                    <p:blipFill>
                      <a:blip r:embed="rId4"/>
                      <a:stretch>
                        <a:fillRect/>
                      </a:stretch>
                    </p:blipFill>
                    <p:spPr>
                      <a:xfrm>
                        <a:off x="4308157" y="2674363"/>
                        <a:ext cx="3575685" cy="754637"/>
                      </a:xfrm>
                      <a:prstGeom prst="rect">
                        <a:avLst/>
                      </a:prstGeom>
                      <a:ln>
                        <a:noFill/>
                      </a:ln>
                    </p:spPr>
                  </p:pic>
                </p:oleObj>
              </mc:Fallback>
            </mc:AlternateContent>
          </a:graphicData>
        </a:graphic>
      </p:graphicFrame>
      <p:sp>
        <p:nvSpPr>
          <p:cNvPr id="8" name="Content Placeholder 4">
            <a:extLst>
              <a:ext uri="{FF2B5EF4-FFF2-40B4-BE49-F238E27FC236}">
                <a16:creationId xmlns:a16="http://schemas.microsoft.com/office/drawing/2014/main" id="{2E443B84-8192-4892-9799-00C42008D675}"/>
              </a:ext>
            </a:extLst>
          </p:cNvPr>
          <p:cNvSpPr>
            <a:spLocks noGrp="1"/>
          </p:cNvSpPr>
          <p:nvPr>
            <p:ph sz="half" idx="10"/>
          </p:nvPr>
        </p:nvSpPr>
        <p:spPr>
          <a:xfrm>
            <a:off x="476843" y="3643313"/>
            <a:ext cx="11241915" cy="1217447"/>
          </a:xfrm>
        </p:spPr>
        <p:txBody>
          <a:bodyPr/>
          <a:lstStyle/>
          <a:p>
            <a:pPr marL="0" indent="0">
              <a:buNone/>
            </a:pPr>
            <a:r>
              <a:rPr lang="en-US"/>
              <a:t>The regression relationship is very strong; 90.27% of the variability in the sales can be explained by the linear relationship between the size of the student population and sales.</a:t>
            </a:r>
          </a:p>
        </p:txBody>
      </p:sp>
    </p:spTree>
    <p:extLst>
      <p:ext uri="{BB962C8B-B14F-4D97-AF65-F5344CB8AC3E}">
        <p14:creationId xmlns:p14="http://schemas.microsoft.com/office/powerpoint/2010/main" val="4198061257"/>
      </p:ext>
    </p:extLst>
  </p:cSld>
  <p:clrMapOvr>
    <a:masterClrMapping/>
  </p:clrMapOvr>
  <p:transition/>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DFD8-2CE7-4069-A3AF-8EE1A6F1B892}"/>
              </a:ext>
            </a:extLst>
          </p:cNvPr>
          <p:cNvSpPr>
            <a:spLocks noGrp="1"/>
          </p:cNvSpPr>
          <p:nvPr>
            <p:ph type="title"/>
          </p:nvPr>
        </p:nvSpPr>
        <p:spPr/>
        <p:txBody>
          <a:bodyPr/>
          <a:lstStyle/>
          <a:p>
            <a:r>
              <a:rPr lang="en-US"/>
              <a:t>Using Excel to Compute the Coefficient of Determination (1 of 2)</a:t>
            </a:r>
            <a:endParaRPr lang="en-IN"/>
          </a:p>
        </p:txBody>
      </p:sp>
      <p:sp>
        <p:nvSpPr>
          <p:cNvPr id="3" name="Content Placeholder 2">
            <a:extLst>
              <a:ext uri="{FF2B5EF4-FFF2-40B4-BE49-F238E27FC236}">
                <a16:creationId xmlns:a16="http://schemas.microsoft.com/office/drawing/2014/main" id="{BA738B61-AF0B-485B-85EF-602F0DBECB3B}"/>
              </a:ext>
            </a:extLst>
          </p:cNvPr>
          <p:cNvSpPr>
            <a:spLocks noGrp="1"/>
          </p:cNvSpPr>
          <p:nvPr>
            <p:ph sz="half" idx="2"/>
          </p:nvPr>
        </p:nvSpPr>
        <p:spPr>
          <a:xfrm>
            <a:off x="476843" y="1828800"/>
            <a:ext cx="11241915" cy="500063"/>
          </a:xfrm>
        </p:spPr>
        <p:txBody>
          <a:bodyPr/>
          <a:lstStyle/>
          <a:p>
            <a:r>
              <a:rPr lang="en-US">
                <a:solidFill>
                  <a:srgbClr val="003865"/>
                </a:solidFill>
                <a:cs typeface="Arial" pitchFamily="34" charset="0"/>
              </a:rPr>
              <a:t>Adding </a:t>
            </a:r>
            <a:endParaRPr lang="en-US" i="1">
              <a:solidFill>
                <a:srgbClr val="003865"/>
              </a:solidFill>
              <a:cs typeface="Arial" pitchFamily="34" charset="0"/>
            </a:endParaRPr>
          </a:p>
        </p:txBody>
      </p:sp>
      <p:graphicFrame>
        <p:nvGraphicFramePr>
          <p:cNvPr id="9" name="Object 3" descr="r squared">
            <a:extLst>
              <a:ext uri="{FF2B5EF4-FFF2-40B4-BE49-F238E27FC236}">
                <a16:creationId xmlns:a16="http://schemas.microsoft.com/office/drawing/2014/main" id="{83A85563-058D-4DB4-B163-1F4E0556DF56}"/>
              </a:ext>
            </a:extLst>
          </p:cNvPr>
          <p:cNvGraphicFramePr>
            <a:graphicFrameLocks noGrp="1" noChangeAspect="1"/>
          </p:cNvGraphicFramePr>
          <p:nvPr>
            <p:ph idx="10"/>
            <p:extLst>
              <p:ext uri="{D42A27DB-BD31-4B8C-83A1-F6EECF244321}">
                <p14:modId xmlns:p14="http://schemas.microsoft.com/office/powerpoint/2010/main" val="1715936624"/>
              </p:ext>
            </p:extLst>
          </p:nvPr>
        </p:nvGraphicFramePr>
        <p:xfrm>
          <a:off x="1832264" y="1874542"/>
          <a:ext cx="292100" cy="330200"/>
        </p:xfrm>
        <a:graphic>
          <a:graphicData uri="http://schemas.openxmlformats.org/presentationml/2006/ole">
            <mc:AlternateContent xmlns:mc="http://schemas.openxmlformats.org/markup-compatibility/2006">
              <mc:Choice xmlns:v="urn:schemas-microsoft-com:vml" Requires="v">
                <p:oleObj spid="_x0000_s316418" name="Equation" r:id="rId3" imgW="291960" imgH="330120" progId="Equation.DSMT4">
                  <p:embed/>
                </p:oleObj>
              </mc:Choice>
              <mc:Fallback>
                <p:oleObj name="Equation" r:id="rId3" imgW="291960" imgH="330120" progId="Equation.DSMT4">
                  <p:embed/>
                  <p:pic>
                    <p:nvPicPr>
                      <p:cNvPr id="0" name="OLE substitute image"/>
                      <p:cNvPicPr/>
                      <p:nvPr/>
                    </p:nvPicPr>
                    <p:blipFill>
                      <a:blip r:embed="rId4"/>
                      <a:stretch>
                        <a:fillRect/>
                      </a:stretch>
                    </p:blipFill>
                    <p:spPr>
                      <a:xfrm>
                        <a:off x="1832264" y="1874542"/>
                        <a:ext cx="292100" cy="3302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D297E66-A9B5-45ED-AB33-7178EC1EC3CF}"/>
              </a:ext>
            </a:extLst>
          </p:cNvPr>
          <p:cNvSpPr>
            <a:spLocks noGrp="1"/>
          </p:cNvSpPr>
          <p:nvPr>
            <p:ph idx="11"/>
          </p:nvPr>
        </p:nvSpPr>
        <p:spPr>
          <a:xfrm>
            <a:off x="2119738" y="1849095"/>
            <a:ext cx="3812928" cy="457996"/>
          </a:xfrm>
        </p:spPr>
        <p:txBody>
          <a:bodyPr/>
          <a:lstStyle/>
          <a:p>
            <a:pPr algn="l"/>
            <a:r>
              <a:rPr lang="en-IN"/>
              <a:t>Value to Scatter Diagram</a:t>
            </a:r>
          </a:p>
        </p:txBody>
      </p:sp>
      <p:sp>
        <p:nvSpPr>
          <p:cNvPr id="6" name="Content Placeholder 5">
            <a:extLst>
              <a:ext uri="{FF2B5EF4-FFF2-40B4-BE49-F238E27FC236}">
                <a16:creationId xmlns:a16="http://schemas.microsoft.com/office/drawing/2014/main" id="{70619581-9DBA-4B93-B096-4CB3B15979FD}"/>
              </a:ext>
            </a:extLst>
          </p:cNvPr>
          <p:cNvSpPr>
            <a:spLocks noGrp="1"/>
          </p:cNvSpPr>
          <p:nvPr>
            <p:ph idx="13"/>
          </p:nvPr>
        </p:nvSpPr>
        <p:spPr>
          <a:xfrm>
            <a:off x="476843" y="2466971"/>
            <a:ext cx="11241915" cy="3876800"/>
          </a:xfrm>
        </p:spPr>
        <p:txBody>
          <a:bodyPr/>
          <a:lstStyle/>
          <a:p>
            <a:pPr marL="685800" indent="-228600" algn="l">
              <a:buFont typeface="Arial" pitchFamily="34" charset="0"/>
              <a:buChar char="•"/>
            </a:pPr>
            <a:r>
              <a:rPr lang="en-US"/>
              <a:t>Step 1  Right-click on the trendline and select the</a:t>
            </a:r>
          </a:p>
          <a:p>
            <a:pPr marL="1737360" algn="l"/>
            <a:r>
              <a:rPr lang="en-US" b="1"/>
              <a:t>Format Trendline </a:t>
            </a:r>
            <a:r>
              <a:rPr lang="en-US"/>
              <a:t>option</a:t>
            </a:r>
          </a:p>
          <a:p>
            <a:pPr marL="685800" indent="-228600" algn="l">
              <a:buFont typeface="Arial" pitchFamily="34" charset="0"/>
              <a:buChar char="•"/>
            </a:pPr>
            <a:r>
              <a:rPr lang="en-US"/>
              <a:t>Step 2  When the Format Trendline dialog box appears:</a:t>
            </a:r>
          </a:p>
          <a:p>
            <a:pPr marL="1737360" algn="l"/>
            <a:r>
              <a:rPr lang="en-US"/>
              <a:t>Select </a:t>
            </a:r>
            <a:r>
              <a:rPr lang="en-US" b="1"/>
              <a:t>Display R-squared on chart</a:t>
            </a:r>
          </a:p>
          <a:p>
            <a:pPr marL="1737360" algn="l"/>
            <a:r>
              <a:rPr lang="en-US"/>
              <a:t>Close the </a:t>
            </a:r>
            <a:r>
              <a:rPr lang="en-US" b="1"/>
              <a:t>Format Trendline </a:t>
            </a:r>
            <a:r>
              <a:rPr lang="en-US"/>
              <a:t>dialog box</a:t>
            </a:r>
          </a:p>
        </p:txBody>
      </p:sp>
    </p:spTree>
    <p:extLst>
      <p:ext uri="{BB962C8B-B14F-4D97-AF65-F5344CB8AC3E}">
        <p14:creationId xmlns:p14="http://schemas.microsoft.com/office/powerpoint/2010/main" val="4196923883"/>
      </p:ext>
    </p:extLst>
  </p:cSld>
  <p:clrMapOvr>
    <a:masterClrMapping/>
  </p:clrMapOvr>
  <p:transition/>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US"/>
              <a:t>Using Excel to Compute the Coefficient of Determination (2 of 2)</a:t>
            </a:r>
            <a:endParaRPr lang="en-IN"/>
          </a:p>
        </p:txBody>
      </p:sp>
      <p:sp>
        <p:nvSpPr>
          <p:cNvPr id="8" name="Content Placeholder 2">
            <a:extLst>
              <a:ext uri="{FF2B5EF4-FFF2-40B4-BE49-F238E27FC236}">
                <a16:creationId xmlns:a16="http://schemas.microsoft.com/office/drawing/2014/main" id="{C8C6395E-052B-4100-B686-204EDA8112B6}"/>
              </a:ext>
            </a:extLst>
          </p:cNvPr>
          <p:cNvSpPr>
            <a:spLocks noGrp="1"/>
          </p:cNvSpPr>
          <p:nvPr>
            <p:ph sz="half" idx="2"/>
          </p:nvPr>
        </p:nvSpPr>
        <p:spPr>
          <a:xfrm>
            <a:off x="476843" y="1828800"/>
            <a:ext cx="11241915" cy="1100138"/>
          </a:xfrm>
        </p:spPr>
        <p:txBody>
          <a:bodyPr/>
          <a:lstStyle/>
          <a:p>
            <a:pPr marL="0" indent="0">
              <a:spcBef>
                <a:spcPts val="600"/>
              </a:spcBef>
              <a:buNone/>
            </a:pPr>
            <a:r>
              <a:rPr lang="en-US" b="1" u="sng"/>
              <a:t>Example</a:t>
            </a:r>
            <a:r>
              <a:rPr lang="en-US" b="1"/>
              <a:t>: </a:t>
            </a:r>
            <a:r>
              <a:rPr lang="en-US"/>
              <a:t>Armand’s Pizza Parlor Restaurants</a:t>
            </a:r>
          </a:p>
          <a:p>
            <a:pPr>
              <a:spcBef>
                <a:spcPts val="600"/>
              </a:spcBef>
            </a:pPr>
            <a:r>
              <a:rPr lang="en-US"/>
              <a:t>Adding</a:t>
            </a:r>
          </a:p>
        </p:txBody>
      </p:sp>
      <p:graphicFrame>
        <p:nvGraphicFramePr>
          <p:cNvPr id="10" name="Object 3" descr="r squared">
            <a:extLst>
              <a:ext uri="{FF2B5EF4-FFF2-40B4-BE49-F238E27FC236}">
                <a16:creationId xmlns:a16="http://schemas.microsoft.com/office/drawing/2014/main" id="{C0F99532-4721-4122-817C-7593772D5812}"/>
              </a:ext>
            </a:extLst>
          </p:cNvPr>
          <p:cNvGraphicFramePr>
            <a:graphicFrameLocks noGrp="1" noChangeAspect="1"/>
          </p:cNvGraphicFramePr>
          <p:nvPr>
            <p:ph idx="11"/>
            <p:extLst>
              <p:ext uri="{D42A27DB-BD31-4B8C-83A1-F6EECF244321}">
                <p14:modId xmlns:p14="http://schemas.microsoft.com/office/powerpoint/2010/main" val="2980093836"/>
              </p:ext>
            </p:extLst>
          </p:nvPr>
        </p:nvGraphicFramePr>
        <p:xfrm>
          <a:off x="1831971" y="2407445"/>
          <a:ext cx="292100" cy="330200"/>
        </p:xfrm>
        <a:graphic>
          <a:graphicData uri="http://schemas.openxmlformats.org/presentationml/2006/ole">
            <mc:AlternateContent xmlns:mc="http://schemas.openxmlformats.org/markup-compatibility/2006">
              <mc:Choice xmlns:v="urn:schemas-microsoft-com:vml" Requires="v">
                <p:oleObj spid="_x0000_s317442" name="Equation" r:id="rId3" imgW="291960" imgH="330120" progId="Equation.DSMT4">
                  <p:embed/>
                </p:oleObj>
              </mc:Choice>
              <mc:Fallback>
                <p:oleObj name="Equation" r:id="rId3" imgW="291960" imgH="330120" progId="Equation.DSMT4">
                  <p:embed/>
                  <p:pic>
                    <p:nvPicPr>
                      <p:cNvPr id="0" name="OLE substitute image"/>
                      <p:cNvPicPr/>
                      <p:nvPr/>
                    </p:nvPicPr>
                    <p:blipFill>
                      <a:blip r:embed="rId4"/>
                      <a:stretch>
                        <a:fillRect/>
                      </a:stretch>
                    </p:blipFill>
                    <p:spPr>
                      <a:xfrm>
                        <a:off x="1831971" y="2407445"/>
                        <a:ext cx="292100" cy="3302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25BBD33-3DC2-497A-8D37-6002897666B0}"/>
              </a:ext>
            </a:extLst>
          </p:cNvPr>
          <p:cNvSpPr>
            <a:spLocks noGrp="1"/>
          </p:cNvSpPr>
          <p:nvPr>
            <p:ph idx="13"/>
          </p:nvPr>
        </p:nvSpPr>
        <p:spPr>
          <a:xfrm>
            <a:off x="2124065" y="2368256"/>
            <a:ext cx="6721065" cy="457200"/>
          </a:xfrm>
        </p:spPr>
        <p:txBody>
          <a:bodyPr/>
          <a:lstStyle/>
          <a:p>
            <a:pPr algn="l"/>
            <a:r>
              <a:rPr lang="en-IN"/>
              <a:t>Value to Scatter Diagram</a:t>
            </a:r>
          </a:p>
        </p:txBody>
      </p:sp>
      <p:pic>
        <p:nvPicPr>
          <p:cNvPr id="9" name="Picture 5" descr="A scatter diagram using data for Armand’s Pizza Parlors. The horizontal axis representing the student population in thousands ranges from 0 to 30, in increments of 5. The vertical axis representing the quarterly sales in thousands of dollars ranges from 0 to 250, in increments of 50. The plots are as follows: (2, 60), (6, 105), (8, 88), (8, 118), (12, 117), (16, 137), (20, 157), (20, 169), (22, 149), and (26, 202). The equation of the regression line is y = 5 x + 60 and is plotted from (2, 70) through (26, 190). The coefficient of determination is R^2 = 0.9027.">
            <a:extLst>
              <a:ext uri="{FF2B5EF4-FFF2-40B4-BE49-F238E27FC236}">
                <a16:creationId xmlns:a16="http://schemas.microsoft.com/office/drawing/2014/main" id="{59BA68C1-12EE-4096-A688-8A578291B775}"/>
              </a:ext>
            </a:extLst>
          </p:cNvPr>
          <p:cNvPicPr>
            <a:picLocks noGrp="1" noChangeAspect="1"/>
          </p:cNvPicPr>
          <p:nvPr>
            <p:ph idx="10"/>
          </p:nvPr>
        </p:nvPicPr>
        <p:blipFill>
          <a:blip r:embed="rId5"/>
          <a:stretch>
            <a:fillRect/>
          </a:stretch>
        </p:blipFill>
        <p:spPr>
          <a:xfrm>
            <a:off x="3492352" y="3067046"/>
            <a:ext cx="5207297" cy="3291840"/>
          </a:xfrm>
          <a:prstGeom prst="rect">
            <a:avLst/>
          </a:prstGeom>
        </p:spPr>
      </p:pic>
    </p:spTree>
    <p:extLst>
      <p:ext uri="{BB962C8B-B14F-4D97-AF65-F5344CB8AC3E}">
        <p14:creationId xmlns:p14="http://schemas.microsoft.com/office/powerpoint/2010/main" val="3105547171"/>
      </p:ext>
    </p:extLst>
  </p:cSld>
  <p:clrMapOvr>
    <a:masterClrMapping/>
  </p:clrMapOvr>
  <p:transition/>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E359D0-2E57-4D4F-B625-79D2D147E446}"/>
              </a:ext>
            </a:extLst>
          </p:cNvPr>
          <p:cNvSpPr>
            <a:spLocks noGrp="1"/>
          </p:cNvSpPr>
          <p:nvPr>
            <p:ph type="title"/>
          </p:nvPr>
        </p:nvSpPr>
        <p:spPr/>
        <p:txBody>
          <a:bodyPr/>
          <a:lstStyle/>
          <a:p>
            <a:r>
              <a:rPr lang="en-IN"/>
              <a:t>Sample Correlation Coefficient (1 of 2)</a:t>
            </a:r>
          </a:p>
        </p:txBody>
      </p:sp>
      <p:graphicFrame>
        <p:nvGraphicFramePr>
          <p:cNvPr id="33" name="Object 2" descr="Begin equation. R subscript x y baseline equals left parenthesis sign of b subscript 1 baseline right parenthesis times start root coefficient of determination end root equals left parenthesis sign of b subscript 1 baseline right parenthesis times start root of r squared end root. End equation.">
            <a:extLst>
              <a:ext uri="{FF2B5EF4-FFF2-40B4-BE49-F238E27FC236}">
                <a16:creationId xmlns:a16="http://schemas.microsoft.com/office/drawing/2014/main" id="{456697C8-212C-4D53-AA66-ABBF9F91F4B3}"/>
              </a:ext>
            </a:extLst>
          </p:cNvPr>
          <p:cNvGraphicFramePr>
            <a:graphicFrameLocks noGrp="1" noChangeAspect="1"/>
          </p:cNvGraphicFramePr>
          <p:nvPr>
            <p:ph sz="half" idx="2"/>
            <p:extLst>
              <p:ext uri="{D42A27DB-BD31-4B8C-83A1-F6EECF244321}">
                <p14:modId xmlns:p14="http://schemas.microsoft.com/office/powerpoint/2010/main" val="406425968"/>
              </p:ext>
            </p:extLst>
          </p:nvPr>
        </p:nvGraphicFramePr>
        <p:xfrm>
          <a:off x="3060700" y="2493963"/>
          <a:ext cx="6073775" cy="1054100"/>
        </p:xfrm>
        <a:graphic>
          <a:graphicData uri="http://schemas.openxmlformats.org/presentationml/2006/ole">
            <mc:AlternateContent xmlns:mc="http://schemas.openxmlformats.org/markup-compatibility/2006">
              <mc:Choice xmlns:v="urn:schemas-microsoft-com:vml" Requires="v">
                <p:oleObj spid="_x0000_s318467" name="Equation" r:id="rId3" imgW="6146640" imgH="1066680" progId="Equation.DSMT4">
                  <p:embed/>
                </p:oleObj>
              </mc:Choice>
              <mc:Fallback>
                <p:oleObj name="Equation" r:id="rId3" imgW="6146640" imgH="1066680" progId="Equation.DSMT4">
                  <p:embed/>
                  <p:pic>
                    <p:nvPicPr>
                      <p:cNvPr id="0" name="OLE substitute image"/>
                      <p:cNvPicPr/>
                      <p:nvPr/>
                    </p:nvPicPr>
                    <p:blipFill>
                      <a:blip r:embed="rId4"/>
                      <a:stretch>
                        <a:fillRect/>
                      </a:stretch>
                    </p:blipFill>
                    <p:spPr>
                      <a:xfrm>
                        <a:off x="3060700" y="2493963"/>
                        <a:ext cx="6073775" cy="1054100"/>
                      </a:xfrm>
                      <a:prstGeom prst="rect">
                        <a:avLst/>
                      </a:prstGeom>
                      <a:ln>
                        <a:noFill/>
                      </a:ln>
                    </p:spPr>
                  </p:pic>
                </p:oleObj>
              </mc:Fallback>
            </mc:AlternateContent>
          </a:graphicData>
        </a:graphic>
      </p:graphicFrame>
      <p:sp>
        <p:nvSpPr>
          <p:cNvPr id="10" name="Content Placeholder 3">
            <a:extLst>
              <a:ext uri="{FF2B5EF4-FFF2-40B4-BE49-F238E27FC236}">
                <a16:creationId xmlns:a16="http://schemas.microsoft.com/office/drawing/2014/main" id="{73B15937-9F94-4C23-93A4-2D860863D320}"/>
              </a:ext>
            </a:extLst>
          </p:cNvPr>
          <p:cNvSpPr>
            <a:spLocks noGrp="1"/>
          </p:cNvSpPr>
          <p:nvPr>
            <p:ph idx="10"/>
          </p:nvPr>
        </p:nvSpPr>
        <p:spPr>
          <a:xfrm>
            <a:off x="476844" y="4079565"/>
            <a:ext cx="1251944" cy="461640"/>
          </a:xfrm>
        </p:spPr>
        <p:txBody>
          <a:bodyPr/>
          <a:lstStyle/>
          <a:p>
            <a:pPr algn="l"/>
            <a:r>
              <a:rPr lang="en-IN"/>
              <a:t>where:</a:t>
            </a:r>
          </a:p>
        </p:txBody>
      </p:sp>
      <p:graphicFrame>
        <p:nvGraphicFramePr>
          <p:cNvPr id="15" name="Object 4" descr="b subscript 1 baseline equals the slope of the estimated regression equation y caret equals b subscript 0 baseline plus b subscript 1 baseline x. ">
            <a:extLst>
              <a:ext uri="{FF2B5EF4-FFF2-40B4-BE49-F238E27FC236}">
                <a16:creationId xmlns:a16="http://schemas.microsoft.com/office/drawing/2014/main" id="{22BAE96A-F9F9-4C03-930E-A95FEA010CBD}"/>
              </a:ext>
            </a:extLst>
          </p:cNvPr>
          <p:cNvGraphicFramePr>
            <a:graphicFrameLocks noGrp="1" noChangeAspect="1"/>
          </p:cNvGraphicFramePr>
          <p:nvPr>
            <p:ph idx="13"/>
            <p:extLst>
              <p:ext uri="{D42A27DB-BD31-4B8C-83A1-F6EECF244321}">
                <p14:modId xmlns:p14="http://schemas.microsoft.com/office/powerpoint/2010/main" val="2750182420"/>
              </p:ext>
            </p:extLst>
          </p:nvPr>
        </p:nvGraphicFramePr>
        <p:xfrm>
          <a:off x="1332230" y="4874631"/>
          <a:ext cx="8665210" cy="401553"/>
        </p:xfrm>
        <a:graphic>
          <a:graphicData uri="http://schemas.openxmlformats.org/presentationml/2006/ole">
            <mc:AlternateContent xmlns:mc="http://schemas.openxmlformats.org/markup-compatibility/2006">
              <mc:Choice xmlns:v="urn:schemas-microsoft-com:vml" Requires="v">
                <p:oleObj spid="_x0000_s318468" name="Equation" r:id="rId5" imgW="8496000" imgH="393480" progId="Equation.DSMT4">
                  <p:embed/>
                </p:oleObj>
              </mc:Choice>
              <mc:Fallback>
                <p:oleObj name="Equation" r:id="rId5" imgW="8496000" imgH="393480" progId="Equation.DSMT4">
                  <p:embed/>
                  <p:pic>
                    <p:nvPicPr>
                      <p:cNvPr id="0" name="OLE substitute image"/>
                      <p:cNvPicPr/>
                      <p:nvPr/>
                    </p:nvPicPr>
                    <p:blipFill>
                      <a:blip r:embed="rId6"/>
                      <a:stretch>
                        <a:fillRect/>
                      </a:stretch>
                    </p:blipFill>
                    <p:spPr>
                      <a:xfrm>
                        <a:off x="1332230" y="4874631"/>
                        <a:ext cx="8665210" cy="401553"/>
                      </a:xfrm>
                      <a:prstGeom prst="rect">
                        <a:avLst/>
                      </a:prstGeom>
                    </p:spPr>
                  </p:pic>
                </p:oleObj>
              </mc:Fallback>
            </mc:AlternateContent>
          </a:graphicData>
        </a:graphic>
      </p:graphicFrame>
    </p:spTree>
    <p:extLst>
      <p:ext uri="{BB962C8B-B14F-4D97-AF65-F5344CB8AC3E}">
        <p14:creationId xmlns:p14="http://schemas.microsoft.com/office/powerpoint/2010/main" val="2588519096"/>
      </p:ext>
    </p:extLst>
  </p:cSld>
  <p:clrMapOvr>
    <a:masterClrMapping/>
  </p:clrMapOvr>
  <p:transition/>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D174FB-4F90-4EF0-A50F-5E426F9C629F}"/>
              </a:ext>
            </a:extLst>
          </p:cNvPr>
          <p:cNvSpPr>
            <a:spLocks noGrp="1"/>
          </p:cNvSpPr>
          <p:nvPr>
            <p:ph type="title"/>
          </p:nvPr>
        </p:nvSpPr>
        <p:spPr/>
        <p:txBody>
          <a:bodyPr/>
          <a:lstStyle/>
          <a:p>
            <a:r>
              <a:rPr lang="en-IN"/>
              <a:t>Sample Correlation Coefficient (2 of 2)</a:t>
            </a:r>
          </a:p>
        </p:txBody>
      </p:sp>
      <p:sp>
        <p:nvSpPr>
          <p:cNvPr id="10" name="Content Placeholder 2">
            <a:extLst>
              <a:ext uri="{FF2B5EF4-FFF2-40B4-BE49-F238E27FC236}">
                <a16:creationId xmlns:a16="http://schemas.microsoft.com/office/drawing/2014/main" id="{CFD21284-F210-4665-B15A-F3C4C0F28624}"/>
              </a:ext>
            </a:extLst>
          </p:cNvPr>
          <p:cNvSpPr>
            <a:spLocks noGrp="1"/>
          </p:cNvSpPr>
          <p:nvPr>
            <p:ph idx="1"/>
          </p:nvPr>
        </p:nvSpPr>
        <p:spPr>
          <a:xfrm>
            <a:off x="476843" y="1944375"/>
            <a:ext cx="11110319" cy="503238"/>
          </a:xfrm>
        </p:spPr>
        <p:txBody>
          <a:bodyPr/>
          <a:lstStyle/>
          <a:p>
            <a:pPr algn="l"/>
            <a:r>
              <a:rPr lang="en-IN" b="1" u="sng"/>
              <a:t>Example</a:t>
            </a:r>
            <a:r>
              <a:rPr lang="en-IN" b="1"/>
              <a:t>:</a:t>
            </a:r>
            <a:r>
              <a:rPr lang="en-IN"/>
              <a:t> Armand’s Pizza Parlor Restaurants</a:t>
            </a:r>
          </a:p>
        </p:txBody>
      </p:sp>
      <p:graphicFrame>
        <p:nvGraphicFramePr>
          <p:cNvPr id="21" name="Object 3" descr="Begin equation. R subscript x y baseline equals left parenthesis sign of b subscript 1 baseline right parenthesis times start root of r squared end root. End equation. ">
            <a:extLst>
              <a:ext uri="{FF2B5EF4-FFF2-40B4-BE49-F238E27FC236}">
                <a16:creationId xmlns:a16="http://schemas.microsoft.com/office/drawing/2014/main" id="{71361E88-4D56-460E-9E4E-CFA0FB6CE1A9}"/>
              </a:ext>
            </a:extLst>
          </p:cNvPr>
          <p:cNvGraphicFramePr>
            <a:graphicFrameLocks noGrp="1" noChangeAspect="1"/>
          </p:cNvGraphicFramePr>
          <p:nvPr>
            <p:ph idx="11"/>
            <p:extLst>
              <p:ext uri="{D42A27DB-BD31-4B8C-83A1-F6EECF244321}">
                <p14:modId xmlns:p14="http://schemas.microsoft.com/office/powerpoint/2010/main" val="1865506966"/>
              </p:ext>
            </p:extLst>
          </p:nvPr>
        </p:nvGraphicFramePr>
        <p:xfrm>
          <a:off x="4768860" y="2749714"/>
          <a:ext cx="2654280" cy="520560"/>
        </p:xfrm>
        <a:graphic>
          <a:graphicData uri="http://schemas.openxmlformats.org/presentationml/2006/ole">
            <mc:AlternateContent xmlns:mc="http://schemas.openxmlformats.org/markup-compatibility/2006">
              <mc:Choice xmlns:v="urn:schemas-microsoft-com:vml" Requires="v">
                <p:oleObj spid="_x0000_s319493" name="Equation" r:id="rId3" imgW="2654280" imgH="520560" progId="Equation.DSMT4">
                  <p:embed/>
                </p:oleObj>
              </mc:Choice>
              <mc:Fallback>
                <p:oleObj name="Equation" r:id="rId3" imgW="2654280" imgH="520560" progId="Equation.DSMT4">
                  <p:embed/>
                  <p:pic>
                    <p:nvPicPr>
                      <p:cNvPr id="0" name="OLE substitute image"/>
                      <p:cNvPicPr/>
                      <p:nvPr/>
                    </p:nvPicPr>
                    <p:blipFill>
                      <a:blip r:embed="rId4"/>
                      <a:stretch>
                        <a:fillRect/>
                      </a:stretch>
                    </p:blipFill>
                    <p:spPr>
                      <a:xfrm>
                        <a:off x="4768860" y="2749714"/>
                        <a:ext cx="2654280" cy="520560"/>
                      </a:xfrm>
                      <a:prstGeom prst="rect">
                        <a:avLst/>
                      </a:prstGeom>
                      <a:ln>
                        <a:noFill/>
                      </a:ln>
                    </p:spPr>
                  </p:pic>
                </p:oleObj>
              </mc:Fallback>
            </mc:AlternateContent>
          </a:graphicData>
        </a:graphic>
      </p:graphicFrame>
      <p:graphicFrame>
        <p:nvGraphicFramePr>
          <p:cNvPr id="23" name="Object 7" descr="The sign of b subscript 1 baseline in the equation y caret equals 10 plus 5 x is positive.">
            <a:extLst>
              <a:ext uri="{FF2B5EF4-FFF2-40B4-BE49-F238E27FC236}">
                <a16:creationId xmlns:a16="http://schemas.microsoft.com/office/drawing/2014/main" id="{2ADD538E-7C37-4574-9902-B1052D5EA29C}"/>
              </a:ext>
            </a:extLst>
          </p:cNvPr>
          <p:cNvGraphicFramePr>
            <a:graphicFrameLocks noGrp="1" noChangeAspect="1"/>
          </p:cNvGraphicFramePr>
          <p:nvPr>
            <p:ph idx="13"/>
            <p:extLst>
              <p:ext uri="{D42A27DB-BD31-4B8C-83A1-F6EECF244321}">
                <p14:modId xmlns:p14="http://schemas.microsoft.com/office/powerpoint/2010/main" val="1831303391"/>
              </p:ext>
            </p:extLst>
          </p:nvPr>
        </p:nvGraphicFramePr>
        <p:xfrm>
          <a:off x="476843" y="3599283"/>
          <a:ext cx="6952649" cy="419099"/>
        </p:xfrm>
        <a:graphic>
          <a:graphicData uri="http://schemas.openxmlformats.org/presentationml/2006/ole">
            <mc:AlternateContent xmlns:mc="http://schemas.openxmlformats.org/markup-compatibility/2006">
              <mc:Choice xmlns:v="urn:schemas-microsoft-com:vml" Requires="v">
                <p:oleObj spid="_x0000_s319494" name="Equation" r:id="rId5" imgW="6540480" imgH="393480" progId="Equation.DSMT4">
                  <p:embed/>
                </p:oleObj>
              </mc:Choice>
              <mc:Fallback>
                <p:oleObj name="Equation" r:id="rId5" imgW="6540480" imgH="393480" progId="Equation.DSMT4">
                  <p:embed/>
                  <p:pic>
                    <p:nvPicPr>
                      <p:cNvPr id="0" name="OLE substitute image"/>
                      <p:cNvPicPr/>
                      <p:nvPr/>
                    </p:nvPicPr>
                    <p:blipFill>
                      <a:blip r:embed="rId6"/>
                      <a:stretch>
                        <a:fillRect/>
                      </a:stretch>
                    </p:blipFill>
                    <p:spPr>
                      <a:xfrm>
                        <a:off x="476843" y="3599283"/>
                        <a:ext cx="6952649" cy="419099"/>
                      </a:xfrm>
                      <a:prstGeom prst="rect">
                        <a:avLst/>
                      </a:prstGeom>
                    </p:spPr>
                  </p:pic>
                </p:oleObj>
              </mc:Fallback>
            </mc:AlternateContent>
          </a:graphicData>
        </a:graphic>
      </p:graphicFrame>
      <p:graphicFrame>
        <p:nvGraphicFramePr>
          <p:cNvPr id="25" name="Object 8" descr="Begin equation. r subscript x y baseline equals plus start root of .9027 end root. End equation. ">
            <a:extLst>
              <a:ext uri="{FF2B5EF4-FFF2-40B4-BE49-F238E27FC236}">
                <a16:creationId xmlns:a16="http://schemas.microsoft.com/office/drawing/2014/main" id="{52BBB6B0-36C3-46BC-978D-FE8500E6FEC5}"/>
              </a:ext>
            </a:extLst>
          </p:cNvPr>
          <p:cNvGraphicFramePr>
            <a:graphicFrameLocks noGrp="1" noChangeAspect="1"/>
          </p:cNvGraphicFramePr>
          <p:nvPr>
            <p:ph idx="15"/>
            <p:extLst>
              <p:ext uri="{D42A27DB-BD31-4B8C-83A1-F6EECF244321}">
                <p14:modId xmlns:p14="http://schemas.microsoft.com/office/powerpoint/2010/main" val="2895959174"/>
              </p:ext>
            </p:extLst>
          </p:nvPr>
        </p:nvGraphicFramePr>
        <p:xfrm>
          <a:off x="5022978" y="4329245"/>
          <a:ext cx="1866900" cy="482600"/>
        </p:xfrm>
        <a:graphic>
          <a:graphicData uri="http://schemas.openxmlformats.org/presentationml/2006/ole">
            <mc:AlternateContent xmlns:mc="http://schemas.openxmlformats.org/markup-compatibility/2006">
              <mc:Choice xmlns:v="urn:schemas-microsoft-com:vml" Requires="v">
                <p:oleObj spid="_x0000_s319495" name="Equation" r:id="rId7" imgW="1866600" imgH="482400" progId="Equation.DSMT4">
                  <p:embed/>
                </p:oleObj>
              </mc:Choice>
              <mc:Fallback>
                <p:oleObj name="Equation" r:id="rId7" imgW="1866600" imgH="482400" progId="Equation.DSMT4">
                  <p:embed/>
                  <p:pic>
                    <p:nvPicPr>
                      <p:cNvPr id="0" name="OLE substitute image"/>
                      <p:cNvPicPr/>
                      <p:nvPr/>
                    </p:nvPicPr>
                    <p:blipFill>
                      <a:blip r:embed="rId8"/>
                      <a:stretch>
                        <a:fillRect/>
                      </a:stretch>
                    </p:blipFill>
                    <p:spPr>
                      <a:xfrm>
                        <a:off x="5022978" y="4329245"/>
                        <a:ext cx="1866900" cy="482600"/>
                      </a:xfrm>
                      <a:prstGeom prst="rect">
                        <a:avLst/>
                      </a:prstGeom>
                    </p:spPr>
                  </p:pic>
                </p:oleObj>
              </mc:Fallback>
            </mc:AlternateContent>
          </a:graphicData>
        </a:graphic>
      </p:graphicFrame>
      <p:graphicFrame>
        <p:nvGraphicFramePr>
          <p:cNvPr id="27" name="Object 9" descr="Begin equation. R subscript x y baseline equals plus .9501. End equation.">
            <a:extLst>
              <a:ext uri="{FF2B5EF4-FFF2-40B4-BE49-F238E27FC236}">
                <a16:creationId xmlns:a16="http://schemas.microsoft.com/office/drawing/2014/main" id="{0AE12739-57D5-4D28-A17C-DFEA9437F6EE}"/>
              </a:ext>
            </a:extLst>
          </p:cNvPr>
          <p:cNvGraphicFramePr>
            <a:graphicFrameLocks noGrp="1" noChangeAspect="1"/>
          </p:cNvGraphicFramePr>
          <p:nvPr>
            <p:ph idx="12"/>
            <p:extLst>
              <p:ext uri="{D42A27DB-BD31-4B8C-83A1-F6EECF244321}">
                <p14:modId xmlns:p14="http://schemas.microsoft.com/office/powerpoint/2010/main" val="1148491039"/>
              </p:ext>
            </p:extLst>
          </p:nvPr>
        </p:nvGraphicFramePr>
        <p:xfrm>
          <a:off x="5162678" y="5122708"/>
          <a:ext cx="1587500" cy="419100"/>
        </p:xfrm>
        <a:graphic>
          <a:graphicData uri="http://schemas.openxmlformats.org/presentationml/2006/ole">
            <mc:AlternateContent xmlns:mc="http://schemas.openxmlformats.org/markup-compatibility/2006">
              <mc:Choice xmlns:v="urn:schemas-microsoft-com:vml" Requires="v">
                <p:oleObj spid="_x0000_s319496" name="Equation" r:id="rId9" imgW="1587240" imgH="419040" progId="Equation.DSMT4">
                  <p:embed/>
                </p:oleObj>
              </mc:Choice>
              <mc:Fallback>
                <p:oleObj name="Equation" r:id="rId9" imgW="1587240" imgH="419040" progId="Equation.DSMT4">
                  <p:embed/>
                  <p:pic>
                    <p:nvPicPr>
                      <p:cNvPr id="0" name="OLE substitute image"/>
                      <p:cNvPicPr/>
                      <p:nvPr/>
                    </p:nvPicPr>
                    <p:blipFill>
                      <a:blip r:embed="rId10"/>
                      <a:stretch>
                        <a:fillRect/>
                      </a:stretch>
                    </p:blipFill>
                    <p:spPr>
                      <a:xfrm>
                        <a:off x="5162678" y="5122708"/>
                        <a:ext cx="1587500" cy="419100"/>
                      </a:xfrm>
                      <a:prstGeom prst="rect">
                        <a:avLst/>
                      </a:prstGeom>
                    </p:spPr>
                  </p:pic>
                </p:oleObj>
              </mc:Fallback>
            </mc:AlternateContent>
          </a:graphicData>
        </a:graphic>
      </p:graphicFrame>
    </p:spTree>
    <p:extLst>
      <p:ext uri="{BB962C8B-B14F-4D97-AF65-F5344CB8AC3E}">
        <p14:creationId xmlns:p14="http://schemas.microsoft.com/office/powerpoint/2010/main" val="611569378"/>
      </p:ext>
    </p:extLst>
  </p:cSld>
  <p:clrMapOvr>
    <a:masterClrMapping/>
  </p:clrMapOvr>
  <p:transition/>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ADDA-7328-4FDE-B996-5B1ABAEAC801}"/>
              </a:ext>
            </a:extLst>
          </p:cNvPr>
          <p:cNvSpPr>
            <a:spLocks noGrp="1"/>
          </p:cNvSpPr>
          <p:nvPr>
            <p:ph type="title"/>
          </p:nvPr>
        </p:nvSpPr>
        <p:spPr/>
        <p:txBody>
          <a:bodyPr/>
          <a:lstStyle/>
          <a:p>
            <a:r>
              <a:rPr lang="en-US"/>
              <a:t>Assumptions About the Error Term</a:t>
            </a:r>
            <a:r>
              <a:rPr lang="en-US" i="1"/>
              <a:t> </a:t>
            </a:r>
            <a:r>
              <a:rPr lang="el-GR" i="1"/>
              <a:t>ε</a:t>
            </a:r>
            <a:endParaRPr lang="en-IN" i="1"/>
          </a:p>
        </p:txBody>
      </p:sp>
      <p:sp>
        <p:nvSpPr>
          <p:cNvPr id="24" name="Content Placeholder 2">
            <a:extLst>
              <a:ext uri="{FF2B5EF4-FFF2-40B4-BE49-F238E27FC236}">
                <a16:creationId xmlns:a16="http://schemas.microsoft.com/office/drawing/2014/main" id="{2BB1E70A-352D-47EC-B5FC-7A9C909AA6A9}"/>
              </a:ext>
            </a:extLst>
          </p:cNvPr>
          <p:cNvSpPr>
            <a:spLocks noGrp="1"/>
          </p:cNvSpPr>
          <p:nvPr>
            <p:ph sz="half" idx="2"/>
          </p:nvPr>
        </p:nvSpPr>
        <p:spPr>
          <a:xfrm>
            <a:off x="476843" y="1828800"/>
            <a:ext cx="11241915" cy="2137714"/>
          </a:xfrm>
        </p:spPr>
        <p:txBody>
          <a:bodyPr/>
          <a:lstStyle/>
          <a:p>
            <a:pPr marL="0" indent="0">
              <a:buNone/>
            </a:pPr>
            <a:r>
              <a:rPr lang="en-US"/>
              <a:t>Model assumptions</a:t>
            </a:r>
          </a:p>
          <a:p>
            <a:pPr marL="1371600" indent="-457200">
              <a:buFont typeface="+mj-lt"/>
              <a:buAutoNum type="arabicPeriod"/>
            </a:pPr>
            <a:r>
              <a:rPr lang="en-US"/>
              <a:t>The error term </a:t>
            </a:r>
            <a:r>
              <a:rPr lang="el-GR" i="1"/>
              <a:t>ε</a:t>
            </a:r>
            <a:r>
              <a:rPr lang="en-US"/>
              <a:t> is a random variable with mean of zero.</a:t>
            </a:r>
          </a:p>
          <a:p>
            <a:pPr marL="1371600" indent="-457200">
              <a:buFont typeface="+mj-lt"/>
              <a:buAutoNum type="arabicPeriod"/>
            </a:pPr>
            <a:r>
              <a:rPr lang="en-US"/>
              <a:t>The variance of </a:t>
            </a:r>
            <a:r>
              <a:rPr lang="el-GR" i="1"/>
              <a:t>ε</a:t>
            </a:r>
            <a:r>
              <a:rPr lang="en-US"/>
              <a:t>, denoted by </a:t>
            </a:r>
          </a:p>
        </p:txBody>
      </p:sp>
      <p:graphicFrame>
        <p:nvGraphicFramePr>
          <p:cNvPr id="9" name="Object 3" descr="sigma squared">
            <a:extLst>
              <a:ext uri="{FF2B5EF4-FFF2-40B4-BE49-F238E27FC236}">
                <a16:creationId xmlns:a16="http://schemas.microsoft.com/office/drawing/2014/main" id="{3B1B0076-600B-48E9-BE0F-76C8A4C1F55D}"/>
              </a:ext>
            </a:extLst>
          </p:cNvPr>
          <p:cNvGraphicFramePr>
            <a:graphicFrameLocks noGrp="1" noChangeAspect="1"/>
          </p:cNvGraphicFramePr>
          <p:nvPr>
            <p:ph idx="10"/>
            <p:extLst>
              <p:ext uri="{D42A27DB-BD31-4B8C-83A1-F6EECF244321}">
                <p14:modId xmlns:p14="http://schemas.microsoft.com/office/powerpoint/2010/main" val="306719560"/>
              </p:ext>
            </p:extLst>
          </p:nvPr>
        </p:nvGraphicFramePr>
        <p:xfrm>
          <a:off x="6049486" y="3025140"/>
          <a:ext cx="342900" cy="342900"/>
        </p:xfrm>
        <a:graphic>
          <a:graphicData uri="http://schemas.openxmlformats.org/presentationml/2006/ole">
            <mc:AlternateContent xmlns:mc="http://schemas.openxmlformats.org/markup-compatibility/2006">
              <mc:Choice xmlns:v="urn:schemas-microsoft-com:vml" Requires="v">
                <p:oleObj spid="_x0000_s320514" name="Equation" r:id="rId3" imgW="342720" imgH="342720" progId="Equation.DSMT4">
                  <p:embed/>
                </p:oleObj>
              </mc:Choice>
              <mc:Fallback>
                <p:oleObj name="Equation" r:id="rId3" imgW="342720" imgH="342720" progId="Equation.DSMT4">
                  <p:embed/>
                  <p:pic>
                    <p:nvPicPr>
                      <p:cNvPr id="0" name="OLE substitute image"/>
                      <p:cNvPicPr/>
                      <p:nvPr/>
                    </p:nvPicPr>
                    <p:blipFill>
                      <a:blip r:embed="rId4"/>
                      <a:stretch>
                        <a:fillRect/>
                      </a:stretch>
                    </p:blipFill>
                    <p:spPr>
                      <a:xfrm>
                        <a:off x="6049486" y="3025140"/>
                        <a:ext cx="3429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45AE6C3-2844-45A9-8348-8FE33FDC2054}"/>
              </a:ext>
            </a:extLst>
          </p:cNvPr>
          <p:cNvSpPr>
            <a:spLocks noGrp="1"/>
          </p:cNvSpPr>
          <p:nvPr>
            <p:ph idx="11"/>
          </p:nvPr>
        </p:nvSpPr>
        <p:spPr>
          <a:xfrm>
            <a:off x="6270466" y="3012442"/>
            <a:ext cx="4576604" cy="490215"/>
          </a:xfrm>
        </p:spPr>
        <p:txBody>
          <a:bodyPr/>
          <a:lstStyle/>
          <a:p>
            <a:pPr algn="l"/>
            <a:r>
              <a:rPr lang="en-US"/>
              <a:t>, is the same for all values of the </a:t>
            </a:r>
            <a:endParaRPr lang="en-IN"/>
          </a:p>
        </p:txBody>
      </p:sp>
      <p:sp>
        <p:nvSpPr>
          <p:cNvPr id="5" name="Content Placeholder 5">
            <a:extLst>
              <a:ext uri="{FF2B5EF4-FFF2-40B4-BE49-F238E27FC236}">
                <a16:creationId xmlns:a16="http://schemas.microsoft.com/office/drawing/2014/main" id="{A452F43F-FEF7-45DF-87FD-BB116612B77F}"/>
              </a:ext>
            </a:extLst>
          </p:cNvPr>
          <p:cNvSpPr>
            <a:spLocks noGrp="1"/>
          </p:cNvSpPr>
          <p:nvPr>
            <p:ph idx="13"/>
          </p:nvPr>
        </p:nvSpPr>
        <p:spPr>
          <a:xfrm>
            <a:off x="1900234" y="3476299"/>
            <a:ext cx="6830598" cy="490215"/>
          </a:xfrm>
        </p:spPr>
        <p:txBody>
          <a:bodyPr/>
          <a:lstStyle/>
          <a:p>
            <a:pPr algn="l"/>
            <a:r>
              <a:rPr lang="en-IN"/>
              <a:t>independent variable.</a:t>
            </a:r>
          </a:p>
        </p:txBody>
      </p:sp>
      <p:sp>
        <p:nvSpPr>
          <p:cNvPr id="6" name="Content Placeholder 6">
            <a:extLst>
              <a:ext uri="{FF2B5EF4-FFF2-40B4-BE49-F238E27FC236}">
                <a16:creationId xmlns:a16="http://schemas.microsoft.com/office/drawing/2014/main" id="{828B0997-3C8C-45D1-9150-4E7FE01B77B3}"/>
              </a:ext>
            </a:extLst>
          </p:cNvPr>
          <p:cNvSpPr>
            <a:spLocks noGrp="1"/>
          </p:cNvSpPr>
          <p:nvPr>
            <p:ph idx="15"/>
          </p:nvPr>
        </p:nvSpPr>
        <p:spPr>
          <a:xfrm>
            <a:off x="473241" y="4102193"/>
            <a:ext cx="11241915" cy="1638953"/>
          </a:xfrm>
        </p:spPr>
        <p:txBody>
          <a:bodyPr/>
          <a:lstStyle/>
          <a:p>
            <a:pPr marL="1371600" indent="-457200" algn="l">
              <a:buFont typeface="+mj-lt"/>
              <a:buAutoNum type="arabicPeriod" startAt="3"/>
            </a:pPr>
            <a:r>
              <a:rPr lang="en-US"/>
              <a:t>The values of </a:t>
            </a:r>
            <a:r>
              <a:rPr lang="el-GR" i="1"/>
              <a:t>ε</a:t>
            </a:r>
            <a:r>
              <a:rPr lang="en-US"/>
              <a:t> are independent.</a:t>
            </a:r>
          </a:p>
          <a:p>
            <a:pPr marL="1371600" indent="-457200" algn="l">
              <a:buFont typeface="+mj-lt"/>
              <a:buAutoNum type="arabicPeriod" startAt="3"/>
            </a:pPr>
            <a:r>
              <a:rPr lang="en-US"/>
              <a:t>The error term </a:t>
            </a:r>
            <a:r>
              <a:rPr lang="el-GR" i="1"/>
              <a:t>ε</a:t>
            </a:r>
            <a:r>
              <a:rPr lang="en-US" i="1"/>
              <a:t> </a:t>
            </a:r>
            <a:r>
              <a:rPr lang="en-US"/>
              <a:t>is a normally distributed random variable for all values of</a:t>
            </a:r>
            <a:r>
              <a:rPr lang="en-US" i="1"/>
              <a:t> x</a:t>
            </a:r>
            <a:r>
              <a:rPr lang="en-US"/>
              <a:t>. </a:t>
            </a:r>
          </a:p>
        </p:txBody>
      </p:sp>
    </p:spTree>
    <p:extLst>
      <p:ext uri="{BB962C8B-B14F-4D97-AF65-F5344CB8AC3E}">
        <p14:creationId xmlns:p14="http://schemas.microsoft.com/office/powerpoint/2010/main" val="2177365987"/>
      </p:ext>
    </p:extLst>
  </p:cSld>
  <p:clrMapOvr>
    <a:masterClrMapping/>
  </p:clrMapOvr>
  <p:transition/>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C4FDAE-13C7-4660-9DA3-36BFFA1B5274}"/>
              </a:ext>
            </a:extLst>
          </p:cNvPr>
          <p:cNvSpPr>
            <a:spLocks noGrp="1"/>
          </p:cNvSpPr>
          <p:nvPr>
            <p:ph type="title"/>
          </p:nvPr>
        </p:nvSpPr>
        <p:spPr/>
        <p:txBody>
          <a:bodyPr/>
          <a:lstStyle/>
          <a:p>
            <a:r>
              <a:rPr lang="en-IN"/>
              <a:t>Testing for Significance (1 of 3)</a:t>
            </a:r>
          </a:p>
        </p:txBody>
      </p:sp>
      <p:sp>
        <p:nvSpPr>
          <p:cNvPr id="17" name="Content Placeholder 2">
            <a:extLst>
              <a:ext uri="{FF2B5EF4-FFF2-40B4-BE49-F238E27FC236}">
                <a16:creationId xmlns:a16="http://schemas.microsoft.com/office/drawing/2014/main" id="{E14D35DF-3CDF-401F-BF78-427FBE18D894}"/>
              </a:ext>
            </a:extLst>
          </p:cNvPr>
          <p:cNvSpPr>
            <a:spLocks noGrp="1"/>
          </p:cNvSpPr>
          <p:nvPr>
            <p:ph sz="quarter" idx="17"/>
          </p:nvPr>
        </p:nvSpPr>
        <p:spPr>
          <a:xfrm>
            <a:off x="476843" y="1828799"/>
            <a:ext cx="11231112" cy="797571"/>
          </a:xfrm>
        </p:spPr>
        <p:txBody>
          <a:bodyPr/>
          <a:lstStyle/>
          <a:p>
            <a:pPr algn="l">
              <a:buFont typeface="Arial" pitchFamily="34" charset="0"/>
              <a:buChar char="•"/>
            </a:pPr>
            <a:r>
              <a:rPr lang="en-US"/>
              <a:t>To test for a significant regression relationship, we must conduct a hypothesis test to determine whether the value of</a:t>
            </a:r>
          </a:p>
        </p:txBody>
      </p:sp>
      <p:graphicFrame>
        <p:nvGraphicFramePr>
          <p:cNvPr id="24" name="Object 3" descr="Beta subscript 1 baseline is zero.">
            <a:extLst>
              <a:ext uri="{FF2B5EF4-FFF2-40B4-BE49-F238E27FC236}">
                <a16:creationId xmlns:a16="http://schemas.microsoft.com/office/drawing/2014/main" id="{132B66E8-5AA3-46CC-A289-743EDB0A8D77}"/>
              </a:ext>
            </a:extLst>
          </p:cNvPr>
          <p:cNvGraphicFramePr>
            <a:graphicFrameLocks noGrp="1" noChangeAspect="1"/>
          </p:cNvGraphicFramePr>
          <p:nvPr>
            <p:ph sz="quarter" idx="26"/>
            <p:extLst>
              <p:ext uri="{D42A27DB-BD31-4B8C-83A1-F6EECF244321}">
                <p14:modId xmlns:p14="http://schemas.microsoft.com/office/powerpoint/2010/main" val="3400547213"/>
              </p:ext>
            </p:extLst>
          </p:nvPr>
        </p:nvGraphicFramePr>
        <p:xfrm>
          <a:off x="6053208" y="2272759"/>
          <a:ext cx="1384300" cy="381000"/>
        </p:xfrm>
        <a:graphic>
          <a:graphicData uri="http://schemas.openxmlformats.org/presentationml/2006/ole">
            <mc:AlternateContent xmlns:mc="http://schemas.openxmlformats.org/markup-compatibility/2006">
              <mc:Choice xmlns:v="urn:schemas-microsoft-com:vml" Requires="v">
                <p:oleObj spid="_x0000_s321539" name="Equation" r:id="rId3" imgW="1384200" imgH="380880" progId="Equation.DSMT4">
                  <p:embed/>
                </p:oleObj>
              </mc:Choice>
              <mc:Fallback>
                <p:oleObj name="Equation" r:id="rId3" imgW="1384200" imgH="380880" progId="Equation.DSMT4">
                  <p:embed/>
                  <p:pic>
                    <p:nvPicPr>
                      <p:cNvPr id="0" name="OLE substitute image"/>
                      <p:cNvPicPr/>
                      <p:nvPr/>
                    </p:nvPicPr>
                    <p:blipFill>
                      <a:blip r:embed="rId4"/>
                      <a:stretch>
                        <a:fillRect/>
                      </a:stretch>
                    </p:blipFill>
                    <p:spPr>
                      <a:xfrm>
                        <a:off x="6053208" y="2272759"/>
                        <a:ext cx="1384300" cy="38100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96355F22-9EB5-4002-B619-D751FC549077}"/>
              </a:ext>
            </a:extLst>
          </p:cNvPr>
          <p:cNvSpPr>
            <a:spLocks noGrp="1"/>
          </p:cNvSpPr>
          <p:nvPr>
            <p:ph sz="quarter" idx="24"/>
          </p:nvPr>
        </p:nvSpPr>
        <p:spPr>
          <a:xfrm>
            <a:off x="476843" y="2764478"/>
            <a:ext cx="6824279" cy="457200"/>
          </a:xfrm>
        </p:spPr>
        <p:txBody>
          <a:bodyPr/>
          <a:lstStyle/>
          <a:p>
            <a:pPr marL="228600" indent="-228600" algn="l">
              <a:buFont typeface="Arial" pitchFamily="34" charset="0"/>
              <a:buChar char="•"/>
            </a:pPr>
            <a:r>
              <a:rPr lang="en-US"/>
              <a:t>Two tests are commonly used:</a:t>
            </a:r>
          </a:p>
        </p:txBody>
      </p:sp>
      <p:sp>
        <p:nvSpPr>
          <p:cNvPr id="15" name="Content Placeholder 5">
            <a:extLst>
              <a:ext uri="{FF2B5EF4-FFF2-40B4-BE49-F238E27FC236}">
                <a16:creationId xmlns:a16="http://schemas.microsoft.com/office/drawing/2014/main" id="{1A180EAE-2237-4B5D-AE56-52BEF662E0A1}"/>
              </a:ext>
            </a:extLst>
          </p:cNvPr>
          <p:cNvSpPr>
            <a:spLocks noGrp="1"/>
          </p:cNvSpPr>
          <p:nvPr>
            <p:ph sz="quarter" idx="18"/>
          </p:nvPr>
        </p:nvSpPr>
        <p:spPr>
          <a:xfrm>
            <a:off x="3874904" y="3531388"/>
            <a:ext cx="1284246" cy="548640"/>
          </a:xfrm>
          <a:ln>
            <a:solidFill>
              <a:schemeClr val="accent1"/>
            </a:solidFill>
          </a:ln>
        </p:spPr>
        <p:txBody>
          <a:bodyPr/>
          <a:lstStyle/>
          <a:p>
            <a:pPr marL="0" indent="0" algn="ctr">
              <a:buNone/>
            </a:pPr>
            <a:r>
              <a:rPr lang="en-IN" i="1"/>
              <a:t>t </a:t>
            </a:r>
            <a:r>
              <a:rPr lang="en-IN"/>
              <a:t>Test</a:t>
            </a:r>
          </a:p>
        </p:txBody>
      </p:sp>
      <p:sp>
        <p:nvSpPr>
          <p:cNvPr id="5" name="Content Placeholder 6">
            <a:extLst>
              <a:ext uri="{FF2B5EF4-FFF2-40B4-BE49-F238E27FC236}">
                <a16:creationId xmlns:a16="http://schemas.microsoft.com/office/drawing/2014/main" id="{2B148C31-DFFB-45B3-8DF2-2C6B59FD50B8}"/>
              </a:ext>
            </a:extLst>
          </p:cNvPr>
          <p:cNvSpPr>
            <a:spLocks noGrp="1"/>
          </p:cNvSpPr>
          <p:nvPr>
            <p:ph sz="quarter" idx="19"/>
          </p:nvPr>
        </p:nvSpPr>
        <p:spPr>
          <a:xfrm>
            <a:off x="5517698" y="3544883"/>
            <a:ext cx="789264" cy="548640"/>
          </a:xfrm>
        </p:spPr>
        <p:txBody>
          <a:bodyPr/>
          <a:lstStyle/>
          <a:p>
            <a:pPr marL="0" indent="0">
              <a:buNone/>
            </a:pPr>
            <a:r>
              <a:rPr lang="en-IN"/>
              <a:t>and</a:t>
            </a:r>
          </a:p>
        </p:txBody>
      </p:sp>
      <p:sp>
        <p:nvSpPr>
          <p:cNvPr id="11" name="Content Placeholder 7">
            <a:extLst>
              <a:ext uri="{FF2B5EF4-FFF2-40B4-BE49-F238E27FC236}">
                <a16:creationId xmlns:a16="http://schemas.microsoft.com/office/drawing/2014/main" id="{741FA592-8F32-468C-B2F0-3F7DF720E20A}"/>
              </a:ext>
            </a:extLst>
          </p:cNvPr>
          <p:cNvSpPr>
            <a:spLocks noGrp="1"/>
          </p:cNvSpPr>
          <p:nvPr>
            <p:ph sz="quarter" idx="20"/>
          </p:nvPr>
        </p:nvSpPr>
        <p:spPr>
          <a:xfrm>
            <a:off x="6510965" y="3527823"/>
            <a:ext cx="1276985" cy="548640"/>
          </a:xfrm>
          <a:ln>
            <a:solidFill>
              <a:schemeClr val="accent1"/>
            </a:solidFill>
          </a:ln>
        </p:spPr>
        <p:txBody>
          <a:bodyPr/>
          <a:lstStyle/>
          <a:p>
            <a:pPr marL="0" indent="0" algn="ctr">
              <a:buNone/>
            </a:pPr>
            <a:r>
              <a:rPr lang="en-IN" i="1"/>
              <a:t>F</a:t>
            </a:r>
            <a:r>
              <a:rPr lang="en-IN"/>
              <a:t> test</a:t>
            </a:r>
          </a:p>
        </p:txBody>
      </p:sp>
      <p:sp>
        <p:nvSpPr>
          <p:cNvPr id="13" name="Content Placeholder 8">
            <a:extLst>
              <a:ext uri="{FF2B5EF4-FFF2-40B4-BE49-F238E27FC236}">
                <a16:creationId xmlns:a16="http://schemas.microsoft.com/office/drawing/2014/main" id="{C1D30261-8E07-4C0D-83C1-2C372DD8E784}"/>
              </a:ext>
            </a:extLst>
          </p:cNvPr>
          <p:cNvSpPr>
            <a:spLocks noGrp="1"/>
          </p:cNvSpPr>
          <p:nvPr>
            <p:ph sz="quarter" idx="21"/>
          </p:nvPr>
        </p:nvSpPr>
        <p:spPr>
          <a:xfrm>
            <a:off x="473242" y="4382457"/>
            <a:ext cx="6824279" cy="517980"/>
          </a:xfrm>
        </p:spPr>
        <p:txBody>
          <a:bodyPr/>
          <a:lstStyle/>
          <a:p>
            <a:pPr marL="228600" indent="-228600" algn="l">
              <a:buFont typeface="Arial" pitchFamily="34" charset="0"/>
              <a:buChar char="•"/>
            </a:pPr>
            <a:r>
              <a:rPr lang="en-US"/>
              <a:t>Both the </a:t>
            </a:r>
            <a:r>
              <a:rPr lang="en-US" i="1"/>
              <a:t>t </a:t>
            </a:r>
            <a:r>
              <a:rPr lang="en-US"/>
              <a:t>test and </a:t>
            </a:r>
            <a:r>
              <a:rPr lang="en-US" i="1"/>
              <a:t>F </a:t>
            </a:r>
            <a:r>
              <a:rPr lang="en-US"/>
              <a:t>test require an estimate of</a:t>
            </a:r>
          </a:p>
        </p:txBody>
      </p:sp>
      <p:graphicFrame>
        <p:nvGraphicFramePr>
          <p:cNvPr id="14" name="Object 9" descr="sigma squared">
            <a:extLst>
              <a:ext uri="{FF2B5EF4-FFF2-40B4-BE49-F238E27FC236}">
                <a16:creationId xmlns:a16="http://schemas.microsoft.com/office/drawing/2014/main" id="{3337FC68-D772-47A4-91D0-F15EDCE3342D}"/>
              </a:ext>
            </a:extLst>
          </p:cNvPr>
          <p:cNvGraphicFramePr>
            <a:graphicFrameLocks noGrp="1" noChangeAspect="1"/>
          </p:cNvGraphicFramePr>
          <p:nvPr>
            <p:ph sz="quarter" idx="23"/>
            <p:extLst>
              <p:ext uri="{D42A27DB-BD31-4B8C-83A1-F6EECF244321}">
                <p14:modId xmlns:p14="http://schemas.microsoft.com/office/powerpoint/2010/main" val="2062753711"/>
              </p:ext>
            </p:extLst>
          </p:nvPr>
        </p:nvGraphicFramePr>
        <p:xfrm>
          <a:off x="7238519" y="4427133"/>
          <a:ext cx="355600" cy="342900"/>
        </p:xfrm>
        <a:graphic>
          <a:graphicData uri="http://schemas.openxmlformats.org/presentationml/2006/ole">
            <mc:AlternateContent xmlns:mc="http://schemas.openxmlformats.org/markup-compatibility/2006">
              <mc:Choice xmlns:v="urn:schemas-microsoft-com:vml" Requires="v">
                <p:oleObj spid="_x0000_s321540" name="Equation" r:id="rId5" imgW="355320" imgH="342720" progId="Equation.DSMT4">
                  <p:embed/>
                </p:oleObj>
              </mc:Choice>
              <mc:Fallback>
                <p:oleObj name="Equation" r:id="rId5" imgW="355320" imgH="342720" progId="Equation.DSMT4">
                  <p:embed/>
                  <p:pic>
                    <p:nvPicPr>
                      <p:cNvPr id="0" name="OLE substitute image"/>
                      <p:cNvPicPr/>
                      <p:nvPr/>
                    </p:nvPicPr>
                    <p:blipFill>
                      <a:blip r:embed="rId6"/>
                      <a:stretch>
                        <a:fillRect/>
                      </a:stretch>
                    </p:blipFill>
                    <p:spPr>
                      <a:xfrm>
                        <a:off x="7238519" y="4427133"/>
                        <a:ext cx="355600" cy="342900"/>
                      </a:xfrm>
                      <a:prstGeom prst="rect">
                        <a:avLst/>
                      </a:prstGeom>
                    </p:spPr>
                  </p:pic>
                </p:oleObj>
              </mc:Fallback>
            </mc:AlternateContent>
          </a:graphicData>
        </a:graphic>
      </p:graphicFrame>
      <p:sp>
        <p:nvSpPr>
          <p:cNvPr id="3" name="Content Placeholder 10">
            <a:extLst>
              <a:ext uri="{FF2B5EF4-FFF2-40B4-BE49-F238E27FC236}">
                <a16:creationId xmlns:a16="http://schemas.microsoft.com/office/drawing/2014/main" id="{1FCB9E86-55FF-4C3A-90C1-969F75518892}"/>
              </a:ext>
            </a:extLst>
          </p:cNvPr>
          <p:cNvSpPr>
            <a:spLocks noGrp="1"/>
          </p:cNvSpPr>
          <p:nvPr>
            <p:ph sz="quarter" idx="22"/>
          </p:nvPr>
        </p:nvSpPr>
        <p:spPr>
          <a:xfrm>
            <a:off x="7526067" y="4385566"/>
            <a:ext cx="3474720" cy="457200"/>
          </a:xfrm>
        </p:spPr>
        <p:txBody>
          <a:bodyPr/>
          <a:lstStyle/>
          <a:p>
            <a:pPr marL="0" indent="0" algn="l">
              <a:buNone/>
            </a:pPr>
            <a:r>
              <a:rPr lang="en-US"/>
              <a:t>, the variance of </a:t>
            </a:r>
            <a:r>
              <a:rPr lang="el-GR" i="1">
                <a:latin typeface="Arial" pitchFamily="34" charset="0"/>
                <a:cs typeface="Arial" pitchFamily="34" charset="0"/>
              </a:rPr>
              <a:t>ε</a:t>
            </a:r>
            <a:r>
              <a:rPr lang="en-US">
                <a:latin typeface="Arial" pitchFamily="34" charset="0"/>
                <a:cs typeface="Arial" pitchFamily="34" charset="0"/>
              </a:rPr>
              <a:t> </a:t>
            </a:r>
            <a:r>
              <a:rPr lang="en-US"/>
              <a:t>in the</a:t>
            </a:r>
          </a:p>
        </p:txBody>
      </p:sp>
      <p:sp>
        <p:nvSpPr>
          <p:cNvPr id="8" name="Content Placeholder 11">
            <a:extLst>
              <a:ext uri="{FF2B5EF4-FFF2-40B4-BE49-F238E27FC236}">
                <a16:creationId xmlns:a16="http://schemas.microsoft.com/office/drawing/2014/main" id="{BC9DFB62-344F-4B6F-A1E5-42610C145E20}"/>
              </a:ext>
            </a:extLst>
          </p:cNvPr>
          <p:cNvSpPr>
            <a:spLocks noGrp="1"/>
          </p:cNvSpPr>
          <p:nvPr>
            <p:ph sz="quarter" idx="25"/>
          </p:nvPr>
        </p:nvSpPr>
        <p:spPr>
          <a:xfrm>
            <a:off x="705135" y="4842939"/>
            <a:ext cx="3474720" cy="457200"/>
          </a:xfrm>
        </p:spPr>
        <p:txBody>
          <a:bodyPr/>
          <a:lstStyle/>
          <a:p>
            <a:pPr marL="0" indent="0" algn="l">
              <a:buNone/>
            </a:pPr>
            <a:r>
              <a:rPr lang="en-US"/>
              <a:t>regression model.</a:t>
            </a:r>
          </a:p>
        </p:txBody>
      </p:sp>
    </p:spTree>
    <p:extLst>
      <p:ext uri="{BB962C8B-B14F-4D97-AF65-F5344CB8AC3E}">
        <p14:creationId xmlns:p14="http://schemas.microsoft.com/office/powerpoint/2010/main" val="40477301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Data Sets, Elements, Variables, and Observations</a:t>
            </a:r>
            <a:endParaRPr lang="en-IN"/>
          </a:p>
        </p:txBody>
      </p:sp>
      <p:pic>
        <p:nvPicPr>
          <p:cNvPr id="6" name="Picture 2" descr="A screenshot of the table. A bracket indicates that variables include: W T O status, Per Capita G D P (in dollars), and the Fitch Rating. Another bracket indicates that element names include: Armenia, Australia, Austria, Azerbaijan, and Bahrain. An observation includes all items in a row. An annotation labeled Observation points to earnings per share of 1.67. An example of a data set is the data contained in the Per Capita G D P column and the data in the Fitch rating column.">
            <a:extLst>
              <a:ext uri="{FF2B5EF4-FFF2-40B4-BE49-F238E27FC236}">
                <a16:creationId xmlns:a16="http://schemas.microsoft.com/office/drawing/2014/main" id="{CE749183-27BC-4C52-A484-70BADBCE1D7A}"/>
              </a:ext>
            </a:extLst>
          </p:cNvPr>
          <p:cNvPicPr>
            <a:picLocks noGrp="1" noChangeAspect="1"/>
          </p:cNvPicPr>
          <p:nvPr>
            <p:ph idx="1"/>
          </p:nvPr>
        </p:nvPicPr>
        <p:blipFill>
          <a:blip r:embed="rId2"/>
          <a:srcRect r="4029" b="8435"/>
          <a:stretch>
            <a:fillRect/>
          </a:stretch>
        </p:blipFill>
        <p:spPr>
          <a:xfrm>
            <a:off x="474663" y="2084739"/>
            <a:ext cx="11242675" cy="3833110"/>
          </a:xfrm>
          <a:prstGeom prst="rect">
            <a:avLst/>
          </a:prstGeom>
        </p:spPr>
      </p:pic>
    </p:spTree>
    <p:extLst>
      <p:ext uri="{BB962C8B-B14F-4D97-AF65-F5344CB8AC3E}">
        <p14:creationId xmlns:p14="http://schemas.microsoft.com/office/powerpoint/2010/main" val="5810369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Histograms Showing Skewness (4 of 4)</a:t>
            </a:r>
          </a:p>
        </p:txBody>
      </p:sp>
      <p:sp>
        <p:nvSpPr>
          <p:cNvPr id="7" name="Content Placeholder 2">
            <a:extLst>
              <a:ext uri="{FF2B5EF4-FFF2-40B4-BE49-F238E27FC236}">
                <a16:creationId xmlns:a16="http://schemas.microsoft.com/office/drawing/2014/main" id="{2F7C6ABF-BBE7-4C1A-8218-64DC05458B3F}"/>
              </a:ext>
            </a:extLst>
          </p:cNvPr>
          <p:cNvSpPr>
            <a:spLocks noGrp="1"/>
          </p:cNvSpPr>
          <p:nvPr>
            <p:ph sz="half" idx="1"/>
          </p:nvPr>
        </p:nvSpPr>
        <p:spPr>
          <a:xfrm>
            <a:off x="476844" y="1825626"/>
            <a:ext cx="4118016" cy="2974974"/>
          </a:xfrm>
        </p:spPr>
        <p:txBody>
          <a:bodyPr/>
          <a:lstStyle/>
          <a:p>
            <a:pPr>
              <a:spcBef>
                <a:spcPts val="600"/>
              </a:spcBef>
              <a:spcAft>
                <a:spcPts val="600"/>
              </a:spcAft>
            </a:pPr>
            <a:r>
              <a:rPr lang="en-US"/>
              <a:t> Highly Skewed Right</a:t>
            </a:r>
          </a:p>
          <a:p>
            <a:pPr marL="685800">
              <a:spcBef>
                <a:spcPts val="600"/>
              </a:spcBef>
              <a:spcAft>
                <a:spcPts val="600"/>
              </a:spcAft>
            </a:pPr>
            <a:r>
              <a:rPr lang="en-US"/>
              <a:t>A very long tail to the right</a:t>
            </a:r>
          </a:p>
          <a:p>
            <a:pPr marL="685800">
              <a:spcBef>
                <a:spcPts val="600"/>
              </a:spcBef>
              <a:spcAft>
                <a:spcPts val="600"/>
              </a:spcAft>
            </a:pPr>
            <a:r>
              <a:rPr lang="en-US" b="1" u="sng"/>
              <a:t>Example:</a:t>
            </a:r>
            <a:r>
              <a:rPr lang="en-US" b="1"/>
              <a:t> </a:t>
            </a:r>
            <a:r>
              <a:rPr lang="en-US"/>
              <a:t>Executive Salaries</a:t>
            </a:r>
          </a:p>
        </p:txBody>
      </p:sp>
      <p:pic>
        <p:nvPicPr>
          <p:cNvPr id="9" name="Content Placeholder 8" descr="Highly skewed right. The frequency rises by large value from the first data to the second data of the histogram and falls sharply for subsequent data.">
            <a:extLst>
              <a:ext uri="{FF2B5EF4-FFF2-40B4-BE49-F238E27FC236}">
                <a16:creationId xmlns:a16="http://schemas.microsoft.com/office/drawing/2014/main" id="{3EDBC066-0A01-43C9-9DC1-4EB9646D9454}"/>
              </a:ext>
            </a:extLst>
          </p:cNvPr>
          <p:cNvPicPr>
            <a:picLocks noGrp="1" noChangeAspect="1"/>
          </p:cNvPicPr>
          <p:nvPr>
            <p:ph sz="half" idx="10"/>
          </p:nvPr>
        </p:nvPicPr>
        <p:blipFill>
          <a:blip r:embed="rId2"/>
          <a:stretch>
            <a:fillRect/>
          </a:stretch>
        </p:blipFill>
        <p:spPr>
          <a:xfrm>
            <a:off x="4312665" y="1825626"/>
            <a:ext cx="7131940" cy="4232274"/>
          </a:xfrm>
          <a:prstGeom prst="rect">
            <a:avLst/>
          </a:prstGeom>
        </p:spPr>
      </p:pic>
    </p:spTree>
    <p:extLst>
      <p:ext uri="{BB962C8B-B14F-4D97-AF65-F5344CB8AC3E}">
        <p14:creationId xmlns:p14="http://schemas.microsoft.com/office/powerpoint/2010/main" val="841536310"/>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a:t>Testing for Significance (2 of 3)</a:t>
            </a:r>
          </a:p>
        </p:txBody>
      </p:sp>
      <p:sp>
        <p:nvSpPr>
          <p:cNvPr id="22" name="Content Placeholder 2">
            <a:extLst>
              <a:ext uri="{FF2B5EF4-FFF2-40B4-BE49-F238E27FC236}">
                <a16:creationId xmlns:a16="http://schemas.microsoft.com/office/drawing/2014/main" id="{54F292DC-71A3-4687-8138-C7F52AC1C2D0}"/>
              </a:ext>
            </a:extLst>
          </p:cNvPr>
          <p:cNvSpPr>
            <a:spLocks noGrp="1"/>
          </p:cNvSpPr>
          <p:nvPr>
            <p:ph idx="1"/>
          </p:nvPr>
        </p:nvSpPr>
        <p:spPr>
          <a:xfrm>
            <a:off x="476844" y="1944375"/>
            <a:ext cx="2468880" cy="457200"/>
          </a:xfrm>
        </p:spPr>
        <p:txBody>
          <a:bodyPr/>
          <a:lstStyle/>
          <a:p>
            <a:pPr marL="228600" indent="-228600" algn="l">
              <a:buFont typeface="Arial" pitchFamily="34" charset="0"/>
              <a:buChar char="•"/>
            </a:pPr>
            <a:r>
              <a:rPr lang="en-US"/>
              <a:t>An Estimate of </a:t>
            </a:r>
          </a:p>
        </p:txBody>
      </p:sp>
      <p:graphicFrame>
        <p:nvGraphicFramePr>
          <p:cNvPr id="24" name="Object 3" descr="sigma squared">
            <a:extLst>
              <a:ext uri="{FF2B5EF4-FFF2-40B4-BE49-F238E27FC236}">
                <a16:creationId xmlns:a16="http://schemas.microsoft.com/office/drawing/2014/main" id="{77EAA7E9-C9E8-4573-97DC-89B4D8174AAC}"/>
              </a:ext>
            </a:extLst>
          </p:cNvPr>
          <p:cNvGraphicFramePr>
            <a:graphicFrameLocks noGrp="1" noChangeAspect="1"/>
          </p:cNvGraphicFramePr>
          <p:nvPr>
            <p:ph idx="11"/>
            <p:extLst>
              <p:ext uri="{D42A27DB-BD31-4B8C-83A1-F6EECF244321}">
                <p14:modId xmlns:p14="http://schemas.microsoft.com/office/powerpoint/2010/main" val="1970549355"/>
              </p:ext>
            </p:extLst>
          </p:nvPr>
        </p:nvGraphicFramePr>
        <p:xfrm>
          <a:off x="2940050" y="1957070"/>
          <a:ext cx="395288" cy="381000"/>
        </p:xfrm>
        <a:graphic>
          <a:graphicData uri="http://schemas.openxmlformats.org/presentationml/2006/ole">
            <mc:AlternateContent xmlns:mc="http://schemas.openxmlformats.org/markup-compatibility/2006">
              <mc:Choice xmlns:v="urn:schemas-microsoft-com:vml" Requires="v">
                <p:oleObj spid="_x0000_s322566" name="Equation" r:id="rId3" imgW="355320" imgH="342720" progId="Equation.DSMT4">
                  <p:embed/>
                </p:oleObj>
              </mc:Choice>
              <mc:Fallback>
                <p:oleObj name="Equation" r:id="rId3" imgW="355320" imgH="342720" progId="Equation.DSMT4">
                  <p:embed/>
                  <p:pic>
                    <p:nvPicPr>
                      <p:cNvPr id="0" name="OLE substitute image"/>
                      <p:cNvPicPr/>
                      <p:nvPr/>
                    </p:nvPicPr>
                    <p:blipFill>
                      <a:blip r:embed="rId4"/>
                      <a:stretch>
                        <a:fillRect/>
                      </a:stretch>
                    </p:blipFill>
                    <p:spPr>
                      <a:xfrm>
                        <a:off x="2940050" y="1957070"/>
                        <a:ext cx="395288" cy="381000"/>
                      </a:xfrm>
                      <a:prstGeom prst="rect">
                        <a:avLst/>
                      </a:prstGeom>
                    </p:spPr>
                  </p:pic>
                </p:oleObj>
              </mc:Fallback>
            </mc:AlternateContent>
          </a:graphicData>
        </a:graphic>
      </p:graphicFrame>
      <p:sp>
        <p:nvSpPr>
          <p:cNvPr id="16" name="Content Placeholder 4">
            <a:extLst>
              <a:ext uri="{FF2B5EF4-FFF2-40B4-BE49-F238E27FC236}">
                <a16:creationId xmlns:a16="http://schemas.microsoft.com/office/drawing/2014/main" id="{CDF8BFC9-4C07-41DF-AF7C-12933652A085}"/>
              </a:ext>
            </a:extLst>
          </p:cNvPr>
          <p:cNvSpPr>
            <a:spLocks noGrp="1"/>
          </p:cNvSpPr>
          <p:nvPr>
            <p:ph idx="13"/>
          </p:nvPr>
        </p:nvSpPr>
        <p:spPr>
          <a:xfrm>
            <a:off x="888553" y="2566087"/>
            <a:ext cx="7863840" cy="457200"/>
          </a:xfrm>
        </p:spPr>
        <p:txBody>
          <a:bodyPr/>
          <a:lstStyle/>
          <a:p>
            <a:pPr marL="228600" algn="l"/>
            <a:r>
              <a:rPr lang="en-US"/>
              <a:t>The mean square error (MSE) provides the estimate of </a:t>
            </a:r>
          </a:p>
        </p:txBody>
      </p:sp>
      <p:graphicFrame>
        <p:nvGraphicFramePr>
          <p:cNvPr id="26" name="Object 5" descr="sigma squared">
            <a:extLst>
              <a:ext uri="{FF2B5EF4-FFF2-40B4-BE49-F238E27FC236}">
                <a16:creationId xmlns:a16="http://schemas.microsoft.com/office/drawing/2014/main" id="{A0333F4C-F880-418A-9CE6-E8674FDC9305}"/>
              </a:ext>
            </a:extLst>
          </p:cNvPr>
          <p:cNvGraphicFramePr>
            <a:graphicFrameLocks noGrp="1" noChangeAspect="1"/>
          </p:cNvGraphicFramePr>
          <p:nvPr>
            <p:ph idx="12"/>
            <p:extLst>
              <p:ext uri="{D42A27DB-BD31-4B8C-83A1-F6EECF244321}">
                <p14:modId xmlns:p14="http://schemas.microsoft.com/office/powerpoint/2010/main" val="1396995522"/>
              </p:ext>
            </p:extLst>
          </p:nvPr>
        </p:nvGraphicFramePr>
        <p:xfrm>
          <a:off x="8687639" y="2572623"/>
          <a:ext cx="431640" cy="380880"/>
        </p:xfrm>
        <a:graphic>
          <a:graphicData uri="http://schemas.openxmlformats.org/presentationml/2006/ole">
            <mc:AlternateContent xmlns:mc="http://schemas.openxmlformats.org/markup-compatibility/2006">
              <mc:Choice xmlns:v="urn:schemas-microsoft-com:vml" Requires="v">
                <p:oleObj spid="_x0000_s322567" name="Equation" r:id="rId5" imgW="431640" imgH="380880" progId="Equation.DSMT4">
                  <p:embed/>
                </p:oleObj>
              </mc:Choice>
              <mc:Fallback>
                <p:oleObj name="Equation" r:id="rId5" imgW="431640" imgH="380880" progId="Equation.DSMT4">
                  <p:embed/>
                  <p:pic>
                    <p:nvPicPr>
                      <p:cNvPr id="0" name="OLE substitute image"/>
                      <p:cNvPicPr/>
                      <p:nvPr/>
                    </p:nvPicPr>
                    <p:blipFill>
                      <a:blip r:embed="rId6"/>
                      <a:stretch>
                        <a:fillRect/>
                      </a:stretch>
                    </p:blipFill>
                    <p:spPr>
                      <a:xfrm>
                        <a:off x="8687639" y="2572623"/>
                        <a:ext cx="431640" cy="380880"/>
                      </a:xfrm>
                      <a:prstGeom prst="rect">
                        <a:avLst/>
                      </a:prstGeom>
                    </p:spPr>
                  </p:pic>
                </p:oleObj>
              </mc:Fallback>
            </mc:AlternateContent>
          </a:graphicData>
        </a:graphic>
      </p:graphicFrame>
      <p:sp>
        <p:nvSpPr>
          <p:cNvPr id="17" name="Content Placeholder 6">
            <a:extLst>
              <a:ext uri="{FF2B5EF4-FFF2-40B4-BE49-F238E27FC236}">
                <a16:creationId xmlns:a16="http://schemas.microsoft.com/office/drawing/2014/main" id="{53778DEF-CCCB-4B36-B7C6-7EAFA8FFF776}"/>
              </a:ext>
            </a:extLst>
          </p:cNvPr>
          <p:cNvSpPr>
            <a:spLocks noGrp="1"/>
          </p:cNvSpPr>
          <p:nvPr>
            <p:ph idx="14"/>
          </p:nvPr>
        </p:nvSpPr>
        <p:spPr>
          <a:xfrm>
            <a:off x="9098589" y="2561217"/>
            <a:ext cx="2377440" cy="457200"/>
          </a:xfrm>
        </p:spPr>
        <p:txBody>
          <a:bodyPr/>
          <a:lstStyle/>
          <a:p>
            <a:pPr algn="l"/>
            <a:r>
              <a:rPr lang="en-US"/>
              <a:t>and the notation</a:t>
            </a:r>
          </a:p>
        </p:txBody>
      </p:sp>
      <p:graphicFrame>
        <p:nvGraphicFramePr>
          <p:cNvPr id="25" name="Object 7" descr="s squared is also used.">
            <a:extLst>
              <a:ext uri="{FF2B5EF4-FFF2-40B4-BE49-F238E27FC236}">
                <a16:creationId xmlns:a16="http://schemas.microsoft.com/office/drawing/2014/main" id="{85084B14-5B64-4A7E-889C-D4225D6A7619}"/>
              </a:ext>
            </a:extLst>
          </p:cNvPr>
          <p:cNvGraphicFramePr>
            <a:graphicFrameLocks noGrp="1" noChangeAspect="1"/>
          </p:cNvGraphicFramePr>
          <p:nvPr>
            <p:ph idx="15"/>
            <p:extLst>
              <p:ext uri="{D42A27DB-BD31-4B8C-83A1-F6EECF244321}">
                <p14:modId xmlns:p14="http://schemas.microsoft.com/office/powerpoint/2010/main" val="4185111280"/>
              </p:ext>
            </p:extLst>
          </p:nvPr>
        </p:nvGraphicFramePr>
        <p:xfrm>
          <a:off x="1171874" y="3055284"/>
          <a:ext cx="2120760" cy="342720"/>
        </p:xfrm>
        <a:graphic>
          <a:graphicData uri="http://schemas.openxmlformats.org/presentationml/2006/ole">
            <mc:AlternateContent xmlns:mc="http://schemas.openxmlformats.org/markup-compatibility/2006">
              <mc:Choice xmlns:v="urn:schemas-microsoft-com:vml" Requires="v">
                <p:oleObj spid="_x0000_s322568" name="Equation" r:id="rId7" imgW="2120760" imgH="342720" progId="Equation.DSMT4">
                  <p:embed/>
                </p:oleObj>
              </mc:Choice>
              <mc:Fallback>
                <p:oleObj name="Equation" r:id="rId7" imgW="2120760" imgH="342720" progId="Equation.DSMT4">
                  <p:embed/>
                  <p:pic>
                    <p:nvPicPr>
                      <p:cNvPr id="0" name="OLE substitute image"/>
                      <p:cNvPicPr/>
                      <p:nvPr/>
                    </p:nvPicPr>
                    <p:blipFill>
                      <a:blip r:embed="rId8"/>
                      <a:stretch>
                        <a:fillRect/>
                      </a:stretch>
                    </p:blipFill>
                    <p:spPr>
                      <a:xfrm>
                        <a:off x="1171874" y="3055284"/>
                        <a:ext cx="2120760" cy="342720"/>
                      </a:xfrm>
                      <a:prstGeom prst="rect">
                        <a:avLst/>
                      </a:prstGeom>
                    </p:spPr>
                  </p:pic>
                </p:oleObj>
              </mc:Fallback>
            </mc:AlternateContent>
          </a:graphicData>
        </a:graphic>
      </p:graphicFrame>
      <p:graphicFrame>
        <p:nvGraphicFramePr>
          <p:cNvPr id="27" name="Object 8" descr="Begin equation. s squared equals M S E equals start fraction S S E divided by left parenthesis n minus 2 right parenthesis, end fraction. End equation.&#10;">
            <a:extLst>
              <a:ext uri="{FF2B5EF4-FFF2-40B4-BE49-F238E27FC236}">
                <a16:creationId xmlns:a16="http://schemas.microsoft.com/office/drawing/2014/main" id="{A0AE083C-CD1E-45D4-A480-B37BA91AE914}"/>
              </a:ext>
            </a:extLst>
          </p:cNvPr>
          <p:cNvGraphicFramePr>
            <a:graphicFrameLocks noGrp="1" noChangeAspect="1"/>
          </p:cNvGraphicFramePr>
          <p:nvPr>
            <p:ph idx="16"/>
            <p:extLst>
              <p:ext uri="{D42A27DB-BD31-4B8C-83A1-F6EECF244321}">
                <p14:modId xmlns:p14="http://schemas.microsoft.com/office/powerpoint/2010/main" val="1087526478"/>
              </p:ext>
            </p:extLst>
          </p:nvPr>
        </p:nvGraphicFramePr>
        <p:xfrm>
          <a:off x="5059362" y="3308991"/>
          <a:ext cx="2453957" cy="813747"/>
        </p:xfrm>
        <a:graphic>
          <a:graphicData uri="http://schemas.openxmlformats.org/presentationml/2006/ole">
            <mc:AlternateContent xmlns:mc="http://schemas.openxmlformats.org/markup-compatibility/2006">
              <mc:Choice xmlns:v="urn:schemas-microsoft-com:vml" Requires="v">
                <p:oleObj spid="_x0000_s322569" name="Equation" r:id="rId9" imgW="2527200" imgH="838080" progId="Equation.DSMT4">
                  <p:embed/>
                </p:oleObj>
              </mc:Choice>
              <mc:Fallback>
                <p:oleObj name="Equation" r:id="rId9" imgW="2527200" imgH="838080" progId="Equation.DSMT4">
                  <p:embed/>
                  <p:pic>
                    <p:nvPicPr>
                      <p:cNvPr id="0" name="OLE substitute image"/>
                      <p:cNvPicPr/>
                      <p:nvPr/>
                    </p:nvPicPr>
                    <p:blipFill>
                      <a:blip r:embed="rId10"/>
                      <a:stretch>
                        <a:fillRect/>
                      </a:stretch>
                    </p:blipFill>
                    <p:spPr>
                      <a:xfrm>
                        <a:off x="5059362" y="3308991"/>
                        <a:ext cx="2453957" cy="813747"/>
                      </a:xfrm>
                      <a:prstGeom prst="rect">
                        <a:avLst/>
                      </a:prstGeom>
                      <a:ln w="12700">
                        <a:noFill/>
                      </a:ln>
                    </p:spPr>
                  </p:pic>
                </p:oleObj>
              </mc:Fallback>
            </mc:AlternateContent>
          </a:graphicData>
        </a:graphic>
      </p:graphicFrame>
      <p:sp>
        <p:nvSpPr>
          <p:cNvPr id="11" name="Content Placeholder 9">
            <a:extLst>
              <a:ext uri="{FF2B5EF4-FFF2-40B4-BE49-F238E27FC236}">
                <a16:creationId xmlns:a16="http://schemas.microsoft.com/office/drawing/2014/main" id="{D66B5AAC-F9CD-4676-A534-51F05E3B6519}"/>
              </a:ext>
            </a:extLst>
          </p:cNvPr>
          <p:cNvSpPr>
            <a:spLocks noGrp="1"/>
          </p:cNvSpPr>
          <p:nvPr>
            <p:ph idx="10"/>
          </p:nvPr>
        </p:nvSpPr>
        <p:spPr>
          <a:xfrm>
            <a:off x="773100" y="4128059"/>
            <a:ext cx="1382954" cy="477370"/>
          </a:xfrm>
        </p:spPr>
        <p:txBody>
          <a:bodyPr/>
          <a:lstStyle/>
          <a:p>
            <a:pPr algn="l"/>
            <a:r>
              <a:rPr lang="en-US"/>
              <a:t>where:</a:t>
            </a:r>
          </a:p>
        </p:txBody>
      </p:sp>
      <p:graphicFrame>
        <p:nvGraphicFramePr>
          <p:cNvPr id="28" name="Object 10" descr="Begin equation. S S E equals upper sigma left parenthesis y subscript i baseline minus Y caret subscript i baseline right parenthesis squared equals upper sigma left parenthesis y subscript i baseline b subscript 0 baseline minus b subscript 1 baseline x subscript i baseline right parenthesis squared. End equation.">
            <a:extLst>
              <a:ext uri="{FF2B5EF4-FFF2-40B4-BE49-F238E27FC236}">
                <a16:creationId xmlns:a16="http://schemas.microsoft.com/office/drawing/2014/main" id="{BDB619F8-0752-4866-8308-429800BA1F7D}"/>
              </a:ext>
            </a:extLst>
          </p:cNvPr>
          <p:cNvGraphicFramePr>
            <a:graphicFrameLocks noGrp="1" noChangeAspect="1"/>
          </p:cNvGraphicFramePr>
          <p:nvPr>
            <p:ph idx="17"/>
            <p:extLst>
              <p:ext uri="{D42A27DB-BD31-4B8C-83A1-F6EECF244321}">
                <p14:modId xmlns:p14="http://schemas.microsoft.com/office/powerpoint/2010/main" val="3345558149"/>
              </p:ext>
            </p:extLst>
          </p:nvPr>
        </p:nvGraphicFramePr>
        <p:xfrm>
          <a:off x="3733760" y="4979997"/>
          <a:ext cx="5105160" cy="495000"/>
        </p:xfrm>
        <a:graphic>
          <a:graphicData uri="http://schemas.openxmlformats.org/presentationml/2006/ole">
            <mc:AlternateContent xmlns:mc="http://schemas.openxmlformats.org/markup-compatibility/2006">
              <mc:Choice xmlns:v="urn:schemas-microsoft-com:vml" Requires="v">
                <p:oleObj spid="_x0000_s322570" name="Equation" r:id="rId11" imgW="5105160" imgH="495000" progId="Equation.DSMT4">
                  <p:embed/>
                </p:oleObj>
              </mc:Choice>
              <mc:Fallback>
                <p:oleObj name="Equation" r:id="rId11" imgW="5105160" imgH="495000" progId="Equation.DSMT4">
                  <p:embed/>
                  <p:pic>
                    <p:nvPicPr>
                      <p:cNvPr id="0" name="OLE substitute image"/>
                      <p:cNvPicPr/>
                      <p:nvPr/>
                    </p:nvPicPr>
                    <p:blipFill>
                      <a:blip r:embed="rId12"/>
                      <a:stretch>
                        <a:fillRect/>
                      </a:stretch>
                    </p:blipFill>
                    <p:spPr>
                      <a:xfrm>
                        <a:off x="3733760" y="4979997"/>
                        <a:ext cx="5105160" cy="495000"/>
                      </a:xfrm>
                      <a:prstGeom prst="rect">
                        <a:avLst/>
                      </a:prstGeom>
                      <a:ln w="12700">
                        <a:noFill/>
                      </a:ln>
                    </p:spPr>
                  </p:pic>
                </p:oleObj>
              </mc:Fallback>
            </mc:AlternateContent>
          </a:graphicData>
        </a:graphic>
      </p:graphicFrame>
    </p:spTree>
    <p:extLst>
      <p:ext uri="{BB962C8B-B14F-4D97-AF65-F5344CB8AC3E}">
        <p14:creationId xmlns:p14="http://schemas.microsoft.com/office/powerpoint/2010/main" val="2986509409"/>
      </p:ext>
    </p:extLst>
  </p:cSld>
  <p:clrMapOvr>
    <a:masterClrMapping/>
  </p:clrMapOvr>
  <p:transition/>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a:t>Testing for Significance (3 of 3)</a:t>
            </a:r>
          </a:p>
        </p:txBody>
      </p:sp>
      <p:sp>
        <p:nvSpPr>
          <p:cNvPr id="14" name="Content Placeholder 2">
            <a:extLst>
              <a:ext uri="{FF2B5EF4-FFF2-40B4-BE49-F238E27FC236}">
                <a16:creationId xmlns:a16="http://schemas.microsoft.com/office/drawing/2014/main" id="{AD54E232-FB0F-4C4E-B0EC-DB6F50B4D2F7}"/>
              </a:ext>
            </a:extLst>
          </p:cNvPr>
          <p:cNvSpPr>
            <a:spLocks noGrp="1"/>
          </p:cNvSpPr>
          <p:nvPr>
            <p:ph sz="half" idx="2"/>
          </p:nvPr>
        </p:nvSpPr>
        <p:spPr>
          <a:xfrm>
            <a:off x="476843" y="1828800"/>
            <a:ext cx="11241915" cy="1785938"/>
          </a:xfrm>
        </p:spPr>
        <p:txBody>
          <a:bodyPr/>
          <a:lstStyle/>
          <a:p>
            <a:r>
              <a:rPr lang="en-US"/>
              <a:t>An Estimate of </a:t>
            </a:r>
            <a:r>
              <a:rPr lang="el-GR" i="1"/>
              <a:t>σ</a:t>
            </a:r>
            <a:endParaRPr lang="en-US" i="1"/>
          </a:p>
          <a:p>
            <a:pPr marL="685800"/>
            <a:r>
              <a:rPr lang="en-US"/>
              <a:t>To estimate </a:t>
            </a:r>
            <a:r>
              <a:rPr lang="el-GR" i="1"/>
              <a:t>σ</a:t>
            </a:r>
            <a:r>
              <a:rPr lang="en-US"/>
              <a:t>, we take the square root of </a:t>
            </a:r>
          </a:p>
        </p:txBody>
      </p:sp>
      <p:graphicFrame>
        <p:nvGraphicFramePr>
          <p:cNvPr id="9" name="Object 3" descr="s squared">
            <a:extLst>
              <a:ext uri="{FF2B5EF4-FFF2-40B4-BE49-F238E27FC236}">
                <a16:creationId xmlns:a16="http://schemas.microsoft.com/office/drawing/2014/main" id="{DD982500-3583-4361-ABA9-5AFD66BB3AC9}"/>
              </a:ext>
            </a:extLst>
          </p:cNvPr>
          <p:cNvGraphicFramePr>
            <a:graphicFrameLocks noGrp="1" noChangeAspect="1"/>
          </p:cNvGraphicFramePr>
          <p:nvPr>
            <p:ph idx="11"/>
            <p:extLst>
              <p:ext uri="{D42A27DB-BD31-4B8C-83A1-F6EECF244321}">
                <p14:modId xmlns:p14="http://schemas.microsoft.com/office/powerpoint/2010/main" val="2937226116"/>
              </p:ext>
            </p:extLst>
          </p:nvPr>
        </p:nvGraphicFramePr>
        <p:xfrm>
          <a:off x="6844211" y="2434407"/>
          <a:ext cx="380880" cy="342720"/>
        </p:xfrm>
        <a:graphic>
          <a:graphicData uri="http://schemas.openxmlformats.org/presentationml/2006/ole">
            <mc:AlternateContent xmlns:mc="http://schemas.openxmlformats.org/markup-compatibility/2006">
              <mc:Choice xmlns:v="urn:schemas-microsoft-com:vml" Requires="v">
                <p:oleObj spid="_x0000_s323587" name="Equation" r:id="rId3" imgW="380880" imgH="342720" progId="Equation.DSMT4">
                  <p:embed/>
                </p:oleObj>
              </mc:Choice>
              <mc:Fallback>
                <p:oleObj name="Equation" r:id="rId3" imgW="380880" imgH="342720" progId="Equation.DSMT4">
                  <p:embed/>
                  <p:pic>
                    <p:nvPicPr>
                      <p:cNvPr id="0" name="OLE substitute image"/>
                      <p:cNvPicPr/>
                      <p:nvPr/>
                    </p:nvPicPr>
                    <p:blipFill>
                      <a:blip r:embed="rId4"/>
                      <a:stretch>
                        <a:fillRect/>
                      </a:stretch>
                    </p:blipFill>
                    <p:spPr>
                      <a:xfrm>
                        <a:off x="6844211" y="2434407"/>
                        <a:ext cx="380880" cy="34272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7258EA4-72EC-4402-87A9-B8E0D53CF6CF}"/>
              </a:ext>
            </a:extLst>
          </p:cNvPr>
          <p:cNvSpPr>
            <a:spLocks noGrp="1"/>
          </p:cNvSpPr>
          <p:nvPr>
            <p:ph idx="13"/>
          </p:nvPr>
        </p:nvSpPr>
        <p:spPr>
          <a:xfrm>
            <a:off x="473241" y="2928939"/>
            <a:ext cx="11042483" cy="500062"/>
          </a:xfrm>
        </p:spPr>
        <p:txBody>
          <a:bodyPr/>
          <a:lstStyle/>
          <a:p>
            <a:pPr marL="685800" indent="-228600" algn="l">
              <a:buFont typeface="Arial" pitchFamily="34" charset="0"/>
              <a:buChar char="•"/>
            </a:pPr>
            <a:r>
              <a:rPr lang="en-US"/>
              <a:t>The resulting </a:t>
            </a:r>
            <a:r>
              <a:rPr lang="en-US" i="1"/>
              <a:t>s</a:t>
            </a:r>
            <a:r>
              <a:rPr lang="en-US"/>
              <a:t> is called the </a:t>
            </a:r>
            <a:r>
              <a:rPr lang="en-US" u="sng"/>
              <a:t>standard error of the estimate</a:t>
            </a:r>
            <a:r>
              <a:rPr lang="en-US"/>
              <a:t>.</a:t>
            </a:r>
          </a:p>
        </p:txBody>
      </p:sp>
      <p:graphicFrame>
        <p:nvGraphicFramePr>
          <p:cNvPr id="18" name="Object 5" descr="Begin equation. S equals start root of M S E end root equals start root, start fraction S S E over n minus 2 end fraction. End root, end equation.">
            <a:extLst>
              <a:ext uri="{FF2B5EF4-FFF2-40B4-BE49-F238E27FC236}">
                <a16:creationId xmlns:a16="http://schemas.microsoft.com/office/drawing/2014/main" id="{7321013B-0670-4ED1-9D8E-907413C27BF3}"/>
              </a:ext>
            </a:extLst>
          </p:cNvPr>
          <p:cNvGraphicFramePr>
            <a:graphicFrameLocks noGrp="1" noChangeAspect="1"/>
          </p:cNvGraphicFramePr>
          <p:nvPr>
            <p:ph idx="10"/>
            <p:extLst>
              <p:ext uri="{D42A27DB-BD31-4B8C-83A1-F6EECF244321}">
                <p14:modId xmlns:p14="http://schemas.microsoft.com/office/powerpoint/2010/main" val="979970232"/>
              </p:ext>
            </p:extLst>
          </p:nvPr>
        </p:nvGraphicFramePr>
        <p:xfrm>
          <a:off x="4180748" y="3841768"/>
          <a:ext cx="2628720" cy="825480"/>
        </p:xfrm>
        <a:graphic>
          <a:graphicData uri="http://schemas.openxmlformats.org/presentationml/2006/ole">
            <mc:AlternateContent xmlns:mc="http://schemas.openxmlformats.org/markup-compatibility/2006">
              <mc:Choice xmlns:v="urn:schemas-microsoft-com:vml" Requires="v">
                <p:oleObj spid="_x0000_s323588" name="Equation" r:id="rId5" imgW="2628720" imgH="825480" progId="Equation.DSMT4">
                  <p:embed/>
                </p:oleObj>
              </mc:Choice>
              <mc:Fallback>
                <p:oleObj name="Equation" r:id="rId5" imgW="2628720" imgH="825480" progId="Equation.DSMT4">
                  <p:embed/>
                  <p:pic>
                    <p:nvPicPr>
                      <p:cNvPr id="0" name="OLE substitute image"/>
                      <p:cNvPicPr/>
                      <p:nvPr/>
                    </p:nvPicPr>
                    <p:blipFill>
                      <a:blip r:embed="rId6"/>
                      <a:stretch>
                        <a:fillRect/>
                      </a:stretch>
                    </p:blipFill>
                    <p:spPr>
                      <a:xfrm>
                        <a:off x="4180748" y="3841768"/>
                        <a:ext cx="2628720" cy="825480"/>
                      </a:xfrm>
                      <a:prstGeom prst="rect">
                        <a:avLst/>
                      </a:prstGeom>
                      <a:ln>
                        <a:noFill/>
                      </a:ln>
                    </p:spPr>
                  </p:pic>
                </p:oleObj>
              </mc:Fallback>
            </mc:AlternateContent>
          </a:graphicData>
        </a:graphic>
      </p:graphicFrame>
    </p:spTree>
    <p:extLst>
      <p:ext uri="{BB962C8B-B14F-4D97-AF65-F5344CB8AC3E}">
        <p14:creationId xmlns:p14="http://schemas.microsoft.com/office/powerpoint/2010/main" val="1366222308"/>
      </p:ext>
    </p:extLst>
  </p:cSld>
  <p:clrMapOvr>
    <a:masterClrMapping/>
  </p:clrMapOvr>
  <p:transition/>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F9F5-8724-40AF-89E3-347C469833FD}"/>
              </a:ext>
            </a:extLst>
          </p:cNvPr>
          <p:cNvSpPr>
            <a:spLocks noGrp="1"/>
          </p:cNvSpPr>
          <p:nvPr>
            <p:ph type="title"/>
          </p:nvPr>
        </p:nvSpPr>
        <p:spPr/>
        <p:txBody>
          <a:bodyPr/>
          <a:lstStyle/>
          <a:p>
            <a:r>
              <a:rPr lang="en-US">
                <a:solidFill>
                  <a:srgbClr val="003865"/>
                </a:solidFill>
              </a:rPr>
              <a:t>Testing for Significance: </a:t>
            </a:r>
            <a:r>
              <a:rPr lang="en-US" i="1">
                <a:solidFill>
                  <a:srgbClr val="003865"/>
                </a:solidFill>
              </a:rPr>
              <a:t>t</a:t>
            </a:r>
            <a:r>
              <a:rPr lang="en-US">
                <a:solidFill>
                  <a:srgbClr val="003865"/>
                </a:solidFill>
              </a:rPr>
              <a:t> Test (1 of 4)</a:t>
            </a:r>
            <a:endParaRPr lang="en-IN"/>
          </a:p>
        </p:txBody>
      </p:sp>
      <p:sp>
        <p:nvSpPr>
          <p:cNvPr id="6" name="Content Placeholder 2">
            <a:extLst>
              <a:ext uri="{FF2B5EF4-FFF2-40B4-BE49-F238E27FC236}">
                <a16:creationId xmlns:a16="http://schemas.microsoft.com/office/drawing/2014/main" id="{40531F0B-630E-48C4-AB01-70EEF789CB64}"/>
              </a:ext>
            </a:extLst>
          </p:cNvPr>
          <p:cNvSpPr>
            <a:spLocks noGrp="1"/>
          </p:cNvSpPr>
          <p:nvPr>
            <p:ph idx="1"/>
          </p:nvPr>
        </p:nvSpPr>
        <p:spPr>
          <a:xfrm>
            <a:off x="476844" y="1944375"/>
            <a:ext cx="2563240" cy="470213"/>
          </a:xfrm>
        </p:spPr>
        <p:txBody>
          <a:bodyPr/>
          <a:lstStyle/>
          <a:p>
            <a:pPr marL="228600" indent="-228600" algn="l">
              <a:buFont typeface="Arial" pitchFamily="34" charset="0"/>
              <a:buChar char="•"/>
            </a:pPr>
            <a:r>
              <a:rPr lang="en-IN"/>
              <a:t>Hypotheses</a:t>
            </a:r>
          </a:p>
        </p:txBody>
      </p:sp>
      <p:graphicFrame>
        <p:nvGraphicFramePr>
          <p:cNvPr id="15" name="Object 3" descr="Begin equation. H subscript 0 baseline: beta subscript 1 baseline equals 0. End equation. &#10;Begin equation. H subscript a baseline: beta subscript 1 baseline is not equal to 0. End equation.">
            <a:extLst>
              <a:ext uri="{FF2B5EF4-FFF2-40B4-BE49-F238E27FC236}">
                <a16:creationId xmlns:a16="http://schemas.microsoft.com/office/drawing/2014/main" id="{E7C40FA1-A4A6-4277-B246-C0CFE33BA25E}"/>
              </a:ext>
            </a:extLst>
          </p:cNvPr>
          <p:cNvGraphicFramePr>
            <a:graphicFrameLocks noGrp="1" noChangeAspect="1"/>
          </p:cNvGraphicFramePr>
          <p:nvPr>
            <p:ph idx="11"/>
            <p:extLst>
              <p:ext uri="{D42A27DB-BD31-4B8C-83A1-F6EECF244321}">
                <p14:modId xmlns:p14="http://schemas.microsoft.com/office/powerpoint/2010/main" val="134959652"/>
              </p:ext>
            </p:extLst>
          </p:nvPr>
        </p:nvGraphicFramePr>
        <p:xfrm>
          <a:off x="5422900" y="2483027"/>
          <a:ext cx="1346200" cy="850900"/>
        </p:xfrm>
        <a:graphic>
          <a:graphicData uri="http://schemas.openxmlformats.org/presentationml/2006/ole">
            <mc:AlternateContent xmlns:mc="http://schemas.openxmlformats.org/markup-compatibility/2006">
              <mc:Choice xmlns:v="urn:schemas-microsoft-com:vml" Requires="v">
                <p:oleObj spid="_x0000_s324611" name="Equation" r:id="rId3" imgW="1346040" imgH="850680" progId="Equation.DSMT4">
                  <p:embed/>
                </p:oleObj>
              </mc:Choice>
              <mc:Fallback>
                <p:oleObj name="Equation" r:id="rId3" imgW="1346040" imgH="850680" progId="Equation.DSMT4">
                  <p:embed/>
                  <p:pic>
                    <p:nvPicPr>
                      <p:cNvPr id="0" name="OLE substitute image"/>
                      <p:cNvPicPr/>
                      <p:nvPr/>
                    </p:nvPicPr>
                    <p:blipFill>
                      <a:blip r:embed="rId4"/>
                      <a:stretch>
                        <a:fillRect/>
                      </a:stretch>
                    </p:blipFill>
                    <p:spPr>
                      <a:xfrm>
                        <a:off x="5422900" y="2483027"/>
                        <a:ext cx="1346200" cy="850900"/>
                      </a:xfrm>
                      <a:prstGeom prst="rect">
                        <a:avLst/>
                      </a:prstGeom>
                      <a:ln>
                        <a:noFill/>
                      </a:ln>
                    </p:spPr>
                  </p:pic>
                </p:oleObj>
              </mc:Fallback>
            </mc:AlternateContent>
          </a:graphicData>
        </a:graphic>
      </p:graphicFrame>
      <p:sp>
        <p:nvSpPr>
          <p:cNvPr id="10" name="Content Placeholder 4">
            <a:extLst>
              <a:ext uri="{FF2B5EF4-FFF2-40B4-BE49-F238E27FC236}">
                <a16:creationId xmlns:a16="http://schemas.microsoft.com/office/drawing/2014/main" id="{510C557B-B56D-4E04-B08B-DA0305F4D980}"/>
              </a:ext>
            </a:extLst>
          </p:cNvPr>
          <p:cNvSpPr>
            <a:spLocks noGrp="1"/>
          </p:cNvSpPr>
          <p:nvPr>
            <p:ph idx="13"/>
          </p:nvPr>
        </p:nvSpPr>
        <p:spPr>
          <a:xfrm>
            <a:off x="476843" y="3457575"/>
            <a:ext cx="2563240" cy="461307"/>
          </a:xfrm>
        </p:spPr>
        <p:txBody>
          <a:bodyPr/>
          <a:lstStyle/>
          <a:p>
            <a:pPr marL="228600" indent="-228600" algn="l">
              <a:buFont typeface="Arial" pitchFamily="34" charset="0"/>
              <a:buChar char="•"/>
            </a:pPr>
            <a:r>
              <a:rPr lang="en-IN"/>
              <a:t>Test Statistic</a:t>
            </a:r>
          </a:p>
        </p:txBody>
      </p:sp>
      <p:graphicFrame>
        <p:nvGraphicFramePr>
          <p:cNvPr id="19" name="Object 7" descr="An equation. Begin equation. T equals start fraction b subscript 1 baseline over s subscript b subscript 1 baseline. End equation.&#10;where&#10;An equation. Start fraction. S subscript b subscript 1 baseline equals start fraction s over start root upper sigma left parenthesis x subscript i baseline minus x overbar right parenthesis squared end root, end fraction. End equation.">
            <a:extLst>
              <a:ext uri="{FF2B5EF4-FFF2-40B4-BE49-F238E27FC236}">
                <a16:creationId xmlns:a16="http://schemas.microsoft.com/office/drawing/2014/main" id="{2FF3A21A-3E72-4082-9164-C039A71F5A7D}"/>
              </a:ext>
            </a:extLst>
          </p:cNvPr>
          <p:cNvGraphicFramePr>
            <a:graphicFrameLocks noGrp="1" noChangeAspect="1"/>
          </p:cNvGraphicFramePr>
          <p:nvPr>
            <p:ph idx="12"/>
            <p:extLst>
              <p:ext uri="{D42A27DB-BD31-4B8C-83A1-F6EECF244321}">
                <p14:modId xmlns:p14="http://schemas.microsoft.com/office/powerpoint/2010/main" val="4141088719"/>
              </p:ext>
            </p:extLst>
          </p:nvPr>
        </p:nvGraphicFramePr>
        <p:xfrm>
          <a:off x="3837364" y="4353338"/>
          <a:ext cx="4517272" cy="990371"/>
        </p:xfrm>
        <a:graphic>
          <a:graphicData uri="http://schemas.openxmlformats.org/presentationml/2006/ole">
            <mc:AlternateContent xmlns:mc="http://schemas.openxmlformats.org/markup-compatibility/2006">
              <mc:Choice xmlns:v="urn:schemas-microsoft-com:vml" Requires="v">
                <p:oleObj spid="_x0000_s324612" name="Equation" r:id="rId5" imgW="4292280" imgH="939600" progId="Equation.DSMT4">
                  <p:embed/>
                </p:oleObj>
              </mc:Choice>
              <mc:Fallback>
                <p:oleObj name="Equation" r:id="rId5" imgW="4292280" imgH="939600" progId="Equation.DSMT4">
                  <p:embed/>
                  <p:pic>
                    <p:nvPicPr>
                      <p:cNvPr id="0" name="OLE substitute image"/>
                      <p:cNvPicPr/>
                      <p:nvPr/>
                    </p:nvPicPr>
                    <p:blipFill>
                      <a:blip r:embed="rId6"/>
                      <a:stretch>
                        <a:fillRect/>
                      </a:stretch>
                    </p:blipFill>
                    <p:spPr>
                      <a:xfrm>
                        <a:off x="3837364" y="4353338"/>
                        <a:ext cx="4517272" cy="990371"/>
                      </a:xfrm>
                      <a:prstGeom prst="rect">
                        <a:avLst/>
                      </a:prstGeom>
                      <a:ln>
                        <a:noFill/>
                      </a:ln>
                    </p:spPr>
                  </p:pic>
                </p:oleObj>
              </mc:Fallback>
            </mc:AlternateContent>
          </a:graphicData>
        </a:graphic>
      </p:graphicFrame>
    </p:spTree>
    <p:extLst>
      <p:ext uri="{BB962C8B-B14F-4D97-AF65-F5344CB8AC3E}">
        <p14:creationId xmlns:p14="http://schemas.microsoft.com/office/powerpoint/2010/main" val="989264974"/>
      </p:ext>
    </p:extLst>
  </p:cSld>
  <p:clrMapOvr>
    <a:masterClrMapping/>
  </p:clrMapOvr>
  <p:transition/>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44C52-D26A-49EB-89F8-244C4B3DE93B}"/>
              </a:ext>
            </a:extLst>
          </p:cNvPr>
          <p:cNvSpPr>
            <a:spLocks noGrp="1"/>
          </p:cNvSpPr>
          <p:nvPr>
            <p:ph type="title"/>
          </p:nvPr>
        </p:nvSpPr>
        <p:spPr/>
        <p:txBody>
          <a:bodyPr/>
          <a:lstStyle/>
          <a:p>
            <a:r>
              <a:rPr lang="en-US"/>
              <a:t>Testing for Significance: </a:t>
            </a:r>
            <a:r>
              <a:rPr lang="en-US" i="1"/>
              <a:t>t</a:t>
            </a:r>
            <a:r>
              <a:rPr lang="en-US"/>
              <a:t> Test (2 of 4)</a:t>
            </a:r>
            <a:endParaRPr lang="en-IN"/>
          </a:p>
        </p:txBody>
      </p:sp>
      <p:sp>
        <p:nvSpPr>
          <p:cNvPr id="9" name="Content Placeholder 2">
            <a:extLst>
              <a:ext uri="{FF2B5EF4-FFF2-40B4-BE49-F238E27FC236}">
                <a16:creationId xmlns:a16="http://schemas.microsoft.com/office/drawing/2014/main" id="{2D229ADC-3D8E-44EE-AA2D-D8EA50722AC8}"/>
              </a:ext>
            </a:extLst>
          </p:cNvPr>
          <p:cNvSpPr>
            <a:spLocks noGrp="1"/>
          </p:cNvSpPr>
          <p:nvPr>
            <p:ph sz="half" idx="2"/>
          </p:nvPr>
        </p:nvSpPr>
        <p:spPr>
          <a:xfrm>
            <a:off x="476843" y="1828800"/>
            <a:ext cx="11241915" cy="457200"/>
          </a:xfrm>
        </p:spPr>
        <p:txBody>
          <a:bodyPr/>
          <a:lstStyle/>
          <a:p>
            <a:r>
              <a:rPr lang="en-IN"/>
              <a:t>Rejection Rule</a:t>
            </a:r>
          </a:p>
        </p:txBody>
      </p:sp>
      <p:graphicFrame>
        <p:nvGraphicFramePr>
          <p:cNvPr id="15" name="Object 3" descr="Reject H subscript 0 baseline if p-value is less than or equal to alpha or t is less than or equal to negative t subscript alpha divided by 2 baseline or t is greater than or equal to t subscript alpha divided by 2 baseline.">
            <a:extLst>
              <a:ext uri="{FF2B5EF4-FFF2-40B4-BE49-F238E27FC236}">
                <a16:creationId xmlns:a16="http://schemas.microsoft.com/office/drawing/2014/main" id="{FDD48EB3-B7D8-45E0-809D-940A46AC44EA}"/>
              </a:ext>
            </a:extLst>
          </p:cNvPr>
          <p:cNvGraphicFramePr>
            <a:graphicFrameLocks noGrp="1" noChangeAspect="1"/>
          </p:cNvGraphicFramePr>
          <p:nvPr>
            <p:ph idx="10"/>
            <p:extLst>
              <p:ext uri="{D42A27DB-BD31-4B8C-83A1-F6EECF244321}">
                <p14:modId xmlns:p14="http://schemas.microsoft.com/office/powerpoint/2010/main" val="2559080478"/>
              </p:ext>
            </p:extLst>
          </p:nvPr>
        </p:nvGraphicFramePr>
        <p:xfrm>
          <a:off x="4494213" y="2652713"/>
          <a:ext cx="3201987" cy="885825"/>
        </p:xfrm>
        <a:graphic>
          <a:graphicData uri="http://schemas.openxmlformats.org/presentationml/2006/ole">
            <mc:AlternateContent xmlns:mc="http://schemas.openxmlformats.org/markup-compatibility/2006">
              <mc:Choice xmlns:v="urn:schemas-microsoft-com:vml" Requires="v">
                <p:oleObj spid="_x0000_s325635" name="Equation" r:id="rId3" imgW="3213000" imgH="888840" progId="Equation.DSMT4">
                  <p:embed/>
                </p:oleObj>
              </mc:Choice>
              <mc:Fallback>
                <p:oleObj name="Equation" r:id="rId3" imgW="3213000" imgH="888840" progId="Equation.DSMT4">
                  <p:embed/>
                  <p:pic>
                    <p:nvPicPr>
                      <p:cNvPr id="0" name="OLE substitute image"/>
                      <p:cNvPicPr/>
                      <p:nvPr/>
                    </p:nvPicPr>
                    <p:blipFill>
                      <a:blip r:embed="rId4"/>
                      <a:stretch>
                        <a:fillRect/>
                      </a:stretch>
                    </p:blipFill>
                    <p:spPr>
                      <a:xfrm>
                        <a:off x="4494213" y="2652713"/>
                        <a:ext cx="3201987" cy="885825"/>
                      </a:xfrm>
                      <a:prstGeom prst="rect">
                        <a:avLst/>
                      </a:prstGeom>
                      <a:ln>
                        <a:noFill/>
                      </a:ln>
                    </p:spPr>
                  </p:pic>
                </p:oleObj>
              </mc:Fallback>
            </mc:AlternateContent>
          </a:graphicData>
        </a:graphic>
      </p:graphicFrame>
      <p:sp>
        <p:nvSpPr>
          <p:cNvPr id="11" name="Content Placeholder 4">
            <a:extLst>
              <a:ext uri="{FF2B5EF4-FFF2-40B4-BE49-F238E27FC236}">
                <a16:creationId xmlns:a16="http://schemas.microsoft.com/office/drawing/2014/main" id="{F425CD7C-C3F0-4665-9EDA-378D87EA4699}"/>
              </a:ext>
            </a:extLst>
          </p:cNvPr>
          <p:cNvSpPr>
            <a:spLocks noGrp="1"/>
          </p:cNvSpPr>
          <p:nvPr>
            <p:ph idx="11"/>
          </p:nvPr>
        </p:nvSpPr>
        <p:spPr>
          <a:xfrm>
            <a:off x="476842" y="4063057"/>
            <a:ext cx="1626277" cy="419040"/>
          </a:xfrm>
        </p:spPr>
        <p:txBody>
          <a:bodyPr/>
          <a:lstStyle/>
          <a:p>
            <a:pPr marL="228600" algn="l"/>
            <a:r>
              <a:rPr lang="en-IN"/>
              <a:t>where:</a:t>
            </a:r>
          </a:p>
        </p:txBody>
      </p:sp>
      <p:graphicFrame>
        <p:nvGraphicFramePr>
          <p:cNvPr id="17" name="Object 5" descr="t subscript alpha divided by 2 baseline is based on a t distribution with n minus 2 degrees of freedom.">
            <a:extLst>
              <a:ext uri="{FF2B5EF4-FFF2-40B4-BE49-F238E27FC236}">
                <a16:creationId xmlns:a16="http://schemas.microsoft.com/office/drawing/2014/main" id="{A991467B-5606-4649-B967-406925C2590B}"/>
              </a:ext>
            </a:extLst>
          </p:cNvPr>
          <p:cNvGraphicFramePr>
            <a:graphicFrameLocks noGrp="1" noChangeAspect="1"/>
          </p:cNvGraphicFramePr>
          <p:nvPr>
            <p:ph idx="13"/>
            <p:extLst>
              <p:ext uri="{D42A27DB-BD31-4B8C-83A1-F6EECF244321}">
                <p14:modId xmlns:p14="http://schemas.microsoft.com/office/powerpoint/2010/main" val="550877402"/>
              </p:ext>
            </p:extLst>
          </p:nvPr>
        </p:nvGraphicFramePr>
        <p:xfrm>
          <a:off x="1723505" y="4680750"/>
          <a:ext cx="8254800" cy="419040"/>
        </p:xfrm>
        <a:graphic>
          <a:graphicData uri="http://schemas.openxmlformats.org/presentationml/2006/ole">
            <mc:AlternateContent xmlns:mc="http://schemas.openxmlformats.org/markup-compatibility/2006">
              <mc:Choice xmlns:v="urn:schemas-microsoft-com:vml" Requires="v">
                <p:oleObj spid="_x0000_s325636" name="Equation" r:id="rId5" imgW="8254800" imgH="419040" progId="Equation.DSMT4">
                  <p:embed/>
                </p:oleObj>
              </mc:Choice>
              <mc:Fallback>
                <p:oleObj name="Equation" r:id="rId5" imgW="8254800" imgH="419040" progId="Equation.DSMT4">
                  <p:embed/>
                  <p:pic>
                    <p:nvPicPr>
                      <p:cNvPr id="0" name="OLE substitute image"/>
                      <p:cNvPicPr/>
                      <p:nvPr/>
                    </p:nvPicPr>
                    <p:blipFill>
                      <a:blip r:embed="rId6"/>
                      <a:stretch>
                        <a:fillRect/>
                      </a:stretch>
                    </p:blipFill>
                    <p:spPr>
                      <a:xfrm>
                        <a:off x="1723505" y="4680750"/>
                        <a:ext cx="8254800" cy="419040"/>
                      </a:xfrm>
                      <a:prstGeom prst="rect">
                        <a:avLst/>
                      </a:prstGeom>
                    </p:spPr>
                  </p:pic>
                </p:oleObj>
              </mc:Fallback>
            </mc:AlternateContent>
          </a:graphicData>
        </a:graphic>
      </p:graphicFrame>
    </p:spTree>
    <p:extLst>
      <p:ext uri="{BB962C8B-B14F-4D97-AF65-F5344CB8AC3E}">
        <p14:creationId xmlns:p14="http://schemas.microsoft.com/office/powerpoint/2010/main" val="132983632"/>
      </p:ext>
    </p:extLst>
  </p:cSld>
  <p:clrMapOvr>
    <a:masterClrMapping/>
  </p:clrMapOvr>
  <p:transition/>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US"/>
              <a:t>Testing for Significance: </a:t>
            </a:r>
            <a:r>
              <a:rPr lang="en-US" i="1"/>
              <a:t>t </a:t>
            </a:r>
            <a:r>
              <a:rPr lang="en-US"/>
              <a:t>Test (3 of 4)</a:t>
            </a:r>
            <a:endParaRPr lang="en-IN"/>
          </a:p>
        </p:txBody>
      </p:sp>
      <p:sp>
        <p:nvSpPr>
          <p:cNvPr id="6" name="Content Placeholder 2">
            <a:extLst>
              <a:ext uri="{FF2B5EF4-FFF2-40B4-BE49-F238E27FC236}">
                <a16:creationId xmlns:a16="http://schemas.microsoft.com/office/drawing/2014/main" id="{E10CD654-D321-4EC3-942A-3A744E8440B0}"/>
              </a:ext>
            </a:extLst>
          </p:cNvPr>
          <p:cNvSpPr>
            <a:spLocks noGrp="1"/>
          </p:cNvSpPr>
          <p:nvPr>
            <p:ph idx="1"/>
          </p:nvPr>
        </p:nvSpPr>
        <p:spPr>
          <a:xfrm>
            <a:off x="476843" y="1944375"/>
            <a:ext cx="4538069" cy="513075"/>
          </a:xfrm>
          <a:ln>
            <a:noFill/>
          </a:ln>
        </p:spPr>
        <p:txBody>
          <a:bodyPr/>
          <a:lstStyle/>
          <a:p>
            <a:pPr marL="457200" indent="-457200" algn="l">
              <a:buFont typeface="+mj-lt"/>
              <a:buAutoNum type="arabicPeriod"/>
            </a:pPr>
            <a:r>
              <a:rPr lang="en-IN"/>
              <a:t>Determine the hypotheses.</a:t>
            </a:r>
          </a:p>
        </p:txBody>
      </p:sp>
      <p:graphicFrame>
        <p:nvGraphicFramePr>
          <p:cNvPr id="14" name="Object 3" descr="H subscript 0 baseline beta subscript 1 baseline equals 0. End equation. Begin equation. H subscript a baseline: beta subscript 1 is not equal to 0. End equation.&#10;">
            <a:extLst>
              <a:ext uri="{FF2B5EF4-FFF2-40B4-BE49-F238E27FC236}">
                <a16:creationId xmlns:a16="http://schemas.microsoft.com/office/drawing/2014/main" id="{D3045CF5-8EED-45B4-9A93-0B78DD5B4070}"/>
              </a:ext>
            </a:extLst>
          </p:cNvPr>
          <p:cNvGraphicFramePr>
            <a:graphicFrameLocks noGrp="1" noChangeAspect="1"/>
          </p:cNvGraphicFramePr>
          <p:nvPr>
            <p:ph idx="10"/>
            <p:extLst>
              <p:ext uri="{D42A27DB-BD31-4B8C-83A1-F6EECF244321}">
                <p14:modId xmlns:p14="http://schemas.microsoft.com/office/powerpoint/2010/main" val="2159366658"/>
              </p:ext>
            </p:extLst>
          </p:nvPr>
        </p:nvGraphicFramePr>
        <p:xfrm>
          <a:off x="7750176" y="1690692"/>
          <a:ext cx="1346200" cy="850900"/>
        </p:xfrm>
        <a:graphic>
          <a:graphicData uri="http://schemas.openxmlformats.org/presentationml/2006/ole">
            <mc:AlternateContent xmlns:mc="http://schemas.openxmlformats.org/markup-compatibility/2006">
              <mc:Choice xmlns:v="urn:schemas-microsoft-com:vml" Requires="v">
                <p:oleObj spid="_x0000_s326661" name="Equation" r:id="rId3" imgW="1346040" imgH="850680" progId="Equation.DSMT4">
                  <p:embed/>
                </p:oleObj>
              </mc:Choice>
              <mc:Fallback>
                <p:oleObj name="Equation" r:id="rId3" imgW="1346040" imgH="850680" progId="Equation.DSMT4">
                  <p:embed/>
                  <p:pic>
                    <p:nvPicPr>
                      <p:cNvPr id="0" name="OLE substitute image"/>
                      <p:cNvPicPr/>
                      <p:nvPr/>
                    </p:nvPicPr>
                    <p:blipFill>
                      <a:blip r:embed="rId4"/>
                      <a:stretch>
                        <a:fillRect/>
                      </a:stretch>
                    </p:blipFill>
                    <p:spPr>
                      <a:xfrm>
                        <a:off x="7750176" y="1690692"/>
                        <a:ext cx="1346200" cy="850900"/>
                      </a:xfrm>
                      <a:prstGeom prst="rect">
                        <a:avLst/>
                      </a:prstGeom>
                      <a:ln>
                        <a:noFill/>
                      </a:ln>
                    </p:spPr>
                  </p:pic>
                </p:oleObj>
              </mc:Fallback>
            </mc:AlternateContent>
          </a:graphicData>
        </a:graphic>
      </p:graphicFrame>
      <p:sp>
        <p:nvSpPr>
          <p:cNvPr id="8" name="Content Placeholder 4">
            <a:extLst>
              <a:ext uri="{FF2B5EF4-FFF2-40B4-BE49-F238E27FC236}">
                <a16:creationId xmlns:a16="http://schemas.microsoft.com/office/drawing/2014/main" id="{87154AB7-8B92-4DCA-8630-9FD371E083C6}"/>
              </a:ext>
            </a:extLst>
          </p:cNvPr>
          <p:cNvSpPr>
            <a:spLocks noGrp="1"/>
          </p:cNvSpPr>
          <p:nvPr>
            <p:ph idx="11"/>
          </p:nvPr>
        </p:nvSpPr>
        <p:spPr>
          <a:xfrm>
            <a:off x="476843" y="2871789"/>
            <a:ext cx="5433262" cy="512064"/>
          </a:xfrm>
          <a:ln>
            <a:noFill/>
          </a:ln>
        </p:spPr>
        <p:txBody>
          <a:bodyPr/>
          <a:lstStyle/>
          <a:p>
            <a:pPr marL="457200" indent="-457200" algn="l">
              <a:buFont typeface="+mj-lt"/>
              <a:buAutoNum type="arabicPeriod" startAt="2"/>
            </a:pPr>
            <a:r>
              <a:rPr lang="en-US"/>
              <a:t>Specify the level of significance.</a:t>
            </a:r>
            <a:endParaRPr lang="en-IN"/>
          </a:p>
        </p:txBody>
      </p:sp>
      <p:graphicFrame>
        <p:nvGraphicFramePr>
          <p:cNvPr id="16" name="Object 5" descr="Begin equation. Alpha equals .05. End equation.&#10;">
            <a:extLst>
              <a:ext uri="{FF2B5EF4-FFF2-40B4-BE49-F238E27FC236}">
                <a16:creationId xmlns:a16="http://schemas.microsoft.com/office/drawing/2014/main" id="{17AA24C6-B6A7-471F-8499-C9E381EE93E3}"/>
              </a:ext>
            </a:extLst>
          </p:cNvPr>
          <p:cNvGraphicFramePr>
            <a:graphicFrameLocks noGrp="1" noChangeAspect="1"/>
          </p:cNvGraphicFramePr>
          <p:nvPr>
            <p:ph idx="12"/>
            <p:extLst>
              <p:ext uri="{D42A27DB-BD31-4B8C-83A1-F6EECF244321}">
                <p14:modId xmlns:p14="http://schemas.microsoft.com/office/powerpoint/2010/main" val="3990267746"/>
              </p:ext>
            </p:extLst>
          </p:nvPr>
        </p:nvGraphicFramePr>
        <p:xfrm>
          <a:off x="7776845" y="2908139"/>
          <a:ext cx="927100" cy="292100"/>
        </p:xfrm>
        <a:graphic>
          <a:graphicData uri="http://schemas.openxmlformats.org/presentationml/2006/ole">
            <mc:AlternateContent xmlns:mc="http://schemas.openxmlformats.org/markup-compatibility/2006">
              <mc:Choice xmlns:v="urn:schemas-microsoft-com:vml" Requires="v">
                <p:oleObj spid="_x0000_s326662" name="Equation" r:id="rId5" imgW="927000" imgH="291960" progId="Equation.DSMT4">
                  <p:embed/>
                </p:oleObj>
              </mc:Choice>
              <mc:Fallback>
                <p:oleObj name="Equation" r:id="rId5" imgW="927000" imgH="291960" progId="Equation.DSMT4">
                  <p:embed/>
                  <p:pic>
                    <p:nvPicPr>
                      <p:cNvPr id="0" name="OLE substitute image"/>
                      <p:cNvPicPr/>
                      <p:nvPr/>
                    </p:nvPicPr>
                    <p:blipFill>
                      <a:blip r:embed="rId6"/>
                      <a:stretch>
                        <a:fillRect/>
                      </a:stretch>
                    </p:blipFill>
                    <p:spPr>
                      <a:xfrm>
                        <a:off x="7776845" y="2908139"/>
                        <a:ext cx="927100" cy="292100"/>
                      </a:xfrm>
                      <a:prstGeom prst="rect">
                        <a:avLst/>
                      </a:prstGeom>
                    </p:spPr>
                  </p:pic>
                </p:oleObj>
              </mc:Fallback>
            </mc:AlternateContent>
          </a:graphicData>
        </a:graphic>
      </p:graphicFrame>
      <p:sp>
        <p:nvSpPr>
          <p:cNvPr id="10" name="Content Placeholder 6">
            <a:extLst>
              <a:ext uri="{FF2B5EF4-FFF2-40B4-BE49-F238E27FC236}">
                <a16:creationId xmlns:a16="http://schemas.microsoft.com/office/drawing/2014/main" id="{56B80E10-CEB1-4B9D-BC60-FBC049523805}"/>
              </a:ext>
            </a:extLst>
          </p:cNvPr>
          <p:cNvSpPr>
            <a:spLocks noGrp="1"/>
          </p:cNvSpPr>
          <p:nvPr>
            <p:ph idx="13"/>
          </p:nvPr>
        </p:nvSpPr>
        <p:spPr>
          <a:xfrm>
            <a:off x="476842" y="3843340"/>
            <a:ext cx="4538069" cy="512064"/>
          </a:xfrm>
          <a:ln>
            <a:noFill/>
          </a:ln>
        </p:spPr>
        <p:txBody>
          <a:bodyPr/>
          <a:lstStyle/>
          <a:p>
            <a:pPr marL="457200" indent="-457200" algn="l">
              <a:buFont typeface="+mj-lt"/>
              <a:buAutoNum type="arabicPeriod" startAt="3"/>
            </a:pPr>
            <a:r>
              <a:rPr lang="en-IN"/>
              <a:t>Select the test statistic.</a:t>
            </a:r>
          </a:p>
        </p:txBody>
      </p:sp>
      <p:graphicFrame>
        <p:nvGraphicFramePr>
          <p:cNvPr id="18" name="Object 7" descr="Begin equation. t equals start fraction b subscript 1 baseline divided by s subscript b subscript 1 baseline end fraction. End equation.&#10;">
            <a:extLst>
              <a:ext uri="{FF2B5EF4-FFF2-40B4-BE49-F238E27FC236}">
                <a16:creationId xmlns:a16="http://schemas.microsoft.com/office/drawing/2014/main" id="{C7B7067A-A3E9-406C-ACF6-1E72C5EC048E}"/>
              </a:ext>
            </a:extLst>
          </p:cNvPr>
          <p:cNvGraphicFramePr>
            <a:graphicFrameLocks noGrp="1" noChangeAspect="1"/>
          </p:cNvGraphicFramePr>
          <p:nvPr>
            <p:ph idx="14"/>
            <p:extLst>
              <p:ext uri="{D42A27DB-BD31-4B8C-83A1-F6EECF244321}">
                <p14:modId xmlns:p14="http://schemas.microsoft.com/office/powerpoint/2010/main" val="1285095484"/>
              </p:ext>
            </p:extLst>
          </p:nvPr>
        </p:nvGraphicFramePr>
        <p:xfrm>
          <a:off x="7761604" y="3686431"/>
          <a:ext cx="850900" cy="863600"/>
        </p:xfrm>
        <a:graphic>
          <a:graphicData uri="http://schemas.openxmlformats.org/presentationml/2006/ole">
            <mc:AlternateContent xmlns:mc="http://schemas.openxmlformats.org/markup-compatibility/2006">
              <mc:Choice xmlns:v="urn:schemas-microsoft-com:vml" Requires="v">
                <p:oleObj spid="_x0000_s326663" name="Equation" r:id="rId7" imgW="850680" imgH="863280" progId="Equation.DSMT4">
                  <p:embed/>
                </p:oleObj>
              </mc:Choice>
              <mc:Fallback>
                <p:oleObj name="Equation" r:id="rId7" imgW="850680" imgH="863280" progId="Equation.DSMT4">
                  <p:embed/>
                  <p:pic>
                    <p:nvPicPr>
                      <p:cNvPr id="0" name="OLE substitute image"/>
                      <p:cNvPicPr/>
                      <p:nvPr/>
                    </p:nvPicPr>
                    <p:blipFill>
                      <a:blip r:embed="rId8"/>
                      <a:stretch>
                        <a:fillRect/>
                      </a:stretch>
                    </p:blipFill>
                    <p:spPr>
                      <a:xfrm>
                        <a:off x="7761604" y="3686431"/>
                        <a:ext cx="850900" cy="863600"/>
                      </a:xfrm>
                      <a:prstGeom prst="rect">
                        <a:avLst/>
                      </a:prstGeom>
                    </p:spPr>
                  </p:pic>
                </p:oleObj>
              </mc:Fallback>
            </mc:AlternateContent>
          </a:graphicData>
        </a:graphic>
      </p:graphicFrame>
      <p:sp>
        <p:nvSpPr>
          <p:cNvPr id="12" name="Content Placeholder 8">
            <a:extLst>
              <a:ext uri="{FF2B5EF4-FFF2-40B4-BE49-F238E27FC236}">
                <a16:creationId xmlns:a16="http://schemas.microsoft.com/office/drawing/2014/main" id="{F61742AD-953A-4904-8EB1-3D7235AAFA14}"/>
              </a:ext>
            </a:extLst>
          </p:cNvPr>
          <p:cNvSpPr>
            <a:spLocks noGrp="1"/>
          </p:cNvSpPr>
          <p:nvPr>
            <p:ph idx="15"/>
          </p:nvPr>
        </p:nvSpPr>
        <p:spPr>
          <a:xfrm>
            <a:off x="476842" y="4745830"/>
            <a:ext cx="4095157" cy="512064"/>
          </a:xfrm>
          <a:ln>
            <a:noFill/>
          </a:ln>
        </p:spPr>
        <p:txBody>
          <a:bodyPr/>
          <a:lstStyle/>
          <a:p>
            <a:pPr marL="457200" indent="-457200" algn="l">
              <a:buFont typeface="+mj-lt"/>
              <a:buAutoNum type="arabicPeriod" startAt="4"/>
            </a:pPr>
            <a:r>
              <a:rPr lang="en-IN"/>
              <a:t>State the rejection rule.</a:t>
            </a:r>
          </a:p>
        </p:txBody>
      </p:sp>
      <p:graphicFrame>
        <p:nvGraphicFramePr>
          <p:cNvPr id="20" name="Object 9" descr="Reject H subscript 0 baseline if p-value is less than or equal to .01 or the absolute value of t is greater than 3.355 (with 2 degrees of freedom).">
            <a:extLst>
              <a:ext uri="{FF2B5EF4-FFF2-40B4-BE49-F238E27FC236}">
                <a16:creationId xmlns:a16="http://schemas.microsoft.com/office/drawing/2014/main" id="{0853C401-0A82-4CB5-8955-01A5AE71CEB5}"/>
              </a:ext>
            </a:extLst>
          </p:cNvPr>
          <p:cNvGraphicFramePr>
            <a:graphicFrameLocks noGrp="1" noChangeAspect="1"/>
          </p:cNvGraphicFramePr>
          <p:nvPr>
            <p:ph idx="16"/>
            <p:extLst>
              <p:ext uri="{D42A27DB-BD31-4B8C-83A1-F6EECF244321}">
                <p14:modId xmlns:p14="http://schemas.microsoft.com/office/powerpoint/2010/main" val="1628362062"/>
              </p:ext>
            </p:extLst>
          </p:nvPr>
        </p:nvGraphicFramePr>
        <p:xfrm>
          <a:off x="6196013" y="4745038"/>
          <a:ext cx="5057775" cy="876300"/>
        </p:xfrm>
        <a:graphic>
          <a:graphicData uri="http://schemas.openxmlformats.org/presentationml/2006/ole">
            <mc:AlternateContent xmlns:mc="http://schemas.openxmlformats.org/markup-compatibility/2006">
              <mc:Choice xmlns:v="urn:schemas-microsoft-com:vml" Requires="v">
                <p:oleObj spid="_x0000_s326664" name="Equation" r:id="rId9" imgW="5130720" imgH="888840" progId="Equation.DSMT4">
                  <p:embed/>
                </p:oleObj>
              </mc:Choice>
              <mc:Fallback>
                <p:oleObj name="Equation" r:id="rId9" imgW="5130720" imgH="888840" progId="Equation.DSMT4">
                  <p:embed/>
                  <p:pic>
                    <p:nvPicPr>
                      <p:cNvPr id="0" name="OLE substitute image"/>
                      <p:cNvPicPr/>
                      <p:nvPr/>
                    </p:nvPicPr>
                    <p:blipFill>
                      <a:blip r:embed="rId10"/>
                      <a:stretch>
                        <a:fillRect/>
                      </a:stretch>
                    </p:blipFill>
                    <p:spPr>
                      <a:xfrm>
                        <a:off x="6196013" y="4745038"/>
                        <a:ext cx="5057775" cy="876300"/>
                      </a:xfrm>
                      <a:prstGeom prst="rect">
                        <a:avLst/>
                      </a:prstGeom>
                    </p:spPr>
                  </p:pic>
                </p:oleObj>
              </mc:Fallback>
            </mc:AlternateContent>
          </a:graphicData>
        </a:graphic>
      </p:graphicFrame>
    </p:spTree>
    <p:extLst>
      <p:ext uri="{BB962C8B-B14F-4D97-AF65-F5344CB8AC3E}">
        <p14:creationId xmlns:p14="http://schemas.microsoft.com/office/powerpoint/2010/main" val="4038992148"/>
      </p:ext>
    </p:extLst>
  </p:cSld>
  <p:clrMapOvr>
    <a:masterClrMapping/>
  </p:clrMapOvr>
  <p:transition/>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US"/>
              <a:t>Testing for Significance: </a:t>
            </a:r>
            <a:r>
              <a:rPr lang="en-US" i="1"/>
              <a:t>t</a:t>
            </a:r>
            <a:r>
              <a:rPr lang="en-US"/>
              <a:t> Test (4 of 4)</a:t>
            </a:r>
            <a:endParaRPr lang="en-IN"/>
          </a:p>
        </p:txBody>
      </p:sp>
      <p:sp>
        <p:nvSpPr>
          <p:cNvPr id="6" name="Content Placeholder 2">
            <a:extLst>
              <a:ext uri="{FF2B5EF4-FFF2-40B4-BE49-F238E27FC236}">
                <a16:creationId xmlns:a16="http://schemas.microsoft.com/office/drawing/2014/main" id="{57DDAC7E-A02B-476A-90EC-4937841563FE}"/>
              </a:ext>
            </a:extLst>
          </p:cNvPr>
          <p:cNvSpPr>
            <a:spLocks noGrp="1"/>
          </p:cNvSpPr>
          <p:nvPr>
            <p:ph idx="1"/>
          </p:nvPr>
        </p:nvSpPr>
        <p:spPr>
          <a:xfrm>
            <a:off x="476843" y="1944375"/>
            <a:ext cx="5852160" cy="534276"/>
          </a:xfrm>
          <a:ln>
            <a:noFill/>
          </a:ln>
        </p:spPr>
        <p:txBody>
          <a:bodyPr/>
          <a:lstStyle/>
          <a:p>
            <a:pPr marL="457200" indent="-457200" algn="l">
              <a:buFont typeface="+mj-lt"/>
              <a:buAutoNum type="arabicPeriod" startAt="5"/>
            </a:pPr>
            <a:r>
              <a:rPr lang="en-US"/>
              <a:t>Compute the value of the test statistic.</a:t>
            </a:r>
            <a:endParaRPr lang="en-IN"/>
          </a:p>
        </p:txBody>
      </p:sp>
      <p:sp>
        <p:nvSpPr>
          <p:cNvPr id="7" name="Content Placeholder 3">
            <a:extLst>
              <a:ext uri="{FF2B5EF4-FFF2-40B4-BE49-F238E27FC236}">
                <a16:creationId xmlns:a16="http://schemas.microsoft.com/office/drawing/2014/main" id="{9095A9CD-42D4-40EF-AE22-AC903350B497}"/>
              </a:ext>
            </a:extLst>
          </p:cNvPr>
          <p:cNvSpPr>
            <a:spLocks noGrp="1"/>
          </p:cNvSpPr>
          <p:nvPr>
            <p:ph idx="10"/>
          </p:nvPr>
        </p:nvSpPr>
        <p:spPr>
          <a:xfrm>
            <a:off x="476843" y="2702215"/>
            <a:ext cx="5852160" cy="534276"/>
          </a:xfrm>
          <a:ln>
            <a:noFill/>
          </a:ln>
        </p:spPr>
        <p:txBody>
          <a:bodyPr/>
          <a:lstStyle/>
          <a:p>
            <a:pPr marL="457200" indent="-457200" algn="l">
              <a:buFont typeface="+mj-lt"/>
              <a:buAutoNum type="arabicPeriod" startAt="6"/>
            </a:pPr>
            <a:r>
              <a:rPr lang="en-US"/>
              <a:t>Determine whether to reject </a:t>
            </a:r>
            <a:endParaRPr lang="en-IN"/>
          </a:p>
        </p:txBody>
      </p:sp>
      <p:graphicFrame>
        <p:nvGraphicFramePr>
          <p:cNvPr id="14" name="Object 4" descr="H subscript 0 baseline.">
            <a:extLst>
              <a:ext uri="{FF2B5EF4-FFF2-40B4-BE49-F238E27FC236}">
                <a16:creationId xmlns:a16="http://schemas.microsoft.com/office/drawing/2014/main" id="{0255F973-1234-4A30-B3F6-778DBB2C4FA4}"/>
              </a:ext>
            </a:extLst>
          </p:cNvPr>
          <p:cNvGraphicFramePr>
            <a:graphicFrameLocks noGrp="1" noChangeAspect="1"/>
          </p:cNvGraphicFramePr>
          <p:nvPr>
            <p:ph idx="13"/>
            <p:extLst>
              <p:ext uri="{D42A27DB-BD31-4B8C-83A1-F6EECF244321}">
                <p14:modId xmlns:p14="http://schemas.microsoft.com/office/powerpoint/2010/main" val="1772678406"/>
              </p:ext>
            </p:extLst>
          </p:nvPr>
        </p:nvGraphicFramePr>
        <p:xfrm>
          <a:off x="4877961" y="2778853"/>
          <a:ext cx="444500" cy="381000"/>
        </p:xfrm>
        <a:graphic>
          <a:graphicData uri="http://schemas.openxmlformats.org/presentationml/2006/ole">
            <mc:AlternateContent xmlns:mc="http://schemas.openxmlformats.org/markup-compatibility/2006">
              <mc:Choice xmlns:v="urn:schemas-microsoft-com:vml" Requires="v">
                <p:oleObj spid="_x0000_s327684" name="Equation" r:id="rId3" imgW="444240" imgH="380880" progId="Equation.DSMT4">
                  <p:embed/>
                </p:oleObj>
              </mc:Choice>
              <mc:Fallback>
                <p:oleObj name="Equation" r:id="rId3" imgW="444240" imgH="380880" progId="Equation.DSMT4">
                  <p:embed/>
                  <p:pic>
                    <p:nvPicPr>
                      <p:cNvPr id="0" name="OLE substitute image"/>
                      <p:cNvPicPr/>
                      <p:nvPr/>
                    </p:nvPicPr>
                    <p:blipFill>
                      <a:blip r:embed="rId4"/>
                      <a:stretch>
                        <a:fillRect/>
                      </a:stretch>
                    </p:blipFill>
                    <p:spPr>
                      <a:xfrm>
                        <a:off x="4877961" y="2778853"/>
                        <a:ext cx="444500" cy="381000"/>
                      </a:xfrm>
                      <a:prstGeom prst="rect">
                        <a:avLst/>
                      </a:prstGeom>
                    </p:spPr>
                  </p:pic>
                </p:oleObj>
              </mc:Fallback>
            </mc:AlternateContent>
          </a:graphicData>
        </a:graphic>
      </p:graphicFrame>
      <p:graphicFrame>
        <p:nvGraphicFramePr>
          <p:cNvPr id="12" name="Object 5" descr="Begin equation. T equals start fraction b subscript 1 baseline divided by s subscript b subscript 1 baseline end fraction equals 5 divided by .5803 equals 8.62. End equation.&#10;">
            <a:extLst>
              <a:ext uri="{FF2B5EF4-FFF2-40B4-BE49-F238E27FC236}">
                <a16:creationId xmlns:a16="http://schemas.microsoft.com/office/drawing/2014/main" id="{C4FEB7E3-423E-4BD3-853F-1A9F52C176A2}"/>
              </a:ext>
            </a:extLst>
          </p:cNvPr>
          <p:cNvGraphicFramePr>
            <a:graphicFrameLocks noGrp="1" noChangeAspect="1"/>
          </p:cNvGraphicFramePr>
          <p:nvPr>
            <p:ph idx="11"/>
            <p:extLst>
              <p:ext uri="{D42A27DB-BD31-4B8C-83A1-F6EECF244321}">
                <p14:modId xmlns:p14="http://schemas.microsoft.com/office/powerpoint/2010/main" val="101220745"/>
              </p:ext>
            </p:extLst>
          </p:nvPr>
        </p:nvGraphicFramePr>
        <p:xfrm>
          <a:off x="7305788" y="1902998"/>
          <a:ext cx="2882880" cy="863280"/>
        </p:xfrm>
        <a:graphic>
          <a:graphicData uri="http://schemas.openxmlformats.org/presentationml/2006/ole">
            <mc:AlternateContent xmlns:mc="http://schemas.openxmlformats.org/markup-compatibility/2006">
              <mc:Choice xmlns:v="urn:schemas-microsoft-com:vml" Requires="v">
                <p:oleObj spid="_x0000_s327685" name="Equation" r:id="rId5" imgW="2882880" imgH="863280" progId="Equation.DSMT4">
                  <p:embed/>
                </p:oleObj>
              </mc:Choice>
              <mc:Fallback>
                <p:oleObj name="Equation" r:id="rId5" imgW="2882880" imgH="863280" progId="Equation.DSMT4">
                  <p:embed/>
                  <p:pic>
                    <p:nvPicPr>
                      <p:cNvPr id="0" name="OLE substitute image"/>
                      <p:cNvPicPr/>
                      <p:nvPr/>
                    </p:nvPicPr>
                    <p:blipFill>
                      <a:blip r:embed="rId6"/>
                      <a:stretch>
                        <a:fillRect/>
                      </a:stretch>
                    </p:blipFill>
                    <p:spPr>
                      <a:xfrm>
                        <a:off x="7305788" y="1902998"/>
                        <a:ext cx="2882880" cy="863280"/>
                      </a:xfrm>
                      <a:prstGeom prst="rect">
                        <a:avLst/>
                      </a:prstGeom>
                    </p:spPr>
                  </p:pic>
                </p:oleObj>
              </mc:Fallback>
            </mc:AlternateContent>
          </a:graphicData>
        </a:graphic>
      </p:graphicFrame>
      <p:graphicFrame>
        <p:nvGraphicFramePr>
          <p:cNvPr id="13" name="Object 6" descr="T equals 3.355 provides an area of 0.005 in the upper tail. Hence, the p-value is less than 0.005. Also, t equals 8.62 is greater than 3.355. We can reject H subscript 0 baseline.">
            <a:extLst>
              <a:ext uri="{FF2B5EF4-FFF2-40B4-BE49-F238E27FC236}">
                <a16:creationId xmlns:a16="http://schemas.microsoft.com/office/drawing/2014/main" id="{E18E1C38-FDE7-4D0F-BA0E-150CC4FBCFF5}"/>
              </a:ext>
            </a:extLst>
          </p:cNvPr>
          <p:cNvGraphicFramePr>
            <a:graphicFrameLocks noGrp="1" noChangeAspect="1"/>
          </p:cNvGraphicFramePr>
          <p:nvPr>
            <p:ph idx="15"/>
            <p:extLst>
              <p:ext uri="{D42A27DB-BD31-4B8C-83A1-F6EECF244321}">
                <p14:modId xmlns:p14="http://schemas.microsoft.com/office/powerpoint/2010/main" val="4281968679"/>
              </p:ext>
            </p:extLst>
          </p:nvPr>
        </p:nvGraphicFramePr>
        <p:xfrm>
          <a:off x="1015048" y="3460055"/>
          <a:ext cx="9601200" cy="838080"/>
        </p:xfrm>
        <a:graphic>
          <a:graphicData uri="http://schemas.openxmlformats.org/presentationml/2006/ole">
            <mc:AlternateContent xmlns:mc="http://schemas.openxmlformats.org/markup-compatibility/2006">
              <mc:Choice xmlns:v="urn:schemas-microsoft-com:vml" Requires="v">
                <p:oleObj spid="_x0000_s327686" name="Equation" r:id="rId7" imgW="9601200" imgH="838080" progId="Equation.DSMT4">
                  <p:embed/>
                </p:oleObj>
              </mc:Choice>
              <mc:Fallback>
                <p:oleObj name="Equation" r:id="rId7" imgW="9601200" imgH="838080" progId="Equation.DSMT4">
                  <p:embed/>
                  <p:pic>
                    <p:nvPicPr>
                      <p:cNvPr id="0" name="OLE substitute image"/>
                      <p:cNvPicPr/>
                      <p:nvPr/>
                    </p:nvPicPr>
                    <p:blipFill>
                      <a:blip r:embed="rId8"/>
                      <a:stretch>
                        <a:fillRect/>
                      </a:stretch>
                    </p:blipFill>
                    <p:spPr>
                      <a:xfrm>
                        <a:off x="1015048" y="3460055"/>
                        <a:ext cx="9601200" cy="838080"/>
                      </a:xfrm>
                      <a:prstGeom prst="rect">
                        <a:avLst/>
                      </a:prstGeom>
                    </p:spPr>
                  </p:pic>
                </p:oleObj>
              </mc:Fallback>
            </mc:AlternateContent>
          </a:graphicData>
        </a:graphic>
      </p:graphicFrame>
    </p:spTree>
    <p:extLst>
      <p:ext uri="{BB962C8B-B14F-4D97-AF65-F5344CB8AC3E}">
        <p14:creationId xmlns:p14="http://schemas.microsoft.com/office/powerpoint/2010/main" val="244243957"/>
      </p:ext>
    </p:extLst>
  </p:cSld>
  <p:clrMapOvr>
    <a:masterClrMapping/>
  </p:clrMapOvr>
  <p:transition/>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2C41B9-04C6-40AE-8CB0-69407792E743}"/>
              </a:ext>
            </a:extLst>
          </p:cNvPr>
          <p:cNvSpPr>
            <a:spLocks noGrp="1"/>
          </p:cNvSpPr>
          <p:nvPr>
            <p:ph type="title"/>
          </p:nvPr>
        </p:nvSpPr>
        <p:spPr/>
        <p:txBody>
          <a:bodyPr/>
          <a:lstStyle/>
          <a:p>
            <a:r>
              <a:rPr lang="en-US"/>
              <a:t>Confidence Interval for </a:t>
            </a:r>
            <a:r>
              <a:rPr lang="el-GR" i="1"/>
              <a:t>β</a:t>
            </a:r>
            <a:r>
              <a:rPr lang="el-GR" baseline="-25000"/>
              <a:t>1</a:t>
            </a:r>
            <a:r>
              <a:rPr lang="en-US"/>
              <a:t> (1 of 3)</a:t>
            </a:r>
            <a:r>
              <a:rPr lang="en-US" baseline="-25000"/>
              <a:t> </a:t>
            </a:r>
          </a:p>
        </p:txBody>
      </p:sp>
      <p:sp>
        <p:nvSpPr>
          <p:cNvPr id="2" name="Content Placeholder 2">
            <a:extLst>
              <a:ext uri="{FF2B5EF4-FFF2-40B4-BE49-F238E27FC236}">
                <a16:creationId xmlns:a16="http://schemas.microsoft.com/office/drawing/2014/main" id="{0D96D720-35A5-4410-BEA3-F267B9CB3E69}"/>
              </a:ext>
            </a:extLst>
          </p:cNvPr>
          <p:cNvSpPr>
            <a:spLocks noGrp="1"/>
          </p:cNvSpPr>
          <p:nvPr>
            <p:ph idx="1"/>
          </p:nvPr>
        </p:nvSpPr>
        <p:spPr>
          <a:xfrm>
            <a:off x="476843" y="1944375"/>
            <a:ext cx="6035040" cy="457200"/>
          </a:xfrm>
        </p:spPr>
        <p:txBody>
          <a:bodyPr/>
          <a:lstStyle/>
          <a:p>
            <a:pPr marL="228600" algn="l"/>
            <a:r>
              <a:rPr lang="en-US"/>
              <a:t>We can use a 99% confidence interval for </a:t>
            </a:r>
          </a:p>
        </p:txBody>
      </p:sp>
      <p:graphicFrame>
        <p:nvGraphicFramePr>
          <p:cNvPr id="14" name="Object 3" descr="Beta subscript 1 baseline">
            <a:extLst>
              <a:ext uri="{FF2B5EF4-FFF2-40B4-BE49-F238E27FC236}">
                <a16:creationId xmlns:a16="http://schemas.microsoft.com/office/drawing/2014/main" id="{174AAF93-CE25-4354-A885-E420384A3FFB}"/>
              </a:ext>
            </a:extLst>
          </p:cNvPr>
          <p:cNvGraphicFramePr>
            <a:graphicFrameLocks noGrp="1" noChangeAspect="1"/>
          </p:cNvGraphicFramePr>
          <p:nvPr>
            <p:ph idx="11"/>
            <p:extLst>
              <p:ext uri="{D42A27DB-BD31-4B8C-83A1-F6EECF244321}">
                <p14:modId xmlns:p14="http://schemas.microsoft.com/office/powerpoint/2010/main" val="504766152"/>
              </p:ext>
            </p:extLst>
          </p:nvPr>
        </p:nvGraphicFramePr>
        <p:xfrm>
          <a:off x="6497400" y="1998998"/>
          <a:ext cx="292100" cy="381000"/>
        </p:xfrm>
        <a:graphic>
          <a:graphicData uri="http://schemas.openxmlformats.org/presentationml/2006/ole">
            <mc:AlternateContent xmlns:mc="http://schemas.openxmlformats.org/markup-compatibility/2006">
              <mc:Choice xmlns:v="urn:schemas-microsoft-com:vml" Requires="v">
                <p:oleObj spid="_x0000_s328707" name="Equation" r:id="rId3" imgW="291960" imgH="380880" progId="Equation.DSMT4">
                  <p:embed/>
                </p:oleObj>
              </mc:Choice>
              <mc:Fallback>
                <p:oleObj name="Equation" r:id="rId3" imgW="291960" imgH="380880" progId="Equation.DSMT4">
                  <p:embed/>
                  <p:pic>
                    <p:nvPicPr>
                      <p:cNvPr id="0" name="OLE substitute image"/>
                      <p:cNvPicPr/>
                      <p:nvPr/>
                    </p:nvPicPr>
                    <p:blipFill>
                      <a:blip r:embed="rId4"/>
                      <a:stretch>
                        <a:fillRect/>
                      </a:stretch>
                    </p:blipFill>
                    <p:spPr>
                      <a:xfrm>
                        <a:off x="6497400" y="1998998"/>
                        <a:ext cx="2921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55EFDA35-EAC3-45EE-97EB-444B4E90BFC7}"/>
              </a:ext>
            </a:extLst>
          </p:cNvPr>
          <p:cNvSpPr>
            <a:spLocks noGrp="1"/>
          </p:cNvSpPr>
          <p:nvPr>
            <p:ph idx="10"/>
          </p:nvPr>
        </p:nvSpPr>
        <p:spPr>
          <a:xfrm>
            <a:off x="6814753" y="1960575"/>
            <a:ext cx="4846320" cy="457200"/>
          </a:xfrm>
        </p:spPr>
        <p:txBody>
          <a:bodyPr/>
          <a:lstStyle/>
          <a:p>
            <a:pPr algn="l"/>
            <a:r>
              <a:rPr lang="en-US"/>
              <a:t>to test the hypotheses just used in</a:t>
            </a:r>
          </a:p>
        </p:txBody>
      </p:sp>
      <p:sp>
        <p:nvSpPr>
          <p:cNvPr id="18" name="Content Placeholder 5">
            <a:extLst>
              <a:ext uri="{FF2B5EF4-FFF2-40B4-BE49-F238E27FC236}">
                <a16:creationId xmlns:a16="http://schemas.microsoft.com/office/drawing/2014/main" id="{9C71D7A3-8A29-4CD6-A104-B224B62F6807}"/>
              </a:ext>
            </a:extLst>
          </p:cNvPr>
          <p:cNvSpPr>
            <a:spLocks noGrp="1"/>
          </p:cNvSpPr>
          <p:nvPr>
            <p:ph idx="17"/>
          </p:nvPr>
        </p:nvSpPr>
        <p:spPr>
          <a:xfrm>
            <a:off x="476843" y="2458071"/>
            <a:ext cx="3270698" cy="457200"/>
          </a:xfrm>
        </p:spPr>
        <p:txBody>
          <a:bodyPr/>
          <a:lstStyle/>
          <a:p>
            <a:pPr marL="228600" algn="l"/>
            <a:r>
              <a:rPr lang="en-US"/>
              <a:t>the </a:t>
            </a:r>
            <a:r>
              <a:rPr lang="en-US" i="1"/>
              <a:t>t</a:t>
            </a:r>
            <a:r>
              <a:rPr lang="en-US"/>
              <a:t> test.</a:t>
            </a:r>
          </a:p>
        </p:txBody>
      </p:sp>
      <p:graphicFrame>
        <p:nvGraphicFramePr>
          <p:cNvPr id="17" name="Object 6" descr="H subscript 0 baseline is rejected if the hypothesized value of beta subscript 1 baseline is not included in the confidence interval for beta subscript 1 baseline.">
            <a:extLst>
              <a:ext uri="{FF2B5EF4-FFF2-40B4-BE49-F238E27FC236}">
                <a16:creationId xmlns:a16="http://schemas.microsoft.com/office/drawing/2014/main" id="{19B99AC1-9BDF-4349-94CB-E866665066A3}"/>
              </a:ext>
            </a:extLst>
          </p:cNvPr>
          <p:cNvGraphicFramePr>
            <a:graphicFrameLocks noGrp="1" noChangeAspect="1"/>
          </p:cNvGraphicFramePr>
          <p:nvPr>
            <p:ph idx="12"/>
            <p:extLst>
              <p:ext uri="{D42A27DB-BD31-4B8C-83A1-F6EECF244321}">
                <p14:modId xmlns:p14="http://schemas.microsoft.com/office/powerpoint/2010/main" val="3353521088"/>
              </p:ext>
            </p:extLst>
          </p:nvPr>
        </p:nvGraphicFramePr>
        <p:xfrm>
          <a:off x="769938" y="3502024"/>
          <a:ext cx="10617120" cy="863280"/>
        </p:xfrm>
        <a:graphic>
          <a:graphicData uri="http://schemas.openxmlformats.org/presentationml/2006/ole">
            <mc:AlternateContent xmlns:mc="http://schemas.openxmlformats.org/markup-compatibility/2006">
              <mc:Choice xmlns:v="urn:schemas-microsoft-com:vml" Requires="v">
                <p:oleObj spid="_x0000_s328708" name="Equation" r:id="rId5" imgW="10617120" imgH="863280" progId="Equation.DSMT4">
                  <p:embed/>
                </p:oleObj>
              </mc:Choice>
              <mc:Fallback>
                <p:oleObj name="Equation" r:id="rId5" imgW="10617120" imgH="863280" progId="Equation.DSMT4">
                  <p:embed/>
                  <p:pic>
                    <p:nvPicPr>
                      <p:cNvPr id="0" name="OLE substitute image"/>
                      <p:cNvPicPr/>
                      <p:nvPr/>
                    </p:nvPicPr>
                    <p:blipFill>
                      <a:blip r:embed="rId6"/>
                      <a:stretch>
                        <a:fillRect/>
                      </a:stretch>
                    </p:blipFill>
                    <p:spPr>
                      <a:xfrm>
                        <a:off x="769938" y="3502024"/>
                        <a:ext cx="10617120" cy="863280"/>
                      </a:xfrm>
                      <a:prstGeom prst="rect">
                        <a:avLst/>
                      </a:prstGeom>
                    </p:spPr>
                  </p:pic>
                </p:oleObj>
              </mc:Fallback>
            </mc:AlternateContent>
          </a:graphicData>
        </a:graphic>
      </p:graphicFrame>
    </p:spTree>
    <p:extLst>
      <p:ext uri="{BB962C8B-B14F-4D97-AF65-F5344CB8AC3E}">
        <p14:creationId xmlns:p14="http://schemas.microsoft.com/office/powerpoint/2010/main" val="4085218955"/>
      </p:ext>
    </p:extLst>
  </p:cSld>
  <p:clrMapOvr>
    <a:masterClrMapping/>
  </p:clrMapOvr>
  <p:transition/>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Confidence Interval for </a:t>
            </a:r>
            <a:r>
              <a:rPr lang="el-GR" i="1">
                <a:latin typeface="Arial" pitchFamily="34" charset="0"/>
                <a:cs typeface="Arial" pitchFamily="34" charset="0"/>
              </a:rPr>
              <a:t>β</a:t>
            </a:r>
            <a:r>
              <a:rPr lang="en-US" baseline="-25000"/>
              <a:t>1</a:t>
            </a:r>
            <a:r>
              <a:rPr lang="en-US"/>
              <a:t> (2 of 3)</a:t>
            </a:r>
            <a:endParaRPr lang="en-IN" baseline="-25000"/>
          </a:p>
        </p:txBody>
      </p:sp>
      <p:sp>
        <p:nvSpPr>
          <p:cNvPr id="92" name="Content Placeholder 2">
            <a:extLst>
              <a:ext uri="{FF2B5EF4-FFF2-40B4-BE49-F238E27FC236}">
                <a16:creationId xmlns:a16="http://schemas.microsoft.com/office/drawing/2014/main" id="{6456AF47-B578-4D98-A84C-7B6B344FA62C}"/>
              </a:ext>
            </a:extLst>
          </p:cNvPr>
          <p:cNvSpPr>
            <a:spLocks noGrp="1"/>
          </p:cNvSpPr>
          <p:nvPr>
            <p:ph sz="half" idx="2"/>
          </p:nvPr>
        </p:nvSpPr>
        <p:spPr>
          <a:xfrm>
            <a:off x="476842" y="1828800"/>
            <a:ext cx="11237976" cy="599607"/>
          </a:xfrm>
        </p:spPr>
        <p:txBody>
          <a:bodyPr/>
          <a:lstStyle/>
          <a:p>
            <a:r>
              <a:rPr lang="en-US"/>
              <a:t>The form of a confidence interval for </a:t>
            </a:r>
          </a:p>
        </p:txBody>
      </p:sp>
      <p:graphicFrame>
        <p:nvGraphicFramePr>
          <p:cNvPr id="81" name="Object 3" descr="Beta subscript 1 baseline">
            <a:extLst>
              <a:ext uri="{FF2B5EF4-FFF2-40B4-BE49-F238E27FC236}">
                <a16:creationId xmlns:a16="http://schemas.microsoft.com/office/drawing/2014/main" id="{9EC10E2C-8021-4696-B495-E967163BBA44}"/>
              </a:ext>
            </a:extLst>
          </p:cNvPr>
          <p:cNvGraphicFramePr>
            <a:graphicFrameLocks noGrp="1" noChangeAspect="1"/>
          </p:cNvGraphicFramePr>
          <p:nvPr>
            <p:ph idx="13"/>
            <p:extLst>
              <p:ext uri="{D42A27DB-BD31-4B8C-83A1-F6EECF244321}">
                <p14:modId xmlns:p14="http://schemas.microsoft.com/office/powerpoint/2010/main" val="2520953488"/>
              </p:ext>
            </p:extLst>
          </p:nvPr>
        </p:nvGraphicFramePr>
        <p:xfrm>
          <a:off x="5740251" y="1906298"/>
          <a:ext cx="749160" cy="380880"/>
        </p:xfrm>
        <a:graphic>
          <a:graphicData uri="http://schemas.openxmlformats.org/presentationml/2006/ole">
            <mc:AlternateContent xmlns:mc="http://schemas.openxmlformats.org/markup-compatibility/2006">
              <mc:Choice xmlns:v="urn:schemas-microsoft-com:vml" Requires="v">
                <p:oleObj spid="_x0000_s329732" name="Equation" r:id="rId3" imgW="749160" imgH="380880" progId="Equation.DSMT4">
                  <p:embed/>
                </p:oleObj>
              </mc:Choice>
              <mc:Fallback>
                <p:oleObj name="Equation" r:id="rId3" imgW="749160" imgH="380880" progId="Equation.DSMT4">
                  <p:embed/>
                  <p:pic>
                    <p:nvPicPr>
                      <p:cNvPr id="0" name="OLE substitute image"/>
                      <p:cNvPicPr/>
                      <p:nvPr/>
                    </p:nvPicPr>
                    <p:blipFill>
                      <a:blip r:embed="rId4"/>
                      <a:stretch>
                        <a:fillRect/>
                      </a:stretch>
                    </p:blipFill>
                    <p:spPr>
                      <a:xfrm>
                        <a:off x="5740251" y="1906298"/>
                        <a:ext cx="749160" cy="380880"/>
                      </a:xfrm>
                      <a:prstGeom prst="rect">
                        <a:avLst/>
                      </a:prstGeom>
                    </p:spPr>
                  </p:pic>
                </p:oleObj>
              </mc:Fallback>
            </mc:AlternateContent>
          </a:graphicData>
        </a:graphic>
      </p:graphicFrame>
      <p:graphicFrame>
        <p:nvGraphicFramePr>
          <p:cNvPr id="83" name="Object 4" descr="Begin equation. B subscript 1 baseline plus or minus t subscript alpha divided by 2 baseline s subscript b subscript 1 baseline. End equation.&#10;">
            <a:extLst>
              <a:ext uri="{FF2B5EF4-FFF2-40B4-BE49-F238E27FC236}">
                <a16:creationId xmlns:a16="http://schemas.microsoft.com/office/drawing/2014/main" id="{8CAF434E-879E-4FBA-8AF8-7D4BFE8EB544}"/>
              </a:ext>
            </a:extLst>
          </p:cNvPr>
          <p:cNvGraphicFramePr>
            <a:graphicFrameLocks noGrp="1" noChangeAspect="1"/>
          </p:cNvGraphicFramePr>
          <p:nvPr>
            <p:ph idx="11"/>
            <p:extLst>
              <p:ext uri="{D42A27DB-BD31-4B8C-83A1-F6EECF244321}">
                <p14:modId xmlns:p14="http://schemas.microsoft.com/office/powerpoint/2010/main" val="542117502"/>
              </p:ext>
            </p:extLst>
          </p:nvPr>
        </p:nvGraphicFramePr>
        <p:xfrm>
          <a:off x="5486271" y="2620486"/>
          <a:ext cx="1257120" cy="431640"/>
        </p:xfrm>
        <a:graphic>
          <a:graphicData uri="http://schemas.openxmlformats.org/presentationml/2006/ole">
            <mc:AlternateContent xmlns:mc="http://schemas.openxmlformats.org/markup-compatibility/2006">
              <mc:Choice xmlns:v="urn:schemas-microsoft-com:vml" Requires="v">
                <p:oleObj spid="_x0000_s329733" name="Equation" r:id="rId5" imgW="1257120" imgH="431640" progId="Equation.DSMT4">
                  <p:embed/>
                </p:oleObj>
              </mc:Choice>
              <mc:Fallback>
                <p:oleObj name="Equation" r:id="rId5" imgW="1257120" imgH="431640" progId="Equation.DSMT4">
                  <p:embed/>
                  <p:pic>
                    <p:nvPicPr>
                      <p:cNvPr id="0" name="OLE substitute image"/>
                      <p:cNvPicPr/>
                      <p:nvPr/>
                    </p:nvPicPr>
                    <p:blipFill>
                      <a:blip r:embed="rId6"/>
                      <a:stretch>
                        <a:fillRect/>
                      </a:stretch>
                    </p:blipFill>
                    <p:spPr>
                      <a:xfrm>
                        <a:off x="5486271" y="2620486"/>
                        <a:ext cx="1257120" cy="431640"/>
                      </a:xfrm>
                      <a:prstGeom prst="rect">
                        <a:avLst/>
                      </a:prstGeom>
                      <a:ln w="12700">
                        <a:noFill/>
                      </a:ln>
                    </p:spPr>
                  </p:pic>
                </p:oleObj>
              </mc:Fallback>
            </mc:AlternateContent>
          </a:graphicData>
        </a:graphic>
      </p:graphicFrame>
      <p:sp>
        <p:nvSpPr>
          <p:cNvPr id="95" name="Content Placeholder 5">
            <a:extLst>
              <a:ext uri="{FF2B5EF4-FFF2-40B4-BE49-F238E27FC236}">
                <a16:creationId xmlns:a16="http://schemas.microsoft.com/office/drawing/2014/main" id="{9E1FF55E-DB03-4817-AE2C-0435C9D9B3D7}"/>
              </a:ext>
            </a:extLst>
          </p:cNvPr>
          <p:cNvSpPr>
            <a:spLocks noGrp="1"/>
          </p:cNvSpPr>
          <p:nvPr>
            <p:ph idx="10"/>
          </p:nvPr>
        </p:nvSpPr>
        <p:spPr>
          <a:xfrm>
            <a:off x="476844" y="3231097"/>
            <a:ext cx="1687236" cy="456487"/>
          </a:xfrm>
        </p:spPr>
        <p:txBody>
          <a:bodyPr/>
          <a:lstStyle/>
          <a:p>
            <a:pPr marL="228600" algn="l"/>
            <a:r>
              <a:rPr lang="en-US"/>
              <a:t>where:</a:t>
            </a:r>
          </a:p>
        </p:txBody>
      </p:sp>
      <p:graphicFrame>
        <p:nvGraphicFramePr>
          <p:cNvPr id="98" name="Object 6" descr="b subscript 1 baseline is the point estimator, t subscript alpha divided by 2 baseline s subscript b subscript 1 baseline is the margin of error, t subscript alpha divided by 2 is the t value providing an area of alpha divided by 2 in the upper tail of a t distribution with n minus 2 degrees of freedom.">
            <a:extLst>
              <a:ext uri="{FF2B5EF4-FFF2-40B4-BE49-F238E27FC236}">
                <a16:creationId xmlns:a16="http://schemas.microsoft.com/office/drawing/2014/main" id="{180C10B8-2D1A-41EE-A8AD-E0A0A19F6F8C}"/>
              </a:ext>
            </a:extLst>
          </p:cNvPr>
          <p:cNvGraphicFramePr>
            <a:graphicFrameLocks noGrp="1" noChangeAspect="1"/>
          </p:cNvGraphicFramePr>
          <p:nvPr>
            <p:ph idx="15"/>
            <p:extLst>
              <p:ext uri="{D42A27DB-BD31-4B8C-83A1-F6EECF244321}">
                <p14:modId xmlns:p14="http://schemas.microsoft.com/office/powerpoint/2010/main" val="2572053791"/>
              </p:ext>
            </p:extLst>
          </p:nvPr>
        </p:nvGraphicFramePr>
        <p:xfrm>
          <a:off x="1993731" y="3818065"/>
          <a:ext cx="8242200" cy="1879560"/>
        </p:xfrm>
        <a:graphic>
          <a:graphicData uri="http://schemas.openxmlformats.org/presentationml/2006/ole">
            <mc:AlternateContent xmlns:mc="http://schemas.openxmlformats.org/markup-compatibility/2006">
              <mc:Choice xmlns:v="urn:schemas-microsoft-com:vml" Requires="v">
                <p:oleObj spid="_x0000_s329734" name="Equation" r:id="rId7" imgW="8242200" imgH="1879560" progId="Equation.DSMT4">
                  <p:embed/>
                </p:oleObj>
              </mc:Choice>
              <mc:Fallback>
                <p:oleObj name="Equation" r:id="rId7" imgW="8242200" imgH="1879560" progId="Equation.DSMT4">
                  <p:embed/>
                  <p:pic>
                    <p:nvPicPr>
                      <p:cNvPr id="0" name="OLE substitute image"/>
                      <p:cNvPicPr/>
                      <p:nvPr/>
                    </p:nvPicPr>
                    <p:blipFill>
                      <a:blip r:embed="rId8"/>
                      <a:stretch>
                        <a:fillRect/>
                      </a:stretch>
                    </p:blipFill>
                    <p:spPr>
                      <a:xfrm>
                        <a:off x="1993731" y="3818065"/>
                        <a:ext cx="8242200" cy="1879560"/>
                      </a:xfrm>
                      <a:prstGeom prst="rect">
                        <a:avLst/>
                      </a:prstGeom>
                    </p:spPr>
                  </p:pic>
                </p:oleObj>
              </mc:Fallback>
            </mc:AlternateContent>
          </a:graphicData>
        </a:graphic>
      </p:graphicFrame>
    </p:spTree>
    <p:extLst>
      <p:ext uri="{BB962C8B-B14F-4D97-AF65-F5344CB8AC3E}">
        <p14:creationId xmlns:p14="http://schemas.microsoft.com/office/powerpoint/2010/main" val="2549301765"/>
      </p:ext>
    </p:extLst>
  </p:cSld>
  <p:clrMapOvr>
    <a:masterClrMapping/>
  </p:clrMapOvr>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Confidence Interval for </a:t>
            </a:r>
            <a:r>
              <a:rPr lang="el-GR" i="1">
                <a:latin typeface="Arial" pitchFamily="34" charset="0"/>
                <a:cs typeface="Arial" pitchFamily="34" charset="0"/>
              </a:rPr>
              <a:t>β</a:t>
            </a:r>
            <a:r>
              <a:rPr lang="en-US" baseline="-25000"/>
              <a:t>1</a:t>
            </a:r>
            <a:r>
              <a:rPr lang="en-US"/>
              <a:t> (3 of 3)</a:t>
            </a:r>
            <a:endParaRPr lang="en-IN" baseline="-25000"/>
          </a:p>
        </p:txBody>
      </p:sp>
      <p:sp>
        <p:nvSpPr>
          <p:cNvPr id="70" name="Content Placeholder 2">
            <a:extLst>
              <a:ext uri="{FF2B5EF4-FFF2-40B4-BE49-F238E27FC236}">
                <a16:creationId xmlns:a16="http://schemas.microsoft.com/office/drawing/2014/main" id="{2395F0D4-E0BB-4A77-B448-F0A2FC2713A0}"/>
              </a:ext>
            </a:extLst>
          </p:cNvPr>
          <p:cNvSpPr>
            <a:spLocks noGrp="1"/>
          </p:cNvSpPr>
          <p:nvPr>
            <p:ph idx="1"/>
          </p:nvPr>
        </p:nvSpPr>
        <p:spPr>
          <a:xfrm>
            <a:off x="476844" y="1944375"/>
            <a:ext cx="2563240" cy="457200"/>
          </a:xfrm>
        </p:spPr>
        <p:txBody>
          <a:bodyPr/>
          <a:lstStyle/>
          <a:p>
            <a:pPr marL="342900" indent="-342900" algn="l">
              <a:buFont typeface="Arial" pitchFamily="34" charset="0"/>
              <a:buChar char="•"/>
            </a:pPr>
            <a:r>
              <a:rPr lang="en-US"/>
              <a:t>Rejection Rule</a:t>
            </a:r>
          </a:p>
        </p:txBody>
      </p:sp>
      <p:graphicFrame>
        <p:nvGraphicFramePr>
          <p:cNvPr id="80" name="Object 3" descr="Reject H subscript 0 baseline">
            <a:extLst>
              <a:ext uri="{FF2B5EF4-FFF2-40B4-BE49-F238E27FC236}">
                <a16:creationId xmlns:a16="http://schemas.microsoft.com/office/drawing/2014/main" id="{49DEA155-9F3C-44C2-A4C7-3C7D7E7875C1}"/>
              </a:ext>
            </a:extLst>
          </p:cNvPr>
          <p:cNvGraphicFramePr>
            <a:graphicFrameLocks noGrp="1" noChangeAspect="1"/>
          </p:cNvGraphicFramePr>
          <p:nvPr>
            <p:ph idx="11"/>
            <p:extLst>
              <p:ext uri="{D42A27DB-BD31-4B8C-83A1-F6EECF244321}">
                <p14:modId xmlns:p14="http://schemas.microsoft.com/office/powerpoint/2010/main" val="2832373346"/>
              </p:ext>
            </p:extLst>
          </p:nvPr>
        </p:nvGraphicFramePr>
        <p:xfrm>
          <a:off x="1218546" y="2528375"/>
          <a:ext cx="1308100" cy="381000"/>
        </p:xfrm>
        <a:graphic>
          <a:graphicData uri="http://schemas.openxmlformats.org/presentationml/2006/ole">
            <mc:AlternateContent xmlns:mc="http://schemas.openxmlformats.org/markup-compatibility/2006">
              <mc:Choice xmlns:v="urn:schemas-microsoft-com:vml" Requires="v">
                <p:oleObj spid="_x0000_s330758" name="Equation" r:id="rId3" imgW="1307880" imgH="380880" progId="Equation.DSMT4">
                  <p:embed/>
                </p:oleObj>
              </mc:Choice>
              <mc:Fallback>
                <p:oleObj name="Equation" r:id="rId3" imgW="1307880" imgH="380880" progId="Equation.DSMT4">
                  <p:embed/>
                  <p:pic>
                    <p:nvPicPr>
                      <p:cNvPr id="0" name="OLE substitute image"/>
                      <p:cNvPicPr/>
                      <p:nvPr/>
                    </p:nvPicPr>
                    <p:blipFill>
                      <a:blip r:embed="rId4"/>
                      <a:stretch>
                        <a:fillRect/>
                      </a:stretch>
                    </p:blipFill>
                    <p:spPr>
                      <a:xfrm>
                        <a:off x="1218546" y="2528375"/>
                        <a:ext cx="1308100" cy="381000"/>
                      </a:xfrm>
                      <a:prstGeom prst="rect">
                        <a:avLst/>
                      </a:prstGeom>
                    </p:spPr>
                  </p:pic>
                </p:oleObj>
              </mc:Fallback>
            </mc:AlternateContent>
          </a:graphicData>
        </a:graphic>
      </p:graphicFrame>
      <p:sp>
        <p:nvSpPr>
          <p:cNvPr id="74" name="Content Placeholder 4">
            <a:extLst>
              <a:ext uri="{FF2B5EF4-FFF2-40B4-BE49-F238E27FC236}">
                <a16:creationId xmlns:a16="http://schemas.microsoft.com/office/drawing/2014/main" id="{EB02B8D8-F882-446C-9453-BB9366E552B3}"/>
              </a:ext>
            </a:extLst>
          </p:cNvPr>
          <p:cNvSpPr>
            <a:spLocks noGrp="1"/>
          </p:cNvSpPr>
          <p:nvPr>
            <p:ph idx="13"/>
          </p:nvPr>
        </p:nvSpPr>
        <p:spPr>
          <a:xfrm>
            <a:off x="2538821" y="2479811"/>
            <a:ext cx="6583680" cy="457200"/>
          </a:xfrm>
        </p:spPr>
        <p:txBody>
          <a:bodyPr/>
          <a:lstStyle/>
          <a:p>
            <a:pPr algn="l"/>
            <a:r>
              <a:rPr lang="en-US"/>
              <a:t>if 0 is not included in the confidence interval for </a:t>
            </a:r>
          </a:p>
        </p:txBody>
      </p:sp>
      <p:graphicFrame>
        <p:nvGraphicFramePr>
          <p:cNvPr id="81" name="Object 5" descr="Beta subscript 1 baseline">
            <a:extLst>
              <a:ext uri="{FF2B5EF4-FFF2-40B4-BE49-F238E27FC236}">
                <a16:creationId xmlns:a16="http://schemas.microsoft.com/office/drawing/2014/main" id="{9EC10E2C-8021-4696-B495-E967163BBA44}"/>
              </a:ext>
            </a:extLst>
          </p:cNvPr>
          <p:cNvGraphicFramePr>
            <a:graphicFrameLocks noGrp="1" noChangeAspect="1"/>
          </p:cNvGraphicFramePr>
          <p:nvPr>
            <p:ph idx="15"/>
            <p:extLst>
              <p:ext uri="{D42A27DB-BD31-4B8C-83A1-F6EECF244321}">
                <p14:modId xmlns:p14="http://schemas.microsoft.com/office/powerpoint/2010/main" val="321867053"/>
              </p:ext>
            </p:extLst>
          </p:nvPr>
        </p:nvGraphicFramePr>
        <p:xfrm>
          <a:off x="9092687" y="2517653"/>
          <a:ext cx="368300" cy="381000"/>
        </p:xfrm>
        <a:graphic>
          <a:graphicData uri="http://schemas.openxmlformats.org/presentationml/2006/ole">
            <mc:AlternateContent xmlns:mc="http://schemas.openxmlformats.org/markup-compatibility/2006">
              <mc:Choice xmlns:v="urn:schemas-microsoft-com:vml" Requires="v">
                <p:oleObj spid="_x0000_s330759" name="Equation" r:id="rId5" imgW="368280" imgH="380880" progId="Equation.DSMT4">
                  <p:embed/>
                </p:oleObj>
              </mc:Choice>
              <mc:Fallback>
                <p:oleObj name="Equation" r:id="rId5" imgW="368280" imgH="380880" progId="Equation.DSMT4">
                  <p:embed/>
                  <p:pic>
                    <p:nvPicPr>
                      <p:cNvPr id="0" name="OLE substitute image"/>
                      <p:cNvPicPr/>
                      <p:nvPr/>
                    </p:nvPicPr>
                    <p:blipFill>
                      <a:blip r:embed="rId6"/>
                      <a:stretch>
                        <a:fillRect/>
                      </a:stretch>
                    </p:blipFill>
                    <p:spPr>
                      <a:xfrm>
                        <a:off x="9092687" y="2517653"/>
                        <a:ext cx="368300" cy="381000"/>
                      </a:xfrm>
                      <a:prstGeom prst="rect">
                        <a:avLst/>
                      </a:prstGeom>
                    </p:spPr>
                  </p:pic>
                </p:oleObj>
              </mc:Fallback>
            </mc:AlternateContent>
          </a:graphicData>
        </a:graphic>
      </p:graphicFrame>
      <p:sp>
        <p:nvSpPr>
          <p:cNvPr id="71" name="Content Placeholder 6">
            <a:extLst>
              <a:ext uri="{FF2B5EF4-FFF2-40B4-BE49-F238E27FC236}">
                <a16:creationId xmlns:a16="http://schemas.microsoft.com/office/drawing/2014/main" id="{F3FB6517-0CBF-479C-85B1-516AC6FE478B}"/>
              </a:ext>
            </a:extLst>
          </p:cNvPr>
          <p:cNvSpPr>
            <a:spLocks noGrp="1"/>
          </p:cNvSpPr>
          <p:nvPr>
            <p:ph idx="10"/>
          </p:nvPr>
        </p:nvSpPr>
        <p:spPr>
          <a:xfrm>
            <a:off x="476843" y="3048772"/>
            <a:ext cx="5468885" cy="457200"/>
          </a:xfrm>
        </p:spPr>
        <p:txBody>
          <a:bodyPr/>
          <a:lstStyle/>
          <a:p>
            <a:pPr marL="342900" indent="-342900" algn="l">
              <a:buFont typeface="Arial" pitchFamily="34" charset="0"/>
              <a:buChar char="•"/>
            </a:pPr>
            <a:r>
              <a:rPr lang="en-US"/>
              <a:t>99% Confidence Interval for </a:t>
            </a:r>
          </a:p>
        </p:txBody>
      </p:sp>
      <p:graphicFrame>
        <p:nvGraphicFramePr>
          <p:cNvPr id="82" name="Object 7" descr="Beta subscript 1 baseline">
            <a:extLst>
              <a:ext uri="{FF2B5EF4-FFF2-40B4-BE49-F238E27FC236}">
                <a16:creationId xmlns:a16="http://schemas.microsoft.com/office/drawing/2014/main" id="{A657EB2B-7E0E-4AF7-AB1D-20273436676D}"/>
              </a:ext>
            </a:extLst>
          </p:cNvPr>
          <p:cNvGraphicFramePr>
            <a:graphicFrameLocks noGrp="1" noChangeAspect="1"/>
          </p:cNvGraphicFramePr>
          <p:nvPr>
            <p:ph idx="12"/>
            <p:extLst>
              <p:ext uri="{D42A27DB-BD31-4B8C-83A1-F6EECF244321}">
                <p14:modId xmlns:p14="http://schemas.microsoft.com/office/powerpoint/2010/main" val="1570295072"/>
              </p:ext>
            </p:extLst>
          </p:nvPr>
        </p:nvGraphicFramePr>
        <p:xfrm>
          <a:off x="4705201" y="3091051"/>
          <a:ext cx="368300" cy="381000"/>
        </p:xfrm>
        <a:graphic>
          <a:graphicData uri="http://schemas.openxmlformats.org/presentationml/2006/ole">
            <mc:AlternateContent xmlns:mc="http://schemas.openxmlformats.org/markup-compatibility/2006">
              <mc:Choice xmlns:v="urn:schemas-microsoft-com:vml" Requires="v">
                <p:oleObj spid="_x0000_s330760" name="Equation" r:id="rId7" imgW="368280" imgH="380880" progId="Equation.DSMT4">
                  <p:embed/>
                </p:oleObj>
              </mc:Choice>
              <mc:Fallback>
                <p:oleObj name="Equation" r:id="rId7" imgW="368280" imgH="380880" progId="Equation.DSMT4">
                  <p:embed/>
                  <p:pic>
                    <p:nvPicPr>
                      <p:cNvPr id="0" name="OLE substitute image"/>
                      <p:cNvPicPr/>
                      <p:nvPr/>
                    </p:nvPicPr>
                    <p:blipFill>
                      <a:blip r:embed="rId6"/>
                      <a:stretch>
                        <a:fillRect/>
                      </a:stretch>
                    </p:blipFill>
                    <p:spPr>
                      <a:xfrm>
                        <a:off x="4705201" y="3091051"/>
                        <a:ext cx="368300" cy="381000"/>
                      </a:xfrm>
                      <a:prstGeom prst="rect">
                        <a:avLst/>
                      </a:prstGeom>
                    </p:spPr>
                  </p:pic>
                </p:oleObj>
              </mc:Fallback>
            </mc:AlternateContent>
          </a:graphicData>
        </a:graphic>
      </p:graphicFrame>
      <p:graphicFrame>
        <p:nvGraphicFramePr>
          <p:cNvPr id="83" name="Object 8" descr="Begin equation. B subscript 1 baseline plus or minus t subscript alpha divided by 2 baseline s subscript b subscript 1 baseline equals 5 plus or minus 3.355 times left parenthesis .5803 right parenthesis equals 5 plus or minus 1.95. or 3.05 to 6.95. End equation.">
            <a:extLst>
              <a:ext uri="{FF2B5EF4-FFF2-40B4-BE49-F238E27FC236}">
                <a16:creationId xmlns:a16="http://schemas.microsoft.com/office/drawing/2014/main" id="{8CAF434E-879E-4FBA-8AF8-7D4BFE8EB544}"/>
              </a:ext>
            </a:extLst>
          </p:cNvPr>
          <p:cNvGraphicFramePr>
            <a:graphicFrameLocks noGrp="1" noChangeAspect="1"/>
          </p:cNvGraphicFramePr>
          <p:nvPr>
            <p:ph idx="14"/>
            <p:extLst>
              <p:ext uri="{D42A27DB-BD31-4B8C-83A1-F6EECF244321}">
                <p14:modId xmlns:p14="http://schemas.microsoft.com/office/powerpoint/2010/main" val="3049109969"/>
              </p:ext>
            </p:extLst>
          </p:nvPr>
        </p:nvGraphicFramePr>
        <p:xfrm>
          <a:off x="2637136" y="3643509"/>
          <a:ext cx="5143320" cy="888840"/>
        </p:xfrm>
        <a:graphic>
          <a:graphicData uri="http://schemas.openxmlformats.org/presentationml/2006/ole">
            <mc:AlternateContent xmlns:mc="http://schemas.openxmlformats.org/markup-compatibility/2006">
              <mc:Choice xmlns:v="urn:schemas-microsoft-com:vml" Requires="v">
                <p:oleObj spid="_x0000_s330761" name="Equation" r:id="rId8" imgW="5143320" imgH="888840" progId="Equation.DSMT4">
                  <p:embed/>
                </p:oleObj>
              </mc:Choice>
              <mc:Fallback>
                <p:oleObj name="Equation" r:id="rId8" imgW="5143320" imgH="888840" progId="Equation.DSMT4">
                  <p:embed/>
                  <p:pic>
                    <p:nvPicPr>
                      <p:cNvPr id="0" name="OLE substitute image"/>
                      <p:cNvPicPr/>
                      <p:nvPr/>
                    </p:nvPicPr>
                    <p:blipFill>
                      <a:blip r:embed="rId9"/>
                      <a:stretch>
                        <a:fillRect/>
                      </a:stretch>
                    </p:blipFill>
                    <p:spPr>
                      <a:xfrm>
                        <a:off x="2637136" y="3643509"/>
                        <a:ext cx="5143320" cy="888840"/>
                      </a:xfrm>
                      <a:prstGeom prst="rect">
                        <a:avLst/>
                      </a:prstGeom>
                    </p:spPr>
                  </p:pic>
                </p:oleObj>
              </mc:Fallback>
            </mc:AlternateContent>
          </a:graphicData>
        </a:graphic>
      </p:graphicFrame>
      <p:sp>
        <p:nvSpPr>
          <p:cNvPr id="77" name="Content Placeholder 9">
            <a:extLst>
              <a:ext uri="{FF2B5EF4-FFF2-40B4-BE49-F238E27FC236}">
                <a16:creationId xmlns:a16="http://schemas.microsoft.com/office/drawing/2014/main" id="{2A95DE9F-83C3-4623-981E-DE49A97A86CD}"/>
              </a:ext>
            </a:extLst>
          </p:cNvPr>
          <p:cNvSpPr>
            <a:spLocks noGrp="1"/>
          </p:cNvSpPr>
          <p:nvPr>
            <p:ph idx="16"/>
          </p:nvPr>
        </p:nvSpPr>
        <p:spPr>
          <a:xfrm>
            <a:off x="476844" y="4649016"/>
            <a:ext cx="10209221" cy="1217447"/>
          </a:xfrm>
        </p:spPr>
        <p:txBody>
          <a:bodyPr/>
          <a:lstStyle/>
          <a:p>
            <a:pPr marL="228600" indent="-228600" algn="l">
              <a:buFont typeface="Arial" pitchFamily="34" charset="0"/>
              <a:buChar char="•"/>
            </a:pPr>
            <a:r>
              <a:rPr lang="en-US"/>
              <a:t>Conclusion</a:t>
            </a:r>
          </a:p>
          <a:p>
            <a:pPr algn="l"/>
            <a:r>
              <a:rPr lang="en-US"/>
              <a:t>	0 is not included in the confidence interval. Reject </a:t>
            </a:r>
          </a:p>
        </p:txBody>
      </p:sp>
      <p:graphicFrame>
        <p:nvGraphicFramePr>
          <p:cNvPr id="84" name="Object 10" descr="H subscript 0 baseline">
            <a:extLst>
              <a:ext uri="{FF2B5EF4-FFF2-40B4-BE49-F238E27FC236}">
                <a16:creationId xmlns:a16="http://schemas.microsoft.com/office/drawing/2014/main" id="{7389C6D6-EAF5-44BF-B935-2DDD4EBE6F71}"/>
              </a:ext>
            </a:extLst>
          </p:cNvPr>
          <p:cNvGraphicFramePr>
            <a:graphicFrameLocks noGrp="1" noChangeAspect="1"/>
          </p:cNvGraphicFramePr>
          <p:nvPr>
            <p:ph idx="17"/>
            <p:extLst>
              <p:ext uri="{D42A27DB-BD31-4B8C-83A1-F6EECF244321}">
                <p14:modId xmlns:p14="http://schemas.microsoft.com/office/powerpoint/2010/main" val="1180250042"/>
              </p:ext>
            </p:extLst>
          </p:nvPr>
        </p:nvGraphicFramePr>
        <p:xfrm>
          <a:off x="8269733" y="5287543"/>
          <a:ext cx="355320" cy="380880"/>
        </p:xfrm>
        <a:graphic>
          <a:graphicData uri="http://schemas.openxmlformats.org/presentationml/2006/ole">
            <mc:AlternateContent xmlns:mc="http://schemas.openxmlformats.org/markup-compatibility/2006">
              <mc:Choice xmlns:v="urn:schemas-microsoft-com:vml" Requires="v">
                <p:oleObj spid="_x0000_s330762" name="Equation" r:id="rId10" imgW="355320" imgH="380880" progId="Equation.DSMT4">
                  <p:embed/>
                </p:oleObj>
              </mc:Choice>
              <mc:Fallback>
                <p:oleObj name="Equation" r:id="rId10" imgW="355320" imgH="380880" progId="Equation.DSMT4">
                  <p:embed/>
                  <p:pic>
                    <p:nvPicPr>
                      <p:cNvPr id="0" name="OLE substitute image"/>
                      <p:cNvPicPr/>
                      <p:nvPr/>
                    </p:nvPicPr>
                    <p:blipFill>
                      <a:blip r:embed="rId11"/>
                      <a:stretch>
                        <a:fillRect/>
                      </a:stretch>
                    </p:blipFill>
                    <p:spPr>
                      <a:xfrm>
                        <a:off x="8269733" y="5287543"/>
                        <a:ext cx="355320" cy="380880"/>
                      </a:xfrm>
                      <a:prstGeom prst="rect">
                        <a:avLst/>
                      </a:prstGeom>
                    </p:spPr>
                  </p:pic>
                </p:oleObj>
              </mc:Fallback>
            </mc:AlternateContent>
          </a:graphicData>
        </a:graphic>
      </p:graphicFrame>
    </p:spTree>
    <p:extLst>
      <p:ext uri="{BB962C8B-B14F-4D97-AF65-F5344CB8AC3E}">
        <p14:creationId xmlns:p14="http://schemas.microsoft.com/office/powerpoint/2010/main" val="3066365912"/>
      </p:ext>
    </p:extLst>
  </p:cSld>
  <p:clrMapOvr>
    <a:masterClrMapping/>
  </p:clrMapOvr>
  <p:transition/>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Testing for Significance: </a:t>
            </a:r>
            <a:r>
              <a:rPr lang="en-US" i="1"/>
              <a:t>F </a:t>
            </a:r>
            <a:r>
              <a:rPr lang="en-US"/>
              <a:t>Test (1 of 4)</a:t>
            </a:r>
            <a:endParaRPr lang="en-IN"/>
          </a:p>
        </p:txBody>
      </p:sp>
      <p:sp>
        <p:nvSpPr>
          <p:cNvPr id="36" name="Content Placeholder 2">
            <a:extLst>
              <a:ext uri="{FF2B5EF4-FFF2-40B4-BE49-F238E27FC236}">
                <a16:creationId xmlns:a16="http://schemas.microsoft.com/office/drawing/2014/main" id="{CDF0F39F-B4F1-4D30-9A2F-72433D1ABEEE}"/>
              </a:ext>
            </a:extLst>
          </p:cNvPr>
          <p:cNvSpPr>
            <a:spLocks noGrp="1"/>
          </p:cNvSpPr>
          <p:nvPr>
            <p:ph sz="half" idx="2"/>
          </p:nvPr>
        </p:nvSpPr>
        <p:spPr>
          <a:xfrm>
            <a:off x="476844" y="1828800"/>
            <a:ext cx="2416258" cy="548640"/>
          </a:xfrm>
        </p:spPr>
        <p:txBody>
          <a:bodyPr/>
          <a:lstStyle/>
          <a:p>
            <a:r>
              <a:rPr lang="en-US"/>
              <a:t>Hypotheses</a:t>
            </a:r>
          </a:p>
        </p:txBody>
      </p:sp>
      <p:graphicFrame>
        <p:nvGraphicFramePr>
          <p:cNvPr id="49" name="Object 3" descr="Begin equation. H subscript 0 baseline: b subscript 1 baseline equals 0. End equation. &#10;Begin equation. H subscript a baseline: b subscript 1 baseline is not equal to 0. End equation.">
            <a:extLst>
              <a:ext uri="{FF2B5EF4-FFF2-40B4-BE49-F238E27FC236}">
                <a16:creationId xmlns:a16="http://schemas.microsoft.com/office/drawing/2014/main" id="{50007EC0-34C1-4831-91A6-AB726DEC3D03}"/>
              </a:ext>
            </a:extLst>
          </p:cNvPr>
          <p:cNvGraphicFramePr>
            <a:graphicFrameLocks noGrp="1" noChangeAspect="1"/>
          </p:cNvGraphicFramePr>
          <p:nvPr>
            <p:ph idx="10"/>
            <p:extLst>
              <p:ext uri="{D42A27DB-BD31-4B8C-83A1-F6EECF244321}">
                <p14:modId xmlns:p14="http://schemas.microsoft.com/office/powerpoint/2010/main" val="1335662049"/>
              </p:ext>
            </p:extLst>
          </p:nvPr>
        </p:nvGraphicFramePr>
        <p:xfrm>
          <a:off x="5429280" y="2360212"/>
          <a:ext cx="1446530" cy="936495"/>
        </p:xfrm>
        <a:graphic>
          <a:graphicData uri="http://schemas.openxmlformats.org/presentationml/2006/ole">
            <mc:AlternateContent xmlns:mc="http://schemas.openxmlformats.org/markup-compatibility/2006">
              <mc:Choice xmlns:v="urn:schemas-microsoft-com:vml" Requires="v">
                <p:oleObj spid="_x0000_s331779" name="Equation" r:id="rId3" imgW="1333440" imgH="863280" progId="Equation.DSMT4">
                  <p:embed/>
                </p:oleObj>
              </mc:Choice>
              <mc:Fallback>
                <p:oleObj name="Equation" r:id="rId3" imgW="1333440" imgH="863280" progId="Equation.DSMT4">
                  <p:embed/>
                  <p:pic>
                    <p:nvPicPr>
                      <p:cNvPr id="0" name="OLE substitute image"/>
                      <p:cNvPicPr/>
                      <p:nvPr/>
                    </p:nvPicPr>
                    <p:blipFill>
                      <a:blip r:embed="rId4"/>
                      <a:stretch>
                        <a:fillRect/>
                      </a:stretch>
                    </p:blipFill>
                    <p:spPr>
                      <a:xfrm>
                        <a:off x="5429280" y="2360212"/>
                        <a:ext cx="1446530" cy="936495"/>
                      </a:xfrm>
                      <a:prstGeom prst="rect">
                        <a:avLst/>
                      </a:prstGeom>
                      <a:noFill/>
                      <a:ln w="28575">
                        <a:noFill/>
                      </a:ln>
                    </p:spPr>
                  </p:pic>
                </p:oleObj>
              </mc:Fallback>
            </mc:AlternateContent>
          </a:graphicData>
        </a:graphic>
      </p:graphicFrame>
      <p:sp>
        <p:nvSpPr>
          <p:cNvPr id="56" name="Content Placeholder 4">
            <a:extLst>
              <a:ext uri="{FF2B5EF4-FFF2-40B4-BE49-F238E27FC236}">
                <a16:creationId xmlns:a16="http://schemas.microsoft.com/office/drawing/2014/main" id="{A5CACC7B-CCC3-4C3A-8C7A-82A4DF650B39}"/>
              </a:ext>
            </a:extLst>
          </p:cNvPr>
          <p:cNvSpPr>
            <a:spLocks noGrp="1"/>
          </p:cNvSpPr>
          <p:nvPr>
            <p:ph idx="11"/>
          </p:nvPr>
        </p:nvSpPr>
        <p:spPr>
          <a:xfrm>
            <a:off x="476844" y="3653318"/>
            <a:ext cx="2563240" cy="548640"/>
          </a:xfrm>
        </p:spPr>
        <p:txBody>
          <a:bodyPr/>
          <a:lstStyle/>
          <a:p>
            <a:pPr marL="228600" indent="-228600" algn="l">
              <a:buFont typeface="Arial" pitchFamily="34" charset="0"/>
              <a:buChar char="•"/>
            </a:pPr>
            <a:r>
              <a:rPr lang="en-US"/>
              <a:t>Test Statistic</a:t>
            </a:r>
          </a:p>
        </p:txBody>
      </p:sp>
      <p:graphicFrame>
        <p:nvGraphicFramePr>
          <p:cNvPr id="54" name="Object 5" descr="F equals M S R divided by M S E. End equation.">
            <a:extLst>
              <a:ext uri="{FF2B5EF4-FFF2-40B4-BE49-F238E27FC236}">
                <a16:creationId xmlns:a16="http://schemas.microsoft.com/office/drawing/2014/main" id="{A0B1FF37-EA62-4738-B488-436D05CEBF6B}"/>
              </a:ext>
            </a:extLst>
          </p:cNvPr>
          <p:cNvGraphicFramePr>
            <a:graphicFrameLocks noGrp="1" noChangeAspect="1"/>
          </p:cNvGraphicFramePr>
          <p:nvPr>
            <p:ph idx="13"/>
            <p:extLst>
              <p:ext uri="{D42A27DB-BD31-4B8C-83A1-F6EECF244321}">
                <p14:modId xmlns:p14="http://schemas.microsoft.com/office/powerpoint/2010/main" val="4282339316"/>
              </p:ext>
            </p:extLst>
          </p:nvPr>
        </p:nvGraphicFramePr>
        <p:xfrm>
          <a:off x="5316190" y="4222084"/>
          <a:ext cx="1446530" cy="813880"/>
        </p:xfrm>
        <a:graphic>
          <a:graphicData uri="http://schemas.openxmlformats.org/presentationml/2006/ole">
            <mc:AlternateContent xmlns:mc="http://schemas.openxmlformats.org/markup-compatibility/2006">
              <mc:Choice xmlns:v="urn:schemas-microsoft-com:vml" Requires="v">
                <p:oleObj spid="_x0000_s331780" name="Equation" r:id="rId5" imgW="1307880" imgH="736560" progId="Equation.DSMT4">
                  <p:embed/>
                </p:oleObj>
              </mc:Choice>
              <mc:Fallback>
                <p:oleObj name="Equation" r:id="rId5" imgW="1307880" imgH="736560" progId="Equation.DSMT4">
                  <p:embed/>
                  <p:pic>
                    <p:nvPicPr>
                      <p:cNvPr id="0" name="OLE substitute image"/>
                      <p:cNvPicPr/>
                      <p:nvPr/>
                    </p:nvPicPr>
                    <p:blipFill>
                      <a:blip r:embed="rId6"/>
                      <a:stretch>
                        <a:fillRect/>
                      </a:stretch>
                    </p:blipFill>
                    <p:spPr>
                      <a:xfrm>
                        <a:off x="5316190" y="4222084"/>
                        <a:ext cx="1446530" cy="813880"/>
                      </a:xfrm>
                      <a:prstGeom prst="rect">
                        <a:avLst/>
                      </a:prstGeom>
                      <a:noFill/>
                      <a:ln w="28575">
                        <a:noFill/>
                      </a:ln>
                    </p:spPr>
                  </p:pic>
                </p:oleObj>
              </mc:Fallback>
            </mc:AlternateContent>
          </a:graphicData>
        </a:graphic>
      </p:graphicFrame>
    </p:spTree>
    <p:extLst>
      <p:ext uri="{BB962C8B-B14F-4D97-AF65-F5344CB8AC3E}">
        <p14:creationId xmlns:p14="http://schemas.microsoft.com/office/powerpoint/2010/main" val="20697810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Cumulative Distributions (3 of 3)</a:t>
            </a:r>
            <a:endParaRPr lang="en-IN"/>
          </a:p>
        </p:txBody>
      </p:sp>
      <p:sp>
        <p:nvSpPr>
          <p:cNvPr id="6" name="Content Placeholder 2">
            <a:extLst>
              <a:ext uri="{FF2B5EF4-FFF2-40B4-BE49-F238E27FC236}">
                <a16:creationId xmlns:a16="http://schemas.microsoft.com/office/drawing/2014/main" id="{6C993868-8691-4983-B6A5-C9A3B0AA45CF}"/>
              </a:ext>
            </a:extLst>
          </p:cNvPr>
          <p:cNvSpPr>
            <a:spLocks noGrp="1"/>
          </p:cNvSpPr>
          <p:nvPr>
            <p:ph sz="half" idx="1"/>
          </p:nvPr>
        </p:nvSpPr>
        <p:spPr>
          <a:xfrm>
            <a:off x="476843" y="1825625"/>
            <a:ext cx="11079281" cy="523437"/>
          </a:xfrm>
        </p:spPr>
        <p:txBody>
          <a:bodyPr/>
          <a:lstStyle/>
          <a:p>
            <a:pPr marL="0" indent="0">
              <a:buNone/>
            </a:pPr>
            <a:r>
              <a:rPr lang="en-IN" b="1" u="sng"/>
              <a:t>Example:</a:t>
            </a:r>
            <a:r>
              <a:rPr lang="en-IN" b="1"/>
              <a:t> </a:t>
            </a:r>
            <a:r>
              <a:rPr lang="en-IN"/>
              <a:t>Sanderson and Clifford</a:t>
            </a:r>
          </a:p>
        </p:txBody>
      </p:sp>
      <p:graphicFrame>
        <p:nvGraphicFramePr>
          <p:cNvPr id="8" name="Table 3">
            <a:extLst>
              <a:ext uri="{FF2B5EF4-FFF2-40B4-BE49-F238E27FC236}">
                <a16:creationId xmlns:a16="http://schemas.microsoft.com/office/drawing/2014/main" id="{52BCCF2A-CC5B-4A50-A0A2-AB08E1FCD1C1}"/>
              </a:ext>
            </a:extLst>
          </p:cNvPr>
          <p:cNvGraphicFramePr>
            <a:graphicFrameLocks noGrp="1"/>
          </p:cNvGraphicFramePr>
          <p:nvPr>
            <p:ph sz="half" idx="2"/>
            <p:extLst>
              <p:ext uri="{D42A27DB-BD31-4B8C-83A1-F6EECF244321}">
                <p14:modId xmlns:p14="http://schemas.microsoft.com/office/powerpoint/2010/main" val="231923589"/>
              </p:ext>
            </p:extLst>
          </p:nvPr>
        </p:nvGraphicFramePr>
        <p:xfrm>
          <a:off x="746760" y="2613901"/>
          <a:ext cx="10698480" cy="298704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395545154"/>
                    </a:ext>
                  </a:extLst>
                </a:gridCol>
                <a:gridCol w="2194560">
                  <a:extLst>
                    <a:ext uri="{9D8B030D-6E8A-4147-A177-3AD203B41FA5}">
                      <a16:colId xmlns:a16="http://schemas.microsoft.com/office/drawing/2014/main" val="583642871"/>
                    </a:ext>
                  </a:extLst>
                </a:gridCol>
                <a:gridCol w="2560320">
                  <a:extLst>
                    <a:ext uri="{9D8B030D-6E8A-4147-A177-3AD203B41FA5}">
                      <a16:colId xmlns:a16="http://schemas.microsoft.com/office/drawing/2014/main" val="3992073349"/>
                    </a:ext>
                  </a:extLst>
                </a:gridCol>
                <a:gridCol w="2926080">
                  <a:extLst>
                    <a:ext uri="{9D8B030D-6E8A-4147-A177-3AD203B41FA5}">
                      <a16:colId xmlns:a16="http://schemas.microsoft.com/office/drawing/2014/main" val="3792112518"/>
                    </a:ext>
                  </a:extLst>
                </a:gridCol>
              </a:tblGrid>
              <a:tr h="370840">
                <a:tc>
                  <a:txBody>
                    <a:bodyPr/>
                    <a:lstStyle/>
                    <a:p>
                      <a:pPr algn="ctr"/>
                      <a:r>
                        <a:rPr lang="en-IN" sz="2000">
                          <a:solidFill>
                            <a:srgbClr val="141414"/>
                          </a:solidFill>
                        </a:rPr>
                        <a:t>Audit time (Days)</a:t>
                      </a:r>
                    </a:p>
                  </a:txBody>
                  <a:tcPr anchor="b">
                    <a:solidFill>
                      <a:schemeClr val="bg1">
                        <a:lumMod val="95000"/>
                      </a:schemeClr>
                    </a:solidFill>
                  </a:tcPr>
                </a:tc>
                <a:tc>
                  <a:txBody>
                    <a:bodyPr/>
                    <a:lstStyle/>
                    <a:p>
                      <a:pPr algn="ctr"/>
                      <a:r>
                        <a:rPr lang="en-IN" sz="2000">
                          <a:solidFill>
                            <a:srgbClr val="141414"/>
                          </a:solidFill>
                        </a:rPr>
                        <a:t>Cumulative Frequency</a:t>
                      </a:r>
                    </a:p>
                  </a:txBody>
                  <a:tcPr anchor="b">
                    <a:solidFill>
                      <a:schemeClr val="bg1">
                        <a:lumMod val="95000"/>
                      </a:schemeClr>
                    </a:solidFill>
                  </a:tcPr>
                </a:tc>
                <a:tc>
                  <a:txBody>
                    <a:bodyPr/>
                    <a:lstStyle/>
                    <a:p>
                      <a:pPr algn="ctr"/>
                      <a:r>
                        <a:rPr lang="en-IN" sz="2000">
                          <a:solidFill>
                            <a:srgbClr val="141414"/>
                          </a:solidFill>
                        </a:rPr>
                        <a:t>Cumulative Relative Frequency</a:t>
                      </a:r>
                    </a:p>
                  </a:txBody>
                  <a:tcPr anchor="b">
                    <a:solidFill>
                      <a:schemeClr val="bg1">
                        <a:lumMod val="95000"/>
                      </a:schemeClr>
                    </a:solidFill>
                  </a:tcPr>
                </a:tc>
                <a:tc>
                  <a:txBody>
                    <a:bodyPr/>
                    <a:lstStyle/>
                    <a:p>
                      <a:pPr algn="ctr"/>
                      <a:r>
                        <a:rPr lang="en-IN" sz="2000">
                          <a:solidFill>
                            <a:srgbClr val="141414"/>
                          </a:solidFill>
                        </a:rPr>
                        <a:t>Cumulative </a:t>
                      </a:r>
                    </a:p>
                    <a:p>
                      <a:pPr algn="ctr"/>
                      <a:r>
                        <a:rPr lang="en-IN" sz="2000">
                          <a:solidFill>
                            <a:srgbClr val="141414"/>
                          </a:solidFill>
                        </a:rPr>
                        <a:t>Percent Frequency</a:t>
                      </a:r>
                    </a:p>
                  </a:txBody>
                  <a:tcPr anchor="b">
                    <a:solidFill>
                      <a:schemeClr val="bg1">
                        <a:lumMod val="95000"/>
                      </a:schemeClr>
                    </a:solidFill>
                  </a:tcPr>
                </a:tc>
                <a:extLst>
                  <a:ext uri="{0D108BD9-81ED-4DB2-BD59-A6C34878D82A}">
                    <a16:rowId xmlns:a16="http://schemas.microsoft.com/office/drawing/2014/main" val="1172241996"/>
                  </a:ext>
                </a:extLst>
              </a:tr>
              <a:tr h="457200">
                <a:tc>
                  <a:txBody>
                    <a:bodyPr/>
                    <a:lstStyle/>
                    <a:p>
                      <a:pPr algn="ctr"/>
                      <a:r>
                        <a:rPr lang="en-IN" sz="2000" b="0" i="0" kern="1200">
                          <a:solidFill>
                            <a:srgbClr val="141414"/>
                          </a:solidFill>
                          <a:effectLst/>
                          <a:latin typeface="+mn-lt"/>
                          <a:ea typeface="+mn-ea"/>
                          <a:cs typeface="+mn-cs"/>
                        </a:rPr>
                        <a:t>Less than or equal to 14</a:t>
                      </a:r>
                      <a:endParaRPr lang="en-IN" sz="2000">
                        <a:solidFill>
                          <a:srgbClr val="141414"/>
                        </a:solidFill>
                      </a:endParaRPr>
                    </a:p>
                  </a:txBody>
                  <a:tcPr anchor="ctr">
                    <a:solidFill>
                      <a:schemeClr val="bg1">
                        <a:lumMod val="95000"/>
                      </a:schemeClr>
                    </a:solidFill>
                  </a:tcPr>
                </a:tc>
                <a:tc>
                  <a:txBody>
                    <a:bodyPr/>
                    <a:lstStyle/>
                    <a:p>
                      <a:pPr algn="ctr"/>
                      <a:r>
                        <a:rPr lang="en-IN" sz="2000">
                          <a:solidFill>
                            <a:srgbClr val="141414"/>
                          </a:solidFill>
                        </a:rPr>
                        <a:t>4</a:t>
                      </a:r>
                    </a:p>
                  </a:txBody>
                  <a:tcPr anchor="ctr">
                    <a:solidFill>
                      <a:schemeClr val="bg1">
                        <a:lumMod val="95000"/>
                      </a:schemeClr>
                    </a:solidFill>
                  </a:tcPr>
                </a:tc>
                <a:tc>
                  <a:txBody>
                    <a:bodyPr/>
                    <a:lstStyle/>
                    <a:p>
                      <a:pPr algn="ctr"/>
                      <a:r>
                        <a:rPr lang="en-IN" sz="2000">
                          <a:solidFill>
                            <a:srgbClr val="141414"/>
                          </a:solidFill>
                        </a:rPr>
                        <a:t>.20</a:t>
                      </a:r>
                    </a:p>
                  </a:txBody>
                  <a:tcPr anchor="ctr">
                    <a:solidFill>
                      <a:schemeClr val="bg1">
                        <a:lumMod val="95000"/>
                      </a:schemeClr>
                    </a:solidFill>
                  </a:tcPr>
                </a:tc>
                <a:tc>
                  <a:txBody>
                    <a:bodyPr/>
                    <a:lstStyle/>
                    <a:p>
                      <a:pPr algn="ctr"/>
                      <a:r>
                        <a:rPr lang="en-IN" sz="2000">
                          <a:solidFill>
                            <a:srgbClr val="141414"/>
                          </a:solidFill>
                        </a:rPr>
                        <a:t>20</a:t>
                      </a:r>
                    </a:p>
                  </a:txBody>
                  <a:tcPr anchor="ctr">
                    <a:solidFill>
                      <a:schemeClr val="bg1">
                        <a:lumMod val="95000"/>
                      </a:schemeClr>
                    </a:solidFill>
                  </a:tcPr>
                </a:tc>
                <a:extLst>
                  <a:ext uri="{0D108BD9-81ED-4DB2-BD59-A6C34878D82A}">
                    <a16:rowId xmlns:a16="http://schemas.microsoft.com/office/drawing/2014/main" val="2619430522"/>
                  </a:ext>
                </a:extLst>
              </a:tr>
              <a:tr h="457200">
                <a:tc>
                  <a:txBody>
                    <a:bodyPr/>
                    <a:lstStyle/>
                    <a:p>
                      <a:pPr algn="ctr"/>
                      <a:r>
                        <a:rPr lang="en-IN" sz="2000" b="0" i="0" kern="1200">
                          <a:solidFill>
                            <a:srgbClr val="141414"/>
                          </a:solidFill>
                          <a:effectLst/>
                          <a:latin typeface="+mn-lt"/>
                          <a:ea typeface="+mn-ea"/>
                          <a:cs typeface="+mn-cs"/>
                        </a:rPr>
                        <a:t>Less than or equal to 19</a:t>
                      </a:r>
                      <a:endParaRPr lang="en-IN" sz="2000">
                        <a:solidFill>
                          <a:srgbClr val="141414"/>
                        </a:solidFill>
                      </a:endParaRPr>
                    </a:p>
                  </a:txBody>
                  <a:tcPr anchor="ctr">
                    <a:solidFill>
                      <a:schemeClr val="bg1">
                        <a:lumMod val="95000"/>
                      </a:schemeClr>
                    </a:solidFill>
                  </a:tcPr>
                </a:tc>
                <a:tc>
                  <a:txBody>
                    <a:bodyPr/>
                    <a:lstStyle/>
                    <a:p>
                      <a:pPr algn="ctr"/>
                      <a:r>
                        <a:rPr lang="en-IN" sz="2000">
                          <a:solidFill>
                            <a:srgbClr val="141414"/>
                          </a:solidFill>
                        </a:rPr>
                        <a:t>12</a:t>
                      </a:r>
                    </a:p>
                  </a:txBody>
                  <a:tcPr anchor="ctr">
                    <a:solidFill>
                      <a:schemeClr val="bg1">
                        <a:lumMod val="95000"/>
                      </a:schemeClr>
                    </a:solidFill>
                  </a:tcPr>
                </a:tc>
                <a:tc>
                  <a:txBody>
                    <a:bodyPr/>
                    <a:lstStyle/>
                    <a:p>
                      <a:pPr algn="ctr"/>
                      <a:r>
                        <a:rPr lang="en-IN" sz="2000">
                          <a:solidFill>
                            <a:srgbClr val="141414"/>
                          </a:solidFill>
                        </a:rPr>
                        <a:t>.60</a:t>
                      </a:r>
                    </a:p>
                  </a:txBody>
                  <a:tcPr anchor="ctr">
                    <a:solidFill>
                      <a:schemeClr val="bg1">
                        <a:lumMod val="95000"/>
                      </a:schemeClr>
                    </a:solidFill>
                  </a:tcPr>
                </a:tc>
                <a:tc>
                  <a:txBody>
                    <a:bodyPr/>
                    <a:lstStyle/>
                    <a:p>
                      <a:pPr algn="ctr"/>
                      <a:r>
                        <a:rPr lang="en-IN" sz="2000">
                          <a:solidFill>
                            <a:srgbClr val="141414"/>
                          </a:solidFill>
                        </a:rPr>
                        <a:t>60</a:t>
                      </a:r>
                    </a:p>
                  </a:txBody>
                  <a:tcPr anchor="ctr">
                    <a:solidFill>
                      <a:schemeClr val="bg1">
                        <a:lumMod val="95000"/>
                      </a:schemeClr>
                    </a:solidFill>
                  </a:tcPr>
                </a:tc>
                <a:extLst>
                  <a:ext uri="{0D108BD9-81ED-4DB2-BD59-A6C34878D82A}">
                    <a16:rowId xmlns:a16="http://schemas.microsoft.com/office/drawing/2014/main" val="3689020314"/>
                  </a:ext>
                </a:extLst>
              </a:tr>
              <a:tr h="457200">
                <a:tc>
                  <a:txBody>
                    <a:bodyPr/>
                    <a:lstStyle/>
                    <a:p>
                      <a:pPr algn="ctr"/>
                      <a:r>
                        <a:rPr lang="en-IN" sz="2000" b="0" i="0" kern="1200">
                          <a:solidFill>
                            <a:srgbClr val="141414"/>
                          </a:solidFill>
                          <a:effectLst/>
                          <a:latin typeface="+mn-lt"/>
                          <a:ea typeface="+mn-ea"/>
                          <a:cs typeface="+mn-cs"/>
                        </a:rPr>
                        <a:t>Less than or equal to 24</a:t>
                      </a:r>
                      <a:endParaRPr lang="en-IN" sz="2000">
                        <a:solidFill>
                          <a:srgbClr val="141414"/>
                        </a:solidFill>
                      </a:endParaRPr>
                    </a:p>
                  </a:txBody>
                  <a:tcPr anchor="ctr">
                    <a:solidFill>
                      <a:schemeClr val="bg1">
                        <a:lumMod val="95000"/>
                      </a:schemeClr>
                    </a:solidFill>
                  </a:tcPr>
                </a:tc>
                <a:tc>
                  <a:txBody>
                    <a:bodyPr/>
                    <a:lstStyle/>
                    <a:p>
                      <a:pPr algn="ctr"/>
                      <a:r>
                        <a:rPr lang="en-IN" sz="2000">
                          <a:solidFill>
                            <a:srgbClr val="141414"/>
                          </a:solidFill>
                        </a:rPr>
                        <a:t>17</a:t>
                      </a:r>
                    </a:p>
                  </a:txBody>
                  <a:tcPr anchor="ctr">
                    <a:solidFill>
                      <a:schemeClr val="bg1">
                        <a:lumMod val="95000"/>
                      </a:schemeClr>
                    </a:solidFill>
                  </a:tcPr>
                </a:tc>
                <a:tc>
                  <a:txBody>
                    <a:bodyPr/>
                    <a:lstStyle/>
                    <a:p>
                      <a:pPr algn="ctr"/>
                      <a:r>
                        <a:rPr lang="en-IN" sz="2000">
                          <a:solidFill>
                            <a:srgbClr val="141414"/>
                          </a:solidFill>
                        </a:rPr>
                        <a:t>.85</a:t>
                      </a:r>
                    </a:p>
                  </a:txBody>
                  <a:tcPr anchor="ctr">
                    <a:solidFill>
                      <a:schemeClr val="bg1">
                        <a:lumMod val="95000"/>
                      </a:schemeClr>
                    </a:solidFill>
                  </a:tcPr>
                </a:tc>
                <a:tc>
                  <a:txBody>
                    <a:bodyPr/>
                    <a:lstStyle/>
                    <a:p>
                      <a:pPr algn="ctr"/>
                      <a:r>
                        <a:rPr lang="en-IN" sz="2000">
                          <a:solidFill>
                            <a:srgbClr val="141414"/>
                          </a:solidFill>
                        </a:rPr>
                        <a:t>85</a:t>
                      </a:r>
                    </a:p>
                  </a:txBody>
                  <a:tcPr anchor="ctr">
                    <a:solidFill>
                      <a:schemeClr val="bg1">
                        <a:lumMod val="95000"/>
                      </a:schemeClr>
                    </a:solidFill>
                  </a:tcPr>
                </a:tc>
                <a:extLst>
                  <a:ext uri="{0D108BD9-81ED-4DB2-BD59-A6C34878D82A}">
                    <a16:rowId xmlns:a16="http://schemas.microsoft.com/office/drawing/2014/main" val="1180687505"/>
                  </a:ext>
                </a:extLst>
              </a:tr>
              <a:tr h="457200">
                <a:tc>
                  <a:txBody>
                    <a:bodyPr/>
                    <a:lstStyle/>
                    <a:p>
                      <a:pPr algn="ctr"/>
                      <a:r>
                        <a:rPr lang="en-IN" sz="2000" b="0" i="0" kern="1200">
                          <a:solidFill>
                            <a:srgbClr val="141414"/>
                          </a:solidFill>
                          <a:effectLst/>
                          <a:latin typeface="+mn-lt"/>
                          <a:ea typeface="+mn-ea"/>
                          <a:cs typeface="+mn-cs"/>
                        </a:rPr>
                        <a:t>Less than or equal to 29</a:t>
                      </a:r>
                      <a:endParaRPr lang="en-IN" sz="2000">
                        <a:solidFill>
                          <a:srgbClr val="141414"/>
                        </a:solidFill>
                      </a:endParaRPr>
                    </a:p>
                  </a:txBody>
                  <a:tcPr anchor="ctr">
                    <a:solidFill>
                      <a:schemeClr val="bg1">
                        <a:lumMod val="95000"/>
                      </a:schemeClr>
                    </a:solidFill>
                  </a:tcPr>
                </a:tc>
                <a:tc>
                  <a:txBody>
                    <a:bodyPr/>
                    <a:lstStyle/>
                    <a:p>
                      <a:pPr algn="ctr"/>
                      <a:r>
                        <a:rPr lang="en-IN" sz="2000">
                          <a:solidFill>
                            <a:srgbClr val="141414"/>
                          </a:solidFill>
                        </a:rPr>
                        <a:t>19</a:t>
                      </a:r>
                    </a:p>
                  </a:txBody>
                  <a:tcPr anchor="ctr">
                    <a:solidFill>
                      <a:schemeClr val="bg1">
                        <a:lumMod val="95000"/>
                      </a:schemeClr>
                    </a:solidFill>
                  </a:tcPr>
                </a:tc>
                <a:tc>
                  <a:txBody>
                    <a:bodyPr/>
                    <a:lstStyle/>
                    <a:p>
                      <a:pPr algn="ctr"/>
                      <a:r>
                        <a:rPr lang="en-IN" sz="2000">
                          <a:solidFill>
                            <a:srgbClr val="141414"/>
                          </a:solidFill>
                        </a:rPr>
                        <a:t>.95</a:t>
                      </a:r>
                    </a:p>
                  </a:txBody>
                  <a:tcPr anchor="ctr">
                    <a:solidFill>
                      <a:schemeClr val="bg1">
                        <a:lumMod val="95000"/>
                      </a:schemeClr>
                    </a:solidFill>
                  </a:tcPr>
                </a:tc>
                <a:tc>
                  <a:txBody>
                    <a:bodyPr/>
                    <a:lstStyle/>
                    <a:p>
                      <a:pPr algn="ctr"/>
                      <a:r>
                        <a:rPr lang="en-IN" sz="2000">
                          <a:solidFill>
                            <a:srgbClr val="141414"/>
                          </a:solidFill>
                        </a:rPr>
                        <a:t>95</a:t>
                      </a:r>
                    </a:p>
                  </a:txBody>
                  <a:tcPr anchor="ctr">
                    <a:solidFill>
                      <a:schemeClr val="bg1">
                        <a:lumMod val="95000"/>
                      </a:schemeClr>
                    </a:solidFill>
                  </a:tcPr>
                </a:tc>
                <a:extLst>
                  <a:ext uri="{0D108BD9-81ED-4DB2-BD59-A6C34878D82A}">
                    <a16:rowId xmlns:a16="http://schemas.microsoft.com/office/drawing/2014/main" val="946720458"/>
                  </a:ext>
                </a:extLst>
              </a:tr>
              <a:tr h="457200">
                <a:tc>
                  <a:txBody>
                    <a:bodyPr/>
                    <a:lstStyle/>
                    <a:p>
                      <a:pPr algn="ctr"/>
                      <a:r>
                        <a:rPr lang="en-IN" sz="2000" b="0" i="0" kern="1200">
                          <a:solidFill>
                            <a:srgbClr val="141414"/>
                          </a:solidFill>
                          <a:effectLst/>
                          <a:latin typeface="+mn-lt"/>
                          <a:ea typeface="+mn-ea"/>
                          <a:cs typeface="+mn-cs"/>
                        </a:rPr>
                        <a:t>Less than or equal to 34</a:t>
                      </a:r>
                      <a:endParaRPr lang="en-IN" sz="2000">
                        <a:solidFill>
                          <a:srgbClr val="141414"/>
                        </a:solidFill>
                      </a:endParaRPr>
                    </a:p>
                  </a:txBody>
                  <a:tcPr anchor="ctr">
                    <a:solidFill>
                      <a:schemeClr val="bg1">
                        <a:lumMod val="95000"/>
                      </a:schemeClr>
                    </a:solidFill>
                  </a:tcPr>
                </a:tc>
                <a:tc>
                  <a:txBody>
                    <a:bodyPr/>
                    <a:lstStyle/>
                    <a:p>
                      <a:pPr algn="ctr"/>
                      <a:r>
                        <a:rPr lang="en-IN" sz="2000">
                          <a:solidFill>
                            <a:srgbClr val="141414"/>
                          </a:solidFill>
                        </a:rPr>
                        <a:t>20</a:t>
                      </a:r>
                    </a:p>
                  </a:txBody>
                  <a:tcPr anchor="ctr">
                    <a:solidFill>
                      <a:schemeClr val="bg1">
                        <a:lumMod val="95000"/>
                      </a:schemeClr>
                    </a:solidFill>
                  </a:tcPr>
                </a:tc>
                <a:tc>
                  <a:txBody>
                    <a:bodyPr/>
                    <a:lstStyle/>
                    <a:p>
                      <a:pPr algn="ctr"/>
                      <a:r>
                        <a:rPr lang="en-IN" sz="2000">
                          <a:solidFill>
                            <a:srgbClr val="141414"/>
                          </a:solidFill>
                        </a:rPr>
                        <a:t>1.00</a:t>
                      </a:r>
                    </a:p>
                  </a:txBody>
                  <a:tcPr anchor="ctr">
                    <a:solidFill>
                      <a:schemeClr val="bg1">
                        <a:lumMod val="95000"/>
                      </a:schemeClr>
                    </a:solidFill>
                  </a:tcPr>
                </a:tc>
                <a:tc>
                  <a:txBody>
                    <a:bodyPr/>
                    <a:lstStyle/>
                    <a:p>
                      <a:pPr algn="ctr"/>
                      <a:r>
                        <a:rPr lang="en-IN" sz="2000">
                          <a:solidFill>
                            <a:srgbClr val="141414"/>
                          </a:solidFill>
                        </a:rPr>
                        <a:t>100</a:t>
                      </a:r>
                    </a:p>
                  </a:txBody>
                  <a:tcPr anchor="ctr">
                    <a:solidFill>
                      <a:schemeClr val="bg1">
                        <a:lumMod val="95000"/>
                      </a:schemeClr>
                    </a:solidFill>
                  </a:tcPr>
                </a:tc>
                <a:extLst>
                  <a:ext uri="{0D108BD9-81ED-4DB2-BD59-A6C34878D82A}">
                    <a16:rowId xmlns:a16="http://schemas.microsoft.com/office/drawing/2014/main" val="3583246837"/>
                  </a:ext>
                </a:extLst>
              </a:tr>
            </a:tbl>
          </a:graphicData>
        </a:graphic>
      </p:graphicFrame>
    </p:spTree>
    <p:extLst>
      <p:ext uri="{BB962C8B-B14F-4D97-AF65-F5344CB8AC3E}">
        <p14:creationId xmlns:p14="http://schemas.microsoft.com/office/powerpoint/2010/main" val="2693659376"/>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Testing for Significance: </a:t>
            </a:r>
            <a:r>
              <a:rPr lang="en-US" i="1"/>
              <a:t>F</a:t>
            </a:r>
            <a:r>
              <a:rPr lang="en-US"/>
              <a:t> Test (2 of 4)</a:t>
            </a:r>
            <a:endParaRPr lang="en-IN"/>
          </a:p>
        </p:txBody>
      </p:sp>
      <p:sp>
        <p:nvSpPr>
          <p:cNvPr id="36" name="Content Placeholder 2">
            <a:extLst>
              <a:ext uri="{FF2B5EF4-FFF2-40B4-BE49-F238E27FC236}">
                <a16:creationId xmlns:a16="http://schemas.microsoft.com/office/drawing/2014/main" id="{CDF0F39F-B4F1-4D30-9A2F-72433D1ABEEE}"/>
              </a:ext>
            </a:extLst>
          </p:cNvPr>
          <p:cNvSpPr>
            <a:spLocks noGrp="1"/>
          </p:cNvSpPr>
          <p:nvPr>
            <p:ph idx="1"/>
          </p:nvPr>
        </p:nvSpPr>
        <p:spPr>
          <a:xfrm>
            <a:off x="476844" y="1944375"/>
            <a:ext cx="2563240" cy="469041"/>
          </a:xfrm>
        </p:spPr>
        <p:txBody>
          <a:bodyPr/>
          <a:lstStyle/>
          <a:p>
            <a:pPr marL="342900" indent="-342900" algn="l">
              <a:buFont typeface="Arial" pitchFamily="34" charset="0"/>
              <a:buChar char="•"/>
            </a:pPr>
            <a:r>
              <a:rPr lang="en-US"/>
              <a:t>Rejection Rule</a:t>
            </a:r>
          </a:p>
        </p:txBody>
      </p:sp>
      <p:graphicFrame>
        <p:nvGraphicFramePr>
          <p:cNvPr id="14" name="Object 3" descr="Reject H subscript 0 baseline if p-value is less than or equal to alpha or F is greater than or equal to F subscript alpha baseline.">
            <a:extLst>
              <a:ext uri="{FF2B5EF4-FFF2-40B4-BE49-F238E27FC236}">
                <a16:creationId xmlns:a16="http://schemas.microsoft.com/office/drawing/2014/main" id="{E9809B03-EC6B-4CD9-8963-66939994B796}"/>
              </a:ext>
            </a:extLst>
          </p:cNvPr>
          <p:cNvGraphicFramePr>
            <a:graphicFrameLocks noGrp="1" noChangeAspect="1"/>
          </p:cNvGraphicFramePr>
          <p:nvPr>
            <p:ph idx="11"/>
            <p:extLst>
              <p:ext uri="{D42A27DB-BD31-4B8C-83A1-F6EECF244321}">
                <p14:modId xmlns:p14="http://schemas.microsoft.com/office/powerpoint/2010/main" val="4030741437"/>
              </p:ext>
            </p:extLst>
          </p:nvPr>
        </p:nvGraphicFramePr>
        <p:xfrm>
          <a:off x="3822780" y="2679554"/>
          <a:ext cx="4546440" cy="380880"/>
        </p:xfrm>
        <a:graphic>
          <a:graphicData uri="http://schemas.openxmlformats.org/presentationml/2006/ole">
            <mc:AlternateContent xmlns:mc="http://schemas.openxmlformats.org/markup-compatibility/2006">
              <mc:Choice xmlns:v="urn:schemas-microsoft-com:vml" Requires="v">
                <p:oleObj spid="_x0000_s332803" name="Equation" r:id="rId3" imgW="4546440" imgH="380880" progId="Equation.DSMT4">
                  <p:embed/>
                </p:oleObj>
              </mc:Choice>
              <mc:Fallback>
                <p:oleObj name="Equation" r:id="rId3" imgW="4546440" imgH="380880" progId="Equation.DSMT4">
                  <p:embed/>
                  <p:pic>
                    <p:nvPicPr>
                      <p:cNvPr id="0" name="OLE substitute image"/>
                      <p:cNvPicPr/>
                      <p:nvPr/>
                    </p:nvPicPr>
                    <p:blipFill>
                      <a:blip r:embed="rId4"/>
                      <a:stretch>
                        <a:fillRect/>
                      </a:stretch>
                    </p:blipFill>
                    <p:spPr>
                      <a:xfrm>
                        <a:off x="3822780" y="2679554"/>
                        <a:ext cx="4546440" cy="380880"/>
                      </a:xfrm>
                      <a:prstGeom prst="rect">
                        <a:avLst/>
                      </a:prstGeom>
                      <a:noFill/>
                      <a:ln w="28575">
                        <a:noFill/>
                      </a:ln>
                    </p:spPr>
                  </p:pic>
                </p:oleObj>
              </mc:Fallback>
            </mc:AlternateContent>
          </a:graphicData>
        </a:graphic>
      </p:graphicFrame>
      <p:sp>
        <p:nvSpPr>
          <p:cNvPr id="38" name="Content Placeholder 4">
            <a:extLst>
              <a:ext uri="{FF2B5EF4-FFF2-40B4-BE49-F238E27FC236}">
                <a16:creationId xmlns:a16="http://schemas.microsoft.com/office/drawing/2014/main" id="{1FA3559A-CE03-4694-A964-11C47CEC1631}"/>
              </a:ext>
            </a:extLst>
          </p:cNvPr>
          <p:cNvSpPr>
            <a:spLocks noGrp="1"/>
          </p:cNvSpPr>
          <p:nvPr>
            <p:ph idx="13"/>
          </p:nvPr>
        </p:nvSpPr>
        <p:spPr>
          <a:xfrm>
            <a:off x="410367" y="3563910"/>
            <a:ext cx="1348097" cy="469041"/>
          </a:xfrm>
        </p:spPr>
        <p:txBody>
          <a:bodyPr/>
          <a:lstStyle/>
          <a:p>
            <a:pPr algn="l"/>
            <a:r>
              <a:rPr lang="en-US"/>
              <a:t>where:</a:t>
            </a:r>
          </a:p>
        </p:txBody>
      </p:sp>
      <p:graphicFrame>
        <p:nvGraphicFramePr>
          <p:cNvPr id="33" name="Object 5" descr="F subscript alpha baseline is based on an F distribution with 1 degree of freedom in the numerator and n minus 2 degrees of freedom in the denominator.">
            <a:extLst>
              <a:ext uri="{FF2B5EF4-FFF2-40B4-BE49-F238E27FC236}">
                <a16:creationId xmlns:a16="http://schemas.microsoft.com/office/drawing/2014/main" id="{962614F3-5FD2-42B4-BE22-A44B9E38A620}"/>
              </a:ext>
            </a:extLst>
          </p:cNvPr>
          <p:cNvGraphicFramePr>
            <a:graphicFrameLocks noGrp="1" noChangeAspect="1"/>
          </p:cNvGraphicFramePr>
          <p:nvPr>
            <p:ph idx="14"/>
            <p:extLst>
              <p:ext uri="{D42A27DB-BD31-4B8C-83A1-F6EECF244321}">
                <p14:modId xmlns:p14="http://schemas.microsoft.com/office/powerpoint/2010/main" val="1151820162"/>
              </p:ext>
            </p:extLst>
          </p:nvPr>
        </p:nvGraphicFramePr>
        <p:xfrm>
          <a:off x="971580" y="4210928"/>
          <a:ext cx="10248840" cy="838080"/>
        </p:xfrm>
        <a:graphic>
          <a:graphicData uri="http://schemas.openxmlformats.org/presentationml/2006/ole">
            <mc:AlternateContent xmlns:mc="http://schemas.openxmlformats.org/markup-compatibility/2006">
              <mc:Choice xmlns:v="urn:schemas-microsoft-com:vml" Requires="v">
                <p:oleObj spid="_x0000_s332804" name="Equation" r:id="rId5" imgW="10248840" imgH="838080" progId="Equation.DSMT4">
                  <p:embed/>
                </p:oleObj>
              </mc:Choice>
              <mc:Fallback>
                <p:oleObj name="Equation" r:id="rId5" imgW="10248840" imgH="838080" progId="Equation.DSMT4">
                  <p:embed/>
                  <p:pic>
                    <p:nvPicPr>
                      <p:cNvPr id="0" name="OLE substitute image"/>
                      <p:cNvPicPr/>
                      <p:nvPr/>
                    </p:nvPicPr>
                    <p:blipFill>
                      <a:blip r:embed="rId6"/>
                      <a:stretch>
                        <a:fillRect/>
                      </a:stretch>
                    </p:blipFill>
                    <p:spPr>
                      <a:xfrm>
                        <a:off x="971580" y="4210928"/>
                        <a:ext cx="10248840" cy="838080"/>
                      </a:xfrm>
                      <a:prstGeom prst="rect">
                        <a:avLst/>
                      </a:prstGeom>
                    </p:spPr>
                  </p:pic>
                </p:oleObj>
              </mc:Fallback>
            </mc:AlternateContent>
          </a:graphicData>
        </a:graphic>
      </p:graphicFrame>
    </p:spTree>
    <p:extLst>
      <p:ext uri="{BB962C8B-B14F-4D97-AF65-F5344CB8AC3E}">
        <p14:creationId xmlns:p14="http://schemas.microsoft.com/office/powerpoint/2010/main" val="2264619838"/>
      </p:ext>
    </p:extLst>
  </p:cSld>
  <p:clrMapOvr>
    <a:masterClrMapping/>
  </p:clrMapOvr>
  <p:transition/>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Testing for Significance: </a:t>
            </a:r>
            <a:r>
              <a:rPr lang="en-US" i="1"/>
              <a:t>F</a:t>
            </a:r>
            <a:r>
              <a:rPr lang="en-US"/>
              <a:t> Test (3 of 4)</a:t>
            </a:r>
            <a:endParaRPr lang="en-IN"/>
          </a:p>
        </p:txBody>
      </p:sp>
      <p:sp>
        <p:nvSpPr>
          <p:cNvPr id="12" name="Content Placeholder 2">
            <a:extLst>
              <a:ext uri="{FF2B5EF4-FFF2-40B4-BE49-F238E27FC236}">
                <a16:creationId xmlns:a16="http://schemas.microsoft.com/office/drawing/2014/main" id="{D422B739-68DE-4BA4-9B48-6066F3904538}"/>
              </a:ext>
            </a:extLst>
          </p:cNvPr>
          <p:cNvSpPr>
            <a:spLocks noGrp="1"/>
          </p:cNvSpPr>
          <p:nvPr>
            <p:ph idx="1"/>
          </p:nvPr>
        </p:nvSpPr>
        <p:spPr>
          <a:xfrm>
            <a:off x="476844" y="1944375"/>
            <a:ext cx="5029200" cy="457200"/>
          </a:xfrm>
          <a:ln w="28575">
            <a:noFill/>
          </a:ln>
        </p:spPr>
        <p:txBody>
          <a:bodyPr/>
          <a:lstStyle/>
          <a:p>
            <a:pPr marL="457200" indent="-457200" algn="l">
              <a:buFont typeface="+mj-lt"/>
              <a:buAutoNum type="arabicPeriod"/>
            </a:pPr>
            <a:r>
              <a:rPr lang="en-US"/>
              <a:t>Determine the hypotheses.	</a:t>
            </a:r>
          </a:p>
        </p:txBody>
      </p:sp>
      <p:sp>
        <p:nvSpPr>
          <p:cNvPr id="7" name="Content Placeholder 3">
            <a:extLst>
              <a:ext uri="{FF2B5EF4-FFF2-40B4-BE49-F238E27FC236}">
                <a16:creationId xmlns:a16="http://schemas.microsoft.com/office/drawing/2014/main" id="{27FA4F2C-1D07-43B4-9966-CAED696E7F23}"/>
              </a:ext>
            </a:extLst>
          </p:cNvPr>
          <p:cNvSpPr>
            <a:spLocks noGrp="1"/>
          </p:cNvSpPr>
          <p:nvPr>
            <p:ph idx="13"/>
          </p:nvPr>
        </p:nvSpPr>
        <p:spPr>
          <a:xfrm>
            <a:off x="476250" y="2924867"/>
            <a:ext cx="5029200" cy="457200"/>
          </a:xfrm>
          <a:ln w="28575">
            <a:noFill/>
          </a:ln>
        </p:spPr>
        <p:txBody>
          <a:bodyPr/>
          <a:lstStyle/>
          <a:p>
            <a:pPr marL="457200" indent="-457200" algn="l">
              <a:buFont typeface="+mj-lt"/>
              <a:buAutoNum type="arabicPeriod" startAt="2"/>
            </a:pPr>
            <a:r>
              <a:rPr lang="en-US"/>
              <a:t>Specify the level of significance.</a:t>
            </a:r>
          </a:p>
        </p:txBody>
      </p:sp>
      <p:sp>
        <p:nvSpPr>
          <p:cNvPr id="31" name="Content Placeholder 4">
            <a:extLst>
              <a:ext uri="{FF2B5EF4-FFF2-40B4-BE49-F238E27FC236}">
                <a16:creationId xmlns:a16="http://schemas.microsoft.com/office/drawing/2014/main" id="{0ABAFFB5-E9F9-4D4B-875E-989B7C118540}"/>
              </a:ext>
            </a:extLst>
          </p:cNvPr>
          <p:cNvSpPr>
            <a:spLocks noGrp="1"/>
          </p:cNvSpPr>
          <p:nvPr>
            <p:ph idx="10"/>
          </p:nvPr>
        </p:nvSpPr>
        <p:spPr>
          <a:xfrm>
            <a:off x="476249" y="3932628"/>
            <a:ext cx="5029200" cy="457200"/>
          </a:xfrm>
          <a:ln w="28575">
            <a:noFill/>
          </a:ln>
        </p:spPr>
        <p:txBody>
          <a:bodyPr/>
          <a:lstStyle/>
          <a:p>
            <a:pPr marL="457200" indent="-457200" algn="l">
              <a:buFont typeface="+mj-lt"/>
              <a:buAutoNum type="arabicPeriod" startAt="3"/>
            </a:pPr>
            <a:r>
              <a:rPr lang="en-US"/>
              <a:t>Select the test statistic.</a:t>
            </a:r>
          </a:p>
        </p:txBody>
      </p:sp>
      <p:sp>
        <p:nvSpPr>
          <p:cNvPr id="32" name="Content Placeholder 5">
            <a:extLst>
              <a:ext uri="{FF2B5EF4-FFF2-40B4-BE49-F238E27FC236}">
                <a16:creationId xmlns:a16="http://schemas.microsoft.com/office/drawing/2014/main" id="{2B4C8C9C-FA44-40A1-BFEB-8B4747E76569}"/>
              </a:ext>
            </a:extLst>
          </p:cNvPr>
          <p:cNvSpPr>
            <a:spLocks noGrp="1"/>
          </p:cNvSpPr>
          <p:nvPr>
            <p:ph idx="12"/>
          </p:nvPr>
        </p:nvSpPr>
        <p:spPr>
          <a:xfrm>
            <a:off x="476249" y="4971933"/>
            <a:ext cx="5029200" cy="457200"/>
          </a:xfrm>
          <a:ln w="28575">
            <a:noFill/>
          </a:ln>
        </p:spPr>
        <p:txBody>
          <a:bodyPr/>
          <a:lstStyle/>
          <a:p>
            <a:pPr marL="457200" indent="-457200" algn="l">
              <a:buFont typeface="+mj-lt"/>
              <a:buAutoNum type="arabicPeriod" startAt="4"/>
            </a:pPr>
            <a:r>
              <a:rPr lang="en-US"/>
              <a:t>State the rejection rule.</a:t>
            </a:r>
          </a:p>
        </p:txBody>
      </p:sp>
      <p:graphicFrame>
        <p:nvGraphicFramePr>
          <p:cNvPr id="14" name="Object 6" descr="Begin equation. H subscript 0 baseline: Beta subscript 1 baseline equals 0. End equation. &#10;Begin equation. H subscript a baseline: beta subscript 1 baseline is not equal to 0. End equation.">
            <a:extLst>
              <a:ext uri="{FF2B5EF4-FFF2-40B4-BE49-F238E27FC236}">
                <a16:creationId xmlns:a16="http://schemas.microsoft.com/office/drawing/2014/main" id="{E9809B03-EC6B-4CD9-8963-66939994B796}"/>
              </a:ext>
            </a:extLst>
          </p:cNvPr>
          <p:cNvGraphicFramePr>
            <a:graphicFrameLocks noGrp="1" noChangeAspect="1"/>
          </p:cNvGraphicFramePr>
          <p:nvPr>
            <p:ph idx="11"/>
            <p:extLst>
              <p:ext uri="{D42A27DB-BD31-4B8C-83A1-F6EECF244321}">
                <p14:modId xmlns:p14="http://schemas.microsoft.com/office/powerpoint/2010/main" val="1837314358"/>
              </p:ext>
            </p:extLst>
          </p:nvPr>
        </p:nvGraphicFramePr>
        <p:xfrm>
          <a:off x="7247250" y="1823949"/>
          <a:ext cx="1358640" cy="863280"/>
        </p:xfrm>
        <a:graphic>
          <a:graphicData uri="http://schemas.openxmlformats.org/presentationml/2006/ole">
            <mc:AlternateContent xmlns:mc="http://schemas.openxmlformats.org/markup-compatibility/2006">
              <mc:Choice xmlns:v="urn:schemas-microsoft-com:vml" Requires="v">
                <p:oleObj spid="_x0000_s333829" name="Equation" r:id="rId3" imgW="1358640" imgH="863280" progId="Equation.DSMT4">
                  <p:embed/>
                </p:oleObj>
              </mc:Choice>
              <mc:Fallback>
                <p:oleObj name="Equation" r:id="rId3" imgW="1358640" imgH="863280" progId="Equation.DSMT4">
                  <p:embed/>
                  <p:pic>
                    <p:nvPicPr>
                      <p:cNvPr id="0" name="OLE substitute image"/>
                      <p:cNvPicPr/>
                      <p:nvPr/>
                    </p:nvPicPr>
                    <p:blipFill>
                      <a:blip r:embed="rId4"/>
                      <a:stretch>
                        <a:fillRect/>
                      </a:stretch>
                    </p:blipFill>
                    <p:spPr>
                      <a:xfrm>
                        <a:off x="7247250" y="1823949"/>
                        <a:ext cx="1358640" cy="863280"/>
                      </a:xfrm>
                      <a:prstGeom prst="rect">
                        <a:avLst/>
                      </a:prstGeom>
                    </p:spPr>
                  </p:pic>
                </p:oleObj>
              </mc:Fallback>
            </mc:AlternateContent>
          </a:graphicData>
        </a:graphic>
      </p:graphicFrame>
      <p:graphicFrame>
        <p:nvGraphicFramePr>
          <p:cNvPr id="18" name="Object 7" descr="Begin equation. alpha equals .01. End equation.">
            <a:extLst>
              <a:ext uri="{FF2B5EF4-FFF2-40B4-BE49-F238E27FC236}">
                <a16:creationId xmlns:a16="http://schemas.microsoft.com/office/drawing/2014/main" id="{5539898E-7E40-4361-981D-0AA7B1859300}"/>
              </a:ext>
            </a:extLst>
          </p:cNvPr>
          <p:cNvGraphicFramePr>
            <a:graphicFrameLocks noGrp="1" noChangeAspect="1"/>
          </p:cNvGraphicFramePr>
          <p:nvPr>
            <p:ph idx="15"/>
            <p:extLst>
              <p:ext uri="{D42A27DB-BD31-4B8C-83A1-F6EECF244321}">
                <p14:modId xmlns:p14="http://schemas.microsoft.com/office/powerpoint/2010/main" val="1169000792"/>
              </p:ext>
            </p:extLst>
          </p:nvPr>
        </p:nvGraphicFramePr>
        <p:xfrm>
          <a:off x="7463020" y="3053931"/>
          <a:ext cx="927100" cy="292100"/>
        </p:xfrm>
        <a:graphic>
          <a:graphicData uri="http://schemas.openxmlformats.org/presentationml/2006/ole">
            <mc:AlternateContent xmlns:mc="http://schemas.openxmlformats.org/markup-compatibility/2006">
              <mc:Choice xmlns:v="urn:schemas-microsoft-com:vml" Requires="v">
                <p:oleObj spid="_x0000_s333830" name="Equation" r:id="rId5" imgW="927000" imgH="291960" progId="Equation.DSMT4">
                  <p:embed/>
                </p:oleObj>
              </mc:Choice>
              <mc:Fallback>
                <p:oleObj name="Equation" r:id="rId5" imgW="927000" imgH="291960" progId="Equation.DSMT4">
                  <p:embed/>
                  <p:pic>
                    <p:nvPicPr>
                      <p:cNvPr id="0" name="OLE substitute image"/>
                      <p:cNvPicPr/>
                      <p:nvPr/>
                    </p:nvPicPr>
                    <p:blipFill>
                      <a:blip r:embed="rId6"/>
                      <a:stretch>
                        <a:fillRect/>
                      </a:stretch>
                    </p:blipFill>
                    <p:spPr>
                      <a:xfrm>
                        <a:off x="7463020" y="3053931"/>
                        <a:ext cx="927100" cy="292100"/>
                      </a:xfrm>
                      <a:prstGeom prst="rect">
                        <a:avLst/>
                      </a:prstGeom>
                    </p:spPr>
                  </p:pic>
                </p:oleObj>
              </mc:Fallback>
            </mc:AlternateContent>
          </a:graphicData>
        </a:graphic>
      </p:graphicFrame>
      <p:graphicFrame>
        <p:nvGraphicFramePr>
          <p:cNvPr id="33" name="Object 8" descr="Begin equation. F equals begin fraction M S R divided by M S E. End fraction.">
            <a:extLst>
              <a:ext uri="{FF2B5EF4-FFF2-40B4-BE49-F238E27FC236}">
                <a16:creationId xmlns:a16="http://schemas.microsoft.com/office/drawing/2014/main" id="{962614F3-5FD2-42B4-BE22-A44B9E38A620}"/>
              </a:ext>
            </a:extLst>
          </p:cNvPr>
          <p:cNvGraphicFramePr>
            <a:graphicFrameLocks noGrp="1" noChangeAspect="1"/>
          </p:cNvGraphicFramePr>
          <p:nvPr>
            <p:ph idx="14"/>
            <p:extLst>
              <p:ext uri="{D42A27DB-BD31-4B8C-83A1-F6EECF244321}">
                <p14:modId xmlns:p14="http://schemas.microsoft.com/office/powerpoint/2010/main" val="1958440936"/>
              </p:ext>
            </p:extLst>
          </p:nvPr>
        </p:nvGraphicFramePr>
        <p:xfrm>
          <a:off x="7272630" y="3852018"/>
          <a:ext cx="1307880" cy="736560"/>
        </p:xfrm>
        <a:graphic>
          <a:graphicData uri="http://schemas.openxmlformats.org/presentationml/2006/ole">
            <mc:AlternateContent xmlns:mc="http://schemas.openxmlformats.org/markup-compatibility/2006">
              <mc:Choice xmlns:v="urn:schemas-microsoft-com:vml" Requires="v">
                <p:oleObj spid="_x0000_s333831" name="Equation" r:id="rId7" imgW="1307880" imgH="736560" progId="Equation.DSMT4">
                  <p:embed/>
                </p:oleObj>
              </mc:Choice>
              <mc:Fallback>
                <p:oleObj name="Equation" r:id="rId7" imgW="1307880" imgH="736560" progId="Equation.DSMT4">
                  <p:embed/>
                  <p:pic>
                    <p:nvPicPr>
                      <p:cNvPr id="0" name="OLE substitute image"/>
                      <p:cNvPicPr/>
                      <p:nvPr/>
                    </p:nvPicPr>
                    <p:blipFill>
                      <a:blip r:embed="rId8"/>
                      <a:stretch>
                        <a:fillRect/>
                      </a:stretch>
                    </p:blipFill>
                    <p:spPr>
                      <a:xfrm>
                        <a:off x="7272630" y="3852018"/>
                        <a:ext cx="1307880" cy="736560"/>
                      </a:xfrm>
                      <a:prstGeom prst="rect">
                        <a:avLst/>
                      </a:prstGeom>
                    </p:spPr>
                  </p:pic>
                </p:oleObj>
              </mc:Fallback>
            </mc:AlternateContent>
          </a:graphicData>
        </a:graphic>
      </p:graphicFrame>
      <p:graphicFrame>
        <p:nvGraphicFramePr>
          <p:cNvPr id="34" name="Object 9" descr="Reject H subscript 0 baseline if p-value is less than or equal to .01 or F is greater than or equal to 11.26 (with 1 d.f. in numerator and 8 d.f. in denominator).">
            <a:extLst>
              <a:ext uri="{FF2B5EF4-FFF2-40B4-BE49-F238E27FC236}">
                <a16:creationId xmlns:a16="http://schemas.microsoft.com/office/drawing/2014/main" id="{EE5E120B-CBA9-4FD2-A052-33596FCCCEEC}"/>
              </a:ext>
            </a:extLst>
          </p:cNvPr>
          <p:cNvGraphicFramePr>
            <a:graphicFrameLocks noGrp="1" noChangeAspect="1"/>
          </p:cNvGraphicFramePr>
          <p:nvPr>
            <p:ph idx="16"/>
            <p:extLst>
              <p:ext uri="{D42A27DB-BD31-4B8C-83A1-F6EECF244321}">
                <p14:modId xmlns:p14="http://schemas.microsoft.com/office/powerpoint/2010/main" val="469777764"/>
              </p:ext>
            </p:extLst>
          </p:nvPr>
        </p:nvGraphicFramePr>
        <p:xfrm>
          <a:off x="6096000" y="5022058"/>
          <a:ext cx="5067000" cy="990360"/>
        </p:xfrm>
        <a:graphic>
          <a:graphicData uri="http://schemas.openxmlformats.org/presentationml/2006/ole">
            <mc:AlternateContent xmlns:mc="http://schemas.openxmlformats.org/markup-compatibility/2006">
              <mc:Choice xmlns:v="urn:schemas-microsoft-com:vml" Requires="v">
                <p:oleObj spid="_x0000_s333832" name="Equation" r:id="rId9" imgW="5067000" imgH="990360" progId="Equation.DSMT4">
                  <p:embed/>
                </p:oleObj>
              </mc:Choice>
              <mc:Fallback>
                <p:oleObj name="Equation" r:id="rId9" imgW="5067000" imgH="990360" progId="Equation.DSMT4">
                  <p:embed/>
                  <p:pic>
                    <p:nvPicPr>
                      <p:cNvPr id="0" name="OLE substitute image"/>
                      <p:cNvPicPr/>
                      <p:nvPr/>
                    </p:nvPicPr>
                    <p:blipFill>
                      <a:blip r:embed="rId10"/>
                      <a:stretch>
                        <a:fillRect/>
                      </a:stretch>
                    </p:blipFill>
                    <p:spPr>
                      <a:xfrm>
                        <a:off x="6096000" y="5022058"/>
                        <a:ext cx="5067000" cy="990360"/>
                      </a:xfrm>
                      <a:prstGeom prst="rect">
                        <a:avLst/>
                      </a:prstGeom>
                    </p:spPr>
                  </p:pic>
                </p:oleObj>
              </mc:Fallback>
            </mc:AlternateContent>
          </a:graphicData>
        </a:graphic>
      </p:graphicFrame>
    </p:spTree>
    <p:extLst>
      <p:ext uri="{BB962C8B-B14F-4D97-AF65-F5344CB8AC3E}">
        <p14:creationId xmlns:p14="http://schemas.microsoft.com/office/powerpoint/2010/main" val="2884124616"/>
      </p:ext>
    </p:extLst>
  </p:cSld>
  <p:clrMapOvr>
    <a:masterClrMapping/>
  </p:clrMapOvr>
  <p:transition/>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Testing for Significance: </a:t>
            </a:r>
            <a:r>
              <a:rPr lang="en-US" i="1"/>
              <a:t>F</a:t>
            </a:r>
            <a:r>
              <a:rPr lang="en-US"/>
              <a:t> Test (4 of 4)</a:t>
            </a:r>
            <a:endParaRPr lang="en-IN"/>
          </a:p>
        </p:txBody>
      </p:sp>
      <p:sp>
        <p:nvSpPr>
          <p:cNvPr id="28" name="Content Placeholder 2">
            <a:extLst>
              <a:ext uri="{FF2B5EF4-FFF2-40B4-BE49-F238E27FC236}">
                <a16:creationId xmlns:a16="http://schemas.microsoft.com/office/drawing/2014/main" id="{22D67EE3-EE63-40A6-9E59-EF8581B9F1ED}"/>
              </a:ext>
            </a:extLst>
          </p:cNvPr>
          <p:cNvSpPr>
            <a:spLocks noGrp="1"/>
          </p:cNvSpPr>
          <p:nvPr>
            <p:ph idx="1"/>
          </p:nvPr>
        </p:nvSpPr>
        <p:spPr>
          <a:xfrm>
            <a:off x="568282" y="1919234"/>
            <a:ext cx="7195712" cy="505752"/>
          </a:xfrm>
          <a:ln w="28575">
            <a:noFill/>
          </a:ln>
        </p:spPr>
        <p:txBody>
          <a:bodyPr/>
          <a:lstStyle/>
          <a:p>
            <a:pPr marL="457200" indent="-457200" algn="l">
              <a:buFont typeface="+mj-lt"/>
              <a:buAutoNum type="arabicPeriod" startAt="5"/>
            </a:pPr>
            <a:r>
              <a:rPr lang="en-US"/>
              <a:t>Compute the value of the test statistic.</a:t>
            </a:r>
          </a:p>
        </p:txBody>
      </p:sp>
      <p:graphicFrame>
        <p:nvGraphicFramePr>
          <p:cNvPr id="29" name="Object 3" descr="Begin equation. F equals begin fraction M S R divided by M S E equals 14,200 divided by 191.25 equals 74.25. End equation.">
            <a:extLst>
              <a:ext uri="{FF2B5EF4-FFF2-40B4-BE49-F238E27FC236}">
                <a16:creationId xmlns:a16="http://schemas.microsoft.com/office/drawing/2014/main" id="{5D4D4ECF-C59F-4671-B3F4-990691B08AD4}"/>
              </a:ext>
            </a:extLst>
          </p:cNvPr>
          <p:cNvGraphicFramePr>
            <a:graphicFrameLocks noGrp="1" noChangeAspect="1"/>
          </p:cNvGraphicFramePr>
          <p:nvPr>
            <p:ph idx="11"/>
            <p:extLst>
              <p:ext uri="{D42A27DB-BD31-4B8C-83A1-F6EECF244321}">
                <p14:modId xmlns:p14="http://schemas.microsoft.com/office/powerpoint/2010/main" val="71121147"/>
              </p:ext>
            </p:extLst>
          </p:nvPr>
        </p:nvGraphicFramePr>
        <p:xfrm>
          <a:off x="4040188" y="2485946"/>
          <a:ext cx="3682800" cy="736560"/>
        </p:xfrm>
        <a:graphic>
          <a:graphicData uri="http://schemas.openxmlformats.org/presentationml/2006/ole">
            <mc:AlternateContent xmlns:mc="http://schemas.openxmlformats.org/markup-compatibility/2006">
              <mc:Choice xmlns:v="urn:schemas-microsoft-com:vml" Requires="v">
                <p:oleObj spid="_x0000_s334852" name="Equation" r:id="rId3" imgW="3682800" imgH="736560" progId="Equation.DSMT4">
                  <p:embed/>
                </p:oleObj>
              </mc:Choice>
              <mc:Fallback>
                <p:oleObj name="Equation" r:id="rId3" imgW="3682800" imgH="736560" progId="Equation.DSMT4">
                  <p:embed/>
                  <p:pic>
                    <p:nvPicPr>
                      <p:cNvPr id="0" name="OLE substitute image"/>
                      <p:cNvPicPr/>
                      <p:nvPr/>
                    </p:nvPicPr>
                    <p:blipFill>
                      <a:blip r:embed="rId4"/>
                      <a:stretch>
                        <a:fillRect/>
                      </a:stretch>
                    </p:blipFill>
                    <p:spPr>
                      <a:xfrm>
                        <a:off x="4040188" y="2485946"/>
                        <a:ext cx="3682800" cy="736560"/>
                      </a:xfrm>
                      <a:prstGeom prst="rect">
                        <a:avLst/>
                      </a:prstGeom>
                    </p:spPr>
                  </p:pic>
                </p:oleObj>
              </mc:Fallback>
            </mc:AlternateContent>
          </a:graphicData>
        </a:graphic>
      </p:graphicFrame>
      <p:sp>
        <p:nvSpPr>
          <p:cNvPr id="30" name="Content Placeholder 4">
            <a:extLst>
              <a:ext uri="{FF2B5EF4-FFF2-40B4-BE49-F238E27FC236}">
                <a16:creationId xmlns:a16="http://schemas.microsoft.com/office/drawing/2014/main" id="{6A6D71D9-94E3-4904-BBD7-CD71ADBCBD6B}"/>
              </a:ext>
            </a:extLst>
          </p:cNvPr>
          <p:cNvSpPr>
            <a:spLocks noGrp="1"/>
          </p:cNvSpPr>
          <p:nvPr>
            <p:ph idx="13"/>
          </p:nvPr>
        </p:nvSpPr>
        <p:spPr>
          <a:xfrm>
            <a:off x="568282" y="3402597"/>
            <a:ext cx="7195712" cy="418875"/>
          </a:xfrm>
          <a:ln w="28575">
            <a:noFill/>
          </a:ln>
        </p:spPr>
        <p:txBody>
          <a:bodyPr/>
          <a:lstStyle/>
          <a:p>
            <a:pPr marL="457200" indent="-457200" algn="l">
              <a:buFont typeface="+mj-lt"/>
              <a:buAutoNum type="arabicPeriod" startAt="6"/>
            </a:pPr>
            <a:r>
              <a:rPr lang="en-US"/>
              <a:t> Determine whether to reject </a:t>
            </a:r>
          </a:p>
        </p:txBody>
      </p:sp>
      <p:graphicFrame>
        <p:nvGraphicFramePr>
          <p:cNvPr id="36" name="Object 5" descr="H subscript 0 baseline">
            <a:extLst>
              <a:ext uri="{FF2B5EF4-FFF2-40B4-BE49-F238E27FC236}">
                <a16:creationId xmlns:a16="http://schemas.microsoft.com/office/drawing/2014/main" id="{18058B2C-C049-43F4-883C-2E65837CFFAD}"/>
              </a:ext>
            </a:extLst>
          </p:cNvPr>
          <p:cNvGraphicFramePr>
            <a:graphicFrameLocks noGrp="1" noChangeAspect="1"/>
          </p:cNvGraphicFramePr>
          <p:nvPr>
            <p:ph idx="15"/>
            <p:extLst>
              <p:ext uri="{D42A27DB-BD31-4B8C-83A1-F6EECF244321}">
                <p14:modId xmlns:p14="http://schemas.microsoft.com/office/powerpoint/2010/main" val="2935985928"/>
              </p:ext>
            </p:extLst>
          </p:nvPr>
        </p:nvGraphicFramePr>
        <p:xfrm>
          <a:off x="5089655" y="3438782"/>
          <a:ext cx="444240" cy="380880"/>
        </p:xfrm>
        <a:graphic>
          <a:graphicData uri="http://schemas.openxmlformats.org/presentationml/2006/ole">
            <mc:AlternateContent xmlns:mc="http://schemas.openxmlformats.org/markup-compatibility/2006">
              <mc:Choice xmlns:v="urn:schemas-microsoft-com:vml" Requires="v">
                <p:oleObj spid="_x0000_s334853" name="Equation" r:id="rId5" imgW="444240" imgH="380880" progId="Equation.DSMT4">
                  <p:embed/>
                </p:oleObj>
              </mc:Choice>
              <mc:Fallback>
                <p:oleObj name="Equation" r:id="rId5" imgW="444240" imgH="380880" progId="Equation.DSMT4">
                  <p:embed/>
                  <p:pic>
                    <p:nvPicPr>
                      <p:cNvPr id="0" name="OLE substitute image"/>
                      <p:cNvPicPr/>
                      <p:nvPr/>
                    </p:nvPicPr>
                    <p:blipFill>
                      <a:blip r:embed="rId6"/>
                      <a:stretch>
                        <a:fillRect/>
                      </a:stretch>
                    </p:blipFill>
                    <p:spPr>
                      <a:xfrm>
                        <a:off x="5089655" y="3438782"/>
                        <a:ext cx="444240" cy="380880"/>
                      </a:xfrm>
                      <a:prstGeom prst="rect">
                        <a:avLst/>
                      </a:prstGeom>
                    </p:spPr>
                  </p:pic>
                </p:oleObj>
              </mc:Fallback>
            </mc:AlternateContent>
          </a:graphicData>
        </a:graphic>
      </p:graphicFrame>
      <p:graphicFrame>
        <p:nvGraphicFramePr>
          <p:cNvPr id="31" name="Object 6" descr="F equals 11.26 provides an area of .01 in the upper tail. Thus, the p-value corresponding to F equals 74.25 is less than .01. Hence, we reject H subscript 0 baseline.">
            <a:extLst>
              <a:ext uri="{FF2B5EF4-FFF2-40B4-BE49-F238E27FC236}">
                <a16:creationId xmlns:a16="http://schemas.microsoft.com/office/drawing/2014/main" id="{F2D6F345-8E22-42FB-A86B-42026B286211}"/>
              </a:ext>
            </a:extLst>
          </p:cNvPr>
          <p:cNvGraphicFramePr>
            <a:graphicFrameLocks noGrp="1" noChangeAspect="1"/>
          </p:cNvGraphicFramePr>
          <p:nvPr>
            <p:ph idx="10"/>
            <p:extLst>
              <p:ext uri="{D42A27DB-BD31-4B8C-83A1-F6EECF244321}">
                <p14:modId xmlns:p14="http://schemas.microsoft.com/office/powerpoint/2010/main" val="1977208736"/>
              </p:ext>
            </p:extLst>
          </p:nvPr>
        </p:nvGraphicFramePr>
        <p:xfrm>
          <a:off x="663575" y="4233863"/>
          <a:ext cx="9296400" cy="685800"/>
        </p:xfrm>
        <a:graphic>
          <a:graphicData uri="http://schemas.openxmlformats.org/presentationml/2006/ole">
            <mc:AlternateContent xmlns:mc="http://schemas.openxmlformats.org/markup-compatibility/2006">
              <mc:Choice xmlns:v="urn:schemas-microsoft-com:vml" Requires="v">
                <p:oleObj spid="_x0000_s334854" name="Equation" r:id="rId7" imgW="9296280" imgH="685800" progId="Equation.DSMT4">
                  <p:embed/>
                </p:oleObj>
              </mc:Choice>
              <mc:Fallback>
                <p:oleObj name="Equation" r:id="rId7" imgW="9296280" imgH="685800" progId="Equation.DSMT4">
                  <p:embed/>
                  <p:pic>
                    <p:nvPicPr>
                      <p:cNvPr id="0" name="OLE substitute image"/>
                      <p:cNvPicPr/>
                      <p:nvPr/>
                    </p:nvPicPr>
                    <p:blipFill>
                      <a:blip r:embed="rId8"/>
                      <a:stretch>
                        <a:fillRect/>
                      </a:stretch>
                    </p:blipFill>
                    <p:spPr>
                      <a:xfrm>
                        <a:off x="663575" y="4233863"/>
                        <a:ext cx="9296400" cy="685800"/>
                      </a:xfrm>
                      <a:prstGeom prst="rect">
                        <a:avLst/>
                      </a:prstGeom>
                    </p:spPr>
                  </p:pic>
                </p:oleObj>
              </mc:Fallback>
            </mc:AlternateContent>
          </a:graphicData>
        </a:graphic>
      </p:graphicFrame>
      <p:sp>
        <p:nvSpPr>
          <p:cNvPr id="35" name="Content Placeholder 10">
            <a:extLst>
              <a:ext uri="{FF2B5EF4-FFF2-40B4-BE49-F238E27FC236}">
                <a16:creationId xmlns:a16="http://schemas.microsoft.com/office/drawing/2014/main" id="{097320C2-ED98-45F0-973C-73CB55F6E9C6}"/>
              </a:ext>
            </a:extLst>
          </p:cNvPr>
          <p:cNvSpPr>
            <a:spLocks noGrp="1"/>
          </p:cNvSpPr>
          <p:nvPr>
            <p:ph idx="17"/>
          </p:nvPr>
        </p:nvSpPr>
        <p:spPr>
          <a:xfrm>
            <a:off x="568282" y="4985349"/>
            <a:ext cx="11238313" cy="826522"/>
          </a:xfrm>
        </p:spPr>
        <p:txBody>
          <a:bodyPr/>
          <a:lstStyle/>
          <a:p>
            <a:pPr algn="l"/>
            <a:r>
              <a:rPr lang="en-US"/>
              <a:t>The statistical evidence is sufficient to conclude that a significant relationship exists between the size of the student population and quarterly sales</a:t>
            </a:r>
          </a:p>
        </p:txBody>
      </p:sp>
    </p:spTree>
    <p:extLst>
      <p:ext uri="{BB962C8B-B14F-4D97-AF65-F5344CB8AC3E}">
        <p14:creationId xmlns:p14="http://schemas.microsoft.com/office/powerpoint/2010/main" val="1730173263"/>
      </p:ext>
    </p:extLst>
  </p:cSld>
  <p:clrMapOvr>
    <a:masterClrMapping/>
  </p:clrMapOvr>
  <p:transition/>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38-8EFD-4D62-B627-F83924C7B259}"/>
              </a:ext>
            </a:extLst>
          </p:cNvPr>
          <p:cNvSpPr>
            <a:spLocks noGrp="1"/>
          </p:cNvSpPr>
          <p:nvPr>
            <p:ph type="title"/>
          </p:nvPr>
        </p:nvSpPr>
        <p:spPr/>
        <p:txBody>
          <a:bodyPr/>
          <a:lstStyle/>
          <a:p>
            <a:r>
              <a:rPr lang="en-US"/>
              <a:t>Some Cautions about the</a:t>
            </a:r>
            <a:br>
              <a:rPr lang="en-US"/>
            </a:br>
            <a:r>
              <a:rPr lang="en-US"/>
              <a:t>Interpretation of Significance Tests</a:t>
            </a:r>
            <a:endParaRPr lang="en-IN"/>
          </a:p>
        </p:txBody>
      </p:sp>
      <p:sp>
        <p:nvSpPr>
          <p:cNvPr id="12" name="Content Placeholder 2">
            <a:extLst>
              <a:ext uri="{FF2B5EF4-FFF2-40B4-BE49-F238E27FC236}">
                <a16:creationId xmlns:a16="http://schemas.microsoft.com/office/drawing/2014/main" id="{D422B739-68DE-4BA4-9B48-6066F3904538}"/>
              </a:ext>
            </a:extLst>
          </p:cNvPr>
          <p:cNvSpPr>
            <a:spLocks noGrp="1"/>
          </p:cNvSpPr>
          <p:nvPr>
            <p:ph idx="1"/>
          </p:nvPr>
        </p:nvSpPr>
        <p:spPr>
          <a:xfrm>
            <a:off x="476844" y="1944375"/>
            <a:ext cx="1756690" cy="457200"/>
          </a:xfrm>
        </p:spPr>
        <p:txBody>
          <a:bodyPr/>
          <a:lstStyle/>
          <a:p>
            <a:pPr marL="228600" indent="-228600" algn="l">
              <a:buFont typeface="Arial" pitchFamily="34" charset="0"/>
              <a:buChar char="•"/>
            </a:pPr>
            <a:r>
              <a:rPr lang="en-US"/>
              <a:t>Rejecting</a:t>
            </a:r>
          </a:p>
        </p:txBody>
      </p:sp>
      <p:graphicFrame>
        <p:nvGraphicFramePr>
          <p:cNvPr id="14" name="Object 3" descr="Begin equation. H subscript 0 baseline: beta subscript 1 baseline equals 0. End equation.">
            <a:extLst>
              <a:ext uri="{FF2B5EF4-FFF2-40B4-BE49-F238E27FC236}">
                <a16:creationId xmlns:a16="http://schemas.microsoft.com/office/drawing/2014/main" id="{E9809B03-EC6B-4CD9-8963-66939994B796}"/>
              </a:ext>
            </a:extLst>
          </p:cNvPr>
          <p:cNvGraphicFramePr>
            <a:graphicFrameLocks noGrp="1" noChangeAspect="1"/>
          </p:cNvGraphicFramePr>
          <p:nvPr>
            <p:ph idx="11"/>
            <p:extLst>
              <p:ext uri="{D42A27DB-BD31-4B8C-83A1-F6EECF244321}">
                <p14:modId xmlns:p14="http://schemas.microsoft.com/office/powerpoint/2010/main" val="487942036"/>
              </p:ext>
            </p:extLst>
          </p:nvPr>
        </p:nvGraphicFramePr>
        <p:xfrm>
          <a:off x="2151626" y="2024839"/>
          <a:ext cx="1358900" cy="381000"/>
        </p:xfrm>
        <a:graphic>
          <a:graphicData uri="http://schemas.openxmlformats.org/presentationml/2006/ole">
            <mc:AlternateContent xmlns:mc="http://schemas.openxmlformats.org/markup-compatibility/2006">
              <mc:Choice xmlns:v="urn:schemas-microsoft-com:vml" Requires="v">
                <p:oleObj spid="_x0000_s335875" name="Equation" r:id="rId3" imgW="1358640" imgH="380880" progId="Equation.DSMT4">
                  <p:embed/>
                </p:oleObj>
              </mc:Choice>
              <mc:Fallback>
                <p:oleObj name="Equation" r:id="rId3" imgW="1358640" imgH="380880" progId="Equation.DSMT4">
                  <p:embed/>
                  <p:pic>
                    <p:nvPicPr>
                      <p:cNvPr id="0" name="OLE substitute image"/>
                      <p:cNvPicPr/>
                      <p:nvPr/>
                    </p:nvPicPr>
                    <p:blipFill>
                      <a:blip r:embed="rId4"/>
                      <a:stretch>
                        <a:fillRect/>
                      </a:stretch>
                    </p:blipFill>
                    <p:spPr>
                      <a:xfrm>
                        <a:off x="2151626" y="2024839"/>
                        <a:ext cx="1358900" cy="381000"/>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27FA4F2C-1D07-43B4-9966-CAED696E7F23}"/>
              </a:ext>
            </a:extLst>
          </p:cNvPr>
          <p:cNvSpPr>
            <a:spLocks noGrp="1"/>
          </p:cNvSpPr>
          <p:nvPr>
            <p:ph idx="13"/>
          </p:nvPr>
        </p:nvSpPr>
        <p:spPr>
          <a:xfrm>
            <a:off x="3597111" y="1944375"/>
            <a:ext cx="7585827" cy="457200"/>
          </a:xfrm>
        </p:spPr>
        <p:txBody>
          <a:bodyPr/>
          <a:lstStyle/>
          <a:p>
            <a:pPr algn="l"/>
            <a:r>
              <a:rPr lang="en-US"/>
              <a:t>and concluding that the relationship between </a:t>
            </a:r>
            <a:r>
              <a:rPr lang="en-US" i="1"/>
              <a:t>x</a:t>
            </a:r>
            <a:r>
              <a:rPr lang="en-US"/>
              <a:t> and </a:t>
            </a:r>
            <a:r>
              <a:rPr lang="en-US" i="1"/>
              <a:t>y</a:t>
            </a:r>
          </a:p>
        </p:txBody>
      </p:sp>
      <p:sp>
        <p:nvSpPr>
          <p:cNvPr id="9" name="Content Placeholder 5">
            <a:extLst>
              <a:ext uri="{FF2B5EF4-FFF2-40B4-BE49-F238E27FC236}">
                <a16:creationId xmlns:a16="http://schemas.microsoft.com/office/drawing/2014/main" id="{74D91DDD-BCE3-4F7E-9182-54D4426E0902}"/>
              </a:ext>
            </a:extLst>
          </p:cNvPr>
          <p:cNvSpPr>
            <a:spLocks noGrp="1"/>
          </p:cNvSpPr>
          <p:nvPr>
            <p:ph idx="15"/>
          </p:nvPr>
        </p:nvSpPr>
        <p:spPr>
          <a:xfrm>
            <a:off x="476843" y="2375651"/>
            <a:ext cx="11084922" cy="858072"/>
          </a:xfrm>
        </p:spPr>
        <p:txBody>
          <a:bodyPr/>
          <a:lstStyle/>
          <a:p>
            <a:pPr marL="228600" algn="l"/>
            <a:r>
              <a:rPr lang="en-US"/>
              <a:t>is significant does not enable us to conclude that a </a:t>
            </a:r>
            <a:r>
              <a:rPr lang="en-US" u="sng"/>
              <a:t>cause-and-effect relationship</a:t>
            </a:r>
            <a:r>
              <a:rPr lang="en-US"/>
              <a:t> is present between </a:t>
            </a:r>
            <a:r>
              <a:rPr lang="en-US" i="1"/>
              <a:t>x</a:t>
            </a:r>
            <a:r>
              <a:rPr lang="en-US"/>
              <a:t> and </a:t>
            </a:r>
            <a:r>
              <a:rPr lang="en-US" i="1"/>
              <a:t>y</a:t>
            </a:r>
            <a:r>
              <a:rPr lang="en-US"/>
              <a:t>.</a:t>
            </a:r>
          </a:p>
        </p:txBody>
      </p:sp>
      <p:sp>
        <p:nvSpPr>
          <p:cNvPr id="4" name="Content Placeholder 6">
            <a:extLst>
              <a:ext uri="{FF2B5EF4-FFF2-40B4-BE49-F238E27FC236}">
                <a16:creationId xmlns:a16="http://schemas.microsoft.com/office/drawing/2014/main" id="{1EC24C4B-5690-46D4-8488-46EA43E1D0CC}"/>
              </a:ext>
            </a:extLst>
          </p:cNvPr>
          <p:cNvSpPr>
            <a:spLocks noGrp="1"/>
          </p:cNvSpPr>
          <p:nvPr>
            <p:ph idx="10"/>
          </p:nvPr>
        </p:nvSpPr>
        <p:spPr>
          <a:xfrm>
            <a:off x="476843" y="3749442"/>
            <a:ext cx="4572000" cy="469041"/>
          </a:xfrm>
        </p:spPr>
        <p:txBody>
          <a:bodyPr/>
          <a:lstStyle/>
          <a:p>
            <a:pPr marL="228600" indent="-228600" algn="l">
              <a:buFont typeface="Arial" pitchFamily="34" charset="0"/>
              <a:buChar char="•"/>
            </a:pPr>
            <a:r>
              <a:rPr lang="en-US"/>
              <a:t>Because we are able to reject </a:t>
            </a:r>
          </a:p>
        </p:txBody>
      </p:sp>
      <p:graphicFrame>
        <p:nvGraphicFramePr>
          <p:cNvPr id="15" name="Object 7" descr="Begin equation. H subscript 0 baseline: beta subscript 1 baseline equals 0. End equation.">
            <a:extLst>
              <a:ext uri="{FF2B5EF4-FFF2-40B4-BE49-F238E27FC236}">
                <a16:creationId xmlns:a16="http://schemas.microsoft.com/office/drawing/2014/main" id="{1EF422EA-FAAF-47F9-AAC4-03902257820C}"/>
              </a:ext>
            </a:extLst>
          </p:cNvPr>
          <p:cNvGraphicFramePr>
            <a:graphicFrameLocks noGrp="1" noChangeAspect="1"/>
          </p:cNvGraphicFramePr>
          <p:nvPr>
            <p:ph idx="12"/>
            <p:extLst>
              <p:ext uri="{D42A27DB-BD31-4B8C-83A1-F6EECF244321}">
                <p14:modId xmlns:p14="http://schemas.microsoft.com/office/powerpoint/2010/main" val="2690772782"/>
              </p:ext>
            </p:extLst>
          </p:nvPr>
        </p:nvGraphicFramePr>
        <p:xfrm>
          <a:off x="4926557" y="3820510"/>
          <a:ext cx="1358900" cy="381000"/>
        </p:xfrm>
        <a:graphic>
          <a:graphicData uri="http://schemas.openxmlformats.org/presentationml/2006/ole">
            <mc:AlternateContent xmlns:mc="http://schemas.openxmlformats.org/markup-compatibility/2006">
              <mc:Choice xmlns:v="urn:schemas-microsoft-com:vml" Requires="v">
                <p:oleObj spid="_x0000_s335876" name="Equation" r:id="rId5" imgW="1358640" imgH="380880" progId="Equation.DSMT4">
                  <p:embed/>
                </p:oleObj>
              </mc:Choice>
              <mc:Fallback>
                <p:oleObj name="Equation" r:id="rId5" imgW="1358640" imgH="380880" progId="Equation.DSMT4">
                  <p:embed/>
                  <p:pic>
                    <p:nvPicPr>
                      <p:cNvPr id="0" name="OLE substitute image"/>
                      <p:cNvPicPr/>
                      <p:nvPr/>
                    </p:nvPicPr>
                    <p:blipFill>
                      <a:blip r:embed="rId4"/>
                      <a:stretch>
                        <a:fillRect/>
                      </a:stretch>
                    </p:blipFill>
                    <p:spPr>
                      <a:xfrm>
                        <a:off x="4926557" y="3820510"/>
                        <a:ext cx="1358900" cy="381000"/>
                      </a:xfrm>
                      <a:prstGeom prst="rect">
                        <a:avLst/>
                      </a:prstGeom>
                    </p:spPr>
                  </p:pic>
                </p:oleObj>
              </mc:Fallback>
            </mc:AlternateContent>
          </a:graphicData>
        </a:graphic>
      </p:graphicFrame>
      <p:sp>
        <p:nvSpPr>
          <p:cNvPr id="8" name="Content Placeholder 8">
            <a:extLst>
              <a:ext uri="{FF2B5EF4-FFF2-40B4-BE49-F238E27FC236}">
                <a16:creationId xmlns:a16="http://schemas.microsoft.com/office/drawing/2014/main" id="{DBDA3E6D-EE42-495E-B52A-D5BF2CC2DED0}"/>
              </a:ext>
            </a:extLst>
          </p:cNvPr>
          <p:cNvSpPr>
            <a:spLocks noGrp="1"/>
          </p:cNvSpPr>
          <p:nvPr>
            <p:ph idx="14"/>
          </p:nvPr>
        </p:nvSpPr>
        <p:spPr>
          <a:xfrm>
            <a:off x="6336457" y="3753059"/>
            <a:ext cx="4633153" cy="469041"/>
          </a:xfrm>
        </p:spPr>
        <p:txBody>
          <a:bodyPr/>
          <a:lstStyle/>
          <a:p>
            <a:pPr algn="l"/>
            <a:r>
              <a:rPr lang="en-US"/>
              <a:t>and demonstrate statistical</a:t>
            </a:r>
          </a:p>
        </p:txBody>
      </p:sp>
      <p:sp>
        <p:nvSpPr>
          <p:cNvPr id="10" name="Content Placeholder 9">
            <a:extLst>
              <a:ext uri="{FF2B5EF4-FFF2-40B4-BE49-F238E27FC236}">
                <a16:creationId xmlns:a16="http://schemas.microsoft.com/office/drawing/2014/main" id="{5914301F-0009-4F53-B58B-8A132212897B}"/>
              </a:ext>
            </a:extLst>
          </p:cNvPr>
          <p:cNvSpPr>
            <a:spLocks noGrp="1"/>
          </p:cNvSpPr>
          <p:nvPr>
            <p:ph idx="16"/>
          </p:nvPr>
        </p:nvSpPr>
        <p:spPr>
          <a:xfrm>
            <a:off x="476843" y="4181528"/>
            <a:ext cx="11237976" cy="858072"/>
          </a:xfrm>
        </p:spPr>
        <p:txBody>
          <a:bodyPr/>
          <a:lstStyle/>
          <a:p>
            <a:pPr marL="228600" algn="l"/>
            <a:r>
              <a:rPr lang="en-US"/>
              <a:t>significance does not enable us to conclude that there is a </a:t>
            </a:r>
            <a:r>
              <a:rPr lang="en-US" u="sng"/>
              <a:t>linear relationship </a:t>
            </a:r>
            <a:r>
              <a:rPr lang="en-US"/>
              <a:t>between </a:t>
            </a:r>
            <a:r>
              <a:rPr lang="en-US" i="1"/>
              <a:t>x</a:t>
            </a:r>
            <a:r>
              <a:rPr lang="en-US"/>
              <a:t> and </a:t>
            </a:r>
            <a:r>
              <a:rPr lang="en-US" i="1"/>
              <a:t>y</a:t>
            </a:r>
            <a:r>
              <a:rPr lang="en-US"/>
              <a:t>.</a:t>
            </a:r>
          </a:p>
        </p:txBody>
      </p:sp>
    </p:spTree>
    <p:extLst>
      <p:ext uri="{BB962C8B-B14F-4D97-AF65-F5344CB8AC3E}">
        <p14:creationId xmlns:p14="http://schemas.microsoft.com/office/powerpoint/2010/main" val="1777979027"/>
      </p:ext>
    </p:extLst>
  </p:cSld>
  <p:clrMapOvr>
    <a:masterClrMapping/>
  </p:clrMapOvr>
  <p:transition/>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C1A36D-2F1D-49C9-AF7D-AF3E13967944}"/>
              </a:ext>
            </a:extLst>
          </p:cNvPr>
          <p:cNvSpPr>
            <a:spLocks noGrp="1"/>
          </p:cNvSpPr>
          <p:nvPr>
            <p:ph type="title"/>
          </p:nvPr>
        </p:nvSpPr>
        <p:spPr/>
        <p:txBody>
          <a:bodyPr/>
          <a:lstStyle/>
          <a:p>
            <a:r>
              <a:rPr lang="en-US"/>
              <a:t>Chapter 14, Part B</a:t>
            </a:r>
            <a:br>
              <a:rPr lang="en-US"/>
            </a:br>
            <a:r>
              <a:rPr lang="en-US"/>
              <a:t>Simple Linear Regression</a:t>
            </a:r>
            <a:endParaRPr lang="en-IN"/>
          </a:p>
        </p:txBody>
      </p:sp>
      <p:sp>
        <p:nvSpPr>
          <p:cNvPr id="2" name="Content Placeholder 2">
            <a:extLst>
              <a:ext uri="{FF2B5EF4-FFF2-40B4-BE49-F238E27FC236}">
                <a16:creationId xmlns:a16="http://schemas.microsoft.com/office/drawing/2014/main" id="{739D8020-F80D-447D-85D0-E9C40248F093}"/>
              </a:ext>
            </a:extLst>
          </p:cNvPr>
          <p:cNvSpPr>
            <a:spLocks noGrp="1"/>
          </p:cNvSpPr>
          <p:nvPr>
            <p:ph idx="1"/>
          </p:nvPr>
        </p:nvSpPr>
        <p:spPr/>
        <p:txBody>
          <a:bodyPr/>
          <a:lstStyle/>
          <a:p>
            <a:pPr>
              <a:buClr>
                <a:srgbClr val="003865"/>
              </a:buClr>
            </a:pPr>
            <a:r>
              <a:rPr lang="en-US">
                <a:solidFill>
                  <a:srgbClr val="003865"/>
                </a:solidFill>
                <a:cs typeface="Arial" pitchFamily="34" charset="0"/>
              </a:rPr>
              <a:t>Using the Estimated Regression Equation for Estimation and Prediction</a:t>
            </a:r>
          </a:p>
          <a:p>
            <a:pPr lvl="0">
              <a:buClr>
                <a:srgbClr val="003865"/>
              </a:buClr>
            </a:pPr>
            <a:r>
              <a:rPr lang="en-US">
                <a:solidFill>
                  <a:srgbClr val="003865"/>
                </a:solidFill>
                <a:cs typeface="Arial" pitchFamily="34" charset="0"/>
              </a:rPr>
              <a:t>Excel’s Regression Tool</a:t>
            </a:r>
          </a:p>
          <a:p>
            <a:pPr lvl="0">
              <a:buClr>
                <a:srgbClr val="003865"/>
              </a:buClr>
            </a:pPr>
            <a:r>
              <a:rPr lang="en-US">
                <a:solidFill>
                  <a:srgbClr val="003865"/>
                </a:solidFill>
                <a:cs typeface="Arial" pitchFamily="34" charset="0"/>
              </a:rPr>
              <a:t>Residual Analysis: Validating Model Assumptions</a:t>
            </a:r>
          </a:p>
          <a:p>
            <a:pPr lvl="0">
              <a:buClr>
                <a:srgbClr val="003865"/>
              </a:buClr>
            </a:pPr>
            <a:r>
              <a:rPr lang="en-US">
                <a:solidFill>
                  <a:srgbClr val="003865"/>
                </a:solidFill>
                <a:cs typeface="Arial" pitchFamily="34" charset="0"/>
              </a:rPr>
              <a:t>Outliers and Influential Observations</a:t>
            </a:r>
          </a:p>
        </p:txBody>
      </p:sp>
    </p:spTree>
    <p:extLst>
      <p:ext uri="{BB962C8B-B14F-4D97-AF65-F5344CB8AC3E}">
        <p14:creationId xmlns:p14="http://schemas.microsoft.com/office/powerpoint/2010/main" val="3899643806"/>
      </p:ext>
    </p:extLst>
  </p:cSld>
  <p:clrMapOvr>
    <a:masterClrMapping/>
  </p:clrMapOvr>
  <p:transition/>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Estimated Regression Equation</a:t>
            </a:r>
            <a:br>
              <a:rPr lang="en-US"/>
            </a:br>
            <a:r>
              <a:rPr lang="en-US"/>
              <a:t>for Estimation and Prediction (1 of 2)</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A </a:t>
            </a:r>
            <a:r>
              <a:rPr lang="en-US" u="sng">
                <a:solidFill>
                  <a:srgbClr val="003865"/>
                </a:solidFill>
                <a:cs typeface="Arial" pitchFamily="34" charset="0"/>
              </a:rPr>
              <a:t>confidence interval</a:t>
            </a:r>
            <a:r>
              <a:rPr lang="en-US">
                <a:solidFill>
                  <a:srgbClr val="003865"/>
                </a:solidFill>
                <a:cs typeface="Arial" pitchFamily="34" charset="0"/>
              </a:rPr>
              <a:t> is an interval estimate of the </a:t>
            </a:r>
            <a:r>
              <a:rPr lang="en-US" i="1">
                <a:solidFill>
                  <a:srgbClr val="003865"/>
                </a:solidFill>
                <a:cs typeface="Arial" pitchFamily="34" charset="0"/>
              </a:rPr>
              <a:t>mean value of y </a:t>
            </a:r>
            <a:r>
              <a:rPr lang="en-US">
                <a:solidFill>
                  <a:srgbClr val="003865"/>
                </a:solidFill>
                <a:cs typeface="Arial" pitchFamily="34" charset="0"/>
              </a:rPr>
              <a:t>for a given value of </a:t>
            </a:r>
            <a:r>
              <a:rPr lang="en-US" i="1">
                <a:solidFill>
                  <a:srgbClr val="003865"/>
                </a:solidFill>
                <a:cs typeface="Arial" pitchFamily="34" charset="0"/>
              </a:rPr>
              <a:t>x</a:t>
            </a:r>
            <a:r>
              <a:rPr lang="en-US">
                <a:solidFill>
                  <a:srgbClr val="003865"/>
                </a:solidFill>
                <a:cs typeface="Arial" pitchFamily="34" charset="0"/>
              </a:rPr>
              <a:t>.</a:t>
            </a:r>
          </a:p>
          <a:p>
            <a:pPr>
              <a:buClr>
                <a:srgbClr val="003865"/>
              </a:buClr>
            </a:pPr>
            <a:r>
              <a:rPr lang="en-US">
                <a:solidFill>
                  <a:srgbClr val="003865"/>
                </a:solidFill>
                <a:cs typeface="Arial" pitchFamily="34" charset="0"/>
              </a:rPr>
              <a:t>A </a:t>
            </a:r>
            <a:r>
              <a:rPr lang="en-US" u="sng">
                <a:solidFill>
                  <a:srgbClr val="003865"/>
                </a:solidFill>
                <a:cs typeface="Arial" pitchFamily="34" charset="0"/>
              </a:rPr>
              <a:t>prediction interval</a:t>
            </a:r>
            <a:r>
              <a:rPr lang="en-US">
                <a:solidFill>
                  <a:srgbClr val="003865"/>
                </a:solidFill>
                <a:cs typeface="Arial" pitchFamily="34" charset="0"/>
              </a:rPr>
              <a:t> is used whenever we want to </a:t>
            </a:r>
            <a:r>
              <a:rPr lang="en-US" i="1">
                <a:solidFill>
                  <a:srgbClr val="003865"/>
                </a:solidFill>
                <a:cs typeface="Arial" pitchFamily="34" charset="0"/>
              </a:rPr>
              <a:t>predict an individual value of y</a:t>
            </a:r>
            <a:r>
              <a:rPr lang="en-US">
                <a:solidFill>
                  <a:srgbClr val="003865"/>
                </a:solidFill>
                <a:cs typeface="Arial" pitchFamily="34" charset="0"/>
              </a:rPr>
              <a:t> for a new observation corresponding to a given value of </a:t>
            </a:r>
            <a:r>
              <a:rPr lang="en-US" i="1">
                <a:solidFill>
                  <a:srgbClr val="003865"/>
                </a:solidFill>
                <a:cs typeface="Arial" pitchFamily="34" charset="0"/>
              </a:rPr>
              <a:t>x</a:t>
            </a:r>
            <a:r>
              <a:rPr lang="en-US">
                <a:solidFill>
                  <a:srgbClr val="003865"/>
                </a:solidFill>
                <a:cs typeface="Arial" pitchFamily="34" charset="0"/>
              </a:rPr>
              <a:t>.</a:t>
            </a:r>
          </a:p>
          <a:p>
            <a:pPr>
              <a:buClr>
                <a:srgbClr val="003865"/>
              </a:buClr>
            </a:pPr>
            <a:r>
              <a:rPr lang="en-US">
                <a:solidFill>
                  <a:srgbClr val="003865"/>
                </a:solidFill>
                <a:cs typeface="Arial" pitchFamily="34" charset="0"/>
              </a:rPr>
              <a:t>The margin of error is larger for a prediction interval.</a:t>
            </a:r>
          </a:p>
        </p:txBody>
      </p:sp>
    </p:spTree>
    <p:extLst>
      <p:ext uri="{BB962C8B-B14F-4D97-AF65-F5344CB8AC3E}">
        <p14:creationId xmlns:p14="http://schemas.microsoft.com/office/powerpoint/2010/main" val="4277751760"/>
      </p:ext>
    </p:extLst>
  </p:cSld>
  <p:clrMapOvr>
    <a:masterClrMapping/>
  </p:clrMapOvr>
  <p:transition/>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Estimated Regression Equation</a:t>
            </a:r>
            <a:br>
              <a:rPr lang="en-US"/>
            </a:br>
            <a:r>
              <a:rPr lang="en-US"/>
              <a:t>for Estimation and Prediction (2 of 2)</a:t>
            </a:r>
            <a:endParaRPr lang="en-IN"/>
          </a:p>
        </p:txBody>
      </p:sp>
      <p:sp>
        <p:nvSpPr>
          <p:cNvPr id="22" name="Content Placeholder 2">
            <a:extLst>
              <a:ext uri="{FF2B5EF4-FFF2-40B4-BE49-F238E27FC236}">
                <a16:creationId xmlns:a16="http://schemas.microsoft.com/office/drawing/2014/main" id="{FA51E50E-457E-4515-AD30-FC49C3441914}"/>
              </a:ext>
            </a:extLst>
          </p:cNvPr>
          <p:cNvSpPr>
            <a:spLocks noGrp="1"/>
          </p:cNvSpPr>
          <p:nvPr>
            <p:ph sz="quarter" idx="17"/>
          </p:nvPr>
        </p:nvSpPr>
        <p:spPr>
          <a:xfrm>
            <a:off x="476842" y="1828800"/>
            <a:ext cx="4722176" cy="457200"/>
          </a:xfrm>
        </p:spPr>
        <p:txBody>
          <a:bodyPr/>
          <a:lstStyle/>
          <a:p>
            <a:r>
              <a:rPr lang="en-US"/>
              <a:t>Confidence Interval Estimate of </a:t>
            </a:r>
          </a:p>
        </p:txBody>
      </p:sp>
      <p:graphicFrame>
        <p:nvGraphicFramePr>
          <p:cNvPr id="43" name="Object 3" descr="E left parenthesis y asterisk right parenthesis.">
            <a:extLst>
              <a:ext uri="{FF2B5EF4-FFF2-40B4-BE49-F238E27FC236}">
                <a16:creationId xmlns:a16="http://schemas.microsoft.com/office/drawing/2014/main" id="{F5F6F8B5-78A1-4D0D-B0D6-3B94A09DE433}"/>
              </a:ext>
            </a:extLst>
          </p:cNvPr>
          <p:cNvGraphicFramePr>
            <a:graphicFrameLocks noGrp="1" noChangeAspect="1"/>
          </p:cNvGraphicFramePr>
          <p:nvPr>
            <p:ph sz="quarter" idx="18"/>
            <p:extLst>
              <p:ext uri="{D42A27DB-BD31-4B8C-83A1-F6EECF244321}">
                <p14:modId xmlns:p14="http://schemas.microsoft.com/office/powerpoint/2010/main" val="4092752441"/>
              </p:ext>
            </p:extLst>
          </p:nvPr>
        </p:nvGraphicFramePr>
        <p:xfrm>
          <a:off x="5106698" y="1861775"/>
          <a:ext cx="774360" cy="393480"/>
        </p:xfrm>
        <a:graphic>
          <a:graphicData uri="http://schemas.openxmlformats.org/presentationml/2006/ole">
            <mc:AlternateContent xmlns:mc="http://schemas.openxmlformats.org/markup-compatibility/2006">
              <mc:Choice xmlns:v="urn:schemas-microsoft-com:vml" Requires="v">
                <p:oleObj spid="_x0000_s336903" name="Equation" r:id="rId3" imgW="774360" imgH="393480" progId="Equation.DSMT4">
                  <p:embed/>
                </p:oleObj>
              </mc:Choice>
              <mc:Fallback>
                <p:oleObj name="Equation" r:id="rId3" imgW="774360" imgH="393480" progId="Equation.DSMT4">
                  <p:embed/>
                  <p:pic>
                    <p:nvPicPr>
                      <p:cNvPr id="0" name="OLE substitute image"/>
                      <p:cNvPicPr/>
                      <p:nvPr/>
                    </p:nvPicPr>
                    <p:blipFill>
                      <a:blip r:embed="rId4"/>
                      <a:stretch>
                        <a:fillRect/>
                      </a:stretch>
                    </p:blipFill>
                    <p:spPr>
                      <a:xfrm>
                        <a:off x="5106698" y="1861775"/>
                        <a:ext cx="774360" cy="393480"/>
                      </a:xfrm>
                      <a:prstGeom prst="rect">
                        <a:avLst/>
                      </a:prstGeom>
                    </p:spPr>
                  </p:pic>
                </p:oleObj>
              </mc:Fallback>
            </mc:AlternateContent>
          </a:graphicData>
        </a:graphic>
      </p:graphicFrame>
      <p:graphicFrame>
        <p:nvGraphicFramePr>
          <p:cNvPr id="39" name="Object 4" descr="Begin equation. y caret asterisk plus or minus t subscript alpha divided by 2 baseline s subscript y caret asterisk baseline. End equation.">
            <a:extLst>
              <a:ext uri="{FF2B5EF4-FFF2-40B4-BE49-F238E27FC236}">
                <a16:creationId xmlns:a16="http://schemas.microsoft.com/office/drawing/2014/main" id="{5035E05B-0A38-4B56-A948-91F0A1FFB1C8}"/>
              </a:ext>
            </a:extLst>
          </p:cNvPr>
          <p:cNvGraphicFramePr>
            <a:graphicFrameLocks noGrp="1" noChangeAspect="1"/>
          </p:cNvGraphicFramePr>
          <p:nvPr>
            <p:ph sz="quarter" idx="19"/>
            <p:extLst>
              <p:ext uri="{D42A27DB-BD31-4B8C-83A1-F6EECF244321}">
                <p14:modId xmlns:p14="http://schemas.microsoft.com/office/powerpoint/2010/main" val="3256308573"/>
              </p:ext>
            </p:extLst>
          </p:nvPr>
        </p:nvGraphicFramePr>
        <p:xfrm>
          <a:off x="5416550" y="2603500"/>
          <a:ext cx="1358900" cy="495300"/>
        </p:xfrm>
        <a:graphic>
          <a:graphicData uri="http://schemas.openxmlformats.org/presentationml/2006/ole">
            <mc:AlternateContent xmlns:mc="http://schemas.openxmlformats.org/markup-compatibility/2006">
              <mc:Choice xmlns:v="urn:schemas-microsoft-com:vml" Requires="v">
                <p:oleObj spid="_x0000_s336904" name="Equation" r:id="rId5" imgW="1358640" imgH="495000" progId="Equation.DSMT4">
                  <p:embed/>
                </p:oleObj>
              </mc:Choice>
              <mc:Fallback>
                <p:oleObj name="Equation" r:id="rId5" imgW="1358640" imgH="495000" progId="Equation.DSMT4">
                  <p:embed/>
                  <p:pic>
                    <p:nvPicPr>
                      <p:cNvPr id="0" name="OLE substitute image"/>
                      <p:cNvPicPr/>
                      <p:nvPr/>
                    </p:nvPicPr>
                    <p:blipFill>
                      <a:blip r:embed="rId6"/>
                      <a:stretch>
                        <a:fillRect/>
                      </a:stretch>
                    </p:blipFill>
                    <p:spPr>
                      <a:xfrm>
                        <a:off x="5416550" y="2603500"/>
                        <a:ext cx="1358900" cy="495300"/>
                      </a:xfrm>
                      <a:prstGeom prst="rect">
                        <a:avLst/>
                      </a:prstGeom>
                      <a:ln w="38100">
                        <a:noFill/>
                      </a:ln>
                    </p:spPr>
                  </p:pic>
                </p:oleObj>
              </mc:Fallback>
            </mc:AlternateContent>
          </a:graphicData>
        </a:graphic>
      </p:graphicFrame>
      <p:sp>
        <p:nvSpPr>
          <p:cNvPr id="24" name="Content Placeholder 5">
            <a:extLst>
              <a:ext uri="{FF2B5EF4-FFF2-40B4-BE49-F238E27FC236}">
                <a16:creationId xmlns:a16="http://schemas.microsoft.com/office/drawing/2014/main" id="{0BEB0363-F2E1-42ED-A658-04F8C6084832}"/>
              </a:ext>
            </a:extLst>
          </p:cNvPr>
          <p:cNvSpPr>
            <a:spLocks noGrp="1"/>
          </p:cNvSpPr>
          <p:nvPr>
            <p:ph sz="quarter" idx="20"/>
          </p:nvPr>
        </p:nvSpPr>
        <p:spPr>
          <a:xfrm>
            <a:off x="476843" y="3376005"/>
            <a:ext cx="4629855" cy="457200"/>
          </a:xfrm>
        </p:spPr>
        <p:txBody>
          <a:bodyPr/>
          <a:lstStyle/>
          <a:p>
            <a:r>
              <a:rPr lang="en-US"/>
              <a:t>Prediction Interval Estimate of</a:t>
            </a:r>
            <a:endParaRPr lang="en-US" i="1"/>
          </a:p>
        </p:txBody>
      </p:sp>
      <p:graphicFrame>
        <p:nvGraphicFramePr>
          <p:cNvPr id="44" name="Object 6" descr="y asterisk">
            <a:extLst>
              <a:ext uri="{FF2B5EF4-FFF2-40B4-BE49-F238E27FC236}">
                <a16:creationId xmlns:a16="http://schemas.microsoft.com/office/drawing/2014/main" id="{24607CF0-2C19-46B1-A332-4CACF58F2127}"/>
              </a:ext>
            </a:extLst>
          </p:cNvPr>
          <p:cNvGraphicFramePr>
            <a:graphicFrameLocks noGrp="1" noChangeAspect="1"/>
          </p:cNvGraphicFramePr>
          <p:nvPr>
            <p:ph sz="quarter" idx="21"/>
            <p:extLst>
              <p:ext uri="{D42A27DB-BD31-4B8C-83A1-F6EECF244321}">
                <p14:modId xmlns:p14="http://schemas.microsoft.com/office/powerpoint/2010/main" val="3880390170"/>
              </p:ext>
            </p:extLst>
          </p:nvPr>
        </p:nvGraphicFramePr>
        <p:xfrm>
          <a:off x="4889628" y="3376836"/>
          <a:ext cx="368300" cy="457200"/>
        </p:xfrm>
        <a:graphic>
          <a:graphicData uri="http://schemas.openxmlformats.org/presentationml/2006/ole">
            <mc:AlternateContent xmlns:mc="http://schemas.openxmlformats.org/markup-compatibility/2006">
              <mc:Choice xmlns:v="urn:schemas-microsoft-com:vml" Requires="v">
                <p:oleObj spid="_x0000_s336905" name="Equation" r:id="rId7" imgW="317160" imgH="393480" progId="Equation.DSMT4">
                  <p:embed/>
                </p:oleObj>
              </mc:Choice>
              <mc:Fallback>
                <p:oleObj name="Equation" r:id="rId7" imgW="317160" imgH="393480" progId="Equation.DSMT4">
                  <p:embed/>
                  <p:pic>
                    <p:nvPicPr>
                      <p:cNvPr id="0" name="OLE substitute image"/>
                      <p:cNvPicPr/>
                      <p:nvPr/>
                    </p:nvPicPr>
                    <p:blipFill>
                      <a:blip r:embed="rId8"/>
                      <a:stretch>
                        <a:fillRect/>
                      </a:stretch>
                    </p:blipFill>
                    <p:spPr>
                      <a:xfrm>
                        <a:off x="4889628" y="3376836"/>
                        <a:ext cx="368300" cy="457200"/>
                      </a:xfrm>
                      <a:prstGeom prst="rect">
                        <a:avLst/>
                      </a:prstGeom>
                    </p:spPr>
                  </p:pic>
                </p:oleObj>
              </mc:Fallback>
            </mc:AlternateContent>
          </a:graphicData>
        </a:graphic>
      </p:graphicFrame>
      <p:graphicFrame>
        <p:nvGraphicFramePr>
          <p:cNvPr id="40" name="Object 7" descr="Begin equation. y caret asterisk plus or minus t subscript alpha divided by 2 baseline s subscript p r e d baseline. End equation.">
            <a:extLst>
              <a:ext uri="{FF2B5EF4-FFF2-40B4-BE49-F238E27FC236}">
                <a16:creationId xmlns:a16="http://schemas.microsoft.com/office/drawing/2014/main" id="{5C7B4AEF-7AE8-4554-80BB-5778DCC6CEC5}"/>
              </a:ext>
            </a:extLst>
          </p:cNvPr>
          <p:cNvGraphicFramePr>
            <a:graphicFrameLocks noGrp="1" noChangeAspect="1"/>
          </p:cNvGraphicFramePr>
          <p:nvPr>
            <p:ph sz="quarter" idx="22"/>
            <p:extLst>
              <p:ext uri="{D42A27DB-BD31-4B8C-83A1-F6EECF244321}">
                <p14:modId xmlns:p14="http://schemas.microsoft.com/office/powerpoint/2010/main" val="2754037892"/>
              </p:ext>
            </p:extLst>
          </p:nvPr>
        </p:nvGraphicFramePr>
        <p:xfrm>
          <a:off x="5321300" y="4029091"/>
          <a:ext cx="1549400" cy="457200"/>
        </p:xfrm>
        <a:graphic>
          <a:graphicData uri="http://schemas.openxmlformats.org/presentationml/2006/ole">
            <mc:AlternateContent xmlns:mc="http://schemas.openxmlformats.org/markup-compatibility/2006">
              <mc:Choice xmlns:v="urn:schemas-microsoft-com:vml" Requires="v">
                <p:oleObj spid="_x0000_s336906" name="Equation" r:id="rId9" imgW="1549080" imgH="457200" progId="Equation.DSMT4">
                  <p:embed/>
                </p:oleObj>
              </mc:Choice>
              <mc:Fallback>
                <p:oleObj name="Equation" r:id="rId9" imgW="1549080" imgH="457200" progId="Equation.DSMT4">
                  <p:embed/>
                  <p:pic>
                    <p:nvPicPr>
                      <p:cNvPr id="0" name="OLE substitute image"/>
                      <p:cNvPicPr/>
                      <p:nvPr/>
                    </p:nvPicPr>
                    <p:blipFill>
                      <a:blip r:embed="rId10"/>
                      <a:stretch>
                        <a:fillRect/>
                      </a:stretch>
                    </p:blipFill>
                    <p:spPr>
                      <a:xfrm>
                        <a:off x="5321300" y="4029091"/>
                        <a:ext cx="1549400" cy="457200"/>
                      </a:xfrm>
                      <a:prstGeom prst="rect">
                        <a:avLst/>
                      </a:prstGeom>
                      <a:noFill/>
                      <a:ln w="38100">
                        <a:noFill/>
                      </a:ln>
                    </p:spPr>
                  </p:pic>
                </p:oleObj>
              </mc:Fallback>
            </mc:AlternateContent>
          </a:graphicData>
        </a:graphic>
      </p:graphicFrame>
      <p:sp>
        <p:nvSpPr>
          <p:cNvPr id="26" name="Content Placeholder 8">
            <a:extLst>
              <a:ext uri="{FF2B5EF4-FFF2-40B4-BE49-F238E27FC236}">
                <a16:creationId xmlns:a16="http://schemas.microsoft.com/office/drawing/2014/main" id="{A072381A-C769-44D1-8689-0765BE758E76}"/>
              </a:ext>
            </a:extLst>
          </p:cNvPr>
          <p:cNvSpPr>
            <a:spLocks noGrp="1"/>
          </p:cNvSpPr>
          <p:nvPr>
            <p:ph sz="quarter" idx="23"/>
          </p:nvPr>
        </p:nvSpPr>
        <p:spPr>
          <a:xfrm>
            <a:off x="473241" y="4630529"/>
            <a:ext cx="1969921" cy="461902"/>
          </a:xfrm>
        </p:spPr>
        <p:txBody>
          <a:bodyPr/>
          <a:lstStyle/>
          <a:p>
            <a:pPr indent="0">
              <a:buNone/>
            </a:pPr>
            <a:r>
              <a:rPr lang="en-US"/>
              <a:t>where:</a:t>
            </a:r>
          </a:p>
        </p:txBody>
      </p:sp>
      <p:sp>
        <p:nvSpPr>
          <p:cNvPr id="32" name="Content Placeholder 9">
            <a:extLst>
              <a:ext uri="{FF2B5EF4-FFF2-40B4-BE49-F238E27FC236}">
                <a16:creationId xmlns:a16="http://schemas.microsoft.com/office/drawing/2014/main" id="{6D3EAAC4-E563-4C9C-80AD-A0D7C5D46D53}"/>
              </a:ext>
            </a:extLst>
          </p:cNvPr>
          <p:cNvSpPr>
            <a:spLocks noGrp="1"/>
          </p:cNvSpPr>
          <p:nvPr>
            <p:ph sz="quarter" idx="24"/>
          </p:nvPr>
        </p:nvSpPr>
        <p:spPr>
          <a:xfrm>
            <a:off x="1360242" y="5083056"/>
            <a:ext cx="3474720" cy="457200"/>
          </a:xfrm>
        </p:spPr>
        <p:txBody>
          <a:bodyPr/>
          <a:lstStyle/>
          <a:p>
            <a:pPr marL="0" indent="0">
              <a:buNone/>
            </a:pPr>
            <a:r>
              <a:rPr lang="en-US"/>
              <a:t>confidence coefficient is </a:t>
            </a:r>
          </a:p>
        </p:txBody>
      </p:sp>
      <p:graphicFrame>
        <p:nvGraphicFramePr>
          <p:cNvPr id="41" name="Object 10" descr="1 minus alpha and t subscript alpha divided by 2 baseline">
            <a:extLst>
              <a:ext uri="{FF2B5EF4-FFF2-40B4-BE49-F238E27FC236}">
                <a16:creationId xmlns:a16="http://schemas.microsoft.com/office/drawing/2014/main" id="{96F9E549-B86B-4463-8468-8E12E346E7E9}"/>
              </a:ext>
            </a:extLst>
          </p:cNvPr>
          <p:cNvGraphicFramePr>
            <a:graphicFrameLocks noGrp="1" noChangeAspect="1"/>
          </p:cNvGraphicFramePr>
          <p:nvPr>
            <p:ph sz="quarter" idx="25"/>
            <p:extLst>
              <p:ext uri="{D42A27DB-BD31-4B8C-83A1-F6EECF244321}">
                <p14:modId xmlns:p14="http://schemas.microsoft.com/office/powerpoint/2010/main" val="2264472569"/>
              </p:ext>
            </p:extLst>
          </p:nvPr>
        </p:nvGraphicFramePr>
        <p:xfrm>
          <a:off x="4767358" y="5166091"/>
          <a:ext cx="1676160" cy="419040"/>
        </p:xfrm>
        <a:graphic>
          <a:graphicData uri="http://schemas.openxmlformats.org/presentationml/2006/ole">
            <mc:AlternateContent xmlns:mc="http://schemas.openxmlformats.org/markup-compatibility/2006">
              <mc:Choice xmlns:v="urn:schemas-microsoft-com:vml" Requires="v">
                <p:oleObj spid="_x0000_s336907" name="Equation" r:id="rId11" imgW="1676160" imgH="419040" progId="Equation.DSMT4">
                  <p:embed/>
                </p:oleObj>
              </mc:Choice>
              <mc:Fallback>
                <p:oleObj name="Equation" r:id="rId11" imgW="1676160" imgH="419040" progId="Equation.DSMT4">
                  <p:embed/>
                  <p:pic>
                    <p:nvPicPr>
                      <p:cNvPr id="0" name="OLE substitute image"/>
                      <p:cNvPicPr/>
                      <p:nvPr/>
                    </p:nvPicPr>
                    <p:blipFill>
                      <a:blip r:embed="rId12"/>
                      <a:stretch>
                        <a:fillRect/>
                      </a:stretch>
                    </p:blipFill>
                    <p:spPr>
                      <a:xfrm>
                        <a:off x="4767358" y="5166091"/>
                        <a:ext cx="1676160" cy="419040"/>
                      </a:xfrm>
                      <a:prstGeom prst="rect">
                        <a:avLst/>
                      </a:prstGeom>
                    </p:spPr>
                  </p:pic>
                </p:oleObj>
              </mc:Fallback>
            </mc:AlternateContent>
          </a:graphicData>
        </a:graphic>
      </p:graphicFrame>
      <p:sp>
        <p:nvSpPr>
          <p:cNvPr id="5" name="Content Placeholder 11">
            <a:extLst>
              <a:ext uri="{FF2B5EF4-FFF2-40B4-BE49-F238E27FC236}">
                <a16:creationId xmlns:a16="http://schemas.microsoft.com/office/drawing/2014/main" id="{386106E0-25FD-4071-ABFE-7F49C890F6B9}"/>
              </a:ext>
            </a:extLst>
          </p:cNvPr>
          <p:cNvSpPr>
            <a:spLocks noGrp="1"/>
          </p:cNvSpPr>
          <p:nvPr>
            <p:ph sz="quarter" idx="26"/>
          </p:nvPr>
        </p:nvSpPr>
        <p:spPr>
          <a:xfrm>
            <a:off x="6491658" y="5092431"/>
            <a:ext cx="4498113" cy="457200"/>
          </a:xfrm>
        </p:spPr>
        <p:txBody>
          <a:bodyPr/>
          <a:lstStyle/>
          <a:p>
            <a:pPr marL="0" indent="0">
              <a:buNone/>
            </a:pPr>
            <a:r>
              <a:rPr lang="en-US"/>
              <a:t>is based on a </a:t>
            </a:r>
            <a:r>
              <a:rPr lang="en-US" i="1"/>
              <a:t>t</a:t>
            </a:r>
            <a:r>
              <a:rPr lang="en-US"/>
              <a:t> distribution with</a:t>
            </a:r>
          </a:p>
        </p:txBody>
      </p:sp>
      <p:graphicFrame>
        <p:nvGraphicFramePr>
          <p:cNvPr id="42" name="Object 12" descr="n minus 2">
            <a:extLst>
              <a:ext uri="{FF2B5EF4-FFF2-40B4-BE49-F238E27FC236}">
                <a16:creationId xmlns:a16="http://schemas.microsoft.com/office/drawing/2014/main" id="{CFCE9047-2B7F-4F55-83C5-98AC35579057}"/>
              </a:ext>
            </a:extLst>
          </p:cNvPr>
          <p:cNvGraphicFramePr>
            <a:graphicFrameLocks noGrp="1" noChangeAspect="1"/>
          </p:cNvGraphicFramePr>
          <p:nvPr>
            <p:ph sz="quarter" idx="27"/>
            <p:extLst>
              <p:ext uri="{D42A27DB-BD31-4B8C-83A1-F6EECF244321}">
                <p14:modId xmlns:p14="http://schemas.microsoft.com/office/powerpoint/2010/main" val="1109755262"/>
              </p:ext>
            </p:extLst>
          </p:nvPr>
        </p:nvGraphicFramePr>
        <p:xfrm>
          <a:off x="1479850" y="5552095"/>
          <a:ext cx="660240" cy="279360"/>
        </p:xfrm>
        <a:graphic>
          <a:graphicData uri="http://schemas.openxmlformats.org/presentationml/2006/ole">
            <mc:AlternateContent xmlns:mc="http://schemas.openxmlformats.org/markup-compatibility/2006">
              <mc:Choice xmlns:v="urn:schemas-microsoft-com:vml" Requires="v">
                <p:oleObj spid="_x0000_s336908" name="Equation" r:id="rId13" imgW="660240" imgH="279360" progId="Equation.DSMT4">
                  <p:embed/>
                </p:oleObj>
              </mc:Choice>
              <mc:Fallback>
                <p:oleObj name="Equation" r:id="rId13" imgW="660240" imgH="279360" progId="Equation.DSMT4">
                  <p:embed/>
                  <p:pic>
                    <p:nvPicPr>
                      <p:cNvPr id="0" name="OLE substitute image"/>
                      <p:cNvPicPr/>
                      <p:nvPr/>
                    </p:nvPicPr>
                    <p:blipFill>
                      <a:blip r:embed="rId14"/>
                      <a:stretch>
                        <a:fillRect/>
                      </a:stretch>
                    </p:blipFill>
                    <p:spPr>
                      <a:xfrm>
                        <a:off x="1479850" y="5552095"/>
                        <a:ext cx="660240" cy="279360"/>
                      </a:xfrm>
                      <a:prstGeom prst="rect">
                        <a:avLst/>
                      </a:prstGeom>
                    </p:spPr>
                  </p:pic>
                </p:oleObj>
              </mc:Fallback>
            </mc:AlternateContent>
          </a:graphicData>
        </a:graphic>
      </p:graphicFrame>
      <p:sp>
        <p:nvSpPr>
          <p:cNvPr id="9" name="Content Placeholder 13">
            <a:extLst>
              <a:ext uri="{FF2B5EF4-FFF2-40B4-BE49-F238E27FC236}">
                <a16:creationId xmlns:a16="http://schemas.microsoft.com/office/drawing/2014/main" id="{4AEBFB6B-DB8D-4D58-A2EF-086F04DDA5F0}"/>
              </a:ext>
            </a:extLst>
          </p:cNvPr>
          <p:cNvSpPr>
            <a:spLocks noGrp="1"/>
          </p:cNvSpPr>
          <p:nvPr>
            <p:ph sz="quarter" idx="28"/>
          </p:nvPr>
        </p:nvSpPr>
        <p:spPr>
          <a:xfrm>
            <a:off x="2188229" y="5434909"/>
            <a:ext cx="3474720" cy="457200"/>
          </a:xfrm>
        </p:spPr>
        <p:txBody>
          <a:bodyPr/>
          <a:lstStyle/>
          <a:p>
            <a:pPr marL="0" indent="0">
              <a:buNone/>
            </a:pPr>
            <a:r>
              <a:rPr lang="en-US"/>
              <a:t>degrees of freedom.</a:t>
            </a:r>
            <a:endParaRPr lang="en-US" i="1"/>
          </a:p>
        </p:txBody>
      </p:sp>
    </p:spTree>
    <p:extLst>
      <p:ext uri="{BB962C8B-B14F-4D97-AF65-F5344CB8AC3E}">
        <p14:creationId xmlns:p14="http://schemas.microsoft.com/office/powerpoint/2010/main" val="1135467575"/>
      </p:ext>
    </p:extLst>
  </p:cSld>
  <p:clrMapOvr>
    <a:masterClrMapping/>
  </p:clrMapOvr>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Point Estimation</a:t>
            </a:r>
            <a:endParaRPr lang="en-IN"/>
          </a:p>
        </p:txBody>
      </p:sp>
      <p:sp>
        <p:nvSpPr>
          <p:cNvPr id="3" name="Content Placeholder 2"/>
          <p:cNvSpPr>
            <a:spLocks noGrp="1"/>
          </p:cNvSpPr>
          <p:nvPr>
            <p:ph sz="half" idx="1"/>
          </p:nvPr>
        </p:nvSpPr>
        <p:spPr>
          <a:xfrm>
            <a:off x="476844" y="1825625"/>
            <a:ext cx="11241914" cy="1603375"/>
          </a:xfrm>
        </p:spPr>
        <p:txBody>
          <a:bodyPr/>
          <a:lstStyle/>
          <a:p>
            <a:pPr marL="0" indent="0">
              <a:spcAft>
                <a:spcPts val="1200"/>
              </a:spcAft>
              <a:buNone/>
            </a:pPr>
            <a:r>
              <a:rPr lang="en-IN" b="1" u="sng"/>
              <a:t>Example:</a:t>
            </a:r>
            <a:r>
              <a:rPr lang="en-IN"/>
              <a:t> Armand’s Pizza Parlors</a:t>
            </a:r>
          </a:p>
          <a:p>
            <a:pPr marL="0" indent="0">
              <a:spcBef>
                <a:spcPts val="1200"/>
              </a:spcBef>
              <a:buNone/>
            </a:pPr>
            <a:r>
              <a:rPr lang="en-IN"/>
              <a:t>To predict quarterly sales for a new restaurant, Armand’s is considering building near Talbot College, a campus with 10,000 students,</a:t>
            </a:r>
          </a:p>
        </p:txBody>
      </p:sp>
      <p:graphicFrame>
        <p:nvGraphicFramePr>
          <p:cNvPr id="7" name="Object 3" descr="Begin equation. y caret equals 60 plus 5  times 10 equals 110. End equation. ">
            <a:extLst>
              <a:ext uri="{FF2B5EF4-FFF2-40B4-BE49-F238E27FC236}">
                <a16:creationId xmlns:a16="http://schemas.microsoft.com/office/drawing/2014/main" id="{B93FD41E-F271-4E20-BCEF-BF86FDB8E16C}"/>
              </a:ext>
            </a:extLst>
          </p:cNvPr>
          <p:cNvGraphicFramePr>
            <a:graphicFrameLocks noGrp="1" noChangeAspect="1"/>
          </p:cNvGraphicFramePr>
          <p:nvPr>
            <p:ph sz="half" idx="2"/>
            <p:extLst>
              <p:ext uri="{D42A27DB-BD31-4B8C-83A1-F6EECF244321}">
                <p14:modId xmlns:p14="http://schemas.microsoft.com/office/powerpoint/2010/main" val="1041990924"/>
              </p:ext>
            </p:extLst>
          </p:nvPr>
        </p:nvGraphicFramePr>
        <p:xfrm>
          <a:off x="4705350" y="3932238"/>
          <a:ext cx="2781300" cy="368300"/>
        </p:xfrm>
        <a:graphic>
          <a:graphicData uri="http://schemas.openxmlformats.org/presentationml/2006/ole">
            <mc:AlternateContent xmlns:mc="http://schemas.openxmlformats.org/markup-compatibility/2006">
              <mc:Choice xmlns:v="urn:schemas-microsoft-com:vml" Requires="v">
                <p:oleObj spid="_x0000_s337922" name="Equation" r:id="rId3" imgW="2781000" imgH="368280" progId="Equation.DSMT4">
                  <p:embed/>
                </p:oleObj>
              </mc:Choice>
              <mc:Fallback>
                <p:oleObj name="Equation" r:id="rId3" imgW="2781000" imgH="368280" progId="Equation.DSMT4">
                  <p:embed/>
                  <p:pic>
                    <p:nvPicPr>
                      <p:cNvPr id="0" name="OLE substitute image"/>
                      <p:cNvPicPr/>
                      <p:nvPr/>
                    </p:nvPicPr>
                    <p:blipFill>
                      <a:blip r:embed="rId4"/>
                      <a:stretch>
                        <a:fillRect/>
                      </a:stretch>
                    </p:blipFill>
                    <p:spPr>
                      <a:xfrm>
                        <a:off x="4705350" y="3932238"/>
                        <a:ext cx="2781300" cy="368300"/>
                      </a:xfrm>
                      <a:prstGeom prst="rect">
                        <a:avLst/>
                      </a:prstGeom>
                      <a:noFill/>
                      <a:ln w="38100">
                        <a:noFill/>
                      </a:ln>
                    </p:spPr>
                  </p:pic>
                </p:oleObj>
              </mc:Fallback>
            </mc:AlternateContent>
          </a:graphicData>
        </a:graphic>
      </p:graphicFrame>
      <p:sp>
        <p:nvSpPr>
          <p:cNvPr id="5" name="Content Placeholder 4">
            <a:extLst>
              <a:ext uri="{FF2B5EF4-FFF2-40B4-BE49-F238E27FC236}">
                <a16:creationId xmlns:a16="http://schemas.microsoft.com/office/drawing/2014/main" id="{E58A0543-60AC-479E-83F1-4489A6A4A060}"/>
              </a:ext>
            </a:extLst>
          </p:cNvPr>
          <p:cNvSpPr>
            <a:spLocks noGrp="1"/>
          </p:cNvSpPr>
          <p:nvPr>
            <p:ph sz="half" idx="10"/>
          </p:nvPr>
        </p:nvSpPr>
        <p:spPr>
          <a:xfrm>
            <a:off x="4124539" y="4803782"/>
            <a:ext cx="3942922" cy="526824"/>
          </a:xfrm>
        </p:spPr>
        <p:txBody>
          <a:bodyPr/>
          <a:lstStyle/>
          <a:p>
            <a:pPr marL="0" indent="0">
              <a:buNone/>
            </a:pPr>
            <a:r>
              <a:rPr lang="en-US"/>
              <a:t>Quarterly sales of $110,000</a:t>
            </a:r>
          </a:p>
        </p:txBody>
      </p:sp>
    </p:spTree>
    <p:extLst>
      <p:ext uri="{BB962C8B-B14F-4D97-AF65-F5344CB8AC3E}">
        <p14:creationId xmlns:p14="http://schemas.microsoft.com/office/powerpoint/2010/main" val="2308130071"/>
      </p:ext>
    </p:extLst>
  </p:cSld>
  <p:clrMapOvr>
    <a:masterClrMapping/>
  </p:clrMapOvr>
  <p:transition/>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Confidence Interval for </a:t>
            </a:r>
            <a:r>
              <a:rPr lang="en-US" i="1">
                <a:cs typeface="Arial" pitchFamily="34" charset="0"/>
              </a:rPr>
              <a:t>E</a:t>
            </a:r>
            <a:r>
              <a:rPr lang="en-US">
                <a:cs typeface="Arial" pitchFamily="34" charset="0"/>
              </a:rPr>
              <a:t>(</a:t>
            </a:r>
            <a:r>
              <a:rPr lang="en-US" i="1">
                <a:cs typeface="Arial" pitchFamily="34" charset="0"/>
              </a:rPr>
              <a:t>y</a:t>
            </a:r>
            <a:r>
              <a:rPr lang="en-US" i="1" baseline="30000">
                <a:cs typeface="Arial" pitchFamily="34" charset="0"/>
              </a:rPr>
              <a:t>*</a:t>
            </a:r>
            <a:r>
              <a:rPr lang="en-US">
                <a:cs typeface="Arial" pitchFamily="34" charset="0"/>
              </a:rPr>
              <a:t>)</a:t>
            </a:r>
            <a:r>
              <a:rPr lang="en-US"/>
              <a:t> (1 of 2)</a:t>
            </a:r>
            <a:endParaRPr lang="en-IN"/>
          </a:p>
        </p:txBody>
      </p:sp>
      <p:sp>
        <p:nvSpPr>
          <p:cNvPr id="3" name="Content Placeholder 2"/>
          <p:cNvSpPr>
            <a:spLocks noGrp="1"/>
          </p:cNvSpPr>
          <p:nvPr>
            <p:ph sz="half" idx="2"/>
          </p:nvPr>
        </p:nvSpPr>
        <p:spPr>
          <a:xfrm>
            <a:off x="476843" y="1828800"/>
            <a:ext cx="11241915" cy="1069383"/>
          </a:xfrm>
        </p:spPr>
        <p:txBody>
          <a:bodyPr/>
          <a:lstStyle/>
          <a:p>
            <a:pPr marL="0" indent="0">
              <a:spcBef>
                <a:spcPts val="600"/>
              </a:spcBef>
              <a:buNone/>
            </a:pPr>
            <a:r>
              <a:rPr lang="en-US" b="1" u="sng"/>
              <a:t>Example:</a:t>
            </a:r>
            <a:r>
              <a:rPr lang="en-US" b="1"/>
              <a:t> </a:t>
            </a:r>
            <a:r>
              <a:rPr lang="en-US"/>
              <a:t>Armand’s Pizza Parlors</a:t>
            </a:r>
          </a:p>
          <a:p>
            <a:pPr marL="0" indent="0">
              <a:spcBef>
                <a:spcPts val="600"/>
              </a:spcBef>
              <a:buNone/>
            </a:pPr>
            <a:r>
              <a:rPr lang="en-US"/>
              <a:t>Estimate of the Standard Deviation of</a:t>
            </a:r>
            <a:endParaRPr lang="en-IN" i="1"/>
          </a:p>
        </p:txBody>
      </p:sp>
      <p:graphicFrame>
        <p:nvGraphicFramePr>
          <p:cNvPr id="12" name="Object 3" descr="y asterisk">
            <a:extLst>
              <a:ext uri="{FF2B5EF4-FFF2-40B4-BE49-F238E27FC236}">
                <a16:creationId xmlns:a16="http://schemas.microsoft.com/office/drawing/2014/main" id="{CCCDCBBC-9D54-4FCC-9927-A12AE59AEA42}"/>
              </a:ext>
            </a:extLst>
          </p:cNvPr>
          <p:cNvGraphicFramePr>
            <a:graphicFrameLocks noGrp="1" noChangeAspect="1"/>
          </p:cNvGraphicFramePr>
          <p:nvPr>
            <p:ph idx="15"/>
            <p:extLst>
              <p:ext uri="{D42A27DB-BD31-4B8C-83A1-F6EECF244321}">
                <p14:modId xmlns:p14="http://schemas.microsoft.com/office/powerpoint/2010/main" val="3125131292"/>
              </p:ext>
            </p:extLst>
          </p:nvPr>
        </p:nvGraphicFramePr>
        <p:xfrm>
          <a:off x="6446696" y="2397370"/>
          <a:ext cx="317160" cy="393480"/>
        </p:xfrm>
        <a:graphic>
          <a:graphicData uri="http://schemas.openxmlformats.org/presentationml/2006/ole">
            <mc:AlternateContent xmlns:mc="http://schemas.openxmlformats.org/markup-compatibility/2006">
              <mc:Choice xmlns:v="urn:schemas-microsoft-com:vml" Requires="v">
                <p:oleObj spid="_x0000_s338949" name="Equation" r:id="rId3" imgW="317160" imgH="393480" progId="Equation.DSMT4">
                  <p:embed/>
                </p:oleObj>
              </mc:Choice>
              <mc:Fallback>
                <p:oleObj name="Equation" r:id="rId3" imgW="317160" imgH="393480" progId="Equation.DSMT4">
                  <p:embed/>
                  <p:pic>
                    <p:nvPicPr>
                      <p:cNvPr id="0" name="OLE substitute image"/>
                      <p:cNvPicPr/>
                      <p:nvPr/>
                    </p:nvPicPr>
                    <p:blipFill>
                      <a:blip r:embed="rId4"/>
                      <a:stretch>
                        <a:fillRect/>
                      </a:stretch>
                    </p:blipFill>
                    <p:spPr>
                      <a:xfrm>
                        <a:off x="6446696" y="2397370"/>
                        <a:ext cx="317160" cy="393480"/>
                      </a:xfrm>
                      <a:prstGeom prst="rect">
                        <a:avLst/>
                      </a:prstGeom>
                      <a:noFill/>
                      <a:ln w="38100">
                        <a:noFill/>
                      </a:ln>
                    </p:spPr>
                  </p:pic>
                </p:oleObj>
              </mc:Fallback>
            </mc:AlternateContent>
          </a:graphicData>
        </a:graphic>
      </p:graphicFrame>
      <p:graphicFrame>
        <p:nvGraphicFramePr>
          <p:cNvPr id="7" name="Object 4" descr="Begin equation. S subscript y caret asterisk baseline equals s start root start fraction 1 divided by n end fraction plus start fraction left parenthesis x asterisk minus x overbar right parenthesis squared divided by upper sigma left parenthesis x subscript i baseline minus x overbar right parenthesis squared. End root. End equation.">
            <a:extLst>
              <a:ext uri="{FF2B5EF4-FFF2-40B4-BE49-F238E27FC236}">
                <a16:creationId xmlns:a16="http://schemas.microsoft.com/office/drawing/2014/main" id="{B93FD41E-F271-4E20-BCEF-BF86FDB8E16C}"/>
              </a:ext>
            </a:extLst>
          </p:cNvPr>
          <p:cNvGraphicFramePr>
            <a:graphicFrameLocks noGrp="1" noChangeAspect="1"/>
          </p:cNvGraphicFramePr>
          <p:nvPr>
            <p:ph idx="10"/>
            <p:extLst>
              <p:ext uri="{D42A27DB-BD31-4B8C-83A1-F6EECF244321}">
                <p14:modId xmlns:p14="http://schemas.microsoft.com/office/powerpoint/2010/main" val="3042780748"/>
              </p:ext>
            </p:extLst>
          </p:nvPr>
        </p:nvGraphicFramePr>
        <p:xfrm>
          <a:off x="4521200" y="3160713"/>
          <a:ext cx="3149600" cy="1168400"/>
        </p:xfrm>
        <a:graphic>
          <a:graphicData uri="http://schemas.openxmlformats.org/presentationml/2006/ole">
            <mc:AlternateContent xmlns:mc="http://schemas.openxmlformats.org/markup-compatibility/2006">
              <mc:Choice xmlns:v="urn:schemas-microsoft-com:vml" Requires="v">
                <p:oleObj spid="_x0000_s338950" name="Equation" r:id="rId5" imgW="3149280" imgH="1168200" progId="Equation.DSMT4">
                  <p:embed/>
                </p:oleObj>
              </mc:Choice>
              <mc:Fallback>
                <p:oleObj name="Equation" r:id="rId5" imgW="3149280" imgH="1168200" progId="Equation.DSMT4">
                  <p:embed/>
                  <p:pic>
                    <p:nvPicPr>
                      <p:cNvPr id="0" name="OLE substitute image"/>
                      <p:cNvPicPr/>
                      <p:nvPr/>
                    </p:nvPicPr>
                    <p:blipFill>
                      <a:blip r:embed="rId6"/>
                      <a:stretch>
                        <a:fillRect/>
                      </a:stretch>
                    </p:blipFill>
                    <p:spPr>
                      <a:xfrm>
                        <a:off x="4521200" y="3160713"/>
                        <a:ext cx="3149600" cy="1168400"/>
                      </a:xfrm>
                      <a:prstGeom prst="rect">
                        <a:avLst/>
                      </a:prstGeom>
                      <a:noFill/>
                      <a:ln w="38100">
                        <a:noFill/>
                      </a:ln>
                    </p:spPr>
                  </p:pic>
                </p:oleObj>
              </mc:Fallback>
            </mc:AlternateContent>
          </a:graphicData>
        </a:graphic>
      </p:graphicFrame>
      <p:graphicFrame>
        <p:nvGraphicFramePr>
          <p:cNvPr id="10" name="Object 5" descr="Begin equation. S subscript y caret asterisk baseline equals 13.829 start root start fraction 1 divided by 10 end fraction plus start fraction left parenthesis 10 minus 14 right parenthesis squared divided by 568 end fraction end root. End fraction. End equation.">
            <a:extLst>
              <a:ext uri="{FF2B5EF4-FFF2-40B4-BE49-F238E27FC236}">
                <a16:creationId xmlns:a16="http://schemas.microsoft.com/office/drawing/2014/main" id="{1EFF2B20-D516-4CF5-A589-866B746FF246}"/>
              </a:ext>
            </a:extLst>
          </p:cNvPr>
          <p:cNvGraphicFramePr>
            <a:graphicFrameLocks noGrp="1" noChangeAspect="1"/>
          </p:cNvGraphicFramePr>
          <p:nvPr>
            <p:ph idx="11"/>
            <p:extLst>
              <p:ext uri="{D42A27DB-BD31-4B8C-83A1-F6EECF244321}">
                <p14:modId xmlns:p14="http://schemas.microsoft.com/office/powerpoint/2010/main" val="3406137075"/>
              </p:ext>
            </p:extLst>
          </p:nvPr>
        </p:nvGraphicFramePr>
        <p:xfrm>
          <a:off x="4171980" y="4573587"/>
          <a:ext cx="3848040" cy="939600"/>
        </p:xfrm>
        <a:graphic>
          <a:graphicData uri="http://schemas.openxmlformats.org/presentationml/2006/ole">
            <mc:AlternateContent xmlns:mc="http://schemas.openxmlformats.org/markup-compatibility/2006">
              <mc:Choice xmlns:v="urn:schemas-microsoft-com:vml" Requires="v">
                <p:oleObj spid="_x0000_s338951" name="Equation" r:id="rId7" imgW="3848040" imgH="939600" progId="Equation.DSMT4">
                  <p:embed/>
                </p:oleObj>
              </mc:Choice>
              <mc:Fallback>
                <p:oleObj name="Equation" r:id="rId7" imgW="3848040" imgH="939600" progId="Equation.DSMT4">
                  <p:embed/>
                  <p:pic>
                    <p:nvPicPr>
                      <p:cNvPr id="0" name="OLE substitute image"/>
                      <p:cNvPicPr/>
                      <p:nvPr/>
                    </p:nvPicPr>
                    <p:blipFill>
                      <a:blip r:embed="rId8"/>
                      <a:stretch>
                        <a:fillRect/>
                      </a:stretch>
                    </p:blipFill>
                    <p:spPr>
                      <a:xfrm>
                        <a:off x="4171980" y="4573587"/>
                        <a:ext cx="3848040" cy="939600"/>
                      </a:xfrm>
                      <a:prstGeom prst="rect">
                        <a:avLst/>
                      </a:prstGeom>
                      <a:noFill/>
                      <a:ln w="38100">
                        <a:noFill/>
                      </a:ln>
                    </p:spPr>
                  </p:pic>
                </p:oleObj>
              </mc:Fallback>
            </mc:AlternateContent>
          </a:graphicData>
        </a:graphic>
      </p:graphicFrame>
      <p:graphicFrame>
        <p:nvGraphicFramePr>
          <p:cNvPr id="11" name="Object 6" descr="Begin equation. S subscript y caret asterisk baseline equals 13.829 start root .1282 end root equals 4.95. End equation.">
            <a:extLst>
              <a:ext uri="{FF2B5EF4-FFF2-40B4-BE49-F238E27FC236}">
                <a16:creationId xmlns:a16="http://schemas.microsoft.com/office/drawing/2014/main" id="{FCD36DB1-19E1-49AA-A795-66596B488B6A}"/>
              </a:ext>
            </a:extLst>
          </p:cNvPr>
          <p:cNvGraphicFramePr>
            <a:graphicFrameLocks noGrp="1" noChangeAspect="1"/>
          </p:cNvGraphicFramePr>
          <p:nvPr>
            <p:ph idx="13"/>
            <p:extLst>
              <p:ext uri="{D42A27DB-BD31-4B8C-83A1-F6EECF244321}">
                <p14:modId xmlns:p14="http://schemas.microsoft.com/office/powerpoint/2010/main" val="2154034540"/>
              </p:ext>
            </p:extLst>
          </p:nvPr>
        </p:nvGraphicFramePr>
        <p:xfrm>
          <a:off x="4318140" y="5807075"/>
          <a:ext cx="3555720" cy="520560"/>
        </p:xfrm>
        <a:graphic>
          <a:graphicData uri="http://schemas.openxmlformats.org/presentationml/2006/ole">
            <mc:AlternateContent xmlns:mc="http://schemas.openxmlformats.org/markup-compatibility/2006">
              <mc:Choice xmlns:v="urn:schemas-microsoft-com:vml" Requires="v">
                <p:oleObj spid="_x0000_s338952" name="Equation" r:id="rId9" imgW="3555720" imgH="520560" progId="Equation.DSMT4">
                  <p:embed/>
                </p:oleObj>
              </mc:Choice>
              <mc:Fallback>
                <p:oleObj name="Equation" r:id="rId9" imgW="3555720" imgH="520560" progId="Equation.DSMT4">
                  <p:embed/>
                  <p:pic>
                    <p:nvPicPr>
                      <p:cNvPr id="0" name="OLE substitute image"/>
                      <p:cNvPicPr/>
                      <p:nvPr/>
                    </p:nvPicPr>
                    <p:blipFill>
                      <a:blip r:embed="rId10"/>
                      <a:stretch>
                        <a:fillRect/>
                      </a:stretch>
                    </p:blipFill>
                    <p:spPr>
                      <a:xfrm>
                        <a:off x="4318140" y="5807075"/>
                        <a:ext cx="3555720" cy="520560"/>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1267446710"/>
      </p:ext>
    </p:extLst>
  </p:cSld>
  <p:clrMapOvr>
    <a:masterClrMapping/>
  </p:clrMapOvr>
  <p:transition/>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Confidence Interval for </a:t>
            </a:r>
            <a:r>
              <a:rPr lang="en-US" i="1">
                <a:cs typeface="Arial" pitchFamily="34" charset="0"/>
              </a:rPr>
              <a:t>E(y</a:t>
            </a:r>
            <a:r>
              <a:rPr lang="en-US" i="1" baseline="30000">
                <a:cs typeface="Arial" pitchFamily="34" charset="0"/>
              </a:rPr>
              <a:t>*</a:t>
            </a:r>
            <a:r>
              <a:rPr lang="en-US" i="1">
                <a:cs typeface="Arial" pitchFamily="34" charset="0"/>
              </a:rPr>
              <a:t>)</a:t>
            </a:r>
            <a:r>
              <a:rPr lang="en-US">
                <a:cs typeface="Arial" pitchFamily="34" charset="0"/>
              </a:rPr>
              <a:t> </a:t>
            </a:r>
            <a:r>
              <a:rPr lang="en-US"/>
              <a:t>(2 of 2)</a:t>
            </a:r>
            <a:endParaRPr lang="en-IN"/>
          </a:p>
        </p:txBody>
      </p:sp>
      <p:sp>
        <p:nvSpPr>
          <p:cNvPr id="3" name="Content Placeholder 2"/>
          <p:cNvSpPr>
            <a:spLocks noGrp="1"/>
          </p:cNvSpPr>
          <p:nvPr>
            <p:ph sz="half" idx="2"/>
          </p:nvPr>
        </p:nvSpPr>
        <p:spPr>
          <a:xfrm>
            <a:off x="476843" y="1828800"/>
            <a:ext cx="11241915" cy="1600200"/>
          </a:xfrm>
        </p:spPr>
        <p:txBody>
          <a:bodyPr/>
          <a:lstStyle/>
          <a:p>
            <a:pPr marL="0" indent="0">
              <a:buNone/>
            </a:pPr>
            <a:r>
              <a:rPr lang="en-IN" b="1" u="sng"/>
              <a:t>Example:</a:t>
            </a:r>
            <a:r>
              <a:rPr lang="en-IN"/>
              <a:t> Armand’s Pizza Parlors</a:t>
            </a:r>
          </a:p>
          <a:p>
            <a:pPr marL="0" indent="0">
              <a:buNone/>
            </a:pPr>
            <a:r>
              <a:rPr lang="en-IN"/>
              <a:t>95% confidence interval of the mean quarterly sales for all Armand’s restaurants located near campuses with 10,000 students is</a:t>
            </a:r>
          </a:p>
        </p:txBody>
      </p:sp>
      <p:graphicFrame>
        <p:nvGraphicFramePr>
          <p:cNvPr id="7" name="Object 3" descr="Begin equation. y caret asterisk plus or minus t subscript alpha divided by 2 baseline s subscript y caret asterisk. End equation.">
            <a:extLst>
              <a:ext uri="{FF2B5EF4-FFF2-40B4-BE49-F238E27FC236}">
                <a16:creationId xmlns:a16="http://schemas.microsoft.com/office/drawing/2014/main" id="{B93FD41E-F271-4E20-BCEF-BF86FDB8E16C}"/>
              </a:ext>
            </a:extLst>
          </p:cNvPr>
          <p:cNvGraphicFramePr>
            <a:graphicFrameLocks noGrp="1" noChangeAspect="1"/>
          </p:cNvGraphicFramePr>
          <p:nvPr>
            <p:ph idx="10"/>
            <p:extLst>
              <p:ext uri="{D42A27DB-BD31-4B8C-83A1-F6EECF244321}">
                <p14:modId xmlns:p14="http://schemas.microsoft.com/office/powerpoint/2010/main" val="2215077797"/>
              </p:ext>
            </p:extLst>
          </p:nvPr>
        </p:nvGraphicFramePr>
        <p:xfrm>
          <a:off x="5284838" y="3798235"/>
          <a:ext cx="1358640" cy="495000"/>
        </p:xfrm>
        <a:graphic>
          <a:graphicData uri="http://schemas.openxmlformats.org/presentationml/2006/ole">
            <mc:AlternateContent xmlns:mc="http://schemas.openxmlformats.org/markup-compatibility/2006">
              <mc:Choice xmlns:v="urn:schemas-microsoft-com:vml" Requires="v">
                <p:oleObj spid="_x0000_s339972" name="Equation" r:id="rId3" imgW="1358640" imgH="495000" progId="Equation.DSMT4">
                  <p:embed/>
                </p:oleObj>
              </mc:Choice>
              <mc:Fallback>
                <p:oleObj name="Equation" r:id="rId3" imgW="1358640" imgH="495000" progId="Equation.DSMT4">
                  <p:embed/>
                  <p:pic>
                    <p:nvPicPr>
                      <p:cNvPr id="0" name="OLE substitute image"/>
                      <p:cNvPicPr/>
                      <p:nvPr/>
                    </p:nvPicPr>
                    <p:blipFill>
                      <a:blip r:embed="rId4"/>
                      <a:stretch>
                        <a:fillRect/>
                      </a:stretch>
                    </p:blipFill>
                    <p:spPr>
                      <a:xfrm>
                        <a:off x="5284838" y="3798235"/>
                        <a:ext cx="1358640" cy="495000"/>
                      </a:xfrm>
                      <a:prstGeom prst="rect">
                        <a:avLst/>
                      </a:prstGeom>
                      <a:noFill/>
                      <a:ln w="38100">
                        <a:noFill/>
                      </a:ln>
                    </p:spPr>
                  </p:pic>
                </p:oleObj>
              </mc:Fallback>
            </mc:AlternateContent>
          </a:graphicData>
        </a:graphic>
      </p:graphicFrame>
      <p:graphicFrame>
        <p:nvGraphicFramePr>
          <p:cNvPr id="10" name="Object 4" descr="Begin equation. 110 plus or minus 2.306 times 4.95. End equation.&#10;">
            <a:extLst>
              <a:ext uri="{FF2B5EF4-FFF2-40B4-BE49-F238E27FC236}">
                <a16:creationId xmlns:a16="http://schemas.microsoft.com/office/drawing/2014/main" id="{1EFF2B20-D516-4CF5-A589-866B746FF246}"/>
              </a:ext>
            </a:extLst>
          </p:cNvPr>
          <p:cNvGraphicFramePr>
            <a:graphicFrameLocks noGrp="1" noChangeAspect="1"/>
          </p:cNvGraphicFramePr>
          <p:nvPr>
            <p:ph idx="11"/>
            <p:extLst>
              <p:ext uri="{D42A27DB-BD31-4B8C-83A1-F6EECF244321}">
                <p14:modId xmlns:p14="http://schemas.microsoft.com/office/powerpoint/2010/main" val="1746228212"/>
              </p:ext>
            </p:extLst>
          </p:nvPr>
        </p:nvGraphicFramePr>
        <p:xfrm>
          <a:off x="4770398" y="4757351"/>
          <a:ext cx="2387520" cy="342720"/>
        </p:xfrm>
        <a:graphic>
          <a:graphicData uri="http://schemas.openxmlformats.org/presentationml/2006/ole">
            <mc:AlternateContent xmlns:mc="http://schemas.openxmlformats.org/markup-compatibility/2006">
              <mc:Choice xmlns:v="urn:schemas-microsoft-com:vml" Requires="v">
                <p:oleObj spid="_x0000_s339973" name="Equation" r:id="rId5" imgW="2387520" imgH="342720" progId="Equation.DSMT4">
                  <p:embed/>
                </p:oleObj>
              </mc:Choice>
              <mc:Fallback>
                <p:oleObj name="Equation" r:id="rId5" imgW="2387520" imgH="342720" progId="Equation.DSMT4">
                  <p:embed/>
                  <p:pic>
                    <p:nvPicPr>
                      <p:cNvPr id="0" name="OLE substitute image"/>
                      <p:cNvPicPr/>
                      <p:nvPr/>
                    </p:nvPicPr>
                    <p:blipFill>
                      <a:blip r:embed="rId6"/>
                      <a:stretch>
                        <a:fillRect/>
                      </a:stretch>
                    </p:blipFill>
                    <p:spPr>
                      <a:xfrm>
                        <a:off x="4770398" y="4757351"/>
                        <a:ext cx="2387520" cy="342720"/>
                      </a:xfrm>
                      <a:prstGeom prst="rect">
                        <a:avLst/>
                      </a:prstGeom>
                      <a:noFill/>
                      <a:ln w="38100">
                        <a:noFill/>
                      </a:ln>
                    </p:spPr>
                  </p:pic>
                </p:oleObj>
              </mc:Fallback>
            </mc:AlternateContent>
          </a:graphicData>
        </a:graphic>
      </p:graphicFrame>
      <p:graphicFrame>
        <p:nvGraphicFramePr>
          <p:cNvPr id="11" name="Object 5" descr="Begin equation. 110 plus or minus 11.415 or $98,585 to $121,415. End equation.">
            <a:extLst>
              <a:ext uri="{FF2B5EF4-FFF2-40B4-BE49-F238E27FC236}">
                <a16:creationId xmlns:a16="http://schemas.microsoft.com/office/drawing/2014/main" id="{FCD36DB1-19E1-49AA-A795-66596B488B6A}"/>
              </a:ext>
            </a:extLst>
          </p:cNvPr>
          <p:cNvGraphicFramePr>
            <a:graphicFrameLocks noGrp="1" noChangeAspect="1"/>
          </p:cNvGraphicFramePr>
          <p:nvPr>
            <p:ph idx="13"/>
            <p:extLst>
              <p:ext uri="{D42A27DB-BD31-4B8C-83A1-F6EECF244321}">
                <p14:modId xmlns:p14="http://schemas.microsoft.com/office/powerpoint/2010/main" val="2835229461"/>
              </p:ext>
            </p:extLst>
          </p:nvPr>
        </p:nvGraphicFramePr>
        <p:xfrm>
          <a:off x="3462338" y="5564188"/>
          <a:ext cx="5003800" cy="341312"/>
        </p:xfrm>
        <a:graphic>
          <a:graphicData uri="http://schemas.openxmlformats.org/presentationml/2006/ole">
            <mc:AlternateContent xmlns:mc="http://schemas.openxmlformats.org/markup-compatibility/2006">
              <mc:Choice xmlns:v="urn:schemas-microsoft-com:vml" Requires="v">
                <p:oleObj spid="_x0000_s339974" name="Equation" r:id="rId7" imgW="5016240" imgH="342720" progId="Equation.DSMT4">
                  <p:embed/>
                </p:oleObj>
              </mc:Choice>
              <mc:Fallback>
                <p:oleObj name="Equation" r:id="rId7" imgW="5016240" imgH="342720" progId="Equation.DSMT4">
                  <p:embed/>
                  <p:pic>
                    <p:nvPicPr>
                      <p:cNvPr id="0" name="OLE substitute image"/>
                      <p:cNvPicPr/>
                      <p:nvPr/>
                    </p:nvPicPr>
                    <p:blipFill>
                      <a:blip r:embed="rId8"/>
                      <a:stretch>
                        <a:fillRect/>
                      </a:stretch>
                    </p:blipFill>
                    <p:spPr>
                      <a:xfrm>
                        <a:off x="3462338" y="5564188"/>
                        <a:ext cx="5003800" cy="341312"/>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12860312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Stem-and-Leaf Display (3 of 7)</a:t>
            </a:r>
            <a:endParaRPr lang="en-IN"/>
          </a:p>
        </p:txBody>
      </p:sp>
      <p:sp>
        <p:nvSpPr>
          <p:cNvPr id="6" name="Content Placeholder 2">
            <a:extLst>
              <a:ext uri="{FF2B5EF4-FFF2-40B4-BE49-F238E27FC236}">
                <a16:creationId xmlns:a16="http://schemas.microsoft.com/office/drawing/2014/main" id="{6E7A1BE9-B576-4FDE-9A3D-76F9565E311C}"/>
              </a:ext>
            </a:extLst>
          </p:cNvPr>
          <p:cNvSpPr>
            <a:spLocks noGrp="1"/>
          </p:cNvSpPr>
          <p:nvPr>
            <p:ph sz="half" idx="1"/>
          </p:nvPr>
        </p:nvSpPr>
        <p:spPr>
          <a:xfrm>
            <a:off x="476843" y="1825625"/>
            <a:ext cx="11238907" cy="539203"/>
          </a:xfrm>
        </p:spPr>
        <p:txBody>
          <a:bodyPr/>
          <a:lstStyle/>
          <a:p>
            <a:pPr marL="0" indent="0">
              <a:buNone/>
            </a:pPr>
            <a:r>
              <a:rPr lang="en-US"/>
              <a:t>Number of questions answered correctly by 50 students</a:t>
            </a:r>
          </a:p>
        </p:txBody>
      </p:sp>
      <p:graphicFrame>
        <p:nvGraphicFramePr>
          <p:cNvPr id="8" name="Table 3">
            <a:extLst>
              <a:ext uri="{FF2B5EF4-FFF2-40B4-BE49-F238E27FC236}">
                <a16:creationId xmlns:a16="http://schemas.microsoft.com/office/drawing/2014/main" id="{793CED28-2DD8-4E37-BA13-CA5191A8A3A5}"/>
              </a:ext>
            </a:extLst>
          </p:cNvPr>
          <p:cNvGraphicFramePr>
            <a:graphicFrameLocks noGrp="1"/>
          </p:cNvGraphicFramePr>
          <p:nvPr>
            <p:ph sz="half" idx="2"/>
            <p:extLst>
              <p:ext uri="{D42A27DB-BD31-4B8C-83A1-F6EECF244321}">
                <p14:modId xmlns:p14="http://schemas.microsoft.com/office/powerpoint/2010/main" val="3939017769"/>
              </p:ext>
            </p:extLst>
          </p:nvPr>
        </p:nvGraphicFramePr>
        <p:xfrm>
          <a:off x="476250" y="2672255"/>
          <a:ext cx="10058400" cy="228600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410959917"/>
                    </a:ext>
                  </a:extLst>
                </a:gridCol>
                <a:gridCol w="1005840">
                  <a:extLst>
                    <a:ext uri="{9D8B030D-6E8A-4147-A177-3AD203B41FA5}">
                      <a16:colId xmlns:a16="http://schemas.microsoft.com/office/drawing/2014/main" val="2396185250"/>
                    </a:ext>
                  </a:extLst>
                </a:gridCol>
                <a:gridCol w="1005840">
                  <a:extLst>
                    <a:ext uri="{9D8B030D-6E8A-4147-A177-3AD203B41FA5}">
                      <a16:colId xmlns:a16="http://schemas.microsoft.com/office/drawing/2014/main" val="4094268168"/>
                    </a:ext>
                  </a:extLst>
                </a:gridCol>
                <a:gridCol w="1005840">
                  <a:extLst>
                    <a:ext uri="{9D8B030D-6E8A-4147-A177-3AD203B41FA5}">
                      <a16:colId xmlns:a16="http://schemas.microsoft.com/office/drawing/2014/main" val="2771951646"/>
                    </a:ext>
                  </a:extLst>
                </a:gridCol>
                <a:gridCol w="1005840">
                  <a:extLst>
                    <a:ext uri="{9D8B030D-6E8A-4147-A177-3AD203B41FA5}">
                      <a16:colId xmlns:a16="http://schemas.microsoft.com/office/drawing/2014/main" val="259403815"/>
                    </a:ext>
                  </a:extLst>
                </a:gridCol>
                <a:gridCol w="1005840">
                  <a:extLst>
                    <a:ext uri="{9D8B030D-6E8A-4147-A177-3AD203B41FA5}">
                      <a16:colId xmlns:a16="http://schemas.microsoft.com/office/drawing/2014/main" val="2406858055"/>
                    </a:ext>
                  </a:extLst>
                </a:gridCol>
                <a:gridCol w="1005840">
                  <a:extLst>
                    <a:ext uri="{9D8B030D-6E8A-4147-A177-3AD203B41FA5}">
                      <a16:colId xmlns:a16="http://schemas.microsoft.com/office/drawing/2014/main" val="163751081"/>
                    </a:ext>
                  </a:extLst>
                </a:gridCol>
                <a:gridCol w="1005840">
                  <a:extLst>
                    <a:ext uri="{9D8B030D-6E8A-4147-A177-3AD203B41FA5}">
                      <a16:colId xmlns:a16="http://schemas.microsoft.com/office/drawing/2014/main" val="2317036996"/>
                    </a:ext>
                  </a:extLst>
                </a:gridCol>
                <a:gridCol w="1005840">
                  <a:extLst>
                    <a:ext uri="{9D8B030D-6E8A-4147-A177-3AD203B41FA5}">
                      <a16:colId xmlns:a16="http://schemas.microsoft.com/office/drawing/2014/main" val="345089598"/>
                    </a:ext>
                  </a:extLst>
                </a:gridCol>
                <a:gridCol w="1005840">
                  <a:extLst>
                    <a:ext uri="{9D8B030D-6E8A-4147-A177-3AD203B41FA5}">
                      <a16:colId xmlns:a16="http://schemas.microsoft.com/office/drawing/2014/main" val="2203289438"/>
                    </a:ext>
                  </a:extLst>
                </a:gridCol>
              </a:tblGrid>
              <a:tr h="370840">
                <a:tc>
                  <a:txBody>
                    <a:bodyPr/>
                    <a:lstStyle/>
                    <a:p>
                      <a:pPr algn="r"/>
                      <a:r>
                        <a:rPr lang="en-US" sz="2400" b="0">
                          <a:solidFill>
                            <a:srgbClr val="141414"/>
                          </a:solidFill>
                        </a:rPr>
                        <a:t>112</a:t>
                      </a:r>
                      <a:endParaRPr lang="en-IN" sz="2400" b="0">
                        <a:solidFill>
                          <a:srgbClr val="141414"/>
                        </a:solidFill>
                      </a:endParaRPr>
                    </a:p>
                  </a:txBody>
                  <a:tcPr marR="274320">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73</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126</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82</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92</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115</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95</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84</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68</a:t>
                      </a:r>
                      <a:endParaRPr lang="en-IN" sz="2400" b="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141414"/>
                          </a:solidFill>
                        </a:rPr>
                        <a:t>100</a:t>
                      </a:r>
                      <a:endParaRPr lang="en-IN" sz="2400" b="0">
                        <a:solidFill>
                          <a:srgbClr val="141414"/>
                        </a:solidFill>
                      </a:endParaRPr>
                    </a:p>
                  </a:txBody>
                  <a:tcPr marR="274320">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58524"/>
                  </a:ext>
                </a:extLst>
              </a:tr>
              <a:tr h="370840">
                <a:tc>
                  <a:txBody>
                    <a:bodyPr/>
                    <a:lstStyle/>
                    <a:p>
                      <a:pPr algn="r"/>
                      <a:r>
                        <a:rPr lang="en-US" sz="2400">
                          <a:solidFill>
                            <a:srgbClr val="141414"/>
                          </a:solidFill>
                        </a:rPr>
                        <a:t>72</a:t>
                      </a:r>
                      <a:endParaRPr lang="en-IN" sz="2400">
                        <a:solidFill>
                          <a:srgbClr val="141414"/>
                        </a:solidFill>
                      </a:endParaRPr>
                    </a:p>
                  </a:txBody>
                  <a:tcPr marR="274320">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92</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128</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104</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108</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76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141</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119</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98</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85</a:t>
                      </a:r>
                      <a:endParaRPr lang="en-IN" sz="2400">
                        <a:solidFill>
                          <a:srgbClr val="141414"/>
                        </a:solidFill>
                      </a:endParaRPr>
                    </a:p>
                  </a:txBody>
                  <a:tcPr marR="274320">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8670763"/>
                  </a:ext>
                </a:extLst>
              </a:tr>
              <a:tr h="370840">
                <a:tc>
                  <a:txBody>
                    <a:bodyPr/>
                    <a:lstStyle/>
                    <a:p>
                      <a:pPr algn="r"/>
                      <a:r>
                        <a:rPr lang="en-US" sz="2400">
                          <a:solidFill>
                            <a:srgbClr val="141414"/>
                          </a:solidFill>
                        </a:rPr>
                        <a:t>69</a:t>
                      </a:r>
                      <a:endParaRPr lang="en-IN" sz="2400">
                        <a:solidFill>
                          <a:srgbClr val="141414"/>
                        </a:solidFill>
                      </a:endParaRPr>
                    </a:p>
                  </a:txBody>
                  <a:tcPr marR="274320">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76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118</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132</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91</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81</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113</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115</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94</a:t>
                      </a:r>
                      <a:endParaRPr lang="en-IN" sz="2400">
                        <a:solidFill>
                          <a:srgbClr val="141414"/>
                        </a:solidFill>
                      </a:endParaRPr>
                    </a:p>
                  </a:txBody>
                  <a:tcPr marR="274320">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443083"/>
                  </a:ext>
                </a:extLst>
              </a:tr>
              <a:tr h="370840">
                <a:tc>
                  <a:txBody>
                    <a:bodyPr/>
                    <a:lstStyle/>
                    <a:p>
                      <a:pPr algn="r"/>
                      <a:r>
                        <a:rPr lang="en-US" sz="2400">
                          <a:solidFill>
                            <a:srgbClr val="141414"/>
                          </a:solidFill>
                        </a:rPr>
                        <a:t>97</a:t>
                      </a:r>
                      <a:endParaRPr lang="en-IN" sz="2400">
                        <a:solidFill>
                          <a:srgbClr val="141414"/>
                        </a:solidFill>
                      </a:endParaRPr>
                    </a:p>
                  </a:txBody>
                  <a:tcPr marR="274320">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127</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134</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100</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102</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80</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98</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106</a:t>
                      </a:r>
                      <a:endParaRPr lang="en-IN" sz="2400">
                        <a:solidFill>
                          <a:srgbClr val="141414"/>
                        </a:solidFill>
                      </a:endParaRPr>
                    </a:p>
                  </a:txBody>
                  <a:tcPr marR="274320">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455922"/>
                  </a:ext>
                </a:extLst>
              </a:tr>
              <a:tr h="370840">
                <a:tc>
                  <a:txBody>
                    <a:bodyPr/>
                    <a:lstStyle/>
                    <a:p>
                      <a:pPr algn="r"/>
                      <a:r>
                        <a:rPr lang="en-US" sz="2400">
                          <a:solidFill>
                            <a:srgbClr val="141414"/>
                          </a:solidFill>
                        </a:rPr>
                        <a:t>107</a:t>
                      </a:r>
                      <a:endParaRPr lang="en-IN" sz="2400">
                        <a:solidFill>
                          <a:srgbClr val="141414"/>
                        </a:solidFill>
                      </a:endParaRPr>
                    </a:p>
                  </a:txBody>
                  <a:tcPr marR="274320">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73</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124</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83</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92</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81</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106</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75</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95</a:t>
                      </a:r>
                      <a:endParaRPr lang="en-IN" sz="2400">
                        <a:solidFill>
                          <a:srgbClr val="141414"/>
                        </a:solidFill>
                      </a:endParaRPr>
                    </a:p>
                  </a:txBody>
                  <a:tcPr marR="2743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rgbClr val="141414"/>
                          </a:solidFill>
                        </a:rPr>
                        <a:t>119</a:t>
                      </a:r>
                      <a:endParaRPr lang="en-IN" sz="2400">
                        <a:solidFill>
                          <a:srgbClr val="141414"/>
                        </a:solidFill>
                      </a:endParaRPr>
                    </a:p>
                  </a:txBody>
                  <a:tcPr marR="274320">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0982000"/>
                  </a:ext>
                </a:extLst>
              </a:tr>
            </a:tbl>
          </a:graphicData>
        </a:graphic>
      </p:graphicFrame>
    </p:spTree>
    <p:extLst>
      <p:ext uri="{BB962C8B-B14F-4D97-AF65-F5344CB8AC3E}">
        <p14:creationId xmlns:p14="http://schemas.microsoft.com/office/powerpoint/2010/main" val="470163207"/>
      </p:ext>
    </p:extLst>
  </p:cSld>
  <p:clrMapOvr>
    <a:masterClrMapping/>
  </p:clrMapOvr>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Prediction Interval for </a:t>
            </a:r>
            <a:r>
              <a:rPr lang="en-US" i="1">
                <a:cs typeface="Arial" pitchFamily="34" charset="0"/>
              </a:rPr>
              <a:t>y*</a:t>
            </a:r>
            <a:r>
              <a:rPr lang="en-US"/>
              <a:t> (1 of 2)</a:t>
            </a:r>
            <a:endParaRPr lang="en-IN"/>
          </a:p>
        </p:txBody>
      </p:sp>
      <p:sp>
        <p:nvSpPr>
          <p:cNvPr id="3" name="Content Placeholder 2"/>
          <p:cNvSpPr>
            <a:spLocks noGrp="1"/>
          </p:cNvSpPr>
          <p:nvPr>
            <p:ph sz="half" idx="2"/>
          </p:nvPr>
        </p:nvSpPr>
        <p:spPr>
          <a:xfrm>
            <a:off x="476844" y="1828800"/>
            <a:ext cx="9072106" cy="1088545"/>
          </a:xfrm>
        </p:spPr>
        <p:txBody>
          <a:bodyPr/>
          <a:lstStyle/>
          <a:p>
            <a:pPr marL="0" indent="0">
              <a:spcBef>
                <a:spcPts val="600"/>
              </a:spcBef>
              <a:buNone/>
            </a:pPr>
            <a:r>
              <a:rPr lang="en-US" b="1" u="sng"/>
              <a:t>Example:</a:t>
            </a:r>
            <a:r>
              <a:rPr lang="en-US" b="1"/>
              <a:t> </a:t>
            </a:r>
            <a:r>
              <a:rPr lang="en-US"/>
              <a:t>Armand’s Pizza Parlors</a:t>
            </a:r>
          </a:p>
          <a:p>
            <a:pPr marL="0" indent="0">
              <a:spcBef>
                <a:spcPts val="600"/>
              </a:spcBef>
              <a:buNone/>
            </a:pPr>
            <a:r>
              <a:rPr lang="en-US"/>
              <a:t>Estimate of the Standard Deviation of an Individual Value of </a:t>
            </a:r>
            <a:endParaRPr lang="en-IN"/>
          </a:p>
        </p:txBody>
      </p:sp>
      <p:graphicFrame>
        <p:nvGraphicFramePr>
          <p:cNvPr id="12" name="Object 3" descr="y asterisk">
            <a:extLst>
              <a:ext uri="{FF2B5EF4-FFF2-40B4-BE49-F238E27FC236}">
                <a16:creationId xmlns:a16="http://schemas.microsoft.com/office/drawing/2014/main" id="{CCCDCBBC-9D54-4FCC-9927-A12AE59AEA42}"/>
              </a:ext>
            </a:extLst>
          </p:cNvPr>
          <p:cNvGraphicFramePr>
            <a:graphicFrameLocks noGrp="1" noChangeAspect="1"/>
          </p:cNvGraphicFramePr>
          <p:nvPr>
            <p:ph idx="15"/>
            <p:extLst>
              <p:ext uri="{D42A27DB-BD31-4B8C-83A1-F6EECF244321}">
                <p14:modId xmlns:p14="http://schemas.microsoft.com/office/powerpoint/2010/main" val="456030372"/>
              </p:ext>
            </p:extLst>
          </p:nvPr>
        </p:nvGraphicFramePr>
        <p:xfrm>
          <a:off x="9437864" y="2397370"/>
          <a:ext cx="317160" cy="393480"/>
        </p:xfrm>
        <a:graphic>
          <a:graphicData uri="http://schemas.openxmlformats.org/presentationml/2006/ole">
            <mc:AlternateContent xmlns:mc="http://schemas.openxmlformats.org/markup-compatibility/2006">
              <mc:Choice xmlns:v="urn:schemas-microsoft-com:vml" Requires="v">
                <p:oleObj spid="_x0000_s340997" name="Equation" r:id="rId3" imgW="317160" imgH="393480" progId="Equation.DSMT4">
                  <p:embed/>
                </p:oleObj>
              </mc:Choice>
              <mc:Fallback>
                <p:oleObj name="Equation" r:id="rId3" imgW="317160" imgH="393480" progId="Equation.DSMT4">
                  <p:embed/>
                  <p:pic>
                    <p:nvPicPr>
                      <p:cNvPr id="0" name="OLE substitute image"/>
                      <p:cNvPicPr/>
                      <p:nvPr/>
                    </p:nvPicPr>
                    <p:blipFill>
                      <a:blip r:embed="rId4"/>
                      <a:stretch>
                        <a:fillRect/>
                      </a:stretch>
                    </p:blipFill>
                    <p:spPr>
                      <a:xfrm>
                        <a:off x="9437864" y="2397370"/>
                        <a:ext cx="317160" cy="393480"/>
                      </a:xfrm>
                      <a:prstGeom prst="rect">
                        <a:avLst/>
                      </a:prstGeom>
                      <a:noFill/>
                      <a:ln w="38100">
                        <a:noFill/>
                      </a:ln>
                    </p:spPr>
                  </p:pic>
                </p:oleObj>
              </mc:Fallback>
            </mc:AlternateContent>
          </a:graphicData>
        </a:graphic>
      </p:graphicFrame>
      <p:graphicFrame>
        <p:nvGraphicFramePr>
          <p:cNvPr id="7" name="Object 4" descr="Begin equation. S subscript p r e d baseline equals s start root 1 plus start fraction 1 divided by n end fraction plus start fraction left parenthesis x asterisk minus x overbar right parenthesis squared divided by sigma left parenthesis x subscript i baseline minus x overbar right parenthesis squared. End equation.">
            <a:extLst>
              <a:ext uri="{FF2B5EF4-FFF2-40B4-BE49-F238E27FC236}">
                <a16:creationId xmlns:a16="http://schemas.microsoft.com/office/drawing/2014/main" id="{B93FD41E-F271-4E20-BCEF-BF86FDB8E16C}"/>
              </a:ext>
            </a:extLst>
          </p:cNvPr>
          <p:cNvGraphicFramePr>
            <a:graphicFrameLocks noGrp="1" noChangeAspect="1"/>
          </p:cNvGraphicFramePr>
          <p:nvPr>
            <p:ph idx="10"/>
            <p:extLst>
              <p:ext uri="{D42A27DB-BD31-4B8C-83A1-F6EECF244321}">
                <p14:modId xmlns:p14="http://schemas.microsoft.com/office/powerpoint/2010/main" val="3167271320"/>
              </p:ext>
            </p:extLst>
          </p:nvPr>
        </p:nvGraphicFramePr>
        <p:xfrm>
          <a:off x="3814763" y="3048000"/>
          <a:ext cx="3733800" cy="1168400"/>
        </p:xfrm>
        <a:graphic>
          <a:graphicData uri="http://schemas.openxmlformats.org/presentationml/2006/ole">
            <mc:AlternateContent xmlns:mc="http://schemas.openxmlformats.org/markup-compatibility/2006">
              <mc:Choice xmlns:v="urn:schemas-microsoft-com:vml" Requires="v">
                <p:oleObj spid="_x0000_s340998" name="Equation" r:id="rId5" imgW="3733560" imgH="1168200" progId="Equation.DSMT4">
                  <p:embed/>
                </p:oleObj>
              </mc:Choice>
              <mc:Fallback>
                <p:oleObj name="Equation" r:id="rId5" imgW="3733560" imgH="1168200" progId="Equation.DSMT4">
                  <p:embed/>
                  <p:pic>
                    <p:nvPicPr>
                      <p:cNvPr id="0" name="OLE substitute image"/>
                      <p:cNvPicPr/>
                      <p:nvPr/>
                    </p:nvPicPr>
                    <p:blipFill>
                      <a:blip r:embed="rId6"/>
                      <a:stretch>
                        <a:fillRect/>
                      </a:stretch>
                    </p:blipFill>
                    <p:spPr>
                      <a:xfrm>
                        <a:off x="3814763" y="3048000"/>
                        <a:ext cx="3733800" cy="1168400"/>
                      </a:xfrm>
                      <a:prstGeom prst="rect">
                        <a:avLst/>
                      </a:prstGeom>
                      <a:noFill/>
                      <a:ln w="38100">
                        <a:noFill/>
                      </a:ln>
                    </p:spPr>
                  </p:pic>
                </p:oleObj>
              </mc:Fallback>
            </mc:AlternateContent>
          </a:graphicData>
        </a:graphic>
      </p:graphicFrame>
      <p:graphicFrame>
        <p:nvGraphicFramePr>
          <p:cNvPr id="10" name="Object 5" descr="Begin equation. S subscript p r e d baseline equals 13.829 start root 1 plus start fraction 1 divided by 10 end fraction plus start fraction left parenthesis 10 minus 14 right parenthesis squared divided by 568 end fraction, end root. End equation.&#10;">
            <a:extLst>
              <a:ext uri="{FF2B5EF4-FFF2-40B4-BE49-F238E27FC236}">
                <a16:creationId xmlns:a16="http://schemas.microsoft.com/office/drawing/2014/main" id="{1EFF2B20-D516-4CF5-A589-866B746FF246}"/>
              </a:ext>
            </a:extLst>
          </p:cNvPr>
          <p:cNvGraphicFramePr>
            <a:graphicFrameLocks noGrp="1" noChangeAspect="1"/>
          </p:cNvGraphicFramePr>
          <p:nvPr>
            <p:ph idx="11"/>
            <p:extLst>
              <p:ext uri="{D42A27DB-BD31-4B8C-83A1-F6EECF244321}">
                <p14:modId xmlns:p14="http://schemas.microsoft.com/office/powerpoint/2010/main" val="2227915512"/>
              </p:ext>
            </p:extLst>
          </p:nvPr>
        </p:nvGraphicFramePr>
        <p:xfrm>
          <a:off x="3382963" y="4406900"/>
          <a:ext cx="4445000" cy="942975"/>
        </p:xfrm>
        <a:graphic>
          <a:graphicData uri="http://schemas.openxmlformats.org/presentationml/2006/ole">
            <mc:AlternateContent xmlns:mc="http://schemas.openxmlformats.org/markup-compatibility/2006">
              <mc:Choice xmlns:v="urn:schemas-microsoft-com:vml" Requires="v">
                <p:oleObj spid="_x0000_s340999" name="Equation" r:id="rId7" imgW="4431960" imgH="939600" progId="Equation.DSMT4">
                  <p:embed/>
                </p:oleObj>
              </mc:Choice>
              <mc:Fallback>
                <p:oleObj name="Equation" r:id="rId7" imgW="4431960" imgH="939600" progId="Equation.DSMT4">
                  <p:embed/>
                  <p:pic>
                    <p:nvPicPr>
                      <p:cNvPr id="0" name="OLE substitute image"/>
                      <p:cNvPicPr/>
                      <p:nvPr/>
                    </p:nvPicPr>
                    <p:blipFill>
                      <a:blip r:embed="rId8"/>
                      <a:stretch>
                        <a:fillRect/>
                      </a:stretch>
                    </p:blipFill>
                    <p:spPr>
                      <a:xfrm>
                        <a:off x="3382963" y="4406900"/>
                        <a:ext cx="4445000" cy="942975"/>
                      </a:xfrm>
                      <a:prstGeom prst="rect">
                        <a:avLst/>
                      </a:prstGeom>
                      <a:noFill/>
                      <a:ln w="38100">
                        <a:noFill/>
                      </a:ln>
                    </p:spPr>
                  </p:pic>
                </p:oleObj>
              </mc:Fallback>
            </mc:AlternateContent>
          </a:graphicData>
        </a:graphic>
      </p:graphicFrame>
      <p:graphicFrame>
        <p:nvGraphicFramePr>
          <p:cNvPr id="11" name="Object 6" descr="Begin equation. S subscript p r e d baseline equals 13.829 times begin root 1.282 end root equals 14.69. End equation. ">
            <a:extLst>
              <a:ext uri="{FF2B5EF4-FFF2-40B4-BE49-F238E27FC236}">
                <a16:creationId xmlns:a16="http://schemas.microsoft.com/office/drawing/2014/main" id="{FCD36DB1-19E1-49AA-A795-66596B488B6A}"/>
              </a:ext>
            </a:extLst>
          </p:cNvPr>
          <p:cNvGraphicFramePr>
            <a:graphicFrameLocks noGrp="1" noChangeAspect="1"/>
          </p:cNvGraphicFramePr>
          <p:nvPr>
            <p:ph idx="13"/>
            <p:extLst>
              <p:ext uri="{D42A27DB-BD31-4B8C-83A1-F6EECF244321}">
                <p14:modId xmlns:p14="http://schemas.microsoft.com/office/powerpoint/2010/main" val="4182206574"/>
              </p:ext>
            </p:extLst>
          </p:nvPr>
        </p:nvGraphicFramePr>
        <p:xfrm>
          <a:off x="4406900" y="5514975"/>
          <a:ext cx="2819400" cy="876300"/>
        </p:xfrm>
        <a:graphic>
          <a:graphicData uri="http://schemas.openxmlformats.org/presentationml/2006/ole">
            <mc:AlternateContent xmlns:mc="http://schemas.openxmlformats.org/markup-compatibility/2006">
              <mc:Choice xmlns:v="urn:schemas-microsoft-com:vml" Requires="v">
                <p:oleObj spid="_x0000_s341000" name="Equation" r:id="rId9" imgW="2819160" imgH="876240" progId="Equation.DSMT4">
                  <p:embed/>
                </p:oleObj>
              </mc:Choice>
              <mc:Fallback>
                <p:oleObj name="Equation" r:id="rId9" imgW="2819160" imgH="876240" progId="Equation.DSMT4">
                  <p:embed/>
                  <p:pic>
                    <p:nvPicPr>
                      <p:cNvPr id="0" name="OLE substitute image"/>
                      <p:cNvPicPr/>
                      <p:nvPr/>
                    </p:nvPicPr>
                    <p:blipFill>
                      <a:blip r:embed="rId10"/>
                      <a:stretch>
                        <a:fillRect/>
                      </a:stretch>
                    </p:blipFill>
                    <p:spPr>
                      <a:xfrm>
                        <a:off x="4406900" y="5514975"/>
                        <a:ext cx="2819400" cy="876300"/>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3087034833"/>
      </p:ext>
    </p:extLst>
  </p:cSld>
  <p:clrMapOvr>
    <a:masterClrMapping/>
  </p:clrMapOvr>
  <p:transition/>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Prediction Interval for </a:t>
            </a:r>
            <a:r>
              <a:rPr lang="en-US" i="1">
                <a:cs typeface="Arial" pitchFamily="34" charset="0"/>
              </a:rPr>
              <a:t>y*</a:t>
            </a:r>
            <a:r>
              <a:rPr lang="en-US"/>
              <a:t> (2 of 2)</a:t>
            </a:r>
            <a:endParaRPr lang="en-IN"/>
          </a:p>
        </p:txBody>
      </p:sp>
      <p:sp>
        <p:nvSpPr>
          <p:cNvPr id="3" name="Content Placeholder 2"/>
          <p:cNvSpPr>
            <a:spLocks noGrp="1"/>
          </p:cNvSpPr>
          <p:nvPr>
            <p:ph sz="half" idx="2"/>
          </p:nvPr>
        </p:nvSpPr>
        <p:spPr>
          <a:xfrm>
            <a:off x="476843" y="1828801"/>
            <a:ext cx="11241915" cy="814009"/>
          </a:xfrm>
        </p:spPr>
        <p:txBody>
          <a:bodyPr/>
          <a:lstStyle/>
          <a:p>
            <a:pPr marL="0" indent="0">
              <a:spcBef>
                <a:spcPts val="600"/>
              </a:spcBef>
              <a:buNone/>
            </a:pPr>
            <a:r>
              <a:rPr lang="en-US"/>
              <a:t>95% prediction interval for quarterly sales for the new Armand’s restaurant located near Talbot College is</a:t>
            </a:r>
          </a:p>
        </p:txBody>
      </p:sp>
      <p:graphicFrame>
        <p:nvGraphicFramePr>
          <p:cNvPr id="7" name="Object 3" descr="Begin equation. y caret asterisk plus or minus t subscript alpha divided by 2 baseline s subscript p r e d baeline. End equation.&#10;">
            <a:extLst>
              <a:ext uri="{FF2B5EF4-FFF2-40B4-BE49-F238E27FC236}">
                <a16:creationId xmlns:a16="http://schemas.microsoft.com/office/drawing/2014/main" id="{B93FD41E-F271-4E20-BCEF-BF86FDB8E16C}"/>
              </a:ext>
            </a:extLst>
          </p:cNvPr>
          <p:cNvGraphicFramePr>
            <a:graphicFrameLocks noGrp="1" noChangeAspect="1"/>
          </p:cNvGraphicFramePr>
          <p:nvPr>
            <p:ph idx="10"/>
            <p:extLst>
              <p:ext uri="{D42A27DB-BD31-4B8C-83A1-F6EECF244321}">
                <p14:modId xmlns:p14="http://schemas.microsoft.com/office/powerpoint/2010/main" val="2590785997"/>
              </p:ext>
            </p:extLst>
          </p:nvPr>
        </p:nvGraphicFramePr>
        <p:xfrm>
          <a:off x="5321300" y="3107412"/>
          <a:ext cx="1549400" cy="457200"/>
        </p:xfrm>
        <a:graphic>
          <a:graphicData uri="http://schemas.openxmlformats.org/presentationml/2006/ole">
            <mc:AlternateContent xmlns:mc="http://schemas.openxmlformats.org/markup-compatibility/2006">
              <mc:Choice xmlns:v="urn:schemas-microsoft-com:vml" Requires="v">
                <p:oleObj spid="_x0000_s342021" name="Equation" r:id="rId3" imgW="1549080" imgH="457200" progId="Equation.DSMT4">
                  <p:embed/>
                </p:oleObj>
              </mc:Choice>
              <mc:Fallback>
                <p:oleObj name="Equation" r:id="rId3" imgW="1549080" imgH="457200" progId="Equation.DSMT4">
                  <p:embed/>
                  <p:pic>
                    <p:nvPicPr>
                      <p:cNvPr id="0" name="OLE substitute image"/>
                      <p:cNvPicPr/>
                      <p:nvPr/>
                    </p:nvPicPr>
                    <p:blipFill>
                      <a:blip r:embed="rId4"/>
                      <a:stretch>
                        <a:fillRect/>
                      </a:stretch>
                    </p:blipFill>
                    <p:spPr>
                      <a:xfrm>
                        <a:off x="5321300" y="3107412"/>
                        <a:ext cx="1549400" cy="457200"/>
                      </a:xfrm>
                      <a:prstGeom prst="rect">
                        <a:avLst/>
                      </a:prstGeom>
                      <a:noFill/>
                      <a:ln w="38100">
                        <a:noFill/>
                      </a:ln>
                    </p:spPr>
                  </p:pic>
                </p:oleObj>
              </mc:Fallback>
            </mc:AlternateContent>
          </a:graphicData>
        </a:graphic>
      </p:graphicFrame>
      <p:graphicFrame>
        <p:nvGraphicFramePr>
          <p:cNvPr id="10" name="Object 4" descr="Begin equation. 110 plus or minus 2.306 times 14.69. End equation.">
            <a:extLst>
              <a:ext uri="{FF2B5EF4-FFF2-40B4-BE49-F238E27FC236}">
                <a16:creationId xmlns:a16="http://schemas.microsoft.com/office/drawing/2014/main" id="{1EFF2B20-D516-4CF5-A589-866B746FF246}"/>
              </a:ext>
            </a:extLst>
          </p:cNvPr>
          <p:cNvGraphicFramePr>
            <a:graphicFrameLocks noGrp="1" noChangeAspect="1"/>
          </p:cNvGraphicFramePr>
          <p:nvPr>
            <p:ph idx="11"/>
            <p:extLst>
              <p:ext uri="{D42A27DB-BD31-4B8C-83A1-F6EECF244321}">
                <p14:modId xmlns:p14="http://schemas.microsoft.com/office/powerpoint/2010/main" val="1895574947"/>
              </p:ext>
            </p:extLst>
          </p:nvPr>
        </p:nvGraphicFramePr>
        <p:xfrm>
          <a:off x="4832350" y="4089400"/>
          <a:ext cx="2527300" cy="341313"/>
        </p:xfrm>
        <a:graphic>
          <a:graphicData uri="http://schemas.openxmlformats.org/presentationml/2006/ole">
            <mc:AlternateContent xmlns:mc="http://schemas.openxmlformats.org/markup-compatibility/2006">
              <mc:Choice xmlns:v="urn:schemas-microsoft-com:vml" Requires="v">
                <p:oleObj spid="_x0000_s342022" name="Equation" r:id="rId5" imgW="2539800" imgH="342720" progId="Equation.DSMT4">
                  <p:embed/>
                </p:oleObj>
              </mc:Choice>
              <mc:Fallback>
                <p:oleObj name="Equation" r:id="rId5" imgW="2539800" imgH="342720" progId="Equation.DSMT4">
                  <p:embed/>
                  <p:pic>
                    <p:nvPicPr>
                      <p:cNvPr id="0" name="OLE substitute image"/>
                      <p:cNvPicPr/>
                      <p:nvPr/>
                    </p:nvPicPr>
                    <p:blipFill>
                      <a:blip r:embed="rId6"/>
                      <a:stretch>
                        <a:fillRect/>
                      </a:stretch>
                    </p:blipFill>
                    <p:spPr>
                      <a:xfrm>
                        <a:off x="4832350" y="4089400"/>
                        <a:ext cx="2527300" cy="341313"/>
                      </a:xfrm>
                      <a:prstGeom prst="rect">
                        <a:avLst/>
                      </a:prstGeom>
                      <a:noFill/>
                      <a:ln w="38100">
                        <a:noFill/>
                      </a:ln>
                    </p:spPr>
                  </p:pic>
                </p:oleObj>
              </mc:Fallback>
            </mc:AlternateContent>
          </a:graphicData>
        </a:graphic>
      </p:graphicFrame>
      <p:graphicFrame>
        <p:nvGraphicFramePr>
          <p:cNvPr id="11" name="Object 5" descr="Begin equation. 110 plus or minus 33.875. End equation.">
            <a:extLst>
              <a:ext uri="{FF2B5EF4-FFF2-40B4-BE49-F238E27FC236}">
                <a16:creationId xmlns:a16="http://schemas.microsoft.com/office/drawing/2014/main" id="{FCD36DB1-19E1-49AA-A795-66596B488B6A}"/>
              </a:ext>
            </a:extLst>
          </p:cNvPr>
          <p:cNvGraphicFramePr>
            <a:graphicFrameLocks noGrp="1" noChangeAspect="1"/>
          </p:cNvGraphicFramePr>
          <p:nvPr>
            <p:ph idx="13"/>
            <p:extLst>
              <p:ext uri="{D42A27DB-BD31-4B8C-83A1-F6EECF244321}">
                <p14:modId xmlns:p14="http://schemas.microsoft.com/office/powerpoint/2010/main" val="2277749282"/>
              </p:ext>
            </p:extLst>
          </p:nvPr>
        </p:nvGraphicFramePr>
        <p:xfrm>
          <a:off x="5219700" y="4896902"/>
          <a:ext cx="1752600" cy="292100"/>
        </p:xfrm>
        <a:graphic>
          <a:graphicData uri="http://schemas.openxmlformats.org/presentationml/2006/ole">
            <mc:AlternateContent xmlns:mc="http://schemas.openxmlformats.org/markup-compatibility/2006">
              <mc:Choice xmlns:v="urn:schemas-microsoft-com:vml" Requires="v">
                <p:oleObj spid="_x0000_s342023" name="Equation" r:id="rId7" imgW="1752480" imgH="291960" progId="Equation.DSMT4">
                  <p:embed/>
                </p:oleObj>
              </mc:Choice>
              <mc:Fallback>
                <p:oleObj name="Equation" r:id="rId7" imgW="1752480" imgH="291960" progId="Equation.DSMT4">
                  <p:embed/>
                  <p:pic>
                    <p:nvPicPr>
                      <p:cNvPr id="0" name="OLE substitute image"/>
                      <p:cNvPicPr/>
                      <p:nvPr/>
                    </p:nvPicPr>
                    <p:blipFill>
                      <a:blip r:embed="rId8"/>
                      <a:stretch>
                        <a:fillRect/>
                      </a:stretch>
                    </p:blipFill>
                    <p:spPr>
                      <a:xfrm>
                        <a:off x="5219700" y="4896902"/>
                        <a:ext cx="1752600" cy="292100"/>
                      </a:xfrm>
                      <a:prstGeom prst="rect">
                        <a:avLst/>
                      </a:prstGeom>
                      <a:noFill/>
                      <a:ln w="38100">
                        <a:noFill/>
                      </a:ln>
                    </p:spPr>
                  </p:pic>
                </p:oleObj>
              </mc:Fallback>
            </mc:AlternateContent>
          </a:graphicData>
        </a:graphic>
      </p:graphicFrame>
      <p:graphicFrame>
        <p:nvGraphicFramePr>
          <p:cNvPr id="13" name="Object 6" descr="$76,125 to $143,875">
            <a:extLst>
              <a:ext uri="{FF2B5EF4-FFF2-40B4-BE49-F238E27FC236}">
                <a16:creationId xmlns:a16="http://schemas.microsoft.com/office/drawing/2014/main" id="{021497C1-F2C8-45B4-B0ED-ED0FF9EB5121}"/>
              </a:ext>
            </a:extLst>
          </p:cNvPr>
          <p:cNvGraphicFramePr>
            <a:graphicFrameLocks noGrp="1" noChangeAspect="1"/>
          </p:cNvGraphicFramePr>
          <p:nvPr>
            <p:ph idx="15"/>
            <p:extLst>
              <p:ext uri="{D42A27DB-BD31-4B8C-83A1-F6EECF244321}">
                <p14:modId xmlns:p14="http://schemas.microsoft.com/office/powerpoint/2010/main" val="3450549250"/>
              </p:ext>
            </p:extLst>
          </p:nvPr>
        </p:nvGraphicFramePr>
        <p:xfrm>
          <a:off x="4692720" y="5691609"/>
          <a:ext cx="2806560" cy="368280"/>
        </p:xfrm>
        <a:graphic>
          <a:graphicData uri="http://schemas.openxmlformats.org/presentationml/2006/ole">
            <mc:AlternateContent xmlns:mc="http://schemas.openxmlformats.org/markup-compatibility/2006">
              <mc:Choice xmlns:v="urn:schemas-microsoft-com:vml" Requires="v">
                <p:oleObj spid="_x0000_s342024" name="Equation" r:id="rId9" imgW="2806560" imgH="368280" progId="Equation.DSMT4">
                  <p:embed/>
                </p:oleObj>
              </mc:Choice>
              <mc:Fallback>
                <p:oleObj name="Equation" r:id="rId9" imgW="2806560" imgH="368280" progId="Equation.DSMT4">
                  <p:embed/>
                  <p:pic>
                    <p:nvPicPr>
                      <p:cNvPr id="0" name="OLE substitute image"/>
                      <p:cNvPicPr/>
                      <p:nvPr/>
                    </p:nvPicPr>
                    <p:blipFill>
                      <a:blip r:embed="rId10"/>
                      <a:stretch>
                        <a:fillRect/>
                      </a:stretch>
                    </p:blipFill>
                    <p:spPr>
                      <a:xfrm>
                        <a:off x="4692720" y="5691609"/>
                        <a:ext cx="2806560" cy="368280"/>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3002292866"/>
      </p:ext>
    </p:extLst>
  </p:cSld>
  <p:clrMapOvr>
    <a:masterClrMapping/>
  </p:clrMapOvr>
  <p:transition/>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Analysis: Validating Model Assumptions</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4" y="1825625"/>
            <a:ext cx="11241914" cy="2374416"/>
          </a:xfrm>
        </p:spPr>
        <p:txBody>
          <a:bodyPr/>
          <a:lstStyle/>
          <a:p>
            <a:r>
              <a:rPr lang="en-US">
                <a:solidFill>
                  <a:srgbClr val="003865"/>
                </a:solidFill>
                <a:cs typeface="Arial" pitchFamily="34" charset="0"/>
              </a:rPr>
              <a:t>If the assumptions about the error term </a:t>
            </a:r>
            <a:r>
              <a:rPr lang="el-GR" i="1">
                <a:solidFill>
                  <a:srgbClr val="003865"/>
                </a:solidFill>
                <a:latin typeface="Arial" pitchFamily="34" charset="0"/>
                <a:cs typeface="Arial" pitchFamily="34" charset="0"/>
              </a:rPr>
              <a:t>ε</a:t>
            </a:r>
            <a:r>
              <a:rPr lang="en-US">
                <a:solidFill>
                  <a:srgbClr val="003865"/>
                </a:solidFill>
                <a:latin typeface="Arial" pitchFamily="34" charset="0"/>
                <a:cs typeface="Arial" pitchFamily="34" charset="0"/>
              </a:rPr>
              <a:t> </a:t>
            </a:r>
            <a:r>
              <a:rPr lang="en-US">
                <a:solidFill>
                  <a:srgbClr val="003865"/>
                </a:solidFill>
                <a:cs typeface="Arial" pitchFamily="34" charset="0"/>
              </a:rPr>
              <a:t>appear questionable, the hypothesis tests about the significance of the regression relationship and the interval estimation results may not be valid.</a:t>
            </a:r>
          </a:p>
          <a:p>
            <a:r>
              <a:rPr lang="en-US">
                <a:solidFill>
                  <a:srgbClr val="003865"/>
                </a:solidFill>
                <a:cs typeface="Arial" pitchFamily="34" charset="0"/>
              </a:rPr>
              <a:t>The residuals provide the best information about </a:t>
            </a:r>
            <a:r>
              <a:rPr lang="el-GR" i="1">
                <a:solidFill>
                  <a:srgbClr val="003865"/>
                </a:solidFill>
                <a:latin typeface="Arial" pitchFamily="34" charset="0"/>
                <a:cs typeface="Arial" pitchFamily="34" charset="0"/>
              </a:rPr>
              <a:t>ε</a:t>
            </a:r>
            <a:r>
              <a:rPr lang="en-US">
                <a:solidFill>
                  <a:srgbClr val="003865"/>
                </a:solidFill>
                <a:cs typeface="Arial" pitchFamily="34" charset="0"/>
              </a:rPr>
              <a:t>.</a:t>
            </a:r>
          </a:p>
          <a:p>
            <a:r>
              <a:rPr lang="en-US">
                <a:solidFill>
                  <a:srgbClr val="003865"/>
                </a:solidFill>
                <a:cs typeface="Arial" pitchFamily="34" charset="0"/>
              </a:rPr>
              <a:t>Residual for observation </a:t>
            </a:r>
            <a:r>
              <a:rPr lang="en-US" i="1" err="1">
                <a:solidFill>
                  <a:srgbClr val="003865"/>
                </a:solidFill>
                <a:cs typeface="Arial" pitchFamily="34" charset="0"/>
              </a:rPr>
              <a:t>i</a:t>
            </a:r>
            <a:endParaRPr lang="en-US">
              <a:solidFill>
                <a:srgbClr val="003865"/>
              </a:solidFill>
              <a:cs typeface="Arial" pitchFamily="34" charset="0"/>
            </a:endParaRPr>
          </a:p>
        </p:txBody>
      </p:sp>
      <p:graphicFrame>
        <p:nvGraphicFramePr>
          <p:cNvPr id="6" name="Object 3" descr="Begin equation. y subscript i baseline minus y caret subscript i baseline. End eqaution.">
            <a:extLst>
              <a:ext uri="{FF2B5EF4-FFF2-40B4-BE49-F238E27FC236}">
                <a16:creationId xmlns:a16="http://schemas.microsoft.com/office/drawing/2014/main" id="{20A95641-56F3-4F87-B3F1-AA918CAE2C8D}"/>
              </a:ext>
            </a:extLst>
          </p:cNvPr>
          <p:cNvGraphicFramePr>
            <a:graphicFrameLocks noGrp="1" noChangeAspect="1"/>
          </p:cNvGraphicFramePr>
          <p:nvPr>
            <p:ph sz="half" idx="2"/>
            <p:extLst>
              <p:ext uri="{D42A27DB-BD31-4B8C-83A1-F6EECF244321}">
                <p14:modId xmlns:p14="http://schemas.microsoft.com/office/powerpoint/2010/main" val="1334828467"/>
              </p:ext>
            </p:extLst>
          </p:nvPr>
        </p:nvGraphicFramePr>
        <p:xfrm>
          <a:off x="5676960" y="4542789"/>
          <a:ext cx="838080" cy="393480"/>
        </p:xfrm>
        <a:graphic>
          <a:graphicData uri="http://schemas.openxmlformats.org/presentationml/2006/ole">
            <mc:AlternateContent xmlns:mc="http://schemas.openxmlformats.org/markup-compatibility/2006">
              <mc:Choice xmlns:v="urn:schemas-microsoft-com:vml" Requires="v">
                <p:oleObj spid="_x0000_s343042" name="Equation" r:id="rId3" imgW="838080" imgH="393480" progId="Equation.DSMT4">
                  <p:embed/>
                </p:oleObj>
              </mc:Choice>
              <mc:Fallback>
                <p:oleObj name="Equation" r:id="rId3" imgW="838080" imgH="393480" progId="Equation.DSMT4">
                  <p:embed/>
                  <p:pic>
                    <p:nvPicPr>
                      <p:cNvPr id="0" name="OLE substitute image"/>
                      <p:cNvPicPr/>
                      <p:nvPr/>
                    </p:nvPicPr>
                    <p:blipFill>
                      <a:blip r:embed="rId4"/>
                      <a:stretch>
                        <a:fillRect/>
                      </a:stretch>
                    </p:blipFill>
                    <p:spPr>
                      <a:xfrm>
                        <a:off x="5676960" y="4542789"/>
                        <a:ext cx="838080" cy="393480"/>
                      </a:xfrm>
                      <a:prstGeom prst="rect">
                        <a:avLst/>
                      </a:prstGeom>
                      <a:noFill/>
                      <a:ln w="38100">
                        <a:noFill/>
                      </a:ln>
                    </p:spPr>
                  </p:pic>
                </p:oleObj>
              </mc:Fallback>
            </mc:AlternateContent>
          </a:graphicData>
        </a:graphic>
      </p:graphicFrame>
      <p:sp>
        <p:nvSpPr>
          <p:cNvPr id="5" name="Content Placeholder 4">
            <a:extLst>
              <a:ext uri="{FF2B5EF4-FFF2-40B4-BE49-F238E27FC236}">
                <a16:creationId xmlns:a16="http://schemas.microsoft.com/office/drawing/2014/main" id="{1B27EC9A-1043-4D13-93F9-B3C28F7584EA}"/>
              </a:ext>
            </a:extLst>
          </p:cNvPr>
          <p:cNvSpPr>
            <a:spLocks noGrp="1"/>
          </p:cNvSpPr>
          <p:nvPr>
            <p:ph sz="half" idx="10"/>
          </p:nvPr>
        </p:nvSpPr>
        <p:spPr>
          <a:xfrm>
            <a:off x="476844" y="5279018"/>
            <a:ext cx="11238312" cy="486353"/>
          </a:xfrm>
        </p:spPr>
        <p:txBody>
          <a:bodyPr/>
          <a:lstStyle/>
          <a:p>
            <a:r>
              <a:rPr lang="en-US"/>
              <a:t>Much of the residual analysis is based on an examination of graphical plots.</a:t>
            </a:r>
          </a:p>
        </p:txBody>
      </p:sp>
    </p:spTree>
    <p:extLst>
      <p:ext uri="{BB962C8B-B14F-4D97-AF65-F5344CB8AC3E}">
        <p14:creationId xmlns:p14="http://schemas.microsoft.com/office/powerpoint/2010/main" val="1124808285"/>
      </p:ext>
    </p:extLst>
  </p:cSld>
  <p:clrMapOvr>
    <a:masterClrMapping/>
  </p:clrMapOvr>
  <p:transition/>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(1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If the assumption that the variance of </a:t>
            </a:r>
            <a:r>
              <a:rPr lang="el-GR" i="1">
                <a:solidFill>
                  <a:srgbClr val="003865"/>
                </a:solidFill>
                <a:latin typeface="Arial" pitchFamily="34" charset="0"/>
                <a:cs typeface="Arial" pitchFamily="34" charset="0"/>
              </a:rPr>
              <a:t>ε</a:t>
            </a:r>
            <a:r>
              <a:rPr lang="en-US"/>
              <a:t> is the same for all values of </a:t>
            </a:r>
            <a:r>
              <a:rPr lang="en-US" i="1"/>
              <a:t>x</a:t>
            </a:r>
            <a:r>
              <a:rPr lang="en-US"/>
              <a:t> is valid, and the assumed regression model is an adequate representation of the relationship between the variables, then the residual plot should give an overall impression of a horizontal band of points.</a:t>
            </a:r>
          </a:p>
        </p:txBody>
      </p:sp>
    </p:spTree>
    <p:extLst>
      <p:ext uri="{BB962C8B-B14F-4D97-AF65-F5344CB8AC3E}">
        <p14:creationId xmlns:p14="http://schemas.microsoft.com/office/powerpoint/2010/main" val="3745848149"/>
      </p:ext>
    </p:extLst>
  </p:cSld>
  <p:clrMapOvr>
    <a:masterClrMapping/>
  </p:clrMapOvr>
  <p:transition/>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(2 of 7)</a:t>
            </a:r>
            <a:endParaRPr lang="en-IN"/>
          </a:p>
        </p:txBody>
      </p:sp>
      <p:pic>
        <p:nvPicPr>
          <p:cNvPr id="6" name="Picture 2" descr="A residual plot from a regression studies. The x-axis represents the value of the independent variable x and the y-axis represents residual, y minus y-hat. Points are plotted on both the negative and positive y-axis. Many points are plotted on the graph. A rectangular-shaped figure is formed covering the points, which is labeled good pattern. ">
            <a:extLst>
              <a:ext uri="{FF2B5EF4-FFF2-40B4-BE49-F238E27FC236}">
                <a16:creationId xmlns:a16="http://schemas.microsoft.com/office/drawing/2014/main" id="{483613F4-F2E0-40F0-BEAF-B843CB7FB84C}"/>
              </a:ext>
            </a:extLst>
          </p:cNvPr>
          <p:cNvPicPr>
            <a:picLocks noGrp="1" noChangeAspect="1"/>
          </p:cNvPicPr>
          <p:nvPr>
            <p:ph idx="1"/>
          </p:nvPr>
        </p:nvPicPr>
        <p:blipFill>
          <a:blip r:embed="rId2"/>
          <a:stretch>
            <a:fillRect/>
          </a:stretch>
        </p:blipFill>
        <p:spPr>
          <a:xfrm>
            <a:off x="2209800" y="1668869"/>
            <a:ext cx="7772400" cy="4677749"/>
          </a:xfrm>
          <a:prstGeom prst="rect">
            <a:avLst/>
          </a:prstGeom>
        </p:spPr>
      </p:pic>
    </p:spTree>
    <p:extLst>
      <p:ext uri="{BB962C8B-B14F-4D97-AF65-F5344CB8AC3E}">
        <p14:creationId xmlns:p14="http://schemas.microsoft.com/office/powerpoint/2010/main" val="3198323822"/>
      </p:ext>
    </p:extLst>
  </p:cSld>
  <p:clrMapOvr>
    <a:masterClrMapping/>
  </p:clrMapOvr>
  <p:transition/>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(3 of 7)</a:t>
            </a:r>
            <a:endParaRPr lang="en-IN"/>
          </a:p>
        </p:txBody>
      </p:sp>
      <p:pic>
        <p:nvPicPr>
          <p:cNvPr id="7" name="Picture 2" descr="A residual plot from a regression studies. The x-axis represents the value of independent variable x and the y-axis represents residual, y minus y-hat. Many points are plotted on the graph. A triangular-shaped figure is formed covering the points, which is labeled non-constant variance. ">
            <a:extLst>
              <a:ext uri="{FF2B5EF4-FFF2-40B4-BE49-F238E27FC236}">
                <a16:creationId xmlns:a16="http://schemas.microsoft.com/office/drawing/2014/main" id="{D2AE66E5-943D-4E2D-9392-2488B58925AF}"/>
              </a:ext>
            </a:extLst>
          </p:cNvPr>
          <p:cNvPicPr>
            <a:picLocks noGrp="1" noChangeAspect="1"/>
          </p:cNvPicPr>
          <p:nvPr>
            <p:ph idx="1"/>
          </p:nvPr>
        </p:nvPicPr>
        <p:blipFill>
          <a:blip r:embed="rId2"/>
          <a:stretch>
            <a:fillRect/>
          </a:stretch>
        </p:blipFill>
        <p:spPr>
          <a:xfrm>
            <a:off x="1889760" y="1701934"/>
            <a:ext cx="8412480" cy="4637530"/>
          </a:xfrm>
          <a:prstGeom prst="rect">
            <a:avLst/>
          </a:prstGeom>
        </p:spPr>
      </p:pic>
    </p:spTree>
    <p:extLst>
      <p:ext uri="{BB962C8B-B14F-4D97-AF65-F5344CB8AC3E}">
        <p14:creationId xmlns:p14="http://schemas.microsoft.com/office/powerpoint/2010/main" val="1595296893"/>
      </p:ext>
    </p:extLst>
  </p:cSld>
  <p:clrMapOvr>
    <a:masterClrMapping/>
  </p:clrMapOvr>
  <p:transition/>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(4 of 7)</a:t>
            </a:r>
            <a:endParaRPr lang="en-IN"/>
          </a:p>
        </p:txBody>
      </p:sp>
      <p:pic>
        <p:nvPicPr>
          <p:cNvPr id="6" name="Picture 2" descr="A residual plot from a regression studies. The x-axis represents the value of independent variable x and the y-axis represents residual, y minus y-hat. Points are plotted on both the negative and positive y-axis. Many points are plotted on the graph. A U-shaped figure is formed covering the points, which is labeled model not adequate.">
            <a:extLst>
              <a:ext uri="{FF2B5EF4-FFF2-40B4-BE49-F238E27FC236}">
                <a16:creationId xmlns:a16="http://schemas.microsoft.com/office/drawing/2014/main" id="{66BC707E-44EA-4289-B9DE-8B2DD6BBA26C}"/>
              </a:ext>
            </a:extLst>
          </p:cNvPr>
          <p:cNvPicPr>
            <a:picLocks noGrp="1" noChangeAspect="1"/>
          </p:cNvPicPr>
          <p:nvPr>
            <p:ph idx="1"/>
          </p:nvPr>
        </p:nvPicPr>
        <p:blipFill>
          <a:blip r:embed="rId2"/>
          <a:stretch>
            <a:fillRect/>
          </a:stretch>
        </p:blipFill>
        <p:spPr>
          <a:xfrm>
            <a:off x="2150364" y="1779131"/>
            <a:ext cx="7891272" cy="4502827"/>
          </a:xfrm>
          <a:prstGeom prst="rect">
            <a:avLst/>
          </a:prstGeom>
        </p:spPr>
      </p:pic>
    </p:spTree>
    <p:extLst>
      <p:ext uri="{BB962C8B-B14F-4D97-AF65-F5344CB8AC3E}">
        <p14:creationId xmlns:p14="http://schemas.microsoft.com/office/powerpoint/2010/main" val="2114667982"/>
      </p:ext>
    </p:extLst>
  </p:cSld>
  <p:clrMapOvr>
    <a:masterClrMapping/>
  </p:clrMapOvr>
  <p:transition/>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(5 of 7)</a:t>
            </a:r>
            <a:endParaRPr lang="en-IN"/>
          </a:p>
        </p:txBody>
      </p:sp>
      <p:sp>
        <p:nvSpPr>
          <p:cNvPr id="5" name="Content Placeholder 2">
            <a:extLst>
              <a:ext uri="{FF2B5EF4-FFF2-40B4-BE49-F238E27FC236}">
                <a16:creationId xmlns:a16="http://schemas.microsoft.com/office/drawing/2014/main" id="{CC8BCA16-A663-4200-A52C-C8CE01C7C4B8}"/>
              </a:ext>
            </a:extLst>
          </p:cNvPr>
          <p:cNvSpPr>
            <a:spLocks noGrp="1"/>
          </p:cNvSpPr>
          <p:nvPr>
            <p:ph idx="1"/>
          </p:nvPr>
        </p:nvSpPr>
        <p:spPr>
          <a:xfrm>
            <a:off x="486920" y="1768182"/>
            <a:ext cx="3383280" cy="1217447"/>
          </a:xfrm>
        </p:spPr>
        <p:txBody>
          <a:bodyPr/>
          <a:lstStyle/>
          <a:p>
            <a:pPr marL="0" indent="0" algn="l">
              <a:buNone/>
            </a:pPr>
            <a:r>
              <a:rPr lang="en-US" b="1" u="sng"/>
              <a:t>Example:</a:t>
            </a:r>
          </a:p>
          <a:p>
            <a:pPr marL="0" indent="0" algn="l">
              <a:buNone/>
            </a:pPr>
            <a:r>
              <a:rPr lang="en-US"/>
              <a:t>Armand’s Pizza Parlors</a:t>
            </a:r>
          </a:p>
        </p:txBody>
      </p:sp>
      <p:pic>
        <p:nvPicPr>
          <p:cNvPr id="18" name="Content Placeholder 17" descr="A table showing computation of Standardized Residuals for Armand’s Pizza Parlors. Columns are as follows: Column 1 is student population (x subscript i baseline). Column 2 is sales (y subscript i baseline). Column 3 is predicted sales (y subscript i baseline equals 60 plus 5 times x subscript i baseline. Column 4 is residuals (y subscript i baseline minus y caret subscript i baseline).&#10;Column data by row is as follows:&#10;Student population 2: sales are 38, predicted sales 70, residuals negative 12.&#10;Student population 6: sales are 105, predicted sales 90, residuals 15.&#10;Student population 8: sales are 88, predicted sales 100, residuals negative 12.&#10;Student population 8: sales are 118, predicted sales 100, residuals 18.&#10;Student population 12: sales are 117, predicted sales 120, residuals negative 3.&#10;Student population 16: sales are 137, predicted sales 140, residuals negative 3.&#10;Student population 20: sales are 157, predicted sales 160, residuals negative 3.&#10;Student population 20: sales are 169, predicted sales 160, residuals 9.&#10;Student population 22: sales are 149, predicted sales 170, residuals negative 21.&#10;Student population 26: sales are 202, predicted sales 190, residuals 12.">
            <a:extLst>
              <a:ext uri="{FF2B5EF4-FFF2-40B4-BE49-F238E27FC236}">
                <a16:creationId xmlns:a16="http://schemas.microsoft.com/office/drawing/2014/main" id="{20B0C9D7-29D3-4741-9A37-81A0685AF2EC}"/>
              </a:ext>
              <a:ext uri="{C183D7F6-B498-43B3-948B-1728B52AA6E4}">
                <adec:decorative xmlns:adec="http://schemas.microsoft.com/office/drawing/2017/decorative" val="0"/>
              </a:ext>
            </a:extLst>
          </p:cNvPr>
          <p:cNvPicPr>
            <a:picLocks noGrp="1" noChangeAspect="1"/>
          </p:cNvPicPr>
          <p:nvPr>
            <p:ph idx="10"/>
          </p:nvPr>
        </p:nvPicPr>
        <p:blipFill>
          <a:blip r:embed="rId2"/>
          <a:stretch>
            <a:fillRect/>
          </a:stretch>
        </p:blipFill>
        <p:spPr>
          <a:xfrm>
            <a:off x="4343400" y="1954626"/>
            <a:ext cx="6867525" cy="4411705"/>
          </a:xfrm>
          <a:prstGeom prst="rect">
            <a:avLst/>
          </a:prstGeom>
        </p:spPr>
      </p:pic>
    </p:spTree>
    <p:extLst>
      <p:ext uri="{BB962C8B-B14F-4D97-AF65-F5344CB8AC3E}">
        <p14:creationId xmlns:p14="http://schemas.microsoft.com/office/powerpoint/2010/main" val="2577012733"/>
      </p:ext>
    </p:extLst>
  </p:cSld>
  <p:clrMapOvr>
    <a:masterClrMapping/>
  </p:clrMapOvr>
  <p:transition/>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Residual Plot Against </a:t>
            </a:r>
            <a:r>
              <a:rPr lang="en-US" i="1"/>
              <a:t>x</a:t>
            </a:r>
            <a:r>
              <a:rPr lang="en-US"/>
              <a:t> (6 of 7)</a:t>
            </a:r>
            <a:endParaRPr lang="en-IN"/>
          </a:p>
        </p:txBody>
      </p:sp>
      <p:sp>
        <p:nvSpPr>
          <p:cNvPr id="5" name="Content Placeholder 2">
            <a:extLst>
              <a:ext uri="{FF2B5EF4-FFF2-40B4-BE49-F238E27FC236}">
                <a16:creationId xmlns:a16="http://schemas.microsoft.com/office/drawing/2014/main" id="{CC8BCA16-A663-4200-A52C-C8CE01C7C4B8}"/>
              </a:ext>
            </a:extLst>
          </p:cNvPr>
          <p:cNvSpPr>
            <a:spLocks noGrp="1"/>
          </p:cNvSpPr>
          <p:nvPr>
            <p:ph sz="half" idx="1"/>
          </p:nvPr>
        </p:nvSpPr>
        <p:spPr>
          <a:xfrm>
            <a:off x="476842" y="1825625"/>
            <a:ext cx="4932389" cy="1731963"/>
          </a:xfrm>
        </p:spPr>
        <p:txBody>
          <a:bodyPr/>
          <a:lstStyle/>
          <a:p>
            <a:pPr marL="0" indent="0">
              <a:buNone/>
            </a:pPr>
            <a:r>
              <a:rPr lang="en-US" b="1" u="sng"/>
              <a:t>Example:</a:t>
            </a:r>
            <a:r>
              <a:rPr lang="en-US"/>
              <a:t> Armand’s Pizza Parlors</a:t>
            </a:r>
          </a:p>
          <a:p>
            <a:pPr>
              <a:spcBef>
                <a:spcPts val="600"/>
              </a:spcBef>
              <a:spcAft>
                <a:spcPct val="0"/>
              </a:spcAft>
            </a:pPr>
            <a:r>
              <a:rPr lang="en-US"/>
              <a:t>Plot of the residuals against</a:t>
            </a:r>
          </a:p>
          <a:p>
            <a:pPr indent="0">
              <a:spcBef>
                <a:spcPct val="0"/>
              </a:spcBef>
              <a:spcAft>
                <a:spcPct val="0"/>
              </a:spcAft>
              <a:buNone/>
            </a:pPr>
            <a:r>
              <a:rPr lang="en-US"/>
              <a:t>independent variable </a:t>
            </a:r>
            <a:r>
              <a:rPr lang="en-US" i="1"/>
              <a:t>x</a:t>
            </a:r>
            <a:r>
              <a:rPr lang="en-US"/>
              <a:t>.</a:t>
            </a:r>
          </a:p>
        </p:txBody>
      </p:sp>
      <p:pic>
        <p:nvPicPr>
          <p:cNvPr id="10" name="Picture 3" descr="A residual plot against the predicted values y-hat for Armand’s pizza parlors. The x-axis representing the predicted value of y ranges from 60 to 180, in increments of 20. The y-axis representing residual (y minus y-hat) ranges from negative 20 to 20, in increments of 10. The plots are as follows: (70, negative 12), (90, 15), (100, negative 12), (100, 18), (120, negative 2), (140, negative 2), (160, negative 2), (160, 9), (170, negative 20), and (170, 12). Note: all values are approximate. ">
            <a:extLst>
              <a:ext uri="{FF2B5EF4-FFF2-40B4-BE49-F238E27FC236}">
                <a16:creationId xmlns:a16="http://schemas.microsoft.com/office/drawing/2014/main" id="{9E0EFE47-BD35-4B89-B496-C006F0696C66}"/>
              </a:ext>
            </a:extLst>
          </p:cNvPr>
          <p:cNvPicPr>
            <a:picLocks noGrp="1" noChangeAspect="1"/>
          </p:cNvPicPr>
          <p:nvPr>
            <p:ph sz="half" idx="2"/>
          </p:nvPr>
        </p:nvPicPr>
        <p:blipFill>
          <a:blip r:embed="rId2"/>
          <a:stretch>
            <a:fillRect/>
          </a:stretch>
        </p:blipFill>
        <p:spPr>
          <a:xfrm>
            <a:off x="5486722" y="1794629"/>
            <a:ext cx="6197741" cy="4572000"/>
          </a:xfrm>
          <a:prstGeom prst="rect">
            <a:avLst/>
          </a:prstGeom>
        </p:spPr>
      </p:pic>
    </p:spTree>
    <p:extLst>
      <p:ext uri="{BB962C8B-B14F-4D97-AF65-F5344CB8AC3E}">
        <p14:creationId xmlns:p14="http://schemas.microsoft.com/office/powerpoint/2010/main" val="2577816413"/>
      </p:ext>
    </p:extLst>
  </p:cSld>
  <p:clrMapOvr>
    <a:masterClrMapping/>
  </p:clrMapOvr>
  <p:transition/>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Using Excel to Produce a Residual Plot</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3" y="1825624"/>
            <a:ext cx="3566160" cy="1382525"/>
          </a:xfrm>
        </p:spPr>
        <p:txBody>
          <a:bodyPr/>
          <a:lstStyle/>
          <a:p>
            <a:pPr marL="0" indent="0">
              <a:buNone/>
            </a:pPr>
            <a:r>
              <a:rPr lang="en-US" b="1" u="sng"/>
              <a:t>Example:</a:t>
            </a:r>
            <a:endParaRPr lang="en-US"/>
          </a:p>
          <a:p>
            <a:pPr marL="0" indent="0">
              <a:buNone/>
            </a:pPr>
            <a:r>
              <a:rPr lang="en-US"/>
              <a:t>Armand’s Pizza Parlors</a:t>
            </a:r>
          </a:p>
        </p:txBody>
      </p:sp>
      <p:pic>
        <p:nvPicPr>
          <p:cNvPr id="7" name="Picture 3" descr="A screenshot of an Excel sheet shows the regression tool residual output for the Armand’s Pizza Parlors Problem. It includes two tables and a residual plot. The column headers of the first table are restaurant, population, and sales. The table infers the following data: 1, 2, 58; 2, 6, 105; 3, 8, 88; 4, 8, 118; 5, 12, 117; 6, 16, 137; 7, 20, 157; 8, 20, 169; 9, 22, 149; and 10, 26, 202. The data for the second table, residual output are listed under the column headers: observation, predicted sales, and residuals. The data are as follows: 1, 70, negative 12; 2, 90, 15; 3, 100, negative 12; 4, 100, 18; 5, 120, negative 3; 6, 140, negative 3; 7, 160, negative 3; 8, 160, 9; 9, 170, negative 21; and 10, 190, 12. In the residual plot, the horizontal axis representing population ranges from 0 to 30, in increments of 5. The vertical axis representing residuals ranges from negative 25 to 20, in increments of 5. The plots are as follows: (2, negative 12), (6, 15), (8, negative 12), (9, 18), (12, negative 3), (16, negative 3), (20, 10), (22, negative 21), and (26, 12).">
            <a:extLst>
              <a:ext uri="{FF2B5EF4-FFF2-40B4-BE49-F238E27FC236}">
                <a16:creationId xmlns:a16="http://schemas.microsoft.com/office/drawing/2014/main" id="{6778C96A-6B07-4A41-A8F5-F9A5460E25B0}"/>
              </a:ext>
            </a:extLst>
          </p:cNvPr>
          <p:cNvPicPr>
            <a:picLocks noGrp="1" noChangeAspect="1"/>
          </p:cNvPicPr>
          <p:nvPr>
            <p:ph sz="half" idx="2"/>
          </p:nvPr>
        </p:nvPicPr>
        <p:blipFill>
          <a:blip r:embed="rId2"/>
          <a:stretch>
            <a:fillRect/>
          </a:stretch>
        </p:blipFill>
        <p:spPr>
          <a:xfrm>
            <a:off x="4355025" y="1706190"/>
            <a:ext cx="7119259" cy="4572000"/>
          </a:xfrm>
          <a:prstGeom prst="rect">
            <a:avLst/>
          </a:prstGeom>
        </p:spPr>
      </p:pic>
    </p:spTree>
    <p:extLst>
      <p:ext uri="{BB962C8B-B14F-4D97-AF65-F5344CB8AC3E}">
        <p14:creationId xmlns:p14="http://schemas.microsoft.com/office/powerpoint/2010/main" val="382843786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Stem-and-Leaf Display (4 of 7)</a:t>
            </a:r>
            <a:endParaRPr lang="en-IN"/>
          </a:p>
        </p:txBody>
      </p:sp>
      <p:graphicFrame>
        <p:nvGraphicFramePr>
          <p:cNvPr id="12" name="Table 2">
            <a:extLst>
              <a:ext uri="{FF2B5EF4-FFF2-40B4-BE49-F238E27FC236}">
                <a16:creationId xmlns:a16="http://schemas.microsoft.com/office/drawing/2014/main" id="{D3DDFB92-5339-4FB9-B652-551F2189C1CB}"/>
              </a:ext>
            </a:extLst>
          </p:cNvPr>
          <p:cNvGraphicFramePr>
            <a:graphicFrameLocks noGrp="1"/>
          </p:cNvGraphicFramePr>
          <p:nvPr>
            <p:ph sz="half" idx="1"/>
            <p:extLst>
              <p:ext uri="{D42A27DB-BD31-4B8C-83A1-F6EECF244321}">
                <p14:modId xmlns:p14="http://schemas.microsoft.com/office/powerpoint/2010/main" val="847616167"/>
              </p:ext>
            </p:extLst>
          </p:nvPr>
        </p:nvGraphicFramePr>
        <p:xfrm>
          <a:off x="2667000" y="1895650"/>
          <a:ext cx="6858001" cy="3657600"/>
        </p:xfrm>
        <a:graphic>
          <a:graphicData uri="http://schemas.openxmlformats.org/drawingml/2006/table">
            <a:tbl>
              <a:tblPr firstRow="1" bandRow="1">
                <a:tableStyleId>{E8034E78-7F5D-4C2E-B375-FC64B27BC917}</a:tableStyleId>
              </a:tblPr>
              <a:tblGrid>
                <a:gridCol w="766833">
                  <a:extLst>
                    <a:ext uri="{9D8B030D-6E8A-4147-A177-3AD203B41FA5}">
                      <a16:colId xmlns:a16="http://schemas.microsoft.com/office/drawing/2014/main" val="3317657856"/>
                    </a:ext>
                  </a:extLst>
                </a:gridCol>
                <a:gridCol w="648860">
                  <a:extLst>
                    <a:ext uri="{9D8B030D-6E8A-4147-A177-3AD203B41FA5}">
                      <a16:colId xmlns:a16="http://schemas.microsoft.com/office/drawing/2014/main" val="2696603773"/>
                    </a:ext>
                  </a:extLst>
                </a:gridCol>
                <a:gridCol w="508763">
                  <a:extLst>
                    <a:ext uri="{9D8B030D-6E8A-4147-A177-3AD203B41FA5}">
                      <a16:colId xmlns:a16="http://schemas.microsoft.com/office/drawing/2014/main" val="304689187"/>
                    </a:ext>
                  </a:extLst>
                </a:gridCol>
                <a:gridCol w="648860">
                  <a:extLst>
                    <a:ext uri="{9D8B030D-6E8A-4147-A177-3AD203B41FA5}">
                      <a16:colId xmlns:a16="http://schemas.microsoft.com/office/drawing/2014/main" val="2488608461"/>
                    </a:ext>
                  </a:extLst>
                </a:gridCol>
                <a:gridCol w="648860">
                  <a:extLst>
                    <a:ext uri="{9D8B030D-6E8A-4147-A177-3AD203B41FA5}">
                      <a16:colId xmlns:a16="http://schemas.microsoft.com/office/drawing/2014/main" val="2340468955"/>
                    </a:ext>
                  </a:extLst>
                </a:gridCol>
                <a:gridCol w="678359">
                  <a:extLst>
                    <a:ext uri="{9D8B030D-6E8A-4147-A177-3AD203B41FA5}">
                      <a16:colId xmlns:a16="http://schemas.microsoft.com/office/drawing/2014/main" val="1778569109"/>
                    </a:ext>
                  </a:extLst>
                </a:gridCol>
                <a:gridCol w="471897">
                  <a:extLst>
                    <a:ext uri="{9D8B030D-6E8A-4147-A177-3AD203B41FA5}">
                      <a16:colId xmlns:a16="http://schemas.microsoft.com/office/drawing/2014/main" val="1253983187"/>
                    </a:ext>
                  </a:extLst>
                </a:gridCol>
                <a:gridCol w="508763">
                  <a:extLst>
                    <a:ext uri="{9D8B030D-6E8A-4147-A177-3AD203B41FA5}">
                      <a16:colId xmlns:a16="http://schemas.microsoft.com/office/drawing/2014/main" val="2009930160"/>
                    </a:ext>
                  </a:extLst>
                </a:gridCol>
                <a:gridCol w="288314">
                  <a:extLst>
                    <a:ext uri="{9D8B030D-6E8A-4147-A177-3AD203B41FA5}">
                      <a16:colId xmlns:a16="http://schemas.microsoft.com/office/drawing/2014/main" val="763526048"/>
                    </a:ext>
                  </a:extLst>
                </a:gridCol>
                <a:gridCol w="501384">
                  <a:extLst>
                    <a:ext uri="{9D8B030D-6E8A-4147-A177-3AD203B41FA5}">
                      <a16:colId xmlns:a16="http://schemas.microsoft.com/office/drawing/2014/main" val="2839669741"/>
                    </a:ext>
                  </a:extLst>
                </a:gridCol>
                <a:gridCol w="685724">
                  <a:extLst>
                    <a:ext uri="{9D8B030D-6E8A-4147-A177-3AD203B41FA5}">
                      <a16:colId xmlns:a16="http://schemas.microsoft.com/office/drawing/2014/main" val="2980388197"/>
                    </a:ext>
                  </a:extLst>
                </a:gridCol>
                <a:gridCol w="501384">
                  <a:extLst>
                    <a:ext uri="{9D8B030D-6E8A-4147-A177-3AD203B41FA5}">
                      <a16:colId xmlns:a16="http://schemas.microsoft.com/office/drawing/2014/main" val="842633714"/>
                    </a:ext>
                  </a:extLst>
                </a:gridCol>
              </a:tblGrid>
              <a:tr h="406400">
                <a:tc>
                  <a:txBody>
                    <a:bodyPr/>
                    <a:lstStyle/>
                    <a:p>
                      <a:pPr algn="ctr" fontAlgn="b"/>
                      <a:r>
                        <a:rPr lang="en-IN" sz="2400" b="0" u="none" strike="noStrike">
                          <a:solidFill>
                            <a:srgbClr val="141414"/>
                          </a:solidFill>
                          <a:effectLst/>
                        </a:rPr>
                        <a:t>6</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lnB w="12700" cap="flat" cmpd="sng" algn="ctr">
                      <a:noFill/>
                      <a:prstDash val="solid"/>
                      <a:round/>
                      <a:headEnd type="none" w="med" len="med"/>
                      <a:tailEnd type="none" w="med" len="med"/>
                    </a:lnB>
                    <a:solidFill>
                      <a:srgbClr val="C0D8ED"/>
                    </a:solidFill>
                  </a:tcPr>
                </a:tc>
                <a:tc>
                  <a:txBody>
                    <a:bodyPr/>
                    <a:lstStyle/>
                    <a:p>
                      <a:pPr algn="ctr" fontAlgn="b"/>
                      <a:r>
                        <a:rPr lang="en-IN" sz="2400" b="0" u="none" strike="noStrike">
                          <a:solidFill>
                            <a:srgbClr val="141414"/>
                          </a:solidFill>
                          <a:effectLst/>
                        </a:rPr>
                        <a:t>9</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lnB w="12700" cap="flat" cmpd="sng" algn="ctr">
                      <a:noFill/>
                      <a:prstDash val="solid"/>
                      <a:round/>
                      <a:headEnd type="none" w="med" len="med"/>
                      <a:tailEnd type="none" w="med" len="med"/>
                    </a:lnB>
                    <a:solidFill>
                      <a:srgbClr val="C0D8ED"/>
                    </a:solidFill>
                  </a:tcPr>
                </a:tc>
                <a:tc>
                  <a:txBody>
                    <a:bodyPr/>
                    <a:lstStyle/>
                    <a:p>
                      <a:pPr algn="ctr" fontAlgn="b"/>
                      <a:r>
                        <a:rPr lang="en-IN" sz="2400" b="0" u="none" strike="noStrike">
                          <a:solidFill>
                            <a:srgbClr val="141414"/>
                          </a:solidFill>
                          <a:effectLst/>
                        </a:rPr>
                        <a:t>8</a:t>
                      </a:r>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B w="12700" cap="flat" cmpd="sng" algn="ctr">
                      <a:noFill/>
                      <a:prstDash val="solid"/>
                      <a:round/>
                      <a:headEnd type="none" w="med" len="med"/>
                      <a:tailEnd type="none" w="med" len="med"/>
                    </a:lnB>
                    <a:solidFill>
                      <a:srgbClr val="C0D8ED"/>
                    </a:solidFill>
                  </a:tcPr>
                </a:tc>
                <a:extLst>
                  <a:ext uri="{0D108BD9-81ED-4DB2-BD59-A6C34878D82A}">
                    <a16:rowId xmlns:a16="http://schemas.microsoft.com/office/drawing/2014/main" val="2794160550"/>
                  </a:ext>
                </a:extLst>
              </a:tr>
              <a:tr h="406400">
                <a:tc>
                  <a:txBody>
                    <a:bodyPr/>
                    <a:lstStyle/>
                    <a:p>
                      <a:pPr algn="ctr" fontAlgn="b"/>
                      <a:r>
                        <a:rPr lang="en-IN" sz="2400" u="none" strike="noStrike">
                          <a:solidFill>
                            <a:srgbClr val="141414"/>
                          </a:solidFill>
                          <a:effectLst/>
                        </a:rPr>
                        <a:t>7</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3</a:t>
                      </a:r>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3</a:t>
                      </a:r>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lnT w="12700" cap="flat" cmpd="sng" algn="ctr">
                      <a:noFill/>
                      <a:prstDash val="solid"/>
                      <a:round/>
                      <a:headEnd type="none" w="med" len="med"/>
                      <a:tailEnd type="none" w="med" len="med"/>
                    </a:lnT>
                    <a:solidFill>
                      <a:srgbClr val="C0D8ED"/>
                    </a:solidFill>
                  </a:tcPr>
                </a:tc>
                <a:extLst>
                  <a:ext uri="{0D108BD9-81ED-4DB2-BD59-A6C34878D82A}">
                    <a16:rowId xmlns:a16="http://schemas.microsoft.com/office/drawing/2014/main" val="1904363563"/>
                  </a:ext>
                </a:extLst>
              </a:tr>
              <a:tr h="406400">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3</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1</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1</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0</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4</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811061146"/>
                  </a:ext>
                </a:extLst>
              </a:tr>
              <a:tr h="406400">
                <a:tc>
                  <a:txBody>
                    <a:bodyPr/>
                    <a:lstStyle/>
                    <a:p>
                      <a:pPr algn="ctr" fontAlgn="b"/>
                      <a:r>
                        <a:rPr lang="en-IN" sz="2400" u="none" strike="noStrike">
                          <a:solidFill>
                            <a:srgbClr val="141414"/>
                          </a:solidFill>
                          <a:effectLst/>
                        </a:rPr>
                        <a:t>9</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7</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1</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4</a:t>
                      </a:r>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2633515303"/>
                  </a:ext>
                </a:extLst>
              </a:tr>
              <a:tr h="406400">
                <a:tc>
                  <a:txBody>
                    <a:bodyPr/>
                    <a:lstStyle/>
                    <a:p>
                      <a:pPr algn="ctr" fontAlgn="b"/>
                      <a:r>
                        <a:rPr lang="en-IN" sz="2400" u="none" strike="noStrike">
                          <a:solidFill>
                            <a:srgbClr val="141414"/>
                          </a:solidFill>
                          <a:effectLst/>
                        </a:rPr>
                        <a:t>10</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7</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4</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0</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0</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3373724485"/>
                  </a:ext>
                </a:extLst>
              </a:tr>
              <a:tr h="406400">
                <a:tc>
                  <a:txBody>
                    <a:bodyPr/>
                    <a:lstStyle/>
                    <a:p>
                      <a:pPr algn="ctr" fontAlgn="b"/>
                      <a:r>
                        <a:rPr lang="en-IN" sz="2400" u="none" strike="noStrike">
                          <a:solidFill>
                            <a:srgbClr val="141414"/>
                          </a:solidFill>
                          <a:effectLst/>
                        </a:rPr>
                        <a:t>11</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9</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3</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5</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9</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1920708693"/>
                  </a:ext>
                </a:extLst>
              </a:tr>
              <a:tr h="406400">
                <a:tc>
                  <a:txBody>
                    <a:bodyPr/>
                    <a:lstStyle/>
                    <a:p>
                      <a:pPr algn="ctr" fontAlgn="b"/>
                      <a:r>
                        <a:rPr lang="en-IN" sz="2400" u="none" strike="noStrike">
                          <a:solidFill>
                            <a:srgbClr val="141414"/>
                          </a:solidFill>
                          <a:effectLst/>
                        </a:rPr>
                        <a:t>12</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6</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8</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7</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r>
                        <a:rPr lang="en-IN" sz="2400" u="none" strike="noStrike">
                          <a:solidFill>
                            <a:srgbClr val="141414"/>
                          </a:solidFill>
                          <a:effectLst/>
                        </a:rPr>
                        <a:t>4</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4068404018"/>
                  </a:ext>
                </a:extLst>
              </a:tr>
              <a:tr h="406400">
                <a:tc>
                  <a:txBody>
                    <a:bodyPr/>
                    <a:lstStyle/>
                    <a:p>
                      <a:pPr algn="ctr" fontAlgn="b"/>
                      <a:r>
                        <a:rPr lang="en-IN" sz="2400" u="none" strike="noStrike">
                          <a:solidFill>
                            <a:srgbClr val="141414"/>
                          </a:solidFill>
                          <a:effectLst/>
                        </a:rPr>
                        <a:t>13</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2</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r>
                        <a:rPr lang="en-IN" sz="2400" u="none" strike="noStrike">
                          <a:solidFill>
                            <a:srgbClr val="141414"/>
                          </a:solidFill>
                          <a:effectLst/>
                        </a:rPr>
                        <a:t>4</a:t>
                      </a:r>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1553986366"/>
                  </a:ext>
                </a:extLst>
              </a:tr>
              <a:tr h="406400">
                <a:tc>
                  <a:txBody>
                    <a:bodyPr/>
                    <a:lstStyle/>
                    <a:p>
                      <a:pPr algn="ctr" fontAlgn="b"/>
                      <a:r>
                        <a:rPr lang="en-IN" sz="2400" u="none" strike="noStrike">
                          <a:solidFill>
                            <a:srgbClr val="141414"/>
                          </a:solidFill>
                          <a:effectLst/>
                        </a:rPr>
                        <a:t>14</a:t>
                      </a:r>
                      <a:endParaRPr lang="en-IN" sz="2400" b="0" i="0" u="none" strike="noStrike">
                        <a:solidFill>
                          <a:srgbClr val="141414"/>
                        </a:solidFill>
                        <a:effectLst/>
                        <a:latin typeface="+mn-lt"/>
                      </a:endParaRPr>
                    </a:p>
                  </a:txBody>
                  <a:tcPr marL="0" marR="0" marT="0" marB="0" anchor="b">
                    <a:lnR w="12700" cap="flat" cmpd="sng" algn="ctr">
                      <a:solidFill>
                        <a:schemeClr val="tx1">
                          <a:lumMod val="50000"/>
                        </a:schemeClr>
                      </a:solidFill>
                      <a:prstDash val="solid"/>
                      <a:round/>
                      <a:headEnd type="none" w="med" len="med"/>
                      <a:tailEnd type="none" w="med" len="med"/>
                    </a:lnR>
                    <a:solidFill>
                      <a:srgbClr val="C0D8ED"/>
                    </a:solidFill>
                  </a:tcPr>
                </a:tc>
                <a:tc>
                  <a:txBody>
                    <a:bodyPr/>
                    <a:lstStyle/>
                    <a:p>
                      <a:pPr algn="ctr" fontAlgn="b"/>
                      <a:r>
                        <a:rPr lang="en-IN" sz="2400" u="none" strike="noStrike">
                          <a:solidFill>
                            <a:srgbClr val="141414"/>
                          </a:solidFill>
                          <a:effectLst/>
                        </a:rPr>
                        <a:t>1</a:t>
                      </a:r>
                      <a:endParaRPr lang="en-IN" sz="2400" b="0" i="0" u="none" strike="noStrike">
                        <a:solidFill>
                          <a:srgbClr val="141414"/>
                        </a:solidFill>
                        <a:effectLst/>
                        <a:latin typeface="+mn-lt"/>
                      </a:endParaRPr>
                    </a:p>
                  </a:txBody>
                  <a:tcPr marL="0" marR="0" marT="0" marB="0" anchor="b">
                    <a:lnL w="12700" cap="flat" cmpd="sng" algn="ctr">
                      <a:solidFill>
                        <a:schemeClr val="tx1">
                          <a:lumMod val="50000"/>
                        </a:schemeClr>
                      </a:solidFill>
                      <a:prstDash val="solid"/>
                      <a:round/>
                      <a:headEnd type="none" w="med" len="med"/>
                      <a:tailEnd type="none" w="med" len="med"/>
                    </a:lnL>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tc>
                  <a:txBody>
                    <a:bodyPr/>
                    <a:lstStyle/>
                    <a:p>
                      <a:pPr algn="ctr" fontAlgn="b"/>
                      <a:endParaRPr lang="en-IN" sz="2400" b="0" i="0" u="none" strike="noStrike">
                        <a:solidFill>
                          <a:srgbClr val="141414"/>
                        </a:solidFill>
                        <a:effectLst/>
                        <a:latin typeface="+mn-lt"/>
                      </a:endParaRPr>
                    </a:p>
                  </a:txBody>
                  <a:tcPr marL="0" marR="0" marT="0" marB="0" anchor="b">
                    <a:solidFill>
                      <a:srgbClr val="C0D8ED"/>
                    </a:solidFill>
                  </a:tcPr>
                </a:tc>
                <a:extLst>
                  <a:ext uri="{0D108BD9-81ED-4DB2-BD59-A6C34878D82A}">
                    <a16:rowId xmlns:a16="http://schemas.microsoft.com/office/drawing/2014/main" val="2571990296"/>
                  </a:ext>
                </a:extLst>
              </a:tr>
            </a:tbl>
          </a:graphicData>
        </a:graphic>
      </p:graphicFrame>
      <p:sp>
        <p:nvSpPr>
          <p:cNvPr id="10" name="Content Placeholder 3">
            <a:extLst>
              <a:ext uri="{FF2B5EF4-FFF2-40B4-BE49-F238E27FC236}">
                <a16:creationId xmlns:a16="http://schemas.microsoft.com/office/drawing/2014/main" id="{F42D7ADF-4241-45C3-91FD-0A1E3CEFDB13}"/>
              </a:ext>
            </a:extLst>
          </p:cNvPr>
          <p:cNvSpPr>
            <a:spLocks noGrp="1"/>
          </p:cNvSpPr>
          <p:nvPr>
            <p:ph sz="half" idx="2"/>
          </p:nvPr>
        </p:nvSpPr>
        <p:spPr>
          <a:xfrm>
            <a:off x="2482758" y="5675164"/>
            <a:ext cx="1094196" cy="532908"/>
          </a:xfrm>
        </p:spPr>
        <p:txBody>
          <a:bodyPr/>
          <a:lstStyle/>
          <a:p>
            <a:pPr marL="0" indent="0">
              <a:buNone/>
            </a:pPr>
            <a:r>
              <a:rPr lang="en-IN" sz="2800">
                <a:solidFill>
                  <a:srgbClr val="141414"/>
                </a:solidFill>
              </a:rPr>
              <a:t>Stem</a:t>
            </a:r>
          </a:p>
        </p:txBody>
      </p:sp>
      <p:sp>
        <p:nvSpPr>
          <p:cNvPr id="11" name="Content Placeholder 4">
            <a:extLst>
              <a:ext uri="{FF2B5EF4-FFF2-40B4-BE49-F238E27FC236}">
                <a16:creationId xmlns:a16="http://schemas.microsoft.com/office/drawing/2014/main" id="{425C476F-0FF8-4086-820F-43B0BB6E4E0B}"/>
              </a:ext>
            </a:extLst>
          </p:cNvPr>
          <p:cNvSpPr>
            <a:spLocks noGrp="1"/>
          </p:cNvSpPr>
          <p:nvPr>
            <p:ph sz="half" idx="10"/>
          </p:nvPr>
        </p:nvSpPr>
        <p:spPr>
          <a:xfrm>
            <a:off x="5884410" y="5675164"/>
            <a:ext cx="974724" cy="536320"/>
          </a:xfrm>
        </p:spPr>
        <p:txBody>
          <a:bodyPr/>
          <a:lstStyle/>
          <a:p>
            <a:pPr marL="0" indent="0">
              <a:buNone/>
            </a:pPr>
            <a:r>
              <a:rPr lang="en-IN" sz="2800">
                <a:solidFill>
                  <a:srgbClr val="141414"/>
                </a:solidFill>
              </a:rPr>
              <a:t>Leaf</a:t>
            </a:r>
          </a:p>
        </p:txBody>
      </p:sp>
    </p:spTree>
    <p:extLst>
      <p:ext uri="{BB962C8B-B14F-4D97-AF65-F5344CB8AC3E}">
        <p14:creationId xmlns:p14="http://schemas.microsoft.com/office/powerpoint/2010/main" val="2439543175"/>
      </p:ext>
    </p:extLst>
  </p:cSld>
  <p:clrMapOvr>
    <a:masterClrMapping/>
  </p:clrMapOvr>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Standardized Residuals</a:t>
            </a:r>
            <a:endParaRPr lang="en-IN"/>
          </a:p>
        </p:txBody>
      </p:sp>
      <p:sp>
        <p:nvSpPr>
          <p:cNvPr id="3" name="Content Placeholder 2"/>
          <p:cNvSpPr>
            <a:spLocks noGrp="1"/>
          </p:cNvSpPr>
          <p:nvPr>
            <p:ph sz="half" idx="2"/>
          </p:nvPr>
        </p:nvSpPr>
        <p:spPr>
          <a:xfrm>
            <a:off x="476843" y="1828801"/>
            <a:ext cx="11241915" cy="469685"/>
          </a:xfrm>
        </p:spPr>
        <p:txBody>
          <a:bodyPr/>
          <a:lstStyle/>
          <a:p>
            <a:pPr>
              <a:spcBef>
                <a:spcPts val="600"/>
              </a:spcBef>
            </a:pPr>
            <a:r>
              <a:rPr lang="en-US"/>
              <a:t>Standardized Residual for Observation </a:t>
            </a:r>
            <a:r>
              <a:rPr lang="en-US" i="1"/>
              <a:t>I</a:t>
            </a:r>
          </a:p>
        </p:txBody>
      </p:sp>
      <p:graphicFrame>
        <p:nvGraphicFramePr>
          <p:cNvPr id="7" name="Object 3" descr="Begin equation. Start fraction y subscript i baseline minus y caret subscript i baseline divided by s subscript y i baseline minus y caret subscript i baseline end fraction. End equation. &#10;">
            <a:extLst>
              <a:ext uri="{FF2B5EF4-FFF2-40B4-BE49-F238E27FC236}">
                <a16:creationId xmlns:a16="http://schemas.microsoft.com/office/drawing/2014/main" id="{B93FD41E-F271-4E20-BCEF-BF86FDB8E16C}"/>
              </a:ext>
            </a:extLst>
          </p:cNvPr>
          <p:cNvGraphicFramePr>
            <a:graphicFrameLocks noGrp="1" noChangeAspect="1"/>
          </p:cNvGraphicFramePr>
          <p:nvPr>
            <p:ph idx="10"/>
            <p:extLst>
              <p:ext uri="{D42A27DB-BD31-4B8C-83A1-F6EECF244321}">
                <p14:modId xmlns:p14="http://schemas.microsoft.com/office/powerpoint/2010/main" val="1777286122"/>
              </p:ext>
            </p:extLst>
          </p:nvPr>
        </p:nvGraphicFramePr>
        <p:xfrm>
          <a:off x="5638800" y="2552700"/>
          <a:ext cx="914400" cy="863600"/>
        </p:xfrm>
        <a:graphic>
          <a:graphicData uri="http://schemas.openxmlformats.org/presentationml/2006/ole">
            <mc:AlternateContent xmlns:mc="http://schemas.openxmlformats.org/markup-compatibility/2006">
              <mc:Choice xmlns:v="urn:schemas-microsoft-com:vml" Requires="v">
                <p:oleObj spid="_x0000_s344068" name="Equation" r:id="rId3" imgW="914400" imgH="863280" progId="Equation.DSMT4">
                  <p:embed/>
                </p:oleObj>
              </mc:Choice>
              <mc:Fallback>
                <p:oleObj name="Equation" r:id="rId3" imgW="914400" imgH="863280" progId="Equation.DSMT4">
                  <p:embed/>
                  <p:pic>
                    <p:nvPicPr>
                      <p:cNvPr id="0" name="OLE substitute image"/>
                      <p:cNvPicPr/>
                      <p:nvPr/>
                    </p:nvPicPr>
                    <p:blipFill>
                      <a:blip r:embed="rId4"/>
                      <a:stretch>
                        <a:fillRect/>
                      </a:stretch>
                    </p:blipFill>
                    <p:spPr>
                      <a:xfrm>
                        <a:off x="5638800" y="2552700"/>
                        <a:ext cx="914400" cy="863600"/>
                      </a:xfrm>
                      <a:prstGeom prst="rect">
                        <a:avLst/>
                      </a:prstGeom>
                      <a:noFill/>
                      <a:ln w="38100">
                        <a:noFill/>
                      </a:ln>
                    </p:spPr>
                  </p:pic>
                </p:oleObj>
              </mc:Fallback>
            </mc:AlternateContent>
          </a:graphicData>
        </a:graphic>
      </p:graphicFrame>
      <p:sp>
        <p:nvSpPr>
          <p:cNvPr id="5" name="Content Placeholder 4">
            <a:extLst>
              <a:ext uri="{FF2B5EF4-FFF2-40B4-BE49-F238E27FC236}">
                <a16:creationId xmlns:a16="http://schemas.microsoft.com/office/drawing/2014/main" id="{C31E5360-5AAF-4C9C-9C49-8C54E98DCB74}"/>
              </a:ext>
            </a:extLst>
          </p:cNvPr>
          <p:cNvSpPr>
            <a:spLocks noGrp="1"/>
          </p:cNvSpPr>
          <p:nvPr>
            <p:ph idx="15"/>
          </p:nvPr>
        </p:nvSpPr>
        <p:spPr>
          <a:xfrm>
            <a:off x="476843" y="4027192"/>
            <a:ext cx="1324938" cy="469685"/>
          </a:xfrm>
        </p:spPr>
        <p:txBody>
          <a:bodyPr/>
          <a:lstStyle/>
          <a:p>
            <a:pPr marL="244475" algn="l"/>
            <a:r>
              <a:rPr lang="en-US"/>
              <a:t>where</a:t>
            </a:r>
          </a:p>
        </p:txBody>
      </p:sp>
      <p:graphicFrame>
        <p:nvGraphicFramePr>
          <p:cNvPr id="10" name="Object 5" descr="Begin equation. s subscript y i baseline minus y caret subscript i baseline baseline equals s start root 1 minus h subscript i end root. End equation.&#10;">
            <a:extLst>
              <a:ext uri="{FF2B5EF4-FFF2-40B4-BE49-F238E27FC236}">
                <a16:creationId xmlns:a16="http://schemas.microsoft.com/office/drawing/2014/main" id="{1EFF2B20-D516-4CF5-A589-866B746FF246}"/>
              </a:ext>
            </a:extLst>
          </p:cNvPr>
          <p:cNvGraphicFramePr>
            <a:graphicFrameLocks noGrp="1" noChangeAspect="1"/>
          </p:cNvGraphicFramePr>
          <p:nvPr>
            <p:ph idx="11"/>
            <p:extLst>
              <p:ext uri="{D42A27DB-BD31-4B8C-83A1-F6EECF244321}">
                <p14:modId xmlns:p14="http://schemas.microsoft.com/office/powerpoint/2010/main" val="1631728425"/>
              </p:ext>
            </p:extLst>
          </p:nvPr>
        </p:nvGraphicFramePr>
        <p:xfrm>
          <a:off x="5086380" y="3933773"/>
          <a:ext cx="2019240" cy="495000"/>
        </p:xfrm>
        <a:graphic>
          <a:graphicData uri="http://schemas.openxmlformats.org/presentationml/2006/ole">
            <mc:AlternateContent xmlns:mc="http://schemas.openxmlformats.org/markup-compatibility/2006">
              <mc:Choice xmlns:v="urn:schemas-microsoft-com:vml" Requires="v">
                <p:oleObj spid="_x0000_s344069" name="Equation" r:id="rId5" imgW="2019240" imgH="495000" progId="Equation.DSMT4">
                  <p:embed/>
                </p:oleObj>
              </mc:Choice>
              <mc:Fallback>
                <p:oleObj name="Equation" r:id="rId5" imgW="2019240" imgH="495000" progId="Equation.DSMT4">
                  <p:embed/>
                  <p:pic>
                    <p:nvPicPr>
                      <p:cNvPr id="0" name="OLE substitute image"/>
                      <p:cNvPicPr/>
                      <p:nvPr/>
                    </p:nvPicPr>
                    <p:blipFill>
                      <a:blip r:embed="rId6"/>
                      <a:stretch>
                        <a:fillRect/>
                      </a:stretch>
                    </p:blipFill>
                    <p:spPr>
                      <a:xfrm>
                        <a:off x="5086380" y="3933773"/>
                        <a:ext cx="2019240" cy="495000"/>
                      </a:xfrm>
                      <a:prstGeom prst="rect">
                        <a:avLst/>
                      </a:prstGeom>
                      <a:noFill/>
                      <a:ln w="38100">
                        <a:noFill/>
                      </a:ln>
                    </p:spPr>
                  </p:pic>
                </p:oleObj>
              </mc:Fallback>
            </mc:AlternateContent>
          </a:graphicData>
        </a:graphic>
      </p:graphicFrame>
      <p:graphicFrame>
        <p:nvGraphicFramePr>
          <p:cNvPr id="11" name="Object 6" descr="Begin equation. h subscript i baseline equals start fraction 1 divided by n end fraction plus start fraction left parenthesis x subscript i baseline minus x overbar right parenthesis squared divided by upper sigma left parenthesis x subscript i baseline minus x overbar right parenthesis squared end fraction. End equation.">
            <a:extLst>
              <a:ext uri="{FF2B5EF4-FFF2-40B4-BE49-F238E27FC236}">
                <a16:creationId xmlns:a16="http://schemas.microsoft.com/office/drawing/2014/main" id="{FCD36DB1-19E1-49AA-A795-66596B488B6A}"/>
              </a:ext>
            </a:extLst>
          </p:cNvPr>
          <p:cNvGraphicFramePr>
            <a:graphicFrameLocks noGrp="1" noChangeAspect="1"/>
          </p:cNvGraphicFramePr>
          <p:nvPr>
            <p:ph idx="13"/>
            <p:extLst>
              <p:ext uri="{D42A27DB-BD31-4B8C-83A1-F6EECF244321}">
                <p14:modId xmlns:p14="http://schemas.microsoft.com/office/powerpoint/2010/main" val="4005975082"/>
              </p:ext>
            </p:extLst>
          </p:nvPr>
        </p:nvGraphicFramePr>
        <p:xfrm>
          <a:off x="4781640" y="4857750"/>
          <a:ext cx="2628720" cy="901440"/>
        </p:xfrm>
        <a:graphic>
          <a:graphicData uri="http://schemas.openxmlformats.org/presentationml/2006/ole">
            <mc:AlternateContent xmlns:mc="http://schemas.openxmlformats.org/markup-compatibility/2006">
              <mc:Choice xmlns:v="urn:schemas-microsoft-com:vml" Requires="v">
                <p:oleObj spid="_x0000_s344070" name="Equation" r:id="rId7" imgW="2628720" imgH="901440" progId="Equation.DSMT4">
                  <p:embed/>
                </p:oleObj>
              </mc:Choice>
              <mc:Fallback>
                <p:oleObj name="Equation" r:id="rId7" imgW="2628720" imgH="901440" progId="Equation.DSMT4">
                  <p:embed/>
                  <p:pic>
                    <p:nvPicPr>
                      <p:cNvPr id="0" name="OLE substitute image"/>
                      <p:cNvPicPr/>
                      <p:nvPr/>
                    </p:nvPicPr>
                    <p:blipFill>
                      <a:blip r:embed="rId8"/>
                      <a:stretch>
                        <a:fillRect/>
                      </a:stretch>
                    </p:blipFill>
                    <p:spPr>
                      <a:xfrm>
                        <a:off x="4781640" y="4857750"/>
                        <a:ext cx="2628720" cy="901440"/>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1398224327"/>
      </p:ext>
    </p:extLst>
  </p:cSld>
  <p:clrMapOvr>
    <a:masterClrMapping/>
  </p:clrMapOvr>
  <p:transition/>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Standardized Residual Plot (1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rPr>
              <a:t>The standardized residual plot can provide insight about the assumption that the error term </a:t>
            </a:r>
            <a:r>
              <a:rPr lang="el-GR" i="1">
                <a:solidFill>
                  <a:srgbClr val="003865"/>
                </a:solidFill>
                <a:latin typeface="Arial" pitchFamily="34" charset="0"/>
                <a:cs typeface="Arial" pitchFamily="34" charset="0"/>
              </a:rPr>
              <a:t>ε</a:t>
            </a:r>
            <a:r>
              <a:rPr lang="en-US">
                <a:solidFill>
                  <a:srgbClr val="003865"/>
                </a:solidFill>
              </a:rPr>
              <a:t> has a normal distribution.</a:t>
            </a:r>
          </a:p>
          <a:p>
            <a:r>
              <a:rPr lang="en-US">
                <a:solidFill>
                  <a:srgbClr val="003865"/>
                </a:solidFill>
              </a:rPr>
              <a:t>If this assumption is satisfied, the distribution of the standardized residuals should appear to come from a standard normal probability distribution.</a:t>
            </a:r>
          </a:p>
        </p:txBody>
      </p:sp>
    </p:spTree>
    <p:extLst>
      <p:ext uri="{BB962C8B-B14F-4D97-AF65-F5344CB8AC3E}">
        <p14:creationId xmlns:p14="http://schemas.microsoft.com/office/powerpoint/2010/main" val="7101766"/>
      </p:ext>
    </p:extLst>
  </p:cSld>
  <p:clrMapOvr>
    <a:masterClrMapping/>
  </p:clrMapOvr>
  <p:transition/>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Standardized Residual Plot (2 of 4)</a:t>
            </a:r>
            <a:endParaRPr lang="en-IN"/>
          </a:p>
        </p:txBody>
      </p:sp>
      <p:sp>
        <p:nvSpPr>
          <p:cNvPr id="5" name="Content Placeholder 2">
            <a:extLst>
              <a:ext uri="{FF2B5EF4-FFF2-40B4-BE49-F238E27FC236}">
                <a16:creationId xmlns:a16="http://schemas.microsoft.com/office/drawing/2014/main" id="{CC8BCA16-A663-4200-A52C-C8CE01C7C4B8}"/>
              </a:ext>
            </a:extLst>
          </p:cNvPr>
          <p:cNvSpPr>
            <a:spLocks noGrp="1"/>
          </p:cNvSpPr>
          <p:nvPr>
            <p:ph sz="half" idx="2"/>
          </p:nvPr>
        </p:nvSpPr>
        <p:spPr>
          <a:xfrm>
            <a:off x="476843" y="1828800"/>
            <a:ext cx="3521719" cy="1100138"/>
          </a:xfrm>
        </p:spPr>
        <p:txBody>
          <a:bodyPr/>
          <a:lstStyle/>
          <a:p>
            <a:pPr marL="0" indent="0">
              <a:buNone/>
            </a:pPr>
            <a:r>
              <a:rPr lang="en-US" b="1" u="sng"/>
              <a:t>Example:</a:t>
            </a:r>
          </a:p>
          <a:p>
            <a:pPr marL="0" indent="0">
              <a:buNone/>
            </a:pPr>
            <a:r>
              <a:rPr lang="en-US"/>
              <a:t>Armand’s Pizza Parlors</a:t>
            </a:r>
          </a:p>
        </p:txBody>
      </p:sp>
      <p:pic>
        <p:nvPicPr>
          <p:cNvPr id="6" name="Content Placeholder 5" descr="A table showing computation of Standardized Residuals for Armand’s Pizza Parlors. Columns are as follows: Column 1 is Observation. Column 2 is predicted sales (y subscript i baseline equals 60 plus 5 times x subscript i baseline. Column 3 is residuals (y subscript i baseline minus y caret subscript i baseline). Column 4 is standardized residual.&#10;Column data by row is as follows:&#10;Observation 1: predicted sales 70, residuals negative 12, standardized residual negative 1.0792.&#10;Observation 2: predicted sales 90, residuals 15, standardized residual 1.2224.&#10;Observation 3: predicted sales 100, residuals negative 12, standardized residual negative .9487.&#10;Observation 4: sales are 118, predicted sales 100, residuals 18, standardized residual 1.4230.&#10;Observation 5: predicted sales 120, residuals negative 3, standardized residual negative .2296.&#10;Observation 6, predicted sales 140, residuals negative 3, standardized residual negative .2296.&#10;Observation 7, predicted sales 160, residuals negative 3, standardized residual negative 2372.&#10;Observation 8, predicted sales 160, residuals 9, standardized residual .7115.&#10;Observation 9, predicted sales 170, residuals negative 21, standardized residual negative 1.7114.&#10;Observation 10, predicted sales 190, residuals 12, standardized residual 1.0792">
            <a:extLst>
              <a:ext uri="{FF2B5EF4-FFF2-40B4-BE49-F238E27FC236}">
                <a16:creationId xmlns:a16="http://schemas.microsoft.com/office/drawing/2014/main" id="{F8D76383-80AC-4692-9FE9-93D98374DC81}"/>
              </a:ext>
            </a:extLst>
          </p:cNvPr>
          <p:cNvPicPr>
            <a:picLocks noGrp="1" noChangeAspect="1"/>
          </p:cNvPicPr>
          <p:nvPr>
            <p:ph idx="10"/>
          </p:nvPr>
        </p:nvPicPr>
        <p:blipFill>
          <a:blip r:embed="rId2"/>
          <a:stretch>
            <a:fillRect/>
          </a:stretch>
        </p:blipFill>
        <p:spPr>
          <a:xfrm>
            <a:off x="3998562" y="1928130"/>
            <a:ext cx="7326663" cy="4535995"/>
          </a:xfrm>
          <a:prstGeom prst="rect">
            <a:avLst/>
          </a:prstGeom>
        </p:spPr>
      </p:pic>
    </p:spTree>
    <p:extLst>
      <p:ext uri="{BB962C8B-B14F-4D97-AF65-F5344CB8AC3E}">
        <p14:creationId xmlns:p14="http://schemas.microsoft.com/office/powerpoint/2010/main" val="616549651"/>
      </p:ext>
    </p:extLst>
  </p:cSld>
  <p:clrMapOvr>
    <a:masterClrMapping/>
  </p:clrMapOvr>
  <p:transition/>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Standardized Residual Plot (3 of 4)</a:t>
            </a:r>
            <a:endParaRPr lang="en-IN"/>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4" y="1825625"/>
            <a:ext cx="3607052" cy="4351338"/>
          </a:xfrm>
        </p:spPr>
        <p:txBody>
          <a:bodyPr/>
          <a:lstStyle/>
          <a:p>
            <a:pPr marL="0" indent="0">
              <a:buNone/>
            </a:pPr>
            <a:r>
              <a:rPr lang="en-IN" b="1" u="sng"/>
              <a:t>Example:</a:t>
            </a:r>
          </a:p>
          <a:p>
            <a:pPr marL="0" indent="0">
              <a:buNone/>
            </a:pPr>
            <a:r>
              <a:rPr lang="en-IN"/>
              <a:t>Armand’s Pizza Parlors</a:t>
            </a:r>
          </a:p>
        </p:txBody>
      </p:sp>
      <p:pic>
        <p:nvPicPr>
          <p:cNvPr id="7" name="Picture 3" descr="A plot of the standardized residuals against the independent variable x for Armand’s pizza parlors. The x-axis representing the value of the independent variable, x ranges from 0 to 26, in increments of 2. The y-axis representing standardized residuals ranges from negative 2 to 2, in increments of 1. The plots are as follows: (2, negative 1), (6, 1.2), (8, negative 1), (8, 1.5), (12, negative 0.2), (16, negative 0.2), (20, negative 0.2), (20, 0.9), (22, negative 1.8), and (26, 1). Note: all values are approximate. ">
            <a:extLst>
              <a:ext uri="{FF2B5EF4-FFF2-40B4-BE49-F238E27FC236}">
                <a16:creationId xmlns:a16="http://schemas.microsoft.com/office/drawing/2014/main" id="{A4F5DB3E-3F7F-498D-AE6D-8AF629D14D46}"/>
              </a:ext>
            </a:extLst>
          </p:cNvPr>
          <p:cNvPicPr>
            <a:picLocks noGrp="1" noChangeAspect="1"/>
          </p:cNvPicPr>
          <p:nvPr>
            <p:ph sz="half" idx="2"/>
          </p:nvPr>
        </p:nvPicPr>
        <p:blipFill>
          <a:blip r:embed="rId2"/>
          <a:stretch>
            <a:fillRect/>
          </a:stretch>
        </p:blipFill>
        <p:spPr>
          <a:xfrm>
            <a:off x="4510817" y="1749479"/>
            <a:ext cx="6781020" cy="4572000"/>
          </a:xfrm>
          <a:prstGeom prst="rect">
            <a:avLst/>
          </a:prstGeom>
        </p:spPr>
      </p:pic>
    </p:spTree>
    <p:extLst>
      <p:ext uri="{BB962C8B-B14F-4D97-AF65-F5344CB8AC3E}">
        <p14:creationId xmlns:p14="http://schemas.microsoft.com/office/powerpoint/2010/main" val="2510454905"/>
      </p:ext>
    </p:extLst>
  </p:cSld>
  <p:clrMapOvr>
    <a:masterClrMapping/>
  </p:clrMapOvr>
  <p:transition/>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Standardized Residual Plot (4 of 4)</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pPr>
              <a:spcAft>
                <a:spcPts val="1200"/>
              </a:spcAft>
            </a:pPr>
            <a:r>
              <a:rPr lang="en-US"/>
              <a:t>All of the standardized residuals are between −2 and +2 indicating that there is no reason to question the assumption that </a:t>
            </a:r>
            <a:r>
              <a:rPr lang="el-GR" i="1">
                <a:solidFill>
                  <a:srgbClr val="003865"/>
                </a:solidFill>
                <a:latin typeface="Arial" pitchFamily="34" charset="0"/>
                <a:cs typeface="Arial" pitchFamily="34" charset="0"/>
              </a:rPr>
              <a:t>ε</a:t>
            </a:r>
            <a:r>
              <a:rPr lang="en-US"/>
              <a:t> has a normal distribution.</a:t>
            </a:r>
          </a:p>
        </p:txBody>
      </p:sp>
    </p:spTree>
    <p:extLst>
      <p:ext uri="{BB962C8B-B14F-4D97-AF65-F5344CB8AC3E}">
        <p14:creationId xmlns:p14="http://schemas.microsoft.com/office/powerpoint/2010/main" val="390660709"/>
      </p:ext>
    </p:extLst>
  </p:cSld>
  <p:clrMapOvr>
    <a:masterClrMapping/>
  </p:clrMapOvr>
  <p:transition/>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5AF3-62DF-485A-AF30-1D98843379CA}"/>
              </a:ext>
            </a:extLst>
          </p:cNvPr>
          <p:cNvSpPr>
            <a:spLocks noGrp="1"/>
          </p:cNvSpPr>
          <p:nvPr>
            <p:ph type="title"/>
          </p:nvPr>
        </p:nvSpPr>
        <p:spPr/>
        <p:txBody>
          <a:bodyPr/>
          <a:lstStyle/>
          <a:p>
            <a:r>
              <a:rPr lang="en-US"/>
              <a:t>Using Excel to construct a Standardized Residual Plot</a:t>
            </a:r>
            <a:endParaRPr lang="en-IN"/>
          </a:p>
        </p:txBody>
      </p:sp>
      <p:sp>
        <p:nvSpPr>
          <p:cNvPr id="3" name="Content Placeholder 2">
            <a:extLst>
              <a:ext uri="{FF2B5EF4-FFF2-40B4-BE49-F238E27FC236}">
                <a16:creationId xmlns:a16="http://schemas.microsoft.com/office/drawing/2014/main" id="{96B9803F-5473-4C0A-A9A6-D82A8AE59F2E}"/>
              </a:ext>
            </a:extLst>
          </p:cNvPr>
          <p:cNvSpPr>
            <a:spLocks noGrp="1"/>
          </p:cNvSpPr>
          <p:nvPr>
            <p:ph sz="half" idx="1"/>
          </p:nvPr>
        </p:nvSpPr>
        <p:spPr>
          <a:xfrm>
            <a:off x="476843" y="1825625"/>
            <a:ext cx="4296863" cy="4480560"/>
          </a:xfrm>
        </p:spPr>
        <p:txBody>
          <a:bodyPr/>
          <a:lstStyle/>
          <a:p>
            <a:pPr marL="0" indent="0">
              <a:buNone/>
            </a:pPr>
            <a:r>
              <a:rPr lang="en-IN" b="1" u="sng"/>
              <a:t>Example: </a:t>
            </a:r>
          </a:p>
          <a:p>
            <a:pPr marL="0" indent="0">
              <a:buNone/>
            </a:pPr>
            <a:r>
              <a:rPr lang="en-IN"/>
              <a:t>Armand’s Pizza Parlors</a:t>
            </a:r>
          </a:p>
        </p:txBody>
      </p:sp>
      <p:pic>
        <p:nvPicPr>
          <p:cNvPr id="7" name="Picture 3" descr="A screenshot of an Excel sheet shows the output of the standardized residuals against the independent variable population for the Armand’s Pizza Parlors Example. It includes two tables and a standard residuals plot. The column headers of the first table are Population and Standard Residuals. The data are as follows: 2, negative 0.9204; 6, 1.1504; 8, negative 0.9204; 8, 1.3805; 12, negative 0.2301; 16, negative 0.2301; 20, negative 0.2301; 20, 0.6903; 22, negative 1.6106; and 26, 0.9204. The second table, residual output lists data under the column headers: observation, predicted sales, residuals and standard residuals. The data are as follows: 1, 70, negative 12, negative 0.9204; 2, 90, 15, 1.1504; 3, 100, negative 12, negative 0.9204; 4, 100, 18, 1.3805; 5, 120, negative 3, negative 0.2301; 6, 140, negative 3, negative 0.2301; 7, 160, negative 3, negative 0.2301; 8, 160, 9, 0.6903; 9, 170, negative 21, negative 1.6106; and 10, 190, 12, 0.9204. In the standard residuals plot, the horizontal axis representing population ranges from 0 to 30, in increments of 5. The vertical axis representing residuals ranges from negative 2.0000 to 2.0000, in increments of 0.5000. The plots are as follows: (2, negative 0.9), (6, 1.1), (8, negative 0.9), (8, 1.3), (12, negative 0.2), (16, negative 0.2), (20, negative 0.2), (20, negative 0.6), (22, negative 1.6), and (26, 0.9).">
            <a:extLst>
              <a:ext uri="{FF2B5EF4-FFF2-40B4-BE49-F238E27FC236}">
                <a16:creationId xmlns:a16="http://schemas.microsoft.com/office/drawing/2014/main" id="{EDE651D2-B832-47BE-A3EE-DB113DBCDE59}"/>
              </a:ext>
            </a:extLst>
          </p:cNvPr>
          <p:cNvPicPr>
            <a:picLocks noGrp="1" noChangeAspect="1"/>
          </p:cNvPicPr>
          <p:nvPr>
            <p:ph sz="half" idx="2"/>
          </p:nvPr>
        </p:nvPicPr>
        <p:blipFill>
          <a:blip r:embed="rId2"/>
          <a:stretch>
            <a:fillRect/>
          </a:stretch>
        </p:blipFill>
        <p:spPr>
          <a:xfrm>
            <a:off x="5056324" y="1823769"/>
            <a:ext cx="6292646" cy="4572000"/>
          </a:xfrm>
          <a:prstGeom prst="rect">
            <a:avLst/>
          </a:prstGeom>
        </p:spPr>
      </p:pic>
    </p:spTree>
    <p:extLst>
      <p:ext uri="{BB962C8B-B14F-4D97-AF65-F5344CB8AC3E}">
        <p14:creationId xmlns:p14="http://schemas.microsoft.com/office/powerpoint/2010/main" val="3440784780"/>
      </p:ext>
    </p:extLst>
  </p:cSld>
  <p:clrMapOvr>
    <a:masterClrMapping/>
  </p:clrMapOvr>
  <p:transition/>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Outliers and Influential Observations</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a:solidFill>
                  <a:srgbClr val="003865"/>
                </a:solidFill>
                <a:cs typeface="Arial" pitchFamily="34" charset="0"/>
              </a:rPr>
              <a:t>Detecting Outliers</a:t>
            </a:r>
          </a:p>
          <a:p>
            <a:pPr marL="685800"/>
            <a:r>
              <a:rPr lang="en-US">
                <a:solidFill>
                  <a:srgbClr val="003865"/>
                </a:solidFill>
                <a:cs typeface="Arial" pitchFamily="34" charset="0"/>
              </a:rPr>
              <a:t>An </a:t>
            </a:r>
            <a:r>
              <a:rPr lang="en-US" u="sng">
                <a:solidFill>
                  <a:srgbClr val="003865"/>
                </a:solidFill>
                <a:cs typeface="Arial" pitchFamily="34" charset="0"/>
              </a:rPr>
              <a:t>outlier</a:t>
            </a:r>
            <a:r>
              <a:rPr lang="en-US">
                <a:solidFill>
                  <a:srgbClr val="003865"/>
                </a:solidFill>
                <a:cs typeface="Arial" pitchFamily="34" charset="0"/>
              </a:rPr>
              <a:t> is an observation that is unusual in comparison with the other data.</a:t>
            </a:r>
          </a:p>
          <a:p>
            <a:pPr marL="685800"/>
            <a:r>
              <a:rPr lang="en-US">
                <a:solidFill>
                  <a:srgbClr val="003865"/>
                </a:solidFill>
                <a:cs typeface="Arial" pitchFamily="34" charset="0"/>
              </a:rPr>
              <a:t>Minitab classifies an observation as an outlier if its standardized residual value is &lt; −2 or &gt; +2.</a:t>
            </a:r>
          </a:p>
          <a:p>
            <a:pPr marL="685800"/>
            <a:r>
              <a:rPr lang="en-US">
                <a:solidFill>
                  <a:srgbClr val="003865"/>
                </a:solidFill>
                <a:cs typeface="Arial" pitchFamily="34" charset="0"/>
              </a:rPr>
              <a:t>This standardized residual rule sometimes fails to identify an unusually large observation as being an outlier.</a:t>
            </a:r>
          </a:p>
        </p:txBody>
      </p:sp>
    </p:spTree>
    <p:extLst>
      <p:ext uri="{BB962C8B-B14F-4D97-AF65-F5344CB8AC3E}">
        <p14:creationId xmlns:p14="http://schemas.microsoft.com/office/powerpoint/2010/main" val="2832099998"/>
      </p:ext>
    </p:extLst>
  </p:cSld>
  <p:clrMapOvr>
    <a:masterClrMapping/>
  </p:clrMapOvr>
  <p:transition/>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5" y="473245"/>
            <a:ext cx="11399444" cy="1217447"/>
          </a:xfrm>
        </p:spPr>
        <p:txBody>
          <a:bodyPr/>
          <a:lstStyle/>
          <a:p>
            <a:r>
              <a:rPr lang="en-US"/>
              <a:t>Chapter 15</a:t>
            </a:r>
            <a:br>
              <a:rPr lang="en-US" sz="3600"/>
            </a:br>
            <a:r>
              <a:rPr lang="en-US" sz="2800"/>
              <a:t>Multiple Regression</a:t>
            </a:r>
            <a:endParaRPr lang="en-IN" sz="2800"/>
          </a:p>
        </p:txBody>
      </p:sp>
      <p:sp>
        <p:nvSpPr>
          <p:cNvPr id="3" name="Content Placeholder 2"/>
          <p:cNvSpPr>
            <a:spLocks noGrp="1"/>
          </p:cNvSpPr>
          <p:nvPr>
            <p:ph idx="1"/>
          </p:nvPr>
        </p:nvSpPr>
        <p:spPr>
          <a:xfrm>
            <a:off x="476843" y="1825624"/>
            <a:ext cx="11241915" cy="4575175"/>
          </a:xfrm>
        </p:spPr>
        <p:txBody>
          <a:bodyPr/>
          <a:lstStyle/>
          <a:p>
            <a:pPr>
              <a:spcBef>
                <a:spcPts val="800"/>
              </a:spcBef>
            </a:pPr>
            <a:r>
              <a:rPr lang="en-US">
                <a:solidFill>
                  <a:srgbClr val="003865"/>
                </a:solidFill>
                <a:cs typeface="Arial" pitchFamily="34" charset="0"/>
              </a:rPr>
              <a:t>Multiple Regression Model</a:t>
            </a:r>
          </a:p>
          <a:p>
            <a:pPr>
              <a:spcBef>
                <a:spcPts val="800"/>
              </a:spcBef>
            </a:pPr>
            <a:r>
              <a:rPr lang="en-US">
                <a:solidFill>
                  <a:srgbClr val="003865"/>
                </a:solidFill>
                <a:cs typeface="Arial" pitchFamily="34" charset="0"/>
              </a:rPr>
              <a:t>Least Squares Method</a:t>
            </a:r>
          </a:p>
          <a:p>
            <a:pPr>
              <a:spcBef>
                <a:spcPts val="800"/>
              </a:spcBef>
            </a:pPr>
            <a:r>
              <a:rPr lang="en-US">
                <a:solidFill>
                  <a:srgbClr val="003865"/>
                </a:solidFill>
                <a:cs typeface="Arial" pitchFamily="34" charset="0"/>
              </a:rPr>
              <a:t>Multiple Coefficient of Determination</a:t>
            </a:r>
          </a:p>
          <a:p>
            <a:pPr>
              <a:spcBef>
                <a:spcPts val="800"/>
              </a:spcBef>
            </a:pPr>
            <a:r>
              <a:rPr lang="en-US">
                <a:solidFill>
                  <a:srgbClr val="003865"/>
                </a:solidFill>
                <a:cs typeface="Arial" pitchFamily="34" charset="0"/>
              </a:rPr>
              <a:t>Model Assumptions</a:t>
            </a:r>
          </a:p>
          <a:p>
            <a:pPr>
              <a:spcBef>
                <a:spcPts val="800"/>
              </a:spcBef>
            </a:pPr>
            <a:r>
              <a:rPr lang="en-US">
                <a:solidFill>
                  <a:srgbClr val="003865"/>
                </a:solidFill>
                <a:cs typeface="Arial" pitchFamily="34" charset="0"/>
              </a:rPr>
              <a:t>Testing for Significance</a:t>
            </a:r>
          </a:p>
          <a:p>
            <a:pPr>
              <a:spcBef>
                <a:spcPts val="800"/>
              </a:spcBef>
            </a:pPr>
            <a:r>
              <a:rPr lang="en-US">
                <a:solidFill>
                  <a:srgbClr val="003865"/>
                </a:solidFill>
                <a:cs typeface="Arial" pitchFamily="34" charset="0"/>
              </a:rPr>
              <a:t>Using the Estimated Regression Equation for Estimation and Prediction</a:t>
            </a:r>
          </a:p>
          <a:p>
            <a:pPr>
              <a:spcBef>
                <a:spcPts val="800"/>
              </a:spcBef>
            </a:pPr>
            <a:r>
              <a:rPr lang="en-US">
                <a:solidFill>
                  <a:srgbClr val="003865"/>
                </a:solidFill>
                <a:cs typeface="Arial" pitchFamily="34" charset="0"/>
              </a:rPr>
              <a:t>Categorical Independent Variables</a:t>
            </a:r>
          </a:p>
          <a:p>
            <a:pPr>
              <a:spcBef>
                <a:spcPts val="800"/>
              </a:spcBef>
            </a:pPr>
            <a:r>
              <a:rPr lang="en-US">
                <a:solidFill>
                  <a:srgbClr val="003865"/>
                </a:solidFill>
                <a:cs typeface="Arial" pitchFamily="34" charset="0"/>
              </a:rPr>
              <a:t>Residual Analysis</a:t>
            </a:r>
          </a:p>
        </p:txBody>
      </p:sp>
    </p:spTree>
    <p:extLst>
      <p:ext uri="{BB962C8B-B14F-4D97-AF65-F5344CB8AC3E}">
        <p14:creationId xmlns:p14="http://schemas.microsoft.com/office/powerpoint/2010/main" val="4277751760"/>
      </p:ext>
    </p:extLst>
  </p:cSld>
  <p:clrMapOvr>
    <a:masterClrMapping/>
  </p:clrMapOvr>
  <p:transition/>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EF1FDB-2C48-497E-AC92-79B20748BC62}"/>
              </a:ext>
            </a:extLst>
          </p:cNvPr>
          <p:cNvSpPr>
            <a:spLocks noGrp="1"/>
          </p:cNvSpPr>
          <p:nvPr>
            <p:ph type="title"/>
          </p:nvPr>
        </p:nvSpPr>
        <p:spPr/>
        <p:txBody>
          <a:bodyPr/>
          <a:lstStyle/>
          <a:p>
            <a:r>
              <a:rPr lang="en-US"/>
              <a:t>Multiple Regression</a:t>
            </a:r>
            <a:endParaRPr lang="en-IN"/>
          </a:p>
        </p:txBody>
      </p:sp>
      <p:sp>
        <p:nvSpPr>
          <p:cNvPr id="10" name="Content Placeholder 2"/>
          <p:cNvSpPr>
            <a:spLocks noGrp="1"/>
          </p:cNvSpPr>
          <p:nvPr>
            <p:ph idx="1"/>
          </p:nvPr>
        </p:nvSpPr>
        <p:spPr/>
        <p:txBody>
          <a:bodyPr/>
          <a:lstStyle/>
          <a:p>
            <a:r>
              <a:rPr lang="en-US">
                <a:solidFill>
                  <a:srgbClr val="003865"/>
                </a:solidFill>
                <a:cs typeface="Arial" pitchFamily="34" charset="0"/>
              </a:rPr>
              <a:t>In this chapter, we continue our study of regression analysis by considering situations involving two or more independent variables.</a:t>
            </a:r>
          </a:p>
          <a:p>
            <a:r>
              <a:rPr lang="en-US">
                <a:solidFill>
                  <a:srgbClr val="003865"/>
                </a:solidFill>
                <a:cs typeface="Arial" pitchFamily="34" charset="0"/>
              </a:rPr>
              <a:t>This subject area, called </a:t>
            </a:r>
            <a:r>
              <a:rPr lang="en-US" u="sng">
                <a:solidFill>
                  <a:srgbClr val="003865"/>
                </a:solidFill>
                <a:cs typeface="Arial" pitchFamily="34" charset="0"/>
              </a:rPr>
              <a:t>multiple regression analysis</a:t>
            </a:r>
            <a:r>
              <a:rPr lang="en-US">
                <a:solidFill>
                  <a:srgbClr val="003865"/>
                </a:solidFill>
                <a:cs typeface="Arial" pitchFamily="34" charset="0"/>
              </a:rPr>
              <a:t>, enables us to consider more factors and thus obtain better estimates than are possible with simple linear regression.</a:t>
            </a:r>
          </a:p>
        </p:txBody>
      </p:sp>
    </p:spTree>
    <p:extLst>
      <p:ext uri="{BB962C8B-B14F-4D97-AF65-F5344CB8AC3E}">
        <p14:creationId xmlns:p14="http://schemas.microsoft.com/office/powerpoint/2010/main" val="202675152"/>
      </p:ext>
    </p:extLst>
  </p:cSld>
  <p:clrMapOvr>
    <a:masterClrMapping/>
  </p:clrMapOvr>
  <p:transition/>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BD95-8077-4CC4-84F4-E8E3E93493AF}"/>
              </a:ext>
            </a:extLst>
          </p:cNvPr>
          <p:cNvSpPr>
            <a:spLocks noGrp="1"/>
          </p:cNvSpPr>
          <p:nvPr>
            <p:ph type="title"/>
          </p:nvPr>
        </p:nvSpPr>
        <p:spPr/>
        <p:txBody>
          <a:bodyPr/>
          <a:lstStyle/>
          <a:p>
            <a:r>
              <a:rPr lang="en-IN"/>
              <a:t>Multiple Regression Model</a:t>
            </a:r>
          </a:p>
        </p:txBody>
      </p:sp>
      <p:sp>
        <p:nvSpPr>
          <p:cNvPr id="3" name="Content Placeholder 2">
            <a:extLst>
              <a:ext uri="{FF2B5EF4-FFF2-40B4-BE49-F238E27FC236}">
                <a16:creationId xmlns:a16="http://schemas.microsoft.com/office/drawing/2014/main" id="{6F43C126-8B21-47B6-ADE5-A5D4F2056B62}"/>
              </a:ext>
            </a:extLst>
          </p:cNvPr>
          <p:cNvSpPr>
            <a:spLocks noGrp="1"/>
          </p:cNvSpPr>
          <p:nvPr>
            <p:ph idx="1"/>
          </p:nvPr>
        </p:nvSpPr>
        <p:spPr>
          <a:xfrm>
            <a:off x="476844" y="1944375"/>
            <a:ext cx="11241914" cy="842368"/>
          </a:xfrm>
        </p:spPr>
        <p:txBody>
          <a:bodyPr/>
          <a:lstStyle/>
          <a:p>
            <a:pPr algn="l"/>
            <a:r>
              <a:rPr lang="en-US"/>
              <a:t>The equation that describes how the dependent variable </a:t>
            </a:r>
            <a:r>
              <a:rPr lang="en-US" i="1"/>
              <a:t>y</a:t>
            </a:r>
            <a:r>
              <a:rPr lang="en-US"/>
              <a:t> is related to the independent variables</a:t>
            </a:r>
            <a:endParaRPr lang="en-IN" i="1"/>
          </a:p>
        </p:txBody>
      </p:sp>
      <p:graphicFrame>
        <p:nvGraphicFramePr>
          <p:cNvPr id="12" name="Object 3" descr="x subscript 1 baseline, x subscript 2 baseline, ellipsis, x subscript p baseline.">
            <a:extLst>
              <a:ext uri="{FF2B5EF4-FFF2-40B4-BE49-F238E27FC236}">
                <a16:creationId xmlns:a16="http://schemas.microsoft.com/office/drawing/2014/main" id="{74E30104-938E-4052-8727-D0DD36E2F66B}"/>
              </a:ext>
            </a:extLst>
          </p:cNvPr>
          <p:cNvGraphicFramePr>
            <a:graphicFrameLocks noGrp="1" noChangeAspect="1"/>
          </p:cNvGraphicFramePr>
          <p:nvPr>
            <p:ph idx="11"/>
            <p:extLst>
              <p:ext uri="{D42A27DB-BD31-4B8C-83A1-F6EECF244321}">
                <p14:modId xmlns:p14="http://schemas.microsoft.com/office/powerpoint/2010/main" val="489178899"/>
              </p:ext>
            </p:extLst>
          </p:nvPr>
        </p:nvGraphicFramePr>
        <p:xfrm>
          <a:off x="3625597" y="2396671"/>
          <a:ext cx="1358900" cy="419100"/>
        </p:xfrm>
        <a:graphic>
          <a:graphicData uri="http://schemas.openxmlformats.org/presentationml/2006/ole">
            <mc:AlternateContent xmlns:mc="http://schemas.openxmlformats.org/markup-compatibility/2006">
              <mc:Choice xmlns:v="urn:schemas-microsoft-com:vml" Requires="v">
                <p:oleObj spid="_x0000_s345092" name="Equation" r:id="rId3" imgW="1358640" imgH="419040" progId="Equation.DSMT4">
                  <p:embed/>
                </p:oleObj>
              </mc:Choice>
              <mc:Fallback>
                <p:oleObj name="Equation" r:id="rId3" imgW="1358640" imgH="419040" progId="Equation.DSMT4">
                  <p:embed/>
                  <p:pic>
                    <p:nvPicPr>
                      <p:cNvPr id="0" name="OLE substitute image"/>
                      <p:cNvPicPr/>
                      <p:nvPr/>
                    </p:nvPicPr>
                    <p:blipFill>
                      <a:blip r:embed="rId4"/>
                      <a:stretch>
                        <a:fillRect/>
                      </a:stretch>
                    </p:blipFill>
                    <p:spPr>
                      <a:xfrm>
                        <a:off x="3625597" y="2396671"/>
                        <a:ext cx="1358900" cy="419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63B4152-7034-4BB0-BD37-2D18C72DAF7F}"/>
              </a:ext>
            </a:extLst>
          </p:cNvPr>
          <p:cNvSpPr>
            <a:spLocks noGrp="1"/>
          </p:cNvSpPr>
          <p:nvPr>
            <p:ph idx="13"/>
          </p:nvPr>
        </p:nvSpPr>
        <p:spPr>
          <a:xfrm>
            <a:off x="4890574" y="2322289"/>
            <a:ext cx="3108847" cy="522516"/>
          </a:xfrm>
        </p:spPr>
        <p:txBody>
          <a:bodyPr/>
          <a:lstStyle/>
          <a:p>
            <a:r>
              <a:rPr lang="en-US"/>
              <a:t>and an error term is:</a:t>
            </a:r>
            <a:endParaRPr lang="en-IN"/>
          </a:p>
        </p:txBody>
      </p:sp>
      <p:graphicFrame>
        <p:nvGraphicFramePr>
          <p:cNvPr id="14" name="Object 5" descr="Begin equation. Y equals beta subscript 0 baseline plus beta subscript 1 baseline x subscript 1 plus beta subscript 2 baseline x subscript 2 baseline plus ellipsis plus beta subscript p baseline x subscript p baseline plus epsilon. End equation. ">
            <a:extLst>
              <a:ext uri="{FF2B5EF4-FFF2-40B4-BE49-F238E27FC236}">
                <a16:creationId xmlns:a16="http://schemas.microsoft.com/office/drawing/2014/main" id="{ABE079F4-C0E3-4630-9A3A-629BDCD8E8D5}"/>
              </a:ext>
            </a:extLst>
          </p:cNvPr>
          <p:cNvGraphicFramePr>
            <a:graphicFrameLocks noGrp="1" noChangeAspect="1"/>
          </p:cNvGraphicFramePr>
          <p:nvPr>
            <p:ph idx="15"/>
            <p:extLst>
              <p:ext uri="{D42A27DB-BD31-4B8C-83A1-F6EECF244321}">
                <p14:modId xmlns:p14="http://schemas.microsoft.com/office/powerpoint/2010/main" val="1522474179"/>
              </p:ext>
            </p:extLst>
          </p:nvPr>
        </p:nvGraphicFramePr>
        <p:xfrm>
          <a:off x="2823946" y="3087581"/>
          <a:ext cx="4483080" cy="419040"/>
        </p:xfrm>
        <a:graphic>
          <a:graphicData uri="http://schemas.openxmlformats.org/presentationml/2006/ole">
            <mc:AlternateContent xmlns:mc="http://schemas.openxmlformats.org/markup-compatibility/2006">
              <mc:Choice xmlns:v="urn:schemas-microsoft-com:vml" Requires="v">
                <p:oleObj spid="_x0000_s345093" name="Equation" r:id="rId5" imgW="4483080" imgH="419040" progId="Equation.DSMT4">
                  <p:embed/>
                </p:oleObj>
              </mc:Choice>
              <mc:Fallback>
                <p:oleObj name="Equation" r:id="rId5" imgW="4483080" imgH="419040" progId="Equation.DSMT4">
                  <p:embed/>
                  <p:pic>
                    <p:nvPicPr>
                      <p:cNvPr id="0" name="OLE substitute image"/>
                      <p:cNvPicPr/>
                      <p:nvPr/>
                    </p:nvPicPr>
                    <p:blipFill>
                      <a:blip r:embed="rId6"/>
                      <a:stretch>
                        <a:fillRect/>
                      </a:stretch>
                    </p:blipFill>
                    <p:spPr>
                      <a:xfrm>
                        <a:off x="2823946" y="3087581"/>
                        <a:ext cx="4483080" cy="41904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22899155-671F-49CA-AC7F-097AE0730B61}"/>
              </a:ext>
            </a:extLst>
          </p:cNvPr>
          <p:cNvSpPr>
            <a:spLocks noGrp="1"/>
          </p:cNvSpPr>
          <p:nvPr>
            <p:ph idx="10"/>
          </p:nvPr>
        </p:nvSpPr>
        <p:spPr>
          <a:xfrm>
            <a:off x="476843" y="4032605"/>
            <a:ext cx="2347103" cy="524881"/>
          </a:xfrm>
        </p:spPr>
        <p:txBody>
          <a:bodyPr/>
          <a:lstStyle/>
          <a:p>
            <a:pPr algn="l"/>
            <a:r>
              <a:rPr lang="en-US">
                <a:solidFill>
                  <a:srgbClr val="003865"/>
                </a:solidFill>
                <a:cs typeface="Arial" pitchFamily="34" charset="0"/>
              </a:rPr>
              <a:t>where:</a:t>
            </a:r>
          </a:p>
        </p:txBody>
      </p:sp>
      <p:graphicFrame>
        <p:nvGraphicFramePr>
          <p:cNvPr id="17" name="Object 7" descr="beta subscript 0 baseline, beta subscript 1 baseline, beta subscript 2 baseline, ellipsis, beta subscript p baseline ">
            <a:extLst>
              <a:ext uri="{FF2B5EF4-FFF2-40B4-BE49-F238E27FC236}">
                <a16:creationId xmlns:a16="http://schemas.microsoft.com/office/drawing/2014/main" id="{954F1CB9-E6DE-4257-B14B-AC1197352105}"/>
              </a:ext>
            </a:extLst>
          </p:cNvPr>
          <p:cNvGraphicFramePr>
            <a:graphicFrameLocks noGrp="1" noChangeAspect="1"/>
          </p:cNvGraphicFramePr>
          <p:nvPr>
            <p:ph idx="12"/>
            <p:extLst>
              <p:ext uri="{D42A27DB-BD31-4B8C-83A1-F6EECF244321}">
                <p14:modId xmlns:p14="http://schemas.microsoft.com/office/powerpoint/2010/main" val="176104834"/>
              </p:ext>
            </p:extLst>
          </p:nvPr>
        </p:nvGraphicFramePr>
        <p:xfrm>
          <a:off x="2374647" y="4764050"/>
          <a:ext cx="1905000" cy="419100"/>
        </p:xfrm>
        <a:graphic>
          <a:graphicData uri="http://schemas.openxmlformats.org/presentationml/2006/ole">
            <mc:AlternateContent xmlns:mc="http://schemas.openxmlformats.org/markup-compatibility/2006">
              <mc:Choice xmlns:v="urn:schemas-microsoft-com:vml" Requires="v">
                <p:oleObj spid="_x0000_s345094" name="Equation" r:id="rId7" imgW="1904760" imgH="419040" progId="Equation.DSMT4">
                  <p:embed/>
                </p:oleObj>
              </mc:Choice>
              <mc:Fallback>
                <p:oleObj name="Equation" r:id="rId7" imgW="1904760" imgH="419040" progId="Equation.DSMT4">
                  <p:embed/>
                  <p:pic>
                    <p:nvPicPr>
                      <p:cNvPr id="0" name="OLE substitute image"/>
                      <p:cNvPicPr/>
                      <p:nvPr/>
                    </p:nvPicPr>
                    <p:blipFill>
                      <a:blip r:embed="rId8"/>
                      <a:stretch>
                        <a:fillRect/>
                      </a:stretch>
                    </p:blipFill>
                    <p:spPr>
                      <a:xfrm>
                        <a:off x="2374647" y="4764050"/>
                        <a:ext cx="1905000" cy="4191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E0BB9C1F-2123-4A10-BF49-2F8B6D778E1F}"/>
              </a:ext>
            </a:extLst>
          </p:cNvPr>
          <p:cNvSpPr>
            <a:spLocks noGrp="1"/>
          </p:cNvSpPr>
          <p:nvPr>
            <p:ph idx="14"/>
          </p:nvPr>
        </p:nvSpPr>
        <p:spPr>
          <a:xfrm>
            <a:off x="2389161" y="4764050"/>
            <a:ext cx="7442706" cy="958790"/>
          </a:xfrm>
        </p:spPr>
        <p:txBody>
          <a:bodyPr/>
          <a:lstStyle/>
          <a:p>
            <a:pPr indent="1828800" algn="l"/>
            <a:r>
              <a:rPr lang="en-US">
                <a:solidFill>
                  <a:srgbClr val="003865"/>
                </a:solidFill>
                <a:cs typeface="Arial" pitchFamily="34" charset="0"/>
              </a:rPr>
              <a:t>are the </a:t>
            </a:r>
            <a:r>
              <a:rPr lang="en-US" u="sng">
                <a:solidFill>
                  <a:srgbClr val="003865"/>
                </a:solidFill>
                <a:cs typeface="Arial" pitchFamily="34" charset="0"/>
              </a:rPr>
              <a:t>parameters</a:t>
            </a:r>
            <a:r>
              <a:rPr lang="en-US">
                <a:solidFill>
                  <a:srgbClr val="003865"/>
                </a:solidFill>
                <a:cs typeface="Arial" pitchFamily="34" charset="0"/>
              </a:rPr>
              <a:t>, and </a:t>
            </a:r>
            <a:r>
              <a:rPr lang="en-US" i="1">
                <a:solidFill>
                  <a:srgbClr val="003865"/>
                </a:solidFill>
                <a:latin typeface="Symbol" panose="05050102010706020507" pitchFamily="18" charset="2"/>
              </a:rPr>
              <a:t>e  </a:t>
            </a:r>
            <a:r>
              <a:rPr lang="en-US">
                <a:solidFill>
                  <a:srgbClr val="003865"/>
                </a:solidFill>
                <a:cs typeface="Arial" pitchFamily="34" charset="0"/>
              </a:rPr>
              <a:t>is a random variable called the </a:t>
            </a:r>
            <a:r>
              <a:rPr lang="en-US" u="sng">
                <a:solidFill>
                  <a:srgbClr val="003865"/>
                </a:solidFill>
                <a:cs typeface="Arial" pitchFamily="34" charset="0"/>
              </a:rPr>
              <a:t>error term.</a:t>
            </a:r>
            <a:endParaRPr lang="en-IN">
              <a:solidFill>
                <a:srgbClr val="003865"/>
              </a:solidFill>
            </a:endParaRPr>
          </a:p>
        </p:txBody>
      </p:sp>
    </p:spTree>
    <p:extLst>
      <p:ext uri="{BB962C8B-B14F-4D97-AF65-F5344CB8AC3E}">
        <p14:creationId xmlns:p14="http://schemas.microsoft.com/office/powerpoint/2010/main" val="349244517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Summarizing Data for Two Variables </a:t>
            </a:r>
            <a:br>
              <a:rPr lang="en-US"/>
            </a:br>
            <a:r>
              <a:rPr lang="en-US"/>
              <a:t>using Tables</a:t>
            </a:r>
            <a:endParaRPr lang="en-IN"/>
          </a:p>
        </p:txBody>
      </p:sp>
      <p:sp>
        <p:nvSpPr>
          <p:cNvPr id="3" name="Content Placeholder 2"/>
          <p:cNvSpPr>
            <a:spLocks noGrp="1"/>
          </p:cNvSpPr>
          <p:nvPr>
            <p:ph idx="1"/>
          </p:nvPr>
        </p:nvSpPr>
        <p:spPr/>
        <p:txBody>
          <a:bodyPr/>
          <a:lstStyle/>
          <a:p>
            <a:pPr>
              <a:spcBef>
                <a:spcPts val="1200"/>
              </a:spcBef>
              <a:spcAft>
                <a:spcPts val="1200"/>
              </a:spcAft>
            </a:pPr>
            <a:r>
              <a:rPr lang="en-US"/>
              <a:t>Thus far, we have focused on methods that are used to summarize the data for </a:t>
            </a:r>
            <a:r>
              <a:rPr lang="en-US" u="sng"/>
              <a:t>one variable at a time</a:t>
            </a:r>
            <a:r>
              <a:rPr lang="en-US"/>
              <a:t>.</a:t>
            </a:r>
          </a:p>
          <a:p>
            <a:pPr>
              <a:spcBef>
                <a:spcPts val="1200"/>
              </a:spcBef>
              <a:spcAft>
                <a:spcPts val="1200"/>
              </a:spcAft>
            </a:pPr>
            <a:r>
              <a:rPr lang="en-US"/>
              <a:t>Often a decision maker is interested in tabular and graphical methods that will help illustrate the </a:t>
            </a:r>
            <a:r>
              <a:rPr lang="en-US" u="sng"/>
              <a:t>relationship between two variables</a:t>
            </a:r>
            <a:r>
              <a:rPr lang="en-US"/>
              <a:t>.</a:t>
            </a:r>
          </a:p>
        </p:txBody>
      </p:sp>
    </p:spTree>
    <p:extLst>
      <p:ext uri="{BB962C8B-B14F-4D97-AF65-F5344CB8AC3E}">
        <p14:creationId xmlns:p14="http://schemas.microsoft.com/office/powerpoint/2010/main" val="4277751760"/>
      </p:ext>
    </p:extLst>
  </p:cSld>
  <p:clrMapOvr>
    <a:masterClrMapping/>
  </p:clrMapOvr>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Regression Equation</a:t>
            </a:r>
            <a:endParaRPr lang="en-IN"/>
          </a:p>
        </p:txBody>
      </p:sp>
      <p:sp>
        <p:nvSpPr>
          <p:cNvPr id="5" name="Content Placeholder 2"/>
          <p:cNvSpPr>
            <a:spLocks noGrp="1"/>
          </p:cNvSpPr>
          <p:nvPr>
            <p:ph sz="half" idx="1"/>
          </p:nvPr>
        </p:nvSpPr>
        <p:spPr>
          <a:xfrm>
            <a:off x="476844" y="1825625"/>
            <a:ext cx="11241914" cy="608293"/>
          </a:xfrm>
        </p:spPr>
        <p:txBody>
          <a:bodyPr/>
          <a:lstStyle/>
          <a:p>
            <a:pPr marL="0" indent="0">
              <a:buNone/>
            </a:pPr>
            <a:r>
              <a:rPr lang="en-US">
                <a:solidFill>
                  <a:srgbClr val="003865"/>
                </a:solidFill>
                <a:cs typeface="Arial" pitchFamily="34" charset="0"/>
              </a:rPr>
              <a:t>The equation that describes how the mean value of </a:t>
            </a:r>
            <a:r>
              <a:rPr lang="en-US" i="1">
                <a:solidFill>
                  <a:srgbClr val="003865"/>
                </a:solidFill>
                <a:cs typeface="Arial" pitchFamily="34" charset="0"/>
              </a:rPr>
              <a:t>y</a:t>
            </a:r>
            <a:r>
              <a:rPr lang="en-US">
                <a:solidFill>
                  <a:srgbClr val="003865"/>
                </a:solidFill>
                <a:cs typeface="Arial" pitchFamily="34" charset="0"/>
              </a:rPr>
              <a:t> is related to</a:t>
            </a:r>
            <a:endParaRPr lang="en-US">
              <a:solidFill>
                <a:srgbClr val="003865"/>
              </a:solidFill>
            </a:endParaRPr>
          </a:p>
        </p:txBody>
      </p:sp>
      <p:graphicFrame>
        <p:nvGraphicFramePr>
          <p:cNvPr id="9" name="Object 3" descr="x subscript 1 baseline, x subscript 2 baseline, ellipsis, x subscript p baseline is"/>
          <p:cNvGraphicFramePr>
            <a:graphicFrameLocks noGrp="1" noChangeAspect="1"/>
          </p:cNvGraphicFramePr>
          <p:nvPr>
            <p:ph sz="half" idx="2"/>
            <p:extLst>
              <p:ext uri="{D42A27DB-BD31-4B8C-83A1-F6EECF244321}">
                <p14:modId xmlns:p14="http://schemas.microsoft.com/office/powerpoint/2010/main" val="1855974647"/>
              </p:ext>
            </p:extLst>
          </p:nvPr>
        </p:nvGraphicFramePr>
        <p:xfrm>
          <a:off x="9445440" y="1879413"/>
          <a:ext cx="1638300" cy="419100"/>
        </p:xfrm>
        <a:graphic>
          <a:graphicData uri="http://schemas.openxmlformats.org/presentationml/2006/ole">
            <mc:AlternateContent xmlns:mc="http://schemas.openxmlformats.org/markup-compatibility/2006">
              <mc:Choice xmlns:v="urn:schemas-microsoft-com:vml" Requires="v">
                <p:oleObj spid="_x0000_s346115" name="Equation" r:id="rId3" imgW="1638000" imgH="419040" progId="Equation.DSMT4">
                  <p:embed/>
                </p:oleObj>
              </mc:Choice>
              <mc:Fallback>
                <p:oleObj name="Equation" r:id="rId3" imgW="1638000" imgH="419040" progId="Equation.DSMT4">
                  <p:embed/>
                  <p:pic>
                    <p:nvPicPr>
                      <p:cNvPr id="0" name="OLE substitute image"/>
                      <p:cNvPicPr/>
                      <p:nvPr/>
                    </p:nvPicPr>
                    <p:blipFill>
                      <a:blip r:embed="rId4"/>
                      <a:stretch>
                        <a:fillRect/>
                      </a:stretch>
                    </p:blipFill>
                    <p:spPr>
                      <a:xfrm>
                        <a:off x="9445440" y="1879413"/>
                        <a:ext cx="1638300" cy="419100"/>
                      </a:xfrm>
                      <a:prstGeom prst="rect">
                        <a:avLst/>
                      </a:prstGeom>
                    </p:spPr>
                  </p:pic>
                </p:oleObj>
              </mc:Fallback>
            </mc:AlternateContent>
          </a:graphicData>
        </a:graphic>
      </p:graphicFrame>
      <p:graphicFrame>
        <p:nvGraphicFramePr>
          <p:cNvPr id="11" name="Object 4" descr="Begin equation. E of y equals beta subscript 0 baseline plus beta subscript 1 baseline x subscript 1 plus beta subscript 2 baseline x subscript 2 baseline plus ellipsis plus beta subscript p baseline x subscript p baseline. End equation. "/>
          <p:cNvGraphicFramePr>
            <a:graphicFrameLocks noGrp="1" noChangeAspect="1"/>
          </p:cNvGraphicFramePr>
          <p:nvPr>
            <p:ph sz="half" idx="10"/>
            <p:extLst>
              <p:ext uri="{D42A27DB-BD31-4B8C-83A1-F6EECF244321}">
                <p14:modId xmlns:p14="http://schemas.microsoft.com/office/powerpoint/2010/main" val="3549395043"/>
              </p:ext>
            </p:extLst>
          </p:nvPr>
        </p:nvGraphicFramePr>
        <p:xfrm>
          <a:off x="3801876" y="3096348"/>
          <a:ext cx="4368600" cy="419040"/>
        </p:xfrm>
        <a:graphic>
          <a:graphicData uri="http://schemas.openxmlformats.org/presentationml/2006/ole">
            <mc:AlternateContent xmlns:mc="http://schemas.openxmlformats.org/markup-compatibility/2006">
              <mc:Choice xmlns:v="urn:schemas-microsoft-com:vml" Requires="v">
                <p:oleObj spid="_x0000_s346116" name="Equation" r:id="rId5" imgW="4368600" imgH="419040" progId="Equation.DSMT4">
                  <p:embed/>
                </p:oleObj>
              </mc:Choice>
              <mc:Fallback>
                <p:oleObj name="Equation" r:id="rId5" imgW="4368600" imgH="419040" progId="Equation.DSMT4">
                  <p:embed/>
                  <p:pic>
                    <p:nvPicPr>
                      <p:cNvPr id="0" name="OLE substitute image"/>
                      <p:cNvPicPr/>
                      <p:nvPr/>
                    </p:nvPicPr>
                    <p:blipFill>
                      <a:blip r:embed="rId6"/>
                      <a:stretch>
                        <a:fillRect/>
                      </a:stretch>
                    </p:blipFill>
                    <p:spPr>
                      <a:xfrm>
                        <a:off x="3801876" y="3096348"/>
                        <a:ext cx="4368600" cy="419040"/>
                      </a:xfrm>
                      <a:prstGeom prst="rect">
                        <a:avLst/>
                      </a:prstGeom>
                    </p:spPr>
                  </p:pic>
                </p:oleObj>
              </mc:Fallback>
            </mc:AlternateContent>
          </a:graphicData>
        </a:graphic>
      </p:graphicFrame>
    </p:spTree>
    <p:extLst>
      <p:ext uri="{BB962C8B-B14F-4D97-AF65-F5344CB8AC3E}">
        <p14:creationId xmlns:p14="http://schemas.microsoft.com/office/powerpoint/2010/main" val="2905126335"/>
      </p:ext>
    </p:extLst>
  </p:cSld>
  <p:clrMapOvr>
    <a:masterClrMapping/>
  </p:clrMapOvr>
  <p:transition/>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60F6-AC14-4FF5-9230-DD3A2512E36C}"/>
              </a:ext>
            </a:extLst>
          </p:cNvPr>
          <p:cNvSpPr>
            <a:spLocks noGrp="1"/>
          </p:cNvSpPr>
          <p:nvPr>
            <p:ph type="title"/>
          </p:nvPr>
        </p:nvSpPr>
        <p:spPr/>
        <p:txBody>
          <a:bodyPr/>
          <a:lstStyle/>
          <a:p>
            <a:r>
              <a:rPr lang="en-US"/>
              <a:t>Estimated Multiple Regression Equation</a:t>
            </a:r>
            <a:endParaRPr lang="en-IN"/>
          </a:p>
        </p:txBody>
      </p:sp>
      <p:graphicFrame>
        <p:nvGraphicFramePr>
          <p:cNvPr id="18" name="Object 2" descr="Begin equation. Y caret equals b subscript 0 baseline plus b subscript 1 baseline x subscript 1 baseline plus b subscript 1 baseline b subscript 1 plus ellipsis plus b subscript p baseline x subscript p baseline. End equation. "/>
          <p:cNvGraphicFramePr>
            <a:graphicFrameLocks noGrp="1" noChangeAspect="1"/>
          </p:cNvGraphicFramePr>
          <p:nvPr>
            <p:ph idx="1"/>
            <p:extLst>
              <p:ext uri="{D42A27DB-BD31-4B8C-83A1-F6EECF244321}">
                <p14:modId xmlns:p14="http://schemas.microsoft.com/office/powerpoint/2010/main" val="3230714651"/>
              </p:ext>
            </p:extLst>
          </p:nvPr>
        </p:nvGraphicFramePr>
        <p:xfrm>
          <a:off x="4015408" y="1704169"/>
          <a:ext cx="3860640" cy="431640"/>
        </p:xfrm>
        <a:graphic>
          <a:graphicData uri="http://schemas.openxmlformats.org/presentationml/2006/ole">
            <mc:AlternateContent xmlns:mc="http://schemas.openxmlformats.org/markup-compatibility/2006">
              <mc:Choice xmlns:v="urn:schemas-microsoft-com:vml" Requires="v">
                <p:oleObj spid="_x0000_s347140" name="Equation" r:id="rId3" imgW="3860640" imgH="431640" progId="Equation.DSMT4">
                  <p:embed/>
                </p:oleObj>
              </mc:Choice>
              <mc:Fallback>
                <p:oleObj name="Equation" r:id="rId3" imgW="3860640" imgH="431640" progId="Equation.DSMT4">
                  <p:embed/>
                  <p:pic>
                    <p:nvPicPr>
                      <p:cNvPr id="0" name="OLE substitute image"/>
                      <p:cNvPicPr/>
                      <p:nvPr/>
                    </p:nvPicPr>
                    <p:blipFill>
                      <a:blip r:embed="rId4"/>
                      <a:stretch>
                        <a:fillRect/>
                      </a:stretch>
                    </p:blipFill>
                    <p:spPr>
                      <a:xfrm>
                        <a:off x="4015408" y="1704169"/>
                        <a:ext cx="3860640" cy="431640"/>
                      </a:xfrm>
                      <a:prstGeom prst="rect">
                        <a:avLst/>
                      </a:prstGeom>
                    </p:spPr>
                  </p:pic>
                </p:oleObj>
              </mc:Fallback>
            </mc:AlternateContent>
          </a:graphicData>
        </a:graphic>
      </p:graphicFrame>
      <p:sp>
        <p:nvSpPr>
          <p:cNvPr id="10" name="Content Placeholder 3"/>
          <p:cNvSpPr>
            <a:spLocks noGrp="1"/>
          </p:cNvSpPr>
          <p:nvPr>
            <p:ph idx="11"/>
          </p:nvPr>
        </p:nvSpPr>
        <p:spPr>
          <a:xfrm>
            <a:off x="718892" y="2733207"/>
            <a:ext cx="8616838" cy="520978"/>
          </a:xfrm>
        </p:spPr>
        <p:txBody>
          <a:bodyPr/>
          <a:lstStyle/>
          <a:p>
            <a:pPr algn="l"/>
            <a:r>
              <a:rPr lang="en-US">
                <a:solidFill>
                  <a:srgbClr val="003865"/>
                </a:solidFill>
                <a:cs typeface="Arial" pitchFamily="34" charset="0"/>
              </a:rPr>
              <a:t>A simple random sample is used to compute sample statistics</a:t>
            </a:r>
            <a:endParaRPr lang="en-US" i="1">
              <a:solidFill>
                <a:srgbClr val="003865"/>
              </a:solidFill>
            </a:endParaRPr>
          </a:p>
        </p:txBody>
      </p:sp>
      <p:graphicFrame>
        <p:nvGraphicFramePr>
          <p:cNvPr id="33" name="Object 4" descr="b subscript 0 baseline, b subscript 1 baseline, b subscript 2 baseline, ellipsis, b subscript p baseline "/>
          <p:cNvGraphicFramePr>
            <a:graphicFrameLocks noGrp="1" noChangeAspect="1"/>
          </p:cNvGraphicFramePr>
          <p:nvPr>
            <p:ph idx="13"/>
            <p:extLst>
              <p:ext uri="{D42A27DB-BD31-4B8C-83A1-F6EECF244321}">
                <p14:modId xmlns:p14="http://schemas.microsoft.com/office/powerpoint/2010/main" val="2735449816"/>
              </p:ext>
            </p:extLst>
          </p:nvPr>
        </p:nvGraphicFramePr>
        <p:xfrm>
          <a:off x="9186863" y="2824162"/>
          <a:ext cx="1739880" cy="419040"/>
        </p:xfrm>
        <a:graphic>
          <a:graphicData uri="http://schemas.openxmlformats.org/presentationml/2006/ole">
            <mc:AlternateContent xmlns:mc="http://schemas.openxmlformats.org/markup-compatibility/2006">
              <mc:Choice xmlns:v="urn:schemas-microsoft-com:vml" Requires="v">
                <p:oleObj spid="_x0000_s347141" name="Equation" r:id="rId5" imgW="1739880" imgH="419040" progId="Equation.DSMT4">
                  <p:embed/>
                </p:oleObj>
              </mc:Choice>
              <mc:Fallback>
                <p:oleObj name="Equation" r:id="rId5" imgW="1739880" imgH="419040" progId="Equation.DSMT4">
                  <p:embed/>
                  <p:pic>
                    <p:nvPicPr>
                      <p:cNvPr id="0" name="OLE substitute image"/>
                      <p:cNvPicPr/>
                      <p:nvPr/>
                    </p:nvPicPr>
                    <p:blipFill>
                      <a:blip r:embed="rId6"/>
                      <a:stretch>
                        <a:fillRect/>
                      </a:stretch>
                    </p:blipFill>
                    <p:spPr>
                      <a:xfrm>
                        <a:off x="9186863" y="2824162"/>
                        <a:ext cx="1739880" cy="419040"/>
                      </a:xfrm>
                      <a:prstGeom prst="rect">
                        <a:avLst/>
                      </a:prstGeom>
                    </p:spPr>
                  </p:pic>
                </p:oleObj>
              </mc:Fallback>
            </mc:AlternateContent>
          </a:graphicData>
        </a:graphic>
      </p:graphicFrame>
      <p:sp>
        <p:nvSpPr>
          <p:cNvPr id="6" name="Content Placeholder 5"/>
          <p:cNvSpPr>
            <a:spLocks noGrp="1"/>
          </p:cNvSpPr>
          <p:nvPr>
            <p:ph idx="15"/>
          </p:nvPr>
        </p:nvSpPr>
        <p:spPr>
          <a:xfrm>
            <a:off x="718891" y="3269806"/>
            <a:ext cx="9756367" cy="495372"/>
          </a:xfrm>
        </p:spPr>
        <p:txBody>
          <a:bodyPr/>
          <a:lstStyle/>
          <a:p>
            <a:pPr algn="l"/>
            <a:r>
              <a:rPr lang="en-US">
                <a:solidFill>
                  <a:srgbClr val="003865"/>
                </a:solidFill>
                <a:cs typeface="Arial" pitchFamily="34" charset="0"/>
              </a:rPr>
              <a:t>that are used as the point estimators of the parameters</a:t>
            </a:r>
            <a:endParaRPr lang="en-US">
              <a:solidFill>
                <a:srgbClr val="003865"/>
              </a:solidFill>
            </a:endParaRPr>
          </a:p>
        </p:txBody>
      </p:sp>
      <p:graphicFrame>
        <p:nvGraphicFramePr>
          <p:cNvPr id="37" name="Ovject 6" descr="beta subscript 0 baseline, beta subscript 1 baseline, beta subscript 2 baseline, ellipsis, beta subscript p baseline. "/>
          <p:cNvGraphicFramePr>
            <a:graphicFrameLocks noGrp="1" noChangeAspect="1"/>
          </p:cNvGraphicFramePr>
          <p:nvPr>
            <p:ph idx="10"/>
            <p:extLst>
              <p:ext uri="{D42A27DB-BD31-4B8C-83A1-F6EECF244321}">
                <p14:modId xmlns:p14="http://schemas.microsoft.com/office/powerpoint/2010/main" val="2666855020"/>
              </p:ext>
            </p:extLst>
          </p:nvPr>
        </p:nvGraphicFramePr>
        <p:xfrm>
          <a:off x="8278813" y="3339147"/>
          <a:ext cx="1892160" cy="419040"/>
        </p:xfrm>
        <a:graphic>
          <a:graphicData uri="http://schemas.openxmlformats.org/presentationml/2006/ole">
            <mc:AlternateContent xmlns:mc="http://schemas.openxmlformats.org/markup-compatibility/2006">
              <mc:Choice xmlns:v="urn:schemas-microsoft-com:vml" Requires="v">
                <p:oleObj spid="_x0000_s347142" name="Equation" r:id="rId7" imgW="1892160" imgH="419040" progId="Equation.DSMT4">
                  <p:embed/>
                </p:oleObj>
              </mc:Choice>
              <mc:Fallback>
                <p:oleObj name="Equation" r:id="rId7" imgW="1892160" imgH="419040" progId="Equation.DSMT4">
                  <p:embed/>
                  <p:pic>
                    <p:nvPicPr>
                      <p:cNvPr id="0" name="OLE substitute image"/>
                      <p:cNvPicPr/>
                      <p:nvPr/>
                    </p:nvPicPr>
                    <p:blipFill>
                      <a:blip r:embed="rId8"/>
                      <a:stretch>
                        <a:fillRect/>
                      </a:stretch>
                    </p:blipFill>
                    <p:spPr>
                      <a:xfrm>
                        <a:off x="8278813" y="3339147"/>
                        <a:ext cx="1892160" cy="419040"/>
                      </a:xfrm>
                      <a:prstGeom prst="rect">
                        <a:avLst/>
                      </a:prstGeom>
                    </p:spPr>
                  </p:pic>
                </p:oleObj>
              </mc:Fallback>
            </mc:AlternateContent>
          </a:graphicData>
        </a:graphic>
      </p:graphicFrame>
    </p:spTree>
    <p:extLst>
      <p:ext uri="{BB962C8B-B14F-4D97-AF65-F5344CB8AC3E}">
        <p14:creationId xmlns:p14="http://schemas.microsoft.com/office/powerpoint/2010/main" val="3132545599"/>
      </p:ext>
    </p:extLst>
  </p:cSld>
  <p:clrMapOvr>
    <a:masterClrMapping/>
  </p:clrMapOvr>
  <p:transition/>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DC82-C94E-48A1-8BE9-385B8B2C4F16}"/>
              </a:ext>
            </a:extLst>
          </p:cNvPr>
          <p:cNvSpPr>
            <a:spLocks noGrp="1"/>
          </p:cNvSpPr>
          <p:nvPr>
            <p:ph type="title"/>
          </p:nvPr>
        </p:nvSpPr>
        <p:spPr/>
        <p:txBody>
          <a:bodyPr/>
          <a:lstStyle/>
          <a:p>
            <a:r>
              <a:rPr lang="en-US"/>
              <a:t>Estimation Process</a:t>
            </a:r>
            <a:endParaRPr lang="en-IN"/>
          </a:p>
        </p:txBody>
      </p:sp>
      <p:pic>
        <p:nvPicPr>
          <p:cNvPr id="19" name="Picture 2" descr="A cyclical diagram represents the estimation process for multiple regression. Multiple regression model, multiple regression equation, and unknown parameters lead to sample data, resulting in the computation of the estimated multiple regression equation and sample statistics. Sample statistics provide estimates of unknown parameters, leading to the first step. Multiple regression model: y = beta_0 + beta_1 x_1 + b_2 x_2 + … + beta_p x_p + epsilon. Multiple regression equation: E(y) = beta_0 + beta_1 x_1 + b_2 x_2 + … + beta_p x_p. Estimated multiple regression equation: y-hat = b_0 + b_1 x_1 + b_2 x_2 + … + b_p x_p. Beta_0, beta_1, beta_2, and beta_p are unknown parameters and b_0, b_1, b_2, and b_0 are sample statistics. ">
            <a:extLst>
              <a:ext uri="{FF2B5EF4-FFF2-40B4-BE49-F238E27FC236}">
                <a16:creationId xmlns:a16="http://schemas.microsoft.com/office/drawing/2014/main" id="{FD52264C-B245-47F4-BEC1-C143FD423137}"/>
              </a:ext>
            </a:extLst>
          </p:cNvPr>
          <p:cNvPicPr>
            <a:picLocks noGrp="1" noChangeAspect="1"/>
          </p:cNvPicPr>
          <p:nvPr>
            <p:ph idx="1"/>
          </p:nvPr>
        </p:nvPicPr>
        <p:blipFill>
          <a:blip r:embed="rId2"/>
          <a:stretch>
            <a:fillRect/>
          </a:stretch>
        </p:blipFill>
        <p:spPr>
          <a:xfrm>
            <a:off x="2938451" y="1554270"/>
            <a:ext cx="6315099" cy="4786472"/>
          </a:xfrm>
          <a:prstGeom prst="rect">
            <a:avLst/>
          </a:prstGeom>
        </p:spPr>
      </p:pic>
    </p:spTree>
    <p:extLst>
      <p:ext uri="{BB962C8B-B14F-4D97-AF65-F5344CB8AC3E}">
        <p14:creationId xmlns:p14="http://schemas.microsoft.com/office/powerpoint/2010/main" val="3396087535"/>
      </p:ext>
    </p:extLst>
  </p:cSld>
  <p:clrMapOvr>
    <a:masterClrMapping/>
  </p:clrMapOvr>
  <p:transition/>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Least Squares Method</a:t>
            </a:r>
            <a:endParaRPr lang="en-IN"/>
          </a:p>
        </p:txBody>
      </p:sp>
      <p:sp>
        <p:nvSpPr>
          <p:cNvPr id="8" name="Content Placeholder 2"/>
          <p:cNvSpPr>
            <a:spLocks noGrp="1"/>
          </p:cNvSpPr>
          <p:nvPr>
            <p:ph sz="half" idx="2"/>
          </p:nvPr>
        </p:nvSpPr>
        <p:spPr>
          <a:xfrm>
            <a:off x="476843" y="1828800"/>
            <a:ext cx="11241915" cy="510988"/>
          </a:xfrm>
        </p:spPr>
        <p:txBody>
          <a:bodyPr/>
          <a:lstStyle/>
          <a:p>
            <a:pPr marL="0" indent="0">
              <a:buNone/>
            </a:pPr>
            <a:r>
              <a:rPr lang="en-US"/>
              <a:t>Least Squares Criterion</a:t>
            </a:r>
          </a:p>
        </p:txBody>
      </p:sp>
      <p:graphicFrame>
        <p:nvGraphicFramePr>
          <p:cNvPr id="14" name="Object 3" descr="Begin equation, min upper sigma left parenthesis y superscript I baseline minus y caret subscript I baseline right parenthesis squared. End equation. "/>
          <p:cNvGraphicFramePr>
            <a:graphicFrameLocks noGrp="1" noChangeAspect="1"/>
          </p:cNvGraphicFramePr>
          <p:nvPr>
            <p:ph idx="10"/>
            <p:extLst>
              <p:ext uri="{D42A27DB-BD31-4B8C-83A1-F6EECF244321}">
                <p14:modId xmlns:p14="http://schemas.microsoft.com/office/powerpoint/2010/main" val="3530109460"/>
              </p:ext>
            </p:extLst>
          </p:nvPr>
        </p:nvGraphicFramePr>
        <p:xfrm>
          <a:off x="4758345" y="2339788"/>
          <a:ext cx="1879600" cy="419100"/>
        </p:xfrm>
        <a:graphic>
          <a:graphicData uri="http://schemas.openxmlformats.org/presentationml/2006/ole">
            <mc:AlternateContent xmlns:mc="http://schemas.openxmlformats.org/markup-compatibility/2006">
              <mc:Choice xmlns:v="urn:schemas-microsoft-com:vml" Requires="v">
                <p:oleObj spid="_x0000_s348163" name="Equation" r:id="rId3" imgW="1879560" imgH="419040" progId="Equation.DSMT4">
                  <p:embed/>
                </p:oleObj>
              </mc:Choice>
              <mc:Fallback>
                <p:oleObj name="Equation" r:id="rId3" imgW="1879560" imgH="419040" progId="Equation.DSMT4">
                  <p:embed/>
                  <p:pic>
                    <p:nvPicPr>
                      <p:cNvPr id="0" name="OLE substitute image"/>
                      <p:cNvPicPr/>
                      <p:nvPr/>
                    </p:nvPicPr>
                    <p:blipFill>
                      <a:blip r:embed="rId4"/>
                      <a:stretch>
                        <a:fillRect/>
                      </a:stretch>
                    </p:blipFill>
                    <p:spPr>
                      <a:xfrm>
                        <a:off x="4758345" y="2339788"/>
                        <a:ext cx="1879600" cy="419100"/>
                      </a:xfrm>
                      <a:prstGeom prst="rect">
                        <a:avLst/>
                      </a:prstGeom>
                    </p:spPr>
                  </p:pic>
                </p:oleObj>
              </mc:Fallback>
            </mc:AlternateContent>
          </a:graphicData>
        </a:graphic>
      </p:graphicFrame>
      <p:sp>
        <p:nvSpPr>
          <p:cNvPr id="10" name="Content Placeholder 4"/>
          <p:cNvSpPr>
            <a:spLocks noGrp="1"/>
          </p:cNvSpPr>
          <p:nvPr>
            <p:ph idx="11"/>
          </p:nvPr>
        </p:nvSpPr>
        <p:spPr>
          <a:xfrm>
            <a:off x="476843" y="3073261"/>
            <a:ext cx="11238313" cy="1056179"/>
          </a:xfrm>
        </p:spPr>
        <p:txBody>
          <a:bodyPr/>
          <a:lstStyle/>
          <a:p>
            <a:pPr algn="l"/>
            <a:r>
              <a:rPr lang="en-US">
                <a:solidFill>
                  <a:srgbClr val="003865"/>
                </a:solidFill>
                <a:cs typeface="Arial" pitchFamily="34" charset="0"/>
              </a:rPr>
              <a:t>Computation of Coefficient Values </a:t>
            </a:r>
          </a:p>
          <a:p>
            <a:pPr algn="l"/>
            <a:r>
              <a:rPr lang="en-US">
                <a:solidFill>
                  <a:srgbClr val="003865"/>
                </a:solidFill>
                <a:cs typeface="Arial" pitchFamily="34" charset="0"/>
              </a:rPr>
              <a:t>The formulas for the regression coefficients</a:t>
            </a:r>
            <a:endParaRPr lang="en-US">
              <a:solidFill>
                <a:srgbClr val="003865"/>
              </a:solidFill>
            </a:endParaRPr>
          </a:p>
        </p:txBody>
      </p:sp>
      <p:graphicFrame>
        <p:nvGraphicFramePr>
          <p:cNvPr id="16" name="Object 5" descr="b subscript 0 baseline, b subscript 1 baseline, b subscript 2 baseline, ellipsis, b subscript p baseline."/>
          <p:cNvGraphicFramePr>
            <a:graphicFrameLocks noGrp="1" noChangeAspect="1"/>
          </p:cNvGraphicFramePr>
          <p:nvPr>
            <p:ph idx="13"/>
            <p:extLst>
              <p:ext uri="{D42A27DB-BD31-4B8C-83A1-F6EECF244321}">
                <p14:modId xmlns:p14="http://schemas.microsoft.com/office/powerpoint/2010/main" val="3540396704"/>
              </p:ext>
            </p:extLst>
          </p:nvPr>
        </p:nvGraphicFramePr>
        <p:xfrm>
          <a:off x="6541624" y="3710400"/>
          <a:ext cx="1879560" cy="419040"/>
        </p:xfrm>
        <a:graphic>
          <a:graphicData uri="http://schemas.openxmlformats.org/presentationml/2006/ole">
            <mc:AlternateContent xmlns:mc="http://schemas.openxmlformats.org/markup-compatibility/2006">
              <mc:Choice xmlns:v="urn:schemas-microsoft-com:vml" Requires="v">
                <p:oleObj spid="_x0000_s348164" name="Equation" r:id="rId5" imgW="1879560" imgH="419040" progId="Equation.DSMT4">
                  <p:embed/>
                </p:oleObj>
              </mc:Choice>
              <mc:Fallback>
                <p:oleObj name="Equation" r:id="rId5" imgW="1879560" imgH="419040" progId="Equation.DSMT4">
                  <p:embed/>
                  <p:pic>
                    <p:nvPicPr>
                      <p:cNvPr id="0" name="OLE substitute image"/>
                      <p:cNvPicPr/>
                      <p:nvPr/>
                    </p:nvPicPr>
                    <p:blipFill>
                      <a:blip r:embed="rId6"/>
                      <a:stretch>
                        <a:fillRect/>
                      </a:stretch>
                    </p:blipFill>
                    <p:spPr>
                      <a:xfrm>
                        <a:off x="6541624" y="3710400"/>
                        <a:ext cx="1879560" cy="419040"/>
                      </a:xfrm>
                      <a:prstGeom prst="rect">
                        <a:avLst/>
                      </a:prstGeom>
                    </p:spPr>
                  </p:pic>
                </p:oleObj>
              </mc:Fallback>
            </mc:AlternateContent>
          </a:graphicData>
        </a:graphic>
      </p:graphicFrame>
      <p:sp>
        <p:nvSpPr>
          <p:cNvPr id="13" name="Content Placeholder 6"/>
          <p:cNvSpPr>
            <a:spLocks noGrp="1"/>
          </p:cNvSpPr>
          <p:nvPr>
            <p:ph idx="15"/>
          </p:nvPr>
        </p:nvSpPr>
        <p:spPr>
          <a:xfrm>
            <a:off x="476843" y="3634251"/>
            <a:ext cx="11241915" cy="2373983"/>
          </a:xfrm>
        </p:spPr>
        <p:txBody>
          <a:bodyPr/>
          <a:lstStyle/>
          <a:p>
            <a:pPr indent="7955280" algn="l"/>
            <a:r>
              <a:rPr lang="en-US">
                <a:solidFill>
                  <a:srgbClr val="003865"/>
                </a:solidFill>
                <a:cs typeface="Arial" pitchFamily="34" charset="0"/>
              </a:rPr>
              <a:t>involve the use of matrix algebra. We will rely on computer software packages to perform the calculations.</a:t>
            </a:r>
          </a:p>
          <a:p>
            <a:pPr algn="l"/>
            <a:r>
              <a:rPr lang="en-US">
                <a:solidFill>
                  <a:srgbClr val="003865"/>
                </a:solidFill>
                <a:cs typeface="Arial" pitchFamily="34" charset="0"/>
              </a:rPr>
              <a:t>The emphasis will be on how to interpret the computer output rather than on how to make the multiple regression computations.</a:t>
            </a:r>
          </a:p>
        </p:txBody>
      </p:sp>
    </p:spTree>
    <p:extLst>
      <p:ext uri="{BB962C8B-B14F-4D97-AF65-F5344CB8AC3E}">
        <p14:creationId xmlns:p14="http://schemas.microsoft.com/office/powerpoint/2010/main" val="811207801"/>
      </p:ext>
    </p:extLst>
  </p:cSld>
  <p:clrMapOvr>
    <a:masterClrMapping/>
  </p:clrMapOvr>
  <p:transition/>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12D5-14AB-43B6-ABDB-FAB61ACEA6D1}"/>
              </a:ext>
            </a:extLst>
          </p:cNvPr>
          <p:cNvSpPr>
            <a:spLocks noGrp="1"/>
          </p:cNvSpPr>
          <p:nvPr>
            <p:ph type="title"/>
          </p:nvPr>
        </p:nvSpPr>
        <p:spPr/>
        <p:txBody>
          <a:bodyPr/>
          <a:lstStyle/>
          <a:p>
            <a:r>
              <a:rPr lang="en-US"/>
              <a:t>Multiple Regression Model (1 of 3)</a:t>
            </a:r>
            <a:endParaRPr lang="en-IN"/>
          </a:p>
        </p:txBody>
      </p:sp>
      <p:sp>
        <p:nvSpPr>
          <p:cNvPr id="10" name="Content Placeholder 2"/>
          <p:cNvSpPr>
            <a:spLocks noGrp="1"/>
          </p:cNvSpPr>
          <p:nvPr>
            <p:ph idx="1"/>
          </p:nvPr>
        </p:nvSpPr>
        <p:spPr/>
        <p:txBody>
          <a:bodyPr/>
          <a:lstStyle/>
          <a:p>
            <a:pPr marL="0" indent="0">
              <a:buNone/>
            </a:pPr>
            <a:r>
              <a:rPr lang="en-IN" b="1" u="sng"/>
              <a:t>Example:</a:t>
            </a:r>
            <a:r>
              <a:rPr lang="en-IN"/>
              <a:t> Butler Trucking Company</a:t>
            </a:r>
          </a:p>
          <a:p>
            <a:pPr marL="0" indent="0">
              <a:spcBef>
                <a:spcPts val="1800"/>
              </a:spcBef>
              <a:buNone/>
            </a:pPr>
            <a:r>
              <a:rPr lang="en-IN"/>
              <a:t>Managers at Butler Trucking Company want to develop better work schedules for their drivers. They believed that the total daily travel time would be closely related to the 	number of miles traveled in making the daily deliveries and also to the number of deliveries.</a:t>
            </a:r>
          </a:p>
          <a:p>
            <a:pPr marL="0" indent="0">
              <a:buNone/>
            </a:pPr>
            <a:r>
              <a:rPr lang="en-IN"/>
              <a:t>A simple random sample of 10 driving assignments was taken.</a:t>
            </a:r>
          </a:p>
        </p:txBody>
      </p:sp>
    </p:spTree>
    <p:extLst>
      <p:ext uri="{BB962C8B-B14F-4D97-AF65-F5344CB8AC3E}">
        <p14:creationId xmlns:p14="http://schemas.microsoft.com/office/powerpoint/2010/main" val="3373362445"/>
      </p:ext>
    </p:extLst>
  </p:cSld>
  <p:clrMapOvr>
    <a:masterClrMapping/>
  </p:clrMapOvr>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54C1-0C7A-442D-B2A4-75F6B4035F2B}"/>
              </a:ext>
            </a:extLst>
          </p:cNvPr>
          <p:cNvSpPr>
            <a:spLocks noGrp="1"/>
          </p:cNvSpPr>
          <p:nvPr>
            <p:ph type="title"/>
          </p:nvPr>
        </p:nvSpPr>
        <p:spPr/>
        <p:txBody>
          <a:bodyPr/>
          <a:lstStyle/>
          <a:p>
            <a:r>
              <a:rPr lang="en-US"/>
              <a:t>Multiple Regression Model (2 of 3)</a:t>
            </a:r>
            <a:endParaRPr lang="en-IN"/>
          </a:p>
        </p:txBody>
      </p:sp>
      <p:sp>
        <p:nvSpPr>
          <p:cNvPr id="10" name="Content Placeholder 2"/>
          <p:cNvSpPr>
            <a:spLocks noGrp="1"/>
          </p:cNvSpPr>
          <p:nvPr>
            <p:ph sz="half" idx="2"/>
          </p:nvPr>
        </p:nvSpPr>
        <p:spPr>
          <a:xfrm>
            <a:off x="476844" y="1828800"/>
            <a:ext cx="5186538" cy="412955"/>
          </a:xfrm>
        </p:spPr>
        <p:txBody>
          <a:bodyPr/>
          <a:lstStyle/>
          <a:p>
            <a:pPr marL="0" indent="0">
              <a:buNone/>
            </a:pPr>
            <a:r>
              <a:rPr lang="en-IN" b="1" u="sng"/>
              <a:t>Example:</a:t>
            </a:r>
            <a:r>
              <a:rPr lang="en-IN"/>
              <a:t> Butler Trucking Company </a:t>
            </a:r>
          </a:p>
        </p:txBody>
      </p:sp>
      <p:pic>
        <p:nvPicPr>
          <p:cNvPr id="5" name="Content Placeholder 4" descr="Table of Data for Butler Trucking with Miles Traveled and Number&#10;of Deliveries as the Independent Variables. Data is as follows:&#10;Driving assignment 1: Miles traveled equals 100, number of deliveries equals 4, travel time in hours equals 9.3.&#10;Driving assignment 2: Miles traveled equals 50, number of deliveries equals 3, travel time in hours equals 4.8.&#10;Driving assignment 3: Miles traveled equals 100, number of deliveries equals 4, travel time in hours equals 8.9.&#10;Driving assignment 4: Miles traveled equals 100, number of deliveries equals 2, travel time in hours equals 6.5.&#10;Driving assignment 5: Miles traveled equals 50, number of deliveries equals 2, travel time in hours equals 4.2.&#10;Driving assignment 6: Miles traveled equals 80, number of deliveries equals 2, travel time in hours equals 6.2.&#10;Driving assignment 7: Miles traveled equals 75, number of deliveries equals 3, travel time in hours equals 7.4.&#10;Driving assignment 8: Miles traveled equals 65, number of deliveries equals 4, travel time in hours equals 6.0.&#10;Driving assignment 9: Miles traveled equals 90, number of deliveries equals 3, travel time in hours equals 7.6.&#10;Driving assignment 10: Miles traveled equals 90, number of deliveries equals 2, travel time in hours equals 6.1.">
            <a:extLst>
              <a:ext uri="{FF2B5EF4-FFF2-40B4-BE49-F238E27FC236}">
                <a16:creationId xmlns:a16="http://schemas.microsoft.com/office/drawing/2014/main" id="{E4F80B25-E905-4734-B724-AE01F6C68E1C}"/>
              </a:ext>
            </a:extLst>
          </p:cNvPr>
          <p:cNvPicPr>
            <a:picLocks noGrp="1" noChangeAspect="1"/>
          </p:cNvPicPr>
          <p:nvPr>
            <p:ph idx="10"/>
          </p:nvPr>
        </p:nvPicPr>
        <p:blipFill>
          <a:blip r:embed="rId2"/>
          <a:stretch>
            <a:fillRect/>
          </a:stretch>
        </p:blipFill>
        <p:spPr>
          <a:xfrm>
            <a:off x="1272499" y="2379863"/>
            <a:ext cx="9664442" cy="4004892"/>
          </a:xfrm>
          <a:prstGeom prst="rect">
            <a:avLst/>
          </a:prstGeom>
        </p:spPr>
      </p:pic>
    </p:spTree>
    <p:extLst>
      <p:ext uri="{BB962C8B-B14F-4D97-AF65-F5344CB8AC3E}">
        <p14:creationId xmlns:p14="http://schemas.microsoft.com/office/powerpoint/2010/main" val="1473659422"/>
      </p:ext>
    </p:extLst>
  </p:cSld>
  <p:clrMapOvr>
    <a:masterClrMapping/>
  </p:clrMapOvr>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t>Multiple Regression Model (3 of 3)</a:t>
            </a:r>
            <a:endParaRPr lang="en-IN"/>
          </a:p>
        </p:txBody>
      </p:sp>
      <p:sp>
        <p:nvSpPr>
          <p:cNvPr id="7" name="Content Placeholder 2"/>
          <p:cNvSpPr>
            <a:spLocks noGrp="1"/>
          </p:cNvSpPr>
          <p:nvPr>
            <p:ph sz="quarter" idx="29"/>
          </p:nvPr>
        </p:nvSpPr>
        <p:spPr>
          <a:xfrm>
            <a:off x="1178368" y="1803983"/>
            <a:ext cx="5352062" cy="443193"/>
          </a:xfrm>
        </p:spPr>
        <p:txBody>
          <a:bodyPr/>
          <a:lstStyle/>
          <a:p>
            <a:pPr marL="0" indent="0">
              <a:buNone/>
            </a:pPr>
            <a:r>
              <a:rPr lang="en-IN" b="1" u="sng"/>
              <a:t>Example:</a:t>
            </a:r>
            <a:r>
              <a:rPr lang="en-IN"/>
              <a:t> Butler Trucking Company</a:t>
            </a:r>
          </a:p>
        </p:txBody>
      </p:sp>
      <p:sp>
        <p:nvSpPr>
          <p:cNvPr id="12" name="Content Placeholder 3"/>
          <p:cNvSpPr>
            <a:spLocks noGrp="1"/>
          </p:cNvSpPr>
          <p:nvPr>
            <p:ph sz="quarter" idx="17"/>
          </p:nvPr>
        </p:nvSpPr>
        <p:spPr>
          <a:xfrm>
            <a:off x="1331818" y="2417236"/>
            <a:ext cx="9758555" cy="539286"/>
          </a:xfrm>
        </p:spPr>
        <p:txBody>
          <a:bodyPr/>
          <a:lstStyle/>
          <a:p>
            <a:pPr marL="0" indent="0" algn="l">
              <a:spcBef>
                <a:spcPts val="1200"/>
              </a:spcBef>
              <a:spcAft>
                <a:spcPts val="1200"/>
              </a:spcAft>
              <a:buNone/>
            </a:pPr>
            <a:r>
              <a:rPr lang="en-US">
                <a:solidFill>
                  <a:srgbClr val="003865"/>
                </a:solidFill>
                <a:cs typeface="Arial" pitchFamily="34" charset="0"/>
              </a:rPr>
              <a:t>Suppose we believe that </a:t>
            </a:r>
            <a:r>
              <a:rPr lang="en-IN">
                <a:solidFill>
                  <a:srgbClr val="003865"/>
                </a:solidFill>
              </a:rPr>
              <a:t>total daily travel time</a:t>
            </a:r>
            <a:r>
              <a:rPr lang="en-US">
                <a:solidFill>
                  <a:srgbClr val="003865"/>
                </a:solidFill>
                <a:cs typeface="Arial" pitchFamily="34" charset="0"/>
              </a:rPr>
              <a:t> (</a:t>
            </a:r>
            <a:r>
              <a:rPr lang="en-US" i="1">
                <a:solidFill>
                  <a:srgbClr val="003865"/>
                </a:solidFill>
                <a:cs typeface="Arial" pitchFamily="34" charset="0"/>
              </a:rPr>
              <a:t>y</a:t>
            </a:r>
            <a:r>
              <a:rPr lang="en-US">
                <a:solidFill>
                  <a:srgbClr val="003865"/>
                </a:solidFill>
                <a:cs typeface="Arial" pitchFamily="34" charset="0"/>
              </a:rPr>
              <a:t>) is related to </a:t>
            </a:r>
            <a:endParaRPr lang="en-US">
              <a:solidFill>
                <a:srgbClr val="003865"/>
              </a:solidFill>
            </a:endParaRPr>
          </a:p>
        </p:txBody>
      </p:sp>
      <p:graphicFrame>
        <p:nvGraphicFramePr>
          <p:cNvPr id="21" name="Object 4" descr="x subscript 1 baseline"/>
          <p:cNvGraphicFramePr>
            <a:graphicFrameLocks noGrp="1" noChangeAspect="1"/>
          </p:cNvGraphicFramePr>
          <p:nvPr>
            <p:ph sz="quarter" idx="19"/>
            <p:extLst>
              <p:ext uri="{D42A27DB-BD31-4B8C-83A1-F6EECF244321}">
                <p14:modId xmlns:p14="http://schemas.microsoft.com/office/powerpoint/2010/main" val="3844186068"/>
              </p:ext>
            </p:extLst>
          </p:nvPr>
        </p:nvGraphicFramePr>
        <p:xfrm>
          <a:off x="1384644" y="2850038"/>
          <a:ext cx="8635680" cy="431640"/>
        </p:xfrm>
        <a:graphic>
          <a:graphicData uri="http://schemas.openxmlformats.org/presentationml/2006/ole">
            <mc:AlternateContent xmlns:mc="http://schemas.openxmlformats.org/markup-compatibility/2006">
              <mc:Choice xmlns:v="urn:schemas-microsoft-com:vml" Requires="v">
                <p:oleObj spid="_x0000_s349188" name="Equation" r:id="rId3" imgW="8635680" imgH="431640" progId="Equation.DSMT4">
                  <p:embed/>
                </p:oleObj>
              </mc:Choice>
              <mc:Fallback>
                <p:oleObj name="Equation" r:id="rId3" imgW="8635680" imgH="431640" progId="Equation.DSMT4">
                  <p:embed/>
                  <p:pic>
                    <p:nvPicPr>
                      <p:cNvPr id="0" name="OLE substitute image"/>
                      <p:cNvPicPr/>
                      <p:nvPr/>
                    </p:nvPicPr>
                    <p:blipFill>
                      <a:blip r:embed="rId4"/>
                      <a:stretch>
                        <a:fillRect/>
                      </a:stretch>
                    </p:blipFill>
                    <p:spPr>
                      <a:xfrm>
                        <a:off x="1384644" y="2850038"/>
                        <a:ext cx="8635680" cy="431640"/>
                      </a:xfrm>
                      <a:prstGeom prst="rect">
                        <a:avLst/>
                      </a:prstGeom>
                    </p:spPr>
                  </p:pic>
                </p:oleObj>
              </mc:Fallback>
            </mc:AlternateContent>
          </a:graphicData>
        </a:graphic>
      </p:graphicFrame>
      <p:sp>
        <p:nvSpPr>
          <p:cNvPr id="13" name="Content Placeholder 7"/>
          <p:cNvSpPr>
            <a:spLocks noGrp="1"/>
          </p:cNvSpPr>
          <p:nvPr>
            <p:ph sz="quarter" idx="18"/>
          </p:nvPr>
        </p:nvSpPr>
        <p:spPr>
          <a:xfrm>
            <a:off x="1101626" y="3192412"/>
            <a:ext cx="5428804" cy="432384"/>
          </a:xfrm>
        </p:spPr>
        <p:txBody>
          <a:bodyPr/>
          <a:lstStyle/>
          <a:p>
            <a:pPr indent="0" algn="l">
              <a:buNone/>
            </a:pPr>
            <a:r>
              <a:rPr lang="en-US">
                <a:solidFill>
                  <a:srgbClr val="003865"/>
                </a:solidFill>
                <a:cs typeface="Arial" pitchFamily="34" charset="0"/>
              </a:rPr>
              <a:t>by the following regression model:</a:t>
            </a:r>
            <a:endParaRPr lang="en-US">
              <a:solidFill>
                <a:srgbClr val="003865"/>
              </a:solidFill>
            </a:endParaRPr>
          </a:p>
        </p:txBody>
      </p:sp>
      <p:graphicFrame>
        <p:nvGraphicFramePr>
          <p:cNvPr id="25" name="Object 8" descr="Begin equation. y equals Beta subscript 0 baseline plus beta subscript 1 baseline x subscript 1 baseline plus beta subscript 2 baseline x subscript 2 baseline plus epsilon. End equation"/>
          <p:cNvGraphicFramePr>
            <a:graphicFrameLocks noGrp="1" noChangeAspect="1"/>
          </p:cNvGraphicFramePr>
          <p:nvPr>
            <p:ph sz="quarter" idx="20"/>
            <p:extLst>
              <p:ext uri="{D42A27DB-BD31-4B8C-83A1-F6EECF244321}">
                <p14:modId xmlns:p14="http://schemas.microsoft.com/office/powerpoint/2010/main" val="159498848"/>
              </p:ext>
            </p:extLst>
          </p:nvPr>
        </p:nvGraphicFramePr>
        <p:xfrm>
          <a:off x="4597400" y="3859792"/>
          <a:ext cx="2997200" cy="381000"/>
        </p:xfrm>
        <a:graphic>
          <a:graphicData uri="http://schemas.openxmlformats.org/presentationml/2006/ole">
            <mc:AlternateContent xmlns:mc="http://schemas.openxmlformats.org/markup-compatibility/2006">
              <mc:Choice xmlns:v="urn:schemas-microsoft-com:vml" Requires="v">
                <p:oleObj spid="_x0000_s349189" name="Equation" r:id="rId5" imgW="2997000" imgH="380880" progId="Equation.DSMT4">
                  <p:embed/>
                </p:oleObj>
              </mc:Choice>
              <mc:Fallback>
                <p:oleObj name="Equation" r:id="rId5" imgW="2997000" imgH="380880" progId="Equation.DSMT4">
                  <p:embed/>
                  <p:pic>
                    <p:nvPicPr>
                      <p:cNvPr id="0" name="OLE substitute image"/>
                      <p:cNvPicPr/>
                      <p:nvPr/>
                    </p:nvPicPr>
                    <p:blipFill>
                      <a:blip r:embed="rId6"/>
                      <a:stretch>
                        <a:fillRect/>
                      </a:stretch>
                    </p:blipFill>
                    <p:spPr>
                      <a:xfrm>
                        <a:off x="4597400" y="3859792"/>
                        <a:ext cx="2997200" cy="381000"/>
                      </a:xfrm>
                      <a:prstGeom prst="rect">
                        <a:avLst/>
                      </a:prstGeom>
                      <a:ln w="19050">
                        <a:noFill/>
                      </a:ln>
                    </p:spPr>
                  </p:pic>
                </p:oleObj>
              </mc:Fallback>
            </mc:AlternateContent>
          </a:graphicData>
        </a:graphic>
      </p:graphicFrame>
      <p:sp>
        <p:nvSpPr>
          <p:cNvPr id="17" name="Content Placeholder 9"/>
          <p:cNvSpPr>
            <a:spLocks noGrp="1"/>
          </p:cNvSpPr>
          <p:nvPr>
            <p:ph sz="quarter" idx="22"/>
          </p:nvPr>
        </p:nvSpPr>
        <p:spPr>
          <a:xfrm>
            <a:off x="1178368" y="4552462"/>
            <a:ext cx="1793432" cy="417744"/>
          </a:xfrm>
        </p:spPr>
        <p:txBody>
          <a:bodyPr/>
          <a:lstStyle/>
          <a:p>
            <a:pPr marL="114300" indent="0" algn="l">
              <a:buNone/>
            </a:pPr>
            <a:r>
              <a:rPr lang="en-US"/>
              <a:t>where</a:t>
            </a:r>
          </a:p>
        </p:txBody>
      </p:sp>
      <p:graphicFrame>
        <p:nvGraphicFramePr>
          <p:cNvPr id="28" name="Object 10" descr="y equals total travel time&#10;x subscript 1 baseline equals miles traveled&#10;x subscript 2 baseline equals deliveries made"/>
          <p:cNvGraphicFramePr>
            <a:graphicFrameLocks noGrp="1" noChangeAspect="1"/>
          </p:cNvGraphicFramePr>
          <p:nvPr>
            <p:ph sz="quarter" idx="24"/>
            <p:extLst>
              <p:ext uri="{D42A27DB-BD31-4B8C-83A1-F6EECF244321}">
                <p14:modId xmlns:p14="http://schemas.microsoft.com/office/powerpoint/2010/main" val="4230945924"/>
              </p:ext>
            </p:extLst>
          </p:nvPr>
        </p:nvGraphicFramePr>
        <p:xfrm>
          <a:off x="1671638" y="5043488"/>
          <a:ext cx="2844800" cy="1295400"/>
        </p:xfrm>
        <a:graphic>
          <a:graphicData uri="http://schemas.openxmlformats.org/presentationml/2006/ole">
            <mc:AlternateContent xmlns:mc="http://schemas.openxmlformats.org/markup-compatibility/2006">
              <mc:Choice xmlns:v="urn:schemas-microsoft-com:vml" Requires="v">
                <p:oleObj spid="_x0000_s349190" name="Equation" r:id="rId7" imgW="2844720" imgH="1295280" progId="Equation.DSMT4">
                  <p:embed/>
                </p:oleObj>
              </mc:Choice>
              <mc:Fallback>
                <p:oleObj name="Equation" r:id="rId7" imgW="2844720" imgH="1295280" progId="Equation.DSMT4">
                  <p:embed/>
                  <p:pic>
                    <p:nvPicPr>
                      <p:cNvPr id="0" name="OLE substitute image"/>
                      <p:cNvPicPr/>
                      <p:nvPr/>
                    </p:nvPicPr>
                    <p:blipFill>
                      <a:blip r:embed="rId8"/>
                      <a:stretch>
                        <a:fillRect/>
                      </a:stretch>
                    </p:blipFill>
                    <p:spPr>
                      <a:xfrm>
                        <a:off x="1671638" y="5043488"/>
                        <a:ext cx="2844800" cy="1295400"/>
                      </a:xfrm>
                      <a:prstGeom prst="rect">
                        <a:avLst/>
                      </a:prstGeom>
                    </p:spPr>
                  </p:pic>
                </p:oleObj>
              </mc:Fallback>
            </mc:AlternateContent>
          </a:graphicData>
        </a:graphic>
      </p:graphicFrame>
    </p:spTree>
    <p:extLst>
      <p:ext uri="{BB962C8B-B14F-4D97-AF65-F5344CB8AC3E}">
        <p14:creationId xmlns:p14="http://schemas.microsoft.com/office/powerpoint/2010/main" val="2776380192"/>
      </p:ext>
    </p:extLst>
  </p:cSld>
  <p:clrMapOvr>
    <a:masterClrMapping/>
  </p:clrMapOvr>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cs typeface="Arial" pitchFamily="34" charset="0"/>
              </a:rPr>
              <a:t>Solving for the Estimates of </a:t>
            </a:r>
            <a:r>
              <a:rPr lang="en-US" i="1">
                <a:latin typeface="Symbol" panose="05050102010706020507" pitchFamily="18" charset="2"/>
                <a:cs typeface="Arial" pitchFamily="34" charset="0"/>
              </a:rPr>
              <a:t></a:t>
            </a:r>
            <a:r>
              <a:rPr lang="en-US" baseline="-25000">
                <a:cs typeface="Arial" pitchFamily="34" charset="0"/>
              </a:rPr>
              <a:t>0</a:t>
            </a:r>
            <a:r>
              <a:rPr lang="en-US">
                <a:cs typeface="Arial" pitchFamily="34" charset="0"/>
              </a:rPr>
              <a:t>,</a:t>
            </a:r>
            <a:r>
              <a:rPr lang="en-US">
                <a:latin typeface="Arial" pitchFamily="34" charset="0"/>
                <a:cs typeface="Arial" pitchFamily="34" charset="0"/>
              </a:rPr>
              <a:t> </a:t>
            </a:r>
            <a:r>
              <a:rPr lang="en-US" i="1">
                <a:latin typeface="Symbol" panose="05050102010706020507" pitchFamily="18" charset="2"/>
                <a:cs typeface="Arial" pitchFamily="34" charset="0"/>
              </a:rPr>
              <a:t></a:t>
            </a:r>
            <a:r>
              <a:rPr lang="en-US" baseline="-25000">
                <a:cs typeface="Arial" pitchFamily="34" charset="0"/>
              </a:rPr>
              <a:t>1</a:t>
            </a:r>
            <a:r>
              <a:rPr lang="en-US">
                <a:cs typeface="Arial" pitchFamily="34" charset="0"/>
              </a:rPr>
              <a:t>,</a:t>
            </a:r>
            <a:r>
              <a:rPr lang="en-US">
                <a:latin typeface="Arial" pitchFamily="34" charset="0"/>
                <a:cs typeface="Arial" pitchFamily="34" charset="0"/>
              </a:rPr>
              <a:t> </a:t>
            </a:r>
            <a:r>
              <a:rPr lang="en-US" i="1">
                <a:latin typeface="Symbol" panose="05050102010706020507" pitchFamily="18" charset="2"/>
                <a:cs typeface="Arial" pitchFamily="34" charset="0"/>
              </a:rPr>
              <a:t></a:t>
            </a:r>
            <a:r>
              <a:rPr lang="en-US" baseline="-25000">
                <a:cs typeface="Arial" pitchFamily="34" charset="0"/>
              </a:rPr>
              <a:t>2</a:t>
            </a:r>
            <a:r>
              <a:rPr lang="en-US"/>
              <a:t> (1 of 2)</a:t>
            </a:r>
            <a:endParaRPr lang="en-IN"/>
          </a:p>
        </p:txBody>
      </p:sp>
      <p:sp>
        <p:nvSpPr>
          <p:cNvPr id="3" name="Content Placeholder 2">
            <a:extLst>
              <a:ext uri="{FF2B5EF4-FFF2-40B4-BE49-F238E27FC236}">
                <a16:creationId xmlns:a16="http://schemas.microsoft.com/office/drawing/2014/main" id="{EC399501-98F9-4F81-A2EA-2AACB17E4650}"/>
              </a:ext>
            </a:extLst>
          </p:cNvPr>
          <p:cNvSpPr>
            <a:spLocks noGrp="1"/>
          </p:cNvSpPr>
          <p:nvPr>
            <p:ph sz="half" idx="1"/>
          </p:nvPr>
        </p:nvSpPr>
        <p:spPr>
          <a:xfrm>
            <a:off x="476843" y="1825625"/>
            <a:ext cx="8209957" cy="541057"/>
          </a:xfrm>
        </p:spPr>
        <p:txBody>
          <a:bodyPr/>
          <a:lstStyle/>
          <a:p>
            <a:pPr marL="0" indent="0">
              <a:buNone/>
            </a:pPr>
            <a:r>
              <a:rPr lang="en-IN" b="1" u="sng"/>
              <a:t>Example:</a:t>
            </a:r>
            <a:r>
              <a:rPr lang="en-IN"/>
              <a:t> Butler Trucking Company</a:t>
            </a:r>
            <a:endParaRPr lang="en-US">
              <a:solidFill>
                <a:srgbClr val="000000"/>
              </a:solidFill>
              <a:cs typeface="Arial" pitchFamily="34" charset="0"/>
            </a:endParaRPr>
          </a:p>
        </p:txBody>
      </p:sp>
      <p:pic>
        <p:nvPicPr>
          <p:cNvPr id="6" name="Picture 3" descr="Three steps. The first step is the input data. There are three columns called x subscript 1 baseline, x subscript 2 baseline, and y. The first row is 100, 4, and 9.3. The second row is 50, 3, and 4.8. There are two rows of dots and the last row is 90, 2, and 6.1. The next step is computer package for solving multiple regression problems. The last step is least squared output. The outputs are b subscript 0 baseline equals, b subscript 1 baseline equals, b subscript 2 baseline equals, R squared equals etc.  ">
            <a:extLst>
              <a:ext uri="{FF2B5EF4-FFF2-40B4-BE49-F238E27FC236}">
                <a16:creationId xmlns:a16="http://schemas.microsoft.com/office/drawing/2014/main" id="{AF82B8D5-9BFE-4546-92EB-23A5DE803E00}"/>
              </a:ext>
            </a:extLst>
          </p:cNvPr>
          <p:cNvPicPr>
            <a:picLocks noGrp="1" noChangeAspect="1"/>
          </p:cNvPicPr>
          <p:nvPr>
            <p:ph sz="half" idx="2"/>
          </p:nvPr>
        </p:nvPicPr>
        <p:blipFill>
          <a:blip r:embed="rId2"/>
          <a:stretch>
            <a:fillRect/>
          </a:stretch>
        </p:blipFill>
        <p:spPr>
          <a:xfrm>
            <a:off x="1632028" y="2520006"/>
            <a:ext cx="8927944" cy="3392884"/>
          </a:xfrm>
          <a:prstGeom prst="rect">
            <a:avLst/>
          </a:prstGeom>
        </p:spPr>
      </p:pic>
    </p:spTree>
    <p:extLst>
      <p:ext uri="{BB962C8B-B14F-4D97-AF65-F5344CB8AC3E}">
        <p14:creationId xmlns:p14="http://schemas.microsoft.com/office/powerpoint/2010/main" val="1303905480"/>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387-C2C4-46F4-A314-5C6F0B3106B4}"/>
              </a:ext>
            </a:extLst>
          </p:cNvPr>
          <p:cNvSpPr>
            <a:spLocks noGrp="1"/>
          </p:cNvSpPr>
          <p:nvPr>
            <p:ph type="title"/>
          </p:nvPr>
        </p:nvSpPr>
        <p:spPr/>
        <p:txBody>
          <a:bodyPr/>
          <a:lstStyle/>
          <a:p>
            <a:r>
              <a:rPr lang="en-US"/>
              <a:t>Estimated Regression Equation</a:t>
            </a:r>
            <a:endParaRPr lang="en-IN"/>
          </a:p>
        </p:txBody>
      </p:sp>
      <p:sp>
        <p:nvSpPr>
          <p:cNvPr id="3" name="Content Placeholder 2">
            <a:extLst>
              <a:ext uri="{FF2B5EF4-FFF2-40B4-BE49-F238E27FC236}">
                <a16:creationId xmlns:a16="http://schemas.microsoft.com/office/drawing/2014/main" id="{EC399501-98F9-4F81-A2EA-2AACB17E4650}"/>
              </a:ext>
            </a:extLst>
          </p:cNvPr>
          <p:cNvSpPr>
            <a:spLocks noGrp="1"/>
          </p:cNvSpPr>
          <p:nvPr>
            <p:ph sz="half" idx="1"/>
          </p:nvPr>
        </p:nvSpPr>
        <p:spPr>
          <a:xfrm>
            <a:off x="476843" y="1825625"/>
            <a:ext cx="10899369" cy="541057"/>
          </a:xfrm>
        </p:spPr>
        <p:txBody>
          <a:bodyPr/>
          <a:lstStyle/>
          <a:p>
            <a:pPr marL="0" indent="0">
              <a:buNone/>
            </a:pPr>
            <a:r>
              <a:rPr lang="en-IN" b="1" u="sng"/>
              <a:t>Example:</a:t>
            </a:r>
            <a:r>
              <a:rPr lang="en-IN"/>
              <a:t> Butler Trucking Company</a:t>
            </a:r>
          </a:p>
        </p:txBody>
      </p:sp>
      <p:graphicFrame>
        <p:nvGraphicFramePr>
          <p:cNvPr id="7" name="Object 3" descr="y caret equals negative .8687 plus .0611 x subscript 1 baseline plus .9234 x subscript 2 baseline.">
            <a:extLst>
              <a:ext uri="{FF2B5EF4-FFF2-40B4-BE49-F238E27FC236}">
                <a16:creationId xmlns:a16="http://schemas.microsoft.com/office/drawing/2014/main" id="{DD188A2D-6BE2-4FEF-A7A8-BFB351035B39}"/>
              </a:ext>
            </a:extLst>
          </p:cNvPr>
          <p:cNvGraphicFramePr>
            <a:graphicFrameLocks noGrp="1" noChangeAspect="1"/>
          </p:cNvGraphicFramePr>
          <p:nvPr>
            <p:ph sz="half" idx="2"/>
            <p:extLst>
              <p:ext uri="{D42A27DB-BD31-4B8C-83A1-F6EECF244321}">
                <p14:modId xmlns:p14="http://schemas.microsoft.com/office/powerpoint/2010/main" val="2435373971"/>
              </p:ext>
            </p:extLst>
          </p:nvPr>
        </p:nvGraphicFramePr>
        <p:xfrm>
          <a:off x="4057680" y="2515727"/>
          <a:ext cx="4076640" cy="393480"/>
        </p:xfrm>
        <a:graphic>
          <a:graphicData uri="http://schemas.openxmlformats.org/presentationml/2006/ole">
            <mc:AlternateContent xmlns:mc="http://schemas.openxmlformats.org/markup-compatibility/2006">
              <mc:Choice xmlns:v="urn:schemas-microsoft-com:vml" Requires="v">
                <p:oleObj spid="_x0000_s350210" name="Equation" r:id="rId3" imgW="4076640" imgH="393480" progId="Equation.DSMT4">
                  <p:embed/>
                </p:oleObj>
              </mc:Choice>
              <mc:Fallback>
                <p:oleObj name="Equation" r:id="rId3" imgW="4076640" imgH="393480" progId="Equation.DSMT4">
                  <p:embed/>
                  <p:pic>
                    <p:nvPicPr>
                      <p:cNvPr id="0" name="OLE substitute image"/>
                      <p:cNvPicPr/>
                      <p:nvPr/>
                    </p:nvPicPr>
                    <p:blipFill>
                      <a:blip r:embed="rId4"/>
                      <a:stretch>
                        <a:fillRect/>
                      </a:stretch>
                    </p:blipFill>
                    <p:spPr>
                      <a:xfrm>
                        <a:off x="4057680" y="2515727"/>
                        <a:ext cx="4076640" cy="393480"/>
                      </a:xfrm>
                      <a:prstGeom prst="rect">
                        <a:avLst/>
                      </a:prstGeom>
                    </p:spPr>
                  </p:pic>
                </p:oleObj>
              </mc:Fallback>
            </mc:AlternateContent>
          </a:graphicData>
        </a:graphic>
      </p:graphicFrame>
    </p:spTree>
    <p:extLst>
      <p:ext uri="{BB962C8B-B14F-4D97-AF65-F5344CB8AC3E}">
        <p14:creationId xmlns:p14="http://schemas.microsoft.com/office/powerpoint/2010/main" val="3332899812"/>
      </p:ext>
    </p:extLst>
  </p:cSld>
  <p:clrMapOvr>
    <a:masterClrMapping/>
  </p:clrMapOvr>
  <p:transition/>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Interpreting the Coefficients (1 of 3)</a:t>
            </a:r>
            <a:endParaRPr lang="en-IN"/>
          </a:p>
        </p:txBody>
      </p:sp>
      <p:sp>
        <p:nvSpPr>
          <p:cNvPr id="8" name="Content Placeholder 2"/>
          <p:cNvSpPr>
            <a:spLocks noGrp="1"/>
          </p:cNvSpPr>
          <p:nvPr>
            <p:ph idx="1"/>
          </p:nvPr>
        </p:nvSpPr>
        <p:spPr>
          <a:xfrm>
            <a:off x="476843" y="1944375"/>
            <a:ext cx="11143543" cy="866069"/>
          </a:xfrm>
        </p:spPr>
        <p:txBody>
          <a:bodyPr/>
          <a:lstStyle/>
          <a:p>
            <a:pPr algn="l"/>
            <a:r>
              <a:rPr lang="en-US">
                <a:solidFill>
                  <a:srgbClr val="003865"/>
                </a:solidFill>
                <a:cs typeface="Arial" pitchFamily="34" charset="0"/>
              </a:rPr>
              <a:t>In multiple regression analysis, we interpret each regression coefficient as follows:</a:t>
            </a:r>
          </a:p>
        </p:txBody>
      </p:sp>
      <p:graphicFrame>
        <p:nvGraphicFramePr>
          <p:cNvPr id="18" name="Object 3" descr="b subscript i baseline"/>
          <p:cNvGraphicFramePr>
            <a:graphicFrameLocks noGrp="1" noChangeAspect="1"/>
          </p:cNvGraphicFramePr>
          <p:nvPr>
            <p:ph idx="11"/>
            <p:extLst>
              <p:ext uri="{D42A27DB-BD31-4B8C-83A1-F6EECF244321}">
                <p14:modId xmlns:p14="http://schemas.microsoft.com/office/powerpoint/2010/main" val="3186043629"/>
              </p:ext>
            </p:extLst>
          </p:nvPr>
        </p:nvGraphicFramePr>
        <p:xfrm>
          <a:off x="1751705" y="3358479"/>
          <a:ext cx="254000" cy="381000"/>
        </p:xfrm>
        <a:graphic>
          <a:graphicData uri="http://schemas.openxmlformats.org/presentationml/2006/ole">
            <mc:AlternateContent xmlns:mc="http://schemas.openxmlformats.org/markup-compatibility/2006">
              <mc:Choice xmlns:v="urn:schemas-microsoft-com:vml" Requires="v">
                <p:oleObj spid="_x0000_s351235" name="Equation" r:id="rId3" imgW="253800" imgH="380880" progId="Equation.DSMT4">
                  <p:embed/>
                </p:oleObj>
              </mc:Choice>
              <mc:Fallback>
                <p:oleObj name="Equation" r:id="rId3" imgW="253800" imgH="380880" progId="Equation.DSMT4">
                  <p:embed/>
                  <p:pic>
                    <p:nvPicPr>
                      <p:cNvPr id="0" name="OLE substitute image"/>
                      <p:cNvPicPr/>
                      <p:nvPr/>
                    </p:nvPicPr>
                    <p:blipFill>
                      <a:blip r:embed="rId4"/>
                      <a:stretch>
                        <a:fillRect/>
                      </a:stretch>
                    </p:blipFill>
                    <p:spPr>
                      <a:xfrm>
                        <a:off x="1751705" y="3358479"/>
                        <a:ext cx="254000" cy="381000"/>
                      </a:xfrm>
                      <a:prstGeom prst="rect">
                        <a:avLst/>
                      </a:prstGeom>
                    </p:spPr>
                  </p:pic>
                </p:oleObj>
              </mc:Fallback>
            </mc:AlternateContent>
          </a:graphicData>
        </a:graphic>
      </p:graphicFrame>
      <p:sp>
        <p:nvSpPr>
          <p:cNvPr id="13" name="Content Placeholder 4"/>
          <p:cNvSpPr>
            <a:spLocks noGrp="1"/>
          </p:cNvSpPr>
          <p:nvPr>
            <p:ph idx="13"/>
          </p:nvPr>
        </p:nvSpPr>
        <p:spPr>
          <a:xfrm>
            <a:off x="476842" y="3312410"/>
            <a:ext cx="10805239" cy="763681"/>
          </a:xfrm>
        </p:spPr>
        <p:txBody>
          <a:bodyPr/>
          <a:lstStyle/>
          <a:p>
            <a:pPr marL="1188720" indent="365760" algn="l"/>
            <a:r>
              <a:rPr lang="en-US">
                <a:solidFill>
                  <a:srgbClr val="003865"/>
                </a:solidFill>
                <a:cs typeface="Arial" pitchFamily="34" charset="0"/>
              </a:rPr>
              <a:t>represents an estimate of the change in </a:t>
            </a:r>
            <a:r>
              <a:rPr lang="en-US" i="1">
                <a:solidFill>
                  <a:srgbClr val="003865"/>
                </a:solidFill>
                <a:cs typeface="Arial" pitchFamily="34" charset="0"/>
              </a:rPr>
              <a:t>y </a:t>
            </a:r>
            <a:r>
              <a:rPr lang="en-US">
                <a:solidFill>
                  <a:srgbClr val="003865"/>
                </a:solidFill>
                <a:cs typeface="Arial" pitchFamily="34" charset="0"/>
              </a:rPr>
              <a:t>corresponding to </a:t>
            </a:r>
            <a:br>
              <a:rPr lang="en-US">
                <a:solidFill>
                  <a:srgbClr val="003865"/>
                </a:solidFill>
                <a:cs typeface="Arial" pitchFamily="34" charset="0"/>
              </a:rPr>
            </a:br>
            <a:r>
              <a:rPr lang="en-US">
                <a:solidFill>
                  <a:srgbClr val="003865"/>
                </a:solidFill>
                <a:cs typeface="Arial" pitchFamily="34" charset="0"/>
              </a:rPr>
              <a:t>a 1-unit change in</a:t>
            </a:r>
            <a:endParaRPr lang="en-US">
              <a:solidFill>
                <a:srgbClr val="003865"/>
              </a:solidFill>
            </a:endParaRPr>
          </a:p>
        </p:txBody>
      </p:sp>
      <p:graphicFrame>
        <p:nvGraphicFramePr>
          <p:cNvPr id="20" name="Object 5" descr="x subscript i baseline"/>
          <p:cNvGraphicFramePr>
            <a:graphicFrameLocks noGrp="1" noChangeAspect="1"/>
          </p:cNvGraphicFramePr>
          <p:nvPr>
            <p:ph idx="15"/>
            <p:extLst>
              <p:ext uri="{D42A27DB-BD31-4B8C-83A1-F6EECF244321}">
                <p14:modId xmlns:p14="http://schemas.microsoft.com/office/powerpoint/2010/main" val="2627298514"/>
              </p:ext>
            </p:extLst>
          </p:nvPr>
        </p:nvGraphicFramePr>
        <p:xfrm>
          <a:off x="4238952" y="3724731"/>
          <a:ext cx="266700" cy="381000"/>
        </p:xfrm>
        <a:graphic>
          <a:graphicData uri="http://schemas.openxmlformats.org/presentationml/2006/ole">
            <mc:AlternateContent xmlns:mc="http://schemas.openxmlformats.org/markup-compatibility/2006">
              <mc:Choice xmlns:v="urn:schemas-microsoft-com:vml" Requires="v">
                <p:oleObj spid="_x0000_s351236" name="Equation" r:id="rId5" imgW="266400" imgH="380880" progId="Equation.DSMT4">
                  <p:embed/>
                </p:oleObj>
              </mc:Choice>
              <mc:Fallback>
                <p:oleObj name="Equation" r:id="rId5" imgW="266400" imgH="380880" progId="Equation.DSMT4">
                  <p:embed/>
                  <p:pic>
                    <p:nvPicPr>
                      <p:cNvPr id="0" name="OLE substitute image"/>
                      <p:cNvPicPr/>
                      <p:nvPr/>
                    </p:nvPicPr>
                    <p:blipFill>
                      <a:blip r:embed="rId6"/>
                      <a:stretch>
                        <a:fillRect/>
                      </a:stretch>
                    </p:blipFill>
                    <p:spPr>
                      <a:xfrm>
                        <a:off x="4238952" y="3724731"/>
                        <a:ext cx="266700" cy="381000"/>
                      </a:xfrm>
                      <a:prstGeom prst="rect">
                        <a:avLst/>
                      </a:prstGeom>
                    </p:spPr>
                  </p:pic>
                </p:oleObj>
              </mc:Fallback>
            </mc:AlternateContent>
          </a:graphicData>
        </a:graphic>
      </p:graphicFrame>
      <p:sp>
        <p:nvSpPr>
          <p:cNvPr id="9" name="Content Placeholder 6"/>
          <p:cNvSpPr>
            <a:spLocks noGrp="1"/>
          </p:cNvSpPr>
          <p:nvPr>
            <p:ph idx="10"/>
          </p:nvPr>
        </p:nvSpPr>
        <p:spPr>
          <a:xfrm>
            <a:off x="476842" y="3671913"/>
            <a:ext cx="11241916" cy="845110"/>
          </a:xfrm>
        </p:spPr>
        <p:txBody>
          <a:bodyPr/>
          <a:lstStyle/>
          <a:p>
            <a:pPr marL="1188720" indent="2834640" algn="l"/>
            <a:r>
              <a:rPr lang="en-US">
                <a:solidFill>
                  <a:srgbClr val="003865"/>
                </a:solidFill>
                <a:cs typeface="Arial" pitchFamily="34" charset="0"/>
              </a:rPr>
              <a:t>when all other independent variables are held constant.</a:t>
            </a:r>
          </a:p>
        </p:txBody>
      </p:sp>
    </p:spTree>
    <p:extLst>
      <p:ext uri="{BB962C8B-B14F-4D97-AF65-F5344CB8AC3E}">
        <p14:creationId xmlns:p14="http://schemas.microsoft.com/office/powerpoint/2010/main" val="425324554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(1 of 3)</a:t>
            </a:r>
          </a:p>
        </p:txBody>
      </p:sp>
      <p:sp>
        <p:nvSpPr>
          <p:cNvPr id="3" name="Content Placeholder 2"/>
          <p:cNvSpPr>
            <a:spLocks noGrp="1"/>
          </p:cNvSpPr>
          <p:nvPr>
            <p:ph idx="1"/>
          </p:nvPr>
        </p:nvSpPr>
        <p:spPr/>
        <p:txBody>
          <a:bodyPr/>
          <a:lstStyle/>
          <a:p>
            <a:pPr>
              <a:spcBef>
                <a:spcPts val="1200"/>
              </a:spcBef>
              <a:spcAft>
                <a:spcPts val="1200"/>
              </a:spcAft>
            </a:pPr>
            <a:r>
              <a:rPr lang="en-US"/>
              <a:t>A </a:t>
            </a:r>
            <a:r>
              <a:rPr lang="en-US" u="sng"/>
              <a:t>crosstabulation</a:t>
            </a:r>
            <a:r>
              <a:rPr lang="en-US"/>
              <a:t> is a tabular summary of data for two variables.</a:t>
            </a:r>
          </a:p>
          <a:p>
            <a:pPr>
              <a:spcBef>
                <a:spcPts val="1200"/>
              </a:spcBef>
              <a:spcAft>
                <a:spcPts val="1200"/>
              </a:spcAft>
            </a:pPr>
            <a:r>
              <a:rPr lang="en-US"/>
              <a:t>Crosstabulation can be used when: </a:t>
            </a:r>
          </a:p>
          <a:p>
            <a:pPr marL="685800">
              <a:spcBef>
                <a:spcPts val="1200"/>
              </a:spcBef>
              <a:spcAft>
                <a:spcPts val="1200"/>
              </a:spcAft>
            </a:pPr>
            <a:r>
              <a:rPr lang="en-US"/>
              <a:t>one variable is categorical and the other is quantitative,</a:t>
            </a:r>
          </a:p>
          <a:p>
            <a:pPr marL="685800">
              <a:spcBef>
                <a:spcPts val="1200"/>
              </a:spcBef>
              <a:spcAft>
                <a:spcPts val="1200"/>
              </a:spcAft>
            </a:pPr>
            <a:r>
              <a:rPr lang="en-US"/>
              <a:t>both variables are categorical, or</a:t>
            </a:r>
          </a:p>
          <a:p>
            <a:pPr marL="685800">
              <a:spcBef>
                <a:spcPts val="1200"/>
              </a:spcBef>
              <a:spcAft>
                <a:spcPts val="1200"/>
              </a:spcAft>
            </a:pPr>
            <a:r>
              <a:rPr lang="en-US"/>
              <a:t>both variables are quantitative.</a:t>
            </a:r>
          </a:p>
          <a:p>
            <a:pPr>
              <a:spcBef>
                <a:spcPts val="1200"/>
              </a:spcBef>
              <a:spcAft>
                <a:spcPts val="1200"/>
              </a:spcAft>
            </a:pPr>
            <a:r>
              <a:rPr lang="en-US"/>
              <a:t>The left and top margin labels define the classes for the two variables.</a:t>
            </a:r>
          </a:p>
        </p:txBody>
      </p:sp>
    </p:spTree>
    <p:extLst>
      <p:ext uri="{BB962C8B-B14F-4D97-AF65-F5344CB8AC3E}">
        <p14:creationId xmlns:p14="http://schemas.microsoft.com/office/powerpoint/2010/main" val="685250286"/>
      </p:ext>
    </p:extLst>
  </p:cSld>
  <p:clrMapOvr>
    <a:masterClrMapping/>
  </p:clrMapOvr>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Interpreting the Coefficients (2 of 3)</a:t>
            </a:r>
            <a:endParaRPr lang="en-IN"/>
          </a:p>
        </p:txBody>
      </p:sp>
      <p:sp>
        <p:nvSpPr>
          <p:cNvPr id="4" name="Content Placeholder 2"/>
          <p:cNvSpPr>
            <a:spLocks noGrp="1"/>
          </p:cNvSpPr>
          <p:nvPr>
            <p:ph sz="half" idx="1"/>
          </p:nvPr>
        </p:nvSpPr>
        <p:spPr>
          <a:xfrm>
            <a:off x="476843" y="1825625"/>
            <a:ext cx="11087627" cy="541057"/>
          </a:xfrm>
        </p:spPr>
        <p:txBody>
          <a:bodyPr/>
          <a:lstStyle/>
          <a:p>
            <a:pPr marL="0" indent="0">
              <a:buNone/>
            </a:pPr>
            <a:r>
              <a:rPr lang="en-IN" b="1" u="sng"/>
              <a:t>Example:</a:t>
            </a:r>
            <a:r>
              <a:rPr lang="en-IN"/>
              <a:t> Butler Trucking Company</a:t>
            </a:r>
            <a:endParaRPr lang="en-US" i="1">
              <a:solidFill>
                <a:srgbClr val="000000"/>
              </a:solidFill>
              <a:cs typeface="Arial" pitchFamily="34" charset="0"/>
            </a:endParaRPr>
          </a:p>
        </p:txBody>
      </p:sp>
      <p:graphicFrame>
        <p:nvGraphicFramePr>
          <p:cNvPr id="9" name="Object 3" descr="Begin equation. b subscript 1 equals .0611. End equation."/>
          <p:cNvGraphicFramePr>
            <a:graphicFrameLocks noGrp="1" noChangeAspect="1"/>
          </p:cNvGraphicFramePr>
          <p:nvPr>
            <p:ph sz="half" idx="2"/>
            <p:extLst>
              <p:ext uri="{D42A27DB-BD31-4B8C-83A1-F6EECF244321}">
                <p14:modId xmlns:p14="http://schemas.microsoft.com/office/powerpoint/2010/main" val="2375863800"/>
              </p:ext>
            </p:extLst>
          </p:nvPr>
        </p:nvGraphicFramePr>
        <p:xfrm>
          <a:off x="5435760" y="2697279"/>
          <a:ext cx="1320480" cy="380880"/>
        </p:xfrm>
        <a:graphic>
          <a:graphicData uri="http://schemas.openxmlformats.org/presentationml/2006/ole">
            <mc:AlternateContent xmlns:mc="http://schemas.openxmlformats.org/markup-compatibility/2006">
              <mc:Choice xmlns:v="urn:schemas-microsoft-com:vml" Requires="v">
                <p:oleObj spid="_x0000_s352258" name="Equation" r:id="rId3" imgW="1320480" imgH="380880" progId="Equation.DSMT4">
                  <p:embed/>
                </p:oleObj>
              </mc:Choice>
              <mc:Fallback>
                <p:oleObj name="Equation" r:id="rId3" imgW="1320480" imgH="380880" progId="Equation.DSMT4">
                  <p:embed/>
                  <p:pic>
                    <p:nvPicPr>
                      <p:cNvPr id="0" name="OLE substitute image"/>
                      <p:cNvPicPr/>
                      <p:nvPr/>
                    </p:nvPicPr>
                    <p:blipFill>
                      <a:blip r:embed="rId4"/>
                      <a:stretch>
                        <a:fillRect/>
                      </a:stretch>
                    </p:blipFill>
                    <p:spPr>
                      <a:xfrm>
                        <a:off x="5435760" y="2697279"/>
                        <a:ext cx="1320480" cy="380880"/>
                      </a:xfrm>
                      <a:prstGeom prst="rect">
                        <a:avLst/>
                      </a:prstGeom>
                      <a:ln w="19050">
                        <a:noFill/>
                      </a:ln>
                    </p:spPr>
                  </p:pic>
                </p:oleObj>
              </mc:Fallback>
            </mc:AlternateContent>
          </a:graphicData>
        </a:graphic>
      </p:graphicFrame>
      <p:sp>
        <p:nvSpPr>
          <p:cNvPr id="6" name="Content Placeholder 4"/>
          <p:cNvSpPr>
            <a:spLocks noGrp="1"/>
          </p:cNvSpPr>
          <p:nvPr>
            <p:ph sz="half" idx="10"/>
          </p:nvPr>
        </p:nvSpPr>
        <p:spPr>
          <a:xfrm>
            <a:off x="476843" y="3563709"/>
            <a:ext cx="11241915" cy="1121238"/>
          </a:xfrm>
        </p:spPr>
        <p:txBody>
          <a:bodyPr/>
          <a:lstStyle/>
          <a:p>
            <a:pPr marL="0" lvl="1" indent="0">
              <a:spcBef>
                <a:spcPts val="1000"/>
              </a:spcBef>
              <a:buNone/>
            </a:pPr>
            <a:r>
              <a:rPr lang="en-IN"/>
              <a:t>.0611 is an estimate of the expected increase in travel time corresponding to an increase of one mile in the distance traveled when the number of deliveries is held constant.</a:t>
            </a:r>
          </a:p>
        </p:txBody>
      </p:sp>
    </p:spTree>
    <p:extLst>
      <p:ext uri="{BB962C8B-B14F-4D97-AF65-F5344CB8AC3E}">
        <p14:creationId xmlns:p14="http://schemas.microsoft.com/office/powerpoint/2010/main" val="3950434948"/>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Interpreting the Coefficients (3 of 3)</a:t>
            </a:r>
            <a:endParaRPr lang="en-IN"/>
          </a:p>
        </p:txBody>
      </p:sp>
      <p:sp>
        <p:nvSpPr>
          <p:cNvPr id="4" name="Content Placeholder 2"/>
          <p:cNvSpPr>
            <a:spLocks noGrp="1"/>
          </p:cNvSpPr>
          <p:nvPr>
            <p:ph sz="half" idx="1"/>
          </p:nvPr>
        </p:nvSpPr>
        <p:spPr>
          <a:xfrm>
            <a:off x="476844" y="1825625"/>
            <a:ext cx="11074180" cy="554504"/>
          </a:xfrm>
        </p:spPr>
        <p:txBody>
          <a:bodyPr/>
          <a:lstStyle/>
          <a:p>
            <a:pPr marL="0" indent="0">
              <a:buNone/>
            </a:pPr>
            <a:r>
              <a:rPr lang="en-IN" b="1" u="sng"/>
              <a:t>Example:</a:t>
            </a:r>
            <a:r>
              <a:rPr lang="en-IN"/>
              <a:t> Butler Trucking Company</a:t>
            </a:r>
            <a:endParaRPr lang="en-US" i="1">
              <a:solidFill>
                <a:srgbClr val="000000"/>
              </a:solidFill>
              <a:cs typeface="Arial" pitchFamily="34" charset="0"/>
            </a:endParaRPr>
          </a:p>
        </p:txBody>
      </p:sp>
      <p:graphicFrame>
        <p:nvGraphicFramePr>
          <p:cNvPr id="9" name="Object 3" descr="Begin equation. b subscript 2 baseline equals .9234. End equation."/>
          <p:cNvGraphicFramePr>
            <a:graphicFrameLocks noGrp="1" noChangeAspect="1"/>
          </p:cNvGraphicFramePr>
          <p:nvPr>
            <p:ph sz="half" idx="2"/>
            <p:extLst>
              <p:ext uri="{D42A27DB-BD31-4B8C-83A1-F6EECF244321}">
                <p14:modId xmlns:p14="http://schemas.microsoft.com/office/powerpoint/2010/main" val="2309059474"/>
              </p:ext>
            </p:extLst>
          </p:nvPr>
        </p:nvGraphicFramePr>
        <p:xfrm>
          <a:off x="5315534" y="2876549"/>
          <a:ext cx="1396800" cy="380880"/>
        </p:xfrm>
        <a:graphic>
          <a:graphicData uri="http://schemas.openxmlformats.org/presentationml/2006/ole">
            <mc:AlternateContent xmlns:mc="http://schemas.openxmlformats.org/markup-compatibility/2006">
              <mc:Choice xmlns:v="urn:schemas-microsoft-com:vml" Requires="v">
                <p:oleObj spid="_x0000_s353282" name="Equation" r:id="rId3" imgW="1396800" imgH="380880" progId="Equation.DSMT4">
                  <p:embed/>
                </p:oleObj>
              </mc:Choice>
              <mc:Fallback>
                <p:oleObj name="Equation" r:id="rId3" imgW="1396800" imgH="380880" progId="Equation.DSMT4">
                  <p:embed/>
                  <p:pic>
                    <p:nvPicPr>
                      <p:cNvPr id="0" name="OLE substitute image"/>
                      <p:cNvPicPr/>
                      <p:nvPr/>
                    </p:nvPicPr>
                    <p:blipFill>
                      <a:blip r:embed="rId4"/>
                      <a:stretch>
                        <a:fillRect/>
                      </a:stretch>
                    </p:blipFill>
                    <p:spPr>
                      <a:xfrm>
                        <a:off x="5315534" y="2876549"/>
                        <a:ext cx="1396800" cy="380880"/>
                      </a:xfrm>
                      <a:prstGeom prst="rect">
                        <a:avLst/>
                      </a:prstGeom>
                      <a:ln w="19050">
                        <a:noFill/>
                      </a:ln>
                    </p:spPr>
                  </p:pic>
                </p:oleObj>
              </mc:Fallback>
            </mc:AlternateContent>
          </a:graphicData>
        </a:graphic>
      </p:graphicFrame>
      <p:sp>
        <p:nvSpPr>
          <p:cNvPr id="6" name="Content Placeholder 4"/>
          <p:cNvSpPr>
            <a:spLocks noGrp="1"/>
          </p:cNvSpPr>
          <p:nvPr>
            <p:ph sz="half" idx="10"/>
          </p:nvPr>
        </p:nvSpPr>
        <p:spPr>
          <a:xfrm>
            <a:off x="476843" y="3563709"/>
            <a:ext cx="11241915" cy="833479"/>
          </a:xfrm>
        </p:spPr>
        <p:txBody>
          <a:bodyPr/>
          <a:lstStyle/>
          <a:p>
            <a:pPr marL="0" lvl="1" indent="0">
              <a:buNone/>
            </a:pPr>
            <a:r>
              <a:rPr lang="en-IN"/>
              <a:t>.9234 is an estimate of the expected increase in travel time corresponding to an increase of one delivery when the number of miles traveled is held constant. </a:t>
            </a:r>
          </a:p>
        </p:txBody>
      </p:sp>
    </p:spTree>
    <p:extLst>
      <p:ext uri="{BB962C8B-B14F-4D97-AF65-F5344CB8AC3E}">
        <p14:creationId xmlns:p14="http://schemas.microsoft.com/office/powerpoint/2010/main" val="2412024760"/>
      </p:ext>
    </p:extLst>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9C4B4A-6906-42AB-A918-E09438059B37}"/>
              </a:ext>
            </a:extLst>
          </p:cNvPr>
          <p:cNvSpPr>
            <a:spLocks noGrp="1"/>
          </p:cNvSpPr>
          <p:nvPr>
            <p:ph type="title"/>
          </p:nvPr>
        </p:nvSpPr>
        <p:spPr/>
        <p:txBody>
          <a:bodyPr/>
          <a:lstStyle/>
          <a:p>
            <a:r>
              <a:rPr lang="en-US"/>
              <a:t>Multiple Coefficient of Determination (1 of 3)</a:t>
            </a:r>
            <a:endParaRPr lang="en-IN"/>
          </a:p>
        </p:txBody>
      </p:sp>
      <p:sp>
        <p:nvSpPr>
          <p:cNvPr id="2" name="Content Placeholder 2">
            <a:extLst>
              <a:ext uri="{FF2B5EF4-FFF2-40B4-BE49-F238E27FC236}">
                <a16:creationId xmlns:a16="http://schemas.microsoft.com/office/drawing/2014/main" id="{19BB0300-D186-49F5-AA6D-9E8AF4A928B8}"/>
              </a:ext>
            </a:extLst>
          </p:cNvPr>
          <p:cNvSpPr>
            <a:spLocks noGrp="1"/>
          </p:cNvSpPr>
          <p:nvPr>
            <p:ph sz="half" idx="2"/>
          </p:nvPr>
        </p:nvSpPr>
        <p:spPr>
          <a:xfrm>
            <a:off x="476843" y="1828800"/>
            <a:ext cx="11241915" cy="508000"/>
          </a:xfrm>
        </p:spPr>
        <p:txBody>
          <a:bodyPr/>
          <a:lstStyle/>
          <a:p>
            <a:r>
              <a:rPr lang="en-US">
                <a:solidFill>
                  <a:srgbClr val="003865"/>
                </a:solidFill>
                <a:cs typeface="Arial" pitchFamily="34" charset="0"/>
              </a:rPr>
              <a:t>Relationship Among SST, SSR, SSE</a:t>
            </a:r>
          </a:p>
        </p:txBody>
      </p:sp>
      <p:pic>
        <p:nvPicPr>
          <p:cNvPr id="9" name="Picture 3" descr="Two equations and the relationship between them. The first equation is Start equation. SST equals SSR plus SSE. End equation. Start equation. Upper sigma left parenthesis y subscript I baseline minus y bar right parenthesis squared equals upper sigma left parenthesis y caret subscript I baseline minus y bar right parenthesis squared plus upper sigma left parenthesis y subscript I baseline minus y caret subscript I baseline right parenthesis squared. End equation. SST is upper sigma left parenthesis y subscript I baseline minus y bar right parenthesis squared. SSR is upper sigma left parenthesis y caret subscript I baseline minus y bar right parenthesis squared. SSE is upper sigma left parenthesis y subscript I baseline minus y caret subscript I baseline right parenthesis squared. ">
            <a:extLst>
              <a:ext uri="{FF2B5EF4-FFF2-40B4-BE49-F238E27FC236}">
                <a16:creationId xmlns:a16="http://schemas.microsoft.com/office/drawing/2014/main" id="{830A0510-2817-45C7-B348-5597B9197710}"/>
              </a:ext>
            </a:extLst>
          </p:cNvPr>
          <p:cNvPicPr>
            <a:picLocks noGrp="1" noChangeAspect="1"/>
          </p:cNvPicPr>
          <p:nvPr>
            <p:ph idx="10"/>
          </p:nvPr>
        </p:nvPicPr>
        <p:blipFill>
          <a:blip r:embed="rId3"/>
          <a:stretch>
            <a:fillRect/>
          </a:stretch>
        </p:blipFill>
        <p:spPr>
          <a:xfrm>
            <a:off x="2985325" y="2407135"/>
            <a:ext cx="6059424" cy="2029968"/>
          </a:xfrm>
        </p:spPr>
      </p:pic>
      <p:sp>
        <p:nvSpPr>
          <p:cNvPr id="4" name="Content Placeholder 4">
            <a:extLst>
              <a:ext uri="{FF2B5EF4-FFF2-40B4-BE49-F238E27FC236}">
                <a16:creationId xmlns:a16="http://schemas.microsoft.com/office/drawing/2014/main" id="{34A7BEC7-645C-4EC0-A087-0AFBF99C9800}"/>
              </a:ext>
            </a:extLst>
          </p:cNvPr>
          <p:cNvSpPr>
            <a:spLocks noGrp="1"/>
          </p:cNvSpPr>
          <p:nvPr>
            <p:ph idx="11"/>
          </p:nvPr>
        </p:nvSpPr>
        <p:spPr>
          <a:xfrm>
            <a:off x="476844" y="4484556"/>
            <a:ext cx="1233969" cy="397160"/>
          </a:xfrm>
        </p:spPr>
        <p:txBody>
          <a:bodyPr/>
          <a:lstStyle/>
          <a:p>
            <a:pPr algn="l"/>
            <a:r>
              <a:rPr lang="en-US">
                <a:solidFill>
                  <a:srgbClr val="003865"/>
                </a:solidFill>
                <a:cs typeface="Arial" pitchFamily="34" charset="0"/>
              </a:rPr>
              <a:t>where:</a:t>
            </a:r>
          </a:p>
        </p:txBody>
      </p:sp>
      <p:graphicFrame>
        <p:nvGraphicFramePr>
          <p:cNvPr id="11" name="Object 5" descr="S S T equals total sum of squares&#10;S S R equals sum of squares due to regression&#10;S S E equals sum of squares due to error">
            <a:extLst>
              <a:ext uri="{FF2B5EF4-FFF2-40B4-BE49-F238E27FC236}">
                <a16:creationId xmlns:a16="http://schemas.microsoft.com/office/drawing/2014/main" id="{EC2DE3EA-1DA4-4BB5-85B8-19CD31CC6332}"/>
              </a:ext>
            </a:extLst>
          </p:cNvPr>
          <p:cNvGraphicFramePr>
            <a:graphicFrameLocks noGrp="1" noChangeAspect="1"/>
          </p:cNvGraphicFramePr>
          <p:nvPr>
            <p:ph idx="13"/>
            <p:extLst>
              <p:ext uri="{D42A27DB-BD31-4B8C-83A1-F6EECF244321}">
                <p14:modId xmlns:p14="http://schemas.microsoft.com/office/powerpoint/2010/main" val="352366632"/>
              </p:ext>
            </p:extLst>
          </p:nvPr>
        </p:nvGraphicFramePr>
        <p:xfrm>
          <a:off x="1100138" y="4985133"/>
          <a:ext cx="5587920" cy="1257120"/>
        </p:xfrm>
        <a:graphic>
          <a:graphicData uri="http://schemas.openxmlformats.org/presentationml/2006/ole">
            <mc:AlternateContent xmlns:mc="http://schemas.openxmlformats.org/markup-compatibility/2006">
              <mc:Choice xmlns:v="urn:schemas-microsoft-com:vml" Requires="v">
                <p:oleObj spid="_x0000_s354306" name="Equation" r:id="rId4" imgW="5587920" imgH="1257120" progId="Equation.DSMT4">
                  <p:embed/>
                </p:oleObj>
              </mc:Choice>
              <mc:Fallback>
                <p:oleObj name="Equation" r:id="rId4" imgW="5587920" imgH="1257120" progId="Equation.DSMT4">
                  <p:embed/>
                  <p:pic>
                    <p:nvPicPr>
                      <p:cNvPr id="0" name="OLE substitute image"/>
                      <p:cNvPicPr/>
                      <p:nvPr/>
                    </p:nvPicPr>
                    <p:blipFill>
                      <a:blip r:embed="rId5"/>
                      <a:stretch>
                        <a:fillRect/>
                      </a:stretch>
                    </p:blipFill>
                    <p:spPr>
                      <a:xfrm>
                        <a:off x="1100138" y="4985133"/>
                        <a:ext cx="5587920" cy="1257120"/>
                      </a:xfrm>
                      <a:prstGeom prst="rect">
                        <a:avLst/>
                      </a:prstGeom>
                    </p:spPr>
                  </p:pic>
                </p:oleObj>
              </mc:Fallback>
            </mc:AlternateContent>
          </a:graphicData>
        </a:graphic>
      </p:graphicFrame>
    </p:spTree>
    <p:extLst>
      <p:ext uri="{BB962C8B-B14F-4D97-AF65-F5344CB8AC3E}">
        <p14:creationId xmlns:p14="http://schemas.microsoft.com/office/powerpoint/2010/main" val="280284019"/>
      </p:ext>
    </p:extLst>
  </p:cSld>
  <p:clrMapOvr>
    <a:masterClrMapping/>
  </p:clrMapOvr>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Coefficient of Determination (2 of 3)</a:t>
            </a:r>
            <a:endParaRPr lang="en-IN"/>
          </a:p>
        </p:txBody>
      </p:sp>
      <p:sp>
        <p:nvSpPr>
          <p:cNvPr id="4" name="Content Placeholder 2"/>
          <p:cNvSpPr>
            <a:spLocks noGrp="1"/>
          </p:cNvSpPr>
          <p:nvPr>
            <p:ph sz="half" idx="2"/>
          </p:nvPr>
        </p:nvSpPr>
        <p:spPr>
          <a:xfrm>
            <a:off x="476843" y="1828800"/>
            <a:ext cx="11241915" cy="1106129"/>
          </a:xfrm>
        </p:spPr>
        <p:txBody>
          <a:bodyPr/>
          <a:lstStyle/>
          <a:p>
            <a:pPr marL="0" indent="0">
              <a:buNone/>
            </a:pPr>
            <a:r>
              <a:rPr lang="en-IN" b="1" u="sng"/>
              <a:t>Example:</a:t>
            </a:r>
            <a:r>
              <a:rPr lang="en-IN"/>
              <a:t> Butler Trucking Company</a:t>
            </a:r>
          </a:p>
          <a:p>
            <a:pPr marL="0" indent="0">
              <a:spcBef>
                <a:spcPts val="1800"/>
              </a:spcBef>
              <a:buNone/>
            </a:pPr>
            <a:r>
              <a:rPr lang="en-IN"/>
              <a:t>ANOVA Output</a:t>
            </a:r>
          </a:p>
        </p:txBody>
      </p:sp>
      <p:pic>
        <p:nvPicPr>
          <p:cNvPr id="7" name="Picture 3" descr="The data for the ANOVA table are listed under the column headers: d f, S S, M S, F, and Significance F. Regression: 2, 21.6006, 10.8003, 32.8784, and 0.0003. Residual: 7, 2.2994, 0.3285, blank, and blank. Tota1: 9, 23.9, blank, blank, and blank. "/>
          <p:cNvPicPr>
            <a:picLocks noGrp="1" noChangeAspect="1"/>
          </p:cNvPicPr>
          <p:nvPr>
            <p:ph idx="10"/>
          </p:nvPr>
        </p:nvPicPr>
        <p:blipFill>
          <a:blip r:embed="rId2"/>
          <a:stretch>
            <a:fillRect/>
          </a:stretch>
        </p:blipFill>
        <p:spPr>
          <a:xfrm>
            <a:off x="1302153" y="3466504"/>
            <a:ext cx="9503970" cy="1554480"/>
          </a:xfrm>
          <a:prstGeom prst="rect">
            <a:avLst/>
          </a:prstGeom>
        </p:spPr>
      </p:pic>
    </p:spTree>
    <p:extLst>
      <p:ext uri="{BB962C8B-B14F-4D97-AF65-F5344CB8AC3E}">
        <p14:creationId xmlns:p14="http://schemas.microsoft.com/office/powerpoint/2010/main" val="2890778143"/>
      </p:ext>
    </p:extLst>
  </p:cSld>
  <p:clrMapOvr>
    <a:masterClrMapping/>
  </p:clrMapOvr>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Coefficient of Determination (3 of 3)</a:t>
            </a:r>
            <a:endParaRPr lang="en-IN"/>
          </a:p>
        </p:txBody>
      </p:sp>
      <p:sp>
        <p:nvSpPr>
          <p:cNvPr id="3" name="Content Placeholder 2"/>
          <p:cNvSpPr>
            <a:spLocks noGrp="1"/>
          </p:cNvSpPr>
          <p:nvPr>
            <p:ph sz="half" idx="1"/>
          </p:nvPr>
        </p:nvSpPr>
        <p:spPr>
          <a:xfrm>
            <a:off x="476844" y="1825625"/>
            <a:ext cx="10805238" cy="500716"/>
          </a:xfrm>
        </p:spPr>
        <p:txBody>
          <a:bodyPr/>
          <a:lstStyle/>
          <a:p>
            <a:pPr marL="0" indent="0">
              <a:buNone/>
            </a:pPr>
            <a:r>
              <a:rPr lang="en-IN" b="1" u="sng"/>
              <a:t>Example:</a:t>
            </a:r>
            <a:r>
              <a:rPr lang="en-IN"/>
              <a:t> Butler Trucking Company</a:t>
            </a:r>
          </a:p>
        </p:txBody>
      </p:sp>
      <p:graphicFrame>
        <p:nvGraphicFramePr>
          <p:cNvPr id="7" name="Object 3" descr="R squared equals begin fraction S S R divided by S S T. End fraction. End equation."/>
          <p:cNvGraphicFramePr>
            <a:graphicFrameLocks noGrp="1" noChangeAspect="1"/>
          </p:cNvGraphicFramePr>
          <p:nvPr>
            <p:ph sz="half" idx="2"/>
            <p:extLst>
              <p:ext uri="{D42A27DB-BD31-4B8C-83A1-F6EECF244321}">
                <p14:modId xmlns:p14="http://schemas.microsoft.com/office/powerpoint/2010/main" val="563047202"/>
              </p:ext>
            </p:extLst>
          </p:nvPr>
        </p:nvGraphicFramePr>
        <p:xfrm>
          <a:off x="5294289" y="2590406"/>
          <a:ext cx="1603420" cy="838593"/>
        </p:xfrm>
        <a:graphic>
          <a:graphicData uri="http://schemas.openxmlformats.org/presentationml/2006/ole">
            <mc:AlternateContent xmlns:mc="http://schemas.openxmlformats.org/markup-compatibility/2006">
              <mc:Choice xmlns:v="urn:schemas-microsoft-com:vml" Requires="v">
                <p:oleObj spid="_x0000_s355331" name="Equation" r:id="rId3" imgW="1409400" imgH="736560" progId="Equation.DSMT4">
                  <p:embed/>
                </p:oleObj>
              </mc:Choice>
              <mc:Fallback>
                <p:oleObj name="Equation" r:id="rId3" imgW="1409400" imgH="736560" progId="Equation.DSMT4">
                  <p:embed/>
                  <p:pic>
                    <p:nvPicPr>
                      <p:cNvPr id="0" name="OLE substitute image"/>
                      <p:cNvPicPr/>
                      <p:nvPr/>
                    </p:nvPicPr>
                    <p:blipFill>
                      <a:blip r:embed="rId4"/>
                      <a:stretch>
                        <a:fillRect/>
                      </a:stretch>
                    </p:blipFill>
                    <p:spPr>
                      <a:xfrm>
                        <a:off x="5294289" y="2590406"/>
                        <a:ext cx="1603420" cy="838593"/>
                      </a:xfrm>
                      <a:prstGeom prst="rect">
                        <a:avLst/>
                      </a:prstGeom>
                      <a:ln>
                        <a:noFill/>
                      </a:ln>
                    </p:spPr>
                  </p:pic>
                </p:oleObj>
              </mc:Fallback>
            </mc:AlternateContent>
          </a:graphicData>
        </a:graphic>
      </p:graphicFrame>
      <p:graphicFrame>
        <p:nvGraphicFramePr>
          <p:cNvPr id="8" name="Object 4" descr="R squared equals begin fraction 21.6006 divided by 23.9 end fraction equals .9038. End equation."/>
          <p:cNvGraphicFramePr>
            <a:graphicFrameLocks noGrp="1" noChangeAspect="1"/>
          </p:cNvGraphicFramePr>
          <p:nvPr>
            <p:ph sz="half" idx="10"/>
            <p:extLst>
              <p:ext uri="{D42A27DB-BD31-4B8C-83A1-F6EECF244321}">
                <p14:modId xmlns:p14="http://schemas.microsoft.com/office/powerpoint/2010/main" val="2145730368"/>
              </p:ext>
            </p:extLst>
          </p:nvPr>
        </p:nvGraphicFramePr>
        <p:xfrm>
          <a:off x="4412262" y="3943349"/>
          <a:ext cx="3367475" cy="838593"/>
        </p:xfrm>
        <a:graphic>
          <a:graphicData uri="http://schemas.openxmlformats.org/presentationml/2006/ole">
            <mc:AlternateContent xmlns:mc="http://schemas.openxmlformats.org/markup-compatibility/2006">
              <mc:Choice xmlns:v="urn:schemas-microsoft-com:vml" Requires="v">
                <p:oleObj spid="_x0000_s355332" name="Equation" r:id="rId5" imgW="2958840" imgH="736560" progId="Equation.DSMT4">
                  <p:embed/>
                </p:oleObj>
              </mc:Choice>
              <mc:Fallback>
                <p:oleObj name="Equation" r:id="rId5" imgW="2958840" imgH="736560" progId="Equation.DSMT4">
                  <p:embed/>
                  <p:pic>
                    <p:nvPicPr>
                      <p:cNvPr id="0" name="OLE substitute image"/>
                      <p:cNvPicPr/>
                      <p:nvPr/>
                    </p:nvPicPr>
                    <p:blipFill>
                      <a:blip r:embed="rId6"/>
                      <a:stretch>
                        <a:fillRect/>
                      </a:stretch>
                    </p:blipFill>
                    <p:spPr>
                      <a:xfrm>
                        <a:off x="4412262" y="3943349"/>
                        <a:ext cx="3367475" cy="838593"/>
                      </a:xfrm>
                      <a:prstGeom prst="rect">
                        <a:avLst/>
                      </a:prstGeom>
                    </p:spPr>
                  </p:pic>
                </p:oleObj>
              </mc:Fallback>
            </mc:AlternateContent>
          </a:graphicData>
        </a:graphic>
      </p:graphicFrame>
    </p:spTree>
    <p:extLst>
      <p:ext uri="{BB962C8B-B14F-4D97-AF65-F5344CB8AC3E}">
        <p14:creationId xmlns:p14="http://schemas.microsoft.com/office/powerpoint/2010/main" val="44948353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BBBC-B26A-4826-9FBD-DD8EE29CCF25}"/>
              </a:ext>
            </a:extLst>
          </p:cNvPr>
          <p:cNvSpPr>
            <a:spLocks noGrp="1"/>
          </p:cNvSpPr>
          <p:nvPr>
            <p:ph type="title"/>
          </p:nvPr>
        </p:nvSpPr>
        <p:spPr/>
        <p:txBody>
          <a:bodyPr/>
          <a:lstStyle/>
          <a:p>
            <a:r>
              <a:rPr lang="en-IN"/>
              <a:t>Adjusted Multiple Coefficient of Determination</a:t>
            </a:r>
          </a:p>
        </p:txBody>
      </p:sp>
      <p:sp>
        <p:nvSpPr>
          <p:cNvPr id="3" name="Content Placeholder 2">
            <a:extLst>
              <a:ext uri="{FF2B5EF4-FFF2-40B4-BE49-F238E27FC236}">
                <a16:creationId xmlns:a16="http://schemas.microsoft.com/office/drawing/2014/main" id="{9BD9F72B-0672-4289-9609-AFA0F5279869}"/>
              </a:ext>
            </a:extLst>
          </p:cNvPr>
          <p:cNvSpPr>
            <a:spLocks noGrp="1"/>
          </p:cNvSpPr>
          <p:nvPr>
            <p:ph idx="1"/>
          </p:nvPr>
        </p:nvSpPr>
        <p:spPr>
          <a:xfrm>
            <a:off x="476844" y="1944375"/>
            <a:ext cx="11241914" cy="1814825"/>
          </a:xfrm>
        </p:spPr>
        <p:txBody>
          <a:bodyPr/>
          <a:lstStyle/>
          <a:p>
            <a:pPr algn="l"/>
            <a:r>
              <a:rPr lang="en-US">
                <a:solidFill>
                  <a:srgbClr val="003865"/>
                </a:solidFill>
                <a:cs typeface="Arial" pitchFamily="34" charset="0"/>
              </a:rPr>
              <a:t>Adding independent variables, even ones that are not statistically significant, causes the prediction errors to become smaller, thus reducing the sum of squares due to error, SSE.</a:t>
            </a:r>
          </a:p>
        </p:txBody>
      </p:sp>
      <p:graphicFrame>
        <p:nvGraphicFramePr>
          <p:cNvPr id="12" name="Object 3" descr="Because S S R equals S S T minus S S E, when S S E becomes smaller, S S R becomes larger, causing R squared equals begin fraction S S R divided by S S T end fraction to increase.">
            <a:extLst>
              <a:ext uri="{FF2B5EF4-FFF2-40B4-BE49-F238E27FC236}">
                <a16:creationId xmlns:a16="http://schemas.microsoft.com/office/drawing/2014/main" id="{27271D06-9ABE-47FE-BAAA-A65521C9A3F6}"/>
              </a:ext>
            </a:extLst>
          </p:cNvPr>
          <p:cNvGraphicFramePr>
            <a:graphicFrameLocks noGrp="1" noChangeAspect="1"/>
          </p:cNvGraphicFramePr>
          <p:nvPr>
            <p:ph idx="11"/>
            <p:extLst>
              <p:ext uri="{D42A27DB-BD31-4B8C-83A1-F6EECF244321}">
                <p14:modId xmlns:p14="http://schemas.microsoft.com/office/powerpoint/2010/main" val="4103344983"/>
              </p:ext>
            </p:extLst>
          </p:nvPr>
        </p:nvGraphicFramePr>
        <p:xfrm>
          <a:off x="553044" y="3435350"/>
          <a:ext cx="9776779" cy="678266"/>
        </p:xfrm>
        <a:graphic>
          <a:graphicData uri="http://schemas.openxmlformats.org/presentationml/2006/ole">
            <mc:AlternateContent xmlns:mc="http://schemas.openxmlformats.org/markup-compatibility/2006">
              <mc:Choice xmlns:v="urn:schemas-microsoft-com:vml" Requires="v">
                <p:oleObj spid="_x0000_s356354" name="Equation" r:id="rId3" imgW="9918360" imgH="685800" progId="Equation.DSMT4">
                  <p:embed/>
                </p:oleObj>
              </mc:Choice>
              <mc:Fallback>
                <p:oleObj name="Equation" r:id="rId3" imgW="9918360" imgH="685800" progId="Equation.DSMT4">
                  <p:embed/>
                  <p:pic>
                    <p:nvPicPr>
                      <p:cNvPr id="0" name="OLE substitute image"/>
                      <p:cNvPicPr/>
                      <p:nvPr/>
                    </p:nvPicPr>
                    <p:blipFill>
                      <a:blip r:embed="rId4"/>
                      <a:stretch>
                        <a:fillRect/>
                      </a:stretch>
                    </p:blipFill>
                    <p:spPr>
                      <a:xfrm>
                        <a:off x="553044" y="3435350"/>
                        <a:ext cx="9776779" cy="678266"/>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83F6B6AC-86EA-4A64-9E49-679E4A717186}"/>
              </a:ext>
            </a:extLst>
          </p:cNvPr>
          <p:cNvSpPr>
            <a:spLocks noGrp="1"/>
          </p:cNvSpPr>
          <p:nvPr>
            <p:ph idx="12"/>
          </p:nvPr>
        </p:nvSpPr>
        <p:spPr>
          <a:xfrm>
            <a:off x="476844" y="4322880"/>
            <a:ext cx="11241913" cy="1294151"/>
          </a:xfrm>
        </p:spPr>
        <p:txBody>
          <a:bodyPr/>
          <a:lstStyle/>
          <a:p>
            <a:pPr algn="l"/>
            <a:r>
              <a:rPr lang="en-US">
                <a:solidFill>
                  <a:srgbClr val="003865"/>
                </a:solidFill>
                <a:cs typeface="Arial" pitchFamily="34" charset="0"/>
              </a:rPr>
              <a:t>The </a:t>
            </a:r>
            <a:r>
              <a:rPr lang="en-US" u="sng">
                <a:solidFill>
                  <a:srgbClr val="003865"/>
                </a:solidFill>
                <a:cs typeface="Arial" pitchFamily="34" charset="0"/>
              </a:rPr>
              <a:t>adjusted multiple coefficient of determination</a:t>
            </a:r>
            <a:r>
              <a:rPr lang="en-US">
                <a:solidFill>
                  <a:srgbClr val="003865"/>
                </a:solidFill>
                <a:cs typeface="Arial" pitchFamily="34" charset="0"/>
              </a:rPr>
              <a:t> compensates for the number of independent variables in the model.</a:t>
            </a:r>
            <a:endParaRPr lang="en-IN">
              <a:solidFill>
                <a:srgbClr val="003865"/>
              </a:solidFill>
            </a:endParaRPr>
          </a:p>
        </p:txBody>
      </p:sp>
    </p:spTree>
    <p:extLst>
      <p:ext uri="{BB962C8B-B14F-4D97-AF65-F5344CB8AC3E}">
        <p14:creationId xmlns:p14="http://schemas.microsoft.com/office/powerpoint/2010/main" val="3468183021"/>
      </p:ext>
    </p:extLst>
  </p:cSld>
  <p:clrMapOvr>
    <a:masterClrMapping/>
  </p:clrMapOvr>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Adjusted Multiple Coefficient of Determination </a:t>
            </a:r>
            <a:r>
              <a:rPr lang="en-US"/>
              <a:t>(2 of 2)</a:t>
            </a:r>
            <a:endParaRPr lang="en-IN"/>
          </a:p>
        </p:txBody>
      </p:sp>
      <p:sp>
        <p:nvSpPr>
          <p:cNvPr id="5" name="Content Placeholder 2"/>
          <p:cNvSpPr>
            <a:spLocks noGrp="1"/>
          </p:cNvSpPr>
          <p:nvPr>
            <p:ph sz="half" idx="1"/>
          </p:nvPr>
        </p:nvSpPr>
        <p:spPr>
          <a:xfrm>
            <a:off x="476843" y="1825625"/>
            <a:ext cx="10939709" cy="527610"/>
          </a:xfrm>
        </p:spPr>
        <p:txBody>
          <a:bodyPr/>
          <a:lstStyle/>
          <a:p>
            <a:pPr marL="0" indent="0">
              <a:buNone/>
            </a:pPr>
            <a:r>
              <a:rPr lang="en-IN" b="1" u="sng"/>
              <a:t>Example:</a:t>
            </a:r>
            <a:r>
              <a:rPr lang="en-IN"/>
              <a:t> Butler Trucking Company</a:t>
            </a:r>
          </a:p>
        </p:txBody>
      </p:sp>
      <p:graphicFrame>
        <p:nvGraphicFramePr>
          <p:cNvPr id="10" name="Object 3" descr="Begin equation. Upper R squared subscript a baseline equals 1 minus left parenthesis 1 minus upper R squared right parenthesis. Start fraction. n minus 1 over n minus p minus 1. End fraction. End equation. &#10;"/>
          <p:cNvGraphicFramePr>
            <a:graphicFrameLocks noGrp="1" noChangeAspect="1"/>
          </p:cNvGraphicFramePr>
          <p:nvPr>
            <p:ph sz="half" idx="2"/>
            <p:extLst>
              <p:ext uri="{D42A27DB-BD31-4B8C-83A1-F6EECF244321}">
                <p14:modId xmlns:p14="http://schemas.microsoft.com/office/powerpoint/2010/main" val="4027611855"/>
              </p:ext>
            </p:extLst>
          </p:nvPr>
        </p:nvGraphicFramePr>
        <p:xfrm>
          <a:off x="4495800" y="2552372"/>
          <a:ext cx="3200400" cy="800100"/>
        </p:xfrm>
        <a:graphic>
          <a:graphicData uri="http://schemas.openxmlformats.org/presentationml/2006/ole">
            <mc:AlternateContent xmlns:mc="http://schemas.openxmlformats.org/markup-compatibility/2006">
              <mc:Choice xmlns:v="urn:schemas-microsoft-com:vml" Requires="v">
                <p:oleObj spid="_x0000_s357379" name="Equation" r:id="rId3" imgW="3200400" imgH="799920" progId="Equation.DSMT4">
                  <p:embed/>
                </p:oleObj>
              </mc:Choice>
              <mc:Fallback>
                <p:oleObj name="Equation" r:id="rId3" imgW="3200400" imgH="799920" progId="Equation.DSMT4">
                  <p:embed/>
                  <p:pic>
                    <p:nvPicPr>
                      <p:cNvPr id="0" name="OLE substitute image"/>
                      <p:cNvPicPr/>
                      <p:nvPr/>
                    </p:nvPicPr>
                    <p:blipFill>
                      <a:blip r:embed="rId4"/>
                      <a:stretch>
                        <a:fillRect/>
                      </a:stretch>
                    </p:blipFill>
                    <p:spPr>
                      <a:xfrm>
                        <a:off x="4495800" y="2552372"/>
                        <a:ext cx="3200400" cy="800100"/>
                      </a:xfrm>
                      <a:prstGeom prst="rect">
                        <a:avLst/>
                      </a:prstGeom>
                      <a:ln>
                        <a:noFill/>
                      </a:ln>
                    </p:spPr>
                  </p:pic>
                </p:oleObj>
              </mc:Fallback>
            </mc:AlternateContent>
          </a:graphicData>
        </a:graphic>
      </p:graphicFrame>
      <p:graphicFrame>
        <p:nvGraphicFramePr>
          <p:cNvPr id="13" name="Object 4" descr="Begin equation. Upper R squared subscript a baseline equals 1 minus left parenthesis 1 minus .9038 right parenthesis. Start fraction. 10 minus 1 over 10 minus 2 minus 1. End fraction. Equals .8763. End equation. "/>
          <p:cNvGraphicFramePr>
            <a:graphicFrameLocks noGrp="1" noChangeAspect="1"/>
          </p:cNvGraphicFramePr>
          <p:nvPr>
            <p:ph sz="half" idx="10"/>
            <p:extLst>
              <p:ext uri="{D42A27DB-BD31-4B8C-83A1-F6EECF244321}">
                <p14:modId xmlns:p14="http://schemas.microsoft.com/office/powerpoint/2010/main" val="1109898490"/>
              </p:ext>
            </p:extLst>
          </p:nvPr>
        </p:nvGraphicFramePr>
        <p:xfrm>
          <a:off x="3708480" y="4004469"/>
          <a:ext cx="4775040" cy="736560"/>
        </p:xfrm>
        <a:graphic>
          <a:graphicData uri="http://schemas.openxmlformats.org/presentationml/2006/ole">
            <mc:AlternateContent xmlns:mc="http://schemas.openxmlformats.org/markup-compatibility/2006">
              <mc:Choice xmlns:v="urn:schemas-microsoft-com:vml" Requires="v">
                <p:oleObj spid="_x0000_s357380" name="Equation" r:id="rId5" imgW="4775040" imgH="736560" progId="Equation.DSMT4">
                  <p:embed/>
                </p:oleObj>
              </mc:Choice>
              <mc:Fallback>
                <p:oleObj name="Equation" r:id="rId5" imgW="4775040" imgH="736560" progId="Equation.DSMT4">
                  <p:embed/>
                  <p:pic>
                    <p:nvPicPr>
                      <p:cNvPr id="0" name="OLE substitute image"/>
                      <p:cNvPicPr/>
                      <p:nvPr/>
                    </p:nvPicPr>
                    <p:blipFill>
                      <a:blip r:embed="rId6"/>
                      <a:stretch>
                        <a:fillRect/>
                      </a:stretch>
                    </p:blipFill>
                    <p:spPr>
                      <a:xfrm>
                        <a:off x="3708480" y="4004469"/>
                        <a:ext cx="4775040" cy="736560"/>
                      </a:xfrm>
                      <a:prstGeom prst="rect">
                        <a:avLst/>
                      </a:prstGeom>
                      <a:ln>
                        <a:noFill/>
                      </a:ln>
                    </p:spPr>
                  </p:pic>
                </p:oleObj>
              </mc:Fallback>
            </mc:AlternateContent>
          </a:graphicData>
        </a:graphic>
      </p:graphicFrame>
    </p:spTree>
    <p:extLst>
      <p:ext uri="{BB962C8B-B14F-4D97-AF65-F5344CB8AC3E}">
        <p14:creationId xmlns:p14="http://schemas.microsoft.com/office/powerpoint/2010/main" val="346751804"/>
      </p:ext>
    </p:extLst>
  </p:cSld>
  <p:clrMapOvr>
    <a:masterClrMapping/>
  </p:clrMapOvr>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Assumptions About the Error Term </a:t>
            </a:r>
            <a:r>
              <a:rPr lang="en-US" i="1">
                <a:latin typeface="Symbol" panose="05050102010706020507" pitchFamily="18" charset="2"/>
                <a:cs typeface="Arial" pitchFamily="34" charset="0"/>
              </a:rPr>
              <a:t> </a:t>
            </a:r>
            <a:r>
              <a:rPr lang="en-US">
                <a:cs typeface="Arial" pitchFamily="34" charset="0"/>
              </a:rPr>
              <a:t>in the Multiple Regression Model</a:t>
            </a:r>
            <a:endParaRPr lang="en-IN"/>
          </a:p>
        </p:txBody>
      </p:sp>
      <p:sp>
        <p:nvSpPr>
          <p:cNvPr id="7" name="Content Placeholder 2"/>
          <p:cNvSpPr>
            <a:spLocks noGrp="1"/>
          </p:cNvSpPr>
          <p:nvPr>
            <p:ph sz="half" idx="2"/>
          </p:nvPr>
        </p:nvSpPr>
        <p:spPr>
          <a:xfrm>
            <a:off x="476843" y="1828800"/>
            <a:ext cx="11241915" cy="2385060"/>
          </a:xfrm>
        </p:spPr>
        <p:txBody>
          <a:bodyPr/>
          <a:lstStyle/>
          <a:p>
            <a:r>
              <a:rPr lang="en-US">
                <a:solidFill>
                  <a:srgbClr val="003865"/>
                </a:solidFill>
                <a:cs typeface="Arial" pitchFamily="34" charset="0"/>
              </a:rPr>
              <a:t>The error term </a:t>
            </a:r>
            <a:r>
              <a:rPr lang="en-US" i="1">
                <a:solidFill>
                  <a:srgbClr val="003865"/>
                </a:solidFill>
                <a:latin typeface="Symbol" panose="05050102010706020507" pitchFamily="18" charset="2"/>
                <a:cs typeface="Arial" pitchFamily="34" charset="0"/>
              </a:rPr>
              <a:t></a:t>
            </a:r>
            <a:r>
              <a:rPr lang="en-US">
                <a:solidFill>
                  <a:srgbClr val="003865"/>
                </a:solidFill>
                <a:cs typeface="Arial" pitchFamily="34" charset="0"/>
              </a:rPr>
              <a:t>  is a random variable with mean of zero.</a:t>
            </a:r>
          </a:p>
          <a:p>
            <a:r>
              <a:rPr lang="en-US">
                <a:solidFill>
                  <a:srgbClr val="003865"/>
                </a:solidFill>
                <a:cs typeface="Arial" pitchFamily="34" charset="0"/>
              </a:rPr>
              <a:t>The variance of </a:t>
            </a:r>
            <a:r>
              <a:rPr lang="en-US" i="1">
                <a:solidFill>
                  <a:srgbClr val="003865"/>
                </a:solidFill>
                <a:latin typeface="Symbol" panose="05050102010706020507" pitchFamily="18" charset="2"/>
                <a:cs typeface="Arial" pitchFamily="34" charset="0"/>
              </a:rPr>
              <a:t></a:t>
            </a:r>
            <a:r>
              <a:rPr lang="en-US">
                <a:solidFill>
                  <a:srgbClr val="003865"/>
                </a:solidFill>
                <a:cs typeface="Arial" pitchFamily="34" charset="0"/>
              </a:rPr>
              <a:t> , denoted by</a:t>
            </a:r>
            <a:endParaRPr lang="en-US">
              <a:solidFill>
                <a:srgbClr val="003865"/>
              </a:solidFill>
            </a:endParaRPr>
          </a:p>
        </p:txBody>
      </p:sp>
      <p:graphicFrame>
        <p:nvGraphicFramePr>
          <p:cNvPr id="20" name="Object 3" descr="sigma squared"/>
          <p:cNvGraphicFramePr>
            <a:graphicFrameLocks noGrp="1" noChangeAspect="1"/>
          </p:cNvGraphicFramePr>
          <p:nvPr>
            <p:ph idx="10"/>
            <p:extLst>
              <p:ext uri="{D42A27DB-BD31-4B8C-83A1-F6EECF244321}">
                <p14:modId xmlns:p14="http://schemas.microsoft.com/office/powerpoint/2010/main" val="2896775857"/>
              </p:ext>
            </p:extLst>
          </p:nvPr>
        </p:nvGraphicFramePr>
        <p:xfrm>
          <a:off x="4930915" y="2446760"/>
          <a:ext cx="431800" cy="381000"/>
        </p:xfrm>
        <a:graphic>
          <a:graphicData uri="http://schemas.openxmlformats.org/presentationml/2006/ole">
            <mc:AlternateContent xmlns:mc="http://schemas.openxmlformats.org/markup-compatibility/2006">
              <mc:Choice xmlns:v="urn:schemas-microsoft-com:vml" Requires="v">
                <p:oleObj spid="_x0000_s358403" name="Equation" r:id="rId3" imgW="431640" imgH="380880" progId="Equation.DSMT4">
                  <p:embed/>
                </p:oleObj>
              </mc:Choice>
              <mc:Fallback>
                <p:oleObj name="Equation" r:id="rId3" imgW="431640" imgH="380880" progId="Equation.DSMT4">
                  <p:embed/>
                  <p:pic>
                    <p:nvPicPr>
                      <p:cNvPr id="0" name="OLE substitute image"/>
                      <p:cNvPicPr/>
                      <p:nvPr/>
                    </p:nvPicPr>
                    <p:blipFill>
                      <a:blip r:embed="rId4"/>
                      <a:stretch>
                        <a:fillRect/>
                      </a:stretch>
                    </p:blipFill>
                    <p:spPr>
                      <a:xfrm>
                        <a:off x="4930915" y="2446760"/>
                        <a:ext cx="431800" cy="381000"/>
                      </a:xfrm>
                      <a:prstGeom prst="rect">
                        <a:avLst/>
                      </a:prstGeom>
                    </p:spPr>
                  </p:pic>
                </p:oleObj>
              </mc:Fallback>
            </mc:AlternateContent>
          </a:graphicData>
        </a:graphic>
      </p:graphicFrame>
      <p:sp>
        <p:nvSpPr>
          <p:cNvPr id="11" name="Content Placeholder 4"/>
          <p:cNvSpPr>
            <a:spLocks noGrp="1"/>
          </p:cNvSpPr>
          <p:nvPr>
            <p:ph idx="11"/>
          </p:nvPr>
        </p:nvSpPr>
        <p:spPr>
          <a:xfrm>
            <a:off x="772677" y="2425519"/>
            <a:ext cx="10818686" cy="838531"/>
          </a:xfrm>
        </p:spPr>
        <p:txBody>
          <a:bodyPr/>
          <a:lstStyle/>
          <a:p>
            <a:pPr indent="4572000" algn="l"/>
            <a:r>
              <a:rPr lang="en-US"/>
              <a:t>is the same for all  values of the independent  variables.</a:t>
            </a:r>
          </a:p>
        </p:txBody>
      </p:sp>
      <p:sp>
        <p:nvSpPr>
          <p:cNvPr id="12" name="Content Placeholder 5"/>
          <p:cNvSpPr>
            <a:spLocks noGrp="1"/>
          </p:cNvSpPr>
          <p:nvPr>
            <p:ph idx="13"/>
          </p:nvPr>
        </p:nvSpPr>
        <p:spPr>
          <a:xfrm>
            <a:off x="476842" y="3243531"/>
            <a:ext cx="11060733" cy="1825827"/>
          </a:xfrm>
        </p:spPr>
        <p:txBody>
          <a:bodyPr/>
          <a:lstStyle/>
          <a:p>
            <a:pPr marL="342900" indent="-342900" algn="l">
              <a:buFont typeface="Arial" pitchFamily="34" charset="0"/>
              <a:buChar char="•"/>
            </a:pPr>
            <a:r>
              <a:rPr lang="en-US">
                <a:solidFill>
                  <a:srgbClr val="003865"/>
                </a:solidFill>
                <a:cs typeface="Arial" pitchFamily="34" charset="0"/>
              </a:rPr>
              <a:t>The values of </a:t>
            </a:r>
            <a:r>
              <a:rPr lang="en-US" i="1">
                <a:solidFill>
                  <a:srgbClr val="003865"/>
                </a:solidFill>
                <a:latin typeface="Symbol" panose="05050102010706020507" pitchFamily="18" charset="2"/>
                <a:cs typeface="Arial" pitchFamily="34" charset="0"/>
              </a:rPr>
              <a:t></a:t>
            </a:r>
            <a:r>
              <a:rPr lang="en-US">
                <a:solidFill>
                  <a:srgbClr val="003865"/>
                </a:solidFill>
                <a:cs typeface="Arial" pitchFamily="34" charset="0"/>
              </a:rPr>
              <a:t>  are independent.</a:t>
            </a:r>
          </a:p>
          <a:p>
            <a:pPr marL="342900" indent="-342900" algn="l">
              <a:buFont typeface="Arial" pitchFamily="34" charset="0"/>
              <a:buChar char="•"/>
            </a:pPr>
            <a:r>
              <a:rPr lang="en-US">
                <a:solidFill>
                  <a:srgbClr val="003865"/>
                </a:solidFill>
                <a:cs typeface="Arial" pitchFamily="34" charset="0"/>
              </a:rPr>
              <a:t>The error term </a:t>
            </a:r>
            <a:r>
              <a:rPr lang="en-US" i="1">
                <a:solidFill>
                  <a:srgbClr val="003865"/>
                </a:solidFill>
                <a:latin typeface="Symbol" panose="05050102010706020507" pitchFamily="18" charset="2"/>
                <a:cs typeface="Arial" pitchFamily="34" charset="0"/>
              </a:rPr>
              <a:t></a:t>
            </a:r>
            <a:r>
              <a:rPr lang="en-US">
                <a:solidFill>
                  <a:srgbClr val="003865"/>
                </a:solidFill>
                <a:latin typeface="Arial" pitchFamily="34" charset="0"/>
                <a:cs typeface="Arial" pitchFamily="34" charset="0"/>
              </a:rPr>
              <a:t>  </a:t>
            </a:r>
            <a:r>
              <a:rPr lang="en-US">
                <a:solidFill>
                  <a:srgbClr val="003865"/>
                </a:solidFill>
                <a:cs typeface="Arial" pitchFamily="34" charset="0"/>
              </a:rPr>
              <a:t>is a normally distributed random variable reflecting the deviation between the </a:t>
            </a:r>
            <a:r>
              <a:rPr lang="en-US" i="1">
                <a:solidFill>
                  <a:srgbClr val="003865"/>
                </a:solidFill>
                <a:cs typeface="Arial" pitchFamily="34" charset="0"/>
              </a:rPr>
              <a:t>y</a:t>
            </a:r>
            <a:r>
              <a:rPr lang="en-US">
                <a:solidFill>
                  <a:srgbClr val="003865"/>
                </a:solidFill>
                <a:cs typeface="Arial" pitchFamily="34" charset="0"/>
              </a:rPr>
              <a:t> value and the expected value of </a:t>
            </a:r>
            <a:r>
              <a:rPr lang="en-US" i="1">
                <a:solidFill>
                  <a:srgbClr val="003865"/>
                </a:solidFill>
                <a:cs typeface="Arial" pitchFamily="34" charset="0"/>
              </a:rPr>
              <a:t>y</a:t>
            </a:r>
            <a:r>
              <a:rPr lang="en-US">
                <a:solidFill>
                  <a:srgbClr val="003865"/>
                </a:solidFill>
                <a:cs typeface="Arial" pitchFamily="34" charset="0"/>
              </a:rPr>
              <a:t> given by</a:t>
            </a:r>
            <a:endParaRPr lang="en-US">
              <a:solidFill>
                <a:srgbClr val="003865"/>
              </a:solidFill>
            </a:endParaRPr>
          </a:p>
        </p:txBody>
      </p:sp>
      <p:graphicFrame>
        <p:nvGraphicFramePr>
          <p:cNvPr id="22" name="Object 6" descr="Begin equation. beta subscript 0 baseline plus beta subscript 1 baseline x subscript 1 baseline plus beta subscript 2 baseline x subscript 2 baseline plus ellipsis plus beta subscript p baseline x subscript p. End equation."/>
          <p:cNvGraphicFramePr>
            <a:graphicFrameLocks noGrp="1" noChangeAspect="1"/>
          </p:cNvGraphicFramePr>
          <p:nvPr>
            <p:ph idx="15"/>
            <p:extLst>
              <p:ext uri="{D42A27DB-BD31-4B8C-83A1-F6EECF244321}">
                <p14:modId xmlns:p14="http://schemas.microsoft.com/office/powerpoint/2010/main" val="566994744"/>
              </p:ext>
            </p:extLst>
          </p:nvPr>
        </p:nvGraphicFramePr>
        <p:xfrm>
          <a:off x="917893" y="4651375"/>
          <a:ext cx="3441700" cy="419100"/>
        </p:xfrm>
        <a:graphic>
          <a:graphicData uri="http://schemas.openxmlformats.org/presentationml/2006/ole">
            <mc:AlternateContent xmlns:mc="http://schemas.openxmlformats.org/markup-compatibility/2006">
              <mc:Choice xmlns:v="urn:schemas-microsoft-com:vml" Requires="v">
                <p:oleObj spid="_x0000_s358404" name="Equation" r:id="rId5" imgW="3441600" imgH="419040" progId="Equation.DSMT4">
                  <p:embed/>
                </p:oleObj>
              </mc:Choice>
              <mc:Fallback>
                <p:oleObj name="Equation" r:id="rId5" imgW="3441600" imgH="419040" progId="Equation.DSMT4">
                  <p:embed/>
                  <p:pic>
                    <p:nvPicPr>
                      <p:cNvPr id="0" name="OLE substitute image"/>
                      <p:cNvPicPr/>
                      <p:nvPr/>
                    </p:nvPicPr>
                    <p:blipFill>
                      <a:blip r:embed="rId6"/>
                      <a:stretch>
                        <a:fillRect/>
                      </a:stretch>
                    </p:blipFill>
                    <p:spPr>
                      <a:xfrm>
                        <a:off x="917893" y="4651375"/>
                        <a:ext cx="3441700" cy="419100"/>
                      </a:xfrm>
                      <a:prstGeom prst="rect">
                        <a:avLst/>
                      </a:prstGeom>
                    </p:spPr>
                  </p:pic>
                </p:oleObj>
              </mc:Fallback>
            </mc:AlternateContent>
          </a:graphicData>
        </a:graphic>
      </p:graphicFrame>
    </p:spTree>
    <p:extLst>
      <p:ext uri="{BB962C8B-B14F-4D97-AF65-F5344CB8AC3E}">
        <p14:creationId xmlns:p14="http://schemas.microsoft.com/office/powerpoint/2010/main" val="1329564162"/>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a:t>
            </a:r>
            <a:endParaRPr lang="en-IN"/>
          </a:p>
        </p:txBody>
      </p:sp>
      <p:sp>
        <p:nvSpPr>
          <p:cNvPr id="6" name="Content Placeholder 2"/>
          <p:cNvSpPr>
            <a:spLocks noGrp="1"/>
          </p:cNvSpPr>
          <p:nvPr>
            <p:ph idx="1"/>
          </p:nvPr>
        </p:nvSpPr>
        <p:spPr/>
        <p:txBody>
          <a:bodyPr/>
          <a:lstStyle/>
          <a:p>
            <a:r>
              <a:rPr lang="en-US">
                <a:solidFill>
                  <a:srgbClr val="003865"/>
                </a:solidFill>
                <a:cs typeface="Arial" pitchFamily="34" charset="0"/>
              </a:rPr>
              <a:t> In simple linear regression, the </a:t>
            </a:r>
            <a:r>
              <a:rPr lang="en-US" i="1">
                <a:solidFill>
                  <a:srgbClr val="003865"/>
                </a:solidFill>
                <a:cs typeface="Arial" pitchFamily="34" charset="0"/>
              </a:rPr>
              <a:t>F</a:t>
            </a:r>
            <a:r>
              <a:rPr lang="en-US">
                <a:solidFill>
                  <a:srgbClr val="003865"/>
                </a:solidFill>
                <a:cs typeface="Arial" pitchFamily="34" charset="0"/>
              </a:rPr>
              <a:t> and </a:t>
            </a:r>
            <a:r>
              <a:rPr lang="en-US" i="1">
                <a:solidFill>
                  <a:srgbClr val="003865"/>
                </a:solidFill>
                <a:cs typeface="Arial" pitchFamily="34" charset="0"/>
              </a:rPr>
              <a:t>t</a:t>
            </a:r>
            <a:r>
              <a:rPr lang="en-US">
                <a:solidFill>
                  <a:srgbClr val="003865"/>
                </a:solidFill>
                <a:cs typeface="Arial" pitchFamily="34" charset="0"/>
              </a:rPr>
              <a:t> tests provide the same conclusion.</a:t>
            </a:r>
          </a:p>
          <a:p>
            <a:r>
              <a:rPr lang="en-US">
                <a:solidFill>
                  <a:srgbClr val="003865"/>
                </a:solidFill>
                <a:cs typeface="Arial" pitchFamily="34" charset="0"/>
              </a:rPr>
              <a:t> In multiple regression, the </a:t>
            </a:r>
            <a:r>
              <a:rPr lang="en-US" i="1">
                <a:solidFill>
                  <a:srgbClr val="003865"/>
                </a:solidFill>
                <a:cs typeface="Arial" pitchFamily="34" charset="0"/>
              </a:rPr>
              <a:t>F</a:t>
            </a:r>
            <a:r>
              <a:rPr lang="en-US">
                <a:solidFill>
                  <a:srgbClr val="003865"/>
                </a:solidFill>
                <a:cs typeface="Arial" pitchFamily="34" charset="0"/>
              </a:rPr>
              <a:t> and </a:t>
            </a:r>
            <a:r>
              <a:rPr lang="en-US" i="1">
                <a:solidFill>
                  <a:srgbClr val="003865"/>
                </a:solidFill>
                <a:cs typeface="Arial" pitchFamily="34" charset="0"/>
              </a:rPr>
              <a:t>t</a:t>
            </a:r>
            <a:r>
              <a:rPr lang="en-US">
                <a:solidFill>
                  <a:srgbClr val="003865"/>
                </a:solidFill>
                <a:cs typeface="Arial" pitchFamily="34" charset="0"/>
              </a:rPr>
              <a:t> tests have different purposes.</a:t>
            </a:r>
          </a:p>
        </p:txBody>
      </p:sp>
    </p:spTree>
    <p:extLst>
      <p:ext uri="{BB962C8B-B14F-4D97-AF65-F5344CB8AC3E}">
        <p14:creationId xmlns:p14="http://schemas.microsoft.com/office/powerpoint/2010/main" val="3159125464"/>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a:t>
            </a:r>
            <a:r>
              <a:rPr lang="en-US" i="1"/>
              <a:t>F</a:t>
            </a:r>
            <a:r>
              <a:rPr lang="en-US"/>
              <a:t> Test (1 of 3)</a:t>
            </a:r>
            <a:endParaRPr lang="en-IN"/>
          </a:p>
        </p:txBody>
      </p:sp>
      <p:sp>
        <p:nvSpPr>
          <p:cNvPr id="7" name="Content Placeholder 2"/>
          <p:cNvSpPr>
            <a:spLocks noGrp="1"/>
          </p:cNvSpPr>
          <p:nvPr>
            <p:ph idx="1"/>
          </p:nvPr>
        </p:nvSpPr>
        <p:spPr/>
        <p:txBody>
          <a:bodyPr/>
          <a:lstStyle/>
          <a:p>
            <a:r>
              <a:rPr lang="en-US">
                <a:solidFill>
                  <a:srgbClr val="003865"/>
                </a:solidFill>
                <a:cs typeface="Arial" pitchFamily="34" charset="0"/>
              </a:rPr>
              <a:t>The </a:t>
            </a:r>
            <a:r>
              <a:rPr lang="en-US" i="1">
                <a:solidFill>
                  <a:srgbClr val="003865"/>
                </a:solidFill>
                <a:cs typeface="Arial" pitchFamily="34" charset="0"/>
              </a:rPr>
              <a:t>F</a:t>
            </a:r>
            <a:r>
              <a:rPr lang="en-US">
                <a:solidFill>
                  <a:srgbClr val="003865"/>
                </a:solidFill>
                <a:cs typeface="Arial" pitchFamily="34" charset="0"/>
              </a:rPr>
              <a:t> test is used to determine whether a significant relationship exists between the dependent variable and the set of </a:t>
            </a:r>
            <a:r>
              <a:rPr lang="en-US" u="sng">
                <a:solidFill>
                  <a:srgbClr val="003865"/>
                </a:solidFill>
                <a:cs typeface="Arial" pitchFamily="34" charset="0"/>
              </a:rPr>
              <a:t>all the independent variables</a:t>
            </a:r>
            <a:r>
              <a:rPr lang="en-US">
                <a:solidFill>
                  <a:srgbClr val="003865"/>
                </a:solidFill>
                <a:cs typeface="Arial" pitchFamily="34" charset="0"/>
              </a:rPr>
              <a:t>.</a:t>
            </a:r>
          </a:p>
          <a:p>
            <a:r>
              <a:rPr lang="en-US">
                <a:solidFill>
                  <a:srgbClr val="003865"/>
                </a:solidFill>
                <a:cs typeface="Arial" pitchFamily="34" charset="0"/>
              </a:rPr>
              <a:t>The </a:t>
            </a:r>
            <a:r>
              <a:rPr lang="en-US" i="1">
                <a:solidFill>
                  <a:srgbClr val="003865"/>
                </a:solidFill>
                <a:cs typeface="Arial" pitchFamily="34" charset="0"/>
              </a:rPr>
              <a:t>F</a:t>
            </a:r>
            <a:r>
              <a:rPr lang="en-US">
                <a:solidFill>
                  <a:srgbClr val="003865"/>
                </a:solidFill>
                <a:cs typeface="Arial" pitchFamily="34" charset="0"/>
              </a:rPr>
              <a:t> test is referred to as the </a:t>
            </a:r>
            <a:r>
              <a:rPr lang="en-US" u="sng">
                <a:solidFill>
                  <a:srgbClr val="003865"/>
                </a:solidFill>
                <a:cs typeface="Arial" pitchFamily="34" charset="0"/>
              </a:rPr>
              <a:t>test for overall significance</a:t>
            </a:r>
            <a:r>
              <a:rPr lang="en-US">
                <a:solidFill>
                  <a:srgbClr val="003865"/>
                </a:solidFill>
                <a:cs typeface="Arial" pitchFamily="34" charset="0"/>
              </a:rPr>
              <a:t>.</a:t>
            </a:r>
          </a:p>
        </p:txBody>
      </p:sp>
    </p:spTree>
    <p:extLst>
      <p:ext uri="{BB962C8B-B14F-4D97-AF65-F5344CB8AC3E}">
        <p14:creationId xmlns:p14="http://schemas.microsoft.com/office/powerpoint/2010/main" val="40249190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(2 of 3)</a:t>
            </a:r>
          </a:p>
        </p:txBody>
      </p:sp>
      <p:sp>
        <p:nvSpPr>
          <p:cNvPr id="3" name="Content Placeholder 2"/>
          <p:cNvSpPr>
            <a:spLocks noGrp="1"/>
          </p:cNvSpPr>
          <p:nvPr>
            <p:ph idx="1"/>
          </p:nvPr>
        </p:nvSpPr>
        <p:spPr/>
        <p:txBody>
          <a:bodyPr/>
          <a:lstStyle/>
          <a:p>
            <a:pPr marL="0" indent="0">
              <a:spcBef>
                <a:spcPts val="1800"/>
              </a:spcBef>
              <a:spcAft>
                <a:spcPts val="1200"/>
              </a:spcAft>
              <a:buNone/>
            </a:pPr>
            <a:r>
              <a:rPr lang="en-US" b="1" u="sng"/>
              <a:t>Example:</a:t>
            </a:r>
            <a:r>
              <a:rPr lang="en-US" b="1"/>
              <a:t> </a:t>
            </a:r>
            <a:r>
              <a:rPr lang="en-US"/>
              <a:t>Zagat’s Restaurant Review</a:t>
            </a:r>
          </a:p>
          <a:p>
            <a:pPr marL="0" indent="0">
              <a:spcBef>
                <a:spcPts val="1800"/>
              </a:spcBef>
              <a:spcAft>
                <a:spcPts val="1200"/>
              </a:spcAft>
              <a:buNone/>
            </a:pPr>
            <a:r>
              <a:rPr lang="en-US"/>
              <a:t>Crosstabulation of quality rating and meal price data for 300 Los Angeles restaurants is given here. </a:t>
            </a:r>
          </a:p>
          <a:p>
            <a:pPr marL="0" indent="0">
              <a:spcBef>
                <a:spcPts val="1800"/>
              </a:spcBef>
              <a:spcAft>
                <a:spcPts val="1200"/>
              </a:spcAft>
              <a:buNone/>
            </a:pPr>
            <a:endParaRPr lang="en-US"/>
          </a:p>
        </p:txBody>
      </p:sp>
      <p:pic>
        <p:nvPicPr>
          <p:cNvPr id="4" name="Picture 3" descr="A table with 6 columns and 5 rows. Column headers are Quality Rating, Meal Price: $10-19, Meal Price: $20-29, Meal Price: $30-39, Meal Price: $40-49, and Total.">
            <a:extLst>
              <a:ext uri="{FF2B5EF4-FFF2-40B4-BE49-F238E27FC236}">
                <a16:creationId xmlns:a16="http://schemas.microsoft.com/office/drawing/2014/main" id="{B7D38F2D-0905-4977-ABAE-2E57EF1D3B7B}"/>
              </a:ext>
            </a:extLst>
          </p:cNvPr>
          <p:cNvPicPr>
            <a:picLocks noChangeAspect="1"/>
          </p:cNvPicPr>
          <p:nvPr/>
        </p:nvPicPr>
        <p:blipFill>
          <a:blip r:embed="rId2"/>
          <a:stretch>
            <a:fillRect/>
          </a:stretch>
        </p:blipFill>
        <p:spPr>
          <a:xfrm>
            <a:off x="2734990" y="3595111"/>
            <a:ext cx="5996305" cy="2222291"/>
          </a:xfrm>
          <a:prstGeom prst="rect">
            <a:avLst/>
          </a:prstGeom>
        </p:spPr>
      </p:pic>
    </p:spTree>
    <p:extLst>
      <p:ext uri="{BB962C8B-B14F-4D97-AF65-F5344CB8AC3E}">
        <p14:creationId xmlns:p14="http://schemas.microsoft.com/office/powerpoint/2010/main" val="693075193"/>
      </p:ext>
    </p:extLst>
  </p:cSld>
  <p:clrMapOvr>
    <a:masterClrMapping/>
  </p:clrMapOvr>
  <p:transition/>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a:t>
            </a:r>
            <a:r>
              <a:rPr lang="en-US" i="1"/>
              <a:t>t</a:t>
            </a:r>
            <a:r>
              <a:rPr lang="en-US"/>
              <a:t> Test (1 of 3)</a:t>
            </a:r>
            <a:endParaRPr lang="en-IN"/>
          </a:p>
        </p:txBody>
      </p:sp>
      <p:sp>
        <p:nvSpPr>
          <p:cNvPr id="11" name="Content Placeholder 2"/>
          <p:cNvSpPr>
            <a:spLocks noGrp="1"/>
          </p:cNvSpPr>
          <p:nvPr>
            <p:ph idx="1"/>
          </p:nvPr>
        </p:nvSpPr>
        <p:spPr/>
        <p:txBody>
          <a:bodyPr/>
          <a:lstStyle/>
          <a:p>
            <a:r>
              <a:rPr lang="en-US">
                <a:solidFill>
                  <a:srgbClr val="003865"/>
                </a:solidFill>
                <a:cs typeface="Arial" pitchFamily="34" charset="0"/>
              </a:rPr>
              <a:t>If the </a:t>
            </a:r>
            <a:r>
              <a:rPr lang="en-US" i="1">
                <a:solidFill>
                  <a:srgbClr val="003865"/>
                </a:solidFill>
                <a:cs typeface="Arial" pitchFamily="34" charset="0"/>
              </a:rPr>
              <a:t>F</a:t>
            </a:r>
            <a:r>
              <a:rPr lang="en-US">
                <a:solidFill>
                  <a:srgbClr val="003865"/>
                </a:solidFill>
                <a:cs typeface="Arial" pitchFamily="34" charset="0"/>
              </a:rPr>
              <a:t> test shows an overall significance, the </a:t>
            </a:r>
            <a:r>
              <a:rPr lang="en-US" i="1">
                <a:solidFill>
                  <a:srgbClr val="003865"/>
                </a:solidFill>
                <a:cs typeface="Arial" pitchFamily="34" charset="0"/>
              </a:rPr>
              <a:t>t</a:t>
            </a:r>
            <a:r>
              <a:rPr lang="en-US">
                <a:solidFill>
                  <a:srgbClr val="003865"/>
                </a:solidFill>
                <a:cs typeface="Arial" pitchFamily="34" charset="0"/>
              </a:rPr>
              <a:t> test is used to determine whether each of the individual independent variables is significant.</a:t>
            </a:r>
          </a:p>
          <a:p>
            <a:r>
              <a:rPr lang="en-US">
                <a:solidFill>
                  <a:srgbClr val="003865"/>
                </a:solidFill>
                <a:cs typeface="Arial" pitchFamily="34" charset="0"/>
              </a:rPr>
              <a:t>A separate </a:t>
            </a:r>
            <a:r>
              <a:rPr lang="en-US" i="1">
                <a:solidFill>
                  <a:srgbClr val="003865"/>
                </a:solidFill>
                <a:cs typeface="Arial" pitchFamily="34" charset="0"/>
              </a:rPr>
              <a:t>t</a:t>
            </a:r>
            <a:r>
              <a:rPr lang="en-US">
                <a:solidFill>
                  <a:srgbClr val="003865"/>
                </a:solidFill>
                <a:cs typeface="Arial" pitchFamily="34" charset="0"/>
              </a:rPr>
              <a:t> test is conducted for each of the independent variables in the model.</a:t>
            </a:r>
          </a:p>
          <a:p>
            <a:r>
              <a:rPr lang="en-US">
                <a:solidFill>
                  <a:srgbClr val="003865"/>
                </a:solidFill>
                <a:cs typeface="Arial" pitchFamily="34" charset="0"/>
              </a:rPr>
              <a:t>We refer to each of these </a:t>
            </a:r>
            <a:r>
              <a:rPr lang="en-US" i="1">
                <a:solidFill>
                  <a:srgbClr val="003865"/>
                </a:solidFill>
                <a:cs typeface="Arial" pitchFamily="34" charset="0"/>
              </a:rPr>
              <a:t>t</a:t>
            </a:r>
            <a:r>
              <a:rPr lang="en-US">
                <a:solidFill>
                  <a:srgbClr val="003865"/>
                </a:solidFill>
                <a:cs typeface="Arial" pitchFamily="34" charset="0"/>
              </a:rPr>
              <a:t> tests as a </a:t>
            </a:r>
            <a:r>
              <a:rPr lang="en-US" u="sng">
                <a:solidFill>
                  <a:srgbClr val="003865"/>
                </a:solidFill>
                <a:cs typeface="Arial" pitchFamily="34" charset="0"/>
              </a:rPr>
              <a:t>test for individual significance</a:t>
            </a:r>
            <a:r>
              <a:rPr lang="en-US">
                <a:solidFill>
                  <a:srgbClr val="003865"/>
                </a:solidFill>
                <a:cs typeface="Arial" pitchFamily="34" charset="0"/>
              </a:rPr>
              <a:t>.</a:t>
            </a:r>
          </a:p>
        </p:txBody>
      </p:sp>
    </p:spTree>
    <p:extLst>
      <p:ext uri="{BB962C8B-B14F-4D97-AF65-F5344CB8AC3E}">
        <p14:creationId xmlns:p14="http://schemas.microsoft.com/office/powerpoint/2010/main" val="502836258"/>
      </p:ext>
    </p:extLst>
  </p:cSld>
  <p:clrMapOvr>
    <a:masterClrMapping/>
  </p:clrMapOvr>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758F-605A-4C92-9E2C-42E236F5A859}"/>
              </a:ext>
            </a:extLst>
          </p:cNvPr>
          <p:cNvSpPr>
            <a:spLocks noGrp="1"/>
          </p:cNvSpPr>
          <p:nvPr>
            <p:ph type="title"/>
          </p:nvPr>
        </p:nvSpPr>
        <p:spPr/>
        <p:txBody>
          <a:bodyPr/>
          <a:lstStyle/>
          <a:p>
            <a:r>
              <a:rPr lang="en-IN"/>
              <a:t>Testing for Significance: </a:t>
            </a:r>
            <a:r>
              <a:rPr lang="en-IN" i="1"/>
              <a:t>F</a:t>
            </a:r>
            <a:r>
              <a:rPr lang="en-IN"/>
              <a:t> Test</a:t>
            </a:r>
          </a:p>
        </p:txBody>
      </p:sp>
      <p:sp>
        <p:nvSpPr>
          <p:cNvPr id="3" name="Content Placeholder 2">
            <a:extLst>
              <a:ext uri="{FF2B5EF4-FFF2-40B4-BE49-F238E27FC236}">
                <a16:creationId xmlns:a16="http://schemas.microsoft.com/office/drawing/2014/main" id="{B72B68B2-D486-497A-A9EB-C45BA248668F}"/>
              </a:ext>
            </a:extLst>
          </p:cNvPr>
          <p:cNvSpPr>
            <a:spLocks noGrp="1"/>
          </p:cNvSpPr>
          <p:nvPr>
            <p:ph sz="quarter" idx="17"/>
          </p:nvPr>
        </p:nvSpPr>
        <p:spPr>
          <a:xfrm>
            <a:off x="476843" y="1828800"/>
            <a:ext cx="2834640" cy="548640"/>
          </a:xfrm>
          <a:ln>
            <a:noFill/>
          </a:ln>
        </p:spPr>
        <p:txBody>
          <a:bodyPr/>
          <a:lstStyle/>
          <a:p>
            <a:pPr marL="0" indent="0">
              <a:buNone/>
            </a:pPr>
            <a:r>
              <a:rPr lang="en-US">
                <a:solidFill>
                  <a:srgbClr val="003865"/>
                </a:solidFill>
                <a:cs typeface="Arial" pitchFamily="34" charset="0"/>
              </a:rPr>
              <a:t>Hypotheses</a:t>
            </a:r>
            <a:endParaRPr lang="en-IN">
              <a:solidFill>
                <a:srgbClr val="003865"/>
              </a:solidFill>
            </a:endParaRPr>
          </a:p>
        </p:txBody>
      </p:sp>
      <p:graphicFrame>
        <p:nvGraphicFramePr>
          <p:cNvPr id="24" name="Object 3" descr="H subscript 0: beta subscript 1 baseline equals beta subscript 2 baseline equals ellipsis equals beta subscript p baseline equals 0.&#10;H subscript a baseline: One or more of the parameters is not equal to zero.">
            <a:extLst>
              <a:ext uri="{FF2B5EF4-FFF2-40B4-BE49-F238E27FC236}">
                <a16:creationId xmlns:a16="http://schemas.microsoft.com/office/drawing/2014/main" id="{221093AE-AECB-476D-AE01-4D3DAD9B64F5}"/>
              </a:ext>
            </a:extLst>
          </p:cNvPr>
          <p:cNvGraphicFramePr>
            <a:graphicFrameLocks noGrp="1" noChangeAspect="1"/>
          </p:cNvGraphicFramePr>
          <p:nvPr>
            <p:ph sz="quarter" idx="18"/>
            <p:extLst>
              <p:ext uri="{D42A27DB-BD31-4B8C-83A1-F6EECF244321}">
                <p14:modId xmlns:p14="http://schemas.microsoft.com/office/powerpoint/2010/main" val="1667712417"/>
              </p:ext>
            </p:extLst>
          </p:nvPr>
        </p:nvGraphicFramePr>
        <p:xfrm>
          <a:off x="3687206" y="1779079"/>
          <a:ext cx="7454880" cy="888840"/>
        </p:xfrm>
        <a:graphic>
          <a:graphicData uri="http://schemas.openxmlformats.org/presentationml/2006/ole">
            <mc:AlternateContent xmlns:mc="http://schemas.openxmlformats.org/markup-compatibility/2006">
              <mc:Choice xmlns:v="urn:schemas-microsoft-com:vml" Requires="v">
                <p:oleObj spid="_x0000_s359430" name="Equation" r:id="rId3" imgW="7454880" imgH="888840" progId="Equation.DSMT4">
                  <p:embed/>
                </p:oleObj>
              </mc:Choice>
              <mc:Fallback>
                <p:oleObj name="Equation" r:id="rId3" imgW="7454880" imgH="888840" progId="Equation.DSMT4">
                  <p:embed/>
                  <p:pic>
                    <p:nvPicPr>
                      <p:cNvPr id="0" name="OLE substitute image"/>
                      <p:cNvPicPr/>
                      <p:nvPr/>
                    </p:nvPicPr>
                    <p:blipFill>
                      <a:blip r:embed="rId4"/>
                      <a:stretch>
                        <a:fillRect/>
                      </a:stretch>
                    </p:blipFill>
                    <p:spPr>
                      <a:xfrm>
                        <a:off x="3687206" y="1779079"/>
                        <a:ext cx="7454880" cy="888840"/>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C2093FB6-8888-400F-9232-04D86C56A890}"/>
              </a:ext>
            </a:extLst>
          </p:cNvPr>
          <p:cNvSpPr>
            <a:spLocks noGrp="1"/>
          </p:cNvSpPr>
          <p:nvPr>
            <p:ph sz="quarter" idx="20"/>
          </p:nvPr>
        </p:nvSpPr>
        <p:spPr>
          <a:xfrm>
            <a:off x="476843" y="3013302"/>
            <a:ext cx="2834640" cy="548640"/>
          </a:xfrm>
          <a:ln>
            <a:noFill/>
          </a:ln>
        </p:spPr>
        <p:txBody>
          <a:bodyPr/>
          <a:lstStyle/>
          <a:p>
            <a:pPr marL="0" indent="0">
              <a:buNone/>
            </a:pPr>
            <a:r>
              <a:rPr lang="en-US">
                <a:solidFill>
                  <a:srgbClr val="003865"/>
                </a:solidFill>
                <a:cs typeface="Arial" pitchFamily="34" charset="0"/>
              </a:rPr>
              <a:t>Test Statistics</a:t>
            </a:r>
            <a:endParaRPr lang="en-IN">
              <a:solidFill>
                <a:srgbClr val="003865"/>
              </a:solidFill>
            </a:endParaRPr>
          </a:p>
        </p:txBody>
      </p:sp>
      <p:graphicFrame>
        <p:nvGraphicFramePr>
          <p:cNvPr id="28" name="Object 5" descr="Begin equation. F equals begin fraction M S R divided by M S E. End fraction. End equation">
            <a:extLst>
              <a:ext uri="{FF2B5EF4-FFF2-40B4-BE49-F238E27FC236}">
                <a16:creationId xmlns:a16="http://schemas.microsoft.com/office/drawing/2014/main" id="{6EC20EB0-C3F4-4384-840B-D9C4105C6E23}"/>
              </a:ext>
            </a:extLst>
          </p:cNvPr>
          <p:cNvGraphicFramePr>
            <a:graphicFrameLocks noGrp="1" noChangeAspect="1"/>
          </p:cNvGraphicFramePr>
          <p:nvPr>
            <p:ph sz="quarter" idx="19"/>
            <p:extLst>
              <p:ext uri="{D42A27DB-BD31-4B8C-83A1-F6EECF244321}">
                <p14:modId xmlns:p14="http://schemas.microsoft.com/office/powerpoint/2010/main" val="112762414"/>
              </p:ext>
            </p:extLst>
          </p:nvPr>
        </p:nvGraphicFramePr>
        <p:xfrm>
          <a:off x="3687206" y="3006031"/>
          <a:ext cx="1307880" cy="736560"/>
        </p:xfrm>
        <a:graphic>
          <a:graphicData uri="http://schemas.openxmlformats.org/presentationml/2006/ole">
            <mc:AlternateContent xmlns:mc="http://schemas.openxmlformats.org/markup-compatibility/2006">
              <mc:Choice xmlns:v="urn:schemas-microsoft-com:vml" Requires="v">
                <p:oleObj spid="_x0000_s359431" name="Equation" r:id="rId5" imgW="1307880" imgH="736560" progId="Equation.DSMT4">
                  <p:embed/>
                </p:oleObj>
              </mc:Choice>
              <mc:Fallback>
                <p:oleObj name="Equation" r:id="rId5" imgW="1307880" imgH="736560" progId="Equation.DSMT4">
                  <p:embed/>
                  <p:pic>
                    <p:nvPicPr>
                      <p:cNvPr id="0" name="OLE substitute image"/>
                      <p:cNvPicPr/>
                      <p:nvPr/>
                    </p:nvPicPr>
                    <p:blipFill>
                      <a:blip r:embed="rId6"/>
                      <a:stretch>
                        <a:fillRect/>
                      </a:stretch>
                    </p:blipFill>
                    <p:spPr>
                      <a:xfrm>
                        <a:off x="3687206" y="3006031"/>
                        <a:ext cx="1307880" cy="73656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FB0C247-2D6A-4E95-BE01-5741D9F52A7D}"/>
              </a:ext>
            </a:extLst>
          </p:cNvPr>
          <p:cNvSpPr>
            <a:spLocks noGrp="1"/>
          </p:cNvSpPr>
          <p:nvPr>
            <p:ph sz="quarter" idx="21"/>
          </p:nvPr>
        </p:nvSpPr>
        <p:spPr>
          <a:xfrm>
            <a:off x="463718" y="3912519"/>
            <a:ext cx="2834640" cy="457200"/>
          </a:xfrm>
          <a:ln>
            <a:noFill/>
          </a:ln>
        </p:spPr>
        <p:txBody>
          <a:bodyPr/>
          <a:lstStyle/>
          <a:p>
            <a:pPr marL="0" indent="0">
              <a:buNone/>
            </a:pPr>
            <a:r>
              <a:rPr lang="en-US">
                <a:solidFill>
                  <a:srgbClr val="003865"/>
                </a:solidFill>
                <a:cs typeface="Arial" pitchFamily="34" charset="0"/>
              </a:rPr>
              <a:t>Rejection Rule</a:t>
            </a:r>
            <a:endParaRPr lang="en-IN">
              <a:solidFill>
                <a:srgbClr val="003865"/>
              </a:solidFill>
            </a:endParaRPr>
          </a:p>
        </p:txBody>
      </p:sp>
      <p:graphicFrame>
        <p:nvGraphicFramePr>
          <p:cNvPr id="30" name="Object 7" descr="Reject H subscript 0 baseline in p-value is less than or equal to alpha or if F is greater than or equal to F subscript alpha baseline. ">
            <a:extLst>
              <a:ext uri="{FF2B5EF4-FFF2-40B4-BE49-F238E27FC236}">
                <a16:creationId xmlns:a16="http://schemas.microsoft.com/office/drawing/2014/main" id="{E12FBAAC-8AD1-4335-9901-49A33CEFADAE}"/>
              </a:ext>
            </a:extLst>
          </p:cNvPr>
          <p:cNvGraphicFramePr>
            <a:graphicFrameLocks noGrp="1" noChangeAspect="1"/>
          </p:cNvGraphicFramePr>
          <p:nvPr>
            <p:ph sz="quarter" idx="22"/>
            <p:extLst>
              <p:ext uri="{D42A27DB-BD31-4B8C-83A1-F6EECF244321}">
                <p14:modId xmlns:p14="http://schemas.microsoft.com/office/powerpoint/2010/main" val="95311180"/>
              </p:ext>
            </p:extLst>
          </p:nvPr>
        </p:nvGraphicFramePr>
        <p:xfrm>
          <a:off x="3688398" y="3935413"/>
          <a:ext cx="4686300" cy="373062"/>
        </p:xfrm>
        <a:graphic>
          <a:graphicData uri="http://schemas.openxmlformats.org/presentationml/2006/ole">
            <mc:AlternateContent xmlns:mc="http://schemas.openxmlformats.org/markup-compatibility/2006">
              <mc:Choice xmlns:v="urn:schemas-microsoft-com:vml" Requires="v">
                <p:oleObj spid="_x0000_s359432" name="Equation" r:id="rId7" imgW="4787640" imgH="380880" progId="Equation.DSMT4">
                  <p:embed/>
                </p:oleObj>
              </mc:Choice>
              <mc:Fallback>
                <p:oleObj name="Equation" r:id="rId7" imgW="4787640" imgH="380880" progId="Equation.DSMT4">
                  <p:embed/>
                  <p:pic>
                    <p:nvPicPr>
                      <p:cNvPr id="0" name="OLE substitute image"/>
                      <p:cNvPicPr/>
                      <p:nvPr/>
                    </p:nvPicPr>
                    <p:blipFill>
                      <a:blip r:embed="rId8"/>
                      <a:stretch>
                        <a:fillRect/>
                      </a:stretch>
                    </p:blipFill>
                    <p:spPr>
                      <a:xfrm>
                        <a:off x="3688398" y="3935413"/>
                        <a:ext cx="4686300" cy="373062"/>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D4B86574-6F1D-4C4E-99DB-AA00435ECB33}"/>
              </a:ext>
            </a:extLst>
          </p:cNvPr>
          <p:cNvSpPr>
            <a:spLocks noGrp="1"/>
          </p:cNvSpPr>
          <p:nvPr>
            <p:ph sz="quarter" idx="23"/>
          </p:nvPr>
        </p:nvSpPr>
        <p:spPr>
          <a:xfrm>
            <a:off x="476843" y="5076111"/>
            <a:ext cx="1163829" cy="464423"/>
          </a:xfrm>
        </p:spPr>
        <p:txBody>
          <a:bodyPr/>
          <a:lstStyle/>
          <a:p>
            <a:pPr marL="0" indent="0">
              <a:buNone/>
            </a:pPr>
            <a:r>
              <a:rPr lang="en-US">
                <a:solidFill>
                  <a:srgbClr val="003865"/>
                </a:solidFill>
                <a:cs typeface="Arial" pitchFamily="34" charset="0"/>
              </a:rPr>
              <a:t>Where</a:t>
            </a:r>
            <a:endParaRPr lang="en-IN" i="1">
              <a:solidFill>
                <a:srgbClr val="003865"/>
              </a:solidFill>
            </a:endParaRPr>
          </a:p>
        </p:txBody>
      </p:sp>
      <p:graphicFrame>
        <p:nvGraphicFramePr>
          <p:cNvPr id="32" name="Object 9" descr="F subscript alpha baseline">
            <a:extLst>
              <a:ext uri="{FF2B5EF4-FFF2-40B4-BE49-F238E27FC236}">
                <a16:creationId xmlns:a16="http://schemas.microsoft.com/office/drawing/2014/main" id="{B5325567-D70F-42C1-BB7F-B81734721CBF}"/>
              </a:ext>
            </a:extLst>
          </p:cNvPr>
          <p:cNvGraphicFramePr>
            <a:graphicFrameLocks noGrp="1" noChangeAspect="1"/>
          </p:cNvGraphicFramePr>
          <p:nvPr>
            <p:ph sz="quarter" idx="24"/>
            <p:extLst>
              <p:ext uri="{D42A27DB-BD31-4B8C-83A1-F6EECF244321}">
                <p14:modId xmlns:p14="http://schemas.microsoft.com/office/powerpoint/2010/main" val="439678234"/>
              </p:ext>
            </p:extLst>
          </p:nvPr>
        </p:nvGraphicFramePr>
        <p:xfrm>
          <a:off x="1529768" y="5147471"/>
          <a:ext cx="317500" cy="381000"/>
        </p:xfrm>
        <a:graphic>
          <a:graphicData uri="http://schemas.openxmlformats.org/presentationml/2006/ole">
            <mc:AlternateContent xmlns:mc="http://schemas.openxmlformats.org/markup-compatibility/2006">
              <mc:Choice xmlns:v="urn:schemas-microsoft-com:vml" Requires="v">
                <p:oleObj spid="_x0000_s359433" name="Equation" r:id="rId9" imgW="317160" imgH="380880" progId="Equation.DSMT4">
                  <p:embed/>
                </p:oleObj>
              </mc:Choice>
              <mc:Fallback>
                <p:oleObj name="Equation" r:id="rId9" imgW="317160" imgH="380880" progId="Equation.DSMT4">
                  <p:embed/>
                  <p:pic>
                    <p:nvPicPr>
                      <p:cNvPr id="0" name="OLE substitute image"/>
                      <p:cNvPicPr/>
                      <p:nvPr/>
                    </p:nvPicPr>
                    <p:blipFill>
                      <a:blip r:embed="rId10"/>
                      <a:stretch>
                        <a:fillRect/>
                      </a:stretch>
                    </p:blipFill>
                    <p:spPr>
                      <a:xfrm>
                        <a:off x="1529768" y="5147471"/>
                        <a:ext cx="317500" cy="3810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733F88CE-1497-4A9E-98B5-5B8EE1C397C2}"/>
              </a:ext>
            </a:extLst>
          </p:cNvPr>
          <p:cNvSpPr>
            <a:spLocks noGrp="1"/>
          </p:cNvSpPr>
          <p:nvPr>
            <p:ph sz="quarter" idx="25"/>
          </p:nvPr>
        </p:nvSpPr>
        <p:spPr>
          <a:xfrm>
            <a:off x="476843" y="5076111"/>
            <a:ext cx="9817531" cy="572582"/>
          </a:xfrm>
        </p:spPr>
        <p:txBody>
          <a:bodyPr/>
          <a:lstStyle/>
          <a:p>
            <a:pPr marL="0" indent="1371600">
              <a:spcBef>
                <a:spcPct val="20000"/>
              </a:spcBef>
              <a:buClr>
                <a:srgbClr val="66FFFF"/>
              </a:buClr>
              <a:buSzPct val="75000"/>
              <a:buNone/>
            </a:pPr>
            <a:r>
              <a:rPr lang="en-US">
                <a:solidFill>
                  <a:srgbClr val="003865"/>
                </a:solidFill>
                <a:cs typeface="Arial" pitchFamily="34" charset="0"/>
              </a:rPr>
              <a:t>is based on an </a:t>
            </a:r>
            <a:r>
              <a:rPr lang="en-US" i="1">
                <a:solidFill>
                  <a:srgbClr val="003865"/>
                </a:solidFill>
                <a:cs typeface="Arial" pitchFamily="34" charset="0"/>
              </a:rPr>
              <a:t>F</a:t>
            </a:r>
            <a:r>
              <a:rPr lang="en-US">
                <a:solidFill>
                  <a:srgbClr val="003865"/>
                </a:solidFill>
                <a:cs typeface="Arial" pitchFamily="34" charset="0"/>
              </a:rPr>
              <a:t>  distribution with </a:t>
            </a:r>
            <a:r>
              <a:rPr lang="en-US" i="1">
                <a:solidFill>
                  <a:srgbClr val="003865"/>
                </a:solidFill>
                <a:cs typeface="Arial" pitchFamily="34" charset="0"/>
              </a:rPr>
              <a:t>p</a:t>
            </a:r>
            <a:r>
              <a:rPr lang="en-US">
                <a:solidFill>
                  <a:srgbClr val="003865"/>
                </a:solidFill>
                <a:cs typeface="Arial" pitchFamily="34" charset="0"/>
              </a:rPr>
              <a:t> d.f. in the numerator and </a:t>
            </a:r>
            <a:endParaRPr lang="en-IN">
              <a:solidFill>
                <a:srgbClr val="003865"/>
              </a:solidFill>
            </a:endParaRPr>
          </a:p>
        </p:txBody>
      </p:sp>
      <p:graphicFrame>
        <p:nvGraphicFramePr>
          <p:cNvPr id="22" name="Object 11" descr="Begin equation. n minus p minus 1. End equation."/>
          <p:cNvGraphicFramePr>
            <a:graphicFrameLocks noGrp="1" noChangeAspect="1"/>
          </p:cNvGraphicFramePr>
          <p:nvPr>
            <p:ph sz="quarter" idx="29"/>
            <p:extLst>
              <p:ext uri="{D42A27DB-BD31-4B8C-83A1-F6EECF244321}">
                <p14:modId xmlns:p14="http://schemas.microsoft.com/office/powerpoint/2010/main" val="2406495956"/>
              </p:ext>
            </p:extLst>
          </p:nvPr>
        </p:nvGraphicFramePr>
        <p:xfrm>
          <a:off x="10190940" y="5137025"/>
          <a:ext cx="1079500" cy="342900"/>
        </p:xfrm>
        <a:graphic>
          <a:graphicData uri="http://schemas.openxmlformats.org/presentationml/2006/ole">
            <mc:AlternateContent xmlns:mc="http://schemas.openxmlformats.org/markup-compatibility/2006">
              <mc:Choice xmlns:v="urn:schemas-microsoft-com:vml" Requires="v">
                <p:oleObj spid="_x0000_s359434" name="Equation" r:id="rId11" imgW="1079280" imgH="342720" progId="Equation.DSMT4">
                  <p:embed/>
                </p:oleObj>
              </mc:Choice>
              <mc:Fallback>
                <p:oleObj name="Equation" r:id="rId11" imgW="1079280" imgH="342720" progId="Equation.DSMT4">
                  <p:embed/>
                  <p:pic>
                    <p:nvPicPr>
                      <p:cNvPr id="0" name="OLE substitute image"/>
                      <p:cNvPicPr/>
                      <p:nvPr/>
                    </p:nvPicPr>
                    <p:blipFill>
                      <a:blip r:embed="rId12"/>
                      <a:stretch>
                        <a:fillRect/>
                      </a:stretch>
                    </p:blipFill>
                    <p:spPr>
                      <a:xfrm>
                        <a:off x="10190940" y="5137025"/>
                        <a:ext cx="1079500" cy="342900"/>
                      </a:xfrm>
                      <a:prstGeom prst="rect">
                        <a:avLst/>
                      </a:prstGeom>
                    </p:spPr>
                  </p:pic>
                </p:oleObj>
              </mc:Fallback>
            </mc:AlternateContent>
          </a:graphicData>
        </a:graphic>
      </p:graphicFrame>
      <p:sp>
        <p:nvSpPr>
          <p:cNvPr id="4" name="Content Placeholder 12"/>
          <p:cNvSpPr>
            <a:spLocks noGrp="1"/>
          </p:cNvSpPr>
          <p:nvPr>
            <p:ph sz="quarter" idx="26"/>
          </p:nvPr>
        </p:nvSpPr>
        <p:spPr>
          <a:xfrm>
            <a:off x="478469" y="5506482"/>
            <a:ext cx="3474720" cy="548640"/>
          </a:xfrm>
        </p:spPr>
        <p:txBody>
          <a:bodyPr/>
          <a:lstStyle/>
          <a:p>
            <a:pPr marL="0" indent="0">
              <a:buNone/>
            </a:pPr>
            <a:r>
              <a:rPr lang="en-US" err="1"/>
              <a:t>d.f. in the denominator.</a:t>
            </a:r>
          </a:p>
        </p:txBody>
      </p:sp>
    </p:spTree>
    <p:extLst>
      <p:ext uri="{BB962C8B-B14F-4D97-AF65-F5344CB8AC3E}">
        <p14:creationId xmlns:p14="http://schemas.microsoft.com/office/powerpoint/2010/main" val="1429683429"/>
      </p:ext>
    </p:extLst>
  </p:cSld>
  <p:clrMapOvr>
    <a:masterClrMapping/>
  </p:clrMapOvr>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a:t>
            </a:r>
            <a:r>
              <a:rPr lang="en-US" i="1"/>
              <a:t>F</a:t>
            </a:r>
            <a:r>
              <a:rPr lang="en-US"/>
              <a:t> Test (3 of 3)</a:t>
            </a:r>
            <a:endParaRPr lang="en-IN"/>
          </a:p>
        </p:txBody>
      </p:sp>
      <p:sp>
        <p:nvSpPr>
          <p:cNvPr id="13" name="Content Placeholder 2"/>
          <p:cNvSpPr>
            <a:spLocks noGrp="1"/>
          </p:cNvSpPr>
          <p:nvPr>
            <p:ph sz="quarter" idx="17"/>
          </p:nvPr>
        </p:nvSpPr>
        <p:spPr>
          <a:xfrm>
            <a:off x="476843" y="1828800"/>
            <a:ext cx="10972800" cy="457200"/>
          </a:xfrm>
        </p:spPr>
        <p:txBody>
          <a:bodyPr/>
          <a:lstStyle/>
          <a:p>
            <a:pPr marL="0" indent="0">
              <a:buNone/>
            </a:pPr>
            <a:r>
              <a:rPr lang="en-IN" b="1" u="sng"/>
              <a:t>Example:</a:t>
            </a:r>
            <a:r>
              <a:rPr lang="en-IN"/>
              <a:t> Butler Trucking Company</a:t>
            </a:r>
          </a:p>
        </p:txBody>
      </p:sp>
      <p:sp>
        <p:nvSpPr>
          <p:cNvPr id="14" name="Content Placeholder 3"/>
          <p:cNvSpPr>
            <a:spLocks noGrp="1"/>
          </p:cNvSpPr>
          <p:nvPr>
            <p:ph sz="quarter" idx="18"/>
          </p:nvPr>
        </p:nvSpPr>
        <p:spPr>
          <a:xfrm>
            <a:off x="606911" y="2655654"/>
            <a:ext cx="3017520" cy="548640"/>
          </a:xfrm>
          <a:ln>
            <a:noFill/>
          </a:ln>
        </p:spPr>
        <p:txBody>
          <a:bodyPr/>
          <a:lstStyle/>
          <a:p>
            <a:pPr marL="0" indent="0">
              <a:buNone/>
            </a:pPr>
            <a:r>
              <a:rPr lang="en-US">
                <a:solidFill>
                  <a:srgbClr val="003865"/>
                </a:solidFill>
                <a:cs typeface="Arial" pitchFamily="34" charset="0"/>
              </a:rPr>
              <a:t>Hypotheses</a:t>
            </a:r>
            <a:endParaRPr lang="en-US">
              <a:solidFill>
                <a:srgbClr val="003865"/>
              </a:solidFill>
            </a:endParaRPr>
          </a:p>
        </p:txBody>
      </p:sp>
      <p:graphicFrame>
        <p:nvGraphicFramePr>
          <p:cNvPr id="48" name="Object 4" descr="Begin equation. H subscript 0: beta subscript 1 baseline equals beta subscript 2 baseline equals ellipsis equals beta subscript p baseline equals 0. End equation."/>
          <p:cNvGraphicFramePr>
            <a:graphicFrameLocks noGrp="1" noChangeAspect="1"/>
          </p:cNvGraphicFramePr>
          <p:nvPr>
            <p:ph sz="quarter" idx="19"/>
            <p:extLst>
              <p:ext uri="{D42A27DB-BD31-4B8C-83A1-F6EECF244321}">
                <p14:modId xmlns:p14="http://schemas.microsoft.com/office/powerpoint/2010/main" val="1839304203"/>
              </p:ext>
            </p:extLst>
          </p:nvPr>
        </p:nvGraphicFramePr>
        <p:xfrm>
          <a:off x="4293553" y="2733993"/>
          <a:ext cx="3175000" cy="412750"/>
        </p:xfrm>
        <a:graphic>
          <a:graphicData uri="http://schemas.openxmlformats.org/presentationml/2006/ole">
            <mc:AlternateContent xmlns:mc="http://schemas.openxmlformats.org/markup-compatibility/2006">
              <mc:Choice xmlns:v="urn:schemas-microsoft-com:vml" Requires="v">
                <p:oleObj spid="_x0000_s360453" name="Equation" r:id="rId3" imgW="3225600" imgH="419040" progId="Equation.DSMT4">
                  <p:embed/>
                </p:oleObj>
              </mc:Choice>
              <mc:Fallback>
                <p:oleObj name="Equation" r:id="rId3" imgW="3225600" imgH="419040" progId="Equation.DSMT4">
                  <p:embed/>
                  <p:pic>
                    <p:nvPicPr>
                      <p:cNvPr id="0" name="OLE substitute image"/>
                      <p:cNvPicPr/>
                      <p:nvPr/>
                    </p:nvPicPr>
                    <p:blipFill>
                      <a:blip r:embed="rId4"/>
                      <a:stretch>
                        <a:fillRect/>
                      </a:stretch>
                    </p:blipFill>
                    <p:spPr>
                      <a:xfrm>
                        <a:off x="4293553" y="2733993"/>
                        <a:ext cx="3175000" cy="412750"/>
                      </a:xfrm>
                      <a:prstGeom prst="rect">
                        <a:avLst/>
                      </a:prstGeom>
                    </p:spPr>
                  </p:pic>
                </p:oleObj>
              </mc:Fallback>
            </mc:AlternateContent>
          </a:graphicData>
        </a:graphic>
      </p:graphicFrame>
      <p:graphicFrame>
        <p:nvGraphicFramePr>
          <p:cNvPr id="50" name="Object 5" descr="H subscript a baseline: One or more of the parameters is not equal to zero."/>
          <p:cNvGraphicFramePr>
            <a:graphicFrameLocks noGrp="1" noChangeAspect="1"/>
          </p:cNvGraphicFramePr>
          <p:nvPr>
            <p:ph sz="quarter" idx="20"/>
            <p:extLst>
              <p:ext uri="{D42A27DB-BD31-4B8C-83A1-F6EECF244321}">
                <p14:modId xmlns:p14="http://schemas.microsoft.com/office/powerpoint/2010/main" val="3316961230"/>
              </p:ext>
            </p:extLst>
          </p:nvPr>
        </p:nvGraphicFramePr>
        <p:xfrm>
          <a:off x="4294825" y="3205129"/>
          <a:ext cx="6870600" cy="787320"/>
        </p:xfrm>
        <a:graphic>
          <a:graphicData uri="http://schemas.openxmlformats.org/presentationml/2006/ole">
            <mc:AlternateContent xmlns:mc="http://schemas.openxmlformats.org/markup-compatibility/2006">
              <mc:Choice xmlns:v="urn:schemas-microsoft-com:vml" Requires="v">
                <p:oleObj spid="_x0000_s360454" name="Equation" r:id="rId5" imgW="6870600" imgH="787320" progId="Equation.DSMT4">
                  <p:embed/>
                </p:oleObj>
              </mc:Choice>
              <mc:Fallback>
                <p:oleObj name="Equation" r:id="rId5" imgW="6870600" imgH="787320" progId="Equation.DSMT4">
                  <p:embed/>
                  <p:pic>
                    <p:nvPicPr>
                      <p:cNvPr id="0" name="OLE substitute image"/>
                      <p:cNvPicPr/>
                      <p:nvPr/>
                    </p:nvPicPr>
                    <p:blipFill>
                      <a:blip r:embed="rId6"/>
                      <a:stretch>
                        <a:fillRect/>
                      </a:stretch>
                    </p:blipFill>
                    <p:spPr>
                      <a:xfrm>
                        <a:off x="4294825" y="3205129"/>
                        <a:ext cx="6870600" cy="787320"/>
                      </a:xfrm>
                      <a:prstGeom prst="rect">
                        <a:avLst/>
                      </a:prstGeom>
                    </p:spPr>
                  </p:pic>
                </p:oleObj>
              </mc:Fallback>
            </mc:AlternateContent>
          </a:graphicData>
        </a:graphic>
      </p:graphicFrame>
      <p:sp>
        <p:nvSpPr>
          <p:cNvPr id="18" name="Content Placeholder 7"/>
          <p:cNvSpPr>
            <a:spLocks noGrp="1"/>
          </p:cNvSpPr>
          <p:nvPr>
            <p:ph sz="quarter" idx="22"/>
          </p:nvPr>
        </p:nvSpPr>
        <p:spPr>
          <a:xfrm>
            <a:off x="476843" y="4168051"/>
            <a:ext cx="3017520" cy="548640"/>
          </a:xfrm>
          <a:ln>
            <a:noFill/>
          </a:ln>
        </p:spPr>
        <p:txBody>
          <a:bodyPr/>
          <a:lstStyle/>
          <a:p>
            <a:pPr marL="0" indent="0">
              <a:buNone/>
            </a:pPr>
            <a:r>
              <a:rPr lang="en-US">
                <a:solidFill>
                  <a:srgbClr val="003865"/>
                </a:solidFill>
                <a:cs typeface="Arial" pitchFamily="34" charset="0"/>
              </a:rPr>
              <a:t>Rejection Rule</a:t>
            </a:r>
            <a:endParaRPr lang="en-US">
              <a:solidFill>
                <a:srgbClr val="003865"/>
              </a:solidFill>
            </a:endParaRPr>
          </a:p>
        </p:txBody>
      </p:sp>
      <p:sp>
        <p:nvSpPr>
          <p:cNvPr id="19" name="Content Placeholder 8"/>
          <p:cNvSpPr>
            <a:spLocks noGrp="1"/>
          </p:cNvSpPr>
          <p:nvPr>
            <p:ph sz="quarter" idx="23"/>
          </p:nvPr>
        </p:nvSpPr>
        <p:spPr>
          <a:xfrm>
            <a:off x="4205179" y="4151733"/>
            <a:ext cx="797127" cy="548640"/>
          </a:xfrm>
        </p:spPr>
        <p:txBody>
          <a:bodyPr/>
          <a:lstStyle/>
          <a:p>
            <a:pPr marL="0" indent="0">
              <a:buNone/>
            </a:pPr>
            <a:r>
              <a:rPr lang="en-US"/>
              <a:t>For</a:t>
            </a:r>
          </a:p>
        </p:txBody>
      </p:sp>
      <p:graphicFrame>
        <p:nvGraphicFramePr>
          <p:cNvPr id="51" name="Object 9" descr="alpha equals .01 and d. f. equals 2, 7; F subscript .01 baseline equals 9.55."/>
          <p:cNvGraphicFramePr>
            <a:graphicFrameLocks noGrp="1" noChangeAspect="1"/>
          </p:cNvGraphicFramePr>
          <p:nvPr>
            <p:ph sz="quarter" idx="24"/>
            <p:extLst>
              <p:ext uri="{D42A27DB-BD31-4B8C-83A1-F6EECF244321}">
                <p14:modId xmlns:p14="http://schemas.microsoft.com/office/powerpoint/2010/main" val="889510590"/>
              </p:ext>
            </p:extLst>
          </p:nvPr>
        </p:nvGraphicFramePr>
        <p:xfrm>
          <a:off x="4862513" y="4208463"/>
          <a:ext cx="4262437" cy="371475"/>
        </p:xfrm>
        <a:graphic>
          <a:graphicData uri="http://schemas.openxmlformats.org/presentationml/2006/ole">
            <mc:AlternateContent xmlns:mc="http://schemas.openxmlformats.org/markup-compatibility/2006">
              <mc:Choice xmlns:v="urn:schemas-microsoft-com:vml" Requires="v">
                <p:oleObj spid="_x0000_s360455" name="Equation" r:id="rId7" imgW="4368600" imgH="380880" progId="Equation.DSMT4">
                  <p:embed/>
                </p:oleObj>
              </mc:Choice>
              <mc:Fallback>
                <p:oleObj name="Equation" r:id="rId7" imgW="4368600" imgH="380880" progId="Equation.DSMT4">
                  <p:embed/>
                  <p:pic>
                    <p:nvPicPr>
                      <p:cNvPr id="0" name="OLE substitute image"/>
                      <p:cNvPicPr/>
                      <p:nvPr/>
                    </p:nvPicPr>
                    <p:blipFill>
                      <a:blip r:embed="rId8"/>
                      <a:stretch>
                        <a:fillRect/>
                      </a:stretch>
                    </p:blipFill>
                    <p:spPr>
                      <a:xfrm>
                        <a:off x="4862513" y="4208463"/>
                        <a:ext cx="4262437" cy="371475"/>
                      </a:xfrm>
                      <a:prstGeom prst="rect">
                        <a:avLst/>
                      </a:prstGeom>
                    </p:spPr>
                  </p:pic>
                </p:oleObj>
              </mc:Fallback>
            </mc:AlternateContent>
          </a:graphicData>
        </a:graphic>
      </p:graphicFrame>
      <p:sp>
        <p:nvSpPr>
          <p:cNvPr id="21" name="Content Placeholder 10"/>
          <p:cNvSpPr>
            <a:spLocks noGrp="1"/>
          </p:cNvSpPr>
          <p:nvPr>
            <p:ph sz="quarter" idx="25"/>
          </p:nvPr>
        </p:nvSpPr>
        <p:spPr>
          <a:xfrm>
            <a:off x="4207195" y="4684647"/>
            <a:ext cx="1229899" cy="530297"/>
          </a:xfrm>
        </p:spPr>
        <p:txBody>
          <a:bodyPr/>
          <a:lstStyle/>
          <a:p>
            <a:pPr marL="0" indent="0">
              <a:buNone/>
            </a:pPr>
            <a:r>
              <a:rPr lang="en-US"/>
              <a:t>Reject</a:t>
            </a:r>
          </a:p>
        </p:txBody>
      </p:sp>
      <p:graphicFrame>
        <p:nvGraphicFramePr>
          <p:cNvPr id="52" name="Object 11" descr="H subscript 0 baseline if p-value is less than or equal to .01 or F is greater than or equal to 9.55."/>
          <p:cNvGraphicFramePr>
            <a:graphicFrameLocks noGrp="1" noChangeAspect="1"/>
          </p:cNvGraphicFramePr>
          <p:nvPr>
            <p:ph sz="quarter" idx="26"/>
            <p:extLst>
              <p:ext uri="{D42A27DB-BD31-4B8C-83A1-F6EECF244321}">
                <p14:modId xmlns:p14="http://schemas.microsoft.com/office/powerpoint/2010/main" val="2967483926"/>
              </p:ext>
            </p:extLst>
          </p:nvPr>
        </p:nvGraphicFramePr>
        <p:xfrm>
          <a:off x="5282961" y="4740865"/>
          <a:ext cx="4120120" cy="398721"/>
        </p:xfrm>
        <a:graphic>
          <a:graphicData uri="http://schemas.openxmlformats.org/presentationml/2006/ole">
            <mc:AlternateContent xmlns:mc="http://schemas.openxmlformats.org/markup-compatibility/2006">
              <mc:Choice xmlns:v="urn:schemas-microsoft-com:vml" Requires="v">
                <p:oleObj spid="_x0000_s360456" name="Equation" r:id="rId9" imgW="3936960" imgH="380880" progId="Equation.DSMT4">
                  <p:embed/>
                </p:oleObj>
              </mc:Choice>
              <mc:Fallback>
                <p:oleObj name="Equation" r:id="rId9" imgW="3936960" imgH="380880" progId="Equation.DSMT4">
                  <p:embed/>
                  <p:pic>
                    <p:nvPicPr>
                      <p:cNvPr id="0" name="OLE substitute image"/>
                      <p:cNvPicPr/>
                      <p:nvPr/>
                    </p:nvPicPr>
                    <p:blipFill>
                      <a:blip r:embed="rId10"/>
                      <a:stretch>
                        <a:fillRect/>
                      </a:stretch>
                    </p:blipFill>
                    <p:spPr>
                      <a:xfrm>
                        <a:off x="5282961" y="4740865"/>
                        <a:ext cx="4120120" cy="398721"/>
                      </a:xfrm>
                      <a:prstGeom prst="rect">
                        <a:avLst/>
                      </a:prstGeom>
                    </p:spPr>
                  </p:pic>
                </p:oleObj>
              </mc:Fallback>
            </mc:AlternateContent>
          </a:graphicData>
        </a:graphic>
      </p:graphicFrame>
    </p:spTree>
    <p:extLst>
      <p:ext uri="{BB962C8B-B14F-4D97-AF65-F5344CB8AC3E}">
        <p14:creationId xmlns:p14="http://schemas.microsoft.com/office/powerpoint/2010/main" val="3444880535"/>
      </p:ext>
    </p:extLst>
  </p:cSld>
  <p:clrMapOvr>
    <a:masterClrMapping/>
  </p:clrMapOvr>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F</a:t>
            </a:r>
            <a:r>
              <a:rPr lang="en-US"/>
              <a:t> Test for Overall Significance (1 of 2)</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sz="half" idx="1"/>
          </p:nvPr>
        </p:nvSpPr>
        <p:spPr>
          <a:xfrm>
            <a:off x="476843" y="1769556"/>
            <a:ext cx="10818686" cy="529892"/>
          </a:xfrm>
        </p:spPr>
        <p:txBody>
          <a:bodyPr/>
          <a:lstStyle/>
          <a:p>
            <a:pPr marL="0" indent="0">
              <a:buNone/>
            </a:pPr>
            <a:r>
              <a:rPr lang="en-IN" b="1" u="sng"/>
              <a:t>Example:</a:t>
            </a:r>
            <a:r>
              <a:rPr lang="en-IN"/>
              <a:t> Butler Trucking Company</a:t>
            </a:r>
          </a:p>
        </p:txBody>
      </p:sp>
      <p:pic>
        <p:nvPicPr>
          <p:cNvPr id="6" name="Picture 3" descr="A screenshot of an Excel sheet shows ANOVA output of the regression tool for the Butler Trucking example with two independent variables. The data for the ANOVA table are listed under the column headers: d f, S S, M S, F, and Significance F. The data are as follows. Regression: 2, 21.6006, 10.8003, 32.8784, and 0.0003. Residual: 7, 2.2994, 0.3285, blank, and blank. Total: 9, 23.9, blank, blank, and blank. Text pointing to the value 0.0003 (F24 cell) reads: The p-value used to test for overall significance. ">
            <a:extLst>
              <a:ext uri="{FF2B5EF4-FFF2-40B4-BE49-F238E27FC236}">
                <a16:creationId xmlns:a16="http://schemas.microsoft.com/office/drawing/2014/main" id="{E81F4624-EB5B-4132-87E2-DEB16BE71799}"/>
              </a:ext>
            </a:extLst>
          </p:cNvPr>
          <p:cNvPicPr>
            <a:picLocks noGrp="1" noChangeAspect="1"/>
          </p:cNvPicPr>
          <p:nvPr>
            <p:ph sz="half" idx="2"/>
          </p:nvPr>
        </p:nvPicPr>
        <p:blipFill>
          <a:blip r:embed="rId2"/>
          <a:stretch>
            <a:fillRect/>
          </a:stretch>
        </p:blipFill>
        <p:spPr>
          <a:xfrm>
            <a:off x="1632028" y="2544530"/>
            <a:ext cx="8927944" cy="3478305"/>
          </a:xfrm>
          <a:prstGeom prst="rect">
            <a:avLst/>
          </a:prstGeom>
        </p:spPr>
      </p:pic>
    </p:spTree>
    <p:extLst>
      <p:ext uri="{BB962C8B-B14F-4D97-AF65-F5344CB8AC3E}">
        <p14:creationId xmlns:p14="http://schemas.microsoft.com/office/powerpoint/2010/main" val="391948347"/>
      </p:ext>
    </p:extLst>
  </p:cSld>
  <p:clrMapOvr>
    <a:masterClrMapping/>
  </p:clrMapOvr>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F</a:t>
            </a:r>
            <a:r>
              <a:rPr lang="en-US"/>
              <a:t> Test for Overall Significance (2 of 2)</a:t>
            </a:r>
            <a:endParaRPr lang="en-IN"/>
          </a:p>
        </p:txBody>
      </p:sp>
      <p:sp>
        <p:nvSpPr>
          <p:cNvPr id="9" name="Content Placeholder 2"/>
          <p:cNvSpPr>
            <a:spLocks noGrp="1"/>
          </p:cNvSpPr>
          <p:nvPr>
            <p:ph idx="1"/>
          </p:nvPr>
        </p:nvSpPr>
        <p:spPr>
          <a:xfrm>
            <a:off x="476844" y="1944375"/>
            <a:ext cx="10980050" cy="529884"/>
          </a:xfrm>
        </p:spPr>
        <p:txBody>
          <a:bodyPr/>
          <a:lstStyle/>
          <a:p>
            <a:pPr algn="l"/>
            <a:r>
              <a:rPr lang="en-IN" b="1" u="sng"/>
              <a:t>Example:</a:t>
            </a:r>
            <a:r>
              <a:rPr lang="en-IN"/>
              <a:t> Butler Trucking Company</a:t>
            </a:r>
          </a:p>
        </p:txBody>
      </p:sp>
      <p:sp>
        <p:nvSpPr>
          <p:cNvPr id="11" name="Content Placeholder 3"/>
          <p:cNvSpPr>
            <a:spLocks noGrp="1"/>
          </p:cNvSpPr>
          <p:nvPr>
            <p:ph idx="11"/>
          </p:nvPr>
        </p:nvSpPr>
        <p:spPr>
          <a:xfrm>
            <a:off x="476844" y="2795177"/>
            <a:ext cx="2563240" cy="469548"/>
          </a:xfrm>
          <a:ln>
            <a:noFill/>
          </a:ln>
        </p:spPr>
        <p:txBody>
          <a:bodyPr/>
          <a:lstStyle/>
          <a:p>
            <a:pPr algn="l"/>
            <a:r>
              <a:rPr lang="en-US">
                <a:solidFill>
                  <a:srgbClr val="003865"/>
                </a:solidFill>
                <a:cs typeface="Arial" pitchFamily="34" charset="0"/>
              </a:rPr>
              <a:t>Test Statistics</a:t>
            </a:r>
            <a:endParaRPr lang="en-US">
              <a:solidFill>
                <a:srgbClr val="003865"/>
              </a:solidFill>
            </a:endParaRPr>
          </a:p>
        </p:txBody>
      </p:sp>
      <p:graphicFrame>
        <p:nvGraphicFramePr>
          <p:cNvPr id="18" name="Object 4" descr="Begin equation. F equals begin fraction M S R divided by M S E. End fraction. End equation"/>
          <p:cNvGraphicFramePr>
            <a:graphicFrameLocks noGrp="1" noChangeAspect="1"/>
          </p:cNvGraphicFramePr>
          <p:nvPr>
            <p:ph idx="13"/>
            <p:extLst>
              <p:ext uri="{D42A27DB-BD31-4B8C-83A1-F6EECF244321}">
                <p14:modId xmlns:p14="http://schemas.microsoft.com/office/powerpoint/2010/main" val="925616326"/>
              </p:ext>
            </p:extLst>
          </p:nvPr>
        </p:nvGraphicFramePr>
        <p:xfrm>
          <a:off x="4692065" y="2795177"/>
          <a:ext cx="1307880" cy="736560"/>
        </p:xfrm>
        <a:graphic>
          <a:graphicData uri="http://schemas.openxmlformats.org/presentationml/2006/ole">
            <mc:AlternateContent xmlns:mc="http://schemas.openxmlformats.org/markup-compatibility/2006">
              <mc:Choice xmlns:v="urn:schemas-microsoft-com:vml" Requires="v">
                <p:oleObj spid="_x0000_s361477" name="Equation" r:id="rId3" imgW="1307880" imgH="736560" progId="Equation.DSMT4">
                  <p:embed/>
                </p:oleObj>
              </mc:Choice>
              <mc:Fallback>
                <p:oleObj name="Equation" r:id="rId3" imgW="1307880" imgH="736560" progId="Equation.DSMT4">
                  <p:embed/>
                  <p:pic>
                    <p:nvPicPr>
                      <p:cNvPr id="0" name="OLE substitute image"/>
                      <p:cNvPicPr/>
                      <p:nvPr/>
                    </p:nvPicPr>
                    <p:blipFill>
                      <a:blip r:embed="rId4"/>
                      <a:stretch>
                        <a:fillRect/>
                      </a:stretch>
                    </p:blipFill>
                    <p:spPr>
                      <a:xfrm>
                        <a:off x="4692065" y="2795177"/>
                        <a:ext cx="1307880" cy="736560"/>
                      </a:xfrm>
                      <a:prstGeom prst="rect">
                        <a:avLst/>
                      </a:prstGeom>
                    </p:spPr>
                  </p:pic>
                </p:oleObj>
              </mc:Fallback>
            </mc:AlternateContent>
          </a:graphicData>
        </a:graphic>
      </p:graphicFrame>
      <p:graphicFrame>
        <p:nvGraphicFramePr>
          <p:cNvPr id="19" name="Object 5" descr="Begin equation. 10.8003 divided by .3285 equals 32.9. End equation."/>
          <p:cNvGraphicFramePr>
            <a:graphicFrameLocks noGrp="1" noChangeAspect="1"/>
          </p:cNvGraphicFramePr>
          <p:nvPr>
            <p:ph idx="15"/>
            <p:extLst>
              <p:ext uri="{D42A27DB-BD31-4B8C-83A1-F6EECF244321}">
                <p14:modId xmlns:p14="http://schemas.microsoft.com/office/powerpoint/2010/main" val="94412031"/>
              </p:ext>
            </p:extLst>
          </p:nvPr>
        </p:nvGraphicFramePr>
        <p:xfrm>
          <a:off x="4617680" y="3808048"/>
          <a:ext cx="2082600" cy="736560"/>
        </p:xfrm>
        <a:graphic>
          <a:graphicData uri="http://schemas.openxmlformats.org/presentationml/2006/ole">
            <mc:AlternateContent xmlns:mc="http://schemas.openxmlformats.org/markup-compatibility/2006">
              <mc:Choice xmlns:v="urn:schemas-microsoft-com:vml" Requires="v">
                <p:oleObj spid="_x0000_s361478" name="Equation" r:id="rId5" imgW="2082600" imgH="736560" progId="Equation.DSMT4">
                  <p:embed/>
                </p:oleObj>
              </mc:Choice>
              <mc:Fallback>
                <p:oleObj name="Equation" r:id="rId5" imgW="2082600" imgH="736560" progId="Equation.DSMT4">
                  <p:embed/>
                  <p:pic>
                    <p:nvPicPr>
                      <p:cNvPr id="0" name="OLE substitute image"/>
                      <p:cNvPicPr/>
                      <p:nvPr/>
                    </p:nvPicPr>
                    <p:blipFill>
                      <a:blip r:embed="rId6"/>
                      <a:stretch>
                        <a:fillRect/>
                      </a:stretch>
                    </p:blipFill>
                    <p:spPr>
                      <a:xfrm>
                        <a:off x="4617680" y="3808048"/>
                        <a:ext cx="2082600" cy="736560"/>
                      </a:xfrm>
                      <a:prstGeom prst="rect">
                        <a:avLst/>
                      </a:prstGeom>
                    </p:spPr>
                  </p:pic>
                </p:oleObj>
              </mc:Fallback>
            </mc:AlternateContent>
          </a:graphicData>
        </a:graphic>
      </p:graphicFrame>
      <p:sp>
        <p:nvSpPr>
          <p:cNvPr id="10" name="Content Placeholder 6"/>
          <p:cNvSpPr>
            <a:spLocks noGrp="1"/>
          </p:cNvSpPr>
          <p:nvPr>
            <p:ph idx="10"/>
          </p:nvPr>
        </p:nvSpPr>
        <p:spPr>
          <a:xfrm>
            <a:off x="476843" y="5272113"/>
            <a:ext cx="2563241" cy="457200"/>
          </a:xfrm>
          <a:ln>
            <a:noFill/>
          </a:ln>
        </p:spPr>
        <p:txBody>
          <a:bodyPr/>
          <a:lstStyle/>
          <a:p>
            <a:pPr algn="l"/>
            <a:r>
              <a:rPr lang="en-US">
                <a:solidFill>
                  <a:srgbClr val="003865"/>
                </a:solidFill>
                <a:cs typeface="Arial" pitchFamily="34" charset="0"/>
              </a:rPr>
              <a:t>Conclusion</a:t>
            </a:r>
            <a:endParaRPr lang="en-US">
              <a:solidFill>
                <a:srgbClr val="003865"/>
              </a:solidFill>
            </a:endParaRPr>
          </a:p>
        </p:txBody>
      </p:sp>
      <p:graphicFrame>
        <p:nvGraphicFramePr>
          <p:cNvPr id="20" name="Object 7" descr="p-value is less than .01 so we can reject H subscript 0 baseline."/>
          <p:cNvGraphicFramePr>
            <a:graphicFrameLocks noGrp="1" noChangeAspect="1"/>
          </p:cNvGraphicFramePr>
          <p:nvPr>
            <p:ph idx="12"/>
            <p:extLst>
              <p:ext uri="{D42A27DB-BD31-4B8C-83A1-F6EECF244321}">
                <p14:modId xmlns:p14="http://schemas.microsoft.com/office/powerpoint/2010/main" val="1188634050"/>
              </p:ext>
            </p:extLst>
          </p:nvPr>
        </p:nvGraphicFramePr>
        <p:xfrm>
          <a:off x="4617680" y="5363969"/>
          <a:ext cx="4686120" cy="380880"/>
        </p:xfrm>
        <a:graphic>
          <a:graphicData uri="http://schemas.openxmlformats.org/presentationml/2006/ole">
            <mc:AlternateContent xmlns:mc="http://schemas.openxmlformats.org/markup-compatibility/2006">
              <mc:Choice xmlns:v="urn:schemas-microsoft-com:vml" Requires="v">
                <p:oleObj spid="_x0000_s361479" name="Equation" r:id="rId7" imgW="4686120" imgH="380880" progId="Equation.DSMT4">
                  <p:embed/>
                </p:oleObj>
              </mc:Choice>
              <mc:Fallback>
                <p:oleObj name="Equation" r:id="rId7" imgW="4686120" imgH="380880" progId="Equation.DSMT4">
                  <p:embed/>
                  <p:pic>
                    <p:nvPicPr>
                      <p:cNvPr id="0" name="OLE substitute image"/>
                      <p:cNvPicPr/>
                      <p:nvPr/>
                    </p:nvPicPr>
                    <p:blipFill>
                      <a:blip r:embed="rId8"/>
                      <a:stretch>
                        <a:fillRect/>
                      </a:stretch>
                    </p:blipFill>
                    <p:spPr>
                      <a:xfrm>
                        <a:off x="4617680" y="5363969"/>
                        <a:ext cx="4686120" cy="380880"/>
                      </a:xfrm>
                      <a:prstGeom prst="rect">
                        <a:avLst/>
                      </a:prstGeom>
                    </p:spPr>
                  </p:pic>
                </p:oleObj>
              </mc:Fallback>
            </mc:AlternateContent>
          </a:graphicData>
        </a:graphic>
      </p:graphicFrame>
      <p:graphicFrame>
        <p:nvGraphicFramePr>
          <p:cNvPr id="22" name="Object 8" descr="Also, F equals 32.9 greater than 9.55."/>
          <p:cNvGraphicFramePr>
            <a:graphicFrameLocks noGrp="1" noChangeAspect="1"/>
          </p:cNvGraphicFramePr>
          <p:nvPr>
            <p:ph idx="14"/>
            <p:extLst>
              <p:ext uri="{D42A27DB-BD31-4B8C-83A1-F6EECF244321}">
                <p14:modId xmlns:p14="http://schemas.microsoft.com/office/powerpoint/2010/main" val="4101909245"/>
              </p:ext>
            </p:extLst>
          </p:nvPr>
        </p:nvGraphicFramePr>
        <p:xfrm>
          <a:off x="4603750" y="5868988"/>
          <a:ext cx="2997200" cy="336550"/>
        </p:xfrm>
        <a:graphic>
          <a:graphicData uri="http://schemas.openxmlformats.org/presentationml/2006/ole">
            <mc:AlternateContent xmlns:mc="http://schemas.openxmlformats.org/markup-compatibility/2006">
              <mc:Choice xmlns:v="urn:schemas-microsoft-com:vml" Requires="v">
                <p:oleObj spid="_x0000_s361480" name="Equation" r:id="rId9" imgW="3162240" imgH="355320" progId="Equation.DSMT4">
                  <p:embed/>
                </p:oleObj>
              </mc:Choice>
              <mc:Fallback>
                <p:oleObj name="Equation" r:id="rId9" imgW="3162240" imgH="355320" progId="Equation.DSMT4">
                  <p:embed/>
                  <p:pic>
                    <p:nvPicPr>
                      <p:cNvPr id="0" name="OLE substitute image"/>
                      <p:cNvPicPr/>
                      <p:nvPr/>
                    </p:nvPicPr>
                    <p:blipFill>
                      <a:blip r:embed="rId10"/>
                      <a:stretch>
                        <a:fillRect/>
                      </a:stretch>
                    </p:blipFill>
                    <p:spPr>
                      <a:xfrm>
                        <a:off x="4603750" y="5868988"/>
                        <a:ext cx="2997200" cy="336550"/>
                      </a:xfrm>
                      <a:prstGeom prst="rect">
                        <a:avLst/>
                      </a:prstGeom>
                    </p:spPr>
                  </p:pic>
                </p:oleObj>
              </mc:Fallback>
            </mc:AlternateContent>
          </a:graphicData>
        </a:graphic>
      </p:graphicFrame>
    </p:spTree>
    <p:extLst>
      <p:ext uri="{BB962C8B-B14F-4D97-AF65-F5344CB8AC3E}">
        <p14:creationId xmlns:p14="http://schemas.microsoft.com/office/powerpoint/2010/main" val="2486678412"/>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a:t>
            </a:r>
            <a:r>
              <a:rPr lang="en-US" i="1"/>
              <a:t>t</a:t>
            </a:r>
            <a:r>
              <a:rPr lang="en-US"/>
              <a:t> Test (2 of 3)</a:t>
            </a:r>
            <a:endParaRPr lang="en-IN"/>
          </a:p>
        </p:txBody>
      </p:sp>
      <p:sp>
        <p:nvSpPr>
          <p:cNvPr id="7" name="Content Placeholder 2"/>
          <p:cNvSpPr>
            <a:spLocks noGrp="1"/>
          </p:cNvSpPr>
          <p:nvPr>
            <p:ph idx="1"/>
          </p:nvPr>
        </p:nvSpPr>
        <p:spPr>
          <a:xfrm>
            <a:off x="476844" y="1944375"/>
            <a:ext cx="2563240" cy="534425"/>
          </a:xfrm>
          <a:ln>
            <a:noFill/>
          </a:ln>
        </p:spPr>
        <p:txBody>
          <a:bodyPr/>
          <a:lstStyle/>
          <a:p>
            <a:pPr algn="l"/>
            <a:r>
              <a:rPr lang="en-US">
                <a:solidFill>
                  <a:srgbClr val="003865"/>
                </a:solidFill>
                <a:cs typeface="Arial" pitchFamily="34" charset="0"/>
              </a:rPr>
              <a:t>Hypotheses</a:t>
            </a:r>
            <a:endParaRPr lang="en-US">
              <a:solidFill>
                <a:srgbClr val="003865"/>
              </a:solidFill>
            </a:endParaRPr>
          </a:p>
        </p:txBody>
      </p:sp>
      <p:graphicFrame>
        <p:nvGraphicFramePr>
          <p:cNvPr id="16" name="Object 3" descr="Begin equation. H subscript 0 baseline: Beta subscript i baseline equals 0. End equation."/>
          <p:cNvGraphicFramePr>
            <a:graphicFrameLocks noGrp="1" noChangeAspect="1"/>
          </p:cNvGraphicFramePr>
          <p:nvPr>
            <p:ph idx="11"/>
            <p:extLst>
              <p:ext uri="{D42A27DB-BD31-4B8C-83A1-F6EECF244321}">
                <p14:modId xmlns:p14="http://schemas.microsoft.com/office/powerpoint/2010/main" val="3015433624"/>
              </p:ext>
            </p:extLst>
          </p:nvPr>
        </p:nvGraphicFramePr>
        <p:xfrm>
          <a:off x="3609789" y="1999563"/>
          <a:ext cx="1320800" cy="381000"/>
        </p:xfrm>
        <a:graphic>
          <a:graphicData uri="http://schemas.openxmlformats.org/presentationml/2006/ole">
            <mc:AlternateContent xmlns:mc="http://schemas.openxmlformats.org/markup-compatibility/2006">
              <mc:Choice xmlns:v="urn:schemas-microsoft-com:vml" Requires="v">
                <p:oleObj spid="_x0000_s362502" name="Equation" r:id="rId3" imgW="1320480" imgH="380880" progId="Equation.DSMT4">
                  <p:embed/>
                </p:oleObj>
              </mc:Choice>
              <mc:Fallback>
                <p:oleObj name="Equation" r:id="rId3" imgW="1320480" imgH="380880" progId="Equation.DSMT4">
                  <p:embed/>
                  <p:pic>
                    <p:nvPicPr>
                      <p:cNvPr id="0" name="OLE substitute image"/>
                      <p:cNvPicPr/>
                      <p:nvPr/>
                    </p:nvPicPr>
                    <p:blipFill>
                      <a:blip r:embed="rId4"/>
                      <a:stretch>
                        <a:fillRect/>
                      </a:stretch>
                    </p:blipFill>
                    <p:spPr>
                      <a:xfrm>
                        <a:off x="3609789" y="1999563"/>
                        <a:ext cx="1320800" cy="381000"/>
                      </a:xfrm>
                      <a:prstGeom prst="rect">
                        <a:avLst/>
                      </a:prstGeom>
                    </p:spPr>
                  </p:pic>
                </p:oleObj>
              </mc:Fallback>
            </mc:AlternateContent>
          </a:graphicData>
        </a:graphic>
      </p:graphicFrame>
      <p:graphicFrame>
        <p:nvGraphicFramePr>
          <p:cNvPr id="17" name="Object 4" descr="Begin equation. H subscript a baseline: Beta subscript i baseline is not equal to 0. End equation."/>
          <p:cNvGraphicFramePr>
            <a:graphicFrameLocks noGrp="1" noChangeAspect="1"/>
          </p:cNvGraphicFramePr>
          <p:nvPr>
            <p:ph idx="13"/>
            <p:extLst>
              <p:ext uri="{D42A27DB-BD31-4B8C-83A1-F6EECF244321}">
                <p14:modId xmlns:p14="http://schemas.microsoft.com/office/powerpoint/2010/main" val="1133746925"/>
              </p:ext>
            </p:extLst>
          </p:nvPr>
        </p:nvGraphicFramePr>
        <p:xfrm>
          <a:off x="3609789" y="2511304"/>
          <a:ext cx="1320800" cy="381000"/>
        </p:xfrm>
        <a:graphic>
          <a:graphicData uri="http://schemas.openxmlformats.org/presentationml/2006/ole">
            <mc:AlternateContent xmlns:mc="http://schemas.openxmlformats.org/markup-compatibility/2006">
              <mc:Choice xmlns:v="urn:schemas-microsoft-com:vml" Requires="v">
                <p:oleObj spid="_x0000_s362503" name="Equation" r:id="rId5" imgW="1320480" imgH="380880" progId="Equation.DSMT4">
                  <p:embed/>
                </p:oleObj>
              </mc:Choice>
              <mc:Fallback>
                <p:oleObj name="Equation" r:id="rId5" imgW="1320480" imgH="380880" progId="Equation.DSMT4">
                  <p:embed/>
                  <p:pic>
                    <p:nvPicPr>
                      <p:cNvPr id="0" name="OLE substitute image"/>
                      <p:cNvPicPr/>
                      <p:nvPr/>
                    </p:nvPicPr>
                    <p:blipFill>
                      <a:blip r:embed="rId6"/>
                      <a:stretch>
                        <a:fillRect/>
                      </a:stretch>
                    </p:blipFill>
                    <p:spPr>
                      <a:xfrm>
                        <a:off x="3609789" y="2511304"/>
                        <a:ext cx="1320800" cy="381000"/>
                      </a:xfrm>
                      <a:prstGeom prst="rect">
                        <a:avLst/>
                      </a:prstGeom>
                    </p:spPr>
                  </p:pic>
                </p:oleObj>
              </mc:Fallback>
            </mc:AlternateContent>
          </a:graphicData>
        </a:graphic>
      </p:graphicFrame>
      <p:sp>
        <p:nvSpPr>
          <p:cNvPr id="13" name="Content Placeholder 5"/>
          <p:cNvSpPr>
            <a:spLocks noGrp="1"/>
          </p:cNvSpPr>
          <p:nvPr>
            <p:ph idx="15"/>
          </p:nvPr>
        </p:nvSpPr>
        <p:spPr>
          <a:xfrm>
            <a:off x="476844" y="3325422"/>
            <a:ext cx="2563240" cy="534425"/>
          </a:xfrm>
          <a:ln>
            <a:noFill/>
          </a:ln>
        </p:spPr>
        <p:txBody>
          <a:bodyPr/>
          <a:lstStyle/>
          <a:p>
            <a:pPr algn="l"/>
            <a:r>
              <a:rPr lang="en-US">
                <a:solidFill>
                  <a:srgbClr val="003865"/>
                </a:solidFill>
                <a:cs typeface="Arial" pitchFamily="34" charset="0"/>
              </a:rPr>
              <a:t>Test statistics	</a:t>
            </a:r>
            <a:endParaRPr lang="en-US">
              <a:solidFill>
                <a:srgbClr val="003865"/>
              </a:solidFill>
            </a:endParaRPr>
          </a:p>
        </p:txBody>
      </p:sp>
      <p:graphicFrame>
        <p:nvGraphicFramePr>
          <p:cNvPr id="18" name="Object 6" descr="End equation. t equals b subscript i baseline divided by s subscript b subscript i baseline baseline. End equation."/>
          <p:cNvGraphicFramePr>
            <a:graphicFrameLocks noGrp="1" noChangeAspect="1"/>
          </p:cNvGraphicFramePr>
          <p:nvPr>
            <p:ph idx="10"/>
            <p:extLst>
              <p:ext uri="{D42A27DB-BD31-4B8C-83A1-F6EECF244321}">
                <p14:modId xmlns:p14="http://schemas.microsoft.com/office/powerpoint/2010/main" val="3004182728"/>
              </p:ext>
            </p:extLst>
          </p:nvPr>
        </p:nvGraphicFramePr>
        <p:xfrm>
          <a:off x="3650130" y="3201175"/>
          <a:ext cx="850900" cy="863600"/>
        </p:xfrm>
        <a:graphic>
          <a:graphicData uri="http://schemas.openxmlformats.org/presentationml/2006/ole">
            <mc:AlternateContent xmlns:mc="http://schemas.openxmlformats.org/markup-compatibility/2006">
              <mc:Choice xmlns:v="urn:schemas-microsoft-com:vml" Requires="v">
                <p:oleObj spid="_x0000_s362504" name="Equation" r:id="rId7" imgW="850680" imgH="863280" progId="Equation.DSMT4">
                  <p:embed/>
                </p:oleObj>
              </mc:Choice>
              <mc:Fallback>
                <p:oleObj name="Equation" r:id="rId7" imgW="850680" imgH="863280" progId="Equation.DSMT4">
                  <p:embed/>
                  <p:pic>
                    <p:nvPicPr>
                      <p:cNvPr id="0" name="OLE substitute image"/>
                      <p:cNvPicPr/>
                      <p:nvPr/>
                    </p:nvPicPr>
                    <p:blipFill>
                      <a:blip r:embed="rId8"/>
                      <a:stretch>
                        <a:fillRect/>
                      </a:stretch>
                    </p:blipFill>
                    <p:spPr>
                      <a:xfrm>
                        <a:off x="3650130" y="3201175"/>
                        <a:ext cx="850900" cy="863600"/>
                      </a:xfrm>
                      <a:prstGeom prst="rect">
                        <a:avLst/>
                      </a:prstGeom>
                    </p:spPr>
                  </p:pic>
                </p:oleObj>
              </mc:Fallback>
            </mc:AlternateContent>
          </a:graphicData>
        </a:graphic>
      </p:graphicFrame>
      <p:sp>
        <p:nvSpPr>
          <p:cNvPr id="10" name="Content Placeholder 7"/>
          <p:cNvSpPr>
            <a:spLocks noGrp="1"/>
          </p:cNvSpPr>
          <p:nvPr>
            <p:ph idx="12"/>
          </p:nvPr>
        </p:nvSpPr>
        <p:spPr>
          <a:xfrm>
            <a:off x="476843" y="4706470"/>
            <a:ext cx="2563241" cy="551517"/>
          </a:xfrm>
          <a:ln>
            <a:noFill/>
          </a:ln>
        </p:spPr>
        <p:txBody>
          <a:bodyPr/>
          <a:lstStyle/>
          <a:p>
            <a:pPr algn="l"/>
            <a:r>
              <a:rPr lang="en-US">
                <a:solidFill>
                  <a:srgbClr val="003865"/>
                </a:solidFill>
                <a:cs typeface="Arial" pitchFamily="34" charset="0"/>
              </a:rPr>
              <a:t>Rejection Rule</a:t>
            </a:r>
            <a:endParaRPr lang="en-US">
              <a:solidFill>
                <a:srgbClr val="003865"/>
              </a:solidFill>
            </a:endParaRPr>
          </a:p>
        </p:txBody>
      </p:sp>
      <p:graphicFrame>
        <p:nvGraphicFramePr>
          <p:cNvPr id="20" name="Object 8" descr="Reject H subscript 0 baseline if p-value is less than or equal to alpha or if t is less than or equal to negative t subscript alpha divided by 2 baseline or t is greater than or equal to alpha divided by 2 baseline."/>
          <p:cNvGraphicFramePr>
            <a:graphicFrameLocks noGrp="1" noChangeAspect="1"/>
          </p:cNvGraphicFramePr>
          <p:nvPr>
            <p:ph idx="14"/>
            <p:extLst>
              <p:ext uri="{D42A27DB-BD31-4B8C-83A1-F6EECF244321}">
                <p14:modId xmlns:p14="http://schemas.microsoft.com/office/powerpoint/2010/main" val="3013470828"/>
              </p:ext>
            </p:extLst>
          </p:nvPr>
        </p:nvGraphicFramePr>
        <p:xfrm>
          <a:off x="3576919" y="4757545"/>
          <a:ext cx="6057720" cy="380880"/>
        </p:xfrm>
        <a:graphic>
          <a:graphicData uri="http://schemas.openxmlformats.org/presentationml/2006/ole">
            <mc:AlternateContent xmlns:mc="http://schemas.openxmlformats.org/markup-compatibility/2006">
              <mc:Choice xmlns:v="urn:schemas-microsoft-com:vml" Requires="v">
                <p:oleObj spid="_x0000_s362505" name="Equation" r:id="rId9" imgW="6057720" imgH="380880" progId="Equation.DSMT4">
                  <p:embed/>
                </p:oleObj>
              </mc:Choice>
              <mc:Fallback>
                <p:oleObj name="Equation" r:id="rId9" imgW="6057720" imgH="380880" progId="Equation.DSMT4">
                  <p:embed/>
                  <p:pic>
                    <p:nvPicPr>
                      <p:cNvPr id="0" name="OLE substitute image"/>
                      <p:cNvPicPr/>
                      <p:nvPr/>
                    </p:nvPicPr>
                    <p:blipFill>
                      <a:blip r:embed="rId10"/>
                      <a:stretch>
                        <a:fillRect/>
                      </a:stretch>
                    </p:blipFill>
                    <p:spPr>
                      <a:xfrm>
                        <a:off x="3576919" y="4757545"/>
                        <a:ext cx="6057720" cy="380880"/>
                      </a:xfrm>
                      <a:prstGeom prst="rect">
                        <a:avLst/>
                      </a:prstGeom>
                    </p:spPr>
                  </p:pic>
                </p:oleObj>
              </mc:Fallback>
            </mc:AlternateContent>
          </a:graphicData>
        </a:graphic>
      </p:graphicFrame>
      <p:graphicFrame>
        <p:nvGraphicFramePr>
          <p:cNvPr id="21" name="Object 9" descr="Where t subscript alpha divided by 2 baseline is based on a t distribution with n minus p minus 1 degrees of freedom."/>
          <p:cNvGraphicFramePr>
            <a:graphicFrameLocks noGrp="1" noChangeAspect="1"/>
          </p:cNvGraphicFramePr>
          <p:nvPr>
            <p:ph idx="16"/>
            <p:extLst>
              <p:ext uri="{D42A27DB-BD31-4B8C-83A1-F6EECF244321}">
                <p14:modId xmlns:p14="http://schemas.microsoft.com/office/powerpoint/2010/main" val="3247056036"/>
              </p:ext>
            </p:extLst>
          </p:nvPr>
        </p:nvGraphicFramePr>
        <p:xfrm>
          <a:off x="476250" y="5748338"/>
          <a:ext cx="9727920" cy="380880"/>
        </p:xfrm>
        <a:graphic>
          <a:graphicData uri="http://schemas.openxmlformats.org/presentationml/2006/ole">
            <mc:AlternateContent xmlns:mc="http://schemas.openxmlformats.org/markup-compatibility/2006">
              <mc:Choice xmlns:v="urn:schemas-microsoft-com:vml" Requires="v">
                <p:oleObj spid="_x0000_s362506" name="Equation" r:id="rId11" imgW="9727920" imgH="380880" progId="Equation.DSMT4">
                  <p:embed/>
                </p:oleObj>
              </mc:Choice>
              <mc:Fallback>
                <p:oleObj name="Equation" r:id="rId11" imgW="9727920" imgH="380880" progId="Equation.DSMT4">
                  <p:embed/>
                  <p:pic>
                    <p:nvPicPr>
                      <p:cNvPr id="0" name="OLE substitute image"/>
                      <p:cNvPicPr/>
                      <p:nvPr/>
                    </p:nvPicPr>
                    <p:blipFill>
                      <a:blip r:embed="rId12"/>
                      <a:stretch>
                        <a:fillRect/>
                      </a:stretch>
                    </p:blipFill>
                    <p:spPr>
                      <a:xfrm>
                        <a:off x="476250" y="5748338"/>
                        <a:ext cx="9727920" cy="380880"/>
                      </a:xfrm>
                      <a:prstGeom prst="rect">
                        <a:avLst/>
                      </a:prstGeom>
                    </p:spPr>
                  </p:pic>
                </p:oleObj>
              </mc:Fallback>
            </mc:AlternateContent>
          </a:graphicData>
        </a:graphic>
      </p:graphicFrame>
    </p:spTree>
    <p:extLst>
      <p:ext uri="{BB962C8B-B14F-4D97-AF65-F5344CB8AC3E}">
        <p14:creationId xmlns:p14="http://schemas.microsoft.com/office/powerpoint/2010/main" val="494423711"/>
      </p:ext>
    </p:extLst>
  </p:cSld>
  <p:clrMapOvr>
    <a:masterClrMapping/>
  </p:clrMapOvr>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a:t>
            </a:r>
            <a:r>
              <a:rPr lang="en-US" i="1"/>
              <a:t>t</a:t>
            </a:r>
            <a:r>
              <a:rPr lang="en-US"/>
              <a:t> Test (3 of 3)</a:t>
            </a:r>
            <a:endParaRPr lang="en-IN"/>
          </a:p>
        </p:txBody>
      </p:sp>
      <p:sp>
        <p:nvSpPr>
          <p:cNvPr id="9" name="Content Placeholder 2"/>
          <p:cNvSpPr>
            <a:spLocks noGrp="1"/>
          </p:cNvSpPr>
          <p:nvPr>
            <p:ph idx="1"/>
          </p:nvPr>
        </p:nvSpPr>
        <p:spPr>
          <a:xfrm>
            <a:off x="476844" y="1944375"/>
            <a:ext cx="10980050" cy="529884"/>
          </a:xfrm>
        </p:spPr>
        <p:txBody>
          <a:bodyPr/>
          <a:lstStyle/>
          <a:p>
            <a:pPr algn="l"/>
            <a:r>
              <a:rPr lang="en-IN" b="1" u="sng"/>
              <a:t>Example:</a:t>
            </a:r>
            <a:r>
              <a:rPr lang="en-IN"/>
              <a:t> Butler Trucking Company</a:t>
            </a:r>
          </a:p>
        </p:txBody>
      </p:sp>
      <p:sp>
        <p:nvSpPr>
          <p:cNvPr id="11" name="Content Placeholder 3"/>
          <p:cNvSpPr>
            <a:spLocks noGrp="1"/>
          </p:cNvSpPr>
          <p:nvPr>
            <p:ph idx="11"/>
          </p:nvPr>
        </p:nvSpPr>
        <p:spPr>
          <a:xfrm>
            <a:off x="476844" y="2795177"/>
            <a:ext cx="2563240" cy="469548"/>
          </a:xfrm>
          <a:ln>
            <a:noFill/>
          </a:ln>
        </p:spPr>
        <p:txBody>
          <a:bodyPr/>
          <a:lstStyle/>
          <a:p>
            <a:pPr algn="l"/>
            <a:r>
              <a:rPr lang="en-US">
                <a:solidFill>
                  <a:srgbClr val="003865"/>
                </a:solidFill>
                <a:cs typeface="Arial" pitchFamily="34" charset="0"/>
              </a:rPr>
              <a:t>Hypotheses</a:t>
            </a:r>
            <a:endParaRPr lang="en-US">
              <a:solidFill>
                <a:srgbClr val="003865"/>
              </a:solidFill>
            </a:endParaRPr>
          </a:p>
        </p:txBody>
      </p:sp>
      <p:graphicFrame>
        <p:nvGraphicFramePr>
          <p:cNvPr id="18" name="Object 4" descr="Begin equation. H subscript 0 baseline: Beta subscript i baseline equals 0. End equation."/>
          <p:cNvGraphicFramePr>
            <a:graphicFrameLocks noGrp="1" noChangeAspect="1"/>
          </p:cNvGraphicFramePr>
          <p:nvPr>
            <p:ph idx="13"/>
            <p:extLst>
              <p:ext uri="{D42A27DB-BD31-4B8C-83A1-F6EECF244321}">
                <p14:modId xmlns:p14="http://schemas.microsoft.com/office/powerpoint/2010/main" val="3939373228"/>
              </p:ext>
            </p:extLst>
          </p:nvPr>
        </p:nvGraphicFramePr>
        <p:xfrm>
          <a:off x="3804134" y="2805714"/>
          <a:ext cx="1320480" cy="380880"/>
        </p:xfrm>
        <a:graphic>
          <a:graphicData uri="http://schemas.openxmlformats.org/presentationml/2006/ole">
            <mc:AlternateContent xmlns:mc="http://schemas.openxmlformats.org/markup-compatibility/2006">
              <mc:Choice xmlns:v="urn:schemas-microsoft-com:vml" Requires="v">
                <p:oleObj spid="_x0000_s363525" name="Equation" r:id="rId3" imgW="1320480" imgH="380880" progId="Equation.DSMT4">
                  <p:embed/>
                </p:oleObj>
              </mc:Choice>
              <mc:Fallback>
                <p:oleObj name="Equation" r:id="rId3" imgW="1320480" imgH="380880" progId="Equation.DSMT4">
                  <p:embed/>
                  <p:pic>
                    <p:nvPicPr>
                      <p:cNvPr id="0" name="OLE substitute image"/>
                      <p:cNvPicPr/>
                      <p:nvPr/>
                    </p:nvPicPr>
                    <p:blipFill>
                      <a:blip r:embed="rId4"/>
                      <a:stretch>
                        <a:fillRect/>
                      </a:stretch>
                    </p:blipFill>
                    <p:spPr>
                      <a:xfrm>
                        <a:off x="3804134" y="2805714"/>
                        <a:ext cx="1320480" cy="380880"/>
                      </a:xfrm>
                      <a:prstGeom prst="rect">
                        <a:avLst/>
                      </a:prstGeom>
                    </p:spPr>
                  </p:pic>
                </p:oleObj>
              </mc:Fallback>
            </mc:AlternateContent>
          </a:graphicData>
        </a:graphic>
      </p:graphicFrame>
      <p:graphicFrame>
        <p:nvGraphicFramePr>
          <p:cNvPr id="19" name="Object 5" descr="Begin equation. H subscript 0 baseline: Beta subscript i baseline equals 0. End equation."/>
          <p:cNvGraphicFramePr>
            <a:graphicFrameLocks noGrp="1" noChangeAspect="1"/>
          </p:cNvGraphicFramePr>
          <p:nvPr>
            <p:ph idx="15"/>
            <p:extLst>
              <p:ext uri="{D42A27DB-BD31-4B8C-83A1-F6EECF244321}">
                <p14:modId xmlns:p14="http://schemas.microsoft.com/office/powerpoint/2010/main" val="3681206788"/>
              </p:ext>
            </p:extLst>
          </p:nvPr>
        </p:nvGraphicFramePr>
        <p:xfrm>
          <a:off x="3789362" y="3264725"/>
          <a:ext cx="1320480" cy="380880"/>
        </p:xfrm>
        <a:graphic>
          <a:graphicData uri="http://schemas.openxmlformats.org/presentationml/2006/ole">
            <mc:AlternateContent xmlns:mc="http://schemas.openxmlformats.org/markup-compatibility/2006">
              <mc:Choice xmlns:v="urn:schemas-microsoft-com:vml" Requires="v">
                <p:oleObj spid="_x0000_s363526" name="Equation" r:id="rId5" imgW="1320480" imgH="380880" progId="Equation.DSMT4">
                  <p:embed/>
                </p:oleObj>
              </mc:Choice>
              <mc:Fallback>
                <p:oleObj name="Equation" r:id="rId5" imgW="1320480" imgH="380880" progId="Equation.DSMT4">
                  <p:embed/>
                  <p:pic>
                    <p:nvPicPr>
                      <p:cNvPr id="0" name="OLE substitute image"/>
                      <p:cNvPicPr/>
                      <p:nvPr/>
                    </p:nvPicPr>
                    <p:blipFill>
                      <a:blip r:embed="rId6"/>
                      <a:stretch>
                        <a:fillRect/>
                      </a:stretch>
                    </p:blipFill>
                    <p:spPr>
                      <a:xfrm>
                        <a:off x="3789362" y="3264725"/>
                        <a:ext cx="1320480" cy="380880"/>
                      </a:xfrm>
                      <a:prstGeom prst="rect">
                        <a:avLst/>
                      </a:prstGeom>
                    </p:spPr>
                  </p:pic>
                </p:oleObj>
              </mc:Fallback>
            </mc:AlternateContent>
          </a:graphicData>
        </a:graphic>
      </p:graphicFrame>
      <p:sp>
        <p:nvSpPr>
          <p:cNvPr id="10" name="Content Placeholder 6"/>
          <p:cNvSpPr>
            <a:spLocks noGrp="1"/>
          </p:cNvSpPr>
          <p:nvPr>
            <p:ph idx="10"/>
          </p:nvPr>
        </p:nvSpPr>
        <p:spPr>
          <a:xfrm>
            <a:off x="476843" y="4436103"/>
            <a:ext cx="2563241" cy="457200"/>
          </a:xfrm>
          <a:ln>
            <a:noFill/>
          </a:ln>
        </p:spPr>
        <p:txBody>
          <a:bodyPr/>
          <a:lstStyle/>
          <a:p>
            <a:pPr algn="l"/>
            <a:r>
              <a:rPr lang="en-US">
                <a:solidFill>
                  <a:srgbClr val="003865"/>
                </a:solidFill>
                <a:cs typeface="Arial" pitchFamily="34" charset="0"/>
              </a:rPr>
              <a:t>Rejection Rule</a:t>
            </a:r>
            <a:endParaRPr lang="en-US">
              <a:solidFill>
                <a:srgbClr val="003865"/>
              </a:solidFill>
            </a:endParaRPr>
          </a:p>
        </p:txBody>
      </p:sp>
      <p:graphicFrame>
        <p:nvGraphicFramePr>
          <p:cNvPr id="20" name="Object 7" descr="For alpha equals .01 and d. f. equals 7 t subscript .005 baseline equals 3.499."/>
          <p:cNvGraphicFramePr>
            <a:graphicFrameLocks noGrp="1" noChangeAspect="1"/>
          </p:cNvGraphicFramePr>
          <p:nvPr>
            <p:ph idx="12"/>
            <p:extLst>
              <p:ext uri="{D42A27DB-BD31-4B8C-83A1-F6EECF244321}">
                <p14:modId xmlns:p14="http://schemas.microsoft.com/office/powerpoint/2010/main" val="1539150913"/>
              </p:ext>
            </p:extLst>
          </p:nvPr>
        </p:nvGraphicFramePr>
        <p:xfrm>
          <a:off x="3778250" y="4514850"/>
          <a:ext cx="4686300" cy="371475"/>
        </p:xfrm>
        <a:graphic>
          <a:graphicData uri="http://schemas.openxmlformats.org/presentationml/2006/ole">
            <mc:AlternateContent xmlns:mc="http://schemas.openxmlformats.org/markup-compatibility/2006">
              <mc:Choice xmlns:v="urn:schemas-microsoft-com:vml" Requires="v">
                <p:oleObj spid="_x0000_s363527" name="Equation" r:id="rId7" imgW="4800600" imgH="380880" progId="Equation.DSMT4">
                  <p:embed/>
                </p:oleObj>
              </mc:Choice>
              <mc:Fallback>
                <p:oleObj name="Equation" r:id="rId7" imgW="4800600" imgH="380880" progId="Equation.DSMT4">
                  <p:embed/>
                  <p:pic>
                    <p:nvPicPr>
                      <p:cNvPr id="0" name="OLE substitute image"/>
                      <p:cNvPicPr/>
                      <p:nvPr/>
                    </p:nvPicPr>
                    <p:blipFill>
                      <a:blip r:embed="rId8"/>
                      <a:stretch>
                        <a:fillRect/>
                      </a:stretch>
                    </p:blipFill>
                    <p:spPr>
                      <a:xfrm>
                        <a:off x="3778250" y="4514850"/>
                        <a:ext cx="4686300" cy="371475"/>
                      </a:xfrm>
                      <a:prstGeom prst="rect">
                        <a:avLst/>
                      </a:prstGeom>
                    </p:spPr>
                  </p:pic>
                </p:oleObj>
              </mc:Fallback>
            </mc:AlternateContent>
          </a:graphicData>
        </a:graphic>
      </p:graphicFrame>
      <p:graphicFrame>
        <p:nvGraphicFramePr>
          <p:cNvPr id="22" name="Object 8" descr="Reject H subscript 0 if p-value is less than or equal to .01 or if t is less than or equal to negative 3.499 or t is greater than or equal to 3.499."/>
          <p:cNvGraphicFramePr>
            <a:graphicFrameLocks noGrp="1" noChangeAspect="1"/>
          </p:cNvGraphicFramePr>
          <p:nvPr>
            <p:ph idx="14"/>
            <p:extLst>
              <p:ext uri="{D42A27DB-BD31-4B8C-83A1-F6EECF244321}">
                <p14:modId xmlns:p14="http://schemas.microsoft.com/office/powerpoint/2010/main" val="3346160374"/>
              </p:ext>
            </p:extLst>
          </p:nvPr>
        </p:nvGraphicFramePr>
        <p:xfrm>
          <a:off x="3801745" y="4972050"/>
          <a:ext cx="5848350" cy="774700"/>
        </p:xfrm>
        <a:graphic>
          <a:graphicData uri="http://schemas.openxmlformats.org/presentationml/2006/ole">
            <mc:AlternateContent xmlns:mc="http://schemas.openxmlformats.org/markup-compatibility/2006">
              <mc:Choice xmlns:v="urn:schemas-microsoft-com:vml" Requires="v">
                <p:oleObj spid="_x0000_s363528" name="Equation" r:id="rId9" imgW="5943600" imgH="787320" progId="Equation.DSMT4">
                  <p:embed/>
                </p:oleObj>
              </mc:Choice>
              <mc:Fallback>
                <p:oleObj name="Equation" r:id="rId9" imgW="5943600" imgH="787320" progId="Equation.DSMT4">
                  <p:embed/>
                  <p:pic>
                    <p:nvPicPr>
                      <p:cNvPr id="0" name="OLE substitute image"/>
                      <p:cNvPicPr/>
                      <p:nvPr/>
                    </p:nvPicPr>
                    <p:blipFill>
                      <a:blip r:embed="rId10"/>
                      <a:stretch>
                        <a:fillRect/>
                      </a:stretch>
                    </p:blipFill>
                    <p:spPr>
                      <a:xfrm>
                        <a:off x="3801745" y="4972050"/>
                        <a:ext cx="5848350" cy="774700"/>
                      </a:xfrm>
                      <a:prstGeom prst="rect">
                        <a:avLst/>
                      </a:prstGeom>
                    </p:spPr>
                  </p:pic>
                </p:oleObj>
              </mc:Fallback>
            </mc:AlternateContent>
          </a:graphicData>
        </a:graphic>
      </p:graphicFrame>
    </p:spTree>
    <p:extLst>
      <p:ext uri="{BB962C8B-B14F-4D97-AF65-F5344CB8AC3E}">
        <p14:creationId xmlns:p14="http://schemas.microsoft.com/office/powerpoint/2010/main" val="2236301158"/>
      </p:ext>
    </p:extLst>
  </p:cSld>
  <p:clrMapOvr>
    <a:masterClrMapping/>
  </p:clrMapOvr>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Test for Significance of Individual Parameters (1 of 2)</a:t>
            </a:r>
            <a:endParaRPr lang="en-IN"/>
          </a:p>
        </p:txBody>
      </p:sp>
      <p:sp>
        <p:nvSpPr>
          <p:cNvPr id="5" name="Content Placeholder 2"/>
          <p:cNvSpPr>
            <a:spLocks noGrp="1"/>
          </p:cNvSpPr>
          <p:nvPr>
            <p:ph sz="half" idx="1"/>
          </p:nvPr>
        </p:nvSpPr>
        <p:spPr>
          <a:xfrm>
            <a:off x="476843" y="1825625"/>
            <a:ext cx="10872475" cy="1052046"/>
          </a:xfrm>
        </p:spPr>
        <p:txBody>
          <a:bodyPr/>
          <a:lstStyle/>
          <a:p>
            <a:pPr marL="0" indent="0">
              <a:buNone/>
            </a:pPr>
            <a:r>
              <a:rPr lang="en-IN" b="1" u="sng">
                <a:solidFill>
                  <a:srgbClr val="003865"/>
                </a:solidFill>
              </a:rPr>
              <a:t>Example:</a:t>
            </a:r>
            <a:r>
              <a:rPr lang="en-IN">
                <a:solidFill>
                  <a:srgbClr val="003865"/>
                </a:solidFill>
              </a:rPr>
              <a:t> Butler Trucking Company</a:t>
            </a:r>
          </a:p>
          <a:p>
            <a:pPr marL="0" indent="0">
              <a:buNone/>
            </a:pPr>
            <a:r>
              <a:rPr lang="en-US">
                <a:solidFill>
                  <a:srgbClr val="003865"/>
                </a:solidFill>
                <a:cs typeface="Arial" pitchFamily="34" charset="0"/>
              </a:rPr>
              <a:t>Regression Equation Output</a:t>
            </a:r>
          </a:p>
        </p:txBody>
      </p:sp>
      <p:pic>
        <p:nvPicPr>
          <p:cNvPr id="7" name="Picture 3" descr="A screenshot of an Excel sheet shows the regression equation output for the Butler Trucking example with two independent variables. The data are listed under the column headers: coefficients, standard error, t stat, and P-value. Intercept: negative 0.8687, 0.9515, negative 0.9129, and 0.3916. Miles: 0.0611, 0.0099, 6.1824, and 0.0005. Deliveries: 0.9234, 0.2211, 4.1763, and 0.0042. Text pointing to the p-value 0.0005 (E30 cell) reads: The p-value in cell E30 is used to test for the individual significance of Miles. Text pointing to the p-value 0.0042 (E31 cell) reads: The p-value in cell E31 is used to test for the individual significance of Deliveries.">
            <a:extLst>
              <a:ext uri="{FF2B5EF4-FFF2-40B4-BE49-F238E27FC236}">
                <a16:creationId xmlns:a16="http://schemas.microsoft.com/office/drawing/2014/main" id="{A1E5BC90-175F-49A6-B964-9E4106B73FA7}"/>
              </a:ext>
            </a:extLst>
          </p:cNvPr>
          <p:cNvPicPr>
            <a:picLocks noGrp="1" noChangeAspect="1"/>
          </p:cNvPicPr>
          <p:nvPr>
            <p:ph sz="half" idx="2"/>
          </p:nvPr>
        </p:nvPicPr>
        <p:blipFill>
          <a:blip r:embed="rId2"/>
          <a:stretch>
            <a:fillRect/>
          </a:stretch>
        </p:blipFill>
        <p:spPr>
          <a:xfrm>
            <a:off x="1632028" y="3351474"/>
            <a:ext cx="8927944" cy="2133354"/>
          </a:xfrm>
          <a:prstGeom prst="rect">
            <a:avLst/>
          </a:prstGeom>
        </p:spPr>
      </p:pic>
    </p:spTree>
    <p:extLst>
      <p:ext uri="{BB962C8B-B14F-4D97-AF65-F5344CB8AC3E}">
        <p14:creationId xmlns:p14="http://schemas.microsoft.com/office/powerpoint/2010/main" val="543863254"/>
      </p:ext>
    </p:extLst>
  </p:cSld>
  <p:clrMapOvr>
    <a:masterClrMapping/>
  </p:clrMapOvr>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t</a:t>
            </a:r>
            <a:r>
              <a:rPr lang="en-US"/>
              <a:t> Test for Significance of Individual Parameters (2 of 2)</a:t>
            </a:r>
            <a:endParaRPr lang="en-IN"/>
          </a:p>
        </p:txBody>
      </p:sp>
      <p:sp>
        <p:nvSpPr>
          <p:cNvPr id="12" name="Content Placeholder 2"/>
          <p:cNvSpPr>
            <a:spLocks noGrp="1"/>
          </p:cNvSpPr>
          <p:nvPr>
            <p:ph idx="1"/>
          </p:nvPr>
        </p:nvSpPr>
        <p:spPr>
          <a:xfrm>
            <a:off x="476844" y="1944375"/>
            <a:ext cx="2563240" cy="520978"/>
          </a:xfrm>
          <a:ln>
            <a:noFill/>
          </a:ln>
        </p:spPr>
        <p:txBody>
          <a:bodyPr/>
          <a:lstStyle/>
          <a:p>
            <a:r>
              <a:rPr lang="en-US">
                <a:solidFill>
                  <a:srgbClr val="003865"/>
                </a:solidFill>
                <a:cs typeface="Arial" pitchFamily="34" charset="0"/>
              </a:rPr>
              <a:t>Test Statistics</a:t>
            </a:r>
            <a:endParaRPr lang="en-US">
              <a:solidFill>
                <a:srgbClr val="003865"/>
              </a:solidFill>
            </a:endParaRPr>
          </a:p>
        </p:txBody>
      </p:sp>
      <p:graphicFrame>
        <p:nvGraphicFramePr>
          <p:cNvPr id="21" name="Object 3" descr="Begin equation. t equals b subscript 1 baseline divided by s subscript b subscript 1 baseline baseline equals .0611 divided by .0099 equals 6.1717. End equation. "/>
          <p:cNvGraphicFramePr>
            <a:graphicFrameLocks noGrp="1" noChangeAspect="1"/>
          </p:cNvGraphicFramePr>
          <p:nvPr>
            <p:ph idx="11"/>
            <p:extLst>
              <p:ext uri="{D42A27DB-BD31-4B8C-83A1-F6EECF244321}">
                <p14:modId xmlns:p14="http://schemas.microsoft.com/office/powerpoint/2010/main" val="3219148266"/>
              </p:ext>
            </p:extLst>
          </p:nvPr>
        </p:nvGraphicFramePr>
        <p:xfrm>
          <a:off x="3533773" y="1953280"/>
          <a:ext cx="3276360" cy="863280"/>
        </p:xfrm>
        <a:graphic>
          <a:graphicData uri="http://schemas.openxmlformats.org/presentationml/2006/ole">
            <mc:AlternateContent xmlns:mc="http://schemas.openxmlformats.org/markup-compatibility/2006">
              <mc:Choice xmlns:v="urn:schemas-microsoft-com:vml" Requires="v">
                <p:oleObj spid="_x0000_s364548" name="Equation" r:id="rId3" imgW="3276360" imgH="863280" progId="Equation.DSMT4">
                  <p:embed/>
                </p:oleObj>
              </mc:Choice>
              <mc:Fallback>
                <p:oleObj name="Equation" r:id="rId3" imgW="3276360" imgH="863280" progId="Equation.DSMT4">
                  <p:embed/>
                  <p:pic>
                    <p:nvPicPr>
                      <p:cNvPr id="0" name="OLE substitute image"/>
                      <p:cNvPicPr/>
                      <p:nvPr/>
                    </p:nvPicPr>
                    <p:blipFill>
                      <a:blip r:embed="rId4"/>
                      <a:stretch>
                        <a:fillRect/>
                      </a:stretch>
                    </p:blipFill>
                    <p:spPr>
                      <a:xfrm>
                        <a:off x="3533773" y="1953280"/>
                        <a:ext cx="3276360" cy="863280"/>
                      </a:xfrm>
                      <a:prstGeom prst="rect">
                        <a:avLst/>
                      </a:prstGeom>
                    </p:spPr>
                  </p:pic>
                </p:oleObj>
              </mc:Fallback>
            </mc:AlternateContent>
          </a:graphicData>
        </a:graphic>
      </p:graphicFrame>
      <p:graphicFrame>
        <p:nvGraphicFramePr>
          <p:cNvPr id="23" name="Object 4" descr="Begin equation. t equals b subscript 2 baseline divided by s subscript b subscript 2 baseline baseline equals .9234 divided by .2211 equals 4.1764. End equation. "/>
          <p:cNvGraphicFramePr>
            <a:graphicFrameLocks noGrp="1" noChangeAspect="1"/>
          </p:cNvGraphicFramePr>
          <p:nvPr>
            <p:ph idx="15"/>
            <p:extLst>
              <p:ext uri="{D42A27DB-BD31-4B8C-83A1-F6EECF244321}">
                <p14:modId xmlns:p14="http://schemas.microsoft.com/office/powerpoint/2010/main" val="4082417014"/>
              </p:ext>
            </p:extLst>
          </p:nvPr>
        </p:nvGraphicFramePr>
        <p:xfrm>
          <a:off x="3532187" y="2963324"/>
          <a:ext cx="3314520" cy="863280"/>
        </p:xfrm>
        <a:graphic>
          <a:graphicData uri="http://schemas.openxmlformats.org/presentationml/2006/ole">
            <mc:AlternateContent xmlns:mc="http://schemas.openxmlformats.org/markup-compatibility/2006">
              <mc:Choice xmlns:v="urn:schemas-microsoft-com:vml" Requires="v">
                <p:oleObj spid="_x0000_s364549" name="Equation" r:id="rId5" imgW="3314520" imgH="863280" progId="Equation.DSMT4">
                  <p:embed/>
                </p:oleObj>
              </mc:Choice>
              <mc:Fallback>
                <p:oleObj name="Equation" r:id="rId5" imgW="3314520" imgH="863280" progId="Equation.DSMT4">
                  <p:embed/>
                  <p:pic>
                    <p:nvPicPr>
                      <p:cNvPr id="0" name="OLE substitute image"/>
                      <p:cNvPicPr/>
                      <p:nvPr/>
                    </p:nvPicPr>
                    <p:blipFill>
                      <a:blip r:embed="rId6"/>
                      <a:stretch>
                        <a:fillRect/>
                      </a:stretch>
                    </p:blipFill>
                    <p:spPr>
                      <a:xfrm>
                        <a:off x="3532187" y="2963324"/>
                        <a:ext cx="3314520" cy="863280"/>
                      </a:xfrm>
                      <a:prstGeom prst="rect">
                        <a:avLst/>
                      </a:prstGeom>
                    </p:spPr>
                  </p:pic>
                </p:oleObj>
              </mc:Fallback>
            </mc:AlternateContent>
          </a:graphicData>
        </a:graphic>
      </p:graphicFrame>
      <p:sp>
        <p:nvSpPr>
          <p:cNvPr id="6" name="Content Placeholder 5"/>
          <p:cNvSpPr>
            <a:spLocks noGrp="1"/>
          </p:cNvSpPr>
          <p:nvPr>
            <p:ph idx="13"/>
          </p:nvPr>
        </p:nvSpPr>
        <p:spPr>
          <a:xfrm>
            <a:off x="476843" y="3896169"/>
            <a:ext cx="2563240" cy="520978"/>
          </a:xfrm>
          <a:ln>
            <a:noFill/>
          </a:ln>
        </p:spPr>
        <p:txBody>
          <a:bodyPr/>
          <a:lstStyle/>
          <a:p>
            <a:pPr marL="0" lvl="1" indent="0" algn="ctr">
              <a:spcBef>
                <a:spcPts val="1000"/>
              </a:spcBef>
              <a:buNone/>
            </a:pPr>
            <a:r>
              <a:rPr lang="en-US">
                <a:solidFill>
                  <a:srgbClr val="003865"/>
                </a:solidFill>
                <a:cs typeface="Arial" pitchFamily="34" charset="0"/>
              </a:rPr>
              <a:t>Conclusions</a:t>
            </a:r>
          </a:p>
        </p:txBody>
      </p:sp>
      <p:sp>
        <p:nvSpPr>
          <p:cNvPr id="7" name="Content Placeholder 6"/>
          <p:cNvSpPr>
            <a:spLocks noGrp="1"/>
          </p:cNvSpPr>
          <p:nvPr>
            <p:ph idx="10"/>
          </p:nvPr>
        </p:nvSpPr>
        <p:spPr>
          <a:xfrm>
            <a:off x="353907" y="4746621"/>
            <a:ext cx="1768816" cy="484282"/>
          </a:xfrm>
        </p:spPr>
        <p:txBody>
          <a:bodyPr/>
          <a:lstStyle/>
          <a:p>
            <a:pPr algn="l"/>
            <a:r>
              <a:rPr lang="en-US"/>
              <a:t>Reject </a:t>
            </a:r>
            <a:r>
              <a:rPr lang="en-US" u="sng"/>
              <a:t>both</a:t>
            </a:r>
          </a:p>
        </p:txBody>
      </p:sp>
      <p:graphicFrame>
        <p:nvGraphicFramePr>
          <p:cNvPr id="24" name="Object 7" descr="Begin equation. H subscript 0 baseline: Beta subscript 1 baseline equals 0 and H subscript 0 baseline: Beta subscript 2 baseline equals 0. End equation."/>
          <p:cNvGraphicFramePr>
            <a:graphicFrameLocks noGrp="1" noChangeAspect="1"/>
          </p:cNvGraphicFramePr>
          <p:nvPr>
            <p:ph idx="12"/>
            <p:extLst>
              <p:ext uri="{D42A27DB-BD31-4B8C-83A1-F6EECF244321}">
                <p14:modId xmlns:p14="http://schemas.microsoft.com/office/powerpoint/2010/main" val="163843803"/>
              </p:ext>
            </p:extLst>
          </p:nvPr>
        </p:nvGraphicFramePr>
        <p:xfrm>
          <a:off x="2068934" y="4788812"/>
          <a:ext cx="3466800" cy="380880"/>
        </p:xfrm>
        <a:graphic>
          <a:graphicData uri="http://schemas.openxmlformats.org/presentationml/2006/ole">
            <mc:AlternateContent xmlns:mc="http://schemas.openxmlformats.org/markup-compatibility/2006">
              <mc:Choice xmlns:v="urn:schemas-microsoft-com:vml" Requires="v">
                <p:oleObj spid="_x0000_s364550" name="Equation" r:id="rId7" imgW="3466800" imgH="380880" progId="Equation.DSMT4">
                  <p:embed/>
                </p:oleObj>
              </mc:Choice>
              <mc:Fallback>
                <p:oleObj name="Equation" r:id="rId7" imgW="3466800" imgH="380880" progId="Equation.DSMT4">
                  <p:embed/>
                  <p:pic>
                    <p:nvPicPr>
                      <p:cNvPr id="0" name="OLE substitute image"/>
                      <p:cNvPicPr/>
                      <p:nvPr/>
                    </p:nvPicPr>
                    <p:blipFill>
                      <a:blip r:embed="rId8"/>
                      <a:stretch>
                        <a:fillRect/>
                      </a:stretch>
                    </p:blipFill>
                    <p:spPr>
                      <a:xfrm>
                        <a:off x="2068934" y="4788812"/>
                        <a:ext cx="3466800" cy="380880"/>
                      </a:xfrm>
                      <a:prstGeom prst="rect">
                        <a:avLst/>
                      </a:prstGeom>
                    </p:spPr>
                  </p:pic>
                </p:oleObj>
              </mc:Fallback>
            </mc:AlternateContent>
          </a:graphicData>
        </a:graphic>
      </p:graphicFrame>
      <p:sp>
        <p:nvSpPr>
          <p:cNvPr id="3" name="Content Placeholder 8"/>
          <p:cNvSpPr>
            <a:spLocks noGrp="1"/>
          </p:cNvSpPr>
          <p:nvPr>
            <p:ph idx="14"/>
          </p:nvPr>
        </p:nvSpPr>
        <p:spPr>
          <a:xfrm>
            <a:off x="353908" y="4724309"/>
            <a:ext cx="10686128" cy="846695"/>
          </a:xfrm>
        </p:spPr>
        <p:txBody>
          <a:bodyPr/>
          <a:lstStyle/>
          <a:p>
            <a:pPr indent="5120640" algn="l"/>
            <a:r>
              <a:rPr lang="en-US">
                <a:solidFill>
                  <a:srgbClr val="003865"/>
                </a:solidFill>
                <a:cs typeface="Arial" pitchFamily="34" charset="0"/>
              </a:rPr>
              <a:t>Both independent variables are significant.</a:t>
            </a:r>
            <a:endParaRPr lang="en-US">
              <a:solidFill>
                <a:srgbClr val="003865"/>
              </a:solidFill>
            </a:endParaRPr>
          </a:p>
        </p:txBody>
      </p:sp>
    </p:spTree>
    <p:extLst>
      <p:ext uri="{BB962C8B-B14F-4D97-AF65-F5344CB8AC3E}">
        <p14:creationId xmlns:p14="http://schemas.microsoft.com/office/powerpoint/2010/main" val="2328324036"/>
      </p:ext>
    </p:extLst>
  </p:cSld>
  <p:clrMapOvr>
    <a:masterClrMapping/>
  </p:clrMapOvr>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Multicollinearity </a:t>
            </a:r>
            <a:br>
              <a:rPr lang="en-US"/>
            </a:br>
            <a:r>
              <a:rPr lang="en-US"/>
              <a:t>(1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sz="half" idx="1"/>
          </p:nvPr>
        </p:nvSpPr>
        <p:spPr>
          <a:xfrm>
            <a:off x="476844" y="1825625"/>
            <a:ext cx="11241914" cy="1433769"/>
          </a:xfrm>
        </p:spPr>
        <p:txBody>
          <a:bodyPr/>
          <a:lstStyle/>
          <a:p>
            <a:r>
              <a:rPr lang="en-US">
                <a:solidFill>
                  <a:srgbClr val="003865"/>
                </a:solidFill>
                <a:cs typeface="Arial" pitchFamily="34" charset="0"/>
              </a:rPr>
              <a:t>The term </a:t>
            </a:r>
            <a:r>
              <a:rPr lang="en-US" u="sng">
                <a:solidFill>
                  <a:srgbClr val="003865"/>
                </a:solidFill>
                <a:cs typeface="Arial" pitchFamily="34" charset="0"/>
              </a:rPr>
              <a:t>multicollinearity</a:t>
            </a:r>
            <a:r>
              <a:rPr lang="en-US">
                <a:solidFill>
                  <a:srgbClr val="003865"/>
                </a:solidFill>
                <a:cs typeface="Arial" pitchFamily="34" charset="0"/>
              </a:rPr>
              <a:t> refers to the correlation among the independent variables.</a:t>
            </a:r>
          </a:p>
          <a:p>
            <a:r>
              <a:rPr lang="en-US">
                <a:solidFill>
                  <a:srgbClr val="003865"/>
                </a:solidFill>
                <a:cs typeface="Arial" pitchFamily="34" charset="0"/>
              </a:rPr>
              <a:t>When the independent variables are highly correlated</a:t>
            </a:r>
          </a:p>
        </p:txBody>
      </p:sp>
      <p:graphicFrame>
        <p:nvGraphicFramePr>
          <p:cNvPr id="7" name="Object 3" descr="Say, absolute value of r is greater than .7"/>
          <p:cNvGraphicFramePr>
            <a:graphicFrameLocks noGrp="1" noChangeAspect="1"/>
          </p:cNvGraphicFramePr>
          <p:nvPr>
            <p:ph sz="half" idx="2"/>
            <p:extLst>
              <p:ext uri="{D42A27DB-BD31-4B8C-83A1-F6EECF244321}">
                <p14:modId xmlns:p14="http://schemas.microsoft.com/office/powerpoint/2010/main" val="1988123838"/>
              </p:ext>
            </p:extLst>
          </p:nvPr>
        </p:nvGraphicFramePr>
        <p:xfrm>
          <a:off x="8167688" y="2809875"/>
          <a:ext cx="1815840" cy="469800"/>
        </p:xfrm>
        <a:graphic>
          <a:graphicData uri="http://schemas.openxmlformats.org/presentationml/2006/ole">
            <mc:AlternateContent xmlns:mc="http://schemas.openxmlformats.org/markup-compatibility/2006">
              <mc:Choice xmlns:v="urn:schemas-microsoft-com:vml" Requires="v">
                <p:oleObj spid="_x0000_s365570" name="Equation" r:id="rId3" imgW="1815840" imgH="469800" progId="Equation.DSMT4">
                  <p:embed/>
                </p:oleObj>
              </mc:Choice>
              <mc:Fallback>
                <p:oleObj name="Equation" r:id="rId3" imgW="1815840" imgH="469800" progId="Equation.DSMT4">
                  <p:embed/>
                  <p:pic>
                    <p:nvPicPr>
                      <p:cNvPr id="0" name="OLE substitute image"/>
                      <p:cNvPicPr/>
                      <p:nvPr/>
                    </p:nvPicPr>
                    <p:blipFill>
                      <a:blip r:embed="rId4"/>
                      <a:stretch>
                        <a:fillRect/>
                      </a:stretch>
                    </p:blipFill>
                    <p:spPr>
                      <a:xfrm>
                        <a:off x="8167688" y="2809875"/>
                        <a:ext cx="1815840" cy="469800"/>
                      </a:xfrm>
                      <a:prstGeom prst="rect">
                        <a:avLst/>
                      </a:prstGeom>
                    </p:spPr>
                  </p:pic>
                </p:oleObj>
              </mc:Fallback>
            </mc:AlternateContent>
          </a:graphicData>
        </a:graphic>
      </p:graphicFrame>
      <p:sp>
        <p:nvSpPr>
          <p:cNvPr id="5" name="Content Placeholder 4"/>
          <p:cNvSpPr>
            <a:spLocks noGrp="1"/>
          </p:cNvSpPr>
          <p:nvPr>
            <p:ph sz="half" idx="10"/>
          </p:nvPr>
        </p:nvSpPr>
        <p:spPr>
          <a:xfrm>
            <a:off x="712812" y="3264899"/>
            <a:ext cx="11005946" cy="938391"/>
          </a:xfrm>
        </p:spPr>
        <p:txBody>
          <a:bodyPr/>
          <a:lstStyle/>
          <a:p>
            <a:pPr marL="0" indent="0">
              <a:buNone/>
            </a:pPr>
            <a:r>
              <a:rPr lang="en-US"/>
              <a:t>it is not possible to determine the separate effect of any particular independent variable on the dependent variable.</a:t>
            </a:r>
          </a:p>
        </p:txBody>
      </p:sp>
    </p:spTree>
    <p:extLst>
      <p:ext uri="{BB962C8B-B14F-4D97-AF65-F5344CB8AC3E}">
        <p14:creationId xmlns:p14="http://schemas.microsoft.com/office/powerpoint/2010/main" val="211160324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(3 of 3)</a:t>
            </a:r>
          </a:p>
        </p:txBody>
      </p:sp>
      <p:sp>
        <p:nvSpPr>
          <p:cNvPr id="3" name="Content Placeholder 2"/>
          <p:cNvSpPr>
            <a:spLocks noGrp="1"/>
          </p:cNvSpPr>
          <p:nvPr>
            <p:ph idx="1"/>
          </p:nvPr>
        </p:nvSpPr>
        <p:spPr/>
        <p:txBody>
          <a:bodyPr/>
          <a:lstStyle/>
          <a:p>
            <a:pPr marL="0" indent="0">
              <a:spcBef>
                <a:spcPts val="1200"/>
              </a:spcBef>
              <a:spcAft>
                <a:spcPts val="1200"/>
              </a:spcAft>
              <a:buNone/>
            </a:pPr>
            <a:r>
              <a:rPr lang="en-US" b="1" u="sng"/>
              <a:t>Example:</a:t>
            </a:r>
            <a:r>
              <a:rPr lang="en-US" b="1"/>
              <a:t> </a:t>
            </a:r>
            <a:r>
              <a:rPr lang="en-US"/>
              <a:t>Zagat’s Restaurant Review</a:t>
            </a:r>
          </a:p>
          <a:p>
            <a:pPr marL="0" indent="0">
              <a:spcBef>
                <a:spcPts val="1200"/>
              </a:spcBef>
              <a:spcAft>
                <a:spcPts val="1200"/>
              </a:spcAft>
              <a:buNone/>
            </a:pPr>
            <a:r>
              <a:rPr lang="en-US"/>
              <a:t>Insights gained from preceding crosstabulation:</a:t>
            </a:r>
          </a:p>
          <a:p>
            <a:pPr marL="685800">
              <a:spcBef>
                <a:spcPts val="1200"/>
              </a:spcBef>
              <a:spcAft>
                <a:spcPts val="1200"/>
              </a:spcAft>
            </a:pPr>
            <a:r>
              <a:rPr lang="en-US"/>
              <a:t>Greatest number of restaurants in the sample (84) have a very good rating and meal prices in the $20 to 29 range. </a:t>
            </a:r>
          </a:p>
          <a:p>
            <a:pPr marL="685800">
              <a:spcBef>
                <a:spcPts val="1200"/>
              </a:spcBef>
              <a:spcAft>
                <a:spcPts val="1200"/>
              </a:spcAft>
            </a:pPr>
            <a:r>
              <a:rPr lang="en-US"/>
              <a:t>Only 2 restaurants have an excellent rating and meal prices in the range of $10 to 19.</a:t>
            </a:r>
          </a:p>
        </p:txBody>
      </p:sp>
    </p:spTree>
    <p:extLst>
      <p:ext uri="{BB962C8B-B14F-4D97-AF65-F5344CB8AC3E}">
        <p14:creationId xmlns:p14="http://schemas.microsoft.com/office/powerpoint/2010/main" val="2178677370"/>
      </p:ext>
    </p:extLst>
  </p:cSld>
  <p:clrMapOvr>
    <a:masterClrMapping/>
  </p:clrMapOvr>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for Significance: Multicollinearity </a:t>
            </a:r>
            <a:br>
              <a:rPr lang="en-US"/>
            </a:br>
            <a:r>
              <a:rPr lang="en-US"/>
              <a:t>(2 of 2)</a:t>
            </a:r>
            <a:endParaRPr lang="en-IN"/>
          </a:p>
        </p:txBody>
      </p:sp>
      <p:sp>
        <p:nvSpPr>
          <p:cNvPr id="4" name="Content Placeholder 2">
            <a:extLst>
              <a:ext uri="{FF2B5EF4-FFF2-40B4-BE49-F238E27FC236}">
                <a16:creationId xmlns:a16="http://schemas.microsoft.com/office/drawing/2014/main" id="{1FE48EC8-A444-4CAF-8512-060D2C318908}"/>
              </a:ext>
            </a:extLst>
          </p:cNvPr>
          <p:cNvSpPr>
            <a:spLocks noGrp="1"/>
          </p:cNvSpPr>
          <p:nvPr>
            <p:ph idx="1"/>
          </p:nvPr>
        </p:nvSpPr>
        <p:spPr/>
        <p:txBody>
          <a:bodyPr/>
          <a:lstStyle/>
          <a:p>
            <a:r>
              <a:rPr lang="en-US">
                <a:solidFill>
                  <a:srgbClr val="003865"/>
                </a:solidFill>
                <a:cs typeface="Arial" pitchFamily="34" charset="0"/>
              </a:rPr>
              <a:t>If the estimated regression equation is to be used only for predictive purposes, multicollinearity is usually not a serious problem.</a:t>
            </a:r>
          </a:p>
          <a:p>
            <a:r>
              <a:rPr lang="en-US">
                <a:solidFill>
                  <a:srgbClr val="003865"/>
                </a:solidFill>
                <a:cs typeface="Arial" pitchFamily="34" charset="0"/>
              </a:rPr>
              <a:t>Every attempt should be made to avoid including independent variables that are highly correlated.</a:t>
            </a:r>
          </a:p>
        </p:txBody>
      </p:sp>
    </p:spTree>
    <p:extLst>
      <p:ext uri="{BB962C8B-B14F-4D97-AF65-F5344CB8AC3E}">
        <p14:creationId xmlns:p14="http://schemas.microsoft.com/office/powerpoint/2010/main" val="882927748"/>
      </p:ext>
    </p:extLst>
  </p:cSld>
  <p:clrMapOvr>
    <a:masterClrMapping/>
  </p:clrMapOvr>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Estimated Regression Equation</a:t>
            </a:r>
            <a:br>
              <a:rPr lang="en-US"/>
            </a:br>
            <a:r>
              <a:rPr lang="en-US"/>
              <a:t>for Estimation and Prediction (1 of 2)</a:t>
            </a:r>
            <a:endParaRPr lang="en-IN"/>
          </a:p>
        </p:txBody>
      </p:sp>
      <p:sp>
        <p:nvSpPr>
          <p:cNvPr id="10" name="Content Placeholder 2"/>
          <p:cNvSpPr>
            <a:spLocks noGrp="1"/>
          </p:cNvSpPr>
          <p:nvPr>
            <p:ph sz="half" idx="1"/>
          </p:nvPr>
        </p:nvSpPr>
        <p:spPr>
          <a:xfrm>
            <a:off x="476844" y="1825625"/>
            <a:ext cx="10872474" cy="1819836"/>
          </a:xfrm>
        </p:spPr>
        <p:txBody>
          <a:bodyPr/>
          <a:lstStyle/>
          <a:p>
            <a:r>
              <a:rPr lang="en-US">
                <a:solidFill>
                  <a:srgbClr val="003865"/>
                </a:solidFill>
                <a:cs typeface="Arial" pitchFamily="34" charset="0"/>
              </a:rPr>
              <a:t>The procedures for estimating the mean value of </a:t>
            </a:r>
            <a:r>
              <a:rPr lang="en-US" i="1">
                <a:solidFill>
                  <a:srgbClr val="003865"/>
                </a:solidFill>
                <a:cs typeface="Arial" pitchFamily="34" charset="0"/>
              </a:rPr>
              <a:t>y </a:t>
            </a:r>
            <a:r>
              <a:rPr lang="en-US">
                <a:solidFill>
                  <a:srgbClr val="003865"/>
                </a:solidFill>
                <a:cs typeface="Arial" pitchFamily="34" charset="0"/>
              </a:rPr>
              <a:t>and predicting an individual value of </a:t>
            </a:r>
            <a:r>
              <a:rPr lang="en-US" i="1">
                <a:solidFill>
                  <a:srgbClr val="003865"/>
                </a:solidFill>
                <a:cs typeface="Arial" pitchFamily="34" charset="0"/>
              </a:rPr>
              <a:t>y </a:t>
            </a:r>
            <a:r>
              <a:rPr lang="en-US">
                <a:solidFill>
                  <a:srgbClr val="003865"/>
                </a:solidFill>
                <a:cs typeface="Arial" pitchFamily="34" charset="0"/>
              </a:rPr>
              <a:t> in multiple regression are similar to those in simple regression.</a:t>
            </a:r>
          </a:p>
          <a:p>
            <a:r>
              <a:rPr lang="en-US">
                <a:solidFill>
                  <a:srgbClr val="003865"/>
                </a:solidFill>
                <a:cs typeface="Arial" pitchFamily="34" charset="0"/>
              </a:rPr>
              <a:t>We substitute the given values of</a:t>
            </a:r>
            <a:endParaRPr lang="en-US">
              <a:solidFill>
                <a:srgbClr val="003865"/>
              </a:solidFill>
            </a:endParaRPr>
          </a:p>
        </p:txBody>
      </p:sp>
      <p:graphicFrame>
        <p:nvGraphicFramePr>
          <p:cNvPr id="14" name="Object 3" descr="x subscript i baseline, x subscript 2 baseline, ellipsis, x subscript p baseline."/>
          <p:cNvGraphicFramePr>
            <a:graphicFrameLocks noGrp="1" noChangeAspect="1"/>
          </p:cNvGraphicFramePr>
          <p:nvPr>
            <p:ph sz="half" idx="2"/>
            <p:extLst>
              <p:ext uri="{D42A27DB-BD31-4B8C-83A1-F6EECF244321}">
                <p14:modId xmlns:p14="http://schemas.microsoft.com/office/powerpoint/2010/main" val="2556943964"/>
              </p:ext>
            </p:extLst>
          </p:nvPr>
        </p:nvGraphicFramePr>
        <p:xfrm>
          <a:off x="5379503" y="3226361"/>
          <a:ext cx="1409700" cy="419100"/>
        </p:xfrm>
        <a:graphic>
          <a:graphicData uri="http://schemas.openxmlformats.org/presentationml/2006/ole">
            <mc:AlternateContent xmlns:mc="http://schemas.openxmlformats.org/markup-compatibility/2006">
              <mc:Choice xmlns:v="urn:schemas-microsoft-com:vml" Requires="v">
                <p:oleObj spid="_x0000_s366594" name="Equation" r:id="rId3" imgW="1409400" imgH="419040" progId="Equation.DSMT4">
                  <p:embed/>
                </p:oleObj>
              </mc:Choice>
              <mc:Fallback>
                <p:oleObj name="Equation" r:id="rId3" imgW="1409400" imgH="419040" progId="Equation.DSMT4">
                  <p:embed/>
                  <p:pic>
                    <p:nvPicPr>
                      <p:cNvPr id="0" name="OLE substitute image"/>
                      <p:cNvPicPr/>
                      <p:nvPr/>
                    </p:nvPicPr>
                    <p:blipFill>
                      <a:blip r:embed="rId4"/>
                      <a:stretch>
                        <a:fillRect/>
                      </a:stretch>
                    </p:blipFill>
                    <p:spPr>
                      <a:xfrm>
                        <a:off x="5379503" y="3226361"/>
                        <a:ext cx="1409700" cy="419100"/>
                      </a:xfrm>
                      <a:prstGeom prst="rect">
                        <a:avLst/>
                      </a:prstGeom>
                    </p:spPr>
                  </p:pic>
                </p:oleObj>
              </mc:Fallback>
            </mc:AlternateContent>
          </a:graphicData>
        </a:graphic>
      </p:graphicFrame>
      <p:sp>
        <p:nvSpPr>
          <p:cNvPr id="12" name="Content Placeholder 4"/>
          <p:cNvSpPr>
            <a:spLocks noGrp="1"/>
          </p:cNvSpPr>
          <p:nvPr>
            <p:ph sz="half" idx="10"/>
          </p:nvPr>
        </p:nvSpPr>
        <p:spPr>
          <a:xfrm>
            <a:off x="718890" y="3170157"/>
            <a:ext cx="10872474" cy="873826"/>
          </a:xfrm>
        </p:spPr>
        <p:txBody>
          <a:bodyPr/>
          <a:lstStyle/>
          <a:p>
            <a:pPr marL="0" indent="6035040">
              <a:buNone/>
            </a:pPr>
            <a:r>
              <a:rPr lang="en-US">
                <a:solidFill>
                  <a:srgbClr val="003865"/>
                </a:solidFill>
                <a:cs typeface="Arial" pitchFamily="34" charset="0"/>
              </a:rPr>
              <a:t>into the estimated regression    equation and use the corresponding value of </a:t>
            </a:r>
            <a:r>
              <a:rPr lang="en-US" i="1">
                <a:solidFill>
                  <a:srgbClr val="003865"/>
                </a:solidFill>
                <a:cs typeface="Arial" pitchFamily="34" charset="0"/>
              </a:rPr>
              <a:t>y</a:t>
            </a:r>
            <a:r>
              <a:rPr lang="en-US">
                <a:solidFill>
                  <a:srgbClr val="003865"/>
                </a:solidFill>
                <a:cs typeface="Arial" pitchFamily="34" charset="0"/>
              </a:rPr>
              <a:t> as the point estimate.</a:t>
            </a:r>
          </a:p>
        </p:txBody>
      </p:sp>
    </p:spTree>
    <p:extLst>
      <p:ext uri="{BB962C8B-B14F-4D97-AF65-F5344CB8AC3E}">
        <p14:creationId xmlns:p14="http://schemas.microsoft.com/office/powerpoint/2010/main" val="2886040344"/>
      </p:ext>
    </p:extLst>
  </p:cSld>
  <p:clrMapOvr>
    <a:masterClrMapping/>
  </p:clrMapOvr>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9727-9F7E-4B60-B3D5-5C4F41F49307}"/>
              </a:ext>
            </a:extLst>
          </p:cNvPr>
          <p:cNvSpPr>
            <a:spLocks noGrp="1"/>
          </p:cNvSpPr>
          <p:nvPr>
            <p:ph type="title"/>
          </p:nvPr>
        </p:nvSpPr>
        <p:spPr/>
        <p:txBody>
          <a:bodyPr/>
          <a:lstStyle/>
          <a:p>
            <a:r>
              <a:rPr lang="en-US"/>
              <a:t>Using the Estimated Regression Equation</a:t>
            </a:r>
            <a:br>
              <a:rPr lang="en-US"/>
            </a:br>
            <a:r>
              <a:rPr lang="en-US"/>
              <a:t>for Estimation and Prediction (2 of 2)</a:t>
            </a:r>
            <a:endParaRPr lang="en-IN"/>
          </a:p>
        </p:txBody>
      </p:sp>
      <p:sp>
        <p:nvSpPr>
          <p:cNvPr id="3" name="Content Placeholder 2">
            <a:extLst>
              <a:ext uri="{FF2B5EF4-FFF2-40B4-BE49-F238E27FC236}">
                <a16:creationId xmlns:a16="http://schemas.microsoft.com/office/drawing/2014/main" id="{5B6FF430-8940-461E-BE90-E2B3F9208035}"/>
              </a:ext>
            </a:extLst>
          </p:cNvPr>
          <p:cNvSpPr>
            <a:spLocks noGrp="1"/>
          </p:cNvSpPr>
          <p:nvPr>
            <p:ph sz="half" idx="1"/>
          </p:nvPr>
        </p:nvSpPr>
        <p:spPr>
          <a:xfrm>
            <a:off x="476844" y="1825625"/>
            <a:ext cx="11241914" cy="955675"/>
          </a:xfrm>
        </p:spPr>
        <p:txBody>
          <a:bodyPr/>
          <a:lstStyle/>
          <a:p>
            <a:r>
              <a:rPr lang="en-US">
                <a:solidFill>
                  <a:srgbClr val="003865"/>
                </a:solidFill>
                <a:cs typeface="Arial" pitchFamily="34" charset="0"/>
              </a:rPr>
              <a:t>The formulas required to develop interval estimates for the mean value of</a:t>
            </a:r>
            <a:endParaRPr lang="en-IN" i="1"/>
          </a:p>
        </p:txBody>
      </p:sp>
      <p:graphicFrame>
        <p:nvGraphicFramePr>
          <p:cNvPr id="7" name="Object 3" descr="y caret">
            <a:extLst>
              <a:ext uri="{FF2B5EF4-FFF2-40B4-BE49-F238E27FC236}">
                <a16:creationId xmlns:a16="http://schemas.microsoft.com/office/drawing/2014/main" id="{70DB2A37-DD10-43D5-80AF-CD28C712A868}"/>
              </a:ext>
            </a:extLst>
          </p:cNvPr>
          <p:cNvGraphicFramePr>
            <a:graphicFrameLocks noGrp="1" noChangeAspect="1"/>
          </p:cNvGraphicFramePr>
          <p:nvPr>
            <p:ph sz="half" idx="2"/>
            <p:extLst>
              <p:ext uri="{D42A27DB-BD31-4B8C-83A1-F6EECF244321}">
                <p14:modId xmlns:p14="http://schemas.microsoft.com/office/powerpoint/2010/main" val="3037892131"/>
              </p:ext>
            </p:extLst>
          </p:nvPr>
        </p:nvGraphicFramePr>
        <p:xfrm>
          <a:off x="10734674" y="1908175"/>
          <a:ext cx="228600" cy="368280"/>
        </p:xfrm>
        <a:graphic>
          <a:graphicData uri="http://schemas.openxmlformats.org/presentationml/2006/ole">
            <mc:AlternateContent xmlns:mc="http://schemas.openxmlformats.org/markup-compatibility/2006">
              <mc:Choice xmlns:v="urn:schemas-microsoft-com:vml" Requires="v">
                <p:oleObj spid="_x0000_s367618" name="Equation" r:id="rId3" imgW="228600" imgH="368280" progId="Equation.DSMT4">
                  <p:embed/>
                </p:oleObj>
              </mc:Choice>
              <mc:Fallback>
                <p:oleObj name="Equation" r:id="rId3" imgW="228600" imgH="368280" progId="Equation.DSMT4">
                  <p:embed/>
                  <p:pic>
                    <p:nvPicPr>
                      <p:cNvPr id="0" name="OLE substitute image"/>
                      <p:cNvPicPr/>
                      <p:nvPr/>
                    </p:nvPicPr>
                    <p:blipFill>
                      <a:blip r:embed="rId4"/>
                      <a:stretch>
                        <a:fillRect/>
                      </a:stretch>
                    </p:blipFill>
                    <p:spPr>
                      <a:xfrm>
                        <a:off x="10734674" y="1908175"/>
                        <a:ext cx="228600" cy="3682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1E4A827-194E-4936-B790-A5BB688456F7}"/>
              </a:ext>
            </a:extLst>
          </p:cNvPr>
          <p:cNvSpPr>
            <a:spLocks noGrp="1"/>
          </p:cNvSpPr>
          <p:nvPr>
            <p:ph sz="half" idx="10"/>
          </p:nvPr>
        </p:nvSpPr>
        <p:spPr>
          <a:xfrm>
            <a:off x="476844" y="2189161"/>
            <a:ext cx="11241914" cy="1608139"/>
          </a:xfrm>
        </p:spPr>
        <p:txBody>
          <a:bodyPr/>
          <a:lstStyle/>
          <a:p>
            <a:pPr indent="0">
              <a:buNone/>
            </a:pPr>
            <a:r>
              <a:rPr lang="en-US">
                <a:solidFill>
                  <a:srgbClr val="003865"/>
                </a:solidFill>
                <a:cs typeface="Arial" pitchFamily="34" charset="0"/>
              </a:rPr>
              <a:t>and for an individual value of </a:t>
            </a:r>
            <a:r>
              <a:rPr lang="en-US" i="1">
                <a:solidFill>
                  <a:srgbClr val="003865"/>
                </a:solidFill>
                <a:cs typeface="Arial" pitchFamily="34" charset="0"/>
              </a:rPr>
              <a:t>y </a:t>
            </a:r>
            <a:r>
              <a:rPr lang="en-US">
                <a:solidFill>
                  <a:srgbClr val="003865"/>
                </a:solidFill>
                <a:cs typeface="Arial" pitchFamily="34" charset="0"/>
              </a:rPr>
              <a:t>are beyond the scope of the textbook.</a:t>
            </a:r>
          </a:p>
          <a:p>
            <a:r>
              <a:rPr lang="en-US">
                <a:solidFill>
                  <a:srgbClr val="003865"/>
                </a:solidFill>
                <a:cs typeface="Arial" pitchFamily="34" charset="0"/>
              </a:rPr>
              <a:t>Software packages for multiple regression will often provide these interval estimates.</a:t>
            </a:r>
            <a:endParaRPr lang="en-IN">
              <a:solidFill>
                <a:srgbClr val="003865"/>
              </a:solidFill>
            </a:endParaRPr>
          </a:p>
        </p:txBody>
      </p:sp>
    </p:spTree>
    <p:extLst>
      <p:ext uri="{BB962C8B-B14F-4D97-AF65-F5344CB8AC3E}">
        <p14:creationId xmlns:p14="http://schemas.microsoft.com/office/powerpoint/2010/main" val="1531309780"/>
      </p:ext>
    </p:extLst>
  </p:cSld>
  <p:clrMapOvr>
    <a:masterClrMapping/>
  </p:clrMapOvr>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Independent Variables (1 of 6)</a:t>
            </a:r>
            <a:endParaRPr lang="en-IN"/>
          </a:p>
        </p:txBody>
      </p:sp>
      <p:sp>
        <p:nvSpPr>
          <p:cNvPr id="9" name="Content Placeholder 2"/>
          <p:cNvSpPr>
            <a:spLocks noGrp="1"/>
          </p:cNvSpPr>
          <p:nvPr>
            <p:ph sz="quarter" idx="17"/>
          </p:nvPr>
        </p:nvSpPr>
        <p:spPr>
          <a:xfrm>
            <a:off x="476842" y="1828799"/>
            <a:ext cx="10832133" cy="1418525"/>
          </a:xfrm>
        </p:spPr>
        <p:txBody>
          <a:bodyPr/>
          <a:lstStyle/>
          <a:p>
            <a:r>
              <a:rPr lang="en-US">
                <a:solidFill>
                  <a:srgbClr val="003865"/>
                </a:solidFill>
                <a:cs typeface="Arial" pitchFamily="34" charset="0"/>
              </a:rPr>
              <a:t>In many situations we must work with </a:t>
            </a:r>
            <a:r>
              <a:rPr lang="en-US" u="sng">
                <a:solidFill>
                  <a:srgbClr val="003865"/>
                </a:solidFill>
                <a:cs typeface="Arial" pitchFamily="34" charset="0"/>
              </a:rPr>
              <a:t>categorical independent variables</a:t>
            </a:r>
            <a:r>
              <a:rPr lang="en-US" i="1">
                <a:solidFill>
                  <a:srgbClr val="003865"/>
                </a:solidFill>
                <a:cs typeface="Arial" pitchFamily="34" charset="0"/>
              </a:rPr>
              <a:t> </a:t>
            </a:r>
            <a:r>
              <a:rPr lang="en-US">
                <a:solidFill>
                  <a:srgbClr val="003865"/>
                </a:solidFill>
                <a:cs typeface="Arial" pitchFamily="34" charset="0"/>
              </a:rPr>
              <a:t>such as gender (male, female), method of payment (cash, check, credit card), etc.</a:t>
            </a:r>
          </a:p>
          <a:p>
            <a:r>
              <a:rPr lang="en-US">
                <a:solidFill>
                  <a:srgbClr val="003865"/>
                </a:solidFill>
                <a:cs typeface="Arial" pitchFamily="34" charset="0"/>
              </a:rPr>
              <a:t>For example,</a:t>
            </a:r>
            <a:endParaRPr lang="en-US">
              <a:solidFill>
                <a:srgbClr val="003865"/>
              </a:solidFill>
            </a:endParaRPr>
          </a:p>
        </p:txBody>
      </p:sp>
      <p:graphicFrame>
        <p:nvGraphicFramePr>
          <p:cNvPr id="28" name="Object 3" descr="x subscript 2 baseline"/>
          <p:cNvGraphicFramePr>
            <a:graphicFrameLocks noGrp="1" noChangeAspect="1"/>
          </p:cNvGraphicFramePr>
          <p:nvPr>
            <p:ph sz="quarter" idx="18"/>
            <p:extLst>
              <p:ext uri="{D42A27DB-BD31-4B8C-83A1-F6EECF244321}">
                <p14:modId xmlns:p14="http://schemas.microsoft.com/office/powerpoint/2010/main" val="4111560453"/>
              </p:ext>
            </p:extLst>
          </p:nvPr>
        </p:nvGraphicFramePr>
        <p:xfrm>
          <a:off x="2622970" y="2839430"/>
          <a:ext cx="304800" cy="381000"/>
        </p:xfrm>
        <a:graphic>
          <a:graphicData uri="http://schemas.openxmlformats.org/presentationml/2006/ole">
            <mc:AlternateContent xmlns:mc="http://schemas.openxmlformats.org/markup-compatibility/2006">
              <mc:Choice xmlns:v="urn:schemas-microsoft-com:vml" Requires="v">
                <p:oleObj spid="_x0000_s368645" name="Equation" r:id="rId3" imgW="304560" imgH="380880" progId="Equation.DSMT4">
                  <p:embed/>
                </p:oleObj>
              </mc:Choice>
              <mc:Fallback>
                <p:oleObj name="Equation" r:id="rId3" imgW="304560" imgH="380880" progId="Equation.DSMT4">
                  <p:embed/>
                  <p:pic>
                    <p:nvPicPr>
                      <p:cNvPr id="0" name="OLE substitute image"/>
                      <p:cNvPicPr/>
                      <p:nvPr/>
                    </p:nvPicPr>
                    <p:blipFill>
                      <a:blip r:embed="rId4"/>
                      <a:stretch>
                        <a:fillRect/>
                      </a:stretch>
                    </p:blipFill>
                    <p:spPr>
                      <a:xfrm>
                        <a:off x="2622970" y="2839430"/>
                        <a:ext cx="304800" cy="381000"/>
                      </a:xfrm>
                      <a:prstGeom prst="rect">
                        <a:avLst/>
                      </a:prstGeom>
                    </p:spPr>
                  </p:pic>
                </p:oleObj>
              </mc:Fallback>
            </mc:AlternateContent>
          </a:graphicData>
        </a:graphic>
      </p:graphicFrame>
      <p:sp>
        <p:nvSpPr>
          <p:cNvPr id="13" name="Content Placeholder 4"/>
          <p:cNvSpPr>
            <a:spLocks noGrp="1"/>
          </p:cNvSpPr>
          <p:nvPr>
            <p:ph sz="quarter" idx="21"/>
          </p:nvPr>
        </p:nvSpPr>
        <p:spPr>
          <a:xfrm>
            <a:off x="476843" y="2808236"/>
            <a:ext cx="10832132" cy="548640"/>
          </a:xfrm>
        </p:spPr>
        <p:txBody>
          <a:bodyPr/>
          <a:lstStyle/>
          <a:p>
            <a:pPr marL="0" indent="7498080">
              <a:buNone/>
            </a:pPr>
            <a:r>
              <a:rPr lang="en-US">
                <a:solidFill>
                  <a:srgbClr val="003865"/>
                </a:solidFill>
                <a:cs typeface="Arial" pitchFamily="34" charset="0"/>
              </a:rPr>
              <a:t>indicates male and</a:t>
            </a:r>
            <a:endParaRPr lang="en-US">
              <a:solidFill>
                <a:srgbClr val="003865"/>
              </a:solidFill>
            </a:endParaRPr>
          </a:p>
        </p:txBody>
      </p:sp>
      <p:graphicFrame>
        <p:nvGraphicFramePr>
          <p:cNvPr id="30" name="Object 5" descr="Begin equation. x subscript 2 baseline equals 0. End equation."/>
          <p:cNvGraphicFramePr>
            <a:graphicFrameLocks noGrp="1" noChangeAspect="1"/>
          </p:cNvGraphicFramePr>
          <p:nvPr>
            <p:ph sz="quarter" idx="20"/>
            <p:extLst>
              <p:ext uri="{D42A27DB-BD31-4B8C-83A1-F6EECF244321}">
                <p14:modId xmlns:p14="http://schemas.microsoft.com/office/powerpoint/2010/main" val="71904263"/>
              </p:ext>
            </p:extLst>
          </p:nvPr>
        </p:nvGraphicFramePr>
        <p:xfrm>
          <a:off x="7166396" y="2879771"/>
          <a:ext cx="825500" cy="381000"/>
        </p:xfrm>
        <a:graphic>
          <a:graphicData uri="http://schemas.openxmlformats.org/presentationml/2006/ole">
            <mc:AlternateContent xmlns:mc="http://schemas.openxmlformats.org/markup-compatibility/2006">
              <mc:Choice xmlns:v="urn:schemas-microsoft-com:vml" Requires="v">
                <p:oleObj spid="_x0000_s368646" name="Equation" r:id="rId5" imgW="825480" imgH="380880" progId="Equation.DSMT4">
                  <p:embed/>
                </p:oleObj>
              </mc:Choice>
              <mc:Fallback>
                <p:oleObj name="Equation" r:id="rId5" imgW="825480" imgH="380880" progId="Equation.DSMT4">
                  <p:embed/>
                  <p:pic>
                    <p:nvPicPr>
                      <p:cNvPr id="0" name="OLE substitute image"/>
                      <p:cNvPicPr/>
                      <p:nvPr/>
                    </p:nvPicPr>
                    <p:blipFill>
                      <a:blip r:embed="rId6"/>
                      <a:stretch>
                        <a:fillRect/>
                      </a:stretch>
                    </p:blipFill>
                    <p:spPr>
                      <a:xfrm>
                        <a:off x="7166396" y="2879771"/>
                        <a:ext cx="825500" cy="381000"/>
                      </a:xfrm>
                      <a:prstGeom prst="rect">
                        <a:avLst/>
                      </a:prstGeom>
                    </p:spPr>
                  </p:pic>
                </p:oleObj>
              </mc:Fallback>
            </mc:AlternateContent>
          </a:graphicData>
        </a:graphic>
      </p:graphicFrame>
      <p:sp>
        <p:nvSpPr>
          <p:cNvPr id="11" name="Content Placeholder 6"/>
          <p:cNvSpPr>
            <a:spLocks noGrp="1"/>
          </p:cNvSpPr>
          <p:nvPr>
            <p:ph sz="quarter" idx="19"/>
          </p:nvPr>
        </p:nvSpPr>
        <p:spPr>
          <a:xfrm>
            <a:off x="476843" y="2810029"/>
            <a:ext cx="10832132" cy="548640"/>
          </a:xfrm>
        </p:spPr>
        <p:txBody>
          <a:bodyPr/>
          <a:lstStyle/>
          <a:p>
            <a:pPr marL="0" indent="2468880">
              <a:buNone/>
            </a:pPr>
            <a:r>
              <a:rPr lang="en-US">
                <a:solidFill>
                  <a:srgbClr val="003865"/>
                </a:solidFill>
                <a:cs typeface="Arial" pitchFamily="34" charset="0"/>
              </a:rPr>
              <a:t>might represent gender where</a:t>
            </a:r>
            <a:endParaRPr lang="en-US">
              <a:solidFill>
                <a:srgbClr val="003865"/>
              </a:solidFill>
            </a:endParaRPr>
          </a:p>
        </p:txBody>
      </p:sp>
      <p:graphicFrame>
        <p:nvGraphicFramePr>
          <p:cNvPr id="32" name="Object 7" descr="Begin equation. x subscript 2 baseline equals 1. End equation."/>
          <p:cNvGraphicFramePr>
            <a:graphicFrameLocks noGrp="1" noChangeAspect="1"/>
          </p:cNvGraphicFramePr>
          <p:nvPr>
            <p:ph sz="quarter" idx="22"/>
            <p:extLst>
              <p:ext uri="{D42A27DB-BD31-4B8C-83A1-F6EECF244321}">
                <p14:modId xmlns:p14="http://schemas.microsoft.com/office/powerpoint/2010/main" val="70556095"/>
              </p:ext>
            </p:extLst>
          </p:nvPr>
        </p:nvGraphicFramePr>
        <p:xfrm>
          <a:off x="779135" y="3231355"/>
          <a:ext cx="762000" cy="381000"/>
        </p:xfrm>
        <a:graphic>
          <a:graphicData uri="http://schemas.openxmlformats.org/presentationml/2006/ole">
            <mc:AlternateContent xmlns:mc="http://schemas.openxmlformats.org/markup-compatibility/2006">
              <mc:Choice xmlns:v="urn:schemas-microsoft-com:vml" Requires="v">
                <p:oleObj spid="_x0000_s368647" name="Equation" r:id="rId7" imgW="761760" imgH="380880" progId="Equation.DSMT4">
                  <p:embed/>
                </p:oleObj>
              </mc:Choice>
              <mc:Fallback>
                <p:oleObj name="Equation" r:id="rId7" imgW="761760" imgH="380880" progId="Equation.DSMT4">
                  <p:embed/>
                  <p:pic>
                    <p:nvPicPr>
                      <p:cNvPr id="0" name="OLE substitute image"/>
                      <p:cNvPicPr/>
                      <p:nvPr/>
                    </p:nvPicPr>
                    <p:blipFill>
                      <a:blip r:embed="rId8"/>
                      <a:stretch>
                        <a:fillRect/>
                      </a:stretch>
                    </p:blipFill>
                    <p:spPr>
                      <a:xfrm>
                        <a:off x="779135" y="3231355"/>
                        <a:ext cx="762000" cy="381000"/>
                      </a:xfrm>
                      <a:prstGeom prst="rect">
                        <a:avLst/>
                      </a:prstGeom>
                    </p:spPr>
                  </p:pic>
                </p:oleObj>
              </mc:Fallback>
            </mc:AlternateContent>
          </a:graphicData>
        </a:graphic>
      </p:graphicFrame>
      <p:sp>
        <p:nvSpPr>
          <p:cNvPr id="15" name="Content Placeholder 8"/>
          <p:cNvSpPr>
            <a:spLocks noGrp="1"/>
          </p:cNvSpPr>
          <p:nvPr>
            <p:ph sz="quarter" idx="23"/>
          </p:nvPr>
        </p:nvSpPr>
        <p:spPr>
          <a:xfrm>
            <a:off x="476843" y="3182051"/>
            <a:ext cx="10711110" cy="548640"/>
          </a:xfrm>
        </p:spPr>
        <p:txBody>
          <a:bodyPr/>
          <a:lstStyle/>
          <a:p>
            <a:pPr marL="0" indent="1097280">
              <a:buNone/>
            </a:pPr>
            <a:r>
              <a:rPr lang="en-US">
                <a:solidFill>
                  <a:srgbClr val="003865"/>
                </a:solidFill>
                <a:cs typeface="Arial" pitchFamily="34" charset="0"/>
              </a:rPr>
              <a:t>indicates</a:t>
            </a:r>
            <a:r>
              <a:rPr lang="en-US">
                <a:solidFill>
                  <a:srgbClr val="000000"/>
                </a:solidFill>
                <a:cs typeface="Arial" pitchFamily="34" charset="0"/>
              </a:rPr>
              <a:t> </a:t>
            </a:r>
            <a:r>
              <a:rPr lang="en-US">
                <a:solidFill>
                  <a:srgbClr val="003865"/>
                </a:solidFill>
                <a:cs typeface="Arial" pitchFamily="34" charset="0"/>
              </a:rPr>
              <a:t>female</a:t>
            </a:r>
            <a:r>
              <a:rPr lang="en-US">
                <a:solidFill>
                  <a:srgbClr val="000000"/>
                </a:solidFill>
                <a:cs typeface="Arial" pitchFamily="34" charset="0"/>
              </a:rPr>
              <a:t>.</a:t>
            </a:r>
          </a:p>
          <a:p>
            <a:pPr marL="0" indent="1097280">
              <a:buNone/>
            </a:pPr>
            <a:endParaRPr lang="en-US"/>
          </a:p>
        </p:txBody>
      </p:sp>
      <p:sp>
        <p:nvSpPr>
          <p:cNvPr id="18" name="Content Placeholder 9"/>
          <p:cNvSpPr>
            <a:spLocks noGrp="1"/>
          </p:cNvSpPr>
          <p:nvPr>
            <p:ph sz="quarter" idx="26"/>
          </p:nvPr>
        </p:nvSpPr>
        <p:spPr>
          <a:xfrm>
            <a:off x="476843" y="3736136"/>
            <a:ext cx="10832132" cy="548640"/>
          </a:xfrm>
        </p:spPr>
        <p:txBody>
          <a:bodyPr/>
          <a:lstStyle/>
          <a:p>
            <a:pPr marL="0" indent="2286000">
              <a:buNone/>
            </a:pPr>
            <a:r>
              <a:rPr lang="en-US">
                <a:solidFill>
                  <a:srgbClr val="003865"/>
                </a:solidFill>
                <a:cs typeface="Arial" pitchFamily="34" charset="0"/>
              </a:rPr>
              <a:t>is called a </a:t>
            </a:r>
            <a:r>
              <a:rPr lang="en-US" u="sng">
                <a:solidFill>
                  <a:srgbClr val="003865"/>
                </a:solidFill>
                <a:cs typeface="Arial" pitchFamily="34" charset="0"/>
              </a:rPr>
              <a:t>dummy or indicator variable</a:t>
            </a:r>
            <a:r>
              <a:rPr lang="en-US">
                <a:solidFill>
                  <a:srgbClr val="003865"/>
                </a:solidFill>
                <a:cs typeface="Arial" pitchFamily="34" charset="0"/>
              </a:rPr>
              <a:t>.</a:t>
            </a:r>
            <a:endParaRPr lang="en-US">
              <a:solidFill>
                <a:srgbClr val="003865"/>
              </a:solidFill>
            </a:endParaRPr>
          </a:p>
        </p:txBody>
      </p:sp>
      <p:graphicFrame>
        <p:nvGraphicFramePr>
          <p:cNvPr id="33" name="Object 10" descr="x subscript 2 baseline"/>
          <p:cNvGraphicFramePr>
            <a:graphicFrameLocks noGrp="1" noChangeAspect="1"/>
          </p:cNvGraphicFramePr>
          <p:nvPr>
            <p:ph sz="quarter" idx="25"/>
            <p:extLst>
              <p:ext uri="{D42A27DB-BD31-4B8C-83A1-F6EECF244321}">
                <p14:modId xmlns:p14="http://schemas.microsoft.com/office/powerpoint/2010/main" val="4128430820"/>
              </p:ext>
            </p:extLst>
          </p:nvPr>
        </p:nvGraphicFramePr>
        <p:xfrm>
          <a:off x="2470570" y="3758775"/>
          <a:ext cx="304800" cy="381000"/>
        </p:xfrm>
        <a:graphic>
          <a:graphicData uri="http://schemas.openxmlformats.org/presentationml/2006/ole">
            <mc:AlternateContent xmlns:mc="http://schemas.openxmlformats.org/markup-compatibility/2006">
              <mc:Choice xmlns:v="urn:schemas-microsoft-com:vml" Requires="v">
                <p:oleObj spid="_x0000_s368648" name="Equation" r:id="rId9" imgW="304560" imgH="380880" progId="Equation.DSMT4">
                  <p:embed/>
                </p:oleObj>
              </mc:Choice>
              <mc:Fallback>
                <p:oleObj name="Equation" r:id="rId9" imgW="304560" imgH="380880" progId="Equation.DSMT4">
                  <p:embed/>
                  <p:pic>
                    <p:nvPicPr>
                      <p:cNvPr id="0" name="OLE substitute image"/>
                      <p:cNvPicPr/>
                      <p:nvPr/>
                    </p:nvPicPr>
                    <p:blipFill>
                      <a:blip r:embed="rId4"/>
                      <a:stretch>
                        <a:fillRect/>
                      </a:stretch>
                    </p:blipFill>
                    <p:spPr>
                      <a:xfrm>
                        <a:off x="2470570" y="3758775"/>
                        <a:ext cx="304800" cy="381000"/>
                      </a:xfrm>
                      <a:prstGeom prst="rect">
                        <a:avLst/>
                      </a:prstGeom>
                    </p:spPr>
                  </p:pic>
                </p:oleObj>
              </mc:Fallback>
            </mc:AlternateContent>
          </a:graphicData>
        </a:graphic>
      </p:graphicFrame>
      <p:sp>
        <p:nvSpPr>
          <p:cNvPr id="16" name="Content Placeholder 11"/>
          <p:cNvSpPr>
            <a:spLocks noGrp="1"/>
          </p:cNvSpPr>
          <p:nvPr>
            <p:ph sz="quarter" idx="24"/>
          </p:nvPr>
        </p:nvSpPr>
        <p:spPr>
          <a:xfrm>
            <a:off x="476843" y="3708052"/>
            <a:ext cx="10832132" cy="548640"/>
          </a:xfrm>
        </p:spPr>
        <p:txBody>
          <a:bodyPr/>
          <a:lstStyle/>
          <a:p>
            <a:r>
              <a:rPr lang="en-US">
                <a:solidFill>
                  <a:srgbClr val="003865"/>
                </a:solidFill>
                <a:cs typeface="Arial" pitchFamily="34" charset="0"/>
              </a:rPr>
              <a:t>In this case,</a:t>
            </a:r>
            <a:endParaRPr lang="en-US">
              <a:solidFill>
                <a:srgbClr val="003865"/>
              </a:solidFill>
            </a:endParaRPr>
          </a:p>
        </p:txBody>
      </p:sp>
    </p:spTree>
    <p:extLst>
      <p:ext uri="{BB962C8B-B14F-4D97-AF65-F5344CB8AC3E}">
        <p14:creationId xmlns:p14="http://schemas.microsoft.com/office/powerpoint/2010/main" val="2497603643"/>
      </p:ext>
    </p:extLst>
  </p:cSld>
  <p:clrMapOvr>
    <a:masterClrMapping/>
  </p:clrMapOvr>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Independent Variables (2 of 6)</a:t>
            </a:r>
            <a:endParaRPr lang="en-IN"/>
          </a:p>
        </p:txBody>
      </p:sp>
      <p:sp>
        <p:nvSpPr>
          <p:cNvPr id="9" name="Content Placeholder 2"/>
          <p:cNvSpPr>
            <a:spLocks noGrp="1"/>
          </p:cNvSpPr>
          <p:nvPr>
            <p:ph idx="1"/>
          </p:nvPr>
        </p:nvSpPr>
        <p:spPr/>
        <p:txBody>
          <a:bodyPr/>
          <a:lstStyle/>
          <a:p>
            <a:pPr marL="0" indent="0">
              <a:spcAft>
                <a:spcPts val="1200"/>
              </a:spcAft>
              <a:buNone/>
            </a:pPr>
            <a:r>
              <a:rPr lang="en-IN" b="1" u="sng"/>
              <a:t>Example:</a:t>
            </a:r>
            <a:r>
              <a:rPr lang="en-IN"/>
              <a:t> Johnson Filtration, Inc.</a:t>
            </a:r>
          </a:p>
          <a:p>
            <a:pPr marL="0" indent="0">
              <a:spcBef>
                <a:spcPts val="2000"/>
              </a:spcBef>
              <a:buNone/>
            </a:pPr>
            <a:r>
              <a:rPr lang="en-IN"/>
              <a:t>Managers of Johnson Filtration, Inc. want to predict the repair time necessary for processing its maintenance requests. Repair time is believed to be related to two factors, the number of months since last service and the type of repair problem (mechanical or electrical). Data for a sample of 10 service calls are reported in the table below.</a:t>
            </a:r>
          </a:p>
        </p:txBody>
      </p:sp>
    </p:spTree>
    <p:extLst>
      <p:ext uri="{BB962C8B-B14F-4D97-AF65-F5344CB8AC3E}">
        <p14:creationId xmlns:p14="http://schemas.microsoft.com/office/powerpoint/2010/main" val="1367928135"/>
      </p:ext>
    </p:extLst>
  </p:cSld>
  <p:clrMapOvr>
    <a:masterClrMapping/>
  </p:clrMapOvr>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C297-896A-428A-9D78-EB157CA6AE29}"/>
              </a:ext>
            </a:extLst>
          </p:cNvPr>
          <p:cNvSpPr>
            <a:spLocks noGrp="1"/>
          </p:cNvSpPr>
          <p:nvPr>
            <p:ph type="title"/>
          </p:nvPr>
        </p:nvSpPr>
        <p:spPr/>
        <p:txBody>
          <a:bodyPr/>
          <a:lstStyle/>
          <a:p>
            <a:r>
              <a:rPr lang="en-US"/>
              <a:t>Categorical Independent Variables (3 of 6)</a:t>
            </a:r>
            <a:endParaRPr lang="en-IN"/>
          </a:p>
        </p:txBody>
      </p:sp>
      <p:sp>
        <p:nvSpPr>
          <p:cNvPr id="3" name="Content Placeholder 2">
            <a:extLst>
              <a:ext uri="{FF2B5EF4-FFF2-40B4-BE49-F238E27FC236}">
                <a16:creationId xmlns:a16="http://schemas.microsoft.com/office/drawing/2014/main" id="{8BA1750A-BCB3-4260-882F-6434BB840A61}"/>
              </a:ext>
            </a:extLst>
          </p:cNvPr>
          <p:cNvSpPr>
            <a:spLocks noGrp="1"/>
          </p:cNvSpPr>
          <p:nvPr>
            <p:ph sz="half" idx="1"/>
          </p:nvPr>
        </p:nvSpPr>
        <p:spPr>
          <a:xfrm>
            <a:off x="476844" y="1825625"/>
            <a:ext cx="3344530" cy="1217447"/>
          </a:xfrm>
        </p:spPr>
        <p:txBody>
          <a:bodyPr/>
          <a:lstStyle/>
          <a:p>
            <a:pPr marL="0" indent="0">
              <a:buNone/>
            </a:pPr>
            <a:r>
              <a:rPr lang="en-IN" b="1" u="sng"/>
              <a:t>Example:</a:t>
            </a:r>
            <a:r>
              <a:rPr lang="en-IN"/>
              <a:t> </a:t>
            </a:r>
          </a:p>
          <a:p>
            <a:pPr marL="0" indent="0">
              <a:buNone/>
            </a:pPr>
            <a:r>
              <a:rPr lang="en-IN"/>
              <a:t>Johnson Filtration, Inc.</a:t>
            </a:r>
          </a:p>
        </p:txBody>
      </p:sp>
      <p:graphicFrame>
        <p:nvGraphicFramePr>
          <p:cNvPr id="7" name="Object 3" descr="0 equals mechanical&#10;1 equals electrical">
            <a:extLst>
              <a:ext uri="{FF2B5EF4-FFF2-40B4-BE49-F238E27FC236}">
                <a16:creationId xmlns:a16="http://schemas.microsoft.com/office/drawing/2014/main" id="{6B8B3330-A370-4A8B-8D0A-46AAE6677C60}"/>
              </a:ext>
            </a:extLst>
          </p:cNvPr>
          <p:cNvGraphicFramePr>
            <a:graphicFrameLocks noGrp="1" noChangeAspect="1"/>
          </p:cNvGraphicFramePr>
          <p:nvPr>
            <p:ph sz="half" idx="2"/>
            <p:extLst>
              <p:ext uri="{D42A27DB-BD31-4B8C-83A1-F6EECF244321}">
                <p14:modId xmlns:p14="http://schemas.microsoft.com/office/powerpoint/2010/main" val="3540428632"/>
              </p:ext>
            </p:extLst>
          </p:nvPr>
        </p:nvGraphicFramePr>
        <p:xfrm>
          <a:off x="553044" y="4001377"/>
          <a:ext cx="2044700" cy="812800"/>
        </p:xfrm>
        <a:graphic>
          <a:graphicData uri="http://schemas.openxmlformats.org/presentationml/2006/ole">
            <mc:AlternateContent xmlns:mc="http://schemas.openxmlformats.org/markup-compatibility/2006">
              <mc:Choice xmlns:v="urn:schemas-microsoft-com:vml" Requires="v">
                <p:oleObj spid="_x0000_s369666" name="Equation" r:id="rId3" imgW="2044440" imgH="812520" progId="Equation.DSMT4">
                  <p:embed/>
                </p:oleObj>
              </mc:Choice>
              <mc:Fallback>
                <p:oleObj name="Equation" r:id="rId3" imgW="2044440" imgH="812520" progId="Equation.DSMT4">
                  <p:embed/>
                  <p:pic>
                    <p:nvPicPr>
                      <p:cNvPr id="0" name="OLE substitute image"/>
                      <p:cNvPicPr/>
                      <p:nvPr/>
                    </p:nvPicPr>
                    <p:blipFill>
                      <a:blip r:embed="rId4"/>
                      <a:stretch>
                        <a:fillRect/>
                      </a:stretch>
                    </p:blipFill>
                    <p:spPr>
                      <a:xfrm>
                        <a:off x="553044" y="4001377"/>
                        <a:ext cx="2044700" cy="812800"/>
                      </a:xfrm>
                      <a:prstGeom prst="rect">
                        <a:avLst/>
                      </a:prstGeom>
                    </p:spPr>
                  </p:pic>
                </p:oleObj>
              </mc:Fallback>
            </mc:AlternateContent>
          </a:graphicData>
        </a:graphic>
      </p:graphicFrame>
      <p:graphicFrame>
        <p:nvGraphicFramePr>
          <p:cNvPr id="8" name="Table 4">
            <a:extLst>
              <a:ext uri="{FF2B5EF4-FFF2-40B4-BE49-F238E27FC236}">
                <a16:creationId xmlns:a16="http://schemas.microsoft.com/office/drawing/2014/main" id="{4E86ADCB-0384-4F8D-B012-9283BA423D2C}"/>
              </a:ext>
            </a:extLst>
          </p:cNvPr>
          <p:cNvGraphicFramePr>
            <a:graphicFrameLocks noGrp="1"/>
          </p:cNvGraphicFramePr>
          <p:nvPr>
            <p:ph sz="half" idx="10"/>
            <p:extLst>
              <p:ext uri="{D42A27DB-BD31-4B8C-83A1-F6EECF244321}">
                <p14:modId xmlns:p14="http://schemas.microsoft.com/office/powerpoint/2010/main" val="729665495"/>
              </p:ext>
            </p:extLst>
          </p:nvPr>
        </p:nvGraphicFramePr>
        <p:xfrm>
          <a:off x="4164013" y="1828800"/>
          <a:ext cx="7315200" cy="4392273"/>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98668385"/>
                    </a:ext>
                  </a:extLst>
                </a:gridCol>
                <a:gridCol w="1828800">
                  <a:extLst>
                    <a:ext uri="{9D8B030D-6E8A-4147-A177-3AD203B41FA5}">
                      <a16:colId xmlns:a16="http://schemas.microsoft.com/office/drawing/2014/main" val="826350561"/>
                    </a:ext>
                  </a:extLst>
                </a:gridCol>
                <a:gridCol w="1828800">
                  <a:extLst>
                    <a:ext uri="{9D8B030D-6E8A-4147-A177-3AD203B41FA5}">
                      <a16:colId xmlns:a16="http://schemas.microsoft.com/office/drawing/2014/main" val="855041853"/>
                    </a:ext>
                  </a:extLst>
                </a:gridCol>
                <a:gridCol w="1828800">
                  <a:extLst>
                    <a:ext uri="{9D8B030D-6E8A-4147-A177-3AD203B41FA5}">
                      <a16:colId xmlns:a16="http://schemas.microsoft.com/office/drawing/2014/main" val="2261215527"/>
                    </a:ext>
                  </a:extLst>
                </a:gridCol>
              </a:tblGrid>
              <a:tr h="370840">
                <a:tc>
                  <a:txBody>
                    <a:bodyPr/>
                    <a:lstStyle/>
                    <a:p>
                      <a:pPr algn="ctr"/>
                      <a:r>
                        <a:rPr lang="en-IN"/>
                        <a:t>Service Call</a:t>
                      </a:r>
                    </a:p>
                  </a:txBody>
                  <a:tcPr anchor="b">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Months since last service </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Type of repair</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Repair time (hours)</a:t>
                      </a:r>
                    </a:p>
                  </a:txBody>
                  <a:tcPr anchor="b">
                    <a:lnL w="12700" cap="flat" cmpd="sng" algn="ctr">
                      <a:solidFill>
                        <a:schemeClr val="bg1"/>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29984390"/>
                  </a:ext>
                </a:extLst>
              </a:tr>
              <a:tr h="370840">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3289837"/>
                  </a:ext>
                </a:extLst>
              </a:tr>
              <a:tr h="414633">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3.0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4720642"/>
                  </a:ext>
                </a:extLst>
              </a:tr>
              <a:tr h="370840">
                <a:tc>
                  <a:txBody>
                    <a:bodyPr/>
                    <a:lstStyle/>
                    <a:p>
                      <a:pPr algn="ctr"/>
                      <a:r>
                        <a:rPr lang="en-IN">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433268"/>
                  </a:ext>
                </a:extLst>
              </a:tr>
              <a:tr h="370840">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5906044"/>
                  </a:ext>
                </a:extLst>
              </a:tr>
              <a:tr h="370840">
                <a:tc>
                  <a:txBody>
                    <a:bodyPr/>
                    <a:lstStyle/>
                    <a:p>
                      <a:pPr algn="ctr"/>
                      <a:r>
                        <a:rPr lang="en-IN">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0849714"/>
                  </a:ext>
                </a:extLst>
              </a:tr>
              <a:tr h="370840">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2985473"/>
                  </a:ext>
                </a:extLst>
              </a:tr>
              <a:tr h="370840">
                <a:tc>
                  <a:txBody>
                    <a:bodyPr/>
                    <a:lstStyle/>
                    <a:p>
                      <a:pPr algn="ctr"/>
                      <a:r>
                        <a:rPr lang="en-IN">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0882365"/>
                  </a:ext>
                </a:extLst>
              </a:tr>
              <a:tr h="370840">
                <a:tc>
                  <a:txBody>
                    <a:bodyPr/>
                    <a:lstStyle/>
                    <a:p>
                      <a:pPr algn="ctr"/>
                      <a:r>
                        <a:rPr lang="en-IN">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6155100"/>
                  </a:ext>
                </a:extLst>
              </a:tr>
              <a:tr h="370840">
                <a:tc>
                  <a:txBody>
                    <a:bodyPr/>
                    <a:lstStyle/>
                    <a:p>
                      <a:pPr algn="ctr"/>
                      <a:r>
                        <a:rPr lang="en-IN">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1179611"/>
                  </a:ext>
                </a:extLst>
              </a:tr>
              <a:tr h="370840">
                <a:tc>
                  <a:txBody>
                    <a:bodyPr/>
                    <a:lstStyle/>
                    <a:p>
                      <a:pPr algn="ctr"/>
                      <a:r>
                        <a:rPr lang="en-IN">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596437"/>
                  </a:ext>
                </a:extLst>
              </a:tr>
            </a:tbl>
          </a:graphicData>
        </a:graphic>
      </p:graphicFrame>
    </p:spTree>
    <p:extLst>
      <p:ext uri="{BB962C8B-B14F-4D97-AF65-F5344CB8AC3E}">
        <p14:creationId xmlns:p14="http://schemas.microsoft.com/office/powerpoint/2010/main" val="2706405302"/>
      </p:ext>
    </p:extLst>
  </p:cSld>
  <p:clrMapOvr>
    <a:masterClrMapping/>
  </p:clrMapOvr>
  <p:transition/>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Independent Variables (4 of 6)</a:t>
            </a:r>
            <a:endParaRPr lang="en-IN"/>
          </a:p>
        </p:txBody>
      </p:sp>
      <p:sp>
        <p:nvSpPr>
          <p:cNvPr id="5" name="Content Placeholder 2"/>
          <p:cNvSpPr>
            <a:spLocks noGrp="1"/>
          </p:cNvSpPr>
          <p:nvPr>
            <p:ph sz="half" idx="2"/>
          </p:nvPr>
        </p:nvSpPr>
        <p:spPr>
          <a:xfrm>
            <a:off x="476843" y="1828800"/>
            <a:ext cx="11241915" cy="1048871"/>
          </a:xfrm>
        </p:spPr>
        <p:txBody>
          <a:bodyPr/>
          <a:lstStyle/>
          <a:p>
            <a:pPr marL="0" indent="0">
              <a:buNone/>
            </a:pPr>
            <a:r>
              <a:rPr lang="en-IN" b="1" u="sng">
                <a:solidFill>
                  <a:srgbClr val="003865"/>
                </a:solidFill>
              </a:rPr>
              <a:t>Example:</a:t>
            </a:r>
            <a:r>
              <a:rPr lang="en-IN">
                <a:solidFill>
                  <a:srgbClr val="003865"/>
                </a:solidFill>
              </a:rPr>
              <a:t> Johnson Filtration, Inc. </a:t>
            </a:r>
          </a:p>
          <a:p>
            <a:pPr marL="0" lvl="1" indent="0">
              <a:buNone/>
            </a:pPr>
            <a:r>
              <a:rPr lang="en-US">
                <a:solidFill>
                  <a:srgbClr val="003865"/>
                </a:solidFill>
                <a:cs typeface="Arial" pitchFamily="34" charset="0"/>
              </a:rPr>
              <a:t>Regression Equation Output</a:t>
            </a:r>
          </a:p>
        </p:txBody>
      </p:sp>
      <p:graphicFrame>
        <p:nvGraphicFramePr>
          <p:cNvPr id="11" name="Object 3" descr="Begin equation. y caret equals b subscript 0 baseline plus b subscript 1 baseline x subscript 1 baseline plus b subscript 2 baseline x subscript 2 baseline plus epsilon. End equation. "/>
          <p:cNvGraphicFramePr>
            <a:graphicFrameLocks noGrp="1" noChangeAspect="1"/>
          </p:cNvGraphicFramePr>
          <p:nvPr>
            <p:ph idx="10"/>
            <p:extLst>
              <p:ext uri="{D42A27DB-BD31-4B8C-83A1-F6EECF244321}">
                <p14:modId xmlns:p14="http://schemas.microsoft.com/office/powerpoint/2010/main" val="645386196"/>
              </p:ext>
            </p:extLst>
          </p:nvPr>
        </p:nvGraphicFramePr>
        <p:xfrm>
          <a:off x="4765140" y="3091979"/>
          <a:ext cx="2997000" cy="393480"/>
        </p:xfrm>
        <a:graphic>
          <a:graphicData uri="http://schemas.openxmlformats.org/presentationml/2006/ole">
            <mc:AlternateContent xmlns:mc="http://schemas.openxmlformats.org/markup-compatibility/2006">
              <mc:Choice xmlns:v="urn:schemas-microsoft-com:vml" Requires="v">
                <p:oleObj spid="_x0000_s370691" name="Equation" r:id="rId3" imgW="2997000" imgH="393480" progId="Equation.DSMT4">
                  <p:embed/>
                </p:oleObj>
              </mc:Choice>
              <mc:Fallback>
                <p:oleObj name="Equation" r:id="rId3" imgW="2997000" imgH="393480" progId="Equation.DSMT4">
                  <p:embed/>
                  <p:pic>
                    <p:nvPicPr>
                      <p:cNvPr id="0" name="OLE substitute image"/>
                      <p:cNvPicPr/>
                      <p:nvPr/>
                    </p:nvPicPr>
                    <p:blipFill>
                      <a:blip r:embed="rId4"/>
                      <a:stretch>
                        <a:fillRect/>
                      </a:stretch>
                    </p:blipFill>
                    <p:spPr>
                      <a:xfrm>
                        <a:off x="4765140" y="3091979"/>
                        <a:ext cx="2997000" cy="393480"/>
                      </a:xfrm>
                      <a:prstGeom prst="rect">
                        <a:avLst/>
                      </a:prstGeom>
                      <a:ln>
                        <a:noFill/>
                      </a:ln>
                    </p:spPr>
                  </p:pic>
                </p:oleObj>
              </mc:Fallback>
            </mc:AlternateContent>
          </a:graphicData>
        </a:graphic>
      </p:graphicFrame>
      <p:sp>
        <p:nvSpPr>
          <p:cNvPr id="7" name="Content Placeholder 4"/>
          <p:cNvSpPr>
            <a:spLocks noGrp="1"/>
          </p:cNvSpPr>
          <p:nvPr>
            <p:ph idx="11"/>
          </p:nvPr>
        </p:nvSpPr>
        <p:spPr>
          <a:xfrm>
            <a:off x="476843" y="3597691"/>
            <a:ext cx="1271275" cy="503662"/>
          </a:xfrm>
        </p:spPr>
        <p:txBody>
          <a:bodyPr/>
          <a:lstStyle/>
          <a:p>
            <a:pPr algn="l"/>
            <a:r>
              <a:rPr lang="en-US">
                <a:solidFill>
                  <a:srgbClr val="003865"/>
                </a:solidFill>
                <a:cs typeface="Arial" pitchFamily="34" charset="0"/>
              </a:rPr>
              <a:t>where:</a:t>
            </a:r>
          </a:p>
        </p:txBody>
      </p:sp>
      <p:graphicFrame>
        <p:nvGraphicFramePr>
          <p:cNvPr id="13" name="Object 5" descr="y caret equals repair time in hours&#10;x subscript 1 baseline equals number of months since last maintenance service&#10;x subscript 2 equals 0 if type of repair is mechanical, 1 if the type of repair is electrical (x subscript 2 baseline is a dummy variable)."/>
          <p:cNvGraphicFramePr>
            <a:graphicFrameLocks noGrp="1" noChangeAspect="1"/>
          </p:cNvGraphicFramePr>
          <p:nvPr>
            <p:ph idx="13"/>
            <p:extLst>
              <p:ext uri="{D42A27DB-BD31-4B8C-83A1-F6EECF244321}">
                <p14:modId xmlns:p14="http://schemas.microsoft.com/office/powerpoint/2010/main" val="3272253086"/>
              </p:ext>
            </p:extLst>
          </p:nvPr>
        </p:nvGraphicFramePr>
        <p:xfrm>
          <a:off x="812800" y="4279900"/>
          <a:ext cx="9512300" cy="1790700"/>
        </p:xfrm>
        <a:graphic>
          <a:graphicData uri="http://schemas.openxmlformats.org/presentationml/2006/ole">
            <mc:AlternateContent xmlns:mc="http://schemas.openxmlformats.org/markup-compatibility/2006">
              <mc:Choice xmlns:v="urn:schemas-microsoft-com:vml" Requires="v">
                <p:oleObj spid="_x0000_s370692" name="Equation" r:id="rId5" imgW="9512280" imgH="1790640" progId="Equation.DSMT4">
                  <p:embed/>
                </p:oleObj>
              </mc:Choice>
              <mc:Fallback>
                <p:oleObj name="Equation" r:id="rId5" imgW="9512280" imgH="1790640" progId="Equation.DSMT4">
                  <p:embed/>
                  <p:pic>
                    <p:nvPicPr>
                      <p:cNvPr id="0" name="OLE substitute image"/>
                      <p:cNvPicPr/>
                      <p:nvPr/>
                    </p:nvPicPr>
                    <p:blipFill>
                      <a:blip r:embed="rId6"/>
                      <a:stretch>
                        <a:fillRect/>
                      </a:stretch>
                    </p:blipFill>
                    <p:spPr>
                      <a:xfrm>
                        <a:off x="812800" y="4279900"/>
                        <a:ext cx="9512300" cy="1790700"/>
                      </a:xfrm>
                      <a:prstGeom prst="rect">
                        <a:avLst/>
                      </a:prstGeom>
                    </p:spPr>
                  </p:pic>
                </p:oleObj>
              </mc:Fallback>
            </mc:AlternateContent>
          </a:graphicData>
        </a:graphic>
      </p:graphicFrame>
    </p:spTree>
    <p:extLst>
      <p:ext uri="{BB962C8B-B14F-4D97-AF65-F5344CB8AC3E}">
        <p14:creationId xmlns:p14="http://schemas.microsoft.com/office/powerpoint/2010/main" val="4213535978"/>
      </p:ext>
    </p:extLst>
  </p:cSld>
  <p:clrMapOvr>
    <a:masterClrMapping/>
  </p:clrMapOvr>
  <p:transition/>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Independent Variables (5 of 6)</a:t>
            </a:r>
            <a:endParaRPr lang="en-IN"/>
          </a:p>
        </p:txBody>
      </p:sp>
      <p:sp>
        <p:nvSpPr>
          <p:cNvPr id="7" name="Content Placeholder 2"/>
          <p:cNvSpPr>
            <a:spLocks noGrp="1"/>
          </p:cNvSpPr>
          <p:nvPr>
            <p:ph sz="half" idx="2"/>
          </p:nvPr>
        </p:nvSpPr>
        <p:spPr>
          <a:xfrm>
            <a:off x="476843" y="1814052"/>
            <a:ext cx="11241915" cy="524435"/>
          </a:xfrm>
        </p:spPr>
        <p:txBody>
          <a:bodyPr/>
          <a:lstStyle/>
          <a:p>
            <a:pPr marL="0" indent="0">
              <a:buNone/>
            </a:pPr>
            <a:r>
              <a:rPr lang="en-IN" b="1" u="sng"/>
              <a:t>Example:</a:t>
            </a:r>
            <a:r>
              <a:rPr lang="en-IN"/>
              <a:t> Johnson Filtration, Inc.</a:t>
            </a:r>
          </a:p>
        </p:txBody>
      </p:sp>
      <p:pic>
        <p:nvPicPr>
          <p:cNvPr id="14" name="Picture 3" descr="An ANOVA table shows the regression tool output for the Johnson Filtration example with months since last service call and type of repair as the independent variables. Data are listed under the column headers: d f; S S; M S; F; and Significance F. Regression: 2, 9.0009, 4.5005, 21.357, and 0.0010. Residual: 7, 1.4751, 0.2107, blank, and blank. Total: 9, 10.476, blank, blank, and blank. The amounts 9.0009 and 10.476 are boxed.">
            <a:extLst>
              <a:ext uri="{FF2B5EF4-FFF2-40B4-BE49-F238E27FC236}">
                <a16:creationId xmlns:a16="http://schemas.microsoft.com/office/drawing/2014/main" id="{0225E48F-FEFD-4471-A649-F85E99568F75}"/>
              </a:ext>
            </a:extLst>
          </p:cNvPr>
          <p:cNvPicPr>
            <a:picLocks noGrp="1" noChangeAspect="1"/>
          </p:cNvPicPr>
          <p:nvPr>
            <p:ph idx="10"/>
          </p:nvPr>
        </p:nvPicPr>
        <p:blipFill>
          <a:blip r:embed="rId3"/>
          <a:stretch>
            <a:fillRect/>
          </a:stretch>
        </p:blipFill>
        <p:spPr>
          <a:xfrm>
            <a:off x="2438572" y="2312980"/>
            <a:ext cx="7314857" cy="1768954"/>
          </a:xfrm>
          <a:prstGeom prst="rect">
            <a:avLst/>
          </a:prstGeom>
        </p:spPr>
      </p:pic>
      <p:graphicFrame>
        <p:nvGraphicFramePr>
          <p:cNvPr id="16" name="Object 4" descr="Begin equation. R squared equals 9.0009 divided by 10.476 equals 0.8952. End equation."/>
          <p:cNvGraphicFramePr>
            <a:graphicFrameLocks noGrp="1" noChangeAspect="1"/>
          </p:cNvGraphicFramePr>
          <p:nvPr>
            <p:ph idx="11"/>
            <p:extLst>
              <p:ext uri="{D42A27DB-BD31-4B8C-83A1-F6EECF244321}">
                <p14:modId xmlns:p14="http://schemas.microsoft.com/office/powerpoint/2010/main" val="363739136"/>
              </p:ext>
            </p:extLst>
          </p:nvPr>
        </p:nvGraphicFramePr>
        <p:xfrm>
          <a:off x="4510087" y="4157663"/>
          <a:ext cx="3759120" cy="406080"/>
        </p:xfrm>
        <a:graphic>
          <a:graphicData uri="http://schemas.openxmlformats.org/presentationml/2006/ole">
            <mc:AlternateContent xmlns:mc="http://schemas.openxmlformats.org/markup-compatibility/2006">
              <mc:Choice xmlns:v="urn:schemas-microsoft-com:vml" Requires="v">
                <p:oleObj spid="_x0000_s371715" name="Equation" r:id="rId4" imgW="3759120" imgH="406080" progId="Equation.DSMT4">
                  <p:embed/>
                </p:oleObj>
              </mc:Choice>
              <mc:Fallback>
                <p:oleObj name="Equation" r:id="rId4" imgW="3759120" imgH="406080" progId="Equation.DSMT4">
                  <p:embed/>
                  <p:pic>
                    <p:nvPicPr>
                      <p:cNvPr id="0" name="OLE substitute image"/>
                      <p:cNvPicPr/>
                      <p:nvPr/>
                    </p:nvPicPr>
                    <p:blipFill>
                      <a:blip r:embed="rId5"/>
                      <a:stretch>
                        <a:fillRect/>
                      </a:stretch>
                    </p:blipFill>
                    <p:spPr>
                      <a:xfrm>
                        <a:off x="4510087" y="4157663"/>
                        <a:ext cx="3759120" cy="406080"/>
                      </a:xfrm>
                      <a:prstGeom prst="rect">
                        <a:avLst/>
                      </a:prstGeom>
                    </p:spPr>
                  </p:pic>
                </p:oleObj>
              </mc:Fallback>
            </mc:AlternateContent>
          </a:graphicData>
        </a:graphic>
      </p:graphicFrame>
      <p:graphicFrame>
        <p:nvGraphicFramePr>
          <p:cNvPr id="18" name="Object 5" descr="Begin equation. R squared subscript alpha baseline equals 1 minus left parenthesis 1 minus 0.8952 right parenthesis begin fraction. 10 minus 1 divided by 10 minus 2 minus 1 End fraction equals 0.8190. End equation. "/>
          <p:cNvGraphicFramePr>
            <a:graphicFrameLocks noGrp="1" noChangeAspect="1"/>
          </p:cNvGraphicFramePr>
          <p:nvPr>
            <p:ph idx="13"/>
            <p:extLst>
              <p:ext uri="{D42A27DB-BD31-4B8C-83A1-F6EECF244321}">
                <p14:modId xmlns:p14="http://schemas.microsoft.com/office/powerpoint/2010/main" val="1556341456"/>
              </p:ext>
            </p:extLst>
          </p:nvPr>
        </p:nvGraphicFramePr>
        <p:xfrm>
          <a:off x="3708480" y="4734183"/>
          <a:ext cx="4775040" cy="736560"/>
        </p:xfrm>
        <a:graphic>
          <a:graphicData uri="http://schemas.openxmlformats.org/presentationml/2006/ole">
            <mc:AlternateContent xmlns:mc="http://schemas.openxmlformats.org/markup-compatibility/2006">
              <mc:Choice xmlns:v="urn:schemas-microsoft-com:vml" Requires="v">
                <p:oleObj spid="_x0000_s371716" name="Equation" r:id="rId6" imgW="4775040" imgH="736560" progId="Equation.DSMT4">
                  <p:embed/>
                </p:oleObj>
              </mc:Choice>
              <mc:Fallback>
                <p:oleObj name="Equation" r:id="rId6" imgW="4775040" imgH="736560" progId="Equation.DSMT4">
                  <p:embed/>
                  <p:pic>
                    <p:nvPicPr>
                      <p:cNvPr id="0" name="OLE substitute image"/>
                      <p:cNvPicPr/>
                      <p:nvPr/>
                    </p:nvPicPr>
                    <p:blipFill>
                      <a:blip r:embed="rId7"/>
                      <a:stretch>
                        <a:fillRect/>
                      </a:stretch>
                    </p:blipFill>
                    <p:spPr>
                      <a:xfrm>
                        <a:off x="3708480" y="4734183"/>
                        <a:ext cx="4775040" cy="736560"/>
                      </a:xfrm>
                      <a:prstGeom prst="rect">
                        <a:avLst/>
                      </a:prstGeom>
                    </p:spPr>
                  </p:pic>
                </p:oleObj>
              </mc:Fallback>
            </mc:AlternateContent>
          </a:graphicData>
        </a:graphic>
      </p:graphicFrame>
      <p:sp>
        <p:nvSpPr>
          <p:cNvPr id="13" name="Content Placeholder 6"/>
          <p:cNvSpPr>
            <a:spLocks noGrp="1"/>
          </p:cNvSpPr>
          <p:nvPr>
            <p:ph idx="15"/>
          </p:nvPr>
        </p:nvSpPr>
        <p:spPr>
          <a:xfrm>
            <a:off x="476843" y="5489180"/>
            <a:ext cx="11238313" cy="844380"/>
          </a:xfrm>
        </p:spPr>
        <p:txBody>
          <a:bodyPr/>
          <a:lstStyle/>
          <a:p>
            <a:pPr algn="l"/>
            <a:r>
              <a:rPr lang="en-US">
                <a:solidFill>
                  <a:srgbClr val="003865"/>
                </a:solidFill>
              </a:rPr>
              <a:t>This indicates estimated regression equation does a good job of explaining the variability in repair times.</a:t>
            </a:r>
          </a:p>
        </p:txBody>
      </p:sp>
    </p:spTree>
    <p:extLst>
      <p:ext uri="{BB962C8B-B14F-4D97-AF65-F5344CB8AC3E}">
        <p14:creationId xmlns:p14="http://schemas.microsoft.com/office/powerpoint/2010/main" val="4272712860"/>
      </p:ext>
    </p:extLst>
  </p:cSld>
  <p:clrMapOvr>
    <a:masterClrMapping/>
  </p:clrMapOvr>
  <p:transition/>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Independent Variables (6 of 6)</a:t>
            </a:r>
            <a:endParaRPr lang="en-IN"/>
          </a:p>
        </p:txBody>
      </p:sp>
      <p:sp>
        <p:nvSpPr>
          <p:cNvPr id="5" name="Content Placeholder 2"/>
          <p:cNvSpPr>
            <a:spLocks noGrp="1"/>
          </p:cNvSpPr>
          <p:nvPr>
            <p:ph sz="half" idx="1"/>
          </p:nvPr>
        </p:nvSpPr>
        <p:spPr>
          <a:xfrm>
            <a:off x="476843" y="1825625"/>
            <a:ext cx="10482509" cy="487269"/>
          </a:xfrm>
        </p:spPr>
        <p:txBody>
          <a:bodyPr/>
          <a:lstStyle/>
          <a:p>
            <a:pPr marL="0" indent="0">
              <a:buNone/>
            </a:pPr>
            <a:r>
              <a:rPr lang="en-IN" b="1" u="sng"/>
              <a:t>Example:</a:t>
            </a:r>
            <a:r>
              <a:rPr lang="en-IN"/>
              <a:t> Johnson Filtration, Inc.</a:t>
            </a:r>
          </a:p>
        </p:txBody>
      </p:sp>
      <p:pic>
        <p:nvPicPr>
          <p:cNvPr id="9" name="Picture 3" descr="A screenshot of an Excel sheet shows the regression tool output for the Johnson Filtration example with months since last service call and type of repair as the independent variables. The data for the table are listed under the column headers: coefficients, standard error, t stat, and P-value. Intercept: 0.9305, 0.4670, 1.9926, and 0.0866. Months: 0.3876, 0.0626, 6.1954, and 0.0004. Type: 1.2627, 0.3141, 4.0197, and 0.0051. The amounts 0.0004 and 0.0051 are boxed.">
            <a:extLst>
              <a:ext uri="{FF2B5EF4-FFF2-40B4-BE49-F238E27FC236}">
                <a16:creationId xmlns:a16="http://schemas.microsoft.com/office/drawing/2014/main" id="{B61133FD-84C2-4CB0-95BA-8EA0E98E9FBA}"/>
              </a:ext>
            </a:extLst>
          </p:cNvPr>
          <p:cNvPicPr>
            <a:picLocks noGrp="1" noChangeAspect="1"/>
          </p:cNvPicPr>
          <p:nvPr>
            <p:ph sz="half" idx="2"/>
          </p:nvPr>
        </p:nvPicPr>
        <p:blipFill>
          <a:blip r:embed="rId2"/>
          <a:stretch>
            <a:fillRect/>
          </a:stretch>
        </p:blipFill>
        <p:spPr>
          <a:xfrm>
            <a:off x="1326622" y="2626360"/>
            <a:ext cx="9538756" cy="1723754"/>
          </a:xfrm>
          <a:prstGeom prst="rect">
            <a:avLst/>
          </a:prstGeom>
        </p:spPr>
      </p:pic>
      <p:sp>
        <p:nvSpPr>
          <p:cNvPr id="7" name="Content Placeholder 4"/>
          <p:cNvSpPr>
            <a:spLocks noGrp="1"/>
          </p:cNvSpPr>
          <p:nvPr>
            <p:ph sz="half" idx="10"/>
          </p:nvPr>
        </p:nvSpPr>
        <p:spPr>
          <a:xfrm>
            <a:off x="476843" y="4572226"/>
            <a:ext cx="10482509" cy="1075534"/>
          </a:xfrm>
        </p:spPr>
        <p:txBody>
          <a:bodyPr/>
          <a:lstStyle/>
          <a:p>
            <a:pPr marL="0" indent="0">
              <a:buNone/>
            </a:pPr>
            <a:r>
              <a:rPr lang="en-IN"/>
              <a:t>Conclusion: </a:t>
            </a:r>
          </a:p>
          <a:p>
            <a:pPr marL="0" indent="0">
              <a:buNone/>
            </a:pPr>
            <a:r>
              <a:rPr lang="en-IN"/>
              <a:t>Both months since service and the type of repair are significant.</a:t>
            </a:r>
          </a:p>
        </p:txBody>
      </p:sp>
    </p:spTree>
    <p:extLst>
      <p:ext uri="{BB962C8B-B14F-4D97-AF65-F5344CB8AC3E}">
        <p14:creationId xmlns:p14="http://schemas.microsoft.com/office/powerpoint/2010/main" val="3944989602"/>
      </p:ext>
    </p:extLst>
  </p:cSld>
  <p:clrMapOvr>
    <a:masterClrMapping/>
  </p:clrMapOvr>
  <p:transition/>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Complex Categorical Variables (1 of 2)</a:t>
            </a:r>
            <a:endParaRPr lang="en-IN"/>
          </a:p>
        </p:txBody>
      </p:sp>
      <p:sp>
        <p:nvSpPr>
          <p:cNvPr id="12" name="Content Placeholder 2"/>
          <p:cNvSpPr>
            <a:spLocks noGrp="1"/>
          </p:cNvSpPr>
          <p:nvPr>
            <p:ph idx="1"/>
          </p:nvPr>
        </p:nvSpPr>
        <p:spPr>
          <a:xfrm>
            <a:off x="476844" y="1944375"/>
            <a:ext cx="5586332" cy="610632"/>
          </a:xfrm>
        </p:spPr>
        <p:txBody>
          <a:bodyPr/>
          <a:lstStyle/>
          <a:p>
            <a:pPr marL="228600" indent="-228600" algn="l">
              <a:buFont typeface="Arial" pitchFamily="34" charset="0"/>
              <a:buChar char="•"/>
            </a:pPr>
            <a:r>
              <a:rPr lang="en-US"/>
              <a:t>If a categorical variable has </a:t>
            </a:r>
            <a:r>
              <a:rPr lang="en-US" i="1"/>
              <a:t>k</a:t>
            </a:r>
            <a:r>
              <a:rPr lang="en-US"/>
              <a:t>  levels, </a:t>
            </a:r>
          </a:p>
        </p:txBody>
      </p:sp>
      <p:graphicFrame>
        <p:nvGraphicFramePr>
          <p:cNvPr id="9" name="Object 3" descr="k minus 1"/>
          <p:cNvGraphicFramePr>
            <a:graphicFrameLocks noGrp="1" noChangeAspect="1"/>
          </p:cNvGraphicFramePr>
          <p:nvPr>
            <p:ph idx="12"/>
            <p:extLst>
              <p:ext uri="{D42A27DB-BD31-4B8C-83A1-F6EECF244321}">
                <p14:modId xmlns:p14="http://schemas.microsoft.com/office/powerpoint/2010/main" val="3670676126"/>
              </p:ext>
            </p:extLst>
          </p:nvPr>
        </p:nvGraphicFramePr>
        <p:xfrm>
          <a:off x="5847084" y="2033075"/>
          <a:ext cx="609600" cy="279400"/>
        </p:xfrm>
        <a:graphic>
          <a:graphicData uri="http://schemas.openxmlformats.org/presentationml/2006/ole">
            <mc:AlternateContent xmlns:mc="http://schemas.openxmlformats.org/markup-compatibility/2006">
              <mc:Choice xmlns:v="urn:schemas-microsoft-com:vml" Requires="v">
                <p:oleObj spid="_x0000_s372739" name="Equation" r:id="rId3" imgW="609480" imgH="279360" progId="Equation.DSMT4">
                  <p:embed/>
                </p:oleObj>
              </mc:Choice>
              <mc:Fallback>
                <p:oleObj name="Equation" r:id="rId3" imgW="609480" imgH="279360" progId="Equation.DSMT4">
                  <p:embed/>
                  <p:pic>
                    <p:nvPicPr>
                      <p:cNvPr id="0" name="OLE substitute image"/>
                      <p:cNvPicPr/>
                      <p:nvPr/>
                    </p:nvPicPr>
                    <p:blipFill>
                      <a:blip r:embed="rId4"/>
                      <a:stretch>
                        <a:fillRect/>
                      </a:stretch>
                    </p:blipFill>
                    <p:spPr>
                      <a:xfrm>
                        <a:off x="5847084" y="2033075"/>
                        <a:ext cx="609600" cy="279400"/>
                      </a:xfrm>
                      <a:prstGeom prst="rect">
                        <a:avLst/>
                      </a:prstGeom>
                    </p:spPr>
                  </p:pic>
                </p:oleObj>
              </mc:Fallback>
            </mc:AlternateContent>
          </a:graphicData>
        </a:graphic>
      </p:graphicFrame>
      <p:sp>
        <p:nvSpPr>
          <p:cNvPr id="13" name="Content Placeholder 4"/>
          <p:cNvSpPr>
            <a:spLocks noGrp="1"/>
          </p:cNvSpPr>
          <p:nvPr>
            <p:ph idx="11"/>
          </p:nvPr>
        </p:nvSpPr>
        <p:spPr>
          <a:xfrm>
            <a:off x="6432316" y="1929924"/>
            <a:ext cx="4336137" cy="488824"/>
          </a:xfrm>
        </p:spPr>
        <p:txBody>
          <a:bodyPr/>
          <a:lstStyle/>
          <a:p>
            <a:r>
              <a:rPr lang="en-US"/>
              <a:t>dummy variables are required, </a:t>
            </a:r>
          </a:p>
        </p:txBody>
      </p:sp>
      <p:sp>
        <p:nvSpPr>
          <p:cNvPr id="15" name="Content Placeholder 5"/>
          <p:cNvSpPr>
            <a:spLocks noGrp="1"/>
          </p:cNvSpPr>
          <p:nvPr>
            <p:ph idx="13"/>
          </p:nvPr>
        </p:nvSpPr>
        <p:spPr>
          <a:xfrm>
            <a:off x="476843" y="2418748"/>
            <a:ext cx="10601317" cy="1221383"/>
          </a:xfrm>
        </p:spPr>
        <p:txBody>
          <a:bodyPr/>
          <a:lstStyle/>
          <a:p>
            <a:pPr marL="228600" algn="l"/>
            <a:r>
              <a:rPr lang="en-US"/>
              <a:t>with each dummy variable being coded as 0 or 1.</a:t>
            </a:r>
          </a:p>
          <a:p>
            <a:pPr marL="228600" indent="-228600" algn="l">
              <a:buFont typeface="Arial" pitchFamily="34" charset="0"/>
              <a:buChar char="•"/>
            </a:pPr>
            <a:r>
              <a:rPr lang="en-US"/>
              <a:t>For example, a variable with levels A, B, and C could be represented by</a:t>
            </a:r>
          </a:p>
        </p:txBody>
      </p:sp>
      <p:graphicFrame>
        <p:nvGraphicFramePr>
          <p:cNvPr id="7" name="Content Placeholder 6" descr="x subscript 1 baseline and x subscript 2 baseline"/>
          <p:cNvGraphicFramePr>
            <a:graphicFrameLocks noGrp="1" noChangeAspect="1"/>
          </p:cNvGraphicFramePr>
          <p:nvPr>
            <p:ph idx="10"/>
            <p:extLst>
              <p:ext uri="{D42A27DB-BD31-4B8C-83A1-F6EECF244321}">
                <p14:modId xmlns:p14="http://schemas.microsoft.com/office/powerpoint/2010/main" val="2781215206"/>
              </p:ext>
            </p:extLst>
          </p:nvPr>
        </p:nvGraphicFramePr>
        <p:xfrm>
          <a:off x="762256" y="3464379"/>
          <a:ext cx="1193800" cy="381000"/>
        </p:xfrm>
        <a:graphic>
          <a:graphicData uri="http://schemas.openxmlformats.org/presentationml/2006/ole">
            <mc:AlternateContent xmlns:mc="http://schemas.openxmlformats.org/markup-compatibility/2006">
              <mc:Choice xmlns:v="urn:schemas-microsoft-com:vml" Requires="v">
                <p:oleObj spid="_x0000_s372740" name="Equation" r:id="rId5" imgW="1193760" imgH="380880" progId="Equation.DSMT4">
                  <p:embed/>
                </p:oleObj>
              </mc:Choice>
              <mc:Fallback>
                <p:oleObj name="Equation" r:id="rId5" imgW="1193760" imgH="380880" progId="Equation.DSMT4">
                  <p:embed/>
                  <p:pic>
                    <p:nvPicPr>
                      <p:cNvPr id="0" name="OLE substitute image"/>
                      <p:cNvPicPr/>
                      <p:nvPr/>
                    </p:nvPicPr>
                    <p:blipFill>
                      <a:blip r:embed="rId6"/>
                      <a:stretch>
                        <a:fillRect/>
                      </a:stretch>
                    </p:blipFill>
                    <p:spPr>
                      <a:xfrm>
                        <a:off x="762256" y="3464379"/>
                        <a:ext cx="1193800" cy="381000"/>
                      </a:xfrm>
                      <a:prstGeom prst="rect">
                        <a:avLst/>
                      </a:prstGeom>
                    </p:spPr>
                  </p:pic>
                </p:oleObj>
              </mc:Fallback>
            </mc:AlternateContent>
          </a:graphicData>
        </a:graphic>
      </p:graphicFrame>
      <p:sp>
        <p:nvSpPr>
          <p:cNvPr id="17" name="Content Placeholder 7"/>
          <p:cNvSpPr>
            <a:spLocks noGrp="1"/>
          </p:cNvSpPr>
          <p:nvPr>
            <p:ph idx="15"/>
          </p:nvPr>
        </p:nvSpPr>
        <p:spPr>
          <a:xfrm>
            <a:off x="1950876" y="3399812"/>
            <a:ext cx="7988627" cy="461151"/>
          </a:xfrm>
        </p:spPr>
        <p:txBody>
          <a:bodyPr/>
          <a:lstStyle/>
          <a:p>
            <a:pPr algn="l"/>
            <a:r>
              <a:rPr lang="en-US"/>
              <a:t>values of (0, 0) for A, (1, 0) for B, and (0, 1) for C.</a:t>
            </a:r>
          </a:p>
        </p:txBody>
      </p:sp>
      <p:sp>
        <p:nvSpPr>
          <p:cNvPr id="16" name="Content Placeholder 8"/>
          <p:cNvSpPr>
            <a:spLocks noGrp="1"/>
          </p:cNvSpPr>
          <p:nvPr>
            <p:ph idx="14"/>
          </p:nvPr>
        </p:nvSpPr>
        <p:spPr>
          <a:xfrm>
            <a:off x="476844" y="4027736"/>
            <a:ext cx="11241915" cy="457200"/>
          </a:xfrm>
        </p:spPr>
        <p:txBody>
          <a:bodyPr/>
          <a:lstStyle/>
          <a:p>
            <a:pPr marL="228600" indent="-228600" algn="l">
              <a:buFont typeface="Arial" pitchFamily="34" charset="0"/>
              <a:buChar char="•"/>
            </a:pPr>
            <a:r>
              <a:rPr lang="en-US"/>
              <a:t>Care must be taken in defining and interpreting the dummy variables.</a:t>
            </a:r>
          </a:p>
        </p:txBody>
      </p:sp>
    </p:spTree>
    <p:extLst>
      <p:ext uri="{BB962C8B-B14F-4D97-AF65-F5344CB8AC3E}">
        <p14:creationId xmlns:p14="http://schemas.microsoft.com/office/powerpoint/2010/main" val="26548820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Row or Column Percentages</a:t>
            </a:r>
          </a:p>
        </p:txBody>
      </p:sp>
      <p:sp>
        <p:nvSpPr>
          <p:cNvPr id="3" name="Content Placeholder 2"/>
          <p:cNvSpPr>
            <a:spLocks noGrp="1"/>
          </p:cNvSpPr>
          <p:nvPr>
            <p:ph idx="1"/>
          </p:nvPr>
        </p:nvSpPr>
        <p:spPr/>
        <p:txBody>
          <a:bodyPr/>
          <a:lstStyle/>
          <a:p>
            <a:pPr marL="0" indent="0">
              <a:spcBef>
                <a:spcPts val="1200"/>
              </a:spcBef>
              <a:spcAft>
                <a:spcPts val="1200"/>
              </a:spcAft>
              <a:buNone/>
            </a:pPr>
            <a:r>
              <a:rPr lang="en-US"/>
              <a:t>Converting the entries in the table into row percentages or column percentages can provide additional insight about the relationship between the two variables.</a:t>
            </a:r>
          </a:p>
        </p:txBody>
      </p:sp>
    </p:spTree>
    <p:extLst>
      <p:ext uri="{BB962C8B-B14F-4D97-AF65-F5344CB8AC3E}">
        <p14:creationId xmlns:p14="http://schemas.microsoft.com/office/powerpoint/2010/main" val="3722289862"/>
      </p:ext>
    </p:extLst>
  </p:cSld>
  <p:clrMapOvr>
    <a:masterClrMapping/>
  </p:clrMapOvr>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Complex Categorical Variables (2 of 2)</a:t>
            </a:r>
            <a:endParaRPr lang="en-IN"/>
          </a:p>
        </p:txBody>
      </p:sp>
      <p:sp>
        <p:nvSpPr>
          <p:cNvPr id="8" name="Content Placeholder 2"/>
          <p:cNvSpPr>
            <a:spLocks noGrp="1"/>
          </p:cNvSpPr>
          <p:nvPr>
            <p:ph idx="1"/>
          </p:nvPr>
        </p:nvSpPr>
        <p:spPr>
          <a:xfrm>
            <a:off x="476843" y="1944375"/>
            <a:ext cx="10818685" cy="1038387"/>
          </a:xfrm>
        </p:spPr>
        <p:txBody>
          <a:bodyPr/>
          <a:lstStyle/>
          <a:p>
            <a:pPr algn="l"/>
            <a:r>
              <a:rPr lang="en-IN" b="1" u="sng">
                <a:solidFill>
                  <a:srgbClr val="003865"/>
                </a:solidFill>
              </a:rPr>
              <a:t>Example</a:t>
            </a:r>
            <a:r>
              <a:rPr lang="en-IN">
                <a:solidFill>
                  <a:srgbClr val="003865"/>
                </a:solidFill>
              </a:rPr>
              <a:t>: Sales regions</a:t>
            </a:r>
          </a:p>
          <a:p>
            <a:pPr algn="l"/>
            <a:r>
              <a:rPr lang="en-US">
                <a:solidFill>
                  <a:srgbClr val="003865"/>
                </a:solidFill>
                <a:cs typeface="Arial" pitchFamily="34" charset="0"/>
              </a:rPr>
              <a:t>A variable indicating sales regions could be represented by</a:t>
            </a:r>
            <a:endParaRPr lang="en-US" i="1">
              <a:solidFill>
                <a:srgbClr val="003865"/>
              </a:solidFill>
              <a:cs typeface="Arial" pitchFamily="34" charset="0"/>
            </a:endParaRPr>
          </a:p>
        </p:txBody>
      </p:sp>
      <p:graphicFrame>
        <p:nvGraphicFramePr>
          <p:cNvPr id="23" name="Object 3" descr="x subscript 1 baseline and x subscript 2 baseline"/>
          <p:cNvGraphicFramePr>
            <a:graphicFrameLocks noGrp="1" noChangeAspect="1"/>
          </p:cNvGraphicFramePr>
          <p:nvPr>
            <p:ph idx="11"/>
            <p:extLst>
              <p:ext uri="{D42A27DB-BD31-4B8C-83A1-F6EECF244321}">
                <p14:modId xmlns:p14="http://schemas.microsoft.com/office/powerpoint/2010/main" val="1575977828"/>
              </p:ext>
            </p:extLst>
          </p:nvPr>
        </p:nvGraphicFramePr>
        <p:xfrm>
          <a:off x="8579130" y="2601882"/>
          <a:ext cx="1193760" cy="380880"/>
        </p:xfrm>
        <a:graphic>
          <a:graphicData uri="http://schemas.openxmlformats.org/presentationml/2006/ole">
            <mc:AlternateContent xmlns:mc="http://schemas.openxmlformats.org/markup-compatibility/2006">
              <mc:Choice xmlns:v="urn:schemas-microsoft-com:vml" Requires="v">
                <p:oleObj spid="_x0000_s373762" name="Equation" r:id="rId3" imgW="1193760" imgH="380880" progId="Equation.DSMT4">
                  <p:embed/>
                </p:oleObj>
              </mc:Choice>
              <mc:Fallback>
                <p:oleObj name="Equation" r:id="rId3" imgW="1193760" imgH="380880" progId="Equation.DSMT4">
                  <p:embed/>
                  <p:pic>
                    <p:nvPicPr>
                      <p:cNvPr id="0" name="OLE substitute image"/>
                      <p:cNvPicPr/>
                      <p:nvPr/>
                    </p:nvPicPr>
                    <p:blipFill>
                      <a:blip r:embed="rId4"/>
                      <a:stretch>
                        <a:fillRect/>
                      </a:stretch>
                    </p:blipFill>
                    <p:spPr>
                      <a:xfrm>
                        <a:off x="8579130" y="2601882"/>
                        <a:ext cx="1193760" cy="380880"/>
                      </a:xfrm>
                      <a:prstGeom prst="rect">
                        <a:avLst/>
                      </a:prstGeom>
                    </p:spPr>
                  </p:pic>
                </p:oleObj>
              </mc:Fallback>
            </mc:AlternateContent>
          </a:graphicData>
        </a:graphic>
      </p:graphicFrame>
      <p:sp>
        <p:nvSpPr>
          <p:cNvPr id="12" name="Content Placeholder 4"/>
          <p:cNvSpPr>
            <a:spLocks noGrp="1"/>
          </p:cNvSpPr>
          <p:nvPr>
            <p:ph idx="13"/>
          </p:nvPr>
        </p:nvSpPr>
        <p:spPr>
          <a:xfrm>
            <a:off x="469371" y="2916710"/>
            <a:ext cx="10817641" cy="450284"/>
          </a:xfrm>
        </p:spPr>
        <p:txBody>
          <a:bodyPr/>
          <a:lstStyle/>
          <a:p>
            <a:pPr algn="l"/>
            <a:r>
              <a:rPr lang="en-US">
                <a:solidFill>
                  <a:srgbClr val="003865"/>
                </a:solidFill>
                <a:cs typeface="Arial" pitchFamily="34" charset="0"/>
              </a:rPr>
              <a:t>values as follows:</a:t>
            </a:r>
          </a:p>
        </p:txBody>
      </p:sp>
      <p:pic>
        <p:nvPicPr>
          <p:cNvPr id="5" name="Content Placeholder 4" descr="A table indicating sales regions represented by three columns of data: Region, which is column 1, x subscript 1 baseline, which is column 2 and x subscript 2 baseline, which is column 3. Data is as follows:&#10;Region A, column 2 is 0 and column 3 is 0.&#10;Region B, column 2 is 1 and column 3 is 0.&#10;Region C, column 2 is 0 and column 3 is 1.">
            <a:extLst>
              <a:ext uri="{FF2B5EF4-FFF2-40B4-BE49-F238E27FC236}">
                <a16:creationId xmlns:a16="http://schemas.microsoft.com/office/drawing/2014/main" id="{38F86512-4D0A-4700-A42E-C480B5710F95}"/>
              </a:ext>
            </a:extLst>
          </p:cNvPr>
          <p:cNvPicPr>
            <a:picLocks noGrp="1" noChangeAspect="1"/>
          </p:cNvPicPr>
          <p:nvPr>
            <p:ph idx="15"/>
          </p:nvPr>
        </p:nvPicPr>
        <p:blipFill>
          <a:blip r:embed="rId5"/>
          <a:stretch>
            <a:fillRect/>
          </a:stretch>
        </p:blipFill>
        <p:spPr>
          <a:xfrm>
            <a:off x="3721053" y="3681822"/>
            <a:ext cx="4330263" cy="2542540"/>
          </a:xfrm>
          <a:prstGeom prst="rect">
            <a:avLst/>
          </a:prstGeom>
        </p:spPr>
      </p:pic>
    </p:spTree>
    <p:extLst>
      <p:ext uri="{BB962C8B-B14F-4D97-AF65-F5344CB8AC3E}">
        <p14:creationId xmlns:p14="http://schemas.microsoft.com/office/powerpoint/2010/main" val="3523263122"/>
      </p:ext>
    </p:extLst>
  </p:cSld>
  <p:clrMapOvr>
    <a:masterClrMapping/>
  </p:clrMapOvr>
  <p:transition/>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505FA4-7B9A-42B0-A1C3-E09C0264B571}"/>
              </a:ext>
            </a:extLst>
          </p:cNvPr>
          <p:cNvSpPr>
            <a:spLocks noGrp="1"/>
          </p:cNvSpPr>
          <p:nvPr>
            <p:ph type="title"/>
          </p:nvPr>
        </p:nvSpPr>
        <p:spPr/>
        <p:txBody>
          <a:bodyPr/>
          <a:lstStyle/>
          <a:p>
            <a:r>
              <a:rPr lang="en-US"/>
              <a:t>Residual Analysis</a:t>
            </a:r>
            <a:endParaRPr lang="en-IN"/>
          </a:p>
        </p:txBody>
      </p:sp>
      <p:sp>
        <p:nvSpPr>
          <p:cNvPr id="2" name="Content Placeholder 2">
            <a:extLst>
              <a:ext uri="{FF2B5EF4-FFF2-40B4-BE49-F238E27FC236}">
                <a16:creationId xmlns:a16="http://schemas.microsoft.com/office/drawing/2014/main" id="{2C0CD9BD-25C6-4C32-80E6-9211768FD3EC}"/>
              </a:ext>
            </a:extLst>
          </p:cNvPr>
          <p:cNvSpPr>
            <a:spLocks noGrp="1"/>
          </p:cNvSpPr>
          <p:nvPr>
            <p:ph sz="half" idx="2"/>
          </p:nvPr>
        </p:nvSpPr>
        <p:spPr>
          <a:xfrm>
            <a:off x="459381" y="1854190"/>
            <a:ext cx="7587657" cy="495300"/>
          </a:xfrm>
        </p:spPr>
        <p:txBody>
          <a:bodyPr/>
          <a:lstStyle/>
          <a:p>
            <a:r>
              <a:rPr lang="en-US">
                <a:solidFill>
                  <a:srgbClr val="003865"/>
                </a:solidFill>
                <a:cs typeface="Arial" pitchFamily="34" charset="0"/>
              </a:rPr>
              <a:t>For simple linear regression, the residual plot against</a:t>
            </a:r>
            <a:endParaRPr lang="en-IN" i="1"/>
          </a:p>
        </p:txBody>
      </p:sp>
      <p:graphicFrame>
        <p:nvGraphicFramePr>
          <p:cNvPr id="9" name="Object 3" descr="y caret">
            <a:extLst>
              <a:ext uri="{FF2B5EF4-FFF2-40B4-BE49-F238E27FC236}">
                <a16:creationId xmlns:a16="http://schemas.microsoft.com/office/drawing/2014/main" id="{23A5EF11-D253-4AD6-ABD9-FE6FB512AD1B}"/>
              </a:ext>
            </a:extLst>
          </p:cNvPr>
          <p:cNvGraphicFramePr>
            <a:graphicFrameLocks noGrp="1" noChangeAspect="1"/>
          </p:cNvGraphicFramePr>
          <p:nvPr>
            <p:ph idx="10"/>
            <p:extLst>
              <p:ext uri="{D42A27DB-BD31-4B8C-83A1-F6EECF244321}">
                <p14:modId xmlns:p14="http://schemas.microsoft.com/office/powerpoint/2010/main" val="643516125"/>
              </p:ext>
            </p:extLst>
          </p:nvPr>
        </p:nvGraphicFramePr>
        <p:xfrm>
          <a:off x="7978458" y="1932940"/>
          <a:ext cx="228600" cy="368280"/>
        </p:xfrm>
        <a:graphic>
          <a:graphicData uri="http://schemas.openxmlformats.org/presentationml/2006/ole">
            <mc:AlternateContent xmlns:mc="http://schemas.openxmlformats.org/markup-compatibility/2006">
              <mc:Choice xmlns:v="urn:schemas-microsoft-com:vml" Requires="v">
                <p:oleObj spid="_x0000_s374787" name="Equation" r:id="rId3" imgW="228600" imgH="368280" progId="Equation.DSMT4">
                  <p:embed/>
                </p:oleObj>
              </mc:Choice>
              <mc:Fallback>
                <p:oleObj name="Equation" r:id="rId3" imgW="228600" imgH="368280" progId="Equation.DSMT4">
                  <p:embed/>
                  <p:pic>
                    <p:nvPicPr>
                      <p:cNvPr id="0" name="OLE substitute image"/>
                      <p:cNvPicPr/>
                      <p:nvPr/>
                    </p:nvPicPr>
                    <p:blipFill>
                      <a:blip r:embed="rId4"/>
                      <a:stretch>
                        <a:fillRect/>
                      </a:stretch>
                    </p:blipFill>
                    <p:spPr>
                      <a:xfrm>
                        <a:off x="7978458" y="1932940"/>
                        <a:ext cx="228600" cy="36828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DC1FC7FD-C530-442D-BF93-24FCB2885309}"/>
              </a:ext>
            </a:extLst>
          </p:cNvPr>
          <p:cNvSpPr>
            <a:spLocks noGrp="1"/>
          </p:cNvSpPr>
          <p:nvPr>
            <p:ph idx="11"/>
          </p:nvPr>
        </p:nvSpPr>
        <p:spPr>
          <a:xfrm>
            <a:off x="476843" y="1874520"/>
            <a:ext cx="11241915" cy="1511300"/>
          </a:xfrm>
        </p:spPr>
        <p:txBody>
          <a:bodyPr/>
          <a:lstStyle/>
          <a:p>
            <a:pPr marL="228600" indent="7483475" algn="l"/>
            <a:r>
              <a:rPr lang="en-US">
                <a:solidFill>
                  <a:srgbClr val="003865"/>
                </a:solidFill>
                <a:cs typeface="Arial" pitchFamily="34" charset="0"/>
              </a:rPr>
              <a:t>and the residual plot against </a:t>
            </a:r>
            <a:r>
              <a:rPr lang="en-US" i="1">
                <a:solidFill>
                  <a:srgbClr val="003865"/>
                </a:solidFill>
                <a:cs typeface="Arial" pitchFamily="34" charset="0"/>
              </a:rPr>
              <a:t>x</a:t>
            </a:r>
            <a:r>
              <a:rPr lang="en-US">
                <a:solidFill>
                  <a:srgbClr val="003865"/>
                </a:solidFill>
                <a:cs typeface="Arial" pitchFamily="34" charset="0"/>
              </a:rPr>
              <a:t> provide the same information.</a:t>
            </a:r>
          </a:p>
          <a:p>
            <a:pPr marL="228600" indent="-228600" algn="l">
              <a:buFont typeface="Arial" pitchFamily="34" charset="0"/>
              <a:buChar char="•"/>
            </a:pPr>
            <a:r>
              <a:rPr lang="en-US">
                <a:solidFill>
                  <a:srgbClr val="003865"/>
                </a:solidFill>
                <a:cs typeface="Arial" pitchFamily="34" charset="0"/>
              </a:rPr>
              <a:t>In multiple regression analysis it is preferable to use the residual plot against</a:t>
            </a:r>
            <a:endParaRPr lang="en-IN" i="1"/>
          </a:p>
        </p:txBody>
      </p:sp>
      <p:graphicFrame>
        <p:nvGraphicFramePr>
          <p:cNvPr id="10" name="Object 5" descr="y caret">
            <a:extLst>
              <a:ext uri="{FF2B5EF4-FFF2-40B4-BE49-F238E27FC236}">
                <a16:creationId xmlns:a16="http://schemas.microsoft.com/office/drawing/2014/main" id="{49DC7E75-F5AF-4FE5-A660-3D6EE9E2C9CE}"/>
              </a:ext>
            </a:extLst>
          </p:cNvPr>
          <p:cNvGraphicFramePr>
            <a:graphicFrameLocks noGrp="1" noChangeAspect="1"/>
          </p:cNvGraphicFramePr>
          <p:nvPr>
            <p:ph idx="13"/>
            <p:extLst>
              <p:ext uri="{D42A27DB-BD31-4B8C-83A1-F6EECF244321}">
                <p14:modId xmlns:p14="http://schemas.microsoft.com/office/powerpoint/2010/main" val="4037478793"/>
              </p:ext>
            </p:extLst>
          </p:nvPr>
        </p:nvGraphicFramePr>
        <p:xfrm>
          <a:off x="11176953" y="2915285"/>
          <a:ext cx="228600" cy="368280"/>
        </p:xfrm>
        <a:graphic>
          <a:graphicData uri="http://schemas.openxmlformats.org/presentationml/2006/ole">
            <mc:AlternateContent xmlns:mc="http://schemas.openxmlformats.org/markup-compatibility/2006">
              <mc:Choice xmlns:v="urn:schemas-microsoft-com:vml" Requires="v">
                <p:oleObj spid="_x0000_s374788" name="Equation" r:id="rId5" imgW="228600" imgH="368280" progId="Equation.DSMT4">
                  <p:embed/>
                </p:oleObj>
              </mc:Choice>
              <mc:Fallback>
                <p:oleObj name="Equation" r:id="rId5" imgW="228600" imgH="368280" progId="Equation.DSMT4">
                  <p:embed/>
                  <p:pic>
                    <p:nvPicPr>
                      <p:cNvPr id="0" name="OLE substitute image"/>
                      <p:cNvPicPr/>
                      <p:nvPr/>
                    </p:nvPicPr>
                    <p:blipFill>
                      <a:blip r:embed="rId6"/>
                      <a:stretch>
                        <a:fillRect/>
                      </a:stretch>
                    </p:blipFill>
                    <p:spPr>
                      <a:xfrm>
                        <a:off x="11176953" y="2915285"/>
                        <a:ext cx="228600" cy="36828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8D3674A3-D737-4A0C-A963-13AA0683AACD}"/>
              </a:ext>
            </a:extLst>
          </p:cNvPr>
          <p:cNvSpPr>
            <a:spLocks noGrp="1"/>
          </p:cNvSpPr>
          <p:nvPr>
            <p:ph idx="15"/>
          </p:nvPr>
        </p:nvSpPr>
        <p:spPr>
          <a:xfrm>
            <a:off x="476842" y="3163591"/>
            <a:ext cx="11238313" cy="633709"/>
          </a:xfrm>
        </p:spPr>
        <p:txBody>
          <a:bodyPr/>
          <a:lstStyle/>
          <a:p>
            <a:pPr marL="228600" algn="l"/>
            <a:r>
              <a:rPr lang="en-US">
                <a:solidFill>
                  <a:srgbClr val="003865"/>
                </a:solidFill>
                <a:cs typeface="Arial" pitchFamily="34" charset="0"/>
              </a:rPr>
              <a:t>to determine if the model assumptions are satisfied.</a:t>
            </a:r>
            <a:endParaRPr lang="en-IN"/>
          </a:p>
        </p:txBody>
      </p:sp>
    </p:spTree>
    <p:extLst>
      <p:ext uri="{BB962C8B-B14F-4D97-AF65-F5344CB8AC3E}">
        <p14:creationId xmlns:p14="http://schemas.microsoft.com/office/powerpoint/2010/main" val="3979345405"/>
      </p:ext>
    </p:extLst>
  </p:cSld>
  <p:clrMapOvr>
    <a:masterClrMapping/>
  </p:clrMapOvr>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423A7F-DE08-48AB-9797-8F7DDCC2925E}"/>
                  </a:ext>
                </a:extLst>
              </p:cNvPr>
              <p:cNvSpPr>
                <a:spLocks noGrp="1"/>
              </p:cNvSpPr>
              <p:nvPr>
                <p:ph type="title"/>
              </p:nvPr>
            </p:nvSpPr>
            <p:spPr/>
            <p:txBody>
              <a:bodyPr/>
              <a:lstStyle/>
              <a:p>
                <a:pPr/>
                <a:r>
                  <a:rPr lang="en-US">
                    <a:cs typeface="Arial" pitchFamily="34" charset="0"/>
                  </a:rPr>
                  <a:t>Standardized Residual Plot Against</a:t>
                </a:r>
                <a14:m>
                  <m:oMath xmlns:m="http://schemas.openxmlformats.org/officeDocument/2006/math">
                    <m:r>
                      <a:rPr lang="en-US" b="0">
                        <a:latin typeface="Cambria Math"/>
                      </a:rPr>
                      <m:t> </m:t>
                    </m:r>
                    <m:acc>
                      <m:accPr>
                        <m:chr m:val="̂"/>
                        <m:ctrlPr>
                          <a:rPr lang="en-US" i="1">
                            <a:latin typeface="Cambria Math" panose="02040503050406030204" pitchFamily="18" charset="0"/>
                          </a:rPr>
                        </m:ctrlPr>
                      </m:accPr>
                      <m:e>
                        <m:r>
                          <a:rPr lang="en-US" b="0" i="1">
                            <a:latin typeface="Cambria Math"/>
                          </a:rPr>
                          <m:t>𝑦</m:t>
                        </m:r>
                      </m:e>
                    </m:acc>
                  </m:oMath>
                </a14:m>
                <a:r>
                  <a:rPr lang="en-US">
                    <a:cs typeface="Arial" pitchFamily="34" charset="0"/>
                  </a:rPr>
                  <a:t> </a:t>
                </a:r>
                <a:r>
                  <a:rPr lang="en-US"/>
                  <a:t>(1 of 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a:extLst>
                  <a:ext uri="{FF2B5EF4-FFF2-40B4-BE49-F238E27FC236}">
                    <a16:creationId xmlns:a16="http://schemas.microsoft.com/office/drawing/2014/main" id="{CE423A7F-DE08-48AB-9797-8F7DDCC2925E}"/>
                  </a:ext>
                </a:extLst>
              </p:cNvPr>
              <p:cNvSpPr>
                <a:spLocks noGrp="1" noRot="1" noChangeAspect="1" noMove="1" noResize="1" noEditPoints="1" noAdjustHandles="1" noChangeArrowheads="1" noChangeShapeType="1" noTextEdit="1"/>
              </p:cNvSpPr>
              <p:nvPr>
                <p:ph type="title"/>
              </p:nvPr>
            </p:nvSpPr>
            <p:spPr>
              <a:blipFill>
                <a:blip r:embed="rId3"/>
                <a:stretch>
                  <a:fillRect l="-488" t="-14070" r="-542" b="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F25B204-25A3-4B1C-849F-D89059A26809}"/>
              </a:ext>
            </a:extLst>
          </p:cNvPr>
          <p:cNvSpPr>
            <a:spLocks noGrp="1"/>
          </p:cNvSpPr>
          <p:nvPr>
            <p:ph sz="half" idx="1"/>
          </p:nvPr>
        </p:nvSpPr>
        <p:spPr>
          <a:xfrm>
            <a:off x="476844" y="1825625"/>
            <a:ext cx="11241914" cy="1603375"/>
          </a:xfrm>
        </p:spPr>
        <p:txBody>
          <a:bodyPr/>
          <a:lstStyle/>
          <a:p>
            <a:r>
              <a:rPr lang="en-US">
                <a:solidFill>
                  <a:srgbClr val="003865"/>
                </a:solidFill>
                <a:cs typeface="Arial" pitchFamily="34" charset="0"/>
              </a:rPr>
              <a:t>Standardized residuals are frequently used in residual plots for purposes of:</a:t>
            </a:r>
          </a:p>
          <a:p>
            <a:pPr marL="800100" lvl="1" indent="-342900">
              <a:spcBef>
                <a:spcPct val="20000"/>
              </a:spcBef>
              <a:buSzTx/>
            </a:pPr>
            <a:r>
              <a:rPr lang="en-US">
                <a:solidFill>
                  <a:srgbClr val="003865"/>
                </a:solidFill>
                <a:cs typeface="Arial" pitchFamily="34" charset="0"/>
              </a:rPr>
              <a:t>Identifying outliers (typically, standardized residuals</a:t>
            </a:r>
          </a:p>
        </p:txBody>
      </p:sp>
      <p:graphicFrame>
        <p:nvGraphicFramePr>
          <p:cNvPr id="7" name="Object 3" descr="less than negative 2 or greater than positive 2">
            <a:extLst>
              <a:ext uri="{FF2B5EF4-FFF2-40B4-BE49-F238E27FC236}">
                <a16:creationId xmlns:a16="http://schemas.microsoft.com/office/drawing/2014/main" id="{7B2D1438-D092-44F4-83BB-16CB4218E382}"/>
              </a:ext>
            </a:extLst>
          </p:cNvPr>
          <p:cNvGraphicFramePr>
            <a:graphicFrameLocks noGrp="1" noChangeAspect="1"/>
          </p:cNvGraphicFramePr>
          <p:nvPr>
            <p:ph sz="half" idx="2"/>
            <p:extLst>
              <p:ext uri="{D42A27DB-BD31-4B8C-83A1-F6EECF244321}">
                <p14:modId xmlns:p14="http://schemas.microsoft.com/office/powerpoint/2010/main" val="2856456810"/>
              </p:ext>
            </p:extLst>
          </p:nvPr>
        </p:nvGraphicFramePr>
        <p:xfrm>
          <a:off x="8374228" y="2455862"/>
          <a:ext cx="1752600" cy="342900"/>
        </p:xfrm>
        <a:graphic>
          <a:graphicData uri="http://schemas.openxmlformats.org/presentationml/2006/ole">
            <mc:AlternateContent xmlns:mc="http://schemas.openxmlformats.org/markup-compatibility/2006">
              <mc:Choice xmlns:v="urn:schemas-microsoft-com:vml" Requires="v">
                <p:oleObj spid="_x0000_s375810" name="Equation" r:id="rId4" imgW="1752480" imgH="342720" progId="Equation.DSMT4">
                  <p:embed/>
                </p:oleObj>
              </mc:Choice>
              <mc:Fallback>
                <p:oleObj name="Equation" r:id="rId4" imgW="1752480" imgH="342720" progId="Equation.DSMT4">
                  <p:embed/>
                  <p:pic>
                    <p:nvPicPr>
                      <p:cNvPr id="0" name="OLE substitute image"/>
                      <p:cNvPicPr/>
                      <p:nvPr/>
                    </p:nvPicPr>
                    <p:blipFill>
                      <a:blip r:embed="rId5"/>
                      <a:stretch>
                        <a:fillRect/>
                      </a:stretch>
                    </p:blipFill>
                    <p:spPr>
                      <a:xfrm>
                        <a:off x="8374228" y="2455862"/>
                        <a:ext cx="17526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34292D69-E394-4477-923F-749F1150B759}"/>
              </a:ext>
            </a:extLst>
          </p:cNvPr>
          <p:cNvSpPr>
            <a:spLocks noGrp="1"/>
          </p:cNvSpPr>
          <p:nvPr>
            <p:ph sz="half" idx="10"/>
          </p:nvPr>
        </p:nvSpPr>
        <p:spPr>
          <a:xfrm>
            <a:off x="473242" y="2908301"/>
            <a:ext cx="11245516" cy="2692399"/>
          </a:xfrm>
        </p:spPr>
        <p:txBody>
          <a:bodyPr/>
          <a:lstStyle/>
          <a:p>
            <a:pPr marL="800100" lvl="1" indent="-342900">
              <a:spcBef>
                <a:spcPct val="20000"/>
              </a:spcBef>
              <a:buSzTx/>
            </a:pPr>
            <a:r>
              <a:rPr lang="en-US">
                <a:solidFill>
                  <a:srgbClr val="003865"/>
                </a:solidFill>
                <a:cs typeface="Arial" pitchFamily="34" charset="0"/>
              </a:rPr>
              <a:t>Providing insight about the assumption that the error term </a:t>
            </a:r>
            <a:r>
              <a:rPr lang="en-US" i="1">
                <a:solidFill>
                  <a:srgbClr val="003865"/>
                </a:solidFill>
                <a:latin typeface="Symbol" panose="05050102010706020507" pitchFamily="18" charset="2"/>
                <a:cs typeface="Arial" pitchFamily="34" charset="0"/>
              </a:rPr>
              <a:t></a:t>
            </a:r>
            <a:r>
              <a:rPr lang="en-US">
                <a:solidFill>
                  <a:srgbClr val="003865"/>
                </a:solidFill>
                <a:cs typeface="Arial" pitchFamily="34" charset="0"/>
              </a:rPr>
              <a:t> has a normal distribution</a:t>
            </a:r>
          </a:p>
          <a:p>
            <a:r>
              <a:rPr lang="en-US">
                <a:solidFill>
                  <a:srgbClr val="003865"/>
                </a:solidFill>
                <a:cs typeface="Arial" pitchFamily="34" charset="0"/>
              </a:rPr>
              <a:t>The computation of the standardized residuals in multiple regression analysis is too complex to be done by hand.</a:t>
            </a:r>
          </a:p>
          <a:p>
            <a:r>
              <a:rPr lang="en-US">
                <a:solidFill>
                  <a:srgbClr val="003865"/>
                </a:solidFill>
                <a:cs typeface="Arial" pitchFamily="34" charset="0"/>
              </a:rPr>
              <a:t>Excel’s Regression tool can be used.</a:t>
            </a:r>
            <a:endParaRPr lang="en-IN"/>
          </a:p>
        </p:txBody>
      </p:sp>
    </p:spTree>
    <p:extLst>
      <p:ext uri="{BB962C8B-B14F-4D97-AF65-F5344CB8AC3E}">
        <p14:creationId xmlns:p14="http://schemas.microsoft.com/office/powerpoint/2010/main" val="848134852"/>
      </p:ext>
    </p:extLst>
  </p:cSld>
  <p:clrMapOvr>
    <a:masterClrMapping/>
  </p:clrMapOvr>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a:cs typeface="Arial" pitchFamily="34" charset="0"/>
                  </a:rPr>
                  <a:t>Standardized Residual Plot Against</a:t>
                </a:r>
                <a14:m>
                  <m:oMath xmlns:m="http://schemas.openxmlformats.org/officeDocument/2006/math">
                    <m:r>
                      <a:rPr lang="en-US" b="0">
                        <a:latin typeface="Cambria Math"/>
                      </a:rPr>
                      <m:t> </m:t>
                    </m:r>
                    <m:acc>
                      <m:accPr>
                        <m:chr m:val="̂"/>
                        <m:ctrlPr>
                          <a:rPr lang="en-US" i="1">
                            <a:latin typeface="Cambria Math" panose="02040503050406030204" pitchFamily="18" charset="0"/>
                          </a:rPr>
                        </m:ctrlPr>
                      </m:accPr>
                      <m:e>
                        <m:r>
                          <a:rPr lang="en-US" b="0" i="1">
                            <a:latin typeface="Cambria Math"/>
                          </a:rPr>
                          <m:t>𝑦</m:t>
                        </m:r>
                      </m:e>
                    </m:acc>
                  </m:oMath>
                </a14:m>
                <a:r>
                  <a:rPr lang="en-US">
                    <a:cs typeface="Arial" pitchFamily="34" charset="0"/>
                  </a:rPr>
                  <a:t> </a:t>
                </a:r>
                <a:r>
                  <a:rPr lang="en-US"/>
                  <a:t>(2 of 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488" t="-14070" r="-542" b="0"/>
                </a:stretch>
              </a:blipFill>
            </p:spPr>
            <p:txBody>
              <a:bodyPr/>
              <a:lstStyle/>
              <a:p>
                <a:r>
                  <a:rPr lang="en-IN">
                    <a:noFill/>
                  </a:rPr>
                  <a:t> </a:t>
                </a:r>
              </a:p>
            </p:txBody>
          </p:sp>
        </mc:Fallback>
      </mc:AlternateContent>
      <p:sp>
        <p:nvSpPr>
          <p:cNvPr id="5" name="Content Placeholder 2"/>
          <p:cNvSpPr>
            <a:spLocks noGrp="1"/>
          </p:cNvSpPr>
          <p:nvPr>
            <p:ph sz="half" idx="1"/>
          </p:nvPr>
        </p:nvSpPr>
        <p:spPr>
          <a:xfrm>
            <a:off x="476843" y="1825625"/>
            <a:ext cx="10872475" cy="514163"/>
          </a:xfrm>
        </p:spPr>
        <p:txBody>
          <a:bodyPr/>
          <a:lstStyle/>
          <a:p>
            <a:pPr marL="0" indent="0">
              <a:buNone/>
            </a:pPr>
            <a:r>
              <a:rPr lang="en-IN" b="1" u="sng"/>
              <a:t>Example:</a:t>
            </a:r>
            <a:r>
              <a:rPr lang="en-IN"/>
              <a:t> Butler Trucking Company: Residual output</a:t>
            </a:r>
          </a:p>
        </p:txBody>
      </p:sp>
      <p:pic>
        <p:nvPicPr>
          <p:cNvPr id="6" name="Picture 3" descr="A screenshot of an Excel sheet shows the data used to create a standardized residual plot against the predicted values y-hat for Butler Trucking. It includes two tables. The column headers of the first table are observation, predicted time, residuals, and standard residuals. The data are as follows: 1, 8.9385, 0.3615, 0.7153; 2, 4.9583, negative 0.1583, negative 0.3132; 3, 8.9385, negative 0.0385, negative 0.0761; 4, 7.0916, negative 0.5916, negative 1.1704; 5, 4.0349, 0.1651, 0.3267; 6, 5.8689, 0.3311, 0.6550; 7, 6.4867, 0.9133, 1.8069; 8, 6.7987, negative 0.7987, negative 1.5802; 9, 7.4037, 0.1963, 0.3884; and 10, 6.4803, negative 0.3803, negative 0.7523. The column headers of the second table are predicted time and standard residuals. The data are as follows: 8.9385, 0.7153; 4.9583, negative 0.3132; 8.9385, negative 0.0761; 7.0916, negative 1.1704; 4.0349, 0.3267; 5.8689, 0.6550; 6.4867, 1.8069; 6.7987, negative 1.5802; 7.4037, 0.3884; and 6.4803, negative 0.7523. ">
            <a:extLst>
              <a:ext uri="{FF2B5EF4-FFF2-40B4-BE49-F238E27FC236}">
                <a16:creationId xmlns:a16="http://schemas.microsoft.com/office/drawing/2014/main" id="{A3285F80-92A2-4FEE-840A-0884F25F6361}"/>
              </a:ext>
            </a:extLst>
          </p:cNvPr>
          <p:cNvPicPr>
            <a:picLocks noGrp="1" noChangeAspect="1"/>
          </p:cNvPicPr>
          <p:nvPr>
            <p:ph sz="half" idx="2"/>
          </p:nvPr>
        </p:nvPicPr>
        <p:blipFill>
          <a:blip r:embed="rId3"/>
          <a:stretch>
            <a:fillRect/>
          </a:stretch>
        </p:blipFill>
        <p:spPr>
          <a:xfrm>
            <a:off x="1185631" y="2514585"/>
            <a:ext cx="9820738" cy="3134780"/>
          </a:xfrm>
          <a:prstGeom prst="rect">
            <a:avLst/>
          </a:prstGeom>
        </p:spPr>
      </p:pic>
    </p:spTree>
    <p:extLst>
      <p:ext uri="{BB962C8B-B14F-4D97-AF65-F5344CB8AC3E}">
        <p14:creationId xmlns:p14="http://schemas.microsoft.com/office/powerpoint/2010/main" val="2854753902"/>
      </p:ext>
    </p:extLst>
  </p:cSld>
  <p:clrMapOvr>
    <a:masterClrMapping/>
  </p:clrMapOvr>
  <p:transition/>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a:cs typeface="Arial" pitchFamily="34" charset="0"/>
                  </a:rPr>
                  <a:t>Standardized Residual Plot Against</a:t>
                </a:r>
                <a14:m>
                  <m:oMath xmlns:m="http://schemas.openxmlformats.org/officeDocument/2006/math">
                    <m:r>
                      <a:rPr lang="en-US" b="0">
                        <a:latin typeface="Cambria Math"/>
                      </a:rPr>
                      <m:t> </m:t>
                    </m:r>
                    <m:acc>
                      <m:accPr>
                        <m:chr m:val="̂"/>
                        <m:ctrlPr>
                          <a:rPr lang="en-US" i="1">
                            <a:latin typeface="Cambria Math" panose="02040503050406030204" pitchFamily="18" charset="0"/>
                          </a:rPr>
                        </m:ctrlPr>
                      </m:accPr>
                      <m:e>
                        <m:r>
                          <a:rPr lang="en-US" b="0" i="1">
                            <a:latin typeface="Cambria Math"/>
                          </a:rPr>
                          <m:t>𝑦</m:t>
                        </m:r>
                      </m:e>
                    </m:acc>
                  </m:oMath>
                </a14:m>
                <a:r>
                  <a:rPr lang="en-US">
                    <a:cs typeface="Arial" pitchFamily="34" charset="0"/>
                  </a:rPr>
                  <a:t> </a:t>
                </a:r>
                <a:r>
                  <a:rPr lang="en-US"/>
                  <a:t>(3 of 3)</a:t>
                </a:r>
                <a:endParaRPr lang="en-IN"/>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488" t="-14070" r="-542" b="0"/>
                </a:stretch>
              </a:blipFill>
            </p:spPr>
            <p:txBody>
              <a:bodyPr/>
              <a:lstStyle/>
              <a:p>
                <a:r>
                  <a:rPr lang="en-IN">
                    <a:noFill/>
                  </a:rPr>
                  <a:t> </a:t>
                </a:r>
              </a:p>
            </p:txBody>
          </p:sp>
        </mc:Fallback>
      </mc:AlternateContent>
      <p:sp>
        <p:nvSpPr>
          <p:cNvPr id="5" name="Content Placeholder 2"/>
          <p:cNvSpPr>
            <a:spLocks noGrp="1"/>
          </p:cNvSpPr>
          <p:nvPr>
            <p:ph sz="half" idx="1"/>
          </p:nvPr>
        </p:nvSpPr>
        <p:spPr>
          <a:xfrm>
            <a:off x="476843" y="1825625"/>
            <a:ext cx="10872475" cy="514163"/>
          </a:xfrm>
        </p:spPr>
        <p:txBody>
          <a:bodyPr/>
          <a:lstStyle/>
          <a:p>
            <a:pPr marL="0" indent="0">
              <a:buNone/>
            </a:pPr>
            <a:r>
              <a:rPr lang="en-IN" b="1" u="sng"/>
              <a:t>Example:</a:t>
            </a:r>
            <a:r>
              <a:rPr lang="en-IN"/>
              <a:t> Butler Trucking Company</a:t>
            </a:r>
          </a:p>
        </p:txBody>
      </p:sp>
      <p:pic>
        <p:nvPicPr>
          <p:cNvPr id="7" name="Picture 3" descr="A standardized residual plot against the predicted values y-hat for Butler Trucking. The horizontal axis representing predicted time ranges from 4.0000 to 10.0000, in increments of 1.0000. The vertical axis representing standardized residuals ranges from negative 2.0000 to 2.0000, in increments of 0.5000. The plots are as follows: (4.0000, 0.4000), (5.0000, negative 0.2000), (6.0000, 0.6000), (6.5000, 0.2000), (6.5000, negative 0.7000), (6.7000, negative 0.6700), (7.0000, negative 1.2000), (7.4.0000, 0.4000), (9.0000, 0.7000), and (9.0000, 0.0000). Note: all values are approximate. ">
            <a:extLst>
              <a:ext uri="{FF2B5EF4-FFF2-40B4-BE49-F238E27FC236}">
                <a16:creationId xmlns:a16="http://schemas.microsoft.com/office/drawing/2014/main" id="{1EEE3A62-E228-4546-89BF-1877DE814E40}"/>
              </a:ext>
            </a:extLst>
          </p:cNvPr>
          <p:cNvPicPr>
            <a:picLocks noGrp="1" noChangeAspect="1"/>
          </p:cNvPicPr>
          <p:nvPr>
            <p:ph sz="half" idx="2"/>
          </p:nvPr>
        </p:nvPicPr>
        <p:blipFill>
          <a:blip r:embed="rId3"/>
          <a:stretch>
            <a:fillRect/>
          </a:stretch>
        </p:blipFill>
        <p:spPr>
          <a:xfrm>
            <a:off x="2742152" y="2442900"/>
            <a:ext cx="6707696" cy="3869823"/>
          </a:xfrm>
          <a:prstGeom prst="rect">
            <a:avLst/>
          </a:prstGeom>
        </p:spPr>
      </p:pic>
    </p:spTree>
    <p:extLst>
      <p:ext uri="{BB962C8B-B14F-4D97-AF65-F5344CB8AC3E}">
        <p14:creationId xmlns:p14="http://schemas.microsoft.com/office/powerpoint/2010/main" val="3756738259"/>
      </p:ext>
    </p:extLst>
  </p:cSld>
  <p:clrMapOvr>
    <a:masterClrMapping/>
  </p:clrMapOvr>
  <p:transition/>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Chapter 16</a:t>
            </a:r>
            <a:br>
              <a:rPr lang="en-IN"/>
            </a:br>
            <a:r>
              <a:rPr lang="en-IN"/>
              <a:t>Regression Analysis: Model Building</a:t>
            </a:r>
          </a:p>
        </p:txBody>
      </p:sp>
      <p:sp>
        <p:nvSpPr>
          <p:cNvPr id="3" name="Content Placeholder 2"/>
          <p:cNvSpPr>
            <a:spLocks noGrp="1"/>
          </p:cNvSpPr>
          <p:nvPr>
            <p:ph idx="1"/>
          </p:nvPr>
        </p:nvSpPr>
        <p:spPr/>
        <p:txBody>
          <a:bodyPr/>
          <a:lstStyle/>
          <a:p>
            <a:r>
              <a:rPr lang="en-US"/>
              <a:t>General Linear Model</a:t>
            </a:r>
          </a:p>
          <a:p>
            <a:r>
              <a:rPr lang="en-US"/>
              <a:t>Determining When to Add or Delete Variables</a:t>
            </a:r>
          </a:p>
          <a:p>
            <a:r>
              <a:rPr lang="en-US"/>
              <a:t>Variable Selection Procedures</a:t>
            </a:r>
          </a:p>
          <a:p>
            <a:r>
              <a:rPr lang="en-US"/>
              <a:t>Multiple Regression Approach to Experimental Design</a:t>
            </a:r>
          </a:p>
          <a:p>
            <a:r>
              <a:rPr lang="en-US"/>
              <a:t>Autocorrelation and the Durbin-Watson Test</a:t>
            </a:r>
            <a:endParaRPr lang="en-US">
              <a:solidFill>
                <a:srgbClr val="003865"/>
              </a:solidFill>
            </a:endParaRPr>
          </a:p>
        </p:txBody>
      </p:sp>
    </p:spTree>
    <p:extLst>
      <p:ext uri="{BB962C8B-B14F-4D97-AF65-F5344CB8AC3E}">
        <p14:creationId xmlns:p14="http://schemas.microsoft.com/office/powerpoint/2010/main" val="4277751760"/>
      </p:ext>
    </p:extLst>
  </p:cSld>
  <p:clrMapOvr>
    <a:masterClrMapping/>
  </p:clrMapOvr>
  <p:transition/>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AE7F-FE5D-4A82-A6DA-BB7C6CAE3F0F}"/>
              </a:ext>
            </a:extLst>
          </p:cNvPr>
          <p:cNvSpPr>
            <a:spLocks noGrp="1"/>
          </p:cNvSpPr>
          <p:nvPr>
            <p:ph type="title"/>
          </p:nvPr>
        </p:nvSpPr>
        <p:spPr/>
        <p:txBody>
          <a:bodyPr/>
          <a:lstStyle/>
          <a:p>
            <a:r>
              <a:rPr lang="en-IN"/>
              <a:t>General Linear Model (1 of 2)</a:t>
            </a:r>
          </a:p>
        </p:txBody>
      </p:sp>
      <p:sp>
        <p:nvSpPr>
          <p:cNvPr id="3" name="Content Placeholder 2">
            <a:extLst>
              <a:ext uri="{FF2B5EF4-FFF2-40B4-BE49-F238E27FC236}">
                <a16:creationId xmlns:a16="http://schemas.microsoft.com/office/drawing/2014/main" id="{E78B067E-019A-4D91-BC52-BE6599560E63}"/>
              </a:ext>
            </a:extLst>
          </p:cNvPr>
          <p:cNvSpPr>
            <a:spLocks noGrp="1"/>
          </p:cNvSpPr>
          <p:nvPr>
            <p:ph idx="1"/>
          </p:nvPr>
        </p:nvSpPr>
        <p:spPr>
          <a:xfrm>
            <a:off x="476844" y="1944375"/>
            <a:ext cx="4791842" cy="566596"/>
          </a:xfrm>
        </p:spPr>
        <p:txBody>
          <a:bodyPr/>
          <a:lstStyle/>
          <a:p>
            <a:pPr marL="228600" indent="-228600" algn="l">
              <a:buFont typeface="Arial" pitchFamily="34" charset="0"/>
              <a:buChar char="•"/>
            </a:pPr>
            <a:r>
              <a:rPr lang="en-US"/>
              <a:t>Models in which the parameters</a:t>
            </a:r>
            <a:endParaRPr lang="en-IN"/>
          </a:p>
        </p:txBody>
      </p:sp>
      <p:graphicFrame>
        <p:nvGraphicFramePr>
          <p:cNvPr id="12" name="Object 3" descr="Beta subscript 0 baseline, Beta subscript 1 baseline ellipsis Beta subscript p baseline">
            <a:extLst>
              <a:ext uri="{FF2B5EF4-FFF2-40B4-BE49-F238E27FC236}">
                <a16:creationId xmlns:a16="http://schemas.microsoft.com/office/drawing/2014/main" id="{7D13CCBF-5FC5-49D5-BBBB-573E01D646FB}"/>
              </a:ext>
            </a:extLst>
          </p:cNvPr>
          <p:cNvGraphicFramePr>
            <a:graphicFrameLocks noGrp="1" noChangeAspect="1"/>
          </p:cNvGraphicFramePr>
          <p:nvPr>
            <p:ph idx="11"/>
            <p:extLst>
              <p:ext uri="{D42A27DB-BD31-4B8C-83A1-F6EECF244321}">
                <p14:modId xmlns:p14="http://schemas.microsoft.com/office/powerpoint/2010/main" val="4253989164"/>
              </p:ext>
            </p:extLst>
          </p:nvPr>
        </p:nvGraphicFramePr>
        <p:xfrm>
          <a:off x="5183188" y="2017713"/>
          <a:ext cx="1879600" cy="419100"/>
        </p:xfrm>
        <a:graphic>
          <a:graphicData uri="http://schemas.openxmlformats.org/presentationml/2006/ole">
            <mc:AlternateContent xmlns:mc="http://schemas.openxmlformats.org/markup-compatibility/2006">
              <mc:Choice xmlns:v="urn:schemas-microsoft-com:vml" Requires="v">
                <p:oleObj spid="_x0000_s376836" name="Equation" r:id="rId3" imgW="1879560" imgH="419040" progId="Equation.DSMT4">
                  <p:embed/>
                </p:oleObj>
              </mc:Choice>
              <mc:Fallback>
                <p:oleObj name="Equation" r:id="rId3" imgW="1879560" imgH="419040" progId="Equation.DSMT4">
                  <p:embed/>
                  <p:pic>
                    <p:nvPicPr>
                      <p:cNvPr id="0" name="OLE substitute image"/>
                      <p:cNvPicPr/>
                      <p:nvPr/>
                    </p:nvPicPr>
                    <p:blipFill>
                      <a:blip r:embed="rId4"/>
                      <a:stretch>
                        <a:fillRect/>
                      </a:stretch>
                    </p:blipFill>
                    <p:spPr>
                      <a:xfrm>
                        <a:off x="5183188" y="2017713"/>
                        <a:ext cx="1879600" cy="419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2F54DBC-BDAA-4B34-BCF5-8664F42BB53F}"/>
              </a:ext>
            </a:extLst>
          </p:cNvPr>
          <p:cNvSpPr>
            <a:spLocks noGrp="1"/>
          </p:cNvSpPr>
          <p:nvPr>
            <p:ph idx="13"/>
          </p:nvPr>
        </p:nvSpPr>
        <p:spPr>
          <a:xfrm>
            <a:off x="476844" y="1944375"/>
            <a:ext cx="11241914" cy="1626140"/>
          </a:xfrm>
        </p:spPr>
        <p:txBody>
          <a:bodyPr/>
          <a:lstStyle/>
          <a:p>
            <a:pPr marL="228600" indent="6400800" algn="l"/>
            <a:r>
              <a:rPr lang="en-US"/>
              <a:t>all have exponents of one are called </a:t>
            </a:r>
            <a:r>
              <a:rPr lang="en-US" u="sng"/>
              <a:t>linear models</a:t>
            </a:r>
            <a:r>
              <a:rPr lang="en-US"/>
              <a:t>.</a:t>
            </a:r>
          </a:p>
          <a:p>
            <a:pPr marL="228600" indent="-228600" algn="l">
              <a:buFont typeface="Arial" pitchFamily="34" charset="0"/>
              <a:buChar char="•"/>
            </a:pPr>
            <a:r>
              <a:rPr lang="en-US"/>
              <a:t>A </a:t>
            </a:r>
            <a:r>
              <a:rPr lang="en-US" u="sng"/>
              <a:t>general linear model</a:t>
            </a:r>
            <a:r>
              <a:rPr lang="en-US"/>
              <a:t> involving </a:t>
            </a:r>
            <a:r>
              <a:rPr lang="en-US" i="1"/>
              <a:t>p</a:t>
            </a:r>
            <a:r>
              <a:rPr lang="en-US"/>
              <a:t> independent variables is</a:t>
            </a:r>
            <a:endParaRPr lang="en-IN"/>
          </a:p>
        </p:txBody>
      </p:sp>
      <p:graphicFrame>
        <p:nvGraphicFramePr>
          <p:cNvPr id="14" name="Object 5" descr="Begin equation. Y equals beta subscript 0 baseline plus beta subscript 1 baseline z subscript 1 baseline plus beta subscript 2 baseline z subscript 2 baseline plus ellipsis plus beta subscript p baseline z subscript p baseline plus epsilon. End equation. ">
            <a:extLst>
              <a:ext uri="{FF2B5EF4-FFF2-40B4-BE49-F238E27FC236}">
                <a16:creationId xmlns:a16="http://schemas.microsoft.com/office/drawing/2014/main" id="{F2908286-51D9-44A4-86DC-698B4831EA71}"/>
              </a:ext>
            </a:extLst>
          </p:cNvPr>
          <p:cNvGraphicFramePr>
            <a:graphicFrameLocks noGrp="1" noChangeAspect="1"/>
          </p:cNvGraphicFramePr>
          <p:nvPr>
            <p:ph idx="15"/>
            <p:extLst>
              <p:ext uri="{D42A27DB-BD31-4B8C-83A1-F6EECF244321}">
                <p14:modId xmlns:p14="http://schemas.microsoft.com/office/powerpoint/2010/main" val="3454826522"/>
              </p:ext>
            </p:extLst>
          </p:nvPr>
        </p:nvGraphicFramePr>
        <p:xfrm>
          <a:off x="4052888" y="3744397"/>
          <a:ext cx="4140200" cy="419100"/>
        </p:xfrm>
        <a:graphic>
          <a:graphicData uri="http://schemas.openxmlformats.org/presentationml/2006/ole">
            <mc:AlternateContent xmlns:mc="http://schemas.openxmlformats.org/markup-compatibility/2006">
              <mc:Choice xmlns:v="urn:schemas-microsoft-com:vml" Requires="v">
                <p:oleObj spid="_x0000_s376837" name="Equation" r:id="rId5" imgW="4140000" imgH="419040" progId="Equation.DSMT4">
                  <p:embed/>
                </p:oleObj>
              </mc:Choice>
              <mc:Fallback>
                <p:oleObj name="Equation" r:id="rId5" imgW="4140000" imgH="419040" progId="Equation.DSMT4">
                  <p:embed/>
                  <p:pic>
                    <p:nvPicPr>
                      <p:cNvPr id="0" name="OLE substitute image"/>
                      <p:cNvPicPr/>
                      <p:nvPr/>
                    </p:nvPicPr>
                    <p:blipFill>
                      <a:blip r:embed="rId6"/>
                      <a:stretch>
                        <a:fillRect/>
                      </a:stretch>
                    </p:blipFill>
                    <p:spPr>
                      <a:xfrm>
                        <a:off x="4052888" y="3744397"/>
                        <a:ext cx="4140200" cy="419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3CFFDAE4-5CED-4D75-AD57-928555F316A1}"/>
              </a:ext>
            </a:extLst>
          </p:cNvPr>
          <p:cNvSpPr>
            <a:spLocks noGrp="1"/>
          </p:cNvSpPr>
          <p:nvPr>
            <p:ph idx="10"/>
          </p:nvPr>
        </p:nvSpPr>
        <p:spPr>
          <a:xfrm>
            <a:off x="476844" y="4418884"/>
            <a:ext cx="7491500" cy="566596"/>
          </a:xfrm>
        </p:spPr>
        <p:txBody>
          <a:bodyPr/>
          <a:lstStyle/>
          <a:p>
            <a:pPr marL="228600" indent="-228600" algn="l">
              <a:buFont typeface="Arial" pitchFamily="34" charset="0"/>
              <a:buChar char="•"/>
            </a:pPr>
            <a:r>
              <a:rPr lang="en-US"/>
              <a:t>Each of the independent variables </a:t>
            </a:r>
            <a:r>
              <a:rPr lang="en-US" i="1"/>
              <a:t>z</a:t>
            </a:r>
            <a:r>
              <a:rPr lang="en-US"/>
              <a:t> is a function of</a:t>
            </a:r>
            <a:endParaRPr lang="en-IN"/>
          </a:p>
        </p:txBody>
      </p:sp>
      <p:graphicFrame>
        <p:nvGraphicFramePr>
          <p:cNvPr id="16" name="Object 7" descr="x subscript 1 baseline, x subscript 2 baseline, ellipsis, x subscript 3 baseline">
            <a:extLst>
              <a:ext uri="{FF2B5EF4-FFF2-40B4-BE49-F238E27FC236}">
                <a16:creationId xmlns:a16="http://schemas.microsoft.com/office/drawing/2014/main" id="{8969C9A2-4050-4672-A007-31274DFBFEB3}"/>
              </a:ext>
            </a:extLst>
          </p:cNvPr>
          <p:cNvGraphicFramePr>
            <a:graphicFrameLocks noGrp="1" noChangeAspect="1"/>
          </p:cNvGraphicFramePr>
          <p:nvPr>
            <p:ph idx="12"/>
            <p:extLst>
              <p:ext uri="{D42A27DB-BD31-4B8C-83A1-F6EECF244321}">
                <p14:modId xmlns:p14="http://schemas.microsoft.com/office/powerpoint/2010/main" val="2948085266"/>
              </p:ext>
            </p:extLst>
          </p:nvPr>
        </p:nvGraphicFramePr>
        <p:xfrm>
          <a:off x="7810043" y="4476512"/>
          <a:ext cx="1778000" cy="381000"/>
        </p:xfrm>
        <a:graphic>
          <a:graphicData uri="http://schemas.openxmlformats.org/presentationml/2006/ole">
            <mc:AlternateContent xmlns:mc="http://schemas.openxmlformats.org/markup-compatibility/2006">
              <mc:Choice xmlns:v="urn:schemas-microsoft-com:vml" Requires="v">
                <p:oleObj spid="_x0000_s376838" name="Equation" r:id="rId7" imgW="1777680" imgH="380880" progId="Equation.DSMT4">
                  <p:embed/>
                </p:oleObj>
              </mc:Choice>
              <mc:Fallback>
                <p:oleObj name="Equation" r:id="rId7" imgW="1777680" imgH="380880" progId="Equation.DSMT4">
                  <p:embed/>
                  <p:pic>
                    <p:nvPicPr>
                      <p:cNvPr id="0" name="OLE substitute image"/>
                      <p:cNvPicPr/>
                      <p:nvPr/>
                    </p:nvPicPr>
                    <p:blipFill>
                      <a:blip r:embed="rId8"/>
                      <a:stretch>
                        <a:fillRect/>
                      </a:stretch>
                    </p:blipFill>
                    <p:spPr>
                      <a:xfrm>
                        <a:off x="7810043" y="4476512"/>
                        <a:ext cx="1778000" cy="381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AFC3C38-82D7-49F5-90B8-E27EBAB574F6}"/>
              </a:ext>
            </a:extLst>
          </p:cNvPr>
          <p:cNvSpPr>
            <a:spLocks noGrp="1"/>
          </p:cNvSpPr>
          <p:nvPr>
            <p:ph idx="14"/>
          </p:nvPr>
        </p:nvSpPr>
        <p:spPr>
          <a:xfrm>
            <a:off x="476844" y="4420007"/>
            <a:ext cx="11241914" cy="848284"/>
          </a:xfrm>
        </p:spPr>
        <p:txBody>
          <a:bodyPr/>
          <a:lstStyle/>
          <a:p>
            <a:pPr marL="228600" indent="8869680" algn="l"/>
            <a:r>
              <a:rPr lang="en-US"/>
              <a:t>(the variables for which data have been collected).</a:t>
            </a:r>
            <a:endParaRPr lang="en-IN"/>
          </a:p>
        </p:txBody>
      </p:sp>
    </p:spTree>
    <p:extLst>
      <p:ext uri="{BB962C8B-B14F-4D97-AF65-F5344CB8AC3E}">
        <p14:creationId xmlns:p14="http://schemas.microsoft.com/office/powerpoint/2010/main" val="637217074"/>
      </p:ext>
    </p:extLst>
  </p:cSld>
  <p:clrMapOvr>
    <a:masterClrMapping/>
  </p:clrMapOvr>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12DC-71FB-4422-B297-BD65F47D1672}"/>
              </a:ext>
            </a:extLst>
          </p:cNvPr>
          <p:cNvSpPr>
            <a:spLocks noGrp="1"/>
          </p:cNvSpPr>
          <p:nvPr>
            <p:ph type="title"/>
          </p:nvPr>
        </p:nvSpPr>
        <p:spPr/>
        <p:txBody>
          <a:bodyPr/>
          <a:lstStyle/>
          <a:p>
            <a:r>
              <a:rPr lang="en-IN"/>
              <a:t>General Linear Model (2 of 2)</a:t>
            </a:r>
          </a:p>
        </p:txBody>
      </p:sp>
      <p:sp>
        <p:nvSpPr>
          <p:cNvPr id="3" name="Content Placeholder 2">
            <a:extLst>
              <a:ext uri="{FF2B5EF4-FFF2-40B4-BE49-F238E27FC236}">
                <a16:creationId xmlns:a16="http://schemas.microsoft.com/office/drawing/2014/main" id="{C1E70F95-43D8-489C-82CA-169F7376A740}"/>
              </a:ext>
            </a:extLst>
          </p:cNvPr>
          <p:cNvSpPr>
            <a:spLocks noGrp="1"/>
          </p:cNvSpPr>
          <p:nvPr>
            <p:ph idx="1"/>
          </p:nvPr>
        </p:nvSpPr>
        <p:spPr>
          <a:xfrm>
            <a:off x="476844" y="1944375"/>
            <a:ext cx="9973442" cy="479511"/>
          </a:xfrm>
        </p:spPr>
        <p:txBody>
          <a:bodyPr/>
          <a:lstStyle/>
          <a:p>
            <a:pPr marL="228600" indent="-228600" algn="l">
              <a:buFont typeface="Arial" pitchFamily="34" charset="0"/>
              <a:buChar char="•"/>
            </a:pPr>
            <a:r>
              <a:rPr lang="en-US"/>
              <a:t>The simplest case is when we have collected data for just one variable</a:t>
            </a:r>
            <a:endParaRPr lang="en-IN" i="1"/>
          </a:p>
        </p:txBody>
      </p:sp>
      <p:graphicFrame>
        <p:nvGraphicFramePr>
          <p:cNvPr id="11" name="Object 3" descr="x subscript 1">
            <a:extLst>
              <a:ext uri="{FF2B5EF4-FFF2-40B4-BE49-F238E27FC236}">
                <a16:creationId xmlns:a16="http://schemas.microsoft.com/office/drawing/2014/main" id="{BE3E6FAB-F844-48BD-9814-BA463AF4429D}"/>
              </a:ext>
            </a:extLst>
          </p:cNvPr>
          <p:cNvGraphicFramePr>
            <a:graphicFrameLocks noGrp="1" noChangeAspect="1"/>
          </p:cNvGraphicFramePr>
          <p:nvPr>
            <p:ph idx="11"/>
            <p:extLst>
              <p:ext uri="{D42A27DB-BD31-4B8C-83A1-F6EECF244321}">
                <p14:modId xmlns:p14="http://schemas.microsoft.com/office/powerpoint/2010/main" val="107763293"/>
              </p:ext>
            </p:extLst>
          </p:nvPr>
        </p:nvGraphicFramePr>
        <p:xfrm>
          <a:off x="10346449" y="2013858"/>
          <a:ext cx="266700" cy="381000"/>
        </p:xfrm>
        <a:graphic>
          <a:graphicData uri="http://schemas.openxmlformats.org/presentationml/2006/ole">
            <mc:AlternateContent xmlns:mc="http://schemas.openxmlformats.org/markup-compatibility/2006">
              <mc:Choice xmlns:v="urn:schemas-microsoft-com:vml" Requires="v">
                <p:oleObj spid="_x0000_s377860" name="Equation" r:id="rId3" imgW="266400" imgH="380880" progId="Equation.DSMT4">
                  <p:embed/>
                </p:oleObj>
              </mc:Choice>
              <mc:Fallback>
                <p:oleObj name="Equation" r:id="rId3" imgW="266400" imgH="380880" progId="Equation.DSMT4">
                  <p:embed/>
                  <p:pic>
                    <p:nvPicPr>
                      <p:cNvPr id="0" name="OLE substitute image"/>
                      <p:cNvPicPr/>
                      <p:nvPr/>
                    </p:nvPicPr>
                    <p:blipFill>
                      <a:blip r:embed="rId4"/>
                      <a:stretch>
                        <a:fillRect/>
                      </a:stretch>
                    </p:blipFill>
                    <p:spPr>
                      <a:xfrm>
                        <a:off x="10346449" y="2013858"/>
                        <a:ext cx="2667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6DF95A59-DA9E-45D7-A765-72D4E7392751}"/>
              </a:ext>
            </a:extLst>
          </p:cNvPr>
          <p:cNvSpPr>
            <a:spLocks noGrp="1"/>
          </p:cNvSpPr>
          <p:nvPr>
            <p:ph idx="13"/>
          </p:nvPr>
        </p:nvSpPr>
        <p:spPr>
          <a:xfrm>
            <a:off x="476843" y="2392032"/>
            <a:ext cx="9973444" cy="645083"/>
          </a:xfrm>
        </p:spPr>
        <p:txBody>
          <a:bodyPr/>
          <a:lstStyle/>
          <a:p>
            <a:pPr marL="228600" algn="l"/>
            <a:r>
              <a:rPr lang="en-US"/>
              <a:t>and want to estimate </a:t>
            </a:r>
            <a:r>
              <a:rPr lang="en-US" i="1"/>
              <a:t>y</a:t>
            </a:r>
            <a:r>
              <a:rPr lang="en-US"/>
              <a:t> by using a straight-line relationship. In this case</a:t>
            </a:r>
            <a:endParaRPr lang="en-IN" i="1"/>
          </a:p>
        </p:txBody>
      </p:sp>
      <p:graphicFrame>
        <p:nvGraphicFramePr>
          <p:cNvPr id="12" name="Object 5" descr="z subscript 1 baseline equals x subscript 1 baseline">
            <a:extLst>
              <a:ext uri="{FF2B5EF4-FFF2-40B4-BE49-F238E27FC236}">
                <a16:creationId xmlns:a16="http://schemas.microsoft.com/office/drawing/2014/main" id="{AB87F645-173D-4E11-8504-B4B149D61F7C}"/>
              </a:ext>
            </a:extLst>
          </p:cNvPr>
          <p:cNvGraphicFramePr>
            <a:graphicFrameLocks noGrp="1" noChangeAspect="1"/>
          </p:cNvGraphicFramePr>
          <p:nvPr>
            <p:ph idx="15"/>
            <p:extLst>
              <p:ext uri="{D42A27DB-BD31-4B8C-83A1-F6EECF244321}">
                <p14:modId xmlns:p14="http://schemas.microsoft.com/office/powerpoint/2010/main" val="429672396"/>
              </p:ext>
            </p:extLst>
          </p:nvPr>
        </p:nvGraphicFramePr>
        <p:xfrm>
          <a:off x="10402269" y="2463810"/>
          <a:ext cx="927100" cy="381000"/>
        </p:xfrm>
        <a:graphic>
          <a:graphicData uri="http://schemas.openxmlformats.org/presentationml/2006/ole">
            <mc:AlternateContent xmlns:mc="http://schemas.openxmlformats.org/markup-compatibility/2006">
              <mc:Choice xmlns:v="urn:schemas-microsoft-com:vml" Requires="v">
                <p:oleObj spid="_x0000_s377861" name="Equation" r:id="rId5" imgW="927000" imgH="380880" progId="Equation.DSMT4">
                  <p:embed/>
                </p:oleObj>
              </mc:Choice>
              <mc:Fallback>
                <p:oleObj name="Equation" r:id="rId5" imgW="927000" imgH="380880" progId="Equation.DSMT4">
                  <p:embed/>
                  <p:pic>
                    <p:nvPicPr>
                      <p:cNvPr id="0" name="OLE substitute image"/>
                      <p:cNvPicPr/>
                      <p:nvPr/>
                    </p:nvPicPr>
                    <p:blipFill>
                      <a:blip r:embed="rId6"/>
                      <a:stretch>
                        <a:fillRect/>
                      </a:stretch>
                    </p:blipFill>
                    <p:spPr>
                      <a:xfrm>
                        <a:off x="10402269" y="2463810"/>
                        <a:ext cx="927100" cy="3810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338C953-C99B-4A12-A4FC-A13F34D358BC}"/>
              </a:ext>
            </a:extLst>
          </p:cNvPr>
          <p:cNvSpPr>
            <a:spLocks noGrp="1"/>
          </p:cNvSpPr>
          <p:nvPr>
            <p:ph idx="10"/>
          </p:nvPr>
        </p:nvSpPr>
        <p:spPr>
          <a:xfrm>
            <a:off x="476843" y="3156140"/>
            <a:ext cx="11238313" cy="645083"/>
          </a:xfrm>
        </p:spPr>
        <p:txBody>
          <a:bodyPr/>
          <a:lstStyle/>
          <a:p>
            <a:pPr marL="228600" indent="-228600" algn="l">
              <a:buFont typeface="Arial" pitchFamily="34" charset="0"/>
              <a:buChar char="•"/>
            </a:pPr>
            <a:r>
              <a:rPr lang="en-US"/>
              <a:t>This model is called a </a:t>
            </a:r>
            <a:r>
              <a:rPr lang="en-US" u="sng"/>
              <a:t>simple first-order model with one predictor variable</a:t>
            </a:r>
            <a:r>
              <a:rPr lang="en-US"/>
              <a:t>.</a:t>
            </a:r>
            <a:endParaRPr lang="en-IN"/>
          </a:p>
        </p:txBody>
      </p:sp>
      <p:graphicFrame>
        <p:nvGraphicFramePr>
          <p:cNvPr id="13" name="Object 7" descr="Begin equation. y equals beta subscript 0 baseline plus beta subscript 1 baseline x subscript 1 baseline plus epsilon. End equation.">
            <a:extLst>
              <a:ext uri="{FF2B5EF4-FFF2-40B4-BE49-F238E27FC236}">
                <a16:creationId xmlns:a16="http://schemas.microsoft.com/office/drawing/2014/main" id="{36E4A78A-ADB5-4B5C-82E4-FBAECA917037}"/>
              </a:ext>
            </a:extLst>
          </p:cNvPr>
          <p:cNvGraphicFramePr>
            <a:graphicFrameLocks noGrp="1" noChangeAspect="1"/>
          </p:cNvGraphicFramePr>
          <p:nvPr>
            <p:ph idx="12"/>
            <p:extLst>
              <p:ext uri="{D42A27DB-BD31-4B8C-83A1-F6EECF244321}">
                <p14:modId xmlns:p14="http://schemas.microsoft.com/office/powerpoint/2010/main" val="226499059"/>
              </p:ext>
            </p:extLst>
          </p:nvPr>
        </p:nvGraphicFramePr>
        <p:xfrm>
          <a:off x="5035549" y="4194615"/>
          <a:ext cx="2120900" cy="381000"/>
        </p:xfrm>
        <a:graphic>
          <a:graphicData uri="http://schemas.openxmlformats.org/presentationml/2006/ole">
            <mc:AlternateContent xmlns:mc="http://schemas.openxmlformats.org/markup-compatibility/2006">
              <mc:Choice xmlns:v="urn:schemas-microsoft-com:vml" Requires="v">
                <p:oleObj spid="_x0000_s377862" name="Equation" r:id="rId7" imgW="2120760" imgH="380880" progId="Equation.DSMT4">
                  <p:embed/>
                </p:oleObj>
              </mc:Choice>
              <mc:Fallback>
                <p:oleObj name="Equation" r:id="rId7" imgW="2120760" imgH="380880" progId="Equation.DSMT4">
                  <p:embed/>
                  <p:pic>
                    <p:nvPicPr>
                      <p:cNvPr id="0" name="OLE substitute image"/>
                      <p:cNvPicPr/>
                      <p:nvPr/>
                    </p:nvPicPr>
                    <p:blipFill>
                      <a:blip r:embed="rId8"/>
                      <a:stretch>
                        <a:fillRect/>
                      </a:stretch>
                    </p:blipFill>
                    <p:spPr>
                      <a:xfrm>
                        <a:off x="5035549" y="4194615"/>
                        <a:ext cx="2120900" cy="381000"/>
                      </a:xfrm>
                      <a:prstGeom prst="rect">
                        <a:avLst/>
                      </a:prstGeom>
                    </p:spPr>
                  </p:pic>
                </p:oleObj>
              </mc:Fallback>
            </mc:AlternateContent>
          </a:graphicData>
        </a:graphic>
      </p:graphicFrame>
    </p:spTree>
    <p:extLst>
      <p:ext uri="{BB962C8B-B14F-4D97-AF65-F5344CB8AC3E}">
        <p14:creationId xmlns:p14="http://schemas.microsoft.com/office/powerpoint/2010/main" val="1330821123"/>
      </p:ext>
    </p:extLst>
  </p:cSld>
  <p:clrMapOvr>
    <a:masterClrMapping/>
  </p:clrMapOvr>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F726A16-938F-4F14-A4E5-BBD7357ADF0B}"/>
              </a:ext>
            </a:extLst>
          </p:cNvPr>
          <p:cNvSpPr>
            <a:spLocks noGrp="1"/>
          </p:cNvSpPr>
          <p:nvPr>
            <p:ph type="title"/>
          </p:nvPr>
        </p:nvSpPr>
        <p:spPr>
          <a:xfrm>
            <a:off x="476843" y="386863"/>
            <a:ext cx="11340019" cy="1303830"/>
          </a:xfrm>
        </p:spPr>
        <p:txBody>
          <a:bodyPr/>
          <a:lstStyle/>
          <a:p>
            <a:r>
              <a:rPr lang="en-IN" err="1"/>
              <a:t>Modeling Curvilinear Relationships</a:t>
            </a:r>
          </a:p>
        </p:txBody>
      </p:sp>
      <p:sp>
        <p:nvSpPr>
          <p:cNvPr id="2" name="Content Placeholder 2">
            <a:extLst>
              <a:ext uri="{FF2B5EF4-FFF2-40B4-BE49-F238E27FC236}">
                <a16:creationId xmlns:a16="http://schemas.microsoft.com/office/drawing/2014/main" id="{E022C14F-B20E-4B00-A3DC-7278673AD7AB}"/>
              </a:ext>
            </a:extLst>
          </p:cNvPr>
          <p:cNvSpPr>
            <a:spLocks noGrp="1"/>
          </p:cNvSpPr>
          <p:nvPr>
            <p:ph sz="half" idx="2"/>
          </p:nvPr>
        </p:nvSpPr>
        <p:spPr>
          <a:xfrm>
            <a:off x="476843" y="1828800"/>
            <a:ext cx="7767271" cy="522514"/>
          </a:xfrm>
        </p:spPr>
        <p:txBody>
          <a:bodyPr/>
          <a:lstStyle/>
          <a:p>
            <a:r>
              <a:rPr lang="en-US"/>
              <a:t>To account for a curvilinear relationship, we might set</a:t>
            </a:r>
            <a:endParaRPr lang="en-IN"/>
          </a:p>
        </p:txBody>
      </p:sp>
      <p:graphicFrame>
        <p:nvGraphicFramePr>
          <p:cNvPr id="9" name="Object 3" descr="z subscript 1 baseline equals x subscript 1 baseline and z subscript 2 baseline equals x squared subscript 1 baseline.">
            <a:extLst>
              <a:ext uri="{FF2B5EF4-FFF2-40B4-BE49-F238E27FC236}">
                <a16:creationId xmlns:a16="http://schemas.microsoft.com/office/drawing/2014/main" id="{63EA4EDC-FC68-4C92-8BE9-9D19A138F2F6}"/>
              </a:ext>
              <a:ext uri="{C183D7F6-B498-43B3-948B-1728B52AA6E4}">
                <adec:decorative xmlns:adec="http://schemas.microsoft.com/office/drawing/2017/decorative" val="0"/>
              </a:ext>
            </a:extLst>
          </p:cNvPr>
          <p:cNvGraphicFramePr>
            <a:graphicFrameLocks noGrp="1" noChangeAspect="1"/>
          </p:cNvGraphicFramePr>
          <p:nvPr>
            <p:ph idx="10"/>
            <p:extLst>
              <p:ext uri="{D42A27DB-BD31-4B8C-83A1-F6EECF244321}">
                <p14:modId xmlns:p14="http://schemas.microsoft.com/office/powerpoint/2010/main" val="1717853156"/>
              </p:ext>
            </p:extLst>
          </p:nvPr>
        </p:nvGraphicFramePr>
        <p:xfrm>
          <a:off x="8024166" y="1857828"/>
          <a:ext cx="2540000" cy="419100"/>
        </p:xfrm>
        <a:graphic>
          <a:graphicData uri="http://schemas.openxmlformats.org/presentationml/2006/ole">
            <mc:AlternateContent xmlns:mc="http://schemas.openxmlformats.org/markup-compatibility/2006">
              <mc:Choice xmlns:v="urn:schemas-microsoft-com:vml" Requires="v">
                <p:oleObj spid="_x0000_s378883" name="Equation" r:id="rId3" imgW="2539800" imgH="419040" progId="Equation.DSMT4">
                  <p:embed/>
                </p:oleObj>
              </mc:Choice>
              <mc:Fallback>
                <p:oleObj name="Equation" r:id="rId3" imgW="2539800" imgH="419040" progId="Equation.DSMT4">
                  <p:embed/>
                  <p:pic>
                    <p:nvPicPr>
                      <p:cNvPr id="0" name="OLE substitute image"/>
                      <p:cNvPicPr/>
                      <p:nvPr/>
                    </p:nvPicPr>
                    <p:blipFill>
                      <a:blip r:embed="rId4"/>
                      <a:stretch>
                        <a:fillRect/>
                      </a:stretch>
                    </p:blipFill>
                    <p:spPr>
                      <a:xfrm>
                        <a:off x="8024166" y="1857828"/>
                        <a:ext cx="2540000" cy="4191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E71B89E-6C76-4184-97FA-5ED0ABD7C7D1}"/>
              </a:ext>
            </a:extLst>
          </p:cNvPr>
          <p:cNvSpPr>
            <a:spLocks noGrp="1"/>
          </p:cNvSpPr>
          <p:nvPr>
            <p:ph idx="11"/>
          </p:nvPr>
        </p:nvSpPr>
        <p:spPr>
          <a:xfrm>
            <a:off x="476843" y="2583188"/>
            <a:ext cx="11238313" cy="522514"/>
          </a:xfrm>
        </p:spPr>
        <p:txBody>
          <a:bodyPr/>
          <a:lstStyle/>
          <a:p>
            <a:pPr marL="228600" indent="-228600" algn="l">
              <a:buFont typeface="Arial" pitchFamily="34" charset="0"/>
              <a:buChar char="•"/>
            </a:pPr>
            <a:r>
              <a:rPr lang="en-US"/>
              <a:t>This model is called a </a:t>
            </a:r>
            <a:r>
              <a:rPr lang="en-US" u="sng"/>
              <a:t>second-order model with one predictor variable</a:t>
            </a:r>
            <a:r>
              <a:rPr lang="en-US"/>
              <a:t>.</a:t>
            </a:r>
            <a:endParaRPr lang="en-IN"/>
          </a:p>
        </p:txBody>
      </p:sp>
      <p:graphicFrame>
        <p:nvGraphicFramePr>
          <p:cNvPr id="11" name="Object 5" descr="Begin equation. Y equals beta subscript 0 baseline plus beta subscript 1 baseline x subscript 1 baseline plus beta subscript 2 baseline x subscript 2 baseline plus epsilon. End equation. ">
            <a:extLst>
              <a:ext uri="{FF2B5EF4-FFF2-40B4-BE49-F238E27FC236}">
                <a16:creationId xmlns:a16="http://schemas.microsoft.com/office/drawing/2014/main" id="{581FD03D-3195-4E7D-B0E1-D197BBE2B1F5}"/>
              </a:ext>
            </a:extLst>
          </p:cNvPr>
          <p:cNvGraphicFramePr>
            <a:graphicFrameLocks noGrp="1" noChangeAspect="1"/>
          </p:cNvGraphicFramePr>
          <p:nvPr>
            <p:ph idx="13"/>
            <p:extLst>
              <p:ext uri="{D42A27DB-BD31-4B8C-83A1-F6EECF244321}">
                <p14:modId xmlns:p14="http://schemas.microsoft.com/office/powerpoint/2010/main" val="2574912212"/>
              </p:ext>
            </p:extLst>
          </p:nvPr>
        </p:nvGraphicFramePr>
        <p:xfrm>
          <a:off x="4578419" y="3457076"/>
          <a:ext cx="3035160" cy="419040"/>
        </p:xfrm>
        <a:graphic>
          <a:graphicData uri="http://schemas.openxmlformats.org/presentationml/2006/ole">
            <mc:AlternateContent xmlns:mc="http://schemas.openxmlformats.org/markup-compatibility/2006">
              <mc:Choice xmlns:v="urn:schemas-microsoft-com:vml" Requires="v">
                <p:oleObj spid="_x0000_s378884" name="Equation" r:id="rId5" imgW="3035160" imgH="419040" progId="Equation.DSMT4">
                  <p:embed/>
                </p:oleObj>
              </mc:Choice>
              <mc:Fallback>
                <p:oleObj name="Equation" r:id="rId5" imgW="3035160" imgH="419040" progId="Equation.DSMT4">
                  <p:embed/>
                  <p:pic>
                    <p:nvPicPr>
                      <p:cNvPr id="0" name="OLE substitute image"/>
                      <p:cNvPicPr/>
                      <p:nvPr/>
                    </p:nvPicPr>
                    <p:blipFill>
                      <a:blip r:embed="rId6"/>
                      <a:stretch>
                        <a:fillRect/>
                      </a:stretch>
                    </p:blipFill>
                    <p:spPr>
                      <a:xfrm>
                        <a:off x="4578419" y="3457076"/>
                        <a:ext cx="3035160" cy="419040"/>
                      </a:xfrm>
                      <a:prstGeom prst="rect">
                        <a:avLst/>
                      </a:prstGeom>
                    </p:spPr>
                  </p:pic>
                </p:oleObj>
              </mc:Fallback>
            </mc:AlternateContent>
          </a:graphicData>
        </a:graphic>
      </p:graphicFrame>
    </p:spTree>
    <p:extLst>
      <p:ext uri="{BB962C8B-B14F-4D97-AF65-F5344CB8AC3E}">
        <p14:creationId xmlns:p14="http://schemas.microsoft.com/office/powerpoint/2010/main" val="1380242710"/>
      </p:ext>
    </p:extLst>
  </p:cSld>
  <p:clrMapOvr>
    <a:masterClrMapping/>
  </p:clrMapOvr>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BC7C-D218-4739-8B8B-C6A971B871CC}"/>
              </a:ext>
            </a:extLst>
          </p:cNvPr>
          <p:cNvSpPr>
            <a:spLocks noGrp="1"/>
          </p:cNvSpPr>
          <p:nvPr>
            <p:ph type="title"/>
          </p:nvPr>
        </p:nvSpPr>
        <p:spPr/>
        <p:txBody>
          <a:bodyPr/>
          <a:lstStyle/>
          <a:p>
            <a:r>
              <a:rPr lang="en-IN"/>
              <a:t>Interaction</a:t>
            </a:r>
          </a:p>
        </p:txBody>
      </p:sp>
      <p:sp>
        <p:nvSpPr>
          <p:cNvPr id="3" name="Content Placeholder 2">
            <a:extLst>
              <a:ext uri="{FF2B5EF4-FFF2-40B4-BE49-F238E27FC236}">
                <a16:creationId xmlns:a16="http://schemas.microsoft.com/office/drawing/2014/main" id="{EF838FAB-C970-4B65-82A8-4CE2FE0007EE}"/>
              </a:ext>
            </a:extLst>
          </p:cNvPr>
          <p:cNvSpPr>
            <a:spLocks noGrp="1"/>
          </p:cNvSpPr>
          <p:nvPr>
            <p:ph idx="1"/>
          </p:nvPr>
        </p:nvSpPr>
        <p:spPr>
          <a:xfrm>
            <a:off x="476844" y="1944374"/>
            <a:ext cx="11241914" cy="900425"/>
          </a:xfrm>
        </p:spPr>
        <p:txBody>
          <a:bodyPr/>
          <a:lstStyle/>
          <a:p>
            <a:pPr marL="228600" indent="-228600" algn="l">
              <a:buFont typeface="Arial" pitchFamily="34" charset="0"/>
              <a:buChar char="•"/>
            </a:pPr>
            <a:r>
              <a:rPr lang="en-US"/>
              <a:t>If the original data set consists of observations for </a:t>
            </a:r>
            <a:r>
              <a:rPr lang="en-US" i="1"/>
              <a:t>y</a:t>
            </a:r>
            <a:r>
              <a:rPr lang="en-US"/>
              <a:t> and two independent variables,</a:t>
            </a:r>
            <a:endParaRPr lang="en-IN" i="1"/>
          </a:p>
        </p:txBody>
      </p:sp>
      <p:graphicFrame>
        <p:nvGraphicFramePr>
          <p:cNvPr id="12" name="Object 3" descr="x subscript 1 baseline and x subscript 2 baseline">
            <a:extLst>
              <a:ext uri="{FF2B5EF4-FFF2-40B4-BE49-F238E27FC236}">
                <a16:creationId xmlns:a16="http://schemas.microsoft.com/office/drawing/2014/main" id="{81EE88C0-555E-4EC8-99C1-0D4B430441CB}"/>
              </a:ext>
            </a:extLst>
          </p:cNvPr>
          <p:cNvGraphicFramePr>
            <a:graphicFrameLocks noGrp="1" noChangeAspect="1"/>
          </p:cNvGraphicFramePr>
          <p:nvPr>
            <p:ph idx="11"/>
            <p:extLst>
              <p:ext uri="{D42A27DB-BD31-4B8C-83A1-F6EECF244321}">
                <p14:modId xmlns:p14="http://schemas.microsoft.com/office/powerpoint/2010/main" val="3343161879"/>
              </p:ext>
            </p:extLst>
          </p:nvPr>
        </p:nvGraphicFramePr>
        <p:xfrm>
          <a:off x="2133968" y="2405063"/>
          <a:ext cx="1257300" cy="358775"/>
        </p:xfrm>
        <a:graphic>
          <a:graphicData uri="http://schemas.openxmlformats.org/presentationml/2006/ole">
            <mc:AlternateContent xmlns:mc="http://schemas.openxmlformats.org/markup-compatibility/2006">
              <mc:Choice xmlns:v="urn:schemas-microsoft-com:vml" Requires="v">
                <p:oleObj spid="_x0000_s379908" name="Equation" r:id="rId3" imgW="1333440" imgH="380880" progId="Equation.DSMT4">
                  <p:embed/>
                </p:oleObj>
              </mc:Choice>
              <mc:Fallback>
                <p:oleObj name="Equation" r:id="rId3" imgW="1333440" imgH="380880" progId="Equation.DSMT4">
                  <p:embed/>
                  <p:pic>
                    <p:nvPicPr>
                      <p:cNvPr id="0" name="OLE substitute image"/>
                      <p:cNvPicPr/>
                      <p:nvPr/>
                    </p:nvPicPr>
                    <p:blipFill>
                      <a:blip r:embed="rId4"/>
                      <a:stretch>
                        <a:fillRect/>
                      </a:stretch>
                    </p:blipFill>
                    <p:spPr>
                      <a:xfrm>
                        <a:off x="2133968" y="2405063"/>
                        <a:ext cx="1257300" cy="3587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8412611-4665-4C71-8679-6971CC7AE696}"/>
              </a:ext>
            </a:extLst>
          </p:cNvPr>
          <p:cNvSpPr>
            <a:spLocks noGrp="1"/>
          </p:cNvSpPr>
          <p:nvPr>
            <p:ph idx="13"/>
          </p:nvPr>
        </p:nvSpPr>
        <p:spPr>
          <a:xfrm>
            <a:off x="476844" y="2289507"/>
            <a:ext cx="11241915" cy="900426"/>
          </a:xfrm>
        </p:spPr>
        <p:txBody>
          <a:bodyPr/>
          <a:lstStyle/>
          <a:p>
            <a:pPr marL="228600" indent="2651760" algn="l"/>
            <a:r>
              <a:rPr lang="en-US"/>
              <a:t>we might develop a </a:t>
            </a:r>
            <a:r>
              <a:rPr lang="en-US" u="sng"/>
              <a:t>second-order model with two predictor variables</a:t>
            </a:r>
            <a:r>
              <a:rPr lang="en-US"/>
              <a:t>.</a:t>
            </a:r>
            <a:endParaRPr lang="en-IN"/>
          </a:p>
        </p:txBody>
      </p:sp>
      <p:graphicFrame>
        <p:nvGraphicFramePr>
          <p:cNvPr id="14" name="Object 5" descr="Begin equation. Y equals beta subscript 0 baseline plus beta subscript 1 baseline x subscript 1 baseline plus beta subscript 2 baseline x subscript 2 baseline plus beta subscript 3 baseline x squared subscript 1 baseline plus beta subscript 4 baseline x squared subscript 2 baseline plus beta subscript 5 baseline x subscript 1 baseline x subscript 2 baseline plus epsilon. End equation. ">
            <a:extLst>
              <a:ext uri="{FF2B5EF4-FFF2-40B4-BE49-F238E27FC236}">
                <a16:creationId xmlns:a16="http://schemas.microsoft.com/office/drawing/2014/main" id="{4E11F3CD-5401-4FEC-9A29-ADC63A6BA9F7}"/>
              </a:ext>
            </a:extLst>
          </p:cNvPr>
          <p:cNvGraphicFramePr>
            <a:graphicFrameLocks noGrp="1" noChangeAspect="1"/>
          </p:cNvGraphicFramePr>
          <p:nvPr>
            <p:ph idx="15"/>
            <p:extLst>
              <p:ext uri="{D42A27DB-BD31-4B8C-83A1-F6EECF244321}">
                <p14:modId xmlns:p14="http://schemas.microsoft.com/office/powerpoint/2010/main" val="3047191774"/>
              </p:ext>
            </p:extLst>
          </p:nvPr>
        </p:nvGraphicFramePr>
        <p:xfrm>
          <a:off x="3136900" y="3463925"/>
          <a:ext cx="5918200" cy="419100"/>
        </p:xfrm>
        <a:graphic>
          <a:graphicData uri="http://schemas.openxmlformats.org/presentationml/2006/ole">
            <mc:AlternateContent xmlns:mc="http://schemas.openxmlformats.org/markup-compatibility/2006">
              <mc:Choice xmlns:v="urn:schemas-microsoft-com:vml" Requires="v">
                <p:oleObj spid="_x0000_s379909" name="Equation" r:id="rId5" imgW="5918040" imgH="419040" progId="Equation.DSMT4">
                  <p:embed/>
                </p:oleObj>
              </mc:Choice>
              <mc:Fallback>
                <p:oleObj name="Equation" r:id="rId5" imgW="5918040" imgH="419040" progId="Equation.DSMT4">
                  <p:embed/>
                  <p:pic>
                    <p:nvPicPr>
                      <p:cNvPr id="0" name="OLE substitute image"/>
                      <p:cNvPicPr/>
                      <p:nvPr/>
                    </p:nvPicPr>
                    <p:blipFill>
                      <a:blip r:embed="rId6"/>
                      <a:stretch>
                        <a:fillRect/>
                      </a:stretch>
                    </p:blipFill>
                    <p:spPr>
                      <a:xfrm>
                        <a:off x="3136900" y="3463925"/>
                        <a:ext cx="5918200" cy="419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69BCF10C-D1D1-4F49-8740-7712378FE269}"/>
              </a:ext>
            </a:extLst>
          </p:cNvPr>
          <p:cNvSpPr>
            <a:spLocks noGrp="1"/>
          </p:cNvSpPr>
          <p:nvPr>
            <p:ph idx="10"/>
          </p:nvPr>
        </p:nvSpPr>
        <p:spPr>
          <a:xfrm>
            <a:off x="476844" y="4128597"/>
            <a:ext cx="3993556" cy="559517"/>
          </a:xfrm>
        </p:spPr>
        <p:txBody>
          <a:bodyPr/>
          <a:lstStyle/>
          <a:p>
            <a:pPr marL="228600" indent="-228600" algn="l">
              <a:buFont typeface="Arial" pitchFamily="34" charset="0"/>
              <a:buChar char="•"/>
            </a:pPr>
            <a:r>
              <a:rPr lang="en-US"/>
              <a:t>In this model, the variable</a:t>
            </a:r>
            <a:endParaRPr lang="en-IN"/>
          </a:p>
        </p:txBody>
      </p:sp>
      <p:graphicFrame>
        <p:nvGraphicFramePr>
          <p:cNvPr id="16" name="Object 7" descr="z subscript 5 baseline equals x subscript 1 baseline x subscript 2 baseline.">
            <a:extLst>
              <a:ext uri="{FF2B5EF4-FFF2-40B4-BE49-F238E27FC236}">
                <a16:creationId xmlns:a16="http://schemas.microsoft.com/office/drawing/2014/main" id="{96652EC1-8E0A-4490-9093-D637BD6D6925}"/>
              </a:ext>
            </a:extLst>
          </p:cNvPr>
          <p:cNvGraphicFramePr>
            <a:graphicFrameLocks noGrp="1" noChangeAspect="1"/>
          </p:cNvGraphicFramePr>
          <p:nvPr>
            <p:ph idx="12"/>
            <p:extLst>
              <p:ext uri="{D42A27DB-BD31-4B8C-83A1-F6EECF244321}">
                <p14:modId xmlns:p14="http://schemas.microsoft.com/office/powerpoint/2010/main" val="794094317"/>
              </p:ext>
            </p:extLst>
          </p:nvPr>
        </p:nvGraphicFramePr>
        <p:xfrm>
          <a:off x="4318453" y="4206329"/>
          <a:ext cx="1155700" cy="381000"/>
        </p:xfrm>
        <a:graphic>
          <a:graphicData uri="http://schemas.openxmlformats.org/presentationml/2006/ole">
            <mc:AlternateContent xmlns:mc="http://schemas.openxmlformats.org/markup-compatibility/2006">
              <mc:Choice xmlns:v="urn:schemas-microsoft-com:vml" Requires="v">
                <p:oleObj spid="_x0000_s379910" name="Equation" r:id="rId7" imgW="1155600" imgH="380880" progId="Equation.DSMT4">
                  <p:embed/>
                </p:oleObj>
              </mc:Choice>
              <mc:Fallback>
                <p:oleObj name="Equation" r:id="rId7" imgW="1155600" imgH="380880" progId="Equation.DSMT4">
                  <p:embed/>
                  <p:pic>
                    <p:nvPicPr>
                      <p:cNvPr id="0" name="OLE substitute image"/>
                      <p:cNvPicPr/>
                      <p:nvPr/>
                    </p:nvPicPr>
                    <p:blipFill>
                      <a:blip r:embed="rId8"/>
                      <a:stretch>
                        <a:fillRect/>
                      </a:stretch>
                    </p:blipFill>
                    <p:spPr>
                      <a:xfrm>
                        <a:off x="4318453" y="4206329"/>
                        <a:ext cx="1155700" cy="381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B8E862B9-F4D9-4E17-BD82-0D75BC66DCD7}"/>
              </a:ext>
            </a:extLst>
          </p:cNvPr>
          <p:cNvSpPr>
            <a:spLocks noGrp="1"/>
          </p:cNvSpPr>
          <p:nvPr>
            <p:ph idx="14"/>
          </p:nvPr>
        </p:nvSpPr>
        <p:spPr>
          <a:xfrm>
            <a:off x="476844" y="4136303"/>
            <a:ext cx="11238312" cy="1596840"/>
          </a:xfrm>
        </p:spPr>
        <p:txBody>
          <a:bodyPr/>
          <a:lstStyle/>
          <a:p>
            <a:pPr marL="228600" indent="4754880" algn="l"/>
            <a:r>
              <a:rPr lang="en-US"/>
              <a:t>is added to account for the potential effects of the two variables acting together.</a:t>
            </a:r>
          </a:p>
          <a:p>
            <a:pPr marL="228600" indent="-228600" algn="l">
              <a:buFont typeface="Arial" pitchFamily="34" charset="0"/>
              <a:buChar char="•"/>
            </a:pPr>
            <a:r>
              <a:rPr lang="en-US"/>
              <a:t>This type of effect is called </a:t>
            </a:r>
            <a:r>
              <a:rPr lang="en-US" u="sng"/>
              <a:t>interaction</a:t>
            </a:r>
            <a:r>
              <a:rPr lang="en-US"/>
              <a:t>.</a:t>
            </a:r>
            <a:endParaRPr lang="en-IN"/>
          </a:p>
        </p:txBody>
      </p:sp>
    </p:spTree>
    <p:extLst>
      <p:ext uri="{BB962C8B-B14F-4D97-AF65-F5344CB8AC3E}">
        <p14:creationId xmlns:p14="http://schemas.microsoft.com/office/powerpoint/2010/main" val="293409130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Row Percentages</a:t>
            </a:r>
          </a:p>
        </p:txBody>
      </p:sp>
      <p:sp>
        <p:nvSpPr>
          <p:cNvPr id="8" name="Content Placeholder 2">
            <a:extLst>
              <a:ext uri="{FF2B5EF4-FFF2-40B4-BE49-F238E27FC236}">
                <a16:creationId xmlns:a16="http://schemas.microsoft.com/office/drawing/2014/main" id="{C3AEBAF6-DDE3-40AF-94CD-FB0CD74A473E}"/>
              </a:ext>
            </a:extLst>
          </p:cNvPr>
          <p:cNvSpPr>
            <a:spLocks noGrp="1"/>
          </p:cNvSpPr>
          <p:nvPr>
            <p:ph idx="1"/>
          </p:nvPr>
        </p:nvSpPr>
        <p:spPr>
          <a:xfrm>
            <a:off x="476844" y="1944375"/>
            <a:ext cx="10635804" cy="433334"/>
          </a:xfrm>
        </p:spPr>
        <p:txBody>
          <a:bodyPr/>
          <a:lstStyle/>
          <a:p>
            <a:pPr marL="0" indent="0" algn="l">
              <a:buNone/>
            </a:pPr>
            <a:r>
              <a:rPr lang="en-US" b="1" u="sng"/>
              <a:t>Example:</a:t>
            </a:r>
            <a:r>
              <a:rPr lang="en-US" b="1"/>
              <a:t> </a:t>
            </a:r>
            <a:r>
              <a:rPr lang="en-US"/>
              <a:t>Zagat’s Restaurant Review</a:t>
            </a:r>
          </a:p>
        </p:txBody>
      </p:sp>
      <p:sp>
        <p:nvSpPr>
          <p:cNvPr id="9" name="Content Placeholder 3">
            <a:extLst>
              <a:ext uri="{FF2B5EF4-FFF2-40B4-BE49-F238E27FC236}">
                <a16:creationId xmlns:a16="http://schemas.microsoft.com/office/drawing/2014/main" id="{9EF41BF4-D330-4B0C-ABF5-ED5A74E6FF53}"/>
              </a:ext>
            </a:extLst>
          </p:cNvPr>
          <p:cNvSpPr>
            <a:spLocks noGrp="1"/>
          </p:cNvSpPr>
          <p:nvPr>
            <p:ph idx="10"/>
          </p:nvPr>
        </p:nvSpPr>
        <p:spPr>
          <a:xfrm>
            <a:off x="2231157" y="2585030"/>
            <a:ext cx="7729685" cy="424254"/>
          </a:xfrm>
          <a:solidFill>
            <a:srgbClr val="D9D9D9"/>
          </a:solidFill>
          <a:ln>
            <a:solidFill>
              <a:schemeClr val="accent1"/>
            </a:solidFill>
          </a:ln>
        </p:spPr>
        <p:txBody>
          <a:bodyPr/>
          <a:lstStyle/>
          <a:p>
            <a:r>
              <a:rPr lang="en-IN" b="1">
                <a:solidFill>
                  <a:schemeClr val="tx1">
                    <a:lumMod val="75000"/>
                  </a:schemeClr>
                </a:solidFill>
              </a:rPr>
              <a:t>Meal Price</a:t>
            </a:r>
          </a:p>
        </p:txBody>
      </p:sp>
      <p:graphicFrame>
        <p:nvGraphicFramePr>
          <p:cNvPr id="15" name="Table 4">
            <a:extLst>
              <a:ext uri="{FF2B5EF4-FFF2-40B4-BE49-F238E27FC236}">
                <a16:creationId xmlns:a16="http://schemas.microsoft.com/office/drawing/2014/main" id="{76E92FBE-7B2A-42A1-93E3-ACB8014E8101}"/>
              </a:ext>
            </a:extLst>
          </p:cNvPr>
          <p:cNvGraphicFramePr>
            <a:graphicFrameLocks noGrp="1"/>
          </p:cNvGraphicFramePr>
          <p:nvPr>
            <p:ph idx="11"/>
            <p:extLst>
              <p:ext uri="{D42A27DB-BD31-4B8C-83A1-F6EECF244321}">
                <p14:modId xmlns:p14="http://schemas.microsoft.com/office/powerpoint/2010/main" val="1409069314"/>
              </p:ext>
            </p:extLst>
          </p:nvPr>
        </p:nvGraphicFramePr>
        <p:xfrm>
          <a:off x="2231157" y="3009284"/>
          <a:ext cx="7729685" cy="1920240"/>
        </p:xfrm>
        <a:graphic>
          <a:graphicData uri="http://schemas.openxmlformats.org/drawingml/2006/table">
            <a:tbl>
              <a:tblPr firstRow="1" bandRow="1"/>
              <a:tblGrid>
                <a:gridCol w="2147135">
                  <a:extLst>
                    <a:ext uri="{9D8B030D-6E8A-4147-A177-3AD203B41FA5}">
                      <a16:colId xmlns:a16="http://schemas.microsoft.com/office/drawing/2014/main" val="3358175784"/>
                    </a:ext>
                  </a:extLst>
                </a:gridCol>
                <a:gridCol w="1116510">
                  <a:extLst>
                    <a:ext uri="{9D8B030D-6E8A-4147-A177-3AD203B41FA5}">
                      <a16:colId xmlns:a16="http://schemas.microsoft.com/office/drawing/2014/main" val="769714397"/>
                    </a:ext>
                  </a:extLst>
                </a:gridCol>
                <a:gridCol w="1116510">
                  <a:extLst>
                    <a:ext uri="{9D8B030D-6E8A-4147-A177-3AD203B41FA5}">
                      <a16:colId xmlns:a16="http://schemas.microsoft.com/office/drawing/2014/main" val="464116528"/>
                    </a:ext>
                  </a:extLst>
                </a:gridCol>
                <a:gridCol w="1116510">
                  <a:extLst>
                    <a:ext uri="{9D8B030D-6E8A-4147-A177-3AD203B41FA5}">
                      <a16:colId xmlns:a16="http://schemas.microsoft.com/office/drawing/2014/main" val="4070761339"/>
                    </a:ext>
                  </a:extLst>
                </a:gridCol>
                <a:gridCol w="1116510">
                  <a:extLst>
                    <a:ext uri="{9D8B030D-6E8A-4147-A177-3AD203B41FA5}">
                      <a16:colId xmlns:a16="http://schemas.microsoft.com/office/drawing/2014/main" val="208564686"/>
                    </a:ext>
                  </a:extLst>
                </a:gridCol>
                <a:gridCol w="1116510">
                  <a:extLst>
                    <a:ext uri="{9D8B030D-6E8A-4147-A177-3AD203B41FA5}">
                      <a16:colId xmlns:a16="http://schemas.microsoft.com/office/drawing/2014/main" val="469161819"/>
                    </a:ext>
                  </a:extLst>
                </a:gridCol>
              </a:tblGrid>
              <a:tr h="385135">
                <a:tc>
                  <a:txBody>
                    <a:bodyPr/>
                    <a:lstStyle/>
                    <a:p>
                      <a:pPr algn="l" fontAlgn="b"/>
                      <a:r>
                        <a:rPr lang="en-IN" sz="1800" b="1" i="0" u="none" strike="noStrike">
                          <a:solidFill>
                            <a:srgbClr val="000000"/>
                          </a:solidFill>
                          <a:effectLst/>
                          <a:latin typeface="+mn-lt"/>
                        </a:rPr>
                        <a:t>Quality Rating</a:t>
                      </a:r>
                    </a:p>
                  </a:txBody>
                  <a:tcPr marL="28469" marR="28469" marT="91440" marB="9144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IN" sz="1800" b="1" i="0" u="none" strike="noStrike">
                          <a:solidFill>
                            <a:srgbClr val="000000"/>
                          </a:solidFill>
                          <a:effectLst/>
                          <a:latin typeface="+mn-lt"/>
                        </a:rPr>
                        <a:t>$10 to 19</a:t>
                      </a:r>
                    </a:p>
                  </a:txBody>
                  <a:tcPr marL="28469" marR="28469" marT="91440" marB="9144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800" b="1" i="0" u="none" strike="noStrike">
                          <a:solidFill>
                            <a:srgbClr val="000000"/>
                          </a:solidFill>
                          <a:effectLst/>
                          <a:latin typeface="+mn-lt"/>
                        </a:rPr>
                        <a:t>$20 to 29</a:t>
                      </a:r>
                    </a:p>
                  </a:txBody>
                  <a:tcPr marL="28469" marR="28469" marT="91440" marB="9144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800" b="1" i="0" u="none" strike="noStrike">
                          <a:solidFill>
                            <a:srgbClr val="000000"/>
                          </a:solidFill>
                          <a:effectLst/>
                          <a:latin typeface="+mn-lt"/>
                        </a:rPr>
                        <a:t>$30 to 39</a:t>
                      </a:r>
                    </a:p>
                  </a:txBody>
                  <a:tcPr marL="28469" marR="28469" marT="91440" marB="9144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800" b="1" i="0" u="none" strike="noStrike">
                          <a:solidFill>
                            <a:srgbClr val="000000"/>
                          </a:solidFill>
                          <a:effectLst/>
                          <a:latin typeface="+mn-lt"/>
                        </a:rPr>
                        <a:t>$40 to 49</a:t>
                      </a:r>
                    </a:p>
                  </a:txBody>
                  <a:tcPr marL="28469" marR="28469" marT="91440" marB="9144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800" b="1" i="0" u="none" strike="noStrike">
                          <a:solidFill>
                            <a:srgbClr val="000000"/>
                          </a:solidFill>
                          <a:effectLst/>
                          <a:latin typeface="+mn-lt"/>
                        </a:rPr>
                        <a:t>Total</a:t>
                      </a:r>
                    </a:p>
                  </a:txBody>
                  <a:tcPr marL="28469" marR="28469" marT="91440" marB="9144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8435363"/>
                  </a:ext>
                </a:extLst>
              </a:tr>
              <a:tr h="462163">
                <a:tc>
                  <a:txBody>
                    <a:bodyPr/>
                    <a:lstStyle/>
                    <a:p>
                      <a:pPr algn="l" fontAlgn="b"/>
                      <a:r>
                        <a:rPr lang="en-IN" sz="2000" b="0" i="0" u="none" strike="noStrike">
                          <a:solidFill>
                            <a:srgbClr val="000000"/>
                          </a:solidFill>
                          <a:effectLst/>
                          <a:latin typeface="+mn-lt"/>
                        </a:rPr>
                        <a:t>Good</a:t>
                      </a:r>
                    </a:p>
                  </a:txBody>
                  <a:tcPr marL="28469" marR="28469" marT="91440" marB="9144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IN" sz="2000" b="0" i="0" u="none" strike="noStrike">
                          <a:solidFill>
                            <a:srgbClr val="000000"/>
                          </a:solidFill>
                          <a:effectLst/>
                          <a:latin typeface="+mn-lt"/>
                        </a:rPr>
                        <a:t>50</a:t>
                      </a:r>
                    </a:p>
                  </a:txBody>
                  <a:tcPr marL="28469" marR="28469" marT="91440" marB="9144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IN" sz="2000" b="0" i="0" u="none" strike="noStrike">
                          <a:solidFill>
                            <a:srgbClr val="000000"/>
                          </a:solidFill>
                          <a:effectLst/>
                          <a:latin typeface="+mn-lt"/>
                        </a:rPr>
                        <a:t>47.6</a:t>
                      </a:r>
                    </a:p>
                  </a:txBody>
                  <a:tcPr marL="28469" marR="28469" marT="91440" marB="9144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IN" sz="2000" b="0" i="0" u="none" strike="noStrike">
                          <a:solidFill>
                            <a:srgbClr val="000000"/>
                          </a:solidFill>
                          <a:effectLst/>
                          <a:latin typeface="+mn-lt"/>
                        </a:rPr>
                        <a:t>2.4</a:t>
                      </a:r>
                    </a:p>
                  </a:txBody>
                  <a:tcPr marL="28469" marR="28469" marT="91440" marB="9144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IN" sz="2000" b="0" i="0" u="none" strike="noStrike">
                          <a:solidFill>
                            <a:srgbClr val="000000"/>
                          </a:solidFill>
                          <a:effectLst/>
                          <a:latin typeface="+mn-lt"/>
                        </a:rPr>
                        <a:t>0</a:t>
                      </a:r>
                    </a:p>
                  </a:txBody>
                  <a:tcPr marL="28469" marR="28469" marT="91440" marB="9144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IN" sz="2000" b="0" i="0" u="none" strike="noStrike">
                          <a:solidFill>
                            <a:srgbClr val="000000"/>
                          </a:solidFill>
                          <a:effectLst/>
                          <a:latin typeface="+mn-lt"/>
                        </a:rPr>
                        <a:t>100</a:t>
                      </a:r>
                    </a:p>
                  </a:txBody>
                  <a:tcPr marL="28469" marR="28469" marT="91440" marB="9144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48418413"/>
                  </a:ext>
                </a:extLst>
              </a:tr>
              <a:tr h="462163">
                <a:tc>
                  <a:txBody>
                    <a:bodyPr/>
                    <a:lstStyle/>
                    <a:p>
                      <a:pPr algn="l" fontAlgn="b"/>
                      <a:r>
                        <a:rPr lang="en-IN" sz="2000" b="0" i="0" u="none" strike="noStrike">
                          <a:solidFill>
                            <a:srgbClr val="000000"/>
                          </a:solidFill>
                          <a:effectLst/>
                          <a:latin typeface="+mn-lt"/>
                        </a:rPr>
                        <a:t>Very Good</a:t>
                      </a:r>
                    </a:p>
                  </a:txBody>
                  <a:tcPr marL="28469" marR="28469" marT="91440" marB="9144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IN" sz="2000" b="0" i="0" u="none" strike="noStrike">
                          <a:solidFill>
                            <a:srgbClr val="000000"/>
                          </a:solidFill>
                          <a:effectLst/>
                          <a:latin typeface="+mn-lt"/>
                        </a:rPr>
                        <a:t>22.7</a:t>
                      </a:r>
                    </a:p>
                  </a:txBody>
                  <a:tcPr marL="28469" marR="28469" marT="91440" marB="9144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IN" sz="2000" b="0" i="0" u="none" strike="noStrike">
                          <a:solidFill>
                            <a:srgbClr val="000000"/>
                          </a:solidFill>
                          <a:effectLst/>
                          <a:latin typeface="+mn-lt"/>
                        </a:rPr>
                        <a:t>42.7</a:t>
                      </a:r>
                    </a:p>
                  </a:txBody>
                  <a:tcPr marL="28469" marR="28469" marT="91440" marB="91440" anchor="b">
                    <a:lnL>
                      <a:noFill/>
                    </a:lnL>
                    <a:lnR>
                      <a:noFill/>
                    </a:lnR>
                    <a:lnT>
                      <a:noFill/>
                    </a:lnT>
                    <a:lnB>
                      <a:noFill/>
                    </a:lnB>
                  </a:tcPr>
                </a:tc>
                <a:tc>
                  <a:txBody>
                    <a:bodyPr/>
                    <a:lstStyle/>
                    <a:p>
                      <a:pPr algn="ctr" fontAlgn="b"/>
                      <a:r>
                        <a:rPr lang="en-IN" sz="2000" b="0" i="0" u="none" strike="noStrike">
                          <a:solidFill>
                            <a:srgbClr val="000000"/>
                          </a:solidFill>
                          <a:effectLst/>
                          <a:latin typeface="+mn-lt"/>
                        </a:rPr>
                        <a:t>30.6</a:t>
                      </a:r>
                    </a:p>
                  </a:txBody>
                  <a:tcPr marL="28469" marR="28469" marT="91440" marB="91440" anchor="b">
                    <a:lnL>
                      <a:noFill/>
                    </a:lnL>
                    <a:lnR>
                      <a:noFill/>
                    </a:lnR>
                    <a:lnT>
                      <a:noFill/>
                    </a:lnT>
                    <a:lnB>
                      <a:noFill/>
                    </a:lnB>
                  </a:tcPr>
                </a:tc>
                <a:tc>
                  <a:txBody>
                    <a:bodyPr/>
                    <a:lstStyle/>
                    <a:p>
                      <a:pPr algn="ctr" fontAlgn="b"/>
                      <a:r>
                        <a:rPr lang="en-IN" sz="2000" b="0" i="0" u="none" strike="noStrike">
                          <a:solidFill>
                            <a:srgbClr val="000000"/>
                          </a:solidFill>
                          <a:effectLst/>
                          <a:latin typeface="+mn-lt"/>
                        </a:rPr>
                        <a:t>4</a:t>
                      </a:r>
                    </a:p>
                  </a:txBody>
                  <a:tcPr marL="28469" marR="28469" marT="91440" marB="9144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IN" sz="2000" b="0" i="0" u="none" strike="noStrike">
                          <a:solidFill>
                            <a:srgbClr val="000000"/>
                          </a:solidFill>
                          <a:effectLst/>
                          <a:latin typeface="+mn-lt"/>
                        </a:rPr>
                        <a:t>100</a:t>
                      </a:r>
                    </a:p>
                  </a:txBody>
                  <a:tcPr marL="28469" marR="28469" marT="91440" marB="9144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05004411"/>
                  </a:ext>
                </a:extLst>
              </a:tr>
              <a:tr h="462163">
                <a:tc>
                  <a:txBody>
                    <a:bodyPr/>
                    <a:lstStyle/>
                    <a:p>
                      <a:pPr algn="l" fontAlgn="b"/>
                      <a:r>
                        <a:rPr lang="en-IN" sz="2000" b="0" i="0" u="none" strike="noStrike">
                          <a:solidFill>
                            <a:srgbClr val="000000"/>
                          </a:solidFill>
                          <a:effectLst/>
                          <a:latin typeface="+mn-lt"/>
                        </a:rPr>
                        <a:t>Excellent</a:t>
                      </a:r>
                    </a:p>
                  </a:txBody>
                  <a:tcPr marL="28469" marR="28469" marT="91440" marB="9144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IN" sz="2000" b="0" i="0" u="none" strike="noStrike">
                          <a:solidFill>
                            <a:srgbClr val="000000"/>
                          </a:solidFill>
                          <a:effectLst/>
                          <a:latin typeface="+mn-lt"/>
                        </a:rPr>
                        <a:t>3</a:t>
                      </a:r>
                    </a:p>
                  </a:txBody>
                  <a:tcPr marL="28469" marR="28469" marT="91440" marB="9144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mn-lt"/>
                        </a:rPr>
                        <a:t>21.2</a:t>
                      </a:r>
                    </a:p>
                  </a:txBody>
                  <a:tcPr marL="28469" marR="28469" marT="91440" marB="9144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mn-lt"/>
                        </a:rPr>
                        <a:t>42.4</a:t>
                      </a:r>
                    </a:p>
                  </a:txBody>
                  <a:tcPr marL="28469" marR="28469" marT="91440" marB="9144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mn-lt"/>
                        </a:rPr>
                        <a:t>33.4</a:t>
                      </a:r>
                    </a:p>
                  </a:txBody>
                  <a:tcPr marL="28469" marR="28469" marT="91440" marB="9144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mn-lt"/>
                        </a:rPr>
                        <a:t>100</a:t>
                      </a:r>
                    </a:p>
                  </a:txBody>
                  <a:tcPr marL="28469" marR="28469" marT="91440" marB="9144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1687452"/>
                  </a:ext>
                </a:extLst>
              </a:tr>
            </a:tbl>
          </a:graphicData>
        </a:graphic>
      </p:graphicFrame>
      <p:sp>
        <p:nvSpPr>
          <p:cNvPr id="11" name="Content Placeholder 5">
            <a:extLst>
              <a:ext uri="{FF2B5EF4-FFF2-40B4-BE49-F238E27FC236}">
                <a16:creationId xmlns:a16="http://schemas.microsoft.com/office/drawing/2014/main" id="{32461AA9-ABA1-4F5A-B121-077A6316B481}"/>
              </a:ext>
            </a:extLst>
          </p:cNvPr>
          <p:cNvSpPr>
            <a:spLocks noGrp="1"/>
          </p:cNvSpPr>
          <p:nvPr>
            <p:ph idx="12"/>
          </p:nvPr>
        </p:nvSpPr>
        <p:spPr>
          <a:xfrm>
            <a:off x="476842" y="5185881"/>
            <a:ext cx="10635805" cy="966665"/>
          </a:xfrm>
        </p:spPr>
        <p:txBody>
          <a:bodyPr/>
          <a:lstStyle/>
          <a:p>
            <a:pPr lvl="1"/>
            <a:r>
              <a:rPr lang="en-US" sz="2000"/>
              <a:t>Good restaurants charging a meal price of $10 to 19 divided by total number of good restaurants: </a:t>
            </a:r>
          </a:p>
        </p:txBody>
      </p:sp>
      <p:graphicFrame>
        <p:nvGraphicFramePr>
          <p:cNvPr id="13" name="Content Placeholder 12" descr="Begin equation. 42 divided by 84 times 100 equals 50 percent. End equation.">
            <a:extLst>
              <a:ext uri="{FF2B5EF4-FFF2-40B4-BE49-F238E27FC236}">
                <a16:creationId xmlns:a16="http://schemas.microsoft.com/office/drawing/2014/main" id="{3B24DF60-CE71-4405-B072-757DDA378C02}"/>
              </a:ext>
            </a:extLst>
          </p:cNvPr>
          <p:cNvGraphicFramePr>
            <a:graphicFrameLocks noGrp="1" noChangeAspect="1"/>
          </p:cNvGraphicFramePr>
          <p:nvPr>
            <p:ph idx="13"/>
            <p:extLst>
              <p:ext uri="{D42A27DB-BD31-4B8C-83A1-F6EECF244321}">
                <p14:modId xmlns:p14="http://schemas.microsoft.com/office/powerpoint/2010/main" val="3105477870"/>
              </p:ext>
            </p:extLst>
          </p:nvPr>
        </p:nvGraphicFramePr>
        <p:xfrm>
          <a:off x="4952999" y="5508843"/>
          <a:ext cx="2286000" cy="919758"/>
        </p:xfrm>
        <a:graphic>
          <a:graphicData uri="http://schemas.openxmlformats.org/presentationml/2006/ole">
            <mc:AlternateContent xmlns:mc="http://schemas.openxmlformats.org/markup-compatibility/2006">
              <mc:Choice xmlns:v="urn:schemas-microsoft-com:vml" Requires="v">
                <p:oleObj spid="_x0000_s4098" name="Equation" r:id="rId3" imgW="977760" imgH="393480" progId="Equation.DSMT4">
                  <p:embed/>
                </p:oleObj>
              </mc:Choice>
              <mc:Fallback>
                <p:oleObj name="Equation" r:id="rId3" imgW="977760" imgH="393480" progId="Equation.DSMT4">
                  <p:embed/>
                  <p:pic>
                    <p:nvPicPr>
                      <p:cNvPr id="0" name="OLE substitute image"/>
                      <p:cNvPicPr/>
                      <p:nvPr/>
                    </p:nvPicPr>
                    <p:blipFill>
                      <a:blip r:embed="rId4"/>
                      <a:stretch>
                        <a:fillRect/>
                      </a:stretch>
                    </p:blipFill>
                    <p:spPr>
                      <a:xfrm>
                        <a:off x="4952999" y="5508843"/>
                        <a:ext cx="2286000" cy="919758"/>
                      </a:xfrm>
                      <a:prstGeom prst="rect">
                        <a:avLst/>
                      </a:prstGeom>
                    </p:spPr>
                  </p:pic>
                </p:oleObj>
              </mc:Fallback>
            </mc:AlternateContent>
          </a:graphicData>
        </a:graphic>
      </p:graphicFrame>
    </p:spTree>
    <p:extLst>
      <p:ext uri="{BB962C8B-B14F-4D97-AF65-F5344CB8AC3E}">
        <p14:creationId xmlns:p14="http://schemas.microsoft.com/office/powerpoint/2010/main" val="2570247829"/>
      </p:ext>
    </p:extLst>
  </p:cSld>
  <p:clrMapOvr>
    <a:masterClrMapping/>
  </p:clrMapOvr>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A563-7CB8-4F09-9E42-FB17EBF75E65}"/>
              </a:ext>
            </a:extLst>
          </p:cNvPr>
          <p:cNvSpPr>
            <a:spLocks noGrp="1"/>
          </p:cNvSpPr>
          <p:nvPr>
            <p:ph type="title"/>
          </p:nvPr>
        </p:nvSpPr>
        <p:spPr/>
        <p:txBody>
          <a:bodyPr/>
          <a:lstStyle/>
          <a:p>
            <a:r>
              <a:rPr lang="en-IN"/>
              <a:t>Transformations Involving the Dependent Variable</a:t>
            </a:r>
          </a:p>
        </p:txBody>
      </p:sp>
      <p:sp>
        <p:nvSpPr>
          <p:cNvPr id="3" name="Content Placeholder 2">
            <a:extLst>
              <a:ext uri="{FF2B5EF4-FFF2-40B4-BE49-F238E27FC236}">
                <a16:creationId xmlns:a16="http://schemas.microsoft.com/office/drawing/2014/main" id="{AD702E0E-CBE9-45C3-BA83-50A46191B3CF}"/>
              </a:ext>
            </a:extLst>
          </p:cNvPr>
          <p:cNvSpPr>
            <a:spLocks noGrp="1"/>
          </p:cNvSpPr>
          <p:nvPr>
            <p:ph sz="half" idx="2"/>
          </p:nvPr>
        </p:nvSpPr>
        <p:spPr/>
        <p:txBody>
          <a:bodyPr/>
          <a:lstStyle/>
          <a:p>
            <a:r>
              <a:rPr lang="en-US"/>
              <a:t>Often the problem of nonconstant variance can be corrected by transforming the dependent variable to a different scale.</a:t>
            </a:r>
          </a:p>
          <a:p>
            <a:r>
              <a:rPr lang="en-US"/>
              <a:t>Most statistical packages provide the ability to apply </a:t>
            </a:r>
            <a:r>
              <a:rPr lang="en-US" u="sng"/>
              <a:t>logarithmic transformations</a:t>
            </a:r>
            <a:r>
              <a:rPr lang="en-US"/>
              <a:t> using either the base-10 (common log) or the base</a:t>
            </a:r>
            <a:endParaRPr lang="en-IN" i="1"/>
          </a:p>
        </p:txBody>
      </p:sp>
      <p:graphicFrame>
        <p:nvGraphicFramePr>
          <p:cNvPr id="7" name="Object 3" descr="Begin equation. e equals 2.71828 ellipsis (natural log). End equation.">
            <a:extLst>
              <a:ext uri="{FF2B5EF4-FFF2-40B4-BE49-F238E27FC236}">
                <a16:creationId xmlns:a16="http://schemas.microsoft.com/office/drawing/2014/main" id="{B9D10461-670B-47B0-8202-898A08387F5B}"/>
              </a:ext>
            </a:extLst>
          </p:cNvPr>
          <p:cNvGraphicFramePr>
            <a:graphicFrameLocks noGrp="1" noChangeAspect="1"/>
          </p:cNvGraphicFramePr>
          <p:nvPr>
            <p:ph idx="10"/>
            <p:extLst>
              <p:ext uri="{D42A27DB-BD31-4B8C-83A1-F6EECF244321}">
                <p14:modId xmlns:p14="http://schemas.microsoft.com/office/powerpoint/2010/main" val="1399166723"/>
              </p:ext>
            </p:extLst>
          </p:nvPr>
        </p:nvGraphicFramePr>
        <p:xfrm>
          <a:off x="7817344" y="3210385"/>
          <a:ext cx="3695400" cy="431640"/>
        </p:xfrm>
        <a:graphic>
          <a:graphicData uri="http://schemas.openxmlformats.org/presentationml/2006/ole">
            <mc:AlternateContent xmlns:mc="http://schemas.openxmlformats.org/markup-compatibility/2006">
              <mc:Choice xmlns:v="urn:schemas-microsoft-com:vml" Requires="v">
                <p:oleObj spid="_x0000_s380931" name="Equation" r:id="rId3" imgW="3695400" imgH="431640" progId="Equation.DSMT4">
                  <p:embed/>
                </p:oleObj>
              </mc:Choice>
              <mc:Fallback>
                <p:oleObj name="Equation" r:id="rId3" imgW="3695400" imgH="431640" progId="Equation.DSMT4">
                  <p:embed/>
                  <p:pic>
                    <p:nvPicPr>
                      <p:cNvPr id="0" name="OLE substitute image"/>
                      <p:cNvPicPr/>
                      <p:nvPr/>
                    </p:nvPicPr>
                    <p:blipFill>
                      <a:blip r:embed="rId4"/>
                      <a:stretch>
                        <a:fillRect/>
                      </a:stretch>
                    </p:blipFill>
                    <p:spPr>
                      <a:xfrm>
                        <a:off x="7817344" y="3210385"/>
                        <a:ext cx="3695400" cy="43164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EB1AD25-8CFF-4315-98CF-BD539BCAC349}"/>
              </a:ext>
            </a:extLst>
          </p:cNvPr>
          <p:cNvSpPr>
            <a:spLocks noGrp="1"/>
          </p:cNvSpPr>
          <p:nvPr>
            <p:ph idx="11"/>
          </p:nvPr>
        </p:nvSpPr>
        <p:spPr>
          <a:xfrm>
            <a:off x="476844" y="3751585"/>
            <a:ext cx="8930926" cy="526118"/>
          </a:xfrm>
        </p:spPr>
        <p:txBody>
          <a:bodyPr/>
          <a:lstStyle/>
          <a:p>
            <a:pPr marL="228600" indent="-228600" algn="l">
              <a:buFont typeface="Arial" pitchFamily="34" charset="0"/>
              <a:buChar char="•"/>
            </a:pPr>
            <a:r>
              <a:rPr lang="en-US"/>
              <a:t>Another approach, called a </a:t>
            </a:r>
            <a:r>
              <a:rPr lang="en-US" u="sng"/>
              <a:t>reciprocal transformation</a:t>
            </a:r>
            <a:r>
              <a:rPr lang="en-US"/>
              <a:t>, is to use </a:t>
            </a:r>
            <a:endParaRPr lang="en-IN"/>
          </a:p>
        </p:txBody>
      </p:sp>
      <p:graphicFrame>
        <p:nvGraphicFramePr>
          <p:cNvPr id="9" name="Content Placeholder 8" descr="1 divided by y">
            <a:extLst>
              <a:ext uri="{FF2B5EF4-FFF2-40B4-BE49-F238E27FC236}">
                <a16:creationId xmlns:a16="http://schemas.microsoft.com/office/drawing/2014/main" id="{1FAEB69C-ED30-40B8-85E6-48419CC131E9}"/>
              </a:ext>
            </a:extLst>
          </p:cNvPr>
          <p:cNvGraphicFramePr>
            <a:graphicFrameLocks noGrp="1" noChangeAspect="1"/>
          </p:cNvGraphicFramePr>
          <p:nvPr>
            <p:ph idx="13"/>
            <p:extLst>
              <p:ext uri="{D42A27DB-BD31-4B8C-83A1-F6EECF244321}">
                <p14:modId xmlns:p14="http://schemas.microsoft.com/office/powerpoint/2010/main" val="3470636382"/>
              </p:ext>
            </p:extLst>
          </p:nvPr>
        </p:nvGraphicFramePr>
        <p:xfrm>
          <a:off x="9265439" y="3790268"/>
          <a:ext cx="511602" cy="434680"/>
        </p:xfrm>
        <a:graphic>
          <a:graphicData uri="http://schemas.openxmlformats.org/presentationml/2006/ole">
            <mc:AlternateContent xmlns:mc="http://schemas.openxmlformats.org/markup-compatibility/2006">
              <mc:Choice xmlns:v="urn:schemas-microsoft-com:vml" Requires="v">
                <p:oleObj spid="_x0000_s380932" name="Equation" r:id="rId5" imgW="253800" imgH="215640" progId="Equation.DSMT4">
                  <p:embed/>
                </p:oleObj>
              </mc:Choice>
              <mc:Fallback>
                <p:oleObj name="Equation" r:id="rId5" imgW="253800" imgH="215640" progId="Equation.DSMT4">
                  <p:embed/>
                  <p:pic>
                    <p:nvPicPr>
                      <p:cNvPr id="0" name="OLE substitute image"/>
                      <p:cNvPicPr/>
                      <p:nvPr/>
                    </p:nvPicPr>
                    <p:blipFill>
                      <a:blip r:embed="rId6"/>
                      <a:stretch>
                        <a:fillRect/>
                      </a:stretch>
                    </p:blipFill>
                    <p:spPr>
                      <a:xfrm>
                        <a:off x="9265439" y="3790268"/>
                        <a:ext cx="511602" cy="43468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4E3B9F9B-BBAD-43FD-BA9B-180CDB45FAC0}"/>
              </a:ext>
            </a:extLst>
          </p:cNvPr>
          <p:cNvSpPr>
            <a:spLocks noGrp="1"/>
          </p:cNvSpPr>
          <p:nvPr>
            <p:ph idx="15"/>
          </p:nvPr>
        </p:nvSpPr>
        <p:spPr>
          <a:xfrm>
            <a:off x="476843" y="4060363"/>
            <a:ext cx="11715157" cy="688780"/>
          </a:xfrm>
        </p:spPr>
        <p:txBody>
          <a:bodyPr/>
          <a:lstStyle/>
          <a:p>
            <a:pPr marL="228600" algn="l"/>
            <a:r>
              <a:rPr lang="en-US"/>
              <a:t>as the dependent variable instead of </a:t>
            </a:r>
            <a:r>
              <a:rPr lang="en-US" i="1"/>
              <a:t>y</a:t>
            </a:r>
            <a:r>
              <a:rPr lang="en-US"/>
              <a:t>.</a:t>
            </a:r>
          </a:p>
        </p:txBody>
      </p:sp>
    </p:spTree>
    <p:extLst>
      <p:ext uri="{BB962C8B-B14F-4D97-AF65-F5344CB8AC3E}">
        <p14:creationId xmlns:p14="http://schemas.microsoft.com/office/powerpoint/2010/main" val="2959288068"/>
      </p:ext>
    </p:extLst>
  </p:cSld>
  <p:clrMapOvr>
    <a:masterClrMapping/>
  </p:clrMapOvr>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CFF0F7E-E1F5-4862-86C8-C665CB090F6B}"/>
              </a:ext>
            </a:extLst>
          </p:cNvPr>
          <p:cNvSpPr>
            <a:spLocks noGrp="1"/>
          </p:cNvSpPr>
          <p:nvPr>
            <p:ph type="title"/>
          </p:nvPr>
        </p:nvSpPr>
        <p:spPr/>
        <p:txBody>
          <a:bodyPr/>
          <a:lstStyle/>
          <a:p>
            <a:r>
              <a:rPr lang="en-IN"/>
              <a:t>Nonlinear Models That Are Intrinsically Linear</a:t>
            </a:r>
          </a:p>
        </p:txBody>
      </p:sp>
      <p:sp>
        <p:nvSpPr>
          <p:cNvPr id="2" name="Content Placeholder 2">
            <a:extLst>
              <a:ext uri="{FF2B5EF4-FFF2-40B4-BE49-F238E27FC236}">
                <a16:creationId xmlns:a16="http://schemas.microsoft.com/office/drawing/2014/main" id="{EFE0386E-3DBC-4E40-AF71-611D6CF497F9}"/>
              </a:ext>
            </a:extLst>
          </p:cNvPr>
          <p:cNvSpPr>
            <a:spLocks noGrp="1"/>
          </p:cNvSpPr>
          <p:nvPr>
            <p:ph sz="half" idx="2"/>
          </p:nvPr>
        </p:nvSpPr>
        <p:spPr>
          <a:xfrm>
            <a:off x="476843" y="1828800"/>
            <a:ext cx="11241915" cy="2385060"/>
          </a:xfrm>
        </p:spPr>
        <p:txBody>
          <a:bodyPr/>
          <a:lstStyle/>
          <a:p>
            <a:r>
              <a:rPr lang="en-US"/>
              <a:t>Models in which the parameters</a:t>
            </a:r>
            <a:endParaRPr lang="en-IN"/>
          </a:p>
        </p:txBody>
      </p:sp>
      <p:graphicFrame>
        <p:nvGraphicFramePr>
          <p:cNvPr id="9" name="Object 3" descr="Beta subscript 0 baseline, beta subscript 1 baseline, ellipsis, beta subscript p baseline.">
            <a:extLst>
              <a:ext uri="{FF2B5EF4-FFF2-40B4-BE49-F238E27FC236}">
                <a16:creationId xmlns:a16="http://schemas.microsoft.com/office/drawing/2014/main" id="{AD23F73B-40AA-47B8-BF9F-46D8434B416F}"/>
              </a:ext>
            </a:extLst>
          </p:cNvPr>
          <p:cNvGraphicFramePr>
            <a:graphicFrameLocks noGrp="1" noChangeAspect="1"/>
          </p:cNvGraphicFramePr>
          <p:nvPr>
            <p:ph idx="10"/>
            <p:extLst>
              <p:ext uri="{D42A27DB-BD31-4B8C-83A1-F6EECF244321}">
                <p14:modId xmlns:p14="http://schemas.microsoft.com/office/powerpoint/2010/main" val="3867405916"/>
              </p:ext>
            </p:extLst>
          </p:nvPr>
        </p:nvGraphicFramePr>
        <p:xfrm>
          <a:off x="5188197" y="1904887"/>
          <a:ext cx="2032000" cy="419100"/>
        </p:xfrm>
        <a:graphic>
          <a:graphicData uri="http://schemas.openxmlformats.org/presentationml/2006/ole">
            <mc:AlternateContent xmlns:mc="http://schemas.openxmlformats.org/markup-compatibility/2006">
              <mc:Choice xmlns:v="urn:schemas-microsoft-com:vml" Requires="v">
                <p:oleObj spid="_x0000_s381955" name="Equation" r:id="rId3" imgW="2031840" imgH="419040" progId="Equation.DSMT4">
                  <p:embed/>
                </p:oleObj>
              </mc:Choice>
              <mc:Fallback>
                <p:oleObj name="Equation" r:id="rId3" imgW="2031840" imgH="419040" progId="Equation.DSMT4">
                  <p:embed/>
                  <p:pic>
                    <p:nvPicPr>
                      <p:cNvPr id="0" name="OLE substitute image"/>
                      <p:cNvPicPr/>
                      <p:nvPr/>
                    </p:nvPicPr>
                    <p:blipFill>
                      <a:blip r:embed="rId4"/>
                      <a:stretch>
                        <a:fillRect/>
                      </a:stretch>
                    </p:blipFill>
                    <p:spPr>
                      <a:xfrm>
                        <a:off x="5188197" y="1904887"/>
                        <a:ext cx="2032000" cy="4191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5DA66E70-DA1E-448F-BEF0-744C30AA3118}"/>
              </a:ext>
            </a:extLst>
          </p:cNvPr>
          <p:cNvSpPr>
            <a:spLocks noGrp="1"/>
          </p:cNvSpPr>
          <p:nvPr>
            <p:ph idx="11"/>
          </p:nvPr>
        </p:nvSpPr>
        <p:spPr>
          <a:xfrm>
            <a:off x="476843" y="1828799"/>
            <a:ext cx="11238313" cy="2490491"/>
          </a:xfrm>
        </p:spPr>
        <p:txBody>
          <a:bodyPr/>
          <a:lstStyle/>
          <a:p>
            <a:pPr marL="228600" indent="6492240" algn="l"/>
            <a:r>
              <a:rPr lang="en-US"/>
              <a:t>have exponents other than one are called </a:t>
            </a:r>
            <a:r>
              <a:rPr lang="en-US" u="sng"/>
              <a:t>nonlinear models</a:t>
            </a:r>
            <a:r>
              <a:rPr lang="en-US"/>
              <a:t>.</a:t>
            </a:r>
          </a:p>
          <a:p>
            <a:pPr marL="228600" indent="-228600" algn="l">
              <a:buFont typeface="Arial" pitchFamily="34" charset="0"/>
              <a:buChar char="•"/>
            </a:pPr>
            <a:r>
              <a:rPr lang="en-US"/>
              <a:t>In some cases we can perform a transformation of variables that will enable us to use regression analysis with the general linear model.</a:t>
            </a:r>
          </a:p>
          <a:p>
            <a:pPr marL="228600" indent="-228600" algn="l">
              <a:buFont typeface="Arial" pitchFamily="34" charset="0"/>
              <a:buChar char="•"/>
            </a:pPr>
            <a:r>
              <a:rPr lang="en-US"/>
              <a:t>The </a:t>
            </a:r>
            <a:r>
              <a:rPr lang="en-US" u="sng"/>
              <a:t>exponential model</a:t>
            </a:r>
            <a:r>
              <a:rPr lang="en-US"/>
              <a:t> involves the regression equation:</a:t>
            </a:r>
            <a:endParaRPr lang="en-IN"/>
          </a:p>
        </p:txBody>
      </p:sp>
      <p:graphicFrame>
        <p:nvGraphicFramePr>
          <p:cNvPr id="11" name="Object 5" descr="Begin equation. E of y equals Beta subscript 0 baseline beta subscript 1 baseline">
            <a:extLst>
              <a:ext uri="{FF2B5EF4-FFF2-40B4-BE49-F238E27FC236}">
                <a16:creationId xmlns:a16="http://schemas.microsoft.com/office/drawing/2014/main" id="{E685F694-230F-4C54-AE23-5C8F66244EDA}"/>
              </a:ext>
            </a:extLst>
          </p:cNvPr>
          <p:cNvGraphicFramePr>
            <a:graphicFrameLocks noGrp="1" noChangeAspect="1"/>
          </p:cNvGraphicFramePr>
          <p:nvPr>
            <p:ph idx="13"/>
            <p:extLst>
              <p:ext uri="{D42A27DB-BD31-4B8C-83A1-F6EECF244321}">
                <p14:modId xmlns:p14="http://schemas.microsoft.com/office/powerpoint/2010/main" val="2044305214"/>
              </p:ext>
            </p:extLst>
          </p:nvPr>
        </p:nvGraphicFramePr>
        <p:xfrm>
          <a:off x="5295899" y="4563006"/>
          <a:ext cx="1600200" cy="419100"/>
        </p:xfrm>
        <a:graphic>
          <a:graphicData uri="http://schemas.openxmlformats.org/presentationml/2006/ole">
            <mc:AlternateContent xmlns:mc="http://schemas.openxmlformats.org/markup-compatibility/2006">
              <mc:Choice xmlns:v="urn:schemas-microsoft-com:vml" Requires="v">
                <p:oleObj spid="_x0000_s381956" name="Equation" r:id="rId5" imgW="1600200" imgH="419040" progId="Equation.DSMT4">
                  <p:embed/>
                </p:oleObj>
              </mc:Choice>
              <mc:Fallback>
                <p:oleObj name="Equation" r:id="rId5" imgW="1600200" imgH="419040" progId="Equation.DSMT4">
                  <p:embed/>
                  <p:pic>
                    <p:nvPicPr>
                      <p:cNvPr id="0" name="OLE substitute image"/>
                      <p:cNvPicPr/>
                      <p:nvPr/>
                    </p:nvPicPr>
                    <p:blipFill>
                      <a:blip r:embed="rId6"/>
                      <a:stretch>
                        <a:fillRect/>
                      </a:stretch>
                    </p:blipFill>
                    <p:spPr>
                      <a:xfrm>
                        <a:off x="5295899" y="4563006"/>
                        <a:ext cx="1600200" cy="4191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26E504CE-5FFC-4F50-8ABC-1D85A2745223}"/>
              </a:ext>
            </a:extLst>
          </p:cNvPr>
          <p:cNvSpPr>
            <a:spLocks noGrp="1"/>
          </p:cNvSpPr>
          <p:nvPr>
            <p:ph idx="15"/>
          </p:nvPr>
        </p:nvSpPr>
        <p:spPr>
          <a:xfrm>
            <a:off x="476843" y="5225822"/>
            <a:ext cx="11238313" cy="942750"/>
          </a:xfrm>
        </p:spPr>
        <p:txBody>
          <a:bodyPr/>
          <a:lstStyle/>
          <a:p>
            <a:pPr marL="228600" indent="-228600" algn="l">
              <a:buFont typeface="Arial" pitchFamily="34" charset="0"/>
              <a:buChar char="•"/>
            </a:pPr>
            <a:r>
              <a:rPr lang="en-US"/>
              <a:t>We can transform this nonlinear model to a linear model by taking the natural logarithm of both sides.</a:t>
            </a:r>
          </a:p>
        </p:txBody>
      </p:sp>
    </p:spTree>
    <p:extLst>
      <p:ext uri="{BB962C8B-B14F-4D97-AF65-F5344CB8AC3E}">
        <p14:creationId xmlns:p14="http://schemas.microsoft.com/office/powerpoint/2010/main" val="1489600979"/>
      </p:ext>
    </p:extLst>
  </p:cSld>
  <p:clrMapOvr>
    <a:masterClrMapping/>
  </p:clrMapOvr>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4A3F-9F1F-44B0-87A0-32B46B425A58}"/>
              </a:ext>
            </a:extLst>
          </p:cNvPr>
          <p:cNvSpPr>
            <a:spLocks noGrp="1"/>
          </p:cNvSpPr>
          <p:nvPr>
            <p:ph type="title"/>
          </p:nvPr>
        </p:nvSpPr>
        <p:spPr/>
        <p:txBody>
          <a:bodyPr/>
          <a:lstStyle/>
          <a:p>
            <a:r>
              <a:rPr lang="en-IN"/>
              <a:t>Determining When to Add or Delete Variables (1 of 2)</a:t>
            </a:r>
          </a:p>
        </p:txBody>
      </p:sp>
      <p:graphicFrame>
        <p:nvGraphicFramePr>
          <p:cNvPr id="22" name="Object 3" descr="To test whether the addition of x subscript 2 baseline to a model involving x subscript 1 baseline (or the deletion of x subscript 2 baseline from a model involving x subscript 1 baseline and x subscript 2 baseline) is statistically significant, we can perform an F test.">
            <a:extLst>
              <a:ext uri="{FF2B5EF4-FFF2-40B4-BE49-F238E27FC236}">
                <a16:creationId xmlns:a16="http://schemas.microsoft.com/office/drawing/2014/main" id="{96BB5AC2-7FE3-4C70-BC81-DD57AF0CAF20}"/>
              </a:ext>
            </a:extLst>
          </p:cNvPr>
          <p:cNvGraphicFramePr>
            <a:graphicFrameLocks noGrp="1" noChangeAspect="1"/>
          </p:cNvGraphicFramePr>
          <p:nvPr>
            <p:ph sz="quarter" idx="18"/>
            <p:extLst>
              <p:ext uri="{D42A27DB-BD31-4B8C-83A1-F6EECF244321}">
                <p14:modId xmlns:p14="http://schemas.microsoft.com/office/powerpoint/2010/main" val="852180397"/>
              </p:ext>
            </p:extLst>
          </p:nvPr>
        </p:nvGraphicFramePr>
        <p:xfrm>
          <a:off x="785109" y="2175364"/>
          <a:ext cx="10227448" cy="907299"/>
        </p:xfrm>
        <a:graphic>
          <a:graphicData uri="http://schemas.openxmlformats.org/presentationml/2006/ole">
            <mc:AlternateContent xmlns:mc="http://schemas.openxmlformats.org/markup-compatibility/2006">
              <mc:Choice xmlns:v="urn:schemas-microsoft-com:vml" Requires="v">
                <p:oleObj spid="_x0000_s382980" name="Equation" r:id="rId3" imgW="10591560" imgH="939600" progId="Equation.DSMT4">
                  <p:embed/>
                </p:oleObj>
              </mc:Choice>
              <mc:Fallback>
                <p:oleObj name="Equation" r:id="rId3" imgW="10591560" imgH="939600" progId="Equation.DSMT4">
                  <p:embed/>
                  <p:pic>
                    <p:nvPicPr>
                      <p:cNvPr id="0" name="OLE substitute image"/>
                      <p:cNvPicPr/>
                      <p:nvPr/>
                    </p:nvPicPr>
                    <p:blipFill>
                      <a:blip r:embed="rId4"/>
                      <a:stretch>
                        <a:fillRect/>
                      </a:stretch>
                    </p:blipFill>
                    <p:spPr>
                      <a:xfrm>
                        <a:off x="785109" y="2175364"/>
                        <a:ext cx="10227448" cy="907299"/>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6A5F928F-30F4-4C9E-908A-CA089EE74B9E}"/>
              </a:ext>
            </a:extLst>
          </p:cNvPr>
          <p:cNvSpPr>
            <a:spLocks noGrp="1"/>
          </p:cNvSpPr>
          <p:nvPr>
            <p:ph sz="quarter" idx="25"/>
          </p:nvPr>
        </p:nvSpPr>
        <p:spPr>
          <a:xfrm>
            <a:off x="675625" y="3269976"/>
            <a:ext cx="11245516" cy="1217447"/>
          </a:xfrm>
        </p:spPr>
        <p:txBody>
          <a:bodyPr/>
          <a:lstStyle/>
          <a:p>
            <a:pPr marL="0" indent="0">
              <a:buNone/>
            </a:pPr>
            <a:r>
              <a:rPr lang="en-US"/>
              <a:t>The </a:t>
            </a:r>
            <a:r>
              <a:rPr lang="en-US" i="1"/>
              <a:t>F</a:t>
            </a:r>
            <a:r>
              <a:rPr lang="en-US"/>
              <a:t> Test is based on a determination of the amount of reduction in the error sum of squares resulting from adding one or more independent variables to the model.</a:t>
            </a:r>
            <a:endParaRPr lang="en-IN"/>
          </a:p>
        </p:txBody>
      </p:sp>
      <p:graphicFrame>
        <p:nvGraphicFramePr>
          <p:cNvPr id="28" name="Object 11" descr="Begin equation. F equals begin fraction left parenthesis S S E left parenthesis reduced right parenthesis minus S S E left parenthesis full right parenthesis right parenthesis divided by number of extra terms over M S E left parenthesis full right parenthesis end fraction. End equation.&#10;">
            <a:extLst>
              <a:ext uri="{FF2B5EF4-FFF2-40B4-BE49-F238E27FC236}">
                <a16:creationId xmlns:a16="http://schemas.microsoft.com/office/drawing/2014/main" id="{8BC40E18-0100-4210-964F-0A2E5492591D}"/>
              </a:ext>
            </a:extLst>
          </p:cNvPr>
          <p:cNvGraphicFramePr>
            <a:graphicFrameLocks noGrp="1" noChangeAspect="1"/>
          </p:cNvGraphicFramePr>
          <p:nvPr>
            <p:ph sz="quarter" idx="26"/>
            <p:extLst>
              <p:ext uri="{D42A27DB-BD31-4B8C-83A1-F6EECF244321}">
                <p14:modId xmlns:p14="http://schemas.microsoft.com/office/powerpoint/2010/main" val="355544664"/>
              </p:ext>
            </p:extLst>
          </p:nvPr>
        </p:nvGraphicFramePr>
        <p:xfrm>
          <a:off x="2455863" y="4486275"/>
          <a:ext cx="7250112" cy="1017588"/>
        </p:xfrm>
        <a:graphic>
          <a:graphicData uri="http://schemas.openxmlformats.org/presentationml/2006/ole">
            <mc:AlternateContent xmlns:mc="http://schemas.openxmlformats.org/markup-compatibility/2006">
              <mc:Choice xmlns:v="urn:schemas-microsoft-com:vml" Requires="v">
                <p:oleObj spid="_x0000_s382981" name="Equation" r:id="rId5" imgW="7238880" imgH="1015920" progId="Equation.DSMT4">
                  <p:embed/>
                </p:oleObj>
              </mc:Choice>
              <mc:Fallback>
                <p:oleObj name="Equation" r:id="rId5" imgW="7238880" imgH="1015920" progId="Equation.DSMT4">
                  <p:embed/>
                  <p:pic>
                    <p:nvPicPr>
                      <p:cNvPr id="0" name="OLE substitute image"/>
                      <p:cNvPicPr/>
                      <p:nvPr/>
                    </p:nvPicPr>
                    <p:blipFill>
                      <a:blip r:embed="rId6"/>
                      <a:stretch>
                        <a:fillRect/>
                      </a:stretch>
                    </p:blipFill>
                    <p:spPr>
                      <a:xfrm>
                        <a:off x="2455863" y="4486275"/>
                        <a:ext cx="7250112" cy="1017588"/>
                      </a:xfrm>
                      <a:prstGeom prst="rect">
                        <a:avLst/>
                      </a:prstGeom>
                    </p:spPr>
                  </p:pic>
                </p:oleObj>
              </mc:Fallback>
            </mc:AlternateContent>
          </a:graphicData>
        </a:graphic>
      </p:graphicFrame>
      <p:graphicFrame>
        <p:nvGraphicFramePr>
          <p:cNvPr id="30" name="Object 12" descr="Begin equation. f equals begin fraction left parenthesis S S E left parenthesis x subscript 1 baseline right parenthesis minus S S E left parenthesis x subscript 1 baseline, x subscript 2 baseline right parenthesis right parenthesis divided by 1 over left parenthesis S S E left parenthesis x subscript 1 baseline, x subscript 2 baseline right parenthesis right parenthesis divided by left parenthesis n minus p minus 1 right parenthesis end fraction. End equation.">
            <a:extLst>
              <a:ext uri="{FF2B5EF4-FFF2-40B4-BE49-F238E27FC236}">
                <a16:creationId xmlns:a16="http://schemas.microsoft.com/office/drawing/2014/main" id="{DE52DB99-245E-4D3C-8482-B4224825C624}"/>
              </a:ext>
            </a:extLst>
          </p:cNvPr>
          <p:cNvGraphicFramePr>
            <a:graphicFrameLocks noGrp="1" noChangeAspect="1"/>
          </p:cNvGraphicFramePr>
          <p:nvPr>
            <p:ph sz="quarter" idx="27"/>
            <p:extLst>
              <p:ext uri="{D42A27DB-BD31-4B8C-83A1-F6EECF244321}">
                <p14:modId xmlns:p14="http://schemas.microsoft.com/office/powerpoint/2010/main" val="658696808"/>
              </p:ext>
            </p:extLst>
          </p:nvPr>
        </p:nvGraphicFramePr>
        <p:xfrm>
          <a:off x="4200525" y="5634038"/>
          <a:ext cx="3790950" cy="787400"/>
        </p:xfrm>
        <a:graphic>
          <a:graphicData uri="http://schemas.openxmlformats.org/presentationml/2006/ole">
            <mc:AlternateContent xmlns:mc="http://schemas.openxmlformats.org/markup-compatibility/2006">
              <mc:Choice xmlns:v="urn:schemas-microsoft-com:vml" Requires="v">
                <p:oleObj spid="_x0000_s382982" name="Equation" r:id="rId7" imgW="3911400" imgH="812520" progId="Equation.DSMT4">
                  <p:embed/>
                </p:oleObj>
              </mc:Choice>
              <mc:Fallback>
                <p:oleObj name="Equation" r:id="rId7" imgW="3911400" imgH="812520" progId="Equation.DSMT4">
                  <p:embed/>
                  <p:pic>
                    <p:nvPicPr>
                      <p:cNvPr id="0" name="OLE substitute image"/>
                      <p:cNvPicPr/>
                      <p:nvPr/>
                    </p:nvPicPr>
                    <p:blipFill>
                      <a:blip r:embed="rId8"/>
                      <a:stretch>
                        <a:fillRect/>
                      </a:stretch>
                    </p:blipFill>
                    <p:spPr>
                      <a:xfrm>
                        <a:off x="4200525" y="5634038"/>
                        <a:ext cx="3790950" cy="787400"/>
                      </a:xfrm>
                      <a:prstGeom prst="rect">
                        <a:avLst/>
                      </a:prstGeom>
                    </p:spPr>
                  </p:pic>
                </p:oleObj>
              </mc:Fallback>
            </mc:AlternateContent>
          </a:graphicData>
        </a:graphic>
      </p:graphicFrame>
    </p:spTree>
    <p:extLst>
      <p:ext uri="{BB962C8B-B14F-4D97-AF65-F5344CB8AC3E}">
        <p14:creationId xmlns:p14="http://schemas.microsoft.com/office/powerpoint/2010/main" val="3036840400"/>
      </p:ext>
    </p:extLst>
  </p:cSld>
  <p:clrMapOvr>
    <a:masterClrMapping/>
  </p:clrMapOvr>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35F9-A0CA-4064-A41D-13D86D55450B}"/>
              </a:ext>
            </a:extLst>
          </p:cNvPr>
          <p:cNvSpPr>
            <a:spLocks noGrp="1"/>
          </p:cNvSpPr>
          <p:nvPr>
            <p:ph type="title"/>
          </p:nvPr>
        </p:nvSpPr>
        <p:spPr/>
        <p:txBody>
          <a:bodyPr/>
          <a:lstStyle/>
          <a:p>
            <a:r>
              <a:rPr lang="en-IN"/>
              <a:t>Determining When to Add or Delete Variables (2 of 2)</a:t>
            </a:r>
          </a:p>
        </p:txBody>
      </p:sp>
      <p:sp>
        <p:nvSpPr>
          <p:cNvPr id="3" name="Content Placeholder 2">
            <a:extLst>
              <a:ext uri="{FF2B5EF4-FFF2-40B4-BE49-F238E27FC236}">
                <a16:creationId xmlns:a16="http://schemas.microsoft.com/office/drawing/2014/main" id="{C02442FF-9C89-42C2-981C-3008CEFBD136}"/>
              </a:ext>
            </a:extLst>
          </p:cNvPr>
          <p:cNvSpPr>
            <a:spLocks noGrp="1"/>
          </p:cNvSpPr>
          <p:nvPr>
            <p:ph idx="1"/>
          </p:nvPr>
        </p:nvSpPr>
        <p:spPr/>
        <p:txBody>
          <a:bodyPr/>
          <a:lstStyle/>
          <a:p>
            <a:r>
              <a:rPr lang="en-US"/>
              <a:t>The </a:t>
            </a:r>
            <a:r>
              <a:rPr lang="en-US" i="1"/>
              <a:t>p</a:t>
            </a:r>
            <a:r>
              <a:rPr lang="en-US"/>
              <a:t>-value criterion can also be used to determine whether it is advantageous to add one or more dependent variables to a multiple regression model.</a:t>
            </a:r>
          </a:p>
          <a:p>
            <a:r>
              <a:rPr lang="en-US"/>
              <a:t>The </a:t>
            </a:r>
            <a:r>
              <a:rPr lang="en-US" i="1"/>
              <a:t>p</a:t>
            </a:r>
            <a:r>
              <a:rPr lang="en-US"/>
              <a:t>-value associated with the computed </a:t>
            </a:r>
            <a:r>
              <a:rPr lang="en-US" i="1"/>
              <a:t>F</a:t>
            </a:r>
            <a:r>
              <a:rPr lang="en-US"/>
              <a:t> statistic can be compared to the level of significance </a:t>
            </a:r>
            <a:r>
              <a:rPr lang="en-US" i="1">
                <a:latin typeface="Symbol" panose="05050102010706020507" pitchFamily="18" charset="2"/>
              </a:rPr>
              <a:t>a</a:t>
            </a:r>
            <a:r>
              <a:rPr lang="en-US"/>
              <a:t>.</a:t>
            </a:r>
          </a:p>
          <a:p>
            <a:r>
              <a:rPr lang="en-US"/>
              <a:t>It is difficult to determine the </a:t>
            </a:r>
            <a:r>
              <a:rPr lang="en-US" i="1"/>
              <a:t>p-</a:t>
            </a:r>
            <a:r>
              <a:rPr lang="en-US"/>
              <a:t>value directly from the tables of the </a:t>
            </a:r>
            <a:r>
              <a:rPr lang="en-US" i="1"/>
              <a:t>F</a:t>
            </a:r>
            <a:r>
              <a:rPr lang="en-US"/>
              <a:t> distribution, but computer software packages, such as Minitab or Excel, provide the </a:t>
            </a:r>
            <a:r>
              <a:rPr lang="en-US" i="1"/>
              <a:t>p</a:t>
            </a:r>
            <a:r>
              <a:rPr lang="en-US"/>
              <a:t>-value.</a:t>
            </a:r>
            <a:endParaRPr lang="en-IN"/>
          </a:p>
        </p:txBody>
      </p:sp>
    </p:spTree>
    <p:extLst>
      <p:ext uri="{BB962C8B-B14F-4D97-AF65-F5344CB8AC3E}">
        <p14:creationId xmlns:p14="http://schemas.microsoft.com/office/powerpoint/2010/main" val="2596145710"/>
      </p:ext>
    </p:extLst>
  </p:cSld>
  <p:clrMapOvr>
    <a:masterClrMapping/>
  </p:clrMapOvr>
  <p:transition/>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1AA5-204E-47A1-91BB-5447B397A382}"/>
              </a:ext>
            </a:extLst>
          </p:cNvPr>
          <p:cNvSpPr>
            <a:spLocks noGrp="1"/>
          </p:cNvSpPr>
          <p:nvPr>
            <p:ph type="title"/>
          </p:nvPr>
        </p:nvSpPr>
        <p:spPr/>
        <p:txBody>
          <a:bodyPr/>
          <a:lstStyle/>
          <a:p>
            <a:r>
              <a:rPr lang="en-IN"/>
              <a:t>Variable Selection Procedures</a:t>
            </a:r>
          </a:p>
        </p:txBody>
      </p:sp>
      <p:pic>
        <p:nvPicPr>
          <p:cNvPr id="5" name="Picture 2" descr="An illustration showing that stepwise regression, forward selection, and backward elimination are all iterative. One dependent variable at a time is added or deleted based on the F statistic. In best-subsets regression, however, different subsets of the independent variable are evaluated.">
            <a:extLst>
              <a:ext uri="{FF2B5EF4-FFF2-40B4-BE49-F238E27FC236}">
                <a16:creationId xmlns:a16="http://schemas.microsoft.com/office/drawing/2014/main" id="{D185BE2C-84B3-4156-9771-5EA155BC56FD}"/>
              </a:ext>
            </a:extLst>
          </p:cNvPr>
          <p:cNvPicPr>
            <a:picLocks noGrp="1" noChangeAspect="1"/>
          </p:cNvPicPr>
          <p:nvPr>
            <p:ph sz="half" idx="1"/>
          </p:nvPr>
        </p:nvPicPr>
        <p:blipFill>
          <a:blip r:embed="rId2"/>
          <a:stretch>
            <a:fillRect/>
          </a:stretch>
        </p:blipFill>
        <p:spPr>
          <a:xfrm>
            <a:off x="909638" y="1511790"/>
            <a:ext cx="10372725" cy="3411474"/>
          </a:xfrm>
          <a:prstGeom prst="rect">
            <a:avLst/>
          </a:prstGeom>
        </p:spPr>
      </p:pic>
      <p:sp>
        <p:nvSpPr>
          <p:cNvPr id="4" name="Content Placeholder 3">
            <a:extLst>
              <a:ext uri="{FF2B5EF4-FFF2-40B4-BE49-F238E27FC236}">
                <a16:creationId xmlns:a16="http://schemas.microsoft.com/office/drawing/2014/main" id="{4C7478D1-6737-422B-9A03-B885E4366478}"/>
              </a:ext>
            </a:extLst>
          </p:cNvPr>
          <p:cNvSpPr>
            <a:spLocks noGrp="1"/>
          </p:cNvSpPr>
          <p:nvPr>
            <p:ph sz="half" idx="2"/>
          </p:nvPr>
        </p:nvSpPr>
        <p:spPr>
          <a:xfrm>
            <a:off x="476843" y="5152572"/>
            <a:ext cx="11238313" cy="809238"/>
          </a:xfrm>
        </p:spPr>
        <p:txBody>
          <a:bodyPr/>
          <a:lstStyle/>
          <a:p>
            <a:pPr marL="0" indent="0">
              <a:buNone/>
            </a:pPr>
            <a:r>
              <a:rPr lang="en-US"/>
              <a:t>Stepwise regression, forward selection, and backward elimination are heuristics and, therefore, offer no guarantee that the best model will be found.</a:t>
            </a:r>
            <a:endParaRPr lang="en-IN"/>
          </a:p>
        </p:txBody>
      </p:sp>
    </p:spTree>
    <p:extLst>
      <p:ext uri="{BB962C8B-B14F-4D97-AF65-F5344CB8AC3E}">
        <p14:creationId xmlns:p14="http://schemas.microsoft.com/office/powerpoint/2010/main" val="152275433"/>
      </p:ext>
    </p:extLst>
  </p:cSld>
  <p:clrMapOvr>
    <a:masterClrMapping/>
  </p:clrMapOvr>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Variable Selection: Stepwise Regression </a:t>
            </a:r>
            <a:br>
              <a:rPr lang="en-IN"/>
            </a:br>
            <a:r>
              <a:rPr lang="en-IN"/>
              <a:t>(1 of 2)</a:t>
            </a:r>
          </a:p>
        </p:txBody>
      </p:sp>
      <p:sp>
        <p:nvSpPr>
          <p:cNvPr id="3" name="Content Placeholder 2"/>
          <p:cNvSpPr>
            <a:spLocks noGrp="1"/>
          </p:cNvSpPr>
          <p:nvPr>
            <p:ph idx="1"/>
          </p:nvPr>
        </p:nvSpPr>
        <p:spPr/>
        <p:txBody>
          <a:bodyPr/>
          <a:lstStyle/>
          <a:p>
            <a:r>
              <a:rPr lang="en-US"/>
              <a:t>At each iteration, the first consideration is to see whether the least significant variable currently in the model can be removed because its </a:t>
            </a:r>
            <a:r>
              <a:rPr lang="en-US" i="1"/>
              <a:t>F </a:t>
            </a:r>
            <a:r>
              <a:rPr lang="en-US"/>
              <a:t>value is less than the user-specified or default </a:t>
            </a:r>
            <a:r>
              <a:rPr lang="en-US" i="1"/>
              <a:t>p Value to Leave</a:t>
            </a:r>
            <a:r>
              <a:rPr lang="en-US"/>
              <a:t>.</a:t>
            </a:r>
          </a:p>
          <a:p>
            <a:r>
              <a:rPr lang="en-US"/>
              <a:t>If no variable can be removed, the procedure checks to see whether the most significant variable not in the model can be added because its </a:t>
            </a:r>
            <a:r>
              <a:rPr lang="en-US" i="1"/>
              <a:t>F</a:t>
            </a:r>
            <a:r>
              <a:rPr lang="en-US"/>
              <a:t> value is greater than the user-specified or default </a:t>
            </a:r>
            <a:r>
              <a:rPr lang="en-US" i="1"/>
              <a:t>p Value to Enter</a:t>
            </a:r>
            <a:r>
              <a:rPr lang="en-US"/>
              <a:t>.</a:t>
            </a:r>
          </a:p>
          <a:p>
            <a:r>
              <a:rPr lang="en-US"/>
              <a:t>If no variable can be removed and no variable can be added, the procedure stops.</a:t>
            </a:r>
            <a:endParaRPr lang="en-US">
              <a:solidFill>
                <a:srgbClr val="003865"/>
              </a:solidFill>
            </a:endParaRPr>
          </a:p>
        </p:txBody>
      </p:sp>
    </p:spTree>
    <p:extLst>
      <p:ext uri="{BB962C8B-B14F-4D97-AF65-F5344CB8AC3E}">
        <p14:creationId xmlns:p14="http://schemas.microsoft.com/office/powerpoint/2010/main" val="1219963798"/>
      </p:ext>
    </p:extLst>
  </p:cSld>
  <p:clrMapOvr>
    <a:masterClrMapping/>
  </p:clrMapOvr>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292B-1E27-472A-849F-B970FD50C554}"/>
              </a:ext>
            </a:extLst>
          </p:cNvPr>
          <p:cNvSpPr>
            <a:spLocks noGrp="1"/>
          </p:cNvSpPr>
          <p:nvPr>
            <p:ph type="title"/>
          </p:nvPr>
        </p:nvSpPr>
        <p:spPr/>
        <p:txBody>
          <a:bodyPr/>
          <a:lstStyle/>
          <a:p>
            <a:r>
              <a:rPr lang="en-IN"/>
              <a:t>Variable Selection: Stepwise Regression </a:t>
            </a:r>
            <a:br>
              <a:rPr lang="en-IN"/>
            </a:br>
            <a:r>
              <a:rPr lang="en-IN"/>
              <a:t>(2 of 2)</a:t>
            </a:r>
          </a:p>
        </p:txBody>
      </p:sp>
      <p:pic>
        <p:nvPicPr>
          <p:cNvPr id="4" name="Picture 2" descr="A flowchart with eight steps. Starting in the upper left: Compute F statistic and p-value for each independent variable not in model. An arrow leads to the question: Any p-value less than alpha to enter? No leads to a final box: Stop. Yes leads to the next step: Independent variable with smallest p-value is entered into model. An arrow labeled next iteration leads to the next step. An arrow feeds into this step: Start with no independent variables in model. The step: Compute F statistic and p-value for each independent variable in model. An arrow leads to the question: Any p-value greater than alpha to remove? Yes leads to the step: Independent variable with largest p-value is removed from model which feeds back into next iteration. No leads back to the first step.">
            <a:extLst>
              <a:ext uri="{FF2B5EF4-FFF2-40B4-BE49-F238E27FC236}">
                <a16:creationId xmlns:a16="http://schemas.microsoft.com/office/drawing/2014/main" id="{EB4A07BD-7027-4312-B7FE-220B379AA525}"/>
              </a:ext>
            </a:extLst>
          </p:cNvPr>
          <p:cNvPicPr>
            <a:picLocks noGrp="1" noChangeAspect="1"/>
          </p:cNvPicPr>
          <p:nvPr>
            <p:ph idx="1"/>
          </p:nvPr>
        </p:nvPicPr>
        <p:blipFill>
          <a:blip r:embed="rId2"/>
          <a:srcRect t="1628"/>
          <a:stretch>
            <a:fillRect/>
          </a:stretch>
        </p:blipFill>
        <p:spPr>
          <a:xfrm>
            <a:off x="883920" y="1680625"/>
            <a:ext cx="10424160" cy="4754248"/>
          </a:xfrm>
          <a:prstGeom prst="rect">
            <a:avLst/>
          </a:prstGeom>
        </p:spPr>
      </p:pic>
    </p:spTree>
    <p:extLst>
      <p:ext uri="{BB962C8B-B14F-4D97-AF65-F5344CB8AC3E}">
        <p14:creationId xmlns:p14="http://schemas.microsoft.com/office/powerpoint/2010/main" val="1623278974"/>
      </p:ext>
    </p:extLst>
  </p:cSld>
  <p:clrMapOvr>
    <a:masterClrMapping/>
  </p:clrMapOvr>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Variable Selection: Forward Selection (1 of 2)</a:t>
            </a:r>
          </a:p>
        </p:txBody>
      </p:sp>
      <p:sp>
        <p:nvSpPr>
          <p:cNvPr id="3" name="Content Placeholder 2"/>
          <p:cNvSpPr>
            <a:spLocks noGrp="1"/>
          </p:cNvSpPr>
          <p:nvPr>
            <p:ph idx="1"/>
          </p:nvPr>
        </p:nvSpPr>
        <p:spPr/>
        <p:txBody>
          <a:bodyPr/>
          <a:lstStyle/>
          <a:p>
            <a:r>
              <a:rPr lang="en-US"/>
              <a:t>This procedure is similar to stepwise regression but does not permit a variable to be deleted.</a:t>
            </a:r>
          </a:p>
          <a:p>
            <a:r>
              <a:rPr lang="en-US"/>
              <a:t>This forward-selection procedure starts with no independent variables.</a:t>
            </a:r>
          </a:p>
          <a:p>
            <a:r>
              <a:rPr lang="en-US"/>
              <a:t>It adds variables one at a time as long as a significant reduction in the error sum of squares (SSE) can be achieved.</a:t>
            </a:r>
            <a:endParaRPr lang="en-US">
              <a:solidFill>
                <a:srgbClr val="003865"/>
              </a:solidFill>
            </a:endParaRPr>
          </a:p>
        </p:txBody>
      </p:sp>
    </p:spTree>
    <p:extLst>
      <p:ext uri="{BB962C8B-B14F-4D97-AF65-F5344CB8AC3E}">
        <p14:creationId xmlns:p14="http://schemas.microsoft.com/office/powerpoint/2010/main" val="3688273453"/>
      </p:ext>
    </p:extLst>
  </p:cSld>
  <p:clrMapOvr>
    <a:masterClrMapping/>
  </p:clrMapOvr>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DE1C-EDC0-4E77-84DD-AC0D8AD9E998}"/>
              </a:ext>
            </a:extLst>
          </p:cNvPr>
          <p:cNvSpPr>
            <a:spLocks noGrp="1"/>
          </p:cNvSpPr>
          <p:nvPr>
            <p:ph type="title"/>
          </p:nvPr>
        </p:nvSpPr>
        <p:spPr/>
        <p:txBody>
          <a:bodyPr/>
          <a:lstStyle/>
          <a:p>
            <a:r>
              <a:rPr lang="en-IN"/>
              <a:t>Variable Selection: Forward Selection (2 of 2)</a:t>
            </a:r>
          </a:p>
        </p:txBody>
      </p:sp>
      <p:pic>
        <p:nvPicPr>
          <p:cNvPr id="4" name="Picture 2" descr="A flowchart with five steps. Starting in the upper left: Start with no independent variables in model. This leads to: Compute F statistic and p-value for each independent variable not in model. This leads to: Any p-value less than alpha to enter? No: leads to: Stop. Yes leads to: Independent variable with smallest p-value is entered into model. An arrow leads from this step back to the second step: Compute F statistic.&#10;&#10;&#10;">
            <a:extLst>
              <a:ext uri="{FF2B5EF4-FFF2-40B4-BE49-F238E27FC236}">
                <a16:creationId xmlns:a16="http://schemas.microsoft.com/office/drawing/2014/main" id="{72823AAC-817B-47FE-BD63-A132936671CA}"/>
              </a:ext>
            </a:extLst>
          </p:cNvPr>
          <p:cNvPicPr>
            <a:picLocks noGrp="1" noChangeAspect="1"/>
          </p:cNvPicPr>
          <p:nvPr>
            <p:ph idx="1"/>
          </p:nvPr>
        </p:nvPicPr>
        <p:blipFill>
          <a:blip r:embed="rId2"/>
          <a:stretch>
            <a:fillRect/>
          </a:stretch>
        </p:blipFill>
        <p:spPr>
          <a:xfrm>
            <a:off x="2158047" y="1622471"/>
            <a:ext cx="7879080" cy="4641533"/>
          </a:xfrm>
          <a:prstGeom prst="rect">
            <a:avLst/>
          </a:prstGeom>
        </p:spPr>
      </p:pic>
    </p:spTree>
    <p:extLst>
      <p:ext uri="{BB962C8B-B14F-4D97-AF65-F5344CB8AC3E}">
        <p14:creationId xmlns:p14="http://schemas.microsoft.com/office/powerpoint/2010/main" val="2763616622"/>
      </p:ext>
    </p:extLst>
  </p:cSld>
  <p:clrMapOvr>
    <a:masterClrMapping/>
  </p:clrMapOvr>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Variable Selection:  Backward Elimination </a:t>
            </a:r>
            <a:br>
              <a:rPr lang="en-IN"/>
            </a:br>
            <a:r>
              <a:rPr lang="en-IN"/>
              <a:t>(1 of 2)</a:t>
            </a:r>
          </a:p>
        </p:txBody>
      </p:sp>
      <p:sp>
        <p:nvSpPr>
          <p:cNvPr id="3" name="Content Placeholder 2"/>
          <p:cNvSpPr>
            <a:spLocks noGrp="1"/>
          </p:cNvSpPr>
          <p:nvPr>
            <p:ph idx="1"/>
          </p:nvPr>
        </p:nvSpPr>
        <p:spPr/>
        <p:txBody>
          <a:bodyPr/>
          <a:lstStyle/>
          <a:p>
            <a:r>
              <a:rPr lang="en-US"/>
              <a:t>This procedure begins with a model that includes all the independent variables the modeler wants considered.</a:t>
            </a:r>
          </a:p>
          <a:p>
            <a:r>
              <a:rPr lang="en-US"/>
              <a:t>It then attempts to delete one variable at a time by determining whether the least significant variable currently in the model can be removed because its </a:t>
            </a:r>
            <a:r>
              <a:rPr lang="en-US" i="1"/>
              <a:t>p</a:t>
            </a:r>
            <a:r>
              <a:rPr lang="en-US"/>
              <a:t>-value is less than the user-specified or default value.</a:t>
            </a:r>
          </a:p>
          <a:p>
            <a:r>
              <a:rPr lang="en-US"/>
              <a:t>Once a variable has been removed from the model it cannot reenter at a subsequent step.</a:t>
            </a:r>
            <a:endParaRPr lang="en-US">
              <a:solidFill>
                <a:srgbClr val="003865"/>
              </a:solidFill>
            </a:endParaRPr>
          </a:p>
        </p:txBody>
      </p:sp>
    </p:spTree>
    <p:extLst>
      <p:ext uri="{BB962C8B-B14F-4D97-AF65-F5344CB8AC3E}">
        <p14:creationId xmlns:p14="http://schemas.microsoft.com/office/powerpoint/2010/main" val="26645982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(1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800"/>
              </a:spcBef>
            </a:pPr>
            <a:r>
              <a:rPr lang="en-US"/>
              <a:t>Scales of measurement include</a:t>
            </a:r>
          </a:p>
          <a:p>
            <a:pPr marL="685800">
              <a:spcBef>
                <a:spcPts val="800"/>
              </a:spcBef>
            </a:pPr>
            <a:r>
              <a:rPr lang="en-US"/>
              <a:t>Nominal</a:t>
            </a:r>
          </a:p>
          <a:p>
            <a:pPr marL="685800">
              <a:spcBef>
                <a:spcPts val="800"/>
              </a:spcBef>
            </a:pPr>
            <a:r>
              <a:rPr lang="en-US"/>
              <a:t>Ordinal</a:t>
            </a:r>
          </a:p>
          <a:p>
            <a:pPr marL="685800">
              <a:spcBef>
                <a:spcPts val="800"/>
              </a:spcBef>
            </a:pPr>
            <a:r>
              <a:rPr lang="en-US"/>
              <a:t>Interval</a:t>
            </a:r>
          </a:p>
          <a:p>
            <a:pPr marL="685800">
              <a:spcBef>
                <a:spcPts val="800"/>
              </a:spcBef>
            </a:pPr>
            <a:r>
              <a:rPr lang="en-US"/>
              <a:t>Ratio</a:t>
            </a:r>
          </a:p>
          <a:p>
            <a:pPr>
              <a:spcBef>
                <a:spcPts val="800"/>
              </a:spcBef>
            </a:pPr>
            <a:r>
              <a:rPr lang="en-US"/>
              <a:t>The scale determines the amount of information contained in the data.</a:t>
            </a:r>
          </a:p>
          <a:p>
            <a:pPr>
              <a:spcBef>
                <a:spcPts val="800"/>
              </a:spcBef>
            </a:pPr>
            <a:r>
              <a:rPr lang="en-US"/>
              <a:t>The scale indicates the data summarization and statistical analyses that are most appropriate.</a:t>
            </a:r>
          </a:p>
        </p:txBody>
      </p:sp>
    </p:spTree>
    <p:extLst>
      <p:ext uri="{BB962C8B-B14F-4D97-AF65-F5344CB8AC3E}">
        <p14:creationId xmlns:p14="http://schemas.microsoft.com/office/powerpoint/2010/main" val="292409718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Crosstabulation: Simpson’s Paradox</a:t>
            </a:r>
          </a:p>
        </p:txBody>
      </p:sp>
      <p:sp>
        <p:nvSpPr>
          <p:cNvPr id="9" name="Content Placeholder 2">
            <a:extLst>
              <a:ext uri="{FF2B5EF4-FFF2-40B4-BE49-F238E27FC236}">
                <a16:creationId xmlns:a16="http://schemas.microsoft.com/office/drawing/2014/main" id="{5A44B113-D1E1-4E98-A485-88DC712192C8}"/>
              </a:ext>
            </a:extLst>
          </p:cNvPr>
          <p:cNvSpPr>
            <a:spLocks noGrp="1"/>
          </p:cNvSpPr>
          <p:nvPr>
            <p:ph idx="1"/>
          </p:nvPr>
        </p:nvSpPr>
        <p:spPr/>
        <p:txBody>
          <a:bodyPr/>
          <a:lstStyle/>
          <a:p>
            <a:pPr>
              <a:spcBef>
                <a:spcPts val="1200"/>
              </a:spcBef>
              <a:spcAft>
                <a:spcPts val="1200"/>
              </a:spcAft>
            </a:pPr>
            <a:r>
              <a:rPr lang="en-US"/>
              <a:t>Data in two or more crosstabulations are often aggregated to produce a summary crosstabulation.</a:t>
            </a:r>
          </a:p>
          <a:p>
            <a:pPr>
              <a:spcBef>
                <a:spcPts val="1200"/>
              </a:spcBef>
              <a:spcAft>
                <a:spcPts val="1200"/>
              </a:spcAft>
            </a:pPr>
            <a:r>
              <a:rPr lang="en-US"/>
              <a:t>We must be careful in drawing conclusions about the relationship between the two variables in the aggregated crosstabulation.</a:t>
            </a:r>
          </a:p>
          <a:p>
            <a:pPr>
              <a:spcBef>
                <a:spcPts val="1200"/>
              </a:spcBef>
              <a:spcAft>
                <a:spcPts val="1200"/>
              </a:spcAft>
            </a:pPr>
            <a:r>
              <a:rPr lang="en-US"/>
              <a:t>In some cases the conclusions based upon an aggregated crosstabulation can be completely reversed if we look at the unaggregated data. The reversal of conclusions based on aggregate and unaggregated data is called </a:t>
            </a:r>
            <a:r>
              <a:rPr lang="en-US" u="sng"/>
              <a:t>Simpson’s paradox</a:t>
            </a:r>
            <a:r>
              <a:rPr lang="en-US"/>
              <a:t>.</a:t>
            </a:r>
          </a:p>
        </p:txBody>
      </p:sp>
    </p:spTree>
    <p:extLst>
      <p:ext uri="{BB962C8B-B14F-4D97-AF65-F5344CB8AC3E}">
        <p14:creationId xmlns:p14="http://schemas.microsoft.com/office/powerpoint/2010/main" val="2754368934"/>
      </p:ext>
    </p:extLst>
  </p:cSld>
  <p:clrMapOvr>
    <a:masterClrMapping/>
  </p:clrMapOvr>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8010-D277-4656-B900-C6C39F200526}"/>
              </a:ext>
            </a:extLst>
          </p:cNvPr>
          <p:cNvSpPr>
            <a:spLocks noGrp="1"/>
          </p:cNvSpPr>
          <p:nvPr>
            <p:ph type="title"/>
          </p:nvPr>
        </p:nvSpPr>
        <p:spPr/>
        <p:txBody>
          <a:bodyPr/>
          <a:lstStyle/>
          <a:p>
            <a:r>
              <a:rPr lang="en-IN"/>
              <a:t>Variable Selection:  Backward Elimination </a:t>
            </a:r>
            <a:br>
              <a:rPr lang="en-IN"/>
            </a:br>
            <a:r>
              <a:rPr lang="en-IN"/>
              <a:t>(2 of 2)</a:t>
            </a:r>
          </a:p>
        </p:txBody>
      </p:sp>
      <p:pic>
        <p:nvPicPr>
          <p:cNvPr id="4" name="Picture 2" descr="A flowchart with five steps. Starting in the upper left: Start with all independent variables in model. This leads to: Compute F statistic and p-value for each independent variable in model. This leads to: Any p-value greater than alpha to remove? No: leads to: Stop. Yes leads to: Independent variable with largest p-value is removed from model. An arrow leads from this step back to the second step: Compute F statistic.&#10;&#10;&#10;">
            <a:extLst>
              <a:ext uri="{FF2B5EF4-FFF2-40B4-BE49-F238E27FC236}">
                <a16:creationId xmlns:a16="http://schemas.microsoft.com/office/drawing/2014/main" id="{73BD36B8-3DF7-4B66-874D-1A9EDEA697DA}"/>
              </a:ext>
            </a:extLst>
          </p:cNvPr>
          <p:cNvPicPr>
            <a:picLocks noGrp="1" noChangeAspect="1"/>
          </p:cNvPicPr>
          <p:nvPr>
            <p:ph idx="1"/>
          </p:nvPr>
        </p:nvPicPr>
        <p:blipFill>
          <a:blip r:embed="rId2"/>
          <a:stretch>
            <a:fillRect/>
          </a:stretch>
        </p:blipFill>
        <p:spPr>
          <a:xfrm>
            <a:off x="1812692" y="1535488"/>
            <a:ext cx="8569790" cy="4786472"/>
          </a:xfrm>
          <a:prstGeom prst="rect">
            <a:avLst/>
          </a:prstGeom>
        </p:spPr>
      </p:pic>
    </p:spTree>
    <p:extLst>
      <p:ext uri="{BB962C8B-B14F-4D97-AF65-F5344CB8AC3E}">
        <p14:creationId xmlns:p14="http://schemas.microsoft.com/office/powerpoint/2010/main" val="2153528347"/>
      </p:ext>
    </p:extLst>
  </p:cSld>
  <p:clrMapOvr>
    <a:masterClrMapping/>
  </p:clrMapOvr>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Variable Selection: Best-Subsets Regression</a:t>
            </a:r>
          </a:p>
        </p:txBody>
      </p:sp>
      <p:sp>
        <p:nvSpPr>
          <p:cNvPr id="3" name="Content Placeholder 2"/>
          <p:cNvSpPr>
            <a:spLocks noGrp="1"/>
          </p:cNvSpPr>
          <p:nvPr>
            <p:ph idx="1"/>
          </p:nvPr>
        </p:nvSpPr>
        <p:spPr/>
        <p:txBody>
          <a:bodyPr/>
          <a:lstStyle/>
          <a:p>
            <a:r>
              <a:rPr lang="en-US"/>
              <a:t>The three preceding procedures are one-variable-at-a-time methods offering no guarantee that the best model for a given number of variables will be found.</a:t>
            </a:r>
          </a:p>
          <a:p>
            <a:r>
              <a:rPr lang="en-US"/>
              <a:t>Some software packages include </a:t>
            </a:r>
            <a:r>
              <a:rPr lang="en-US" u="sng"/>
              <a:t>best-subsets regression</a:t>
            </a:r>
            <a:r>
              <a:rPr lang="en-US" i="1"/>
              <a:t> </a:t>
            </a:r>
            <a:r>
              <a:rPr lang="en-US"/>
              <a:t>that enables the user to find, given a specified number of independent variables, the best regression model.</a:t>
            </a:r>
          </a:p>
          <a:p>
            <a:r>
              <a:rPr lang="en-US"/>
              <a:t>Minitab output identifies the two best one-variable estimated regression equations, the two best two-variable equation, and so on.</a:t>
            </a:r>
            <a:endParaRPr lang="en-US">
              <a:solidFill>
                <a:srgbClr val="003865"/>
              </a:solidFill>
            </a:endParaRPr>
          </a:p>
        </p:txBody>
      </p:sp>
    </p:spTree>
    <p:extLst>
      <p:ext uri="{BB962C8B-B14F-4D97-AF65-F5344CB8AC3E}">
        <p14:creationId xmlns:p14="http://schemas.microsoft.com/office/powerpoint/2010/main" val="209410721"/>
      </p:ext>
    </p:extLst>
  </p:cSld>
  <p:clrMapOvr>
    <a:masterClrMapping/>
  </p:clrMapOvr>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Multiple Regression Approach to Experimental Design (1 of 12)</a:t>
            </a:r>
          </a:p>
        </p:txBody>
      </p:sp>
      <p:sp>
        <p:nvSpPr>
          <p:cNvPr id="3" name="Content Placeholder 2"/>
          <p:cNvSpPr>
            <a:spLocks noGrp="1"/>
          </p:cNvSpPr>
          <p:nvPr>
            <p:ph idx="1"/>
          </p:nvPr>
        </p:nvSpPr>
        <p:spPr/>
        <p:txBody>
          <a:bodyPr/>
          <a:lstStyle/>
          <a:p>
            <a:r>
              <a:rPr lang="en-US"/>
              <a:t>The use of dummy variables in a multiple regression equation can provide another approach to solving analysis of variance and experimental design problems.</a:t>
            </a:r>
          </a:p>
          <a:p>
            <a:r>
              <a:rPr lang="en-US"/>
              <a:t>We will use the results of multiple regression to perform the ANOVA test on the difference in the means of three populations.</a:t>
            </a:r>
          </a:p>
        </p:txBody>
      </p:sp>
    </p:spTree>
    <p:extLst>
      <p:ext uri="{BB962C8B-B14F-4D97-AF65-F5344CB8AC3E}">
        <p14:creationId xmlns:p14="http://schemas.microsoft.com/office/powerpoint/2010/main" val="3470774188"/>
      </p:ext>
    </p:extLst>
  </p:cSld>
  <p:clrMapOvr>
    <a:masterClrMapping/>
  </p:clrMapOvr>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Multiple Regression Approach to Experimental Design (2 of 12)</a:t>
            </a:r>
          </a:p>
        </p:txBody>
      </p:sp>
      <p:sp>
        <p:nvSpPr>
          <p:cNvPr id="3" name="Content Placeholder 2"/>
          <p:cNvSpPr>
            <a:spLocks noGrp="1"/>
          </p:cNvSpPr>
          <p:nvPr>
            <p:ph idx="1"/>
          </p:nvPr>
        </p:nvSpPr>
        <p:spPr/>
        <p:txBody>
          <a:bodyPr/>
          <a:lstStyle/>
          <a:p>
            <a:pPr marL="0" indent="0">
              <a:spcAft>
                <a:spcPts val="1200"/>
              </a:spcAft>
              <a:buNone/>
            </a:pPr>
            <a:r>
              <a:rPr lang="en-IN" b="1" u="sng"/>
              <a:t>Example</a:t>
            </a:r>
            <a:r>
              <a:rPr lang="en-IN"/>
              <a:t>: Chemitech, Inc.</a:t>
            </a:r>
          </a:p>
          <a:p>
            <a:pPr marL="0" indent="0">
              <a:spcBef>
                <a:spcPts val="1800"/>
              </a:spcBef>
              <a:buNone/>
            </a:pPr>
            <a:r>
              <a:rPr lang="en-IN"/>
              <a:t>Chemitech has developed a new filtration system for municipal water supplies. Three different assembly methods A, B, and C have been proposed for the purpose. Managers at Chemitech want to determine the assembly method that can produce the greatest number of filtration systems per week.</a:t>
            </a:r>
          </a:p>
          <a:p>
            <a:pPr marL="0" indent="0">
              <a:buNone/>
            </a:pPr>
            <a:r>
              <a:rPr lang="en-IN"/>
              <a:t>A random sample of 15 employees was selected, and each of the three assembly methods was randomly assigned to 5 employees.</a:t>
            </a:r>
          </a:p>
        </p:txBody>
      </p:sp>
    </p:spTree>
    <p:extLst>
      <p:ext uri="{BB962C8B-B14F-4D97-AF65-F5344CB8AC3E}">
        <p14:creationId xmlns:p14="http://schemas.microsoft.com/office/powerpoint/2010/main" val="2565334951"/>
      </p:ext>
    </p:extLst>
  </p:cSld>
  <p:clrMapOvr>
    <a:masterClrMapping/>
  </p:clrMapOvr>
  <p:transition/>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F24E-327B-4EFD-B0ED-06FD4A1EB6AB}"/>
              </a:ext>
            </a:extLst>
          </p:cNvPr>
          <p:cNvSpPr>
            <a:spLocks noGrp="1"/>
          </p:cNvSpPr>
          <p:nvPr>
            <p:ph type="title"/>
          </p:nvPr>
        </p:nvSpPr>
        <p:spPr/>
        <p:txBody>
          <a:bodyPr/>
          <a:lstStyle/>
          <a:p>
            <a:r>
              <a:rPr lang="en-IN"/>
              <a:t>Multiple Regression Approach to Experimental Design (3 of 12)</a:t>
            </a:r>
          </a:p>
        </p:txBody>
      </p:sp>
      <p:sp>
        <p:nvSpPr>
          <p:cNvPr id="3" name="Content Placeholder 2">
            <a:extLst>
              <a:ext uri="{FF2B5EF4-FFF2-40B4-BE49-F238E27FC236}">
                <a16:creationId xmlns:a16="http://schemas.microsoft.com/office/drawing/2014/main" id="{CEE15760-46E9-45F1-AFAB-AC44467E3ADC}"/>
              </a:ext>
            </a:extLst>
          </p:cNvPr>
          <p:cNvSpPr>
            <a:spLocks noGrp="1"/>
          </p:cNvSpPr>
          <p:nvPr>
            <p:ph sz="half" idx="1"/>
          </p:nvPr>
        </p:nvSpPr>
        <p:spPr>
          <a:xfrm>
            <a:off x="476843" y="1825625"/>
            <a:ext cx="5542957" cy="569232"/>
          </a:xfrm>
        </p:spPr>
        <p:txBody>
          <a:bodyPr/>
          <a:lstStyle/>
          <a:p>
            <a:r>
              <a:rPr lang="en-IN" b="1" u="sng"/>
              <a:t>Example</a:t>
            </a:r>
            <a:r>
              <a:rPr lang="en-IN"/>
              <a:t>: Chemitech, Inc.</a:t>
            </a:r>
          </a:p>
        </p:txBody>
      </p:sp>
      <p:graphicFrame>
        <p:nvGraphicFramePr>
          <p:cNvPr id="5" name="Table 3">
            <a:extLst>
              <a:ext uri="{FF2B5EF4-FFF2-40B4-BE49-F238E27FC236}">
                <a16:creationId xmlns:a16="http://schemas.microsoft.com/office/drawing/2014/main" id="{163507F8-A53D-4D97-B8AE-C016B734E61F}"/>
              </a:ext>
            </a:extLst>
          </p:cNvPr>
          <p:cNvGraphicFramePr>
            <a:graphicFrameLocks noGrp="1"/>
          </p:cNvGraphicFramePr>
          <p:nvPr>
            <p:ph sz="half" idx="2"/>
            <p:extLst>
              <p:ext uri="{D42A27DB-BD31-4B8C-83A1-F6EECF244321}">
                <p14:modId xmlns:p14="http://schemas.microsoft.com/office/powerpoint/2010/main" val="2783883600"/>
              </p:ext>
            </p:extLst>
          </p:nvPr>
        </p:nvGraphicFramePr>
        <p:xfrm>
          <a:off x="623998" y="2472063"/>
          <a:ext cx="10791604" cy="3589728"/>
        </p:xfrm>
        <a:graphic>
          <a:graphicData uri="http://schemas.openxmlformats.org/drawingml/2006/table">
            <a:tbl>
              <a:tblPr firstRow="1" bandRow="1">
                <a:tableStyleId>{073A0DAA-6AF3-43AB-8588-CEC1D06C72B9}</a:tableStyleId>
              </a:tblPr>
              <a:tblGrid>
                <a:gridCol w="2697901">
                  <a:extLst>
                    <a:ext uri="{9D8B030D-6E8A-4147-A177-3AD203B41FA5}">
                      <a16:colId xmlns:a16="http://schemas.microsoft.com/office/drawing/2014/main" val="766009225"/>
                    </a:ext>
                  </a:extLst>
                </a:gridCol>
                <a:gridCol w="2697901">
                  <a:extLst>
                    <a:ext uri="{9D8B030D-6E8A-4147-A177-3AD203B41FA5}">
                      <a16:colId xmlns:a16="http://schemas.microsoft.com/office/drawing/2014/main" val="154028948"/>
                    </a:ext>
                  </a:extLst>
                </a:gridCol>
                <a:gridCol w="2697901">
                  <a:extLst>
                    <a:ext uri="{9D8B030D-6E8A-4147-A177-3AD203B41FA5}">
                      <a16:colId xmlns:a16="http://schemas.microsoft.com/office/drawing/2014/main" val="3662533636"/>
                    </a:ext>
                  </a:extLst>
                </a:gridCol>
                <a:gridCol w="2697901">
                  <a:extLst>
                    <a:ext uri="{9D8B030D-6E8A-4147-A177-3AD203B41FA5}">
                      <a16:colId xmlns:a16="http://schemas.microsoft.com/office/drawing/2014/main" val="120241124"/>
                    </a:ext>
                  </a:extLst>
                </a:gridCol>
              </a:tblGrid>
              <a:tr h="448716">
                <a:tc>
                  <a:txBody>
                    <a:bodyPr/>
                    <a:lstStyle/>
                    <a:p>
                      <a:pPr algn="ctr"/>
                      <a:endParaRPr lang="en-IN" sz="2200" b="1"/>
                    </a:p>
                  </a:txBody>
                  <a:tcPr marL="121706" marR="121706" marT="55321" marB="55321">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endParaRPr lang="en-IN" sz="2200" b="1"/>
                    </a:p>
                  </a:txBody>
                  <a:tcPr marL="121706" marR="121706" marT="55321" marB="5532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2200"/>
                        <a:t>Method</a:t>
                      </a:r>
                    </a:p>
                  </a:txBody>
                  <a:tcPr marL="121706" marR="121706" marT="55321" marB="5532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endParaRPr lang="en-IN" sz="2200" b="1"/>
                    </a:p>
                  </a:txBody>
                  <a:tcPr marL="121706" marR="121706" marT="55321" marB="55321">
                    <a:lnL w="12700" cap="flat" cmpd="sng" algn="ctr">
                      <a:solidFill>
                        <a:schemeClr val="bg1"/>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80501468"/>
                  </a:ext>
                </a:extLst>
              </a:tr>
              <a:tr h="448716">
                <a:tc>
                  <a:txBody>
                    <a:bodyPr/>
                    <a:lstStyle/>
                    <a:p>
                      <a:pPr algn="ctr"/>
                      <a:endParaRPr lang="en-IN" sz="2200" b="1">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A</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B</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C</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2946668"/>
                  </a:ext>
                </a:extLst>
              </a:tr>
              <a:tr h="448716">
                <a:tc>
                  <a:txBody>
                    <a:bodyPr/>
                    <a:lstStyle/>
                    <a:p>
                      <a:pPr algn="ctr"/>
                      <a:endParaRPr lang="en-IN" sz="2200">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58</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58</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48</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4241055"/>
                  </a:ext>
                </a:extLst>
              </a:tr>
              <a:tr h="448716">
                <a:tc>
                  <a:txBody>
                    <a:bodyPr/>
                    <a:lstStyle/>
                    <a:p>
                      <a:pPr algn="ctr"/>
                      <a:endParaRPr lang="en-IN" sz="2200">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64</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69</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57</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0478211"/>
                  </a:ext>
                </a:extLst>
              </a:tr>
              <a:tr h="448716">
                <a:tc>
                  <a:txBody>
                    <a:bodyPr/>
                    <a:lstStyle/>
                    <a:p>
                      <a:pPr algn="ctr"/>
                      <a:endParaRPr lang="en-IN" sz="2200">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5</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71</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59</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7834929"/>
                  </a:ext>
                </a:extLst>
              </a:tr>
              <a:tr h="448716">
                <a:tc>
                  <a:txBody>
                    <a:bodyPr/>
                    <a:lstStyle/>
                    <a:p>
                      <a:pPr algn="ctr"/>
                      <a:endParaRPr lang="en-IN" sz="2200">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66</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64</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47</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2400194"/>
                  </a:ext>
                </a:extLst>
              </a:tr>
              <a:tr h="448716">
                <a:tc>
                  <a:txBody>
                    <a:bodyPr/>
                    <a:lstStyle/>
                    <a:p>
                      <a:pPr algn="ctr"/>
                      <a:endParaRPr lang="en-IN" sz="2200">
                        <a:solidFill>
                          <a:srgbClr val="000000"/>
                        </a:solidFill>
                      </a:endParaRP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67</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68</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a:solidFill>
                            <a:srgbClr val="000000"/>
                          </a:solidFill>
                        </a:rPr>
                        <a:t>49</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4895944"/>
                  </a:ext>
                </a:extLst>
              </a:tr>
              <a:tr h="448716">
                <a:tc>
                  <a:txBody>
                    <a:bodyPr/>
                    <a:lstStyle/>
                    <a:p>
                      <a:pPr algn="ctr"/>
                      <a:r>
                        <a:rPr lang="en-IN" sz="2200" b="1">
                          <a:solidFill>
                            <a:srgbClr val="000000"/>
                          </a:solidFill>
                        </a:rPr>
                        <a:t>Sample Mean</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62</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66</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200" b="1">
                          <a:solidFill>
                            <a:srgbClr val="000000"/>
                          </a:solidFill>
                        </a:rPr>
                        <a:t>52</a:t>
                      </a:r>
                    </a:p>
                  </a:txBody>
                  <a:tcPr marL="121706" marR="121706" marT="55321" marB="553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7226088"/>
                  </a:ext>
                </a:extLst>
              </a:tr>
            </a:tbl>
          </a:graphicData>
        </a:graphic>
      </p:graphicFrame>
    </p:spTree>
    <p:extLst>
      <p:ext uri="{BB962C8B-B14F-4D97-AF65-F5344CB8AC3E}">
        <p14:creationId xmlns:p14="http://schemas.microsoft.com/office/powerpoint/2010/main" val="356524672"/>
      </p:ext>
    </p:extLst>
  </p:cSld>
  <p:clrMapOvr>
    <a:masterClrMapping/>
  </p:clrMapOvr>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DBDD9-1F35-428A-B7FB-D3945356F305}"/>
              </a:ext>
            </a:extLst>
          </p:cNvPr>
          <p:cNvSpPr>
            <a:spLocks noGrp="1"/>
          </p:cNvSpPr>
          <p:nvPr>
            <p:ph type="title"/>
          </p:nvPr>
        </p:nvSpPr>
        <p:spPr/>
        <p:txBody>
          <a:bodyPr/>
          <a:lstStyle/>
          <a:p>
            <a:r>
              <a:rPr lang="en-IN"/>
              <a:t>Multiple Regression Approach to Experimental Design (4 of 12)</a:t>
            </a:r>
          </a:p>
        </p:txBody>
      </p:sp>
      <p:sp>
        <p:nvSpPr>
          <p:cNvPr id="9" name="Content Placeholder 2">
            <a:extLst>
              <a:ext uri="{FF2B5EF4-FFF2-40B4-BE49-F238E27FC236}">
                <a16:creationId xmlns:a16="http://schemas.microsoft.com/office/drawing/2014/main" id="{B4E59543-9342-4418-8063-CC02534EBFD5}"/>
              </a:ext>
            </a:extLst>
          </p:cNvPr>
          <p:cNvSpPr>
            <a:spLocks noGrp="1"/>
          </p:cNvSpPr>
          <p:nvPr>
            <p:ph sz="half" idx="2"/>
          </p:nvPr>
        </p:nvSpPr>
        <p:spPr>
          <a:xfrm>
            <a:off x="476843" y="1875692"/>
            <a:ext cx="11241915" cy="2156604"/>
          </a:xfrm>
        </p:spPr>
        <p:txBody>
          <a:bodyPr/>
          <a:lstStyle/>
          <a:p>
            <a:pPr marL="0" indent="0">
              <a:buNone/>
            </a:pPr>
            <a:r>
              <a:rPr lang="en-US" b="1" u="sng"/>
              <a:t>Example:</a:t>
            </a:r>
            <a:r>
              <a:rPr lang="en-US"/>
              <a:t> Chemitech, Inc.</a:t>
            </a:r>
          </a:p>
          <a:p>
            <a:r>
              <a:rPr lang="en-US"/>
              <a:t>We begin by defining two dummy variables, A and B, that will indicate the assembly method is used.</a:t>
            </a:r>
          </a:p>
          <a:p>
            <a:r>
              <a:rPr lang="en-US"/>
              <a:t>In general, if there are </a:t>
            </a:r>
            <a:r>
              <a:rPr lang="en-US" i="1"/>
              <a:t>k</a:t>
            </a:r>
            <a:r>
              <a:rPr lang="en-US"/>
              <a:t> treatments, we need to define </a:t>
            </a:r>
          </a:p>
        </p:txBody>
      </p:sp>
      <p:graphicFrame>
        <p:nvGraphicFramePr>
          <p:cNvPr id="18" name="Object 3" descr="k minus 1">
            <a:extLst>
              <a:ext uri="{FF2B5EF4-FFF2-40B4-BE49-F238E27FC236}">
                <a16:creationId xmlns:a16="http://schemas.microsoft.com/office/drawing/2014/main" id="{D7D02FFB-3244-4CF4-AA5E-6AC698B4F067}"/>
              </a:ext>
            </a:extLst>
          </p:cNvPr>
          <p:cNvGraphicFramePr>
            <a:graphicFrameLocks noGrp="1" noChangeAspect="1"/>
          </p:cNvGraphicFramePr>
          <p:nvPr>
            <p:ph idx="13"/>
            <p:extLst>
              <p:ext uri="{D42A27DB-BD31-4B8C-83A1-F6EECF244321}">
                <p14:modId xmlns:p14="http://schemas.microsoft.com/office/powerpoint/2010/main" val="2037992345"/>
              </p:ext>
            </p:extLst>
          </p:nvPr>
        </p:nvGraphicFramePr>
        <p:xfrm>
          <a:off x="8220291" y="3537650"/>
          <a:ext cx="596900" cy="279400"/>
        </p:xfrm>
        <a:graphic>
          <a:graphicData uri="http://schemas.openxmlformats.org/presentationml/2006/ole">
            <mc:AlternateContent xmlns:mc="http://schemas.openxmlformats.org/markup-compatibility/2006">
              <mc:Choice xmlns:v="urn:schemas-microsoft-com:vml" Requires="v">
                <p:oleObj spid="_x0000_s384003" name="Equation" r:id="rId3" imgW="596880" imgH="279360" progId="Equation.DSMT4">
                  <p:embed/>
                </p:oleObj>
              </mc:Choice>
              <mc:Fallback>
                <p:oleObj name="Equation" r:id="rId3" imgW="596880" imgH="279360" progId="Equation.DSMT4">
                  <p:embed/>
                  <p:pic>
                    <p:nvPicPr>
                      <p:cNvPr id="0" name="OLE substitute image"/>
                      <p:cNvPicPr/>
                      <p:nvPr/>
                    </p:nvPicPr>
                    <p:blipFill>
                      <a:blip r:embed="rId4"/>
                      <a:stretch>
                        <a:fillRect/>
                      </a:stretch>
                    </p:blipFill>
                    <p:spPr>
                      <a:xfrm>
                        <a:off x="8220291" y="3537650"/>
                        <a:ext cx="596900" cy="279400"/>
                      </a:xfrm>
                      <a:prstGeom prst="rect">
                        <a:avLst/>
                      </a:prstGeom>
                    </p:spPr>
                  </p:pic>
                </p:oleObj>
              </mc:Fallback>
            </mc:AlternateContent>
          </a:graphicData>
        </a:graphic>
      </p:graphicFrame>
      <p:sp>
        <p:nvSpPr>
          <p:cNvPr id="10" name="Content Placeholder 4">
            <a:extLst>
              <a:ext uri="{FF2B5EF4-FFF2-40B4-BE49-F238E27FC236}">
                <a16:creationId xmlns:a16="http://schemas.microsoft.com/office/drawing/2014/main" id="{D8C237AE-32A8-4AC9-A938-721A5E58F1D6}"/>
              </a:ext>
            </a:extLst>
          </p:cNvPr>
          <p:cNvSpPr>
            <a:spLocks noGrp="1"/>
          </p:cNvSpPr>
          <p:nvPr>
            <p:ph idx="10"/>
          </p:nvPr>
        </p:nvSpPr>
        <p:spPr>
          <a:xfrm>
            <a:off x="8927627" y="3435133"/>
            <a:ext cx="2651760" cy="457200"/>
          </a:xfrm>
        </p:spPr>
        <p:txBody>
          <a:bodyPr/>
          <a:lstStyle/>
          <a:p>
            <a:pPr algn="l"/>
            <a:r>
              <a:rPr lang="en-US"/>
              <a:t>dummy variables.</a:t>
            </a:r>
          </a:p>
        </p:txBody>
      </p:sp>
      <p:graphicFrame>
        <p:nvGraphicFramePr>
          <p:cNvPr id="15" name="Object 5" descr="A equals 0, B equals 0: Observation is associated with assembly method C&#10;A equals 1, B equals 0: Observation is associated with assembly method A&#10;A equals 0, B equals 1: Observation is associated with assembly method B">
            <a:extLst>
              <a:ext uri="{FF2B5EF4-FFF2-40B4-BE49-F238E27FC236}">
                <a16:creationId xmlns:a16="http://schemas.microsoft.com/office/drawing/2014/main" id="{9FB845CF-FF38-4DD6-9788-A14C0171AF66}"/>
              </a:ext>
            </a:extLst>
          </p:cNvPr>
          <p:cNvGraphicFramePr>
            <a:graphicFrameLocks noGrp="1" noChangeAspect="1"/>
          </p:cNvGraphicFramePr>
          <p:nvPr>
            <p:ph idx="11"/>
            <p:extLst>
              <p:ext uri="{D42A27DB-BD31-4B8C-83A1-F6EECF244321}">
                <p14:modId xmlns:p14="http://schemas.microsoft.com/office/powerpoint/2010/main" val="2303272169"/>
              </p:ext>
            </p:extLst>
          </p:nvPr>
        </p:nvGraphicFramePr>
        <p:xfrm>
          <a:off x="1659036" y="4121709"/>
          <a:ext cx="8597880" cy="1269720"/>
        </p:xfrm>
        <a:graphic>
          <a:graphicData uri="http://schemas.openxmlformats.org/presentationml/2006/ole">
            <mc:AlternateContent xmlns:mc="http://schemas.openxmlformats.org/markup-compatibility/2006">
              <mc:Choice xmlns:v="urn:schemas-microsoft-com:vml" Requires="v">
                <p:oleObj spid="_x0000_s384004" name="Equation" r:id="rId5" imgW="8597880" imgH="1269720" progId="Equation.DSMT4">
                  <p:embed/>
                </p:oleObj>
              </mc:Choice>
              <mc:Fallback>
                <p:oleObj name="Equation" r:id="rId5" imgW="8597880" imgH="1269720" progId="Equation.DSMT4">
                  <p:embed/>
                  <p:pic>
                    <p:nvPicPr>
                      <p:cNvPr id="0" name="OLE substitute image"/>
                      <p:cNvPicPr/>
                      <p:nvPr/>
                    </p:nvPicPr>
                    <p:blipFill>
                      <a:blip r:embed="rId6"/>
                      <a:stretch>
                        <a:fillRect/>
                      </a:stretch>
                    </p:blipFill>
                    <p:spPr>
                      <a:xfrm>
                        <a:off x="1659036" y="4121709"/>
                        <a:ext cx="8597880" cy="1269720"/>
                      </a:xfrm>
                      <a:prstGeom prst="rect">
                        <a:avLst/>
                      </a:prstGeom>
                    </p:spPr>
                  </p:pic>
                </p:oleObj>
              </mc:Fallback>
            </mc:AlternateContent>
          </a:graphicData>
        </a:graphic>
      </p:graphicFrame>
    </p:spTree>
    <p:extLst>
      <p:ext uri="{BB962C8B-B14F-4D97-AF65-F5344CB8AC3E}">
        <p14:creationId xmlns:p14="http://schemas.microsoft.com/office/powerpoint/2010/main" val="425557169"/>
      </p:ext>
    </p:extLst>
  </p:cSld>
  <p:clrMapOvr>
    <a:masterClrMapping/>
  </p:clrMapOvr>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45BA-0DC9-4555-8CAE-D4615E962709}"/>
              </a:ext>
            </a:extLst>
          </p:cNvPr>
          <p:cNvSpPr>
            <a:spLocks noGrp="1"/>
          </p:cNvSpPr>
          <p:nvPr>
            <p:ph type="title"/>
          </p:nvPr>
        </p:nvSpPr>
        <p:spPr/>
        <p:txBody>
          <a:bodyPr/>
          <a:lstStyle/>
          <a:p>
            <a:r>
              <a:rPr lang="en-IN"/>
              <a:t>Multiple Regression Approach to Experimental Design (5 of 12)</a:t>
            </a:r>
          </a:p>
        </p:txBody>
      </p:sp>
      <p:sp>
        <p:nvSpPr>
          <p:cNvPr id="3" name="Content Placeholder 2">
            <a:extLst>
              <a:ext uri="{FF2B5EF4-FFF2-40B4-BE49-F238E27FC236}">
                <a16:creationId xmlns:a16="http://schemas.microsoft.com/office/drawing/2014/main" id="{2779D4CA-4D69-4768-B835-BA1EFDB14AF8}"/>
              </a:ext>
            </a:extLst>
          </p:cNvPr>
          <p:cNvSpPr>
            <a:spLocks noGrp="1"/>
          </p:cNvSpPr>
          <p:nvPr>
            <p:ph sz="half" idx="1"/>
          </p:nvPr>
        </p:nvSpPr>
        <p:spPr>
          <a:xfrm>
            <a:off x="476843" y="1825625"/>
            <a:ext cx="7291421" cy="457200"/>
          </a:xfrm>
        </p:spPr>
        <p:txBody>
          <a:bodyPr/>
          <a:lstStyle/>
          <a:p>
            <a:pPr marL="0" indent="0">
              <a:buNone/>
            </a:pPr>
            <a:r>
              <a:rPr lang="en-IN" b="1" u="sng"/>
              <a:t>Example</a:t>
            </a:r>
            <a:r>
              <a:rPr lang="en-IN"/>
              <a:t>: Chemitech, Inc: Input Data</a:t>
            </a:r>
          </a:p>
        </p:txBody>
      </p:sp>
      <p:graphicFrame>
        <p:nvGraphicFramePr>
          <p:cNvPr id="6" name="Table 3">
            <a:extLst>
              <a:ext uri="{FF2B5EF4-FFF2-40B4-BE49-F238E27FC236}">
                <a16:creationId xmlns:a16="http://schemas.microsoft.com/office/drawing/2014/main" id="{868CE796-A0AF-452F-8734-BACEEB608850}"/>
              </a:ext>
            </a:extLst>
          </p:cNvPr>
          <p:cNvGraphicFramePr>
            <a:graphicFrameLocks noGrp="1"/>
          </p:cNvGraphicFramePr>
          <p:nvPr>
            <p:ph sz="half" idx="2"/>
            <p:extLst>
              <p:ext uri="{D42A27DB-BD31-4B8C-83A1-F6EECF244321}">
                <p14:modId xmlns:p14="http://schemas.microsoft.com/office/powerpoint/2010/main" val="2385841823"/>
              </p:ext>
            </p:extLst>
          </p:nvPr>
        </p:nvGraphicFramePr>
        <p:xfrm>
          <a:off x="812576" y="2375638"/>
          <a:ext cx="3588921" cy="4023360"/>
        </p:xfrm>
        <a:graphic>
          <a:graphicData uri="http://schemas.openxmlformats.org/drawingml/2006/table">
            <a:tbl>
              <a:tblPr firstRow="1" bandRow="1">
                <a:tableStyleId>{073A0DAA-6AF3-43AB-8588-CEC1D06C72B9}</a:tableStyleId>
              </a:tblPr>
              <a:tblGrid>
                <a:gridCol w="1196307">
                  <a:extLst>
                    <a:ext uri="{9D8B030D-6E8A-4147-A177-3AD203B41FA5}">
                      <a16:colId xmlns:a16="http://schemas.microsoft.com/office/drawing/2014/main" val="1243139793"/>
                    </a:ext>
                  </a:extLst>
                </a:gridCol>
                <a:gridCol w="1196307">
                  <a:extLst>
                    <a:ext uri="{9D8B030D-6E8A-4147-A177-3AD203B41FA5}">
                      <a16:colId xmlns:a16="http://schemas.microsoft.com/office/drawing/2014/main" val="3711977379"/>
                    </a:ext>
                  </a:extLst>
                </a:gridCol>
                <a:gridCol w="1196307">
                  <a:extLst>
                    <a:ext uri="{9D8B030D-6E8A-4147-A177-3AD203B41FA5}">
                      <a16:colId xmlns:a16="http://schemas.microsoft.com/office/drawing/2014/main" val="3080328964"/>
                    </a:ext>
                  </a:extLst>
                </a:gridCol>
              </a:tblGrid>
              <a:tr h="304664">
                <a:tc>
                  <a:txBody>
                    <a:bodyPr/>
                    <a:lstStyle/>
                    <a:p>
                      <a:pPr algn="ctr"/>
                      <a:r>
                        <a:rPr lang="en-IN"/>
                        <a:t>A</a:t>
                      </a:r>
                    </a:p>
                  </a:txBody>
                  <a:tcPr>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i="1"/>
                        <a:t>y</a:t>
                      </a:r>
                    </a:p>
                  </a:txBody>
                  <a:tcPr>
                    <a:lnL w="12700" cap="flat" cmpd="sng" algn="ctr">
                      <a:solidFill>
                        <a:schemeClr val="bg1"/>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90915122"/>
                  </a:ext>
                </a:extLst>
              </a:tr>
              <a:tr h="304664">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247737"/>
                  </a:ext>
                </a:extLst>
              </a:tr>
              <a:tr h="304664">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311857"/>
                  </a:ext>
                </a:extLst>
              </a:tr>
              <a:tr h="304664">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9781925"/>
                  </a:ext>
                </a:extLst>
              </a:tr>
              <a:tr h="304664">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1882889"/>
                  </a:ext>
                </a:extLst>
              </a:tr>
              <a:tr h="304664">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509541"/>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2045026"/>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613555"/>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7325150"/>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8947850"/>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68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992748"/>
                  </a:ext>
                </a:extLst>
              </a:tr>
            </a:tbl>
          </a:graphicData>
        </a:graphic>
      </p:graphicFrame>
      <p:graphicFrame>
        <p:nvGraphicFramePr>
          <p:cNvPr id="7" name="Table 4">
            <a:extLst>
              <a:ext uri="{FF2B5EF4-FFF2-40B4-BE49-F238E27FC236}">
                <a16:creationId xmlns:a16="http://schemas.microsoft.com/office/drawing/2014/main" id="{6C5442B8-4DA4-4B5B-BDE6-7D265FA197C8}"/>
              </a:ext>
            </a:extLst>
          </p:cNvPr>
          <p:cNvGraphicFramePr>
            <a:graphicFrameLocks noGrp="1"/>
          </p:cNvGraphicFramePr>
          <p:nvPr>
            <p:ph sz="half" idx="10"/>
            <p:extLst>
              <p:ext uri="{D42A27DB-BD31-4B8C-83A1-F6EECF244321}">
                <p14:modId xmlns:p14="http://schemas.microsoft.com/office/powerpoint/2010/main" val="34146622"/>
              </p:ext>
            </p:extLst>
          </p:nvPr>
        </p:nvGraphicFramePr>
        <p:xfrm>
          <a:off x="5848577" y="2375638"/>
          <a:ext cx="3588921" cy="2194560"/>
        </p:xfrm>
        <a:graphic>
          <a:graphicData uri="http://schemas.openxmlformats.org/drawingml/2006/table">
            <a:tbl>
              <a:tblPr firstRow="1" bandRow="1">
                <a:tableStyleId>{073A0DAA-6AF3-43AB-8588-CEC1D06C72B9}</a:tableStyleId>
              </a:tblPr>
              <a:tblGrid>
                <a:gridCol w="1196307">
                  <a:extLst>
                    <a:ext uri="{9D8B030D-6E8A-4147-A177-3AD203B41FA5}">
                      <a16:colId xmlns:a16="http://schemas.microsoft.com/office/drawing/2014/main" val="1243139793"/>
                    </a:ext>
                  </a:extLst>
                </a:gridCol>
                <a:gridCol w="1196307">
                  <a:extLst>
                    <a:ext uri="{9D8B030D-6E8A-4147-A177-3AD203B41FA5}">
                      <a16:colId xmlns:a16="http://schemas.microsoft.com/office/drawing/2014/main" val="3711977379"/>
                    </a:ext>
                  </a:extLst>
                </a:gridCol>
                <a:gridCol w="1196307">
                  <a:extLst>
                    <a:ext uri="{9D8B030D-6E8A-4147-A177-3AD203B41FA5}">
                      <a16:colId xmlns:a16="http://schemas.microsoft.com/office/drawing/2014/main" val="3080328964"/>
                    </a:ext>
                  </a:extLst>
                </a:gridCol>
              </a:tblGrid>
              <a:tr h="304664">
                <a:tc>
                  <a:txBody>
                    <a:bodyPr/>
                    <a:lstStyle/>
                    <a:p>
                      <a:pPr algn="ctr"/>
                      <a:r>
                        <a:rPr lang="en-IN"/>
                        <a:t>A</a:t>
                      </a:r>
                    </a:p>
                  </a:txBody>
                  <a:tcPr>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i="1"/>
                        <a:t>y</a:t>
                      </a:r>
                    </a:p>
                  </a:txBody>
                  <a:tcPr>
                    <a:lnL w="12700" cap="flat" cmpd="sng" algn="ctr">
                      <a:solidFill>
                        <a:schemeClr val="bg1"/>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90915122"/>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247737"/>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311857"/>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59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9781925"/>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1882889"/>
                  </a:ext>
                </a:extLst>
              </a:tr>
              <a:tr h="304664">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49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3509541"/>
                  </a:ext>
                </a:extLst>
              </a:tr>
            </a:tbl>
          </a:graphicData>
        </a:graphic>
      </p:graphicFrame>
    </p:spTree>
    <p:extLst>
      <p:ext uri="{BB962C8B-B14F-4D97-AF65-F5344CB8AC3E}">
        <p14:creationId xmlns:p14="http://schemas.microsoft.com/office/powerpoint/2010/main" val="3799322633"/>
      </p:ext>
    </p:extLst>
  </p:cSld>
  <p:clrMapOvr>
    <a:masterClrMapping/>
  </p:clrMapOvr>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784A-CB53-427F-9DCC-91A1AD7094A4}"/>
              </a:ext>
            </a:extLst>
          </p:cNvPr>
          <p:cNvSpPr>
            <a:spLocks noGrp="1"/>
          </p:cNvSpPr>
          <p:nvPr>
            <p:ph type="title"/>
          </p:nvPr>
        </p:nvSpPr>
        <p:spPr/>
        <p:txBody>
          <a:bodyPr/>
          <a:lstStyle/>
          <a:p>
            <a:r>
              <a:rPr lang="en-IN"/>
              <a:t>Multiple Regression Approach to Experimental Design (6 of 12)</a:t>
            </a:r>
          </a:p>
        </p:txBody>
      </p:sp>
      <p:sp>
        <p:nvSpPr>
          <p:cNvPr id="3" name="Content Placeholder 2">
            <a:extLst>
              <a:ext uri="{FF2B5EF4-FFF2-40B4-BE49-F238E27FC236}">
                <a16:creationId xmlns:a16="http://schemas.microsoft.com/office/drawing/2014/main" id="{5E7976B1-2682-4D02-987F-84C932E32573}"/>
              </a:ext>
            </a:extLst>
          </p:cNvPr>
          <p:cNvSpPr>
            <a:spLocks noGrp="1"/>
          </p:cNvSpPr>
          <p:nvPr>
            <p:ph sz="half" idx="1"/>
          </p:nvPr>
        </p:nvSpPr>
        <p:spPr>
          <a:xfrm>
            <a:off x="476843" y="1825625"/>
            <a:ext cx="5542957" cy="540204"/>
          </a:xfrm>
        </p:spPr>
        <p:txBody>
          <a:bodyPr/>
          <a:lstStyle/>
          <a:p>
            <a:pPr marL="0" indent="0">
              <a:buNone/>
            </a:pPr>
            <a:r>
              <a:rPr lang="en-IN" b="1" u="sng"/>
              <a:t>Example</a:t>
            </a:r>
            <a:r>
              <a:rPr lang="en-IN"/>
              <a:t>: Chemitech, Inc.</a:t>
            </a:r>
          </a:p>
        </p:txBody>
      </p:sp>
      <p:graphicFrame>
        <p:nvGraphicFramePr>
          <p:cNvPr id="6" name="Object 3" descr="Begin equation. E of y equals expected number of hours worked equals beta subscript 0 baseline plus Beta subscript 1 baseline A plus Beta subscript 2 baseline B. End equation.&#10;For Method C: Begin equation. E of y equals beta subscript 0 baseline plus beta subscript 1 baseline left parenthesis 0 right parenthesis plus beta subscript 2 baseline left parenthesis 0 right parenthesis equals beta subscript 0. End equation.&#10;For Method A: Begin equation. E of y equals beta subscript 0 baseline plus beta subscript 1 baseline left parenthesis 1 right parenthesis plus beta subscript 2 baseline left parenthesis 0 right parenthesis equals beta subscript 0 plus beta subscript 1. End equation.&#10;For Method B: Begin equation. E of y equals beta subscript 0 baseline plus beta subscript 1 baseline left parenthesis 0 right parenthesis plus beta subscript 2 baseline left parenthesis 1 right parenthesis equals beta subscript 0 plus beta subscript 2. End equation.">
            <a:extLst>
              <a:ext uri="{FF2B5EF4-FFF2-40B4-BE49-F238E27FC236}">
                <a16:creationId xmlns:a16="http://schemas.microsoft.com/office/drawing/2014/main" id="{9B2B0756-714A-42AA-8D74-5FE0F6B73B7A}"/>
              </a:ext>
            </a:extLst>
          </p:cNvPr>
          <p:cNvGraphicFramePr>
            <a:graphicFrameLocks noGrp="1" noChangeAspect="1"/>
          </p:cNvGraphicFramePr>
          <p:nvPr>
            <p:ph sz="half" idx="2"/>
            <p:extLst>
              <p:ext uri="{D42A27DB-BD31-4B8C-83A1-F6EECF244321}">
                <p14:modId xmlns:p14="http://schemas.microsoft.com/office/powerpoint/2010/main" val="1595483146"/>
              </p:ext>
            </p:extLst>
          </p:nvPr>
        </p:nvGraphicFramePr>
        <p:xfrm>
          <a:off x="689636" y="2930525"/>
          <a:ext cx="9537700" cy="1955800"/>
        </p:xfrm>
        <a:graphic>
          <a:graphicData uri="http://schemas.openxmlformats.org/presentationml/2006/ole">
            <mc:AlternateContent xmlns:mc="http://schemas.openxmlformats.org/markup-compatibility/2006">
              <mc:Choice xmlns:v="urn:schemas-microsoft-com:vml" Requires="v">
                <p:oleObj spid="_x0000_s385026" name="Equation" r:id="rId3" imgW="9537480" imgH="1955520" progId="Equation.DSMT4">
                  <p:embed/>
                </p:oleObj>
              </mc:Choice>
              <mc:Fallback>
                <p:oleObj name="Equation" r:id="rId3" imgW="9537480" imgH="1955520" progId="Equation.DSMT4">
                  <p:embed/>
                  <p:pic>
                    <p:nvPicPr>
                      <p:cNvPr id="0" name="OLE substitute image"/>
                      <p:cNvPicPr/>
                      <p:nvPr/>
                    </p:nvPicPr>
                    <p:blipFill>
                      <a:blip r:embed="rId4"/>
                      <a:stretch>
                        <a:fillRect/>
                      </a:stretch>
                    </p:blipFill>
                    <p:spPr>
                      <a:xfrm>
                        <a:off x="689636" y="2930525"/>
                        <a:ext cx="9537700" cy="1955800"/>
                      </a:xfrm>
                      <a:prstGeom prst="rect">
                        <a:avLst/>
                      </a:prstGeom>
                    </p:spPr>
                  </p:pic>
                </p:oleObj>
              </mc:Fallback>
            </mc:AlternateContent>
          </a:graphicData>
        </a:graphic>
      </p:graphicFrame>
    </p:spTree>
    <p:extLst>
      <p:ext uri="{BB962C8B-B14F-4D97-AF65-F5344CB8AC3E}">
        <p14:creationId xmlns:p14="http://schemas.microsoft.com/office/powerpoint/2010/main" val="1758959926"/>
      </p:ext>
    </p:extLst>
  </p:cSld>
  <p:clrMapOvr>
    <a:masterClrMapping/>
  </p:clrMapOvr>
  <p:transition/>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97ADDC-8568-4F97-B372-464889E16100}"/>
              </a:ext>
            </a:extLst>
          </p:cNvPr>
          <p:cNvSpPr>
            <a:spLocks noGrp="1"/>
          </p:cNvSpPr>
          <p:nvPr>
            <p:ph type="title"/>
          </p:nvPr>
        </p:nvSpPr>
        <p:spPr/>
        <p:txBody>
          <a:bodyPr/>
          <a:lstStyle/>
          <a:p>
            <a:r>
              <a:rPr lang="en-IN"/>
              <a:t>Multiple Regression Approach to Experimental Design (7 of 12)</a:t>
            </a:r>
          </a:p>
        </p:txBody>
      </p:sp>
      <p:sp>
        <p:nvSpPr>
          <p:cNvPr id="2" name="Content Placeholder 2">
            <a:extLst>
              <a:ext uri="{FF2B5EF4-FFF2-40B4-BE49-F238E27FC236}">
                <a16:creationId xmlns:a16="http://schemas.microsoft.com/office/drawing/2014/main" id="{9E32AC12-C858-46AB-8728-C3E36EE75E71}"/>
              </a:ext>
            </a:extLst>
          </p:cNvPr>
          <p:cNvSpPr>
            <a:spLocks noGrp="1"/>
          </p:cNvSpPr>
          <p:nvPr>
            <p:ph sz="half" idx="2"/>
          </p:nvPr>
        </p:nvSpPr>
        <p:spPr>
          <a:xfrm>
            <a:off x="476843" y="1828800"/>
            <a:ext cx="11241915" cy="464457"/>
          </a:xfrm>
        </p:spPr>
        <p:txBody>
          <a:bodyPr/>
          <a:lstStyle/>
          <a:p>
            <a:pPr marL="0" indent="0">
              <a:buNone/>
            </a:pPr>
            <a:r>
              <a:rPr lang="en-IN" b="1" u="sng"/>
              <a:t>Example</a:t>
            </a:r>
            <a:r>
              <a:rPr lang="en-IN"/>
              <a:t>: Chemitech, Inc.</a:t>
            </a:r>
          </a:p>
        </p:txBody>
      </p:sp>
      <p:graphicFrame>
        <p:nvGraphicFramePr>
          <p:cNvPr id="8" name="Table 3">
            <a:extLst>
              <a:ext uri="{FF2B5EF4-FFF2-40B4-BE49-F238E27FC236}">
                <a16:creationId xmlns:a16="http://schemas.microsoft.com/office/drawing/2014/main" id="{2444BC6B-A910-4CE1-8F13-B73ED6A2639C}"/>
              </a:ext>
            </a:extLst>
          </p:cNvPr>
          <p:cNvGraphicFramePr>
            <a:graphicFrameLocks noGrp="1"/>
          </p:cNvGraphicFramePr>
          <p:nvPr>
            <p:ph idx="10"/>
            <p:extLst>
              <p:ext uri="{D42A27DB-BD31-4B8C-83A1-F6EECF244321}">
                <p14:modId xmlns:p14="http://schemas.microsoft.com/office/powerpoint/2010/main" val="3737813802"/>
              </p:ext>
            </p:extLst>
          </p:nvPr>
        </p:nvGraphicFramePr>
        <p:xfrm>
          <a:off x="2322286" y="2786743"/>
          <a:ext cx="7547428" cy="2251936"/>
        </p:xfrm>
        <a:graphic>
          <a:graphicData uri="http://schemas.openxmlformats.org/drawingml/2006/table">
            <a:tbl>
              <a:tblPr firstRow="1" bandRow="1">
                <a:tableStyleId>{5C22544A-7EE6-4342-B048-85BDC9FD1C3A}</a:tableStyleId>
              </a:tblPr>
              <a:tblGrid>
                <a:gridCol w="3773714">
                  <a:extLst>
                    <a:ext uri="{9D8B030D-6E8A-4147-A177-3AD203B41FA5}">
                      <a16:colId xmlns:a16="http://schemas.microsoft.com/office/drawing/2014/main" val="1477934522"/>
                    </a:ext>
                  </a:extLst>
                </a:gridCol>
                <a:gridCol w="3773714">
                  <a:extLst>
                    <a:ext uri="{9D8B030D-6E8A-4147-A177-3AD203B41FA5}">
                      <a16:colId xmlns:a16="http://schemas.microsoft.com/office/drawing/2014/main" val="3884917475"/>
                    </a:ext>
                  </a:extLst>
                </a:gridCol>
              </a:tblGrid>
              <a:tr h="562984">
                <a:tc>
                  <a:txBody>
                    <a:bodyPr/>
                    <a:lstStyle/>
                    <a:p>
                      <a:pPr algn="ctr"/>
                      <a:r>
                        <a:rPr lang="en-IN" sz="2400" b="0">
                          <a:solidFill>
                            <a:srgbClr val="003865"/>
                          </a:solidFill>
                        </a:rPr>
                        <a:t>Assembly Method</a:t>
                      </a:r>
                    </a:p>
                  </a:txBody>
                  <a:tcPr>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2400" b="0">
                          <a:solidFill>
                            <a:srgbClr val="003865"/>
                          </a:solidFill>
                        </a:rPr>
                        <a:t>Estimate of </a:t>
                      </a:r>
                      <a:r>
                        <a:rPr lang="en-IN" sz="2400" b="0" i="1">
                          <a:solidFill>
                            <a:srgbClr val="003865"/>
                          </a:solidFill>
                        </a:rPr>
                        <a:t>y</a:t>
                      </a:r>
                    </a:p>
                  </a:txBody>
                  <a:tcPr>
                    <a:noFill/>
                  </a:tcPr>
                </a:tc>
                <a:extLst>
                  <a:ext uri="{0D108BD9-81ED-4DB2-BD59-A6C34878D82A}">
                    <a16:rowId xmlns:a16="http://schemas.microsoft.com/office/drawing/2014/main" val="3206927759"/>
                  </a:ext>
                </a:extLst>
              </a:tr>
              <a:tr h="562984">
                <a:tc>
                  <a:txBody>
                    <a:bodyPr/>
                    <a:lstStyle/>
                    <a:p>
                      <a:pPr algn="ctr"/>
                      <a:r>
                        <a:rPr lang="en-IN" sz="2400">
                          <a:solidFill>
                            <a:srgbClr val="003865"/>
                          </a:solidFill>
                        </a:rPr>
                        <a:t>A</a:t>
                      </a:r>
                      <a:endParaRPr lang="en-IN" sz="2400" i="1">
                        <a:solidFill>
                          <a:srgbClr val="003865"/>
                        </a:solidFill>
                      </a:endParaRPr>
                    </a:p>
                  </a:txBody>
                  <a:tcPr>
                    <a:noFill/>
                  </a:tcPr>
                </a:tc>
                <a:tc>
                  <a:txBody>
                    <a:bodyPr/>
                    <a:lstStyle/>
                    <a:p>
                      <a:pPr algn="ctr"/>
                      <a:endParaRPr lang="en-IN" sz="2400">
                        <a:solidFill>
                          <a:srgbClr val="003865"/>
                        </a:solidFill>
                      </a:endParaRPr>
                    </a:p>
                  </a:txBody>
                  <a:tcPr>
                    <a:noFill/>
                  </a:tcPr>
                </a:tc>
                <a:extLst>
                  <a:ext uri="{0D108BD9-81ED-4DB2-BD59-A6C34878D82A}">
                    <a16:rowId xmlns:a16="http://schemas.microsoft.com/office/drawing/2014/main" val="2343658771"/>
                  </a:ext>
                </a:extLst>
              </a:tr>
              <a:tr h="562984">
                <a:tc>
                  <a:txBody>
                    <a:bodyPr/>
                    <a:lstStyle/>
                    <a:p>
                      <a:pPr algn="ctr"/>
                      <a:r>
                        <a:rPr lang="en-IN" sz="2400">
                          <a:solidFill>
                            <a:srgbClr val="003865"/>
                          </a:solidFill>
                        </a:rPr>
                        <a:t>B</a:t>
                      </a:r>
                    </a:p>
                  </a:txBody>
                  <a:tcPr>
                    <a:noFill/>
                  </a:tcPr>
                </a:tc>
                <a:tc>
                  <a:txBody>
                    <a:bodyPr/>
                    <a:lstStyle/>
                    <a:p>
                      <a:pPr algn="ctr"/>
                      <a:endParaRPr lang="en-IN" sz="2400">
                        <a:solidFill>
                          <a:srgbClr val="003865"/>
                        </a:solidFill>
                      </a:endParaRPr>
                    </a:p>
                  </a:txBody>
                  <a:tcPr>
                    <a:noFill/>
                  </a:tcPr>
                </a:tc>
                <a:extLst>
                  <a:ext uri="{0D108BD9-81ED-4DB2-BD59-A6C34878D82A}">
                    <a16:rowId xmlns:a16="http://schemas.microsoft.com/office/drawing/2014/main" val="1200114557"/>
                  </a:ext>
                </a:extLst>
              </a:tr>
              <a:tr h="562984">
                <a:tc>
                  <a:txBody>
                    <a:bodyPr/>
                    <a:lstStyle/>
                    <a:p>
                      <a:pPr algn="ctr"/>
                      <a:r>
                        <a:rPr lang="en-IN" sz="2400">
                          <a:solidFill>
                            <a:srgbClr val="003865"/>
                          </a:solidFill>
                        </a:rPr>
                        <a:t>C</a:t>
                      </a:r>
                    </a:p>
                  </a:txBody>
                  <a:tcPr>
                    <a:noFill/>
                  </a:tcPr>
                </a:tc>
                <a:tc>
                  <a:txBody>
                    <a:bodyPr/>
                    <a:lstStyle/>
                    <a:p>
                      <a:pPr algn="ctr"/>
                      <a:endParaRPr lang="en-IN" sz="2400">
                        <a:solidFill>
                          <a:srgbClr val="003865"/>
                        </a:solidFill>
                      </a:endParaRPr>
                    </a:p>
                  </a:txBody>
                  <a:tcPr>
                    <a:noFill/>
                  </a:tcPr>
                </a:tc>
                <a:extLst>
                  <a:ext uri="{0D108BD9-81ED-4DB2-BD59-A6C34878D82A}">
                    <a16:rowId xmlns:a16="http://schemas.microsoft.com/office/drawing/2014/main" val="3573783721"/>
                  </a:ext>
                </a:extLst>
              </a:tr>
            </a:tbl>
          </a:graphicData>
        </a:graphic>
      </p:graphicFrame>
      <p:graphicFrame>
        <p:nvGraphicFramePr>
          <p:cNvPr id="10" name="Object 4" descr="Begin equation. b subscript 0 baseline plus b subscript 1 baseline equals 52 plus 10 equals 62.">
            <a:extLst>
              <a:ext uri="{FF2B5EF4-FFF2-40B4-BE49-F238E27FC236}">
                <a16:creationId xmlns:a16="http://schemas.microsoft.com/office/drawing/2014/main" id="{22E45399-2A4F-4AED-82C4-15A89043DBFB}"/>
              </a:ext>
            </a:extLst>
          </p:cNvPr>
          <p:cNvGraphicFramePr>
            <a:graphicFrameLocks noGrp="1" noChangeAspect="1"/>
          </p:cNvGraphicFramePr>
          <p:nvPr>
            <p:ph idx="11"/>
            <p:extLst>
              <p:ext uri="{D42A27DB-BD31-4B8C-83A1-F6EECF244321}">
                <p14:modId xmlns:p14="http://schemas.microsoft.com/office/powerpoint/2010/main" val="517902783"/>
              </p:ext>
            </p:extLst>
          </p:nvPr>
        </p:nvGraphicFramePr>
        <p:xfrm>
          <a:off x="6534037" y="3422285"/>
          <a:ext cx="2768400" cy="380880"/>
        </p:xfrm>
        <a:graphic>
          <a:graphicData uri="http://schemas.openxmlformats.org/presentationml/2006/ole">
            <mc:AlternateContent xmlns:mc="http://schemas.openxmlformats.org/markup-compatibility/2006">
              <mc:Choice xmlns:v="urn:schemas-microsoft-com:vml" Requires="v">
                <p:oleObj spid="_x0000_s386052" name="Equation" r:id="rId3" imgW="2768400" imgH="380880" progId="Equation.DSMT4">
                  <p:embed/>
                </p:oleObj>
              </mc:Choice>
              <mc:Fallback>
                <p:oleObj name="Equation" r:id="rId3" imgW="2768400" imgH="380880" progId="Equation.DSMT4">
                  <p:embed/>
                  <p:pic>
                    <p:nvPicPr>
                      <p:cNvPr id="0" name="OLE substitute image"/>
                      <p:cNvPicPr/>
                      <p:nvPr/>
                    </p:nvPicPr>
                    <p:blipFill>
                      <a:blip r:embed="rId4"/>
                      <a:stretch>
                        <a:fillRect/>
                      </a:stretch>
                    </p:blipFill>
                    <p:spPr>
                      <a:xfrm>
                        <a:off x="6534037" y="3422285"/>
                        <a:ext cx="2768400" cy="380880"/>
                      </a:xfrm>
                      <a:prstGeom prst="rect">
                        <a:avLst/>
                      </a:prstGeom>
                    </p:spPr>
                  </p:pic>
                </p:oleObj>
              </mc:Fallback>
            </mc:AlternateContent>
          </a:graphicData>
        </a:graphic>
      </p:graphicFrame>
      <p:graphicFrame>
        <p:nvGraphicFramePr>
          <p:cNvPr id="12" name="Object 5" descr="Begin equation. b subscript 0 baseline plus b subscript 2 baseline equals 52 plus 14 equals 66.&#10;">
            <a:extLst>
              <a:ext uri="{FF2B5EF4-FFF2-40B4-BE49-F238E27FC236}">
                <a16:creationId xmlns:a16="http://schemas.microsoft.com/office/drawing/2014/main" id="{3581FD67-4B82-4A12-A505-62247411EB1E}"/>
              </a:ext>
            </a:extLst>
          </p:cNvPr>
          <p:cNvGraphicFramePr>
            <a:graphicFrameLocks noGrp="1" noChangeAspect="1"/>
          </p:cNvGraphicFramePr>
          <p:nvPr>
            <p:ph idx="13"/>
            <p:extLst>
              <p:ext uri="{D42A27DB-BD31-4B8C-83A1-F6EECF244321}">
                <p14:modId xmlns:p14="http://schemas.microsoft.com/office/powerpoint/2010/main" val="3523421296"/>
              </p:ext>
            </p:extLst>
          </p:nvPr>
        </p:nvGraphicFramePr>
        <p:xfrm>
          <a:off x="6534037" y="3985257"/>
          <a:ext cx="2768400" cy="380880"/>
        </p:xfrm>
        <a:graphic>
          <a:graphicData uri="http://schemas.openxmlformats.org/presentationml/2006/ole">
            <mc:AlternateContent xmlns:mc="http://schemas.openxmlformats.org/markup-compatibility/2006">
              <mc:Choice xmlns:v="urn:schemas-microsoft-com:vml" Requires="v">
                <p:oleObj spid="_x0000_s386053" name="Equation" r:id="rId5" imgW="2768400" imgH="380880" progId="Equation.DSMT4">
                  <p:embed/>
                </p:oleObj>
              </mc:Choice>
              <mc:Fallback>
                <p:oleObj name="Equation" r:id="rId5" imgW="2768400" imgH="380880" progId="Equation.DSMT4">
                  <p:embed/>
                  <p:pic>
                    <p:nvPicPr>
                      <p:cNvPr id="0" name="OLE substitute image"/>
                      <p:cNvPicPr/>
                      <p:nvPr/>
                    </p:nvPicPr>
                    <p:blipFill>
                      <a:blip r:embed="rId6"/>
                      <a:stretch>
                        <a:fillRect/>
                      </a:stretch>
                    </p:blipFill>
                    <p:spPr>
                      <a:xfrm>
                        <a:off x="6534037" y="3985257"/>
                        <a:ext cx="2768400" cy="380880"/>
                      </a:xfrm>
                      <a:prstGeom prst="rect">
                        <a:avLst/>
                      </a:prstGeom>
                    </p:spPr>
                  </p:pic>
                </p:oleObj>
              </mc:Fallback>
            </mc:AlternateContent>
          </a:graphicData>
        </a:graphic>
      </p:graphicFrame>
      <p:graphicFrame>
        <p:nvGraphicFramePr>
          <p:cNvPr id="14" name="Object 6" descr="Begin equation. b subscript 0 baseline equals 52.&#10;">
            <a:extLst>
              <a:ext uri="{FF2B5EF4-FFF2-40B4-BE49-F238E27FC236}">
                <a16:creationId xmlns:a16="http://schemas.microsoft.com/office/drawing/2014/main" id="{5DD79B88-E502-47EE-A185-E309290C55FB}"/>
              </a:ext>
            </a:extLst>
          </p:cNvPr>
          <p:cNvGraphicFramePr>
            <a:graphicFrameLocks noGrp="1" noChangeAspect="1"/>
          </p:cNvGraphicFramePr>
          <p:nvPr>
            <p:ph idx="15"/>
            <p:extLst>
              <p:ext uri="{D42A27DB-BD31-4B8C-83A1-F6EECF244321}">
                <p14:modId xmlns:p14="http://schemas.microsoft.com/office/powerpoint/2010/main" val="3823188729"/>
              </p:ext>
            </p:extLst>
          </p:nvPr>
        </p:nvGraphicFramePr>
        <p:xfrm>
          <a:off x="6534037" y="4555105"/>
          <a:ext cx="977900" cy="381000"/>
        </p:xfrm>
        <a:graphic>
          <a:graphicData uri="http://schemas.openxmlformats.org/presentationml/2006/ole">
            <mc:AlternateContent xmlns:mc="http://schemas.openxmlformats.org/markup-compatibility/2006">
              <mc:Choice xmlns:v="urn:schemas-microsoft-com:vml" Requires="v">
                <p:oleObj spid="_x0000_s386054" name="Equation" r:id="rId7" imgW="977760" imgH="380880" progId="Equation.DSMT4">
                  <p:embed/>
                </p:oleObj>
              </mc:Choice>
              <mc:Fallback>
                <p:oleObj name="Equation" r:id="rId7" imgW="977760" imgH="380880" progId="Equation.DSMT4">
                  <p:embed/>
                  <p:pic>
                    <p:nvPicPr>
                      <p:cNvPr id="0" name="OLE substitute image"/>
                      <p:cNvPicPr/>
                      <p:nvPr/>
                    </p:nvPicPr>
                    <p:blipFill>
                      <a:blip r:embed="rId8"/>
                      <a:stretch>
                        <a:fillRect/>
                      </a:stretch>
                    </p:blipFill>
                    <p:spPr>
                      <a:xfrm>
                        <a:off x="6534037" y="4555105"/>
                        <a:ext cx="977900" cy="381000"/>
                      </a:xfrm>
                      <a:prstGeom prst="rect">
                        <a:avLst/>
                      </a:prstGeom>
                    </p:spPr>
                  </p:pic>
                </p:oleObj>
              </mc:Fallback>
            </mc:AlternateContent>
          </a:graphicData>
        </a:graphic>
      </p:graphicFrame>
    </p:spTree>
    <p:extLst>
      <p:ext uri="{BB962C8B-B14F-4D97-AF65-F5344CB8AC3E}">
        <p14:creationId xmlns:p14="http://schemas.microsoft.com/office/powerpoint/2010/main" val="3424969658"/>
      </p:ext>
    </p:extLst>
  </p:cSld>
  <p:clrMapOvr>
    <a:masterClrMapping/>
  </p:clrMapOvr>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2931-CD8E-4A77-BCBD-B524592D53B7}"/>
              </a:ext>
            </a:extLst>
          </p:cNvPr>
          <p:cNvSpPr>
            <a:spLocks noGrp="1"/>
          </p:cNvSpPr>
          <p:nvPr>
            <p:ph type="title"/>
          </p:nvPr>
        </p:nvSpPr>
        <p:spPr/>
        <p:txBody>
          <a:bodyPr/>
          <a:lstStyle/>
          <a:p>
            <a:r>
              <a:rPr lang="en-IN"/>
              <a:t>Multiple Regression Approach to Experimental Design (8 of 12)</a:t>
            </a:r>
          </a:p>
        </p:txBody>
      </p:sp>
      <p:sp>
        <p:nvSpPr>
          <p:cNvPr id="3" name="Content Placeholder 2">
            <a:extLst>
              <a:ext uri="{FF2B5EF4-FFF2-40B4-BE49-F238E27FC236}">
                <a16:creationId xmlns:a16="http://schemas.microsoft.com/office/drawing/2014/main" id="{FA0005CF-F7DE-4921-B71B-734020B18C4B}"/>
              </a:ext>
            </a:extLst>
          </p:cNvPr>
          <p:cNvSpPr>
            <a:spLocks noGrp="1"/>
          </p:cNvSpPr>
          <p:nvPr>
            <p:ph sz="half" idx="1"/>
          </p:nvPr>
        </p:nvSpPr>
        <p:spPr>
          <a:xfrm>
            <a:off x="476843" y="1825625"/>
            <a:ext cx="11238313" cy="1217447"/>
          </a:xfrm>
        </p:spPr>
        <p:txBody>
          <a:bodyPr/>
          <a:lstStyle/>
          <a:p>
            <a:pPr marL="0" indent="0">
              <a:spcAft>
                <a:spcPts val="1200"/>
              </a:spcAft>
              <a:buNone/>
            </a:pPr>
            <a:r>
              <a:rPr lang="en-IN" b="1" u="sng"/>
              <a:t>Example</a:t>
            </a:r>
            <a:r>
              <a:rPr lang="en-IN"/>
              <a:t>: Chemitech, Inc. </a:t>
            </a:r>
          </a:p>
          <a:p>
            <a:pPr marL="0" indent="0">
              <a:spcBef>
                <a:spcPts val="1800"/>
              </a:spcBef>
              <a:buNone/>
            </a:pPr>
            <a:r>
              <a:rPr lang="en-US"/>
              <a:t>Next, we observe that </a:t>
            </a:r>
            <a:r>
              <a:rPr lang="en-US" u="sng"/>
              <a:t>if</a:t>
            </a:r>
            <a:r>
              <a:rPr lang="en-US"/>
              <a:t> there is no difference in the means:</a:t>
            </a:r>
            <a:endParaRPr lang="en-IN"/>
          </a:p>
        </p:txBody>
      </p:sp>
      <p:graphicFrame>
        <p:nvGraphicFramePr>
          <p:cNvPr id="6" name="Object 3" descr="Begin equation. E of y for method A minus E of y for method C equals 0. End equation.&#10;Begin equation. E of y for method B minus E of y for method C equals 0. End equation.">
            <a:extLst>
              <a:ext uri="{FF2B5EF4-FFF2-40B4-BE49-F238E27FC236}">
                <a16:creationId xmlns:a16="http://schemas.microsoft.com/office/drawing/2014/main" id="{4FDDB4D5-1524-4562-954E-F6C39B90EB28}"/>
              </a:ext>
            </a:extLst>
          </p:cNvPr>
          <p:cNvGraphicFramePr>
            <a:graphicFrameLocks noGrp="1" noChangeAspect="1"/>
          </p:cNvGraphicFramePr>
          <p:nvPr>
            <p:ph sz="half" idx="2"/>
            <p:extLst>
              <p:ext uri="{D42A27DB-BD31-4B8C-83A1-F6EECF244321}">
                <p14:modId xmlns:p14="http://schemas.microsoft.com/office/powerpoint/2010/main" val="80800547"/>
              </p:ext>
            </p:extLst>
          </p:nvPr>
        </p:nvGraphicFramePr>
        <p:xfrm>
          <a:off x="3200519" y="3713329"/>
          <a:ext cx="5790960" cy="812520"/>
        </p:xfrm>
        <a:graphic>
          <a:graphicData uri="http://schemas.openxmlformats.org/presentationml/2006/ole">
            <mc:AlternateContent xmlns:mc="http://schemas.openxmlformats.org/markup-compatibility/2006">
              <mc:Choice xmlns:v="urn:schemas-microsoft-com:vml" Requires="v">
                <p:oleObj spid="_x0000_s387074" name="Equation" r:id="rId3" imgW="5790960" imgH="812520" progId="Equation.DSMT4">
                  <p:embed/>
                </p:oleObj>
              </mc:Choice>
              <mc:Fallback>
                <p:oleObj name="Equation" r:id="rId3" imgW="5790960" imgH="812520" progId="Equation.DSMT4">
                  <p:embed/>
                  <p:pic>
                    <p:nvPicPr>
                      <p:cNvPr id="0" name="OLE substitute image"/>
                      <p:cNvPicPr/>
                      <p:nvPr/>
                    </p:nvPicPr>
                    <p:blipFill>
                      <a:blip r:embed="rId4"/>
                      <a:stretch>
                        <a:fillRect/>
                      </a:stretch>
                    </p:blipFill>
                    <p:spPr>
                      <a:xfrm>
                        <a:off x="3200519" y="3713329"/>
                        <a:ext cx="5790960" cy="812520"/>
                      </a:xfrm>
                      <a:prstGeom prst="rect">
                        <a:avLst/>
                      </a:prstGeom>
                    </p:spPr>
                  </p:pic>
                </p:oleObj>
              </mc:Fallback>
            </mc:AlternateContent>
          </a:graphicData>
        </a:graphic>
      </p:graphicFrame>
    </p:spTree>
    <p:extLst>
      <p:ext uri="{BB962C8B-B14F-4D97-AF65-F5344CB8AC3E}">
        <p14:creationId xmlns:p14="http://schemas.microsoft.com/office/powerpoint/2010/main" val="25626384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Summarizing Data for Two Variables</a:t>
            </a:r>
            <a:br>
              <a:rPr lang="en-US"/>
            </a:br>
            <a:r>
              <a:rPr lang="en-US"/>
              <a:t>Using Graphical Displays</a:t>
            </a:r>
          </a:p>
        </p:txBody>
      </p:sp>
      <p:sp>
        <p:nvSpPr>
          <p:cNvPr id="9" name="Content Placeholder 2">
            <a:extLst>
              <a:ext uri="{FF2B5EF4-FFF2-40B4-BE49-F238E27FC236}">
                <a16:creationId xmlns:a16="http://schemas.microsoft.com/office/drawing/2014/main" id="{5A44B113-D1E1-4E98-A485-88DC712192C8}"/>
              </a:ext>
            </a:extLst>
          </p:cNvPr>
          <p:cNvSpPr>
            <a:spLocks noGrp="1"/>
          </p:cNvSpPr>
          <p:nvPr>
            <p:ph idx="1"/>
          </p:nvPr>
        </p:nvSpPr>
        <p:spPr/>
        <p:txBody>
          <a:bodyPr/>
          <a:lstStyle/>
          <a:p>
            <a:pPr>
              <a:spcBef>
                <a:spcPts val="1200"/>
              </a:spcBef>
              <a:spcAft>
                <a:spcPts val="1200"/>
              </a:spcAft>
            </a:pPr>
            <a:r>
              <a:rPr lang="en-US"/>
              <a:t>In most cases, a graphical display is more useful than a table for recognizing patterns and trends.</a:t>
            </a:r>
          </a:p>
          <a:p>
            <a:pPr>
              <a:spcBef>
                <a:spcPts val="1200"/>
              </a:spcBef>
              <a:spcAft>
                <a:spcPts val="1200"/>
              </a:spcAft>
            </a:pPr>
            <a:r>
              <a:rPr lang="en-US"/>
              <a:t>Displaying data in creative ways can lead to powerful insights.</a:t>
            </a:r>
          </a:p>
          <a:p>
            <a:pPr>
              <a:spcBef>
                <a:spcPts val="1200"/>
              </a:spcBef>
              <a:spcAft>
                <a:spcPts val="1200"/>
              </a:spcAft>
            </a:pPr>
            <a:r>
              <a:rPr lang="en-US" u="sng"/>
              <a:t>Scatter diagrams and trendlines</a:t>
            </a:r>
            <a:r>
              <a:rPr lang="en-US"/>
              <a:t> are useful in exploring the relationship between two variables.</a:t>
            </a:r>
          </a:p>
        </p:txBody>
      </p:sp>
    </p:spTree>
    <p:extLst>
      <p:ext uri="{BB962C8B-B14F-4D97-AF65-F5344CB8AC3E}">
        <p14:creationId xmlns:p14="http://schemas.microsoft.com/office/powerpoint/2010/main" val="2267687372"/>
      </p:ext>
    </p:extLst>
  </p:cSld>
  <p:clrMapOvr>
    <a:masterClrMapping/>
  </p:clrMapOvr>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5332-A25D-4361-A898-18A5AC8ED71C}"/>
              </a:ext>
            </a:extLst>
          </p:cNvPr>
          <p:cNvSpPr>
            <a:spLocks noGrp="1"/>
          </p:cNvSpPr>
          <p:nvPr>
            <p:ph type="title"/>
          </p:nvPr>
        </p:nvSpPr>
        <p:spPr/>
        <p:txBody>
          <a:bodyPr/>
          <a:lstStyle/>
          <a:p>
            <a:r>
              <a:rPr lang="en-IN"/>
              <a:t>Multiple Regression Approach to Experimental Design (9 of 12)</a:t>
            </a:r>
          </a:p>
        </p:txBody>
      </p:sp>
      <p:sp>
        <p:nvSpPr>
          <p:cNvPr id="3" name="Content Placeholder 2">
            <a:extLst>
              <a:ext uri="{FF2B5EF4-FFF2-40B4-BE49-F238E27FC236}">
                <a16:creationId xmlns:a16="http://schemas.microsoft.com/office/drawing/2014/main" id="{2D63D29E-2549-4614-B337-C6A0BF03C364}"/>
              </a:ext>
            </a:extLst>
          </p:cNvPr>
          <p:cNvSpPr>
            <a:spLocks noGrp="1"/>
          </p:cNvSpPr>
          <p:nvPr>
            <p:ph sz="quarter" idx="17"/>
          </p:nvPr>
        </p:nvSpPr>
        <p:spPr>
          <a:xfrm>
            <a:off x="476843" y="1828800"/>
            <a:ext cx="5952986" cy="1217447"/>
          </a:xfrm>
        </p:spPr>
        <p:txBody>
          <a:bodyPr/>
          <a:lstStyle/>
          <a:p>
            <a:pPr marL="0" indent="0">
              <a:spcAft>
                <a:spcPts val="1200"/>
              </a:spcAft>
              <a:buNone/>
            </a:pPr>
            <a:r>
              <a:rPr lang="en-IN" b="1" u="sng"/>
              <a:t>Example</a:t>
            </a:r>
            <a:r>
              <a:rPr lang="en-IN"/>
              <a:t>: Chemitech, Inc.</a:t>
            </a:r>
            <a:endParaRPr lang="en-US"/>
          </a:p>
        </p:txBody>
      </p:sp>
      <p:graphicFrame>
        <p:nvGraphicFramePr>
          <p:cNvPr id="22" name="Object 3" descr="Because Beta subscript 0 baseline equals E of y for method C and Beta subscript 0 baseline plus Beta subscript 1 subscript equals E of y for method A, the first difference is equal to left parenthesis Beta subscript 0 baseline plus Beta subscript 1 baseline right parenthesis minus beta subscript 0 baseline  equals Beta subscript 1 baseline.&#10;Because Beta subscript 0 baseline plus Beta subscript 2 baseline equals E of y for method B, the second difference is equal to left parenthesis Beta subscript 0 baseline plus Beta subscript 2 baseline right parenthesis minus beta subscript 0 baseline equals Beta subscript 2 baseline.&#10;We would conclude that there is no difference in the three methods if Beta subscript 1 baseline equals 0 and B subscript 2 baseline equals 0.&#10;">
            <a:extLst>
              <a:ext uri="{FF2B5EF4-FFF2-40B4-BE49-F238E27FC236}">
                <a16:creationId xmlns:a16="http://schemas.microsoft.com/office/drawing/2014/main" id="{41E9FDC4-33A8-4DD5-9181-5D35F39B1038}"/>
              </a:ext>
            </a:extLst>
          </p:cNvPr>
          <p:cNvGraphicFramePr>
            <a:graphicFrameLocks noGrp="1" noChangeAspect="1"/>
          </p:cNvGraphicFramePr>
          <p:nvPr>
            <p:ph sz="quarter" idx="18"/>
            <p:extLst>
              <p:ext uri="{D42A27DB-BD31-4B8C-83A1-F6EECF244321}">
                <p14:modId xmlns:p14="http://schemas.microsoft.com/office/powerpoint/2010/main" val="2077010302"/>
              </p:ext>
            </p:extLst>
          </p:nvPr>
        </p:nvGraphicFramePr>
        <p:xfrm>
          <a:off x="1031768" y="2603499"/>
          <a:ext cx="10477440" cy="3327120"/>
        </p:xfrm>
        <a:graphic>
          <a:graphicData uri="http://schemas.openxmlformats.org/presentationml/2006/ole">
            <mc:AlternateContent xmlns:mc="http://schemas.openxmlformats.org/markup-compatibility/2006">
              <mc:Choice xmlns:v="urn:schemas-microsoft-com:vml" Requires="v">
                <p:oleObj spid="_x0000_s388098" name="Equation" r:id="rId3" imgW="10477440" imgH="3327120" progId="Equation.DSMT4">
                  <p:embed/>
                </p:oleObj>
              </mc:Choice>
              <mc:Fallback>
                <p:oleObj name="Equation" r:id="rId3" imgW="10477440" imgH="3327120" progId="Equation.DSMT4">
                  <p:embed/>
                  <p:pic>
                    <p:nvPicPr>
                      <p:cNvPr id="0" name="OLE substitute image"/>
                      <p:cNvPicPr/>
                      <p:nvPr/>
                    </p:nvPicPr>
                    <p:blipFill>
                      <a:blip r:embed="rId4"/>
                      <a:stretch>
                        <a:fillRect/>
                      </a:stretch>
                    </p:blipFill>
                    <p:spPr>
                      <a:xfrm>
                        <a:off x="1031768" y="2603499"/>
                        <a:ext cx="10477440" cy="3327120"/>
                      </a:xfrm>
                      <a:prstGeom prst="rect">
                        <a:avLst/>
                      </a:prstGeom>
                    </p:spPr>
                  </p:pic>
                </p:oleObj>
              </mc:Fallback>
            </mc:AlternateContent>
          </a:graphicData>
        </a:graphic>
      </p:graphicFrame>
    </p:spTree>
    <p:extLst>
      <p:ext uri="{BB962C8B-B14F-4D97-AF65-F5344CB8AC3E}">
        <p14:creationId xmlns:p14="http://schemas.microsoft.com/office/powerpoint/2010/main" val="3783893815"/>
      </p:ext>
    </p:extLst>
  </p:cSld>
  <p:clrMapOvr>
    <a:masterClrMapping/>
  </p:clrMapOvr>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9004-6105-4620-8932-E9237437C657}"/>
              </a:ext>
            </a:extLst>
          </p:cNvPr>
          <p:cNvSpPr>
            <a:spLocks noGrp="1"/>
          </p:cNvSpPr>
          <p:nvPr>
            <p:ph type="title"/>
          </p:nvPr>
        </p:nvSpPr>
        <p:spPr/>
        <p:txBody>
          <a:bodyPr/>
          <a:lstStyle/>
          <a:p>
            <a:r>
              <a:rPr lang="en-IN"/>
              <a:t>Multiple Regression Approach to Experimental Design (10 of 12)</a:t>
            </a:r>
          </a:p>
        </p:txBody>
      </p:sp>
      <p:sp>
        <p:nvSpPr>
          <p:cNvPr id="3" name="Content Placeholder 2">
            <a:extLst>
              <a:ext uri="{FF2B5EF4-FFF2-40B4-BE49-F238E27FC236}">
                <a16:creationId xmlns:a16="http://schemas.microsoft.com/office/drawing/2014/main" id="{8352EF6F-CAE3-42D4-B878-36623205AC91}"/>
              </a:ext>
            </a:extLst>
          </p:cNvPr>
          <p:cNvSpPr>
            <a:spLocks noGrp="1"/>
          </p:cNvSpPr>
          <p:nvPr>
            <p:ph sz="half" idx="1"/>
          </p:nvPr>
        </p:nvSpPr>
        <p:spPr>
          <a:xfrm>
            <a:off x="476844" y="1825625"/>
            <a:ext cx="11241914" cy="1217447"/>
          </a:xfrm>
        </p:spPr>
        <p:txBody>
          <a:bodyPr/>
          <a:lstStyle/>
          <a:p>
            <a:pPr marL="0" indent="0">
              <a:spcAft>
                <a:spcPts val="1200"/>
              </a:spcAft>
              <a:buNone/>
            </a:pPr>
            <a:r>
              <a:rPr lang="en-IN" b="1" u="sng"/>
              <a:t>Example</a:t>
            </a:r>
            <a:r>
              <a:rPr lang="en-IN"/>
              <a:t>: Chemitech, Inc.</a:t>
            </a:r>
            <a:endParaRPr lang="en-US"/>
          </a:p>
          <a:p>
            <a:pPr>
              <a:spcBef>
                <a:spcPts val="1800"/>
              </a:spcBef>
            </a:pPr>
            <a:r>
              <a:rPr lang="en-US"/>
              <a:t>The null hypothesis for a test of the difference of means is</a:t>
            </a:r>
            <a:endParaRPr lang="en-IN"/>
          </a:p>
        </p:txBody>
      </p:sp>
      <p:graphicFrame>
        <p:nvGraphicFramePr>
          <p:cNvPr id="7" name="Object 3" descr="Begin equation. H subscript 0 baseline: Beta subscript 1 baseline equals Beta subscript 2 baseline equals 0. End equation.">
            <a:extLst>
              <a:ext uri="{FF2B5EF4-FFF2-40B4-BE49-F238E27FC236}">
                <a16:creationId xmlns:a16="http://schemas.microsoft.com/office/drawing/2014/main" id="{CE55B533-6DFE-461E-9E41-044589F25416}"/>
              </a:ext>
            </a:extLst>
          </p:cNvPr>
          <p:cNvGraphicFramePr>
            <a:graphicFrameLocks noGrp="1" noChangeAspect="1"/>
          </p:cNvGraphicFramePr>
          <p:nvPr>
            <p:ph sz="half" idx="2"/>
            <p:extLst>
              <p:ext uri="{D42A27DB-BD31-4B8C-83A1-F6EECF244321}">
                <p14:modId xmlns:p14="http://schemas.microsoft.com/office/powerpoint/2010/main" val="277990860"/>
              </p:ext>
            </p:extLst>
          </p:nvPr>
        </p:nvGraphicFramePr>
        <p:xfrm>
          <a:off x="4576536" y="3404394"/>
          <a:ext cx="1993900" cy="381000"/>
        </p:xfrm>
        <a:graphic>
          <a:graphicData uri="http://schemas.openxmlformats.org/presentationml/2006/ole">
            <mc:AlternateContent xmlns:mc="http://schemas.openxmlformats.org/markup-compatibility/2006">
              <mc:Choice xmlns:v="urn:schemas-microsoft-com:vml" Requires="v">
                <p:oleObj spid="_x0000_s389122" name="Equation" r:id="rId3" imgW="1993680" imgH="380880" progId="Equation.DSMT4">
                  <p:embed/>
                </p:oleObj>
              </mc:Choice>
              <mc:Fallback>
                <p:oleObj name="Equation" r:id="rId3" imgW="1993680" imgH="380880" progId="Equation.DSMT4">
                  <p:embed/>
                  <p:pic>
                    <p:nvPicPr>
                      <p:cNvPr id="0" name="OLE substitute image"/>
                      <p:cNvPicPr/>
                      <p:nvPr/>
                    </p:nvPicPr>
                    <p:blipFill>
                      <a:blip r:embed="rId4"/>
                      <a:stretch>
                        <a:fillRect/>
                      </a:stretch>
                    </p:blipFill>
                    <p:spPr>
                      <a:xfrm>
                        <a:off x="4576536" y="3404394"/>
                        <a:ext cx="19939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C52E558-C815-4D34-8AFD-6536F719667E}"/>
              </a:ext>
            </a:extLst>
          </p:cNvPr>
          <p:cNvSpPr>
            <a:spLocks noGrp="1"/>
          </p:cNvSpPr>
          <p:nvPr>
            <p:ph sz="half" idx="10"/>
          </p:nvPr>
        </p:nvSpPr>
        <p:spPr>
          <a:xfrm>
            <a:off x="473242" y="4146715"/>
            <a:ext cx="11245516" cy="1325171"/>
          </a:xfrm>
        </p:spPr>
        <p:txBody>
          <a:bodyPr/>
          <a:lstStyle/>
          <a:p>
            <a:r>
              <a:rPr lang="en-US"/>
              <a:t>To test this null hypothesis, we must compare the value of MSR/MSE to the critical value from an </a:t>
            </a:r>
            <a:r>
              <a:rPr lang="en-US" i="1"/>
              <a:t>F</a:t>
            </a:r>
            <a:r>
              <a:rPr lang="en-US"/>
              <a:t> distribution with the appropriate numerator and denominator degrees of freedom.</a:t>
            </a:r>
            <a:endParaRPr lang="en-IN"/>
          </a:p>
        </p:txBody>
      </p:sp>
    </p:spTree>
    <p:extLst>
      <p:ext uri="{BB962C8B-B14F-4D97-AF65-F5344CB8AC3E}">
        <p14:creationId xmlns:p14="http://schemas.microsoft.com/office/powerpoint/2010/main" val="2120008027"/>
      </p:ext>
    </p:extLst>
  </p:cSld>
  <p:clrMapOvr>
    <a:masterClrMapping/>
  </p:clrMapOvr>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3DCA-16BB-44D9-A798-5CF04620A5F0}"/>
              </a:ext>
            </a:extLst>
          </p:cNvPr>
          <p:cNvSpPr>
            <a:spLocks noGrp="1"/>
          </p:cNvSpPr>
          <p:nvPr>
            <p:ph type="title"/>
          </p:nvPr>
        </p:nvSpPr>
        <p:spPr/>
        <p:txBody>
          <a:bodyPr/>
          <a:lstStyle/>
          <a:p>
            <a:r>
              <a:rPr lang="en-IN"/>
              <a:t>Multiple Regression Approach to Experimental Design (11 of 12)</a:t>
            </a:r>
          </a:p>
        </p:txBody>
      </p:sp>
      <p:sp>
        <p:nvSpPr>
          <p:cNvPr id="3" name="Content Placeholder 2">
            <a:extLst>
              <a:ext uri="{FF2B5EF4-FFF2-40B4-BE49-F238E27FC236}">
                <a16:creationId xmlns:a16="http://schemas.microsoft.com/office/drawing/2014/main" id="{B89AD7DB-009E-481B-B28C-C631590C5358}"/>
              </a:ext>
            </a:extLst>
          </p:cNvPr>
          <p:cNvSpPr>
            <a:spLocks noGrp="1"/>
          </p:cNvSpPr>
          <p:nvPr>
            <p:ph sz="half" idx="1"/>
          </p:nvPr>
        </p:nvSpPr>
        <p:spPr>
          <a:xfrm>
            <a:off x="476843" y="1825625"/>
            <a:ext cx="11238313" cy="457200"/>
          </a:xfrm>
        </p:spPr>
        <p:txBody>
          <a:bodyPr/>
          <a:lstStyle/>
          <a:p>
            <a:pPr marL="0" indent="0">
              <a:buNone/>
            </a:pPr>
            <a:r>
              <a:rPr lang="en-IN" b="1" u="sng"/>
              <a:t>Example</a:t>
            </a:r>
            <a:r>
              <a:rPr lang="en-IN"/>
              <a:t>: Chemitech, Inc.: </a:t>
            </a:r>
            <a:r>
              <a:rPr lang="en-US"/>
              <a:t>ANOVA Table Produced by Excel</a:t>
            </a:r>
            <a:endParaRPr lang="en-IN"/>
          </a:p>
        </p:txBody>
      </p:sp>
      <p:pic>
        <p:nvPicPr>
          <p:cNvPr id="5" name="Picture 3" descr="A screenshot of an Excel sheet shows multiple regression output for the Chemitech completely randomized design. It includes three tables. The first table, summary output lists the regression statistics. The data are as follows: multiple R, 0.7776; R square, 0.6047; adjusted R square, 0.5388; standard error, 5.3229; and observations, 15. The data for the second table, ANOVA are listed under the column headers: d f, S S, M S, F, and significance F. The data are as follows. Regression: 2, 520, 260, 9.1765, and 0.0038. Residual: 12, 340, 28.3333, blank, and blank. Total: 14, 860, blank, blank, and blank. The data for the fourth table are listed under the column headers: coefficients, standard error, t stat, P-value, lower 95 percent, upper 95 percent, lower 99.0 percent, and upper 99.0 percent. The data are as follows. Intercept: 52, 2.3805, 21.8444, 4.97E-11, 46.8134, 57.1866, 44.7287, and 59.2713. A: 10, 3.3665, 2.9704, 0.0117, 2.6650, 17.3350, negative 0.2831, and 20.2831. B: 14, 3.3665, 4.1586, 0.0013, 6.6650, 21.3350, 3.7169, and 24.2831. ">
            <a:extLst>
              <a:ext uri="{FF2B5EF4-FFF2-40B4-BE49-F238E27FC236}">
                <a16:creationId xmlns:a16="http://schemas.microsoft.com/office/drawing/2014/main" id="{FE18CA36-1E74-406E-BC02-CEB2920195BD}"/>
              </a:ext>
            </a:extLst>
          </p:cNvPr>
          <p:cNvPicPr>
            <a:picLocks noGrp="1" noChangeAspect="1"/>
          </p:cNvPicPr>
          <p:nvPr>
            <p:ph sz="half" idx="2"/>
          </p:nvPr>
        </p:nvPicPr>
        <p:blipFill>
          <a:blip r:embed="rId2"/>
          <a:stretch>
            <a:fillRect/>
          </a:stretch>
        </p:blipFill>
        <p:spPr>
          <a:xfrm>
            <a:off x="2022051" y="2415297"/>
            <a:ext cx="8144723" cy="3955762"/>
          </a:xfrm>
          <a:prstGeom prst="rect">
            <a:avLst/>
          </a:prstGeom>
        </p:spPr>
      </p:pic>
    </p:spTree>
    <p:extLst>
      <p:ext uri="{BB962C8B-B14F-4D97-AF65-F5344CB8AC3E}">
        <p14:creationId xmlns:p14="http://schemas.microsoft.com/office/powerpoint/2010/main" val="213675548"/>
      </p:ext>
    </p:extLst>
  </p:cSld>
  <p:clrMapOvr>
    <a:masterClrMapping/>
  </p:clrMapOvr>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E7AB-181C-4A52-8F0F-D1A3F04CDCEB}"/>
              </a:ext>
            </a:extLst>
          </p:cNvPr>
          <p:cNvSpPr>
            <a:spLocks noGrp="1"/>
          </p:cNvSpPr>
          <p:nvPr>
            <p:ph type="title"/>
          </p:nvPr>
        </p:nvSpPr>
        <p:spPr/>
        <p:txBody>
          <a:bodyPr/>
          <a:lstStyle/>
          <a:p>
            <a:r>
              <a:rPr lang="en-IN"/>
              <a:t>Multiple Regression Approach to Experimental Design (12 of 12)</a:t>
            </a:r>
          </a:p>
        </p:txBody>
      </p:sp>
      <p:sp>
        <p:nvSpPr>
          <p:cNvPr id="3" name="Content Placeholder 2">
            <a:extLst>
              <a:ext uri="{FF2B5EF4-FFF2-40B4-BE49-F238E27FC236}">
                <a16:creationId xmlns:a16="http://schemas.microsoft.com/office/drawing/2014/main" id="{60C43F86-F8A8-4C36-B3C5-1813673C6783}"/>
              </a:ext>
            </a:extLst>
          </p:cNvPr>
          <p:cNvSpPr>
            <a:spLocks noGrp="1"/>
          </p:cNvSpPr>
          <p:nvPr>
            <p:ph idx="1"/>
          </p:nvPr>
        </p:nvSpPr>
        <p:spPr>
          <a:xfrm>
            <a:off x="476844" y="1944375"/>
            <a:ext cx="11238312" cy="806379"/>
          </a:xfrm>
        </p:spPr>
        <p:txBody>
          <a:bodyPr/>
          <a:lstStyle/>
          <a:p>
            <a:pPr algn="l">
              <a:spcAft>
                <a:spcPts val="1200"/>
              </a:spcAft>
            </a:pPr>
            <a:r>
              <a:rPr lang="en-IN" b="1" u="sng"/>
              <a:t>Example</a:t>
            </a:r>
            <a:r>
              <a:rPr lang="en-IN"/>
              <a:t>: Chemitech, Inc.</a:t>
            </a:r>
            <a:endParaRPr lang="en-US"/>
          </a:p>
        </p:txBody>
      </p:sp>
      <p:graphicFrame>
        <p:nvGraphicFramePr>
          <p:cNvPr id="12" name="Object 3" descr="Begin equation. k minus 1 equals 3 minus 1 equals 2. End equation.">
            <a:extLst>
              <a:ext uri="{FF2B5EF4-FFF2-40B4-BE49-F238E27FC236}">
                <a16:creationId xmlns:a16="http://schemas.microsoft.com/office/drawing/2014/main" id="{497F06C4-BA68-43B5-A6C6-33966BC44840}"/>
              </a:ext>
            </a:extLst>
          </p:cNvPr>
          <p:cNvGraphicFramePr>
            <a:graphicFrameLocks noGrp="1" noChangeAspect="1"/>
          </p:cNvGraphicFramePr>
          <p:nvPr>
            <p:ph idx="11"/>
            <p:extLst>
              <p:ext uri="{D42A27DB-BD31-4B8C-83A1-F6EECF244321}">
                <p14:modId xmlns:p14="http://schemas.microsoft.com/office/powerpoint/2010/main" val="1834653626"/>
              </p:ext>
            </p:extLst>
          </p:nvPr>
        </p:nvGraphicFramePr>
        <p:xfrm>
          <a:off x="602348" y="2667060"/>
          <a:ext cx="10058400" cy="1523880"/>
        </p:xfrm>
        <a:graphic>
          <a:graphicData uri="http://schemas.openxmlformats.org/presentationml/2006/ole">
            <mc:AlternateContent xmlns:mc="http://schemas.openxmlformats.org/markup-compatibility/2006">
              <mc:Choice xmlns:v="urn:schemas-microsoft-com:vml" Requires="v">
                <p:oleObj spid="_x0000_s390147" name="Equation" r:id="rId3" imgW="10058400" imgH="1523880" progId="Equation.DSMT4">
                  <p:embed/>
                </p:oleObj>
              </mc:Choice>
              <mc:Fallback>
                <p:oleObj name="Equation" r:id="rId3" imgW="10058400" imgH="1523880" progId="Equation.DSMT4">
                  <p:embed/>
                  <p:pic>
                    <p:nvPicPr>
                      <p:cNvPr id="0" name="OLE substitute image"/>
                      <p:cNvPicPr/>
                      <p:nvPr/>
                    </p:nvPicPr>
                    <p:blipFill>
                      <a:blip r:embed="rId4"/>
                      <a:stretch>
                        <a:fillRect/>
                      </a:stretch>
                    </p:blipFill>
                    <p:spPr>
                      <a:xfrm>
                        <a:off x="602348" y="2667060"/>
                        <a:ext cx="10058400" cy="1523880"/>
                      </a:xfrm>
                      <a:prstGeom prst="rect">
                        <a:avLst/>
                      </a:prstGeom>
                    </p:spPr>
                  </p:pic>
                </p:oleObj>
              </mc:Fallback>
            </mc:AlternateContent>
          </a:graphicData>
        </a:graphic>
      </p:graphicFrame>
      <p:sp>
        <p:nvSpPr>
          <p:cNvPr id="17" name="Content Placeholder 8">
            <a:extLst>
              <a:ext uri="{FF2B5EF4-FFF2-40B4-BE49-F238E27FC236}">
                <a16:creationId xmlns:a16="http://schemas.microsoft.com/office/drawing/2014/main" id="{BC474BCB-38E5-4540-B611-375DFF70E231}"/>
              </a:ext>
            </a:extLst>
          </p:cNvPr>
          <p:cNvSpPr>
            <a:spLocks noGrp="1"/>
          </p:cNvSpPr>
          <p:nvPr>
            <p:ph idx="14"/>
          </p:nvPr>
        </p:nvSpPr>
        <p:spPr>
          <a:xfrm>
            <a:off x="476845" y="4136965"/>
            <a:ext cx="2527612" cy="503207"/>
          </a:xfrm>
        </p:spPr>
        <p:txBody>
          <a:bodyPr/>
          <a:lstStyle/>
          <a:p>
            <a:pPr marL="457200" algn="l"/>
            <a:r>
              <a:rPr lang="en-IN"/>
              <a:t>Conclusion:</a:t>
            </a:r>
          </a:p>
        </p:txBody>
      </p:sp>
      <p:graphicFrame>
        <p:nvGraphicFramePr>
          <p:cNvPr id="20" name="Object 9" descr="As .0038 is less than alpha equals .05, we reject H subscript 0 baseline: Beta subscript 1 equals Beta subscript 2 equals 0. ">
            <a:extLst>
              <a:ext uri="{FF2B5EF4-FFF2-40B4-BE49-F238E27FC236}">
                <a16:creationId xmlns:a16="http://schemas.microsoft.com/office/drawing/2014/main" id="{3932BE21-04EB-4539-947F-DA7648EFD0A1}"/>
              </a:ext>
            </a:extLst>
          </p:cNvPr>
          <p:cNvGraphicFramePr>
            <a:graphicFrameLocks noGrp="1" noChangeAspect="1"/>
          </p:cNvGraphicFramePr>
          <p:nvPr>
            <p:ph idx="16"/>
            <p:extLst>
              <p:ext uri="{D42A27DB-BD31-4B8C-83A1-F6EECF244321}">
                <p14:modId xmlns:p14="http://schemas.microsoft.com/office/powerpoint/2010/main" val="3199215909"/>
              </p:ext>
            </p:extLst>
          </p:nvPr>
        </p:nvGraphicFramePr>
        <p:xfrm>
          <a:off x="2459374" y="4681204"/>
          <a:ext cx="6045120" cy="380880"/>
        </p:xfrm>
        <a:graphic>
          <a:graphicData uri="http://schemas.openxmlformats.org/presentationml/2006/ole">
            <mc:AlternateContent xmlns:mc="http://schemas.openxmlformats.org/markup-compatibility/2006">
              <mc:Choice xmlns:v="urn:schemas-microsoft-com:vml" Requires="v">
                <p:oleObj spid="_x0000_s390148" name="Equation" r:id="rId5" imgW="6045120" imgH="380880" progId="Equation.DSMT4">
                  <p:embed/>
                </p:oleObj>
              </mc:Choice>
              <mc:Fallback>
                <p:oleObj name="Equation" r:id="rId5" imgW="6045120" imgH="380880" progId="Equation.DSMT4">
                  <p:embed/>
                  <p:pic>
                    <p:nvPicPr>
                      <p:cNvPr id="0" name="OLE substitute image"/>
                      <p:cNvPicPr/>
                      <p:nvPr/>
                    </p:nvPicPr>
                    <p:blipFill>
                      <a:blip r:embed="rId6"/>
                      <a:stretch>
                        <a:fillRect/>
                      </a:stretch>
                    </p:blipFill>
                    <p:spPr>
                      <a:xfrm>
                        <a:off x="2459374" y="4681204"/>
                        <a:ext cx="6045120" cy="380880"/>
                      </a:xfrm>
                      <a:prstGeom prst="rect">
                        <a:avLst/>
                      </a:prstGeom>
                    </p:spPr>
                  </p:pic>
                </p:oleObj>
              </mc:Fallback>
            </mc:AlternateContent>
          </a:graphicData>
        </a:graphic>
      </p:graphicFrame>
    </p:spTree>
    <p:extLst>
      <p:ext uri="{BB962C8B-B14F-4D97-AF65-F5344CB8AC3E}">
        <p14:creationId xmlns:p14="http://schemas.microsoft.com/office/powerpoint/2010/main" val="1872914111"/>
      </p:ext>
    </p:extLst>
  </p:cSld>
  <p:clrMapOvr>
    <a:masterClrMapping/>
  </p:clrMapOvr>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8131-F6A4-4B18-A094-34433FE6629C}"/>
              </a:ext>
            </a:extLst>
          </p:cNvPr>
          <p:cNvSpPr>
            <a:spLocks noGrp="1"/>
          </p:cNvSpPr>
          <p:nvPr>
            <p:ph type="title"/>
          </p:nvPr>
        </p:nvSpPr>
        <p:spPr/>
        <p:txBody>
          <a:bodyPr/>
          <a:lstStyle/>
          <a:p>
            <a:r>
              <a:rPr lang="en-IN"/>
              <a:t>Autocorrelation and the Durbin-Watson Test (1 of 9)</a:t>
            </a:r>
          </a:p>
        </p:txBody>
      </p:sp>
      <p:sp>
        <p:nvSpPr>
          <p:cNvPr id="3" name="Content Placeholder 2">
            <a:extLst>
              <a:ext uri="{FF2B5EF4-FFF2-40B4-BE49-F238E27FC236}">
                <a16:creationId xmlns:a16="http://schemas.microsoft.com/office/drawing/2014/main" id="{141498E2-3A2E-41B3-87C3-F6D79B93BF84}"/>
              </a:ext>
            </a:extLst>
          </p:cNvPr>
          <p:cNvSpPr>
            <a:spLocks noGrp="1"/>
          </p:cNvSpPr>
          <p:nvPr>
            <p:ph idx="1"/>
          </p:nvPr>
        </p:nvSpPr>
        <p:spPr/>
        <p:txBody>
          <a:bodyPr/>
          <a:lstStyle/>
          <a:p>
            <a:r>
              <a:rPr lang="en-US"/>
              <a:t>Often, the data used for regression studies in business and economics are collected over time.</a:t>
            </a:r>
          </a:p>
          <a:p>
            <a:r>
              <a:rPr lang="en-US"/>
              <a:t>It is not uncommon for the value of </a:t>
            </a:r>
            <a:r>
              <a:rPr lang="en-US" i="1"/>
              <a:t>y</a:t>
            </a:r>
            <a:r>
              <a:rPr lang="en-US"/>
              <a:t> at one time period to be related to the value of </a:t>
            </a:r>
            <a:r>
              <a:rPr lang="en-US" i="1"/>
              <a:t>y</a:t>
            </a:r>
            <a:r>
              <a:rPr lang="en-US"/>
              <a:t> at previous time periods.</a:t>
            </a:r>
          </a:p>
          <a:p>
            <a:r>
              <a:rPr lang="en-US"/>
              <a:t>In this case, we say </a:t>
            </a:r>
            <a:r>
              <a:rPr lang="en-US" u="sng"/>
              <a:t>autocorrelation</a:t>
            </a:r>
            <a:r>
              <a:rPr lang="en-US"/>
              <a:t> (or serial correlation) is present in the data.</a:t>
            </a:r>
            <a:endParaRPr lang="en-IN"/>
          </a:p>
        </p:txBody>
      </p:sp>
    </p:spTree>
    <p:extLst>
      <p:ext uri="{BB962C8B-B14F-4D97-AF65-F5344CB8AC3E}">
        <p14:creationId xmlns:p14="http://schemas.microsoft.com/office/powerpoint/2010/main" val="3900811633"/>
      </p:ext>
    </p:extLst>
  </p:cSld>
  <p:clrMapOvr>
    <a:masterClrMapping/>
  </p:clrMapOvr>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8131-F6A4-4B18-A094-34433FE6629C}"/>
              </a:ext>
            </a:extLst>
          </p:cNvPr>
          <p:cNvSpPr>
            <a:spLocks noGrp="1"/>
          </p:cNvSpPr>
          <p:nvPr>
            <p:ph type="title"/>
          </p:nvPr>
        </p:nvSpPr>
        <p:spPr/>
        <p:txBody>
          <a:bodyPr/>
          <a:lstStyle/>
          <a:p>
            <a:r>
              <a:rPr lang="en-IN"/>
              <a:t>Autocorrelation and the Durbin-Watson Test (2 of 9)</a:t>
            </a:r>
          </a:p>
        </p:txBody>
      </p:sp>
      <p:sp>
        <p:nvSpPr>
          <p:cNvPr id="3" name="Content Placeholder 2">
            <a:extLst>
              <a:ext uri="{FF2B5EF4-FFF2-40B4-BE49-F238E27FC236}">
                <a16:creationId xmlns:a16="http://schemas.microsoft.com/office/drawing/2014/main" id="{141498E2-3A2E-41B3-87C3-F6D79B93BF84}"/>
              </a:ext>
            </a:extLst>
          </p:cNvPr>
          <p:cNvSpPr>
            <a:spLocks noGrp="1"/>
          </p:cNvSpPr>
          <p:nvPr>
            <p:ph idx="1"/>
          </p:nvPr>
        </p:nvSpPr>
        <p:spPr/>
        <p:txBody>
          <a:bodyPr/>
          <a:lstStyle/>
          <a:p>
            <a:r>
              <a:rPr lang="en-US"/>
              <a:t>With </a:t>
            </a:r>
            <a:r>
              <a:rPr lang="en-US" u="sng"/>
              <a:t>positive autocorrelation</a:t>
            </a:r>
            <a:r>
              <a:rPr lang="en-US"/>
              <a:t>, we expect a positive residual in one period to be followed by a positive residual in the next period.</a:t>
            </a:r>
          </a:p>
          <a:p>
            <a:r>
              <a:rPr lang="en-US"/>
              <a:t>With </a:t>
            </a:r>
            <a:r>
              <a:rPr lang="en-US" u="sng"/>
              <a:t>positive autocorrelation</a:t>
            </a:r>
            <a:r>
              <a:rPr lang="en-US"/>
              <a:t>, we expect a negative residual in one period to be followed by a negative residual in the next period.</a:t>
            </a:r>
          </a:p>
          <a:p>
            <a:r>
              <a:rPr lang="en-US"/>
              <a:t>With </a:t>
            </a:r>
            <a:r>
              <a:rPr lang="en-US" u="sng"/>
              <a:t>negative autocorrelation</a:t>
            </a:r>
            <a:r>
              <a:rPr lang="en-US"/>
              <a:t>, we expect a positive residual in one period to be followed by a negative residual in the next period, then a positive residual, and so on.</a:t>
            </a:r>
            <a:endParaRPr lang="en-IN"/>
          </a:p>
        </p:txBody>
      </p:sp>
    </p:spTree>
    <p:extLst>
      <p:ext uri="{BB962C8B-B14F-4D97-AF65-F5344CB8AC3E}">
        <p14:creationId xmlns:p14="http://schemas.microsoft.com/office/powerpoint/2010/main" val="4063831681"/>
      </p:ext>
    </p:extLst>
  </p:cSld>
  <p:clrMapOvr>
    <a:masterClrMapping/>
  </p:clrMapOvr>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8131-F6A4-4B18-A094-34433FE6629C}"/>
              </a:ext>
            </a:extLst>
          </p:cNvPr>
          <p:cNvSpPr>
            <a:spLocks noGrp="1"/>
          </p:cNvSpPr>
          <p:nvPr>
            <p:ph type="title"/>
          </p:nvPr>
        </p:nvSpPr>
        <p:spPr/>
        <p:txBody>
          <a:bodyPr/>
          <a:lstStyle/>
          <a:p>
            <a:r>
              <a:rPr lang="en-IN"/>
              <a:t>Autocorrelation and the Durbin-Watson Test (3 of 9)</a:t>
            </a:r>
          </a:p>
        </p:txBody>
      </p:sp>
      <p:sp>
        <p:nvSpPr>
          <p:cNvPr id="3" name="Content Placeholder 2">
            <a:extLst>
              <a:ext uri="{FF2B5EF4-FFF2-40B4-BE49-F238E27FC236}">
                <a16:creationId xmlns:a16="http://schemas.microsoft.com/office/drawing/2014/main" id="{141498E2-3A2E-41B3-87C3-F6D79B93BF84}"/>
              </a:ext>
            </a:extLst>
          </p:cNvPr>
          <p:cNvSpPr>
            <a:spLocks noGrp="1"/>
          </p:cNvSpPr>
          <p:nvPr>
            <p:ph idx="1"/>
          </p:nvPr>
        </p:nvSpPr>
        <p:spPr/>
        <p:txBody>
          <a:bodyPr/>
          <a:lstStyle/>
          <a:p>
            <a:r>
              <a:rPr lang="en-US"/>
              <a:t>When autocorrelation is present, one of the regression assumptions is violated: the error terms are not independent.</a:t>
            </a:r>
          </a:p>
          <a:p>
            <a:r>
              <a:rPr lang="en-US"/>
              <a:t>When autocorrelation is present, serious errors can be made in performing tests of significance based upon the assumed regression model.</a:t>
            </a:r>
          </a:p>
          <a:p>
            <a:r>
              <a:rPr lang="en-US"/>
              <a:t>The </a:t>
            </a:r>
            <a:r>
              <a:rPr lang="en-US" u="sng"/>
              <a:t>Durbin-Watson statistic</a:t>
            </a:r>
            <a:r>
              <a:rPr lang="en-US"/>
              <a:t> can be used to detect first-order autocorrelation.</a:t>
            </a:r>
          </a:p>
        </p:txBody>
      </p:sp>
    </p:spTree>
    <p:extLst>
      <p:ext uri="{BB962C8B-B14F-4D97-AF65-F5344CB8AC3E}">
        <p14:creationId xmlns:p14="http://schemas.microsoft.com/office/powerpoint/2010/main" val="2503090071"/>
      </p:ext>
    </p:extLst>
  </p:cSld>
  <p:clrMapOvr>
    <a:masterClrMapping/>
  </p:clrMapOvr>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E44677-5DAF-4038-9ADA-36802FD1A863}"/>
              </a:ext>
            </a:extLst>
          </p:cNvPr>
          <p:cNvSpPr>
            <a:spLocks noGrp="1"/>
          </p:cNvSpPr>
          <p:nvPr>
            <p:ph type="title"/>
          </p:nvPr>
        </p:nvSpPr>
        <p:spPr/>
        <p:txBody>
          <a:bodyPr/>
          <a:lstStyle/>
          <a:p>
            <a:r>
              <a:rPr lang="en-IN"/>
              <a:t>Autocorrelation and the Durbin-Watson Test (4 of 9)</a:t>
            </a:r>
          </a:p>
        </p:txBody>
      </p:sp>
      <p:sp>
        <p:nvSpPr>
          <p:cNvPr id="2" name="Content Placeholder 2">
            <a:extLst>
              <a:ext uri="{FF2B5EF4-FFF2-40B4-BE49-F238E27FC236}">
                <a16:creationId xmlns:a16="http://schemas.microsoft.com/office/drawing/2014/main" id="{D7856C08-C7E1-4694-90C1-7577F3642401}"/>
              </a:ext>
            </a:extLst>
          </p:cNvPr>
          <p:cNvSpPr>
            <a:spLocks noGrp="1"/>
          </p:cNvSpPr>
          <p:nvPr>
            <p:ph sz="half" idx="2"/>
          </p:nvPr>
        </p:nvSpPr>
        <p:spPr>
          <a:xfrm>
            <a:off x="476843" y="1828800"/>
            <a:ext cx="11241915" cy="464457"/>
          </a:xfrm>
        </p:spPr>
        <p:txBody>
          <a:bodyPr/>
          <a:lstStyle/>
          <a:p>
            <a:pPr marL="0" indent="0">
              <a:buNone/>
            </a:pPr>
            <a:r>
              <a:rPr lang="en-US"/>
              <a:t>Durbin-Watson Test Statistic</a:t>
            </a:r>
            <a:endParaRPr lang="en-IN"/>
          </a:p>
        </p:txBody>
      </p:sp>
      <p:graphicFrame>
        <p:nvGraphicFramePr>
          <p:cNvPr id="9" name="Object 3" descr="Begin equation. d equals start fraction upper sigma subscript t equals 2 baseline superscript n baseline left parenthesis e subscript t baseline minus e subscript t minus 1 baseline right parenthesis squared divided by upper sigma subscript t equals 1 baseline superscript n baseline equals e squared subscript t baseline end fraction. End equation.&#10;">
            <a:extLst>
              <a:ext uri="{FF2B5EF4-FFF2-40B4-BE49-F238E27FC236}">
                <a16:creationId xmlns:a16="http://schemas.microsoft.com/office/drawing/2014/main" id="{8D86A292-3288-44E1-9FB9-720D394A3E99}"/>
              </a:ext>
            </a:extLst>
          </p:cNvPr>
          <p:cNvGraphicFramePr>
            <a:graphicFrameLocks noGrp="1" noChangeAspect="1"/>
          </p:cNvGraphicFramePr>
          <p:nvPr>
            <p:ph idx="10"/>
            <p:extLst>
              <p:ext uri="{D42A27DB-BD31-4B8C-83A1-F6EECF244321}">
                <p14:modId xmlns:p14="http://schemas.microsoft.com/office/powerpoint/2010/main" val="4218723294"/>
              </p:ext>
            </p:extLst>
          </p:nvPr>
        </p:nvGraphicFramePr>
        <p:xfrm>
          <a:off x="4814093" y="2547615"/>
          <a:ext cx="2563813" cy="1066140"/>
        </p:xfrm>
        <a:graphic>
          <a:graphicData uri="http://schemas.openxmlformats.org/presentationml/2006/ole">
            <mc:AlternateContent xmlns:mc="http://schemas.openxmlformats.org/markup-compatibility/2006">
              <mc:Choice xmlns:v="urn:schemas-microsoft-com:vml" Requires="v">
                <p:oleObj spid="_x0000_s391171" name="Equation" r:id="rId3" imgW="2565360" imgH="1066680" progId="Equation.DSMT4">
                  <p:embed/>
                </p:oleObj>
              </mc:Choice>
              <mc:Fallback>
                <p:oleObj name="Equation" r:id="rId3" imgW="2565360" imgH="1066680" progId="Equation.DSMT4">
                  <p:embed/>
                  <p:pic>
                    <p:nvPicPr>
                      <p:cNvPr id="0" name="OLE substitute image"/>
                      <p:cNvPicPr/>
                      <p:nvPr/>
                    </p:nvPicPr>
                    <p:blipFill>
                      <a:blip r:embed="rId4"/>
                      <a:stretch>
                        <a:fillRect/>
                      </a:stretch>
                    </p:blipFill>
                    <p:spPr>
                      <a:xfrm>
                        <a:off x="4814093" y="2547615"/>
                        <a:ext cx="2563813" cy="106614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2EDDEE5A-744C-4360-B450-6B806598734B}"/>
              </a:ext>
            </a:extLst>
          </p:cNvPr>
          <p:cNvSpPr>
            <a:spLocks noGrp="1"/>
          </p:cNvSpPr>
          <p:nvPr>
            <p:ph idx="11"/>
          </p:nvPr>
        </p:nvSpPr>
        <p:spPr>
          <a:xfrm>
            <a:off x="476843" y="4431264"/>
            <a:ext cx="4136100" cy="640080"/>
          </a:xfrm>
        </p:spPr>
        <p:txBody>
          <a:bodyPr/>
          <a:lstStyle/>
          <a:p>
            <a:pPr algn="l"/>
            <a:r>
              <a:rPr lang="en-US"/>
              <a:t>The </a:t>
            </a:r>
            <a:r>
              <a:rPr lang="en-US" i="1" err="1"/>
              <a:t>i</a:t>
            </a:r>
            <a:r>
              <a:rPr lang="en-US" err="1"/>
              <a:t>th residual is denoted</a:t>
            </a:r>
            <a:endParaRPr lang="en-IN" i="1"/>
          </a:p>
        </p:txBody>
      </p:sp>
      <p:graphicFrame>
        <p:nvGraphicFramePr>
          <p:cNvPr id="11" name="Object 5" descr="Begin equation. e subscript i baseline equals y subscript i baseline minus y caret subscript i baseline. End equation.&#10;">
            <a:extLst>
              <a:ext uri="{FF2B5EF4-FFF2-40B4-BE49-F238E27FC236}">
                <a16:creationId xmlns:a16="http://schemas.microsoft.com/office/drawing/2014/main" id="{665DEF39-5996-4AB0-B9F0-909945F4AD94}"/>
              </a:ext>
            </a:extLst>
          </p:cNvPr>
          <p:cNvGraphicFramePr>
            <a:graphicFrameLocks noGrp="1" noChangeAspect="1"/>
          </p:cNvGraphicFramePr>
          <p:nvPr>
            <p:ph idx="13"/>
            <p:extLst>
              <p:ext uri="{D42A27DB-BD31-4B8C-83A1-F6EECF244321}">
                <p14:modId xmlns:p14="http://schemas.microsoft.com/office/powerpoint/2010/main" val="1433892575"/>
              </p:ext>
            </p:extLst>
          </p:nvPr>
        </p:nvGraphicFramePr>
        <p:xfrm>
          <a:off x="5391149" y="5293381"/>
          <a:ext cx="1409700" cy="393700"/>
        </p:xfrm>
        <a:graphic>
          <a:graphicData uri="http://schemas.openxmlformats.org/presentationml/2006/ole">
            <mc:AlternateContent xmlns:mc="http://schemas.openxmlformats.org/markup-compatibility/2006">
              <mc:Choice xmlns:v="urn:schemas-microsoft-com:vml" Requires="v">
                <p:oleObj spid="_x0000_s391172" name="Equation" r:id="rId5" imgW="1409400" imgH="393480" progId="Equation.DSMT4">
                  <p:embed/>
                </p:oleObj>
              </mc:Choice>
              <mc:Fallback>
                <p:oleObj name="Equation" r:id="rId5" imgW="1409400" imgH="393480" progId="Equation.DSMT4">
                  <p:embed/>
                  <p:pic>
                    <p:nvPicPr>
                      <p:cNvPr id="0" name="OLE substitute image"/>
                      <p:cNvPicPr/>
                      <p:nvPr/>
                    </p:nvPicPr>
                    <p:blipFill>
                      <a:blip r:embed="rId6"/>
                      <a:stretch>
                        <a:fillRect/>
                      </a:stretch>
                    </p:blipFill>
                    <p:spPr>
                      <a:xfrm>
                        <a:off x="5391149" y="5293381"/>
                        <a:ext cx="1409700" cy="393700"/>
                      </a:xfrm>
                      <a:prstGeom prst="rect">
                        <a:avLst/>
                      </a:prstGeom>
                    </p:spPr>
                  </p:pic>
                </p:oleObj>
              </mc:Fallback>
            </mc:AlternateContent>
          </a:graphicData>
        </a:graphic>
      </p:graphicFrame>
    </p:spTree>
    <p:extLst>
      <p:ext uri="{BB962C8B-B14F-4D97-AF65-F5344CB8AC3E}">
        <p14:creationId xmlns:p14="http://schemas.microsoft.com/office/powerpoint/2010/main" val="3859113300"/>
      </p:ext>
    </p:extLst>
  </p:cSld>
  <p:clrMapOvr>
    <a:masterClrMapping/>
  </p:clrMapOvr>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8131-F6A4-4B18-A094-34433FE6629C}"/>
              </a:ext>
            </a:extLst>
          </p:cNvPr>
          <p:cNvSpPr>
            <a:spLocks noGrp="1"/>
          </p:cNvSpPr>
          <p:nvPr>
            <p:ph type="title"/>
          </p:nvPr>
        </p:nvSpPr>
        <p:spPr/>
        <p:txBody>
          <a:bodyPr/>
          <a:lstStyle/>
          <a:p>
            <a:r>
              <a:rPr lang="en-IN"/>
              <a:t>Autocorrelation and the Durbin-Watson Test (5 of 9)</a:t>
            </a:r>
          </a:p>
        </p:txBody>
      </p:sp>
      <p:sp>
        <p:nvSpPr>
          <p:cNvPr id="3" name="Content Placeholder 2">
            <a:extLst>
              <a:ext uri="{FF2B5EF4-FFF2-40B4-BE49-F238E27FC236}">
                <a16:creationId xmlns:a16="http://schemas.microsoft.com/office/drawing/2014/main" id="{141498E2-3A2E-41B3-87C3-F6D79B93BF84}"/>
              </a:ext>
            </a:extLst>
          </p:cNvPr>
          <p:cNvSpPr>
            <a:spLocks noGrp="1"/>
          </p:cNvSpPr>
          <p:nvPr>
            <p:ph idx="1"/>
          </p:nvPr>
        </p:nvSpPr>
        <p:spPr/>
        <p:txBody>
          <a:bodyPr/>
          <a:lstStyle/>
          <a:p>
            <a:pPr marL="0" indent="0">
              <a:spcAft>
                <a:spcPts val="600"/>
              </a:spcAft>
              <a:buNone/>
            </a:pPr>
            <a:r>
              <a:rPr lang="en-US"/>
              <a:t>Durbin-Watson Test Statistic</a:t>
            </a:r>
          </a:p>
          <a:p>
            <a:pPr marL="228600" lvl="1">
              <a:spcBef>
                <a:spcPts val="1800"/>
              </a:spcBef>
            </a:pPr>
            <a:r>
              <a:rPr lang="en-US"/>
              <a:t>The statistic ranges in value from zero to four.</a:t>
            </a:r>
          </a:p>
          <a:p>
            <a:pPr marL="228600" lvl="1"/>
            <a:r>
              <a:rPr lang="en-US"/>
              <a:t>If successive values of the residuals are close together (positive autocorrelation is present), the statistic will be small.</a:t>
            </a:r>
          </a:p>
          <a:p>
            <a:pPr marL="228600" lvl="1"/>
            <a:r>
              <a:rPr lang="en-US"/>
              <a:t>If successive values are far apart (negative autocorrelation is present), the statistic will be large.</a:t>
            </a:r>
          </a:p>
          <a:p>
            <a:pPr marL="228600" lvl="1"/>
            <a:r>
              <a:rPr lang="en-US"/>
              <a:t>A value of two indicates no autocorrelation.</a:t>
            </a:r>
          </a:p>
        </p:txBody>
      </p:sp>
    </p:spTree>
    <p:extLst>
      <p:ext uri="{BB962C8B-B14F-4D97-AF65-F5344CB8AC3E}">
        <p14:creationId xmlns:p14="http://schemas.microsoft.com/office/powerpoint/2010/main" val="3402155302"/>
      </p:ext>
    </p:extLst>
  </p:cSld>
  <p:clrMapOvr>
    <a:masterClrMapping/>
  </p:clrMapOvr>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EBE5-0765-4951-BED6-476445045745}"/>
              </a:ext>
            </a:extLst>
          </p:cNvPr>
          <p:cNvSpPr>
            <a:spLocks noGrp="1"/>
          </p:cNvSpPr>
          <p:nvPr>
            <p:ph type="title"/>
          </p:nvPr>
        </p:nvSpPr>
        <p:spPr/>
        <p:txBody>
          <a:bodyPr/>
          <a:lstStyle/>
          <a:p>
            <a:r>
              <a:rPr lang="en-IN"/>
              <a:t>Autocorrelation and the Durbin-Watson Test (6 of 9)</a:t>
            </a:r>
          </a:p>
        </p:txBody>
      </p:sp>
      <p:sp>
        <p:nvSpPr>
          <p:cNvPr id="3" name="Content Placeholder 2">
            <a:extLst>
              <a:ext uri="{FF2B5EF4-FFF2-40B4-BE49-F238E27FC236}">
                <a16:creationId xmlns:a16="http://schemas.microsoft.com/office/drawing/2014/main" id="{C93B24C1-C687-4957-A668-D4FF882B63DB}"/>
              </a:ext>
            </a:extLst>
          </p:cNvPr>
          <p:cNvSpPr>
            <a:spLocks noGrp="1"/>
          </p:cNvSpPr>
          <p:nvPr>
            <p:ph sz="quarter" idx="17"/>
          </p:nvPr>
        </p:nvSpPr>
        <p:spPr>
          <a:xfrm>
            <a:off x="476843" y="1828800"/>
            <a:ext cx="11231112" cy="928914"/>
          </a:xfrm>
        </p:spPr>
        <p:txBody>
          <a:bodyPr/>
          <a:lstStyle/>
          <a:p>
            <a:r>
              <a:rPr lang="en-US"/>
              <a:t>Suppose the values of </a:t>
            </a:r>
            <a:r>
              <a:rPr lang="el-GR" i="1">
                <a:latin typeface="Arial" pitchFamily="34" charset="0"/>
                <a:cs typeface="Arial" pitchFamily="34" charset="0"/>
              </a:rPr>
              <a:t>ε</a:t>
            </a:r>
            <a:r>
              <a:rPr lang="en-US" i="1">
                <a:latin typeface="Symbol" panose="05050102010706020507" pitchFamily="18" charset="2"/>
              </a:rPr>
              <a:t> </a:t>
            </a:r>
            <a:r>
              <a:rPr lang="en-US">
                <a:latin typeface="Symbol" panose="05050102010706020507" pitchFamily="18" charset="2"/>
              </a:rPr>
              <a:t>(</a:t>
            </a:r>
            <a:r>
              <a:rPr lang="en-US"/>
              <a:t>residuals) are not independent but are related in the following manner:</a:t>
            </a:r>
            <a:endParaRPr lang="en-IN"/>
          </a:p>
        </p:txBody>
      </p:sp>
      <p:graphicFrame>
        <p:nvGraphicFramePr>
          <p:cNvPr id="22" name="Object 3" descr="Begin equation. Epsilon subscript t baseline equals rho epsilon subscript t minus 1 baseline plus z subscript t baseline. End equation.">
            <a:extLst>
              <a:ext uri="{FF2B5EF4-FFF2-40B4-BE49-F238E27FC236}">
                <a16:creationId xmlns:a16="http://schemas.microsoft.com/office/drawing/2014/main" id="{22B60A12-6026-4C94-868C-3649149AEF38}"/>
              </a:ext>
            </a:extLst>
          </p:cNvPr>
          <p:cNvGraphicFramePr>
            <a:graphicFrameLocks noGrp="1" noChangeAspect="1"/>
          </p:cNvGraphicFramePr>
          <p:nvPr>
            <p:ph sz="quarter" idx="18"/>
            <p:extLst>
              <p:ext uri="{D42A27DB-BD31-4B8C-83A1-F6EECF244321}">
                <p14:modId xmlns:p14="http://schemas.microsoft.com/office/powerpoint/2010/main" val="4213172339"/>
              </p:ext>
            </p:extLst>
          </p:nvPr>
        </p:nvGraphicFramePr>
        <p:xfrm>
          <a:off x="5238750" y="2817585"/>
          <a:ext cx="1714500" cy="381000"/>
        </p:xfrm>
        <a:graphic>
          <a:graphicData uri="http://schemas.openxmlformats.org/presentationml/2006/ole">
            <mc:AlternateContent xmlns:mc="http://schemas.openxmlformats.org/markup-compatibility/2006">
              <mc:Choice xmlns:v="urn:schemas-microsoft-com:vml" Requires="v">
                <p:oleObj spid="_x0000_s392197" name="Equation" r:id="rId3" imgW="1714320" imgH="380880" progId="Equation.DSMT4">
                  <p:embed/>
                </p:oleObj>
              </mc:Choice>
              <mc:Fallback>
                <p:oleObj name="Equation" r:id="rId3" imgW="1714320" imgH="380880" progId="Equation.DSMT4">
                  <p:embed/>
                  <p:pic>
                    <p:nvPicPr>
                      <p:cNvPr id="0" name="OLE substitute image"/>
                      <p:cNvPicPr/>
                      <p:nvPr/>
                    </p:nvPicPr>
                    <p:blipFill>
                      <a:blip r:embed="rId4"/>
                      <a:stretch>
                        <a:fillRect/>
                      </a:stretch>
                    </p:blipFill>
                    <p:spPr>
                      <a:xfrm>
                        <a:off x="5238750" y="2817585"/>
                        <a:ext cx="1714500" cy="381000"/>
                      </a:xfrm>
                      <a:prstGeom prst="rect">
                        <a:avLst/>
                      </a:prstGeom>
                    </p:spPr>
                  </p:pic>
                </p:oleObj>
              </mc:Fallback>
            </mc:AlternateContent>
          </a:graphicData>
        </a:graphic>
      </p:graphicFrame>
      <p:graphicFrame>
        <p:nvGraphicFramePr>
          <p:cNvPr id="24" name="Object 5" descr="z subscript t baseline">
            <a:extLst>
              <a:ext uri="{FF2B5EF4-FFF2-40B4-BE49-F238E27FC236}">
                <a16:creationId xmlns:a16="http://schemas.microsoft.com/office/drawing/2014/main" id="{474BA64F-D8F3-42B8-81EC-2247708226F5}"/>
              </a:ext>
            </a:extLst>
          </p:cNvPr>
          <p:cNvGraphicFramePr>
            <a:graphicFrameLocks noGrp="1" noChangeAspect="1"/>
          </p:cNvGraphicFramePr>
          <p:nvPr>
            <p:ph sz="quarter" idx="20"/>
            <p:extLst>
              <p:ext uri="{D42A27DB-BD31-4B8C-83A1-F6EECF244321}">
                <p14:modId xmlns:p14="http://schemas.microsoft.com/office/powerpoint/2010/main" val="3864156614"/>
              </p:ext>
            </p:extLst>
          </p:nvPr>
        </p:nvGraphicFramePr>
        <p:xfrm>
          <a:off x="827930" y="3533775"/>
          <a:ext cx="10693400" cy="977900"/>
        </p:xfrm>
        <a:graphic>
          <a:graphicData uri="http://schemas.openxmlformats.org/presentationml/2006/ole">
            <mc:AlternateContent xmlns:mc="http://schemas.openxmlformats.org/markup-compatibility/2006">
              <mc:Choice xmlns:v="urn:schemas-microsoft-com:vml" Requires="v">
                <p:oleObj spid="_x0000_s392198" name="Equation" r:id="rId5" imgW="10693080" imgH="977760" progId="Equation.DSMT4">
                  <p:embed/>
                </p:oleObj>
              </mc:Choice>
              <mc:Fallback>
                <p:oleObj name="Equation" r:id="rId5" imgW="10693080" imgH="977760" progId="Equation.DSMT4">
                  <p:embed/>
                  <p:pic>
                    <p:nvPicPr>
                      <p:cNvPr id="0" name="OLE substitute image"/>
                      <p:cNvPicPr/>
                      <p:nvPr/>
                    </p:nvPicPr>
                    <p:blipFill>
                      <a:blip r:embed="rId6"/>
                      <a:stretch>
                        <a:fillRect/>
                      </a:stretch>
                    </p:blipFill>
                    <p:spPr>
                      <a:xfrm>
                        <a:off x="827930" y="3533775"/>
                        <a:ext cx="10693400" cy="9779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B7996BCF-EF0A-494B-8746-664E0554E656}"/>
              </a:ext>
            </a:extLst>
          </p:cNvPr>
          <p:cNvSpPr>
            <a:spLocks noGrp="1"/>
          </p:cNvSpPr>
          <p:nvPr>
            <p:ph sz="quarter" idx="23"/>
          </p:nvPr>
        </p:nvSpPr>
        <p:spPr>
          <a:xfrm>
            <a:off x="473242" y="4880921"/>
            <a:ext cx="3068997" cy="548640"/>
          </a:xfrm>
        </p:spPr>
        <p:txBody>
          <a:bodyPr/>
          <a:lstStyle/>
          <a:p>
            <a:r>
              <a:rPr lang="en-US"/>
              <a:t>We see that if</a:t>
            </a:r>
            <a:endParaRPr lang="en-IN"/>
          </a:p>
        </p:txBody>
      </p:sp>
      <p:graphicFrame>
        <p:nvGraphicFramePr>
          <p:cNvPr id="28" name="Object 9" descr="Begin equation. rho equals 0. End equation.">
            <a:extLst>
              <a:ext uri="{FF2B5EF4-FFF2-40B4-BE49-F238E27FC236}">
                <a16:creationId xmlns:a16="http://schemas.microsoft.com/office/drawing/2014/main" id="{7C7D13FC-76CB-4DAD-8D10-E322AB2B4C80}"/>
              </a:ext>
            </a:extLst>
          </p:cNvPr>
          <p:cNvGraphicFramePr>
            <a:graphicFrameLocks noGrp="1" noChangeAspect="1"/>
          </p:cNvGraphicFramePr>
          <p:nvPr>
            <p:ph sz="quarter" idx="24"/>
            <p:extLst>
              <p:ext uri="{D42A27DB-BD31-4B8C-83A1-F6EECF244321}">
                <p14:modId xmlns:p14="http://schemas.microsoft.com/office/powerpoint/2010/main" val="2470334140"/>
              </p:ext>
            </p:extLst>
          </p:nvPr>
        </p:nvGraphicFramePr>
        <p:xfrm>
          <a:off x="2668017" y="4963249"/>
          <a:ext cx="812800" cy="342900"/>
        </p:xfrm>
        <a:graphic>
          <a:graphicData uri="http://schemas.openxmlformats.org/presentationml/2006/ole">
            <mc:AlternateContent xmlns:mc="http://schemas.openxmlformats.org/markup-compatibility/2006">
              <mc:Choice xmlns:v="urn:schemas-microsoft-com:vml" Requires="v">
                <p:oleObj spid="_x0000_s392199" name="Equation" r:id="rId7" imgW="812520" imgH="342720" progId="Equation.DSMT4">
                  <p:embed/>
                </p:oleObj>
              </mc:Choice>
              <mc:Fallback>
                <p:oleObj name="Equation" r:id="rId7" imgW="812520" imgH="342720" progId="Equation.DSMT4">
                  <p:embed/>
                  <p:pic>
                    <p:nvPicPr>
                      <p:cNvPr id="0" name="OLE substitute image"/>
                      <p:cNvPicPr/>
                      <p:nvPr/>
                    </p:nvPicPr>
                    <p:blipFill>
                      <a:blip r:embed="rId8"/>
                      <a:stretch>
                        <a:fillRect/>
                      </a:stretch>
                    </p:blipFill>
                    <p:spPr>
                      <a:xfrm>
                        <a:off x="2668017" y="4963249"/>
                        <a:ext cx="812800" cy="3429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99AFDD63-5FB6-42F2-8C57-0239D73BBC34}"/>
              </a:ext>
            </a:extLst>
          </p:cNvPr>
          <p:cNvSpPr>
            <a:spLocks noGrp="1"/>
          </p:cNvSpPr>
          <p:nvPr>
            <p:ph sz="quarter" idx="25"/>
          </p:nvPr>
        </p:nvSpPr>
        <p:spPr>
          <a:xfrm>
            <a:off x="3443165" y="4870955"/>
            <a:ext cx="4442166" cy="548640"/>
          </a:xfrm>
        </p:spPr>
        <p:txBody>
          <a:bodyPr/>
          <a:lstStyle/>
          <a:p>
            <a:pPr marL="0" indent="0">
              <a:buNone/>
            </a:pPr>
            <a:r>
              <a:rPr lang="en-US"/>
              <a:t>the error terms are not related.</a:t>
            </a:r>
            <a:endParaRPr lang="en-IN"/>
          </a:p>
        </p:txBody>
      </p:sp>
      <p:sp>
        <p:nvSpPr>
          <p:cNvPr id="12" name="Content Placeholder 11">
            <a:extLst>
              <a:ext uri="{FF2B5EF4-FFF2-40B4-BE49-F238E27FC236}">
                <a16:creationId xmlns:a16="http://schemas.microsoft.com/office/drawing/2014/main" id="{EFAD6E6A-1F34-435E-9518-91258B01DD59}"/>
              </a:ext>
            </a:extLst>
          </p:cNvPr>
          <p:cNvSpPr>
            <a:spLocks noGrp="1"/>
          </p:cNvSpPr>
          <p:nvPr>
            <p:ph sz="quarter" idx="26"/>
          </p:nvPr>
        </p:nvSpPr>
        <p:spPr>
          <a:xfrm>
            <a:off x="476843" y="5478058"/>
            <a:ext cx="9152668" cy="548640"/>
          </a:xfrm>
        </p:spPr>
        <p:txBody>
          <a:bodyPr/>
          <a:lstStyle/>
          <a:p>
            <a:r>
              <a:rPr lang="en-US"/>
              <a:t>The Durbin-Watson test uses the residuals to determine whether</a:t>
            </a:r>
            <a:endParaRPr lang="en-IN"/>
          </a:p>
        </p:txBody>
      </p:sp>
      <p:graphicFrame>
        <p:nvGraphicFramePr>
          <p:cNvPr id="30" name="Object 12" descr="Begin equation. rho equals 0. End equation.">
            <a:extLst>
              <a:ext uri="{FF2B5EF4-FFF2-40B4-BE49-F238E27FC236}">
                <a16:creationId xmlns:a16="http://schemas.microsoft.com/office/drawing/2014/main" id="{FF81CF9A-0457-4FDA-ABD1-9E5A394DC552}"/>
              </a:ext>
            </a:extLst>
          </p:cNvPr>
          <p:cNvGraphicFramePr>
            <a:graphicFrameLocks noGrp="1" noChangeAspect="1"/>
          </p:cNvGraphicFramePr>
          <p:nvPr>
            <p:ph sz="quarter" idx="27"/>
            <p:extLst>
              <p:ext uri="{D42A27DB-BD31-4B8C-83A1-F6EECF244321}">
                <p14:modId xmlns:p14="http://schemas.microsoft.com/office/powerpoint/2010/main" val="1001069540"/>
              </p:ext>
            </p:extLst>
          </p:nvPr>
        </p:nvGraphicFramePr>
        <p:xfrm>
          <a:off x="9578713" y="5566414"/>
          <a:ext cx="800100" cy="342900"/>
        </p:xfrm>
        <a:graphic>
          <a:graphicData uri="http://schemas.openxmlformats.org/presentationml/2006/ole">
            <mc:AlternateContent xmlns:mc="http://schemas.openxmlformats.org/markup-compatibility/2006">
              <mc:Choice xmlns:v="urn:schemas-microsoft-com:vml" Requires="v">
                <p:oleObj spid="_x0000_s392200" name="Equation" r:id="rId9" imgW="799920" imgH="342720" progId="Equation.DSMT4">
                  <p:embed/>
                </p:oleObj>
              </mc:Choice>
              <mc:Fallback>
                <p:oleObj name="Equation" r:id="rId9" imgW="799920" imgH="342720" progId="Equation.DSMT4">
                  <p:embed/>
                  <p:pic>
                    <p:nvPicPr>
                      <p:cNvPr id="0" name="OLE substitute image"/>
                      <p:cNvPicPr/>
                      <p:nvPr/>
                    </p:nvPicPr>
                    <p:blipFill>
                      <a:blip r:embed="rId10"/>
                      <a:stretch>
                        <a:fillRect/>
                      </a:stretch>
                    </p:blipFill>
                    <p:spPr>
                      <a:xfrm>
                        <a:off x="9578713" y="5566414"/>
                        <a:ext cx="800100" cy="342900"/>
                      </a:xfrm>
                      <a:prstGeom prst="rect">
                        <a:avLst/>
                      </a:prstGeom>
                    </p:spPr>
                  </p:pic>
                </p:oleObj>
              </mc:Fallback>
            </mc:AlternateContent>
          </a:graphicData>
        </a:graphic>
      </p:graphicFrame>
    </p:spTree>
    <p:extLst>
      <p:ext uri="{BB962C8B-B14F-4D97-AF65-F5344CB8AC3E}">
        <p14:creationId xmlns:p14="http://schemas.microsoft.com/office/powerpoint/2010/main" val="384470269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and Trendline</a:t>
            </a:r>
          </a:p>
        </p:txBody>
      </p:sp>
      <p:sp>
        <p:nvSpPr>
          <p:cNvPr id="9" name="Content Placeholder 2">
            <a:extLst>
              <a:ext uri="{FF2B5EF4-FFF2-40B4-BE49-F238E27FC236}">
                <a16:creationId xmlns:a16="http://schemas.microsoft.com/office/drawing/2014/main" id="{5A44B113-D1E1-4E98-A485-88DC712192C8}"/>
              </a:ext>
            </a:extLst>
          </p:cNvPr>
          <p:cNvSpPr>
            <a:spLocks noGrp="1"/>
          </p:cNvSpPr>
          <p:nvPr>
            <p:ph idx="1"/>
          </p:nvPr>
        </p:nvSpPr>
        <p:spPr>
          <a:xfrm>
            <a:off x="476843" y="1825625"/>
            <a:ext cx="11241915" cy="4351338"/>
          </a:xfrm>
        </p:spPr>
        <p:txBody>
          <a:bodyPr/>
          <a:lstStyle/>
          <a:p>
            <a:pPr marL="0" indent="0">
              <a:spcBef>
                <a:spcPts val="1200"/>
              </a:spcBef>
              <a:spcAft>
                <a:spcPts val="1200"/>
              </a:spcAft>
              <a:buNone/>
            </a:pPr>
            <a:r>
              <a:rPr lang="en-US"/>
              <a:t>A </a:t>
            </a:r>
            <a:r>
              <a:rPr lang="en-US" u="sng"/>
              <a:t>scatter diagram</a:t>
            </a:r>
            <a:r>
              <a:rPr lang="en-US"/>
              <a:t> is a graphical presentation of the relationship between two </a:t>
            </a:r>
            <a:r>
              <a:rPr lang="en-US" u="sng"/>
              <a:t>quantitative</a:t>
            </a:r>
            <a:r>
              <a:rPr lang="en-US"/>
              <a:t> variables.</a:t>
            </a:r>
          </a:p>
          <a:p>
            <a:pPr marL="685800">
              <a:spcBef>
                <a:spcPts val="1200"/>
              </a:spcBef>
              <a:spcAft>
                <a:spcPts val="1200"/>
              </a:spcAft>
            </a:pPr>
            <a:r>
              <a:rPr lang="en-US"/>
              <a:t>One variable is shown on the horizontal axis and the other variable is shown on the vertical axis.</a:t>
            </a:r>
          </a:p>
          <a:p>
            <a:pPr marL="685800">
              <a:spcBef>
                <a:spcPts val="1200"/>
              </a:spcBef>
              <a:spcAft>
                <a:spcPts val="1200"/>
              </a:spcAft>
            </a:pPr>
            <a:r>
              <a:rPr lang="en-US"/>
              <a:t>The general pattern of the plotted points suggests the overall relationship between the variables.</a:t>
            </a:r>
          </a:p>
          <a:p>
            <a:pPr marL="685800">
              <a:spcBef>
                <a:spcPts val="1200"/>
              </a:spcBef>
              <a:spcAft>
                <a:spcPts val="1200"/>
              </a:spcAft>
            </a:pPr>
            <a:r>
              <a:rPr lang="en-US"/>
              <a:t>A </a:t>
            </a:r>
            <a:r>
              <a:rPr lang="en-US" u="sng"/>
              <a:t>trendline</a:t>
            </a:r>
            <a:r>
              <a:rPr lang="en-US"/>
              <a:t> provides an approximation of the relationship.</a:t>
            </a:r>
          </a:p>
        </p:txBody>
      </p:sp>
    </p:spTree>
    <p:extLst>
      <p:ext uri="{BB962C8B-B14F-4D97-AF65-F5344CB8AC3E}">
        <p14:creationId xmlns:p14="http://schemas.microsoft.com/office/powerpoint/2010/main" val="3142798571"/>
      </p:ext>
    </p:extLst>
  </p:cSld>
  <p:clrMapOvr>
    <a:masterClrMapping/>
  </p:clrMapOvr>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60AAE2B-31B1-408F-AB5B-7E023261BD19}"/>
              </a:ext>
            </a:extLst>
          </p:cNvPr>
          <p:cNvSpPr>
            <a:spLocks noGrp="1"/>
          </p:cNvSpPr>
          <p:nvPr>
            <p:ph type="title"/>
          </p:nvPr>
        </p:nvSpPr>
        <p:spPr/>
        <p:txBody>
          <a:bodyPr/>
          <a:lstStyle/>
          <a:p>
            <a:r>
              <a:rPr lang="en-IN"/>
              <a:t>Autocorrelation and the Durbin-Watson Test (7 of 9)</a:t>
            </a:r>
          </a:p>
        </p:txBody>
      </p:sp>
      <p:sp>
        <p:nvSpPr>
          <p:cNvPr id="2" name="Content Placeholder 2">
            <a:extLst>
              <a:ext uri="{FF2B5EF4-FFF2-40B4-BE49-F238E27FC236}">
                <a16:creationId xmlns:a16="http://schemas.microsoft.com/office/drawing/2014/main" id="{592879D3-7E2A-4CAA-A590-BF15E5F0BD99}"/>
              </a:ext>
            </a:extLst>
          </p:cNvPr>
          <p:cNvSpPr>
            <a:spLocks noGrp="1"/>
          </p:cNvSpPr>
          <p:nvPr>
            <p:ph sz="half" idx="2"/>
          </p:nvPr>
        </p:nvSpPr>
        <p:spPr>
          <a:xfrm>
            <a:off x="476843" y="1828800"/>
            <a:ext cx="11241915" cy="457200"/>
          </a:xfrm>
        </p:spPr>
        <p:txBody>
          <a:bodyPr/>
          <a:lstStyle/>
          <a:p>
            <a:pPr marL="0" indent="0">
              <a:buNone/>
            </a:pPr>
            <a:r>
              <a:rPr lang="en-US"/>
              <a:t>The null hypothesis always is:</a:t>
            </a:r>
            <a:endParaRPr lang="en-IN"/>
          </a:p>
        </p:txBody>
      </p:sp>
      <p:graphicFrame>
        <p:nvGraphicFramePr>
          <p:cNvPr id="9" name="Object 3" descr="Begin equation. H subscript 0 baseline: rho equals 0. End equation.&#10;">
            <a:extLst>
              <a:ext uri="{FF2B5EF4-FFF2-40B4-BE49-F238E27FC236}">
                <a16:creationId xmlns:a16="http://schemas.microsoft.com/office/drawing/2014/main" id="{84F02023-587B-4A99-8E26-4F147F63E568}"/>
              </a:ext>
            </a:extLst>
          </p:cNvPr>
          <p:cNvGraphicFramePr>
            <a:graphicFrameLocks noGrp="1" noChangeAspect="1"/>
          </p:cNvGraphicFramePr>
          <p:nvPr>
            <p:ph idx="10"/>
            <p:extLst>
              <p:ext uri="{D42A27DB-BD31-4B8C-83A1-F6EECF244321}">
                <p14:modId xmlns:p14="http://schemas.microsoft.com/office/powerpoint/2010/main" val="1421214888"/>
              </p:ext>
            </p:extLst>
          </p:nvPr>
        </p:nvGraphicFramePr>
        <p:xfrm>
          <a:off x="666864" y="2672264"/>
          <a:ext cx="1282700" cy="381000"/>
        </p:xfrm>
        <a:graphic>
          <a:graphicData uri="http://schemas.openxmlformats.org/presentationml/2006/ole">
            <mc:AlternateContent xmlns:mc="http://schemas.openxmlformats.org/markup-compatibility/2006">
              <mc:Choice xmlns:v="urn:schemas-microsoft-com:vml" Requires="v">
                <p:oleObj spid="_x0000_s393219" name="Equation" r:id="rId3" imgW="1282680" imgH="380880" progId="Equation.DSMT4">
                  <p:embed/>
                </p:oleObj>
              </mc:Choice>
              <mc:Fallback>
                <p:oleObj name="Equation" r:id="rId3" imgW="1282680" imgH="380880" progId="Equation.DSMT4">
                  <p:embed/>
                  <p:pic>
                    <p:nvPicPr>
                      <p:cNvPr id="0" name="OLE substitute image"/>
                      <p:cNvPicPr/>
                      <p:nvPr/>
                    </p:nvPicPr>
                    <p:blipFill>
                      <a:blip r:embed="rId4"/>
                      <a:stretch>
                        <a:fillRect/>
                      </a:stretch>
                    </p:blipFill>
                    <p:spPr>
                      <a:xfrm>
                        <a:off x="666864" y="2672264"/>
                        <a:ext cx="12827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9FB77F3-A10B-4DB5-9E7B-0F7B22C02C21}"/>
              </a:ext>
            </a:extLst>
          </p:cNvPr>
          <p:cNvSpPr>
            <a:spLocks noGrp="1"/>
          </p:cNvSpPr>
          <p:nvPr>
            <p:ph idx="11"/>
          </p:nvPr>
        </p:nvSpPr>
        <p:spPr>
          <a:xfrm>
            <a:off x="3049879" y="2572478"/>
            <a:ext cx="3710528" cy="457200"/>
          </a:xfrm>
        </p:spPr>
        <p:txBody>
          <a:bodyPr/>
          <a:lstStyle/>
          <a:p>
            <a:pPr algn="l"/>
            <a:r>
              <a:rPr lang="en-US"/>
              <a:t>there is no autocorrelation</a:t>
            </a:r>
            <a:endParaRPr lang="en-IN"/>
          </a:p>
        </p:txBody>
      </p:sp>
      <p:sp>
        <p:nvSpPr>
          <p:cNvPr id="5" name="Content Placeholder 5">
            <a:extLst>
              <a:ext uri="{FF2B5EF4-FFF2-40B4-BE49-F238E27FC236}">
                <a16:creationId xmlns:a16="http://schemas.microsoft.com/office/drawing/2014/main" id="{7CD001F9-B2D7-4064-9E3D-34F81C240F3B}"/>
              </a:ext>
            </a:extLst>
          </p:cNvPr>
          <p:cNvSpPr>
            <a:spLocks noGrp="1"/>
          </p:cNvSpPr>
          <p:nvPr>
            <p:ph idx="13"/>
          </p:nvPr>
        </p:nvSpPr>
        <p:spPr>
          <a:xfrm>
            <a:off x="476843" y="3444599"/>
            <a:ext cx="4558279" cy="457200"/>
          </a:xfrm>
        </p:spPr>
        <p:txBody>
          <a:bodyPr/>
          <a:lstStyle/>
          <a:p>
            <a:pPr algn="l"/>
            <a:r>
              <a:rPr lang="en-US"/>
              <a:t>The alternative hypothesis is:</a:t>
            </a:r>
            <a:endParaRPr lang="en-IN"/>
          </a:p>
        </p:txBody>
      </p:sp>
      <p:graphicFrame>
        <p:nvGraphicFramePr>
          <p:cNvPr id="11" name="Object 6" descr="H subscript alpha baseline: rho greater than 0: To test for positive auto correlation.&#10;H subscript alpha baseline: rho less than 0. To test for negative autocorrelation&#10;H subscript alpha baseline: rho is not equal to 0. To test for positive or negative autocorrelation.">
            <a:extLst>
              <a:ext uri="{FF2B5EF4-FFF2-40B4-BE49-F238E27FC236}">
                <a16:creationId xmlns:a16="http://schemas.microsoft.com/office/drawing/2014/main" id="{15594BF9-0F1D-46A1-B227-CFBAFD7B126B}"/>
              </a:ext>
            </a:extLst>
          </p:cNvPr>
          <p:cNvGraphicFramePr>
            <a:graphicFrameLocks noGrp="1" noChangeAspect="1"/>
          </p:cNvGraphicFramePr>
          <p:nvPr>
            <p:ph idx="15"/>
            <p:extLst>
              <p:ext uri="{D42A27DB-BD31-4B8C-83A1-F6EECF244321}">
                <p14:modId xmlns:p14="http://schemas.microsoft.com/office/powerpoint/2010/main" val="758334589"/>
              </p:ext>
            </p:extLst>
          </p:nvPr>
        </p:nvGraphicFramePr>
        <p:xfrm>
          <a:off x="666750" y="4124260"/>
          <a:ext cx="8026400" cy="1196975"/>
        </p:xfrm>
        <a:graphic>
          <a:graphicData uri="http://schemas.openxmlformats.org/presentationml/2006/ole">
            <mc:AlternateContent xmlns:mc="http://schemas.openxmlformats.org/markup-compatibility/2006">
              <mc:Choice xmlns:v="urn:schemas-microsoft-com:vml" Requires="v">
                <p:oleObj spid="_x0000_s393220" name="Equation" r:id="rId5" imgW="8940600" imgH="1333440" progId="Equation.DSMT4">
                  <p:embed/>
                </p:oleObj>
              </mc:Choice>
              <mc:Fallback>
                <p:oleObj name="Equation" r:id="rId5" imgW="8940600" imgH="1333440" progId="Equation.DSMT4">
                  <p:embed/>
                  <p:pic>
                    <p:nvPicPr>
                      <p:cNvPr id="0" name="OLE substitute image"/>
                      <p:cNvPicPr/>
                      <p:nvPr/>
                    </p:nvPicPr>
                    <p:blipFill>
                      <a:blip r:embed="rId6"/>
                      <a:stretch>
                        <a:fillRect/>
                      </a:stretch>
                    </p:blipFill>
                    <p:spPr>
                      <a:xfrm>
                        <a:off x="666750" y="4124260"/>
                        <a:ext cx="8026400" cy="1196975"/>
                      </a:xfrm>
                      <a:prstGeom prst="rect">
                        <a:avLst/>
                      </a:prstGeom>
                    </p:spPr>
                  </p:pic>
                </p:oleObj>
              </mc:Fallback>
            </mc:AlternateContent>
          </a:graphicData>
        </a:graphic>
      </p:graphicFrame>
    </p:spTree>
    <p:extLst>
      <p:ext uri="{BB962C8B-B14F-4D97-AF65-F5344CB8AC3E}">
        <p14:creationId xmlns:p14="http://schemas.microsoft.com/office/powerpoint/2010/main" val="1683572308"/>
      </p:ext>
    </p:extLst>
  </p:cSld>
  <p:clrMapOvr>
    <a:masterClrMapping/>
  </p:clrMapOvr>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C6A3-BC76-4B8D-AAB0-07539AC2C293}"/>
              </a:ext>
            </a:extLst>
          </p:cNvPr>
          <p:cNvSpPr>
            <a:spLocks noGrp="1"/>
          </p:cNvSpPr>
          <p:nvPr>
            <p:ph type="title"/>
          </p:nvPr>
        </p:nvSpPr>
        <p:spPr/>
        <p:txBody>
          <a:bodyPr/>
          <a:lstStyle/>
          <a:p>
            <a:r>
              <a:rPr lang="en-IN"/>
              <a:t>Autocorrelation and the Durbin-Watson Test (8 of 9)</a:t>
            </a:r>
          </a:p>
        </p:txBody>
      </p:sp>
      <p:sp>
        <p:nvSpPr>
          <p:cNvPr id="3" name="Content Placeholder 2">
            <a:extLst>
              <a:ext uri="{FF2B5EF4-FFF2-40B4-BE49-F238E27FC236}">
                <a16:creationId xmlns:a16="http://schemas.microsoft.com/office/drawing/2014/main" id="{C007C543-563F-448D-ADF8-0150C14E272B}"/>
              </a:ext>
            </a:extLst>
          </p:cNvPr>
          <p:cNvSpPr>
            <a:spLocks noGrp="1"/>
          </p:cNvSpPr>
          <p:nvPr>
            <p:ph sz="half" idx="1"/>
          </p:nvPr>
        </p:nvSpPr>
        <p:spPr>
          <a:xfrm>
            <a:off x="476843" y="1825626"/>
            <a:ext cx="11238313" cy="457200"/>
          </a:xfrm>
        </p:spPr>
        <p:txBody>
          <a:bodyPr/>
          <a:lstStyle/>
          <a:p>
            <a:r>
              <a:rPr lang="en-US"/>
              <a:t>A Sample of Critical Values for the Durbin-Watson Test for Autocorrelation</a:t>
            </a:r>
          </a:p>
        </p:txBody>
      </p:sp>
      <p:pic>
        <p:nvPicPr>
          <p:cNvPr id="5" name="Picture 3" descr="A table showing the Critical Values for the Durbin–Watson Test for Autocorrelation. The table shows lower and upper bounds (d subscript L and d subscript U) for hypothesis tests using alpha equals .05;&#10;The number of observations, interpolated linearly for intermediate n values, ranges from 15 to 100. The number of independent variables ranges from 1 to 5.&#10;">
            <a:extLst>
              <a:ext uri="{FF2B5EF4-FFF2-40B4-BE49-F238E27FC236}">
                <a16:creationId xmlns:a16="http://schemas.microsoft.com/office/drawing/2014/main" id="{A43EF221-B396-49E0-94E0-887FF234EC5E}"/>
              </a:ext>
            </a:extLst>
          </p:cNvPr>
          <p:cNvPicPr>
            <a:picLocks noGrp="1" noChangeAspect="1"/>
          </p:cNvPicPr>
          <p:nvPr>
            <p:ph sz="half" idx="2"/>
          </p:nvPr>
        </p:nvPicPr>
        <p:blipFill>
          <a:blip r:embed="rId2"/>
          <a:stretch>
            <a:fillRect/>
          </a:stretch>
        </p:blipFill>
        <p:spPr>
          <a:xfrm>
            <a:off x="2383135" y="2403523"/>
            <a:ext cx="7425728" cy="3955762"/>
          </a:xfrm>
          <a:prstGeom prst="rect">
            <a:avLst/>
          </a:prstGeom>
        </p:spPr>
      </p:pic>
    </p:spTree>
    <p:extLst>
      <p:ext uri="{BB962C8B-B14F-4D97-AF65-F5344CB8AC3E}">
        <p14:creationId xmlns:p14="http://schemas.microsoft.com/office/powerpoint/2010/main" val="1331419115"/>
      </p:ext>
    </p:extLst>
  </p:cSld>
  <p:clrMapOvr>
    <a:masterClrMapping/>
  </p:clrMapOvr>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A8E2-4D74-4012-A1C4-0E797D99FBF2}"/>
              </a:ext>
            </a:extLst>
          </p:cNvPr>
          <p:cNvSpPr>
            <a:spLocks noGrp="1"/>
          </p:cNvSpPr>
          <p:nvPr>
            <p:ph type="title"/>
          </p:nvPr>
        </p:nvSpPr>
        <p:spPr/>
        <p:txBody>
          <a:bodyPr/>
          <a:lstStyle/>
          <a:p>
            <a:r>
              <a:rPr lang="en-IN"/>
              <a:t>Autocorrelation and the Durbin-Watson Test (9 of 9)</a:t>
            </a:r>
          </a:p>
        </p:txBody>
      </p:sp>
      <p:sp>
        <p:nvSpPr>
          <p:cNvPr id="3" name="Content Placeholder 2">
            <a:extLst>
              <a:ext uri="{FF2B5EF4-FFF2-40B4-BE49-F238E27FC236}">
                <a16:creationId xmlns:a16="http://schemas.microsoft.com/office/drawing/2014/main" id="{93308CF0-ACB7-49D8-8E07-DA63BBAEE501}"/>
              </a:ext>
            </a:extLst>
          </p:cNvPr>
          <p:cNvSpPr>
            <a:spLocks noGrp="1"/>
          </p:cNvSpPr>
          <p:nvPr>
            <p:ph sz="half" idx="1"/>
          </p:nvPr>
        </p:nvSpPr>
        <p:spPr>
          <a:xfrm>
            <a:off x="476843" y="1825625"/>
            <a:ext cx="3369443" cy="1033689"/>
          </a:xfrm>
        </p:spPr>
        <p:txBody>
          <a:bodyPr/>
          <a:lstStyle/>
          <a:p>
            <a:pPr marL="0" indent="0">
              <a:buNone/>
            </a:pPr>
            <a:r>
              <a:rPr lang="en-IN"/>
              <a:t>Hypothesis test for autocorrelation</a:t>
            </a:r>
          </a:p>
        </p:txBody>
      </p:sp>
      <p:pic>
        <p:nvPicPr>
          <p:cNvPr id="5" name="Picture 3" descr="An illustration shows three hypothesis tests for autocorrelation using the Durbin-Watson Test. Panel A: Test for positive autocorrelation. Positive autocorrelation: between 0 and d_L, inconclusive: between d_L and d_U, and no evidence of positive autocorrelation: more than d_U. Panel B: Test for negative autocorrelation. No evidence of negative autocorrelation: less than 4 minus d_U, inconclusive: between 4 minus d_U and 4 minus d_L, and negative autocorrelation: between 4 minus d_L and 4. Panel C: Two-sided test for autocorrelations. No evidence of autocorrelation: between d_U and 4 minus d_U, inconclusive: between d_U and d_L, and between 4 minus d_U and d_L, positive autocorrelation: between 0 and d_L, and negative autocorrelation: between 4 minus d_L and 4.">
            <a:extLst>
              <a:ext uri="{FF2B5EF4-FFF2-40B4-BE49-F238E27FC236}">
                <a16:creationId xmlns:a16="http://schemas.microsoft.com/office/drawing/2014/main" id="{9A729BC8-B498-46A2-A2DC-2F8AE111336B}"/>
              </a:ext>
            </a:extLst>
          </p:cNvPr>
          <p:cNvPicPr>
            <a:picLocks noGrp="1" noChangeAspect="1"/>
          </p:cNvPicPr>
          <p:nvPr>
            <p:ph sz="half" idx="2"/>
          </p:nvPr>
        </p:nvPicPr>
        <p:blipFill>
          <a:blip r:embed="rId2"/>
          <a:stretch>
            <a:fillRect/>
          </a:stretch>
        </p:blipFill>
        <p:spPr>
          <a:xfrm>
            <a:off x="5310483" y="1796740"/>
            <a:ext cx="4389120" cy="4530875"/>
          </a:xfrm>
          <a:prstGeom prst="rect">
            <a:avLst/>
          </a:prstGeom>
        </p:spPr>
      </p:pic>
    </p:spTree>
    <p:extLst>
      <p:ext uri="{BB962C8B-B14F-4D97-AF65-F5344CB8AC3E}">
        <p14:creationId xmlns:p14="http://schemas.microsoft.com/office/powerpoint/2010/main" val="3479816261"/>
      </p:ext>
    </p:extLst>
  </p:cSld>
  <p:clrMapOvr>
    <a:masterClrMapping/>
  </p:clrMapOvr>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C1A36D-2F1D-49C9-AF7D-AF3E13967944}"/>
              </a:ext>
            </a:extLst>
          </p:cNvPr>
          <p:cNvSpPr>
            <a:spLocks noGrp="1"/>
          </p:cNvSpPr>
          <p:nvPr>
            <p:ph type="title"/>
          </p:nvPr>
        </p:nvSpPr>
        <p:spPr/>
        <p:txBody>
          <a:bodyPr/>
          <a:lstStyle/>
          <a:p>
            <a:r>
              <a:rPr lang="en-US" dirty="0"/>
              <a:t>Chapter 17, Part A</a:t>
            </a:r>
            <a:br>
              <a:rPr lang="en-US" dirty="0"/>
            </a:br>
            <a:r>
              <a:rPr lang="en-US" dirty="0"/>
              <a:t>Time Series Analysis and Forecasting</a:t>
            </a:r>
            <a:endParaRPr lang="en-IN" dirty="0"/>
          </a:p>
        </p:txBody>
      </p:sp>
      <p:sp>
        <p:nvSpPr>
          <p:cNvPr id="2" name="Content Placeholder 2">
            <a:extLst>
              <a:ext uri="{FF2B5EF4-FFF2-40B4-BE49-F238E27FC236}">
                <a16:creationId xmlns:a16="http://schemas.microsoft.com/office/drawing/2014/main" id="{739D8020-F80D-447D-85D0-E9C40248F093}"/>
              </a:ext>
            </a:extLst>
          </p:cNvPr>
          <p:cNvSpPr>
            <a:spLocks noGrp="1"/>
          </p:cNvSpPr>
          <p:nvPr>
            <p:ph idx="1"/>
          </p:nvPr>
        </p:nvSpPr>
        <p:spPr/>
        <p:txBody>
          <a:bodyPr/>
          <a:lstStyle/>
          <a:p>
            <a:pPr lvl="0">
              <a:buClr>
                <a:srgbClr val="003865"/>
              </a:buClr>
            </a:pPr>
            <a:r>
              <a:rPr lang="en-US" dirty="0">
                <a:solidFill>
                  <a:srgbClr val="003865"/>
                </a:solidFill>
                <a:cs typeface="Arial" pitchFamily="34" charset="0"/>
              </a:rPr>
              <a:t>Time Series Patterns</a:t>
            </a:r>
          </a:p>
          <a:p>
            <a:pPr lvl="0">
              <a:buClr>
                <a:srgbClr val="003865"/>
              </a:buClr>
            </a:pPr>
            <a:r>
              <a:rPr lang="en-US" dirty="0">
                <a:solidFill>
                  <a:srgbClr val="003865"/>
                </a:solidFill>
                <a:cs typeface="Arial" pitchFamily="34" charset="0"/>
              </a:rPr>
              <a:t>Forecast Accuracy</a:t>
            </a:r>
          </a:p>
          <a:p>
            <a:pPr lvl="0">
              <a:buClr>
                <a:srgbClr val="003865"/>
              </a:buClr>
            </a:pPr>
            <a:r>
              <a:rPr lang="en-US" dirty="0">
                <a:solidFill>
                  <a:srgbClr val="003865"/>
                </a:solidFill>
                <a:cs typeface="Arial" pitchFamily="34" charset="0"/>
              </a:rPr>
              <a:t>Moving Averages and Exponential Smoothing</a:t>
            </a:r>
          </a:p>
          <a:p>
            <a:pPr lvl="0">
              <a:buClr>
                <a:srgbClr val="003865"/>
              </a:buClr>
            </a:pPr>
            <a:r>
              <a:rPr lang="en-US" dirty="0">
                <a:solidFill>
                  <a:srgbClr val="003865"/>
                </a:solidFill>
                <a:cs typeface="Arial" pitchFamily="34" charset="0"/>
              </a:rPr>
              <a:t>Trend Projection</a:t>
            </a:r>
          </a:p>
        </p:txBody>
      </p:sp>
    </p:spTree>
    <p:extLst>
      <p:ext uri="{BB962C8B-B14F-4D97-AF65-F5344CB8AC3E}">
        <p14:creationId xmlns:p14="http://schemas.microsoft.com/office/powerpoint/2010/main" val="3899643806"/>
      </p:ext>
    </p:extLst>
  </p:cSld>
  <p:clrMapOvr>
    <a:masterClrMapping/>
  </p:clrMapOvr>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Qualitative</a:t>
            </a:r>
            <a:endParaRPr lang="en-IN"/>
          </a:p>
        </p:txBody>
      </p:sp>
      <p:sp>
        <p:nvSpPr>
          <p:cNvPr id="3" name="Content Placeholder 2"/>
          <p:cNvSpPr>
            <a:spLocks noGrp="1"/>
          </p:cNvSpPr>
          <p:nvPr>
            <p:ph idx="1"/>
          </p:nvPr>
        </p:nvSpPr>
        <p:spPr/>
        <p:txBody>
          <a:bodyPr/>
          <a:lstStyle/>
          <a:p>
            <a:pPr lvl="1">
              <a:buClr>
                <a:srgbClr val="003865"/>
              </a:buClr>
            </a:pPr>
            <a:r>
              <a:rPr lang="en-US">
                <a:solidFill>
                  <a:srgbClr val="003865"/>
                </a:solidFill>
                <a:cs typeface="Arial" pitchFamily="34" charset="0"/>
              </a:rPr>
              <a:t>Forecasting methods can be classified as qualitative or quantitative.</a:t>
            </a:r>
          </a:p>
          <a:p>
            <a:pPr lvl="1">
              <a:buClr>
                <a:srgbClr val="003865"/>
              </a:buClr>
            </a:pPr>
            <a:r>
              <a:rPr lang="en-US" u="sng">
                <a:solidFill>
                  <a:srgbClr val="003865"/>
                </a:solidFill>
                <a:cs typeface="Arial" pitchFamily="34" charset="0"/>
              </a:rPr>
              <a:t>Qualitative methods</a:t>
            </a:r>
            <a:r>
              <a:rPr lang="en-US">
                <a:solidFill>
                  <a:srgbClr val="003865"/>
                </a:solidFill>
                <a:cs typeface="Arial" pitchFamily="34" charset="0"/>
              </a:rPr>
              <a:t> generally involve the use of expert judgment to develop forecasts.</a:t>
            </a:r>
          </a:p>
          <a:p>
            <a:pPr lvl="1">
              <a:buClr>
                <a:srgbClr val="003865"/>
              </a:buClr>
            </a:pPr>
            <a:r>
              <a:rPr lang="en-US">
                <a:solidFill>
                  <a:srgbClr val="003865"/>
                </a:solidFill>
                <a:cs typeface="Arial" pitchFamily="34" charset="0"/>
              </a:rPr>
              <a:t>Such methods are appropriate when historical data on the variable being forecast are either not applicable or unavailable.</a:t>
            </a:r>
          </a:p>
          <a:p>
            <a:pPr lvl="1">
              <a:buClr>
                <a:srgbClr val="003865"/>
              </a:buClr>
            </a:pPr>
            <a:r>
              <a:rPr lang="en-US">
                <a:solidFill>
                  <a:srgbClr val="003865"/>
                </a:solidFill>
                <a:cs typeface="Arial" pitchFamily="34" charset="0"/>
              </a:rPr>
              <a:t>We will focus exclusively on quantitative forecasting methods in this chapter.</a:t>
            </a:r>
          </a:p>
        </p:txBody>
      </p:sp>
    </p:spTree>
    <p:extLst>
      <p:ext uri="{BB962C8B-B14F-4D97-AF65-F5344CB8AC3E}">
        <p14:creationId xmlns:p14="http://schemas.microsoft.com/office/powerpoint/2010/main" val="4277751760"/>
      </p:ext>
    </p:extLst>
  </p:cSld>
  <p:clrMapOvr>
    <a:masterClrMapping/>
  </p:clrMapOvr>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Quantitative (1 of 5)</a:t>
            </a:r>
            <a:endParaRPr lang="en-IN"/>
          </a:p>
        </p:txBody>
      </p:sp>
      <p:sp>
        <p:nvSpPr>
          <p:cNvPr id="3" name="Content Placeholder 2"/>
          <p:cNvSpPr>
            <a:spLocks noGrp="1"/>
          </p:cNvSpPr>
          <p:nvPr>
            <p:ph idx="1"/>
          </p:nvPr>
        </p:nvSpPr>
        <p:spPr/>
        <p:txBody>
          <a:bodyPr/>
          <a:lstStyle/>
          <a:p>
            <a:pPr>
              <a:buClr>
                <a:srgbClr val="003865"/>
              </a:buClr>
            </a:pPr>
            <a:r>
              <a:rPr lang="en-US" u="sng">
                <a:solidFill>
                  <a:srgbClr val="003865"/>
                </a:solidFill>
                <a:cs typeface="Arial" pitchFamily="34" charset="0"/>
              </a:rPr>
              <a:t>Quantitative forecasting methods</a:t>
            </a:r>
            <a:r>
              <a:rPr lang="en-US">
                <a:solidFill>
                  <a:srgbClr val="003865"/>
                </a:solidFill>
                <a:cs typeface="Arial" pitchFamily="34" charset="0"/>
              </a:rPr>
              <a:t> can be used when:</a:t>
            </a:r>
          </a:p>
          <a:p>
            <a:pPr marL="1143000">
              <a:buClr>
                <a:srgbClr val="003865"/>
              </a:buClr>
            </a:pPr>
            <a:r>
              <a:rPr lang="en-US" sz="2000">
                <a:solidFill>
                  <a:srgbClr val="003865"/>
                </a:solidFill>
                <a:cs typeface="Arial" pitchFamily="34" charset="0"/>
              </a:rPr>
              <a:t>Past information about the variable being forecast is available,</a:t>
            </a:r>
          </a:p>
          <a:p>
            <a:pPr marL="1143000">
              <a:buClr>
                <a:srgbClr val="003865"/>
              </a:buClr>
            </a:pPr>
            <a:r>
              <a:rPr lang="en-US" sz="2000">
                <a:solidFill>
                  <a:srgbClr val="003865"/>
                </a:solidFill>
                <a:cs typeface="Arial" pitchFamily="34" charset="0"/>
              </a:rPr>
              <a:t>The information can be quantified, and</a:t>
            </a:r>
          </a:p>
          <a:p>
            <a:pPr marL="1143000">
              <a:spcAft>
                <a:spcPts val="1200"/>
              </a:spcAft>
              <a:buClr>
                <a:srgbClr val="003865"/>
              </a:buClr>
            </a:pPr>
            <a:r>
              <a:rPr lang="en-US" sz="2000">
                <a:solidFill>
                  <a:srgbClr val="003865"/>
                </a:solidFill>
                <a:cs typeface="Arial" pitchFamily="34" charset="0"/>
              </a:rPr>
              <a:t>It is reasonable to assume the pattern of the past will continue</a:t>
            </a:r>
          </a:p>
          <a:p>
            <a:pPr marL="685800">
              <a:spcBef>
                <a:spcPts val="1800"/>
              </a:spcBef>
              <a:buClr>
                <a:srgbClr val="003865"/>
              </a:buClr>
            </a:pPr>
            <a:r>
              <a:rPr lang="en-US">
                <a:solidFill>
                  <a:srgbClr val="003865"/>
                </a:solidFill>
                <a:cs typeface="Arial" pitchFamily="34" charset="0"/>
              </a:rPr>
              <a:t>In such cases, a forecast can be developed using a time series method or a causal method.</a:t>
            </a:r>
          </a:p>
        </p:txBody>
      </p:sp>
    </p:spTree>
    <p:extLst>
      <p:ext uri="{BB962C8B-B14F-4D97-AF65-F5344CB8AC3E}">
        <p14:creationId xmlns:p14="http://schemas.microsoft.com/office/powerpoint/2010/main" val="895537396"/>
      </p:ext>
    </p:extLst>
  </p:cSld>
  <p:clrMapOvr>
    <a:masterClrMapping/>
  </p:clrMapOvr>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Quantitative (2 of 5)</a:t>
            </a:r>
            <a:endParaRPr lang="en-IN"/>
          </a:p>
        </p:txBody>
      </p:sp>
      <p:sp>
        <p:nvSpPr>
          <p:cNvPr id="3" name="Content Placeholder 2"/>
          <p:cNvSpPr>
            <a:spLocks noGrp="1"/>
          </p:cNvSpPr>
          <p:nvPr>
            <p:ph idx="1"/>
          </p:nvPr>
        </p:nvSpPr>
        <p:spPr/>
        <p:txBody>
          <a:bodyPr/>
          <a:lstStyle/>
          <a:p>
            <a:pPr>
              <a:buClr>
                <a:srgbClr val="003865"/>
              </a:buClr>
            </a:pPr>
            <a:r>
              <a:rPr lang="en-US" u="sng">
                <a:solidFill>
                  <a:srgbClr val="003865"/>
                </a:solidFill>
                <a:cs typeface="Arial" pitchFamily="34" charset="0"/>
              </a:rPr>
              <a:t>Quantitative methods</a:t>
            </a:r>
            <a:r>
              <a:rPr lang="en-US">
                <a:solidFill>
                  <a:srgbClr val="003865"/>
                </a:solidFill>
                <a:cs typeface="Arial" pitchFamily="34" charset="0"/>
              </a:rPr>
              <a:t> are based on an analysis of historical data concerning one or more time series.</a:t>
            </a:r>
          </a:p>
          <a:p>
            <a:pPr>
              <a:buClr>
                <a:srgbClr val="003865"/>
              </a:buClr>
            </a:pPr>
            <a:r>
              <a:rPr lang="en-US">
                <a:solidFill>
                  <a:srgbClr val="003865"/>
                </a:solidFill>
                <a:cs typeface="Arial" pitchFamily="34" charset="0"/>
              </a:rPr>
              <a:t>A </a:t>
            </a:r>
            <a:r>
              <a:rPr lang="en-US" u="sng">
                <a:solidFill>
                  <a:srgbClr val="003865"/>
                </a:solidFill>
                <a:cs typeface="Arial" pitchFamily="34" charset="0"/>
              </a:rPr>
              <a:t>time series</a:t>
            </a:r>
            <a:r>
              <a:rPr lang="en-US">
                <a:solidFill>
                  <a:srgbClr val="003865"/>
                </a:solidFill>
                <a:cs typeface="Arial" pitchFamily="34" charset="0"/>
              </a:rPr>
              <a:t> is a set of observations measured at successive points in time or over successive periods of time.</a:t>
            </a:r>
          </a:p>
          <a:p>
            <a:pPr>
              <a:buClr>
                <a:srgbClr val="003865"/>
              </a:buClr>
            </a:pPr>
            <a:r>
              <a:rPr lang="en-US">
                <a:solidFill>
                  <a:srgbClr val="003865"/>
                </a:solidFill>
                <a:cs typeface="Arial" pitchFamily="34" charset="0"/>
              </a:rPr>
              <a:t>If the historical data used are restricted to past values of the series that we are trying to forecast, the procedure is called a </a:t>
            </a:r>
            <a:r>
              <a:rPr lang="en-US" u="sng">
                <a:solidFill>
                  <a:srgbClr val="003865"/>
                </a:solidFill>
                <a:cs typeface="Arial" pitchFamily="34" charset="0"/>
              </a:rPr>
              <a:t>time series method</a:t>
            </a:r>
            <a:r>
              <a:rPr lang="en-US">
                <a:solidFill>
                  <a:srgbClr val="003865"/>
                </a:solidFill>
                <a:cs typeface="Arial" pitchFamily="34" charset="0"/>
              </a:rPr>
              <a:t>.</a:t>
            </a:r>
          </a:p>
          <a:p>
            <a:pPr>
              <a:buClr>
                <a:srgbClr val="003865"/>
              </a:buClr>
            </a:pPr>
            <a:r>
              <a:rPr lang="en-US">
                <a:solidFill>
                  <a:srgbClr val="003865"/>
                </a:solidFill>
                <a:cs typeface="Arial" pitchFamily="34" charset="0"/>
              </a:rPr>
              <a:t>If the historical data used involve other time series that are believed to be related to the time series that we are trying to forecast, the procedure is called a </a:t>
            </a:r>
            <a:r>
              <a:rPr lang="en-US" u="sng">
                <a:solidFill>
                  <a:srgbClr val="003865"/>
                </a:solidFill>
                <a:cs typeface="Arial" pitchFamily="34" charset="0"/>
              </a:rPr>
              <a:t>causal method</a:t>
            </a:r>
            <a:r>
              <a:rPr lang="en-US">
                <a:solidFill>
                  <a:srgbClr val="003865"/>
                </a:solidFill>
                <a:cs typeface="Arial" pitchFamily="34" charset="0"/>
              </a:rPr>
              <a:t>.</a:t>
            </a:r>
          </a:p>
        </p:txBody>
      </p:sp>
    </p:spTree>
    <p:extLst>
      <p:ext uri="{BB962C8B-B14F-4D97-AF65-F5344CB8AC3E}">
        <p14:creationId xmlns:p14="http://schemas.microsoft.com/office/powerpoint/2010/main" val="2839645050"/>
      </p:ext>
    </p:extLst>
  </p:cSld>
  <p:clrMapOvr>
    <a:masterClrMapping/>
  </p:clrMapOvr>
  <p:transition/>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Quantitative (3 of 5)</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 Time Series Analysis</a:t>
            </a:r>
          </a:p>
          <a:p>
            <a:pPr marL="685800">
              <a:buClr>
                <a:srgbClr val="003865"/>
              </a:buClr>
            </a:pPr>
            <a:r>
              <a:rPr lang="en-US">
                <a:solidFill>
                  <a:srgbClr val="003865"/>
                </a:solidFill>
                <a:cs typeface="Arial" pitchFamily="34" charset="0"/>
              </a:rPr>
              <a:t>The objective of </a:t>
            </a:r>
            <a:r>
              <a:rPr lang="en-US" u="sng">
                <a:solidFill>
                  <a:srgbClr val="003865"/>
                </a:solidFill>
                <a:cs typeface="Arial" pitchFamily="34" charset="0"/>
              </a:rPr>
              <a:t>time series analysis</a:t>
            </a:r>
            <a:r>
              <a:rPr lang="en-US">
                <a:solidFill>
                  <a:srgbClr val="003865"/>
                </a:solidFill>
                <a:cs typeface="Arial" pitchFamily="34" charset="0"/>
              </a:rPr>
              <a:t> is to discover a pattern in the historical data or time series and then extrapolate the pattern into the future.</a:t>
            </a:r>
          </a:p>
          <a:p>
            <a:pPr marL="685800">
              <a:buClr>
                <a:srgbClr val="003865"/>
              </a:buClr>
            </a:pPr>
            <a:r>
              <a:rPr lang="en-US">
                <a:solidFill>
                  <a:srgbClr val="003865"/>
                </a:solidFill>
                <a:cs typeface="Arial" pitchFamily="34" charset="0"/>
              </a:rPr>
              <a:t>The forecast is based solely on past values of the variable and/or past forecast errors.</a:t>
            </a:r>
          </a:p>
        </p:txBody>
      </p:sp>
    </p:spTree>
    <p:extLst>
      <p:ext uri="{BB962C8B-B14F-4D97-AF65-F5344CB8AC3E}">
        <p14:creationId xmlns:p14="http://schemas.microsoft.com/office/powerpoint/2010/main" val="3853246750"/>
      </p:ext>
    </p:extLst>
  </p:cSld>
  <p:clrMapOvr>
    <a:masterClrMapping/>
  </p:clrMapOvr>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Quantitative (4 of 5)</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 Causal Methods</a:t>
            </a:r>
          </a:p>
          <a:p>
            <a:pPr marL="685800">
              <a:buClr>
                <a:srgbClr val="003865"/>
              </a:buClr>
            </a:pPr>
            <a:r>
              <a:rPr lang="en-US" u="sng">
                <a:solidFill>
                  <a:srgbClr val="003865"/>
                </a:solidFill>
                <a:cs typeface="Arial" pitchFamily="34" charset="0"/>
              </a:rPr>
              <a:t>Causal forecasting methods</a:t>
            </a:r>
            <a:r>
              <a:rPr lang="en-US">
                <a:solidFill>
                  <a:srgbClr val="003865"/>
                </a:solidFill>
                <a:cs typeface="Arial" pitchFamily="34" charset="0"/>
              </a:rPr>
              <a:t> are based on the assumption that the variable we are forecasting has a cause-effect relationship with one or more other variables.</a:t>
            </a:r>
          </a:p>
          <a:p>
            <a:pPr marL="685800">
              <a:buClr>
                <a:srgbClr val="003865"/>
              </a:buClr>
            </a:pPr>
            <a:r>
              <a:rPr lang="en-US">
                <a:solidFill>
                  <a:srgbClr val="003865"/>
                </a:solidFill>
                <a:cs typeface="Arial" pitchFamily="34" charset="0"/>
              </a:rPr>
              <a:t>Looking at regression analysis as a forecasting tool, we can view the time series value that we want to forecast as the dependent variable.</a:t>
            </a:r>
          </a:p>
          <a:p>
            <a:pPr marL="685800">
              <a:buClr>
                <a:srgbClr val="003865"/>
              </a:buClr>
            </a:pPr>
            <a:r>
              <a:rPr lang="en-US">
                <a:solidFill>
                  <a:srgbClr val="003865"/>
                </a:solidFill>
                <a:cs typeface="Arial" pitchFamily="34" charset="0"/>
              </a:rPr>
              <a:t>If we can identify a good set of related independent, or explanatory, variables we may be able to develop an estimated regression equation for forecasting the time series.</a:t>
            </a:r>
          </a:p>
        </p:txBody>
      </p:sp>
    </p:spTree>
    <p:extLst>
      <p:ext uri="{BB962C8B-B14F-4D97-AF65-F5344CB8AC3E}">
        <p14:creationId xmlns:p14="http://schemas.microsoft.com/office/powerpoint/2010/main" val="2710890139"/>
      </p:ext>
    </p:extLst>
  </p:cSld>
  <p:clrMapOvr>
    <a:masterClrMapping/>
  </p:clrMapOvr>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 Quantitative (5 of 5)</a:t>
            </a:r>
            <a:endParaRPr lang="en-IN"/>
          </a:p>
        </p:txBody>
      </p:sp>
      <p:sp>
        <p:nvSpPr>
          <p:cNvPr id="3" name="Content Placeholder 2"/>
          <p:cNvSpPr>
            <a:spLocks noGrp="1"/>
          </p:cNvSpPr>
          <p:nvPr>
            <p:ph idx="1"/>
          </p:nvPr>
        </p:nvSpPr>
        <p:spPr/>
        <p:txBody>
          <a:bodyPr/>
          <a:lstStyle/>
          <a:p>
            <a:pPr>
              <a:buClr>
                <a:srgbClr val="003865"/>
              </a:buClr>
            </a:pPr>
            <a:r>
              <a:rPr lang="en-US">
                <a:solidFill>
                  <a:srgbClr val="003865"/>
                </a:solidFill>
                <a:cs typeface="Arial" pitchFamily="34" charset="0"/>
              </a:rPr>
              <a:t> Regression Analysis</a:t>
            </a:r>
          </a:p>
          <a:p>
            <a:pPr lvl="1">
              <a:buClr>
                <a:srgbClr val="003865"/>
              </a:buClr>
            </a:pPr>
            <a:r>
              <a:rPr lang="en-US">
                <a:solidFill>
                  <a:srgbClr val="003865"/>
                </a:solidFill>
                <a:cs typeface="Arial" pitchFamily="34" charset="0"/>
              </a:rPr>
              <a:t>By treating time as the independent variable and the time series as a dependent variable, regression analysis can also be used as a time series method.</a:t>
            </a:r>
          </a:p>
          <a:p>
            <a:pPr lvl="1">
              <a:buClr>
                <a:srgbClr val="003865"/>
              </a:buClr>
            </a:pPr>
            <a:r>
              <a:rPr lang="en-US" u="sng">
                <a:solidFill>
                  <a:srgbClr val="003865"/>
                </a:solidFill>
                <a:cs typeface="Arial" pitchFamily="34" charset="0"/>
              </a:rPr>
              <a:t>Time-series regression</a:t>
            </a:r>
            <a:r>
              <a:rPr lang="en-US">
                <a:solidFill>
                  <a:srgbClr val="003865"/>
                </a:solidFill>
                <a:cs typeface="Arial" pitchFamily="34" charset="0"/>
              </a:rPr>
              <a:t> refers to the use of regression analysis when the sole independent variable is time.</a:t>
            </a:r>
          </a:p>
          <a:p>
            <a:pPr lvl="1">
              <a:buClr>
                <a:srgbClr val="003865"/>
              </a:buClr>
            </a:pPr>
            <a:r>
              <a:rPr lang="en-US" u="sng">
                <a:solidFill>
                  <a:srgbClr val="003865"/>
                </a:solidFill>
                <a:cs typeface="Arial" pitchFamily="34" charset="0"/>
              </a:rPr>
              <a:t>Cross-sectional regression</a:t>
            </a:r>
            <a:r>
              <a:rPr lang="en-US">
                <a:solidFill>
                  <a:srgbClr val="003865"/>
                </a:solidFill>
                <a:cs typeface="Arial" pitchFamily="34" charset="0"/>
              </a:rPr>
              <a:t> refers to the use of regression analysis when the independent variable (s) is (are) something other than time.</a:t>
            </a:r>
          </a:p>
        </p:txBody>
      </p:sp>
    </p:spTree>
    <p:extLst>
      <p:ext uri="{BB962C8B-B14F-4D97-AF65-F5344CB8AC3E}">
        <p14:creationId xmlns:p14="http://schemas.microsoft.com/office/powerpoint/2010/main" val="296292226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(1 of 5)</a:t>
            </a:r>
          </a:p>
        </p:txBody>
      </p:sp>
      <p:sp>
        <p:nvSpPr>
          <p:cNvPr id="5" name="Content Placeholder 2">
            <a:extLst>
              <a:ext uri="{FF2B5EF4-FFF2-40B4-BE49-F238E27FC236}">
                <a16:creationId xmlns:a16="http://schemas.microsoft.com/office/drawing/2014/main" id="{DBA1BBC1-5063-41F2-9A6B-12BE006B326D}"/>
              </a:ext>
            </a:extLst>
          </p:cNvPr>
          <p:cNvSpPr>
            <a:spLocks noGrp="1"/>
          </p:cNvSpPr>
          <p:nvPr>
            <p:ph sz="half" idx="1"/>
          </p:nvPr>
        </p:nvSpPr>
        <p:spPr>
          <a:xfrm>
            <a:off x="476843" y="1825625"/>
            <a:ext cx="11241915" cy="554968"/>
          </a:xfrm>
        </p:spPr>
        <p:txBody>
          <a:bodyPr/>
          <a:lstStyle/>
          <a:p>
            <a:r>
              <a:rPr lang="en-IN"/>
              <a:t>A Positive Relationship</a:t>
            </a:r>
          </a:p>
        </p:txBody>
      </p:sp>
      <p:pic>
        <p:nvPicPr>
          <p:cNvPr id="8" name="Picture 3" descr="Scatter diagram. In a positive relationship, the plots are graphed to depict increase in y with increase in x. The trend line rises. ">
            <a:extLst>
              <a:ext uri="{FF2B5EF4-FFF2-40B4-BE49-F238E27FC236}">
                <a16:creationId xmlns:a16="http://schemas.microsoft.com/office/drawing/2014/main" id="{2558DADC-DC8C-4D28-B649-5769FAA8EF99}"/>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042693" y="2515525"/>
            <a:ext cx="4334439" cy="3749040"/>
          </a:xfrm>
          <a:prstGeom prst="rect">
            <a:avLst/>
          </a:prstGeom>
        </p:spPr>
      </p:pic>
    </p:spTree>
    <p:extLst>
      <p:ext uri="{BB962C8B-B14F-4D97-AF65-F5344CB8AC3E}">
        <p14:creationId xmlns:p14="http://schemas.microsoft.com/office/powerpoint/2010/main" val="1438531801"/>
      </p:ext>
    </p:extLst>
  </p:cSld>
  <p:clrMapOvr>
    <a:masterClrMapping/>
  </p:clrMapOvr>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Forecasting Methods</a:t>
            </a:r>
            <a:endParaRPr lang="en-IN"/>
          </a:p>
        </p:txBody>
      </p:sp>
      <p:pic>
        <p:nvPicPr>
          <p:cNvPr id="6" name="Picture 2" descr="A flow chart of forecasting methods. They can be either quantitative or qualitative. If the forecasting method is quantitative, it can be causal or in a time series.">
            <a:extLst>
              <a:ext uri="{FF2B5EF4-FFF2-40B4-BE49-F238E27FC236}">
                <a16:creationId xmlns:a16="http://schemas.microsoft.com/office/drawing/2014/main" id="{3CCD96A0-8C49-4A3D-9560-7877B9CFBF18}"/>
              </a:ext>
            </a:extLst>
          </p:cNvPr>
          <p:cNvPicPr>
            <a:picLocks noGrp="1" noChangeAspect="1"/>
          </p:cNvPicPr>
          <p:nvPr>
            <p:ph idx="1"/>
          </p:nvPr>
        </p:nvPicPr>
        <p:blipFill>
          <a:blip r:embed="rId2"/>
          <a:stretch>
            <a:fillRect/>
          </a:stretch>
        </p:blipFill>
        <p:spPr>
          <a:xfrm>
            <a:off x="594479" y="2186781"/>
            <a:ext cx="10944225" cy="3629025"/>
          </a:xfrm>
          <a:prstGeom prst="rect">
            <a:avLst/>
          </a:prstGeom>
        </p:spPr>
      </p:pic>
    </p:spTree>
    <p:extLst>
      <p:ext uri="{BB962C8B-B14F-4D97-AF65-F5344CB8AC3E}">
        <p14:creationId xmlns:p14="http://schemas.microsoft.com/office/powerpoint/2010/main" val="2308130071"/>
      </p:ext>
    </p:extLst>
  </p:cSld>
  <p:clrMapOvr>
    <a:masterClrMapping/>
  </p:clrMapOvr>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Time Series Patterns</a:t>
            </a:r>
            <a:r>
              <a:rPr lang="en-US"/>
              <a:t> (1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cs typeface="Arial" pitchFamily="34" charset="0"/>
              </a:rPr>
              <a:t>A time series is a sequence of measurements taken every hour, day, week, month, quarter, year, or at any other regular time interval.</a:t>
            </a:r>
          </a:p>
          <a:p>
            <a:r>
              <a:rPr lang="en-US">
                <a:solidFill>
                  <a:srgbClr val="003865"/>
                </a:solidFill>
                <a:cs typeface="Arial" pitchFamily="34" charset="0"/>
              </a:rPr>
              <a:t>The pattern of the data is an important factor in understanding how the time series has behaved in the past.</a:t>
            </a:r>
          </a:p>
          <a:p>
            <a:r>
              <a:rPr lang="en-US">
                <a:solidFill>
                  <a:srgbClr val="003865"/>
                </a:solidFill>
                <a:cs typeface="Arial" pitchFamily="34" charset="0"/>
              </a:rPr>
              <a:t>If such behavior can be expected to continue in the future, we can use it to guide us in selecting an appropriate forecasting method.</a:t>
            </a:r>
          </a:p>
        </p:txBody>
      </p:sp>
    </p:spTree>
    <p:extLst>
      <p:ext uri="{BB962C8B-B14F-4D97-AF65-F5344CB8AC3E}">
        <p14:creationId xmlns:p14="http://schemas.microsoft.com/office/powerpoint/2010/main" val="1657889522"/>
      </p:ext>
    </p:extLst>
  </p:cSld>
  <p:clrMapOvr>
    <a:masterClrMapping/>
  </p:clrMapOvr>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Time Series Plot </a:t>
            </a:r>
            <a:r>
              <a:rPr lang="en-US"/>
              <a:t>(1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cs typeface="Arial" pitchFamily="34" charset="0"/>
              </a:rPr>
              <a:t>A useful first step in selecting an appropriate forecasting method is to construct a </a:t>
            </a:r>
            <a:r>
              <a:rPr lang="en-US" u="sng">
                <a:solidFill>
                  <a:srgbClr val="003865"/>
                </a:solidFill>
                <a:cs typeface="Arial" pitchFamily="34" charset="0"/>
              </a:rPr>
              <a:t>time series plot</a:t>
            </a:r>
            <a:r>
              <a:rPr lang="en-US">
                <a:solidFill>
                  <a:srgbClr val="003865"/>
                </a:solidFill>
                <a:cs typeface="Arial" pitchFamily="34" charset="0"/>
              </a:rPr>
              <a:t>.</a:t>
            </a:r>
          </a:p>
          <a:p>
            <a:r>
              <a:rPr lang="en-US">
                <a:solidFill>
                  <a:srgbClr val="003865"/>
                </a:solidFill>
                <a:cs typeface="Arial" pitchFamily="34" charset="0"/>
              </a:rPr>
              <a:t>A time series plot is a graphical presentation of the relationship between time and the time series variable.</a:t>
            </a:r>
          </a:p>
          <a:p>
            <a:r>
              <a:rPr lang="en-US">
                <a:solidFill>
                  <a:srgbClr val="003865"/>
                </a:solidFill>
                <a:cs typeface="Arial" pitchFamily="34" charset="0"/>
              </a:rPr>
              <a:t>Time is on the horizontal axis, and the time series values are shown on the vertical axis.</a:t>
            </a:r>
          </a:p>
        </p:txBody>
      </p:sp>
    </p:spTree>
    <p:extLst>
      <p:ext uri="{BB962C8B-B14F-4D97-AF65-F5344CB8AC3E}">
        <p14:creationId xmlns:p14="http://schemas.microsoft.com/office/powerpoint/2010/main" val="832243994"/>
      </p:ext>
    </p:extLst>
  </p:cSld>
  <p:clrMapOvr>
    <a:masterClrMapping/>
  </p:clrMapOvr>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Time Series Plot </a:t>
            </a:r>
            <a:r>
              <a:rPr lang="en-US"/>
              <a:t>(2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4" y="1825625"/>
            <a:ext cx="11241914" cy="1920240"/>
          </a:xfrm>
        </p:spPr>
        <p:txBody>
          <a:bodyPr/>
          <a:lstStyle/>
          <a:p>
            <a:pPr marL="0" indent="0">
              <a:spcBef>
                <a:spcPct val="0"/>
              </a:spcBef>
              <a:spcAft>
                <a:spcPts val="300"/>
              </a:spcAft>
              <a:buNone/>
            </a:pPr>
            <a:r>
              <a:rPr lang="en-US" b="1" u="sng">
                <a:solidFill>
                  <a:srgbClr val="003865"/>
                </a:solidFill>
                <a:cs typeface="Arial" pitchFamily="34" charset="0"/>
              </a:rPr>
              <a:t>Example</a:t>
            </a:r>
            <a:r>
              <a:rPr lang="en-US" b="1">
                <a:solidFill>
                  <a:srgbClr val="003865"/>
                </a:solidFill>
                <a:cs typeface="Arial" pitchFamily="34" charset="0"/>
              </a:rPr>
              <a:t>:</a:t>
            </a:r>
            <a:r>
              <a:rPr lang="en-US">
                <a:solidFill>
                  <a:srgbClr val="003865"/>
                </a:solidFill>
                <a:cs typeface="Arial" pitchFamily="34" charset="0"/>
              </a:rPr>
              <a:t> Gasoline sale time series</a:t>
            </a:r>
          </a:p>
          <a:p>
            <a:pPr marL="0" indent="0">
              <a:spcBef>
                <a:spcPct val="0"/>
              </a:spcBef>
              <a:spcAft>
                <a:spcPts val="300"/>
              </a:spcAft>
              <a:buNone/>
            </a:pPr>
            <a:r>
              <a:rPr lang="en-US">
                <a:solidFill>
                  <a:srgbClr val="003865"/>
                </a:solidFill>
                <a:cs typeface="Arial" pitchFamily="34" charset="0"/>
              </a:rPr>
              <a:t>The number of gallons of gasoline sold by a gasoline distributor over a period of 12 weeks is given in the table below. The distributor would like to identify the underlying pattern in the data to guide it in selecting an appropriate forecasting method.</a:t>
            </a:r>
          </a:p>
        </p:txBody>
      </p:sp>
      <p:graphicFrame>
        <p:nvGraphicFramePr>
          <p:cNvPr id="6" name="Table 3">
            <a:extLst>
              <a:ext uri="{FF2B5EF4-FFF2-40B4-BE49-F238E27FC236}">
                <a16:creationId xmlns:a16="http://schemas.microsoft.com/office/drawing/2014/main" id="{35527F8B-D537-407E-BD50-927BB06BE228}"/>
              </a:ext>
            </a:extLst>
          </p:cNvPr>
          <p:cNvGraphicFramePr>
            <a:graphicFrameLocks noGrp="1"/>
          </p:cNvGraphicFramePr>
          <p:nvPr>
            <p:ph sz="half" idx="2"/>
            <p:extLst>
              <p:ext uri="{D42A27DB-BD31-4B8C-83A1-F6EECF244321}">
                <p14:modId xmlns:p14="http://schemas.microsoft.com/office/powerpoint/2010/main" val="2312163696"/>
              </p:ext>
            </p:extLst>
          </p:nvPr>
        </p:nvGraphicFramePr>
        <p:xfrm>
          <a:off x="2048549" y="3824435"/>
          <a:ext cx="3352802" cy="2560320"/>
        </p:xfrm>
        <a:graphic>
          <a:graphicData uri="http://schemas.openxmlformats.org/drawingml/2006/table">
            <a:tbl>
              <a:tblPr firstRow="1" bandRow="1">
                <a:tableStyleId>{073A0DAA-6AF3-43AB-8588-CEC1D06C72B9}</a:tableStyleId>
              </a:tblPr>
              <a:tblGrid>
                <a:gridCol w="1676401">
                  <a:extLst>
                    <a:ext uri="{9D8B030D-6E8A-4147-A177-3AD203B41FA5}">
                      <a16:colId xmlns:a16="http://schemas.microsoft.com/office/drawing/2014/main" val="2467141512"/>
                    </a:ext>
                  </a:extLst>
                </a:gridCol>
                <a:gridCol w="1676401">
                  <a:extLst>
                    <a:ext uri="{9D8B030D-6E8A-4147-A177-3AD203B41FA5}">
                      <a16:colId xmlns:a16="http://schemas.microsoft.com/office/drawing/2014/main" val="2426386903"/>
                    </a:ext>
                  </a:extLst>
                </a:gridCol>
              </a:tblGrid>
              <a:tr h="332507">
                <a:tc>
                  <a:txBody>
                    <a:bodyPr/>
                    <a:lstStyle/>
                    <a:p>
                      <a:pPr algn="ctr"/>
                      <a:r>
                        <a:rPr lang="en-IN"/>
                        <a:t>Week</a:t>
                      </a:r>
                    </a:p>
                  </a:txBody>
                  <a:tcP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Sales</a:t>
                      </a:r>
                    </a:p>
                  </a:txBody>
                  <a:tcP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32507">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8936908"/>
                  </a:ext>
                </a:extLst>
              </a:tr>
              <a:tr h="332507">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578448"/>
                  </a:ext>
                </a:extLst>
              </a:tr>
              <a:tr h="332507">
                <a:tc>
                  <a:txBody>
                    <a:bodyPr/>
                    <a:lstStyle/>
                    <a:p>
                      <a:pPr algn="ctr"/>
                      <a:r>
                        <a:rPr lang="en-IN">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2357423"/>
                  </a:ext>
                </a:extLst>
              </a:tr>
              <a:tr h="332507">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861261"/>
                  </a:ext>
                </a:extLst>
              </a:tr>
              <a:tr h="332507">
                <a:tc>
                  <a:txBody>
                    <a:bodyPr/>
                    <a:lstStyle/>
                    <a:p>
                      <a:pPr algn="ctr"/>
                      <a:r>
                        <a:rPr lang="en-IN">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0018676"/>
                  </a:ext>
                </a:extLst>
              </a:tr>
              <a:tr h="332507">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412708"/>
                  </a:ext>
                </a:extLst>
              </a:tr>
            </a:tbl>
          </a:graphicData>
        </a:graphic>
      </p:graphicFrame>
      <p:graphicFrame>
        <p:nvGraphicFramePr>
          <p:cNvPr id="7" name="Table 4">
            <a:extLst>
              <a:ext uri="{FF2B5EF4-FFF2-40B4-BE49-F238E27FC236}">
                <a16:creationId xmlns:a16="http://schemas.microsoft.com/office/drawing/2014/main" id="{AC4AA60D-DF4B-490F-B920-3C7A77BF4425}"/>
              </a:ext>
            </a:extLst>
          </p:cNvPr>
          <p:cNvGraphicFramePr>
            <a:graphicFrameLocks noGrp="1"/>
          </p:cNvGraphicFramePr>
          <p:nvPr>
            <p:ph sz="half" idx="10"/>
            <p:extLst>
              <p:ext uri="{D42A27DB-BD31-4B8C-83A1-F6EECF244321}">
                <p14:modId xmlns:p14="http://schemas.microsoft.com/office/powerpoint/2010/main" val="2841836650"/>
              </p:ext>
            </p:extLst>
          </p:nvPr>
        </p:nvGraphicFramePr>
        <p:xfrm>
          <a:off x="6638438" y="3824435"/>
          <a:ext cx="3352802" cy="2560320"/>
        </p:xfrm>
        <a:graphic>
          <a:graphicData uri="http://schemas.openxmlformats.org/drawingml/2006/table">
            <a:tbl>
              <a:tblPr firstRow="1" bandRow="1">
                <a:tableStyleId>{073A0DAA-6AF3-43AB-8588-CEC1D06C72B9}</a:tableStyleId>
              </a:tblPr>
              <a:tblGrid>
                <a:gridCol w="1676401">
                  <a:extLst>
                    <a:ext uri="{9D8B030D-6E8A-4147-A177-3AD203B41FA5}">
                      <a16:colId xmlns:a16="http://schemas.microsoft.com/office/drawing/2014/main" val="2467141512"/>
                    </a:ext>
                  </a:extLst>
                </a:gridCol>
                <a:gridCol w="1676401">
                  <a:extLst>
                    <a:ext uri="{9D8B030D-6E8A-4147-A177-3AD203B41FA5}">
                      <a16:colId xmlns:a16="http://schemas.microsoft.com/office/drawing/2014/main" val="2426386903"/>
                    </a:ext>
                  </a:extLst>
                </a:gridCol>
              </a:tblGrid>
              <a:tr h="332507">
                <a:tc>
                  <a:txBody>
                    <a:bodyPr/>
                    <a:lstStyle/>
                    <a:p>
                      <a:pPr algn="ctr"/>
                      <a:r>
                        <a:rPr lang="en-IN"/>
                        <a:t>Week</a:t>
                      </a:r>
                    </a:p>
                  </a:txBody>
                  <a:tcPr>
                    <a:lnR w="12700" cap="flat" cmpd="sng" algn="ctr">
                      <a:solidFill>
                        <a:schemeClr val="bg1"/>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Sales</a:t>
                      </a:r>
                    </a:p>
                  </a:txBody>
                  <a:tcPr>
                    <a:lnL w="12700" cap="flat" cmpd="sng" algn="ctr">
                      <a:solidFill>
                        <a:schemeClr val="bg1"/>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32507">
                <a:tc>
                  <a:txBody>
                    <a:bodyPr/>
                    <a:lstStyle/>
                    <a:p>
                      <a:pPr algn="ctr"/>
                      <a:r>
                        <a:rPr lang="en-IN">
                          <a:solidFill>
                            <a:sysClr val="windowText" lastClr="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8936908"/>
                  </a:ext>
                </a:extLst>
              </a:tr>
              <a:tr h="332507">
                <a:tc>
                  <a:txBody>
                    <a:bodyPr/>
                    <a:lstStyle/>
                    <a:p>
                      <a:pPr algn="ctr"/>
                      <a:r>
                        <a:rPr lang="en-IN">
                          <a:solidFill>
                            <a:sysClr val="windowText" lastClr="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578448"/>
                  </a:ext>
                </a:extLst>
              </a:tr>
              <a:tr h="332507">
                <a:tc>
                  <a:txBody>
                    <a:bodyPr/>
                    <a:lstStyle/>
                    <a:p>
                      <a:pPr algn="ctr"/>
                      <a:r>
                        <a:rPr lang="en-IN">
                          <a:solidFill>
                            <a:sysClr val="windowText" lastClr="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2357423"/>
                  </a:ext>
                </a:extLst>
              </a:tr>
              <a:tr h="332507">
                <a:tc>
                  <a:txBody>
                    <a:bodyPr/>
                    <a:lstStyle/>
                    <a:p>
                      <a:pPr algn="ctr"/>
                      <a:r>
                        <a:rPr lang="en-IN">
                          <a:solidFill>
                            <a:sysClr val="windowText" lastClr="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861261"/>
                  </a:ext>
                </a:extLst>
              </a:tr>
              <a:tr h="332507">
                <a:tc>
                  <a:txBody>
                    <a:bodyPr/>
                    <a:lstStyle/>
                    <a:p>
                      <a:pPr algn="ctr"/>
                      <a:r>
                        <a:rPr lang="en-IN">
                          <a:solidFill>
                            <a:sysClr val="windowText" lastClr="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0018676"/>
                  </a:ext>
                </a:extLst>
              </a:tr>
              <a:tr h="332507">
                <a:tc>
                  <a:txBody>
                    <a:bodyPr/>
                    <a:lstStyle/>
                    <a:p>
                      <a:pPr algn="ctr"/>
                      <a:r>
                        <a:rPr lang="en-IN">
                          <a:solidFill>
                            <a:sysClr val="windowText" lastClr="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a:solidFill>
                            <a:sysClr val="windowText" lastClr="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412708"/>
                  </a:ext>
                </a:extLst>
              </a:tr>
            </a:tbl>
          </a:graphicData>
        </a:graphic>
      </p:graphicFrame>
    </p:spTree>
    <p:extLst>
      <p:ext uri="{BB962C8B-B14F-4D97-AF65-F5344CB8AC3E}">
        <p14:creationId xmlns:p14="http://schemas.microsoft.com/office/powerpoint/2010/main" val="280294150"/>
      </p:ext>
    </p:extLst>
  </p:cSld>
  <p:clrMapOvr>
    <a:masterClrMapping/>
  </p:clrMapOvr>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Time Series Plot </a:t>
            </a:r>
            <a:r>
              <a:rPr lang="en-US"/>
              <a:t>(3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3" y="1825625"/>
            <a:ext cx="11238313" cy="548640"/>
          </a:xfrm>
        </p:spPr>
        <p:txBody>
          <a:bodyPr/>
          <a:lstStyle/>
          <a:p>
            <a:pPr marL="0" indent="0">
              <a:spcBef>
                <a:spcPct val="0"/>
              </a:spcBef>
              <a:spcAft>
                <a:spcPts val="300"/>
              </a:spcAft>
              <a:buNone/>
            </a:pPr>
            <a:r>
              <a:rPr lang="en-US" b="1" u="sng">
                <a:solidFill>
                  <a:srgbClr val="003865"/>
                </a:solidFill>
                <a:cs typeface="Arial" pitchFamily="34" charset="0"/>
              </a:rPr>
              <a:t>Example</a:t>
            </a:r>
            <a:r>
              <a:rPr lang="en-US" b="1">
                <a:solidFill>
                  <a:srgbClr val="003865"/>
                </a:solidFill>
                <a:cs typeface="Arial" pitchFamily="34" charset="0"/>
              </a:rPr>
              <a:t>: </a:t>
            </a:r>
            <a:r>
              <a:rPr lang="en-US">
                <a:solidFill>
                  <a:srgbClr val="003865"/>
                </a:solidFill>
                <a:cs typeface="Arial" pitchFamily="34" charset="0"/>
              </a:rPr>
              <a:t>Gasoline sales time series</a:t>
            </a:r>
          </a:p>
        </p:txBody>
      </p:sp>
      <p:pic>
        <p:nvPicPr>
          <p:cNvPr id="11" name="Picture 3" descr="Gasoline sales time series plot. The horizontal axis representing the week ranges from 0 to 12, in increments of 1. The vertical axis representing sales in thousands of gallons ranges from 0 to 25, in increments of 5. The plots are as follows: (1, 17), (2, 21), (3, 19), (4, 23), (5, 18), (6, 16), (7, 20), (8, 18), (9, 22), (10, 20), (11, 15), and (12, 22). A straight line joining the points starts at (1, 17) and ends at (12, 22). Note: all values are approximate. ">
            <a:extLst>
              <a:ext uri="{FF2B5EF4-FFF2-40B4-BE49-F238E27FC236}">
                <a16:creationId xmlns:a16="http://schemas.microsoft.com/office/drawing/2014/main" id="{BBB833AC-11A3-4854-A264-B7502F48B95C}"/>
              </a:ext>
            </a:extLst>
          </p:cNvPr>
          <p:cNvPicPr>
            <a:picLocks noGrp="1" noChangeAspect="1"/>
          </p:cNvPicPr>
          <p:nvPr>
            <p:ph sz="half" idx="2"/>
          </p:nvPr>
        </p:nvPicPr>
        <p:blipFill>
          <a:blip r:embed="rId2"/>
          <a:stretch>
            <a:fillRect/>
          </a:stretch>
        </p:blipFill>
        <p:spPr>
          <a:xfrm>
            <a:off x="3324225" y="2510740"/>
            <a:ext cx="5543550" cy="3766059"/>
          </a:xfrm>
          <a:prstGeom prst="rect">
            <a:avLst/>
          </a:prstGeom>
        </p:spPr>
      </p:pic>
    </p:spTree>
    <p:extLst>
      <p:ext uri="{BB962C8B-B14F-4D97-AF65-F5344CB8AC3E}">
        <p14:creationId xmlns:p14="http://schemas.microsoft.com/office/powerpoint/2010/main" val="228043114"/>
      </p:ext>
    </p:extLst>
  </p:cSld>
  <p:clrMapOvr>
    <a:masterClrMapping/>
  </p:clrMapOvr>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(2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The common types of data patterns that can be identified when examining a time series plot include:</a:t>
            </a:r>
          </a:p>
          <a:p>
            <a:pPr marL="685800"/>
            <a:r>
              <a:rPr lang="en-US"/>
              <a:t>Horizontal</a:t>
            </a:r>
          </a:p>
          <a:p>
            <a:pPr marL="685800"/>
            <a:r>
              <a:rPr lang="en-US"/>
              <a:t>Trend</a:t>
            </a:r>
          </a:p>
          <a:p>
            <a:pPr marL="685800"/>
            <a:r>
              <a:rPr lang="en-US"/>
              <a:t>Seasonal</a:t>
            </a:r>
          </a:p>
          <a:p>
            <a:pPr marL="685800"/>
            <a:r>
              <a:rPr lang="en-US"/>
              <a:t>Trend and Seasonal</a:t>
            </a:r>
          </a:p>
          <a:p>
            <a:pPr marL="685800"/>
            <a:r>
              <a:rPr lang="en-US"/>
              <a:t>Cyclical</a:t>
            </a:r>
          </a:p>
        </p:txBody>
      </p:sp>
    </p:spTree>
    <p:extLst>
      <p:ext uri="{BB962C8B-B14F-4D97-AF65-F5344CB8AC3E}">
        <p14:creationId xmlns:p14="http://schemas.microsoft.com/office/powerpoint/2010/main" val="261750143"/>
      </p:ext>
    </p:extLst>
  </p:cSld>
  <p:clrMapOvr>
    <a:masterClrMapping/>
  </p:clrMapOvr>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(3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Horizontal Pattern</a:t>
            </a:r>
          </a:p>
          <a:p>
            <a:pPr marL="685800"/>
            <a:r>
              <a:rPr lang="en-US"/>
              <a:t>A horizontal pattern exists when the data fluctuate around a constant mean.</a:t>
            </a:r>
          </a:p>
          <a:p>
            <a:pPr marL="685800"/>
            <a:r>
              <a:rPr lang="en-US"/>
              <a:t>Changes in business conditions can often result in a time series that has a horizontal pattern shifting to a new level.</a:t>
            </a:r>
          </a:p>
          <a:p>
            <a:pPr marL="685800"/>
            <a:r>
              <a:rPr lang="en-US"/>
              <a:t>A change in the level of the time series makes it more difficult to choose an appropriate forecasting method.</a:t>
            </a:r>
          </a:p>
        </p:txBody>
      </p:sp>
    </p:spTree>
    <p:extLst>
      <p:ext uri="{BB962C8B-B14F-4D97-AF65-F5344CB8AC3E}">
        <p14:creationId xmlns:p14="http://schemas.microsoft.com/office/powerpoint/2010/main" val="3979148113"/>
      </p:ext>
    </p:extLst>
  </p:cSld>
  <p:clrMapOvr>
    <a:masterClrMapping/>
  </p:clrMapOvr>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(4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Trend Pattern</a:t>
            </a:r>
          </a:p>
          <a:p>
            <a:pPr marL="685800"/>
            <a:r>
              <a:rPr lang="en-US"/>
              <a:t>A time series may show gradual shifts or movements to relatively higher or lower values over a longer period of time.</a:t>
            </a:r>
          </a:p>
          <a:p>
            <a:pPr marL="685800"/>
            <a:r>
              <a:rPr lang="en-US"/>
              <a:t>Trend is usually the result of long-term factors such as changes in the population, demographics, technology, or consumer preferences.</a:t>
            </a:r>
          </a:p>
          <a:p>
            <a:pPr marL="685800"/>
            <a:r>
              <a:rPr lang="en-US"/>
              <a:t>A systematic increase or decrease might be linear or nonlinear.</a:t>
            </a:r>
          </a:p>
          <a:p>
            <a:pPr marL="685800"/>
            <a:r>
              <a:rPr lang="en-US"/>
              <a:t>A trend pattern can be identified by analyzing multiyear movements in historical data.</a:t>
            </a:r>
          </a:p>
        </p:txBody>
      </p:sp>
    </p:spTree>
    <p:extLst>
      <p:ext uri="{BB962C8B-B14F-4D97-AF65-F5344CB8AC3E}">
        <p14:creationId xmlns:p14="http://schemas.microsoft.com/office/powerpoint/2010/main" val="186180050"/>
      </p:ext>
    </p:extLst>
  </p:cSld>
  <p:clrMapOvr>
    <a:masterClrMapping/>
  </p:clrMapOvr>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(5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Seasonal Pattern</a:t>
            </a:r>
          </a:p>
          <a:p>
            <a:pPr marL="685800"/>
            <a:r>
              <a:rPr lang="en-US"/>
              <a:t>Seasonal patterns are recognized by seeing the same repeating pattern of highs and lows over successive periods of time within a year.</a:t>
            </a:r>
          </a:p>
          <a:p>
            <a:pPr marL="685800"/>
            <a:r>
              <a:rPr lang="en-US"/>
              <a:t>A seasonal pattern might occur within a day, week, month, quarter, year, or some other interval no greater than a year.</a:t>
            </a:r>
          </a:p>
          <a:p>
            <a:pPr marL="685800"/>
            <a:r>
              <a:rPr lang="en-US"/>
              <a:t>A seasonal pattern does not necessarily refer to the four seasons of the year (spring, summer, fall, and winter).</a:t>
            </a:r>
          </a:p>
        </p:txBody>
      </p:sp>
    </p:spTree>
    <p:extLst>
      <p:ext uri="{BB962C8B-B14F-4D97-AF65-F5344CB8AC3E}">
        <p14:creationId xmlns:p14="http://schemas.microsoft.com/office/powerpoint/2010/main" val="305881125"/>
      </p:ext>
    </p:extLst>
  </p:cSld>
  <p:clrMapOvr>
    <a:masterClrMapping/>
  </p:clrMapOvr>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(6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Trend and Seasonal Pattern</a:t>
            </a:r>
          </a:p>
          <a:p>
            <a:pPr lvl="1"/>
            <a:r>
              <a:rPr lang="en-US"/>
              <a:t>Some time series include a combination of a trend and seasonal pattern.</a:t>
            </a:r>
          </a:p>
          <a:p>
            <a:pPr lvl="1"/>
            <a:r>
              <a:rPr lang="en-US"/>
              <a:t>In such cases we need to use a forecasting method that has the capability to deal with both trend and seasonality.</a:t>
            </a:r>
          </a:p>
          <a:p>
            <a:pPr lvl="1"/>
            <a:r>
              <a:rPr lang="en-US"/>
              <a:t>Time series decomposition can be used to separate or decompose a time series into trend and seasonal components.</a:t>
            </a:r>
          </a:p>
        </p:txBody>
      </p:sp>
    </p:spTree>
    <p:extLst>
      <p:ext uri="{BB962C8B-B14F-4D97-AF65-F5344CB8AC3E}">
        <p14:creationId xmlns:p14="http://schemas.microsoft.com/office/powerpoint/2010/main" val="399154972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(2 of 5)</a:t>
            </a:r>
          </a:p>
        </p:txBody>
      </p:sp>
      <p:sp>
        <p:nvSpPr>
          <p:cNvPr id="5" name="Content Placeholder 2">
            <a:extLst>
              <a:ext uri="{FF2B5EF4-FFF2-40B4-BE49-F238E27FC236}">
                <a16:creationId xmlns:a16="http://schemas.microsoft.com/office/drawing/2014/main" id="{DBA1BBC1-5063-41F2-9A6B-12BE006B326D}"/>
              </a:ext>
            </a:extLst>
          </p:cNvPr>
          <p:cNvSpPr>
            <a:spLocks noGrp="1"/>
          </p:cNvSpPr>
          <p:nvPr>
            <p:ph sz="half" idx="1"/>
          </p:nvPr>
        </p:nvSpPr>
        <p:spPr>
          <a:xfrm>
            <a:off x="476843" y="1825625"/>
            <a:ext cx="11241915" cy="554968"/>
          </a:xfrm>
        </p:spPr>
        <p:txBody>
          <a:bodyPr/>
          <a:lstStyle/>
          <a:p>
            <a:r>
              <a:rPr lang="en-IN"/>
              <a:t>A Negative Relationship</a:t>
            </a:r>
          </a:p>
        </p:txBody>
      </p:sp>
      <p:pic>
        <p:nvPicPr>
          <p:cNvPr id="7" name="Picture 3" descr="Scatter diagram. In a negative relationship, the plots are graphed to depict decrease in y with increase in x. The trendline falls.">
            <a:extLst>
              <a:ext uri="{FF2B5EF4-FFF2-40B4-BE49-F238E27FC236}">
                <a16:creationId xmlns:a16="http://schemas.microsoft.com/office/drawing/2014/main" id="{A2AAD70D-1113-4B25-B619-E3B78FF3B553}"/>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52620" y="2506720"/>
            <a:ext cx="4598792" cy="3840480"/>
          </a:xfrm>
          <a:prstGeom prst="rect">
            <a:avLst/>
          </a:prstGeom>
        </p:spPr>
      </p:pic>
    </p:spTree>
    <p:extLst>
      <p:ext uri="{BB962C8B-B14F-4D97-AF65-F5344CB8AC3E}">
        <p14:creationId xmlns:p14="http://schemas.microsoft.com/office/powerpoint/2010/main" val="1261672536"/>
      </p:ext>
    </p:extLst>
  </p:cSld>
  <p:clrMapOvr>
    <a:masterClrMapping/>
  </p:clrMapOvr>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Time Series Patterns (7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Cyclical Pattern</a:t>
            </a:r>
          </a:p>
          <a:p>
            <a:pPr lvl="1"/>
            <a:r>
              <a:rPr lang="en-US"/>
              <a:t>A cyclical pattern exists if the time series plot shows an alternating sequence of points below and above the trend line lasting more than one year.</a:t>
            </a:r>
          </a:p>
          <a:p>
            <a:pPr lvl="1"/>
            <a:r>
              <a:rPr lang="en-US"/>
              <a:t>Often, the cyclical component of a time series is due to multiyear business cycles.</a:t>
            </a:r>
          </a:p>
          <a:p>
            <a:pPr lvl="1"/>
            <a:r>
              <a:rPr lang="en-US"/>
              <a:t>Business cycles are extremely difficult, if not impossible, to forecast.</a:t>
            </a:r>
          </a:p>
          <a:p>
            <a:pPr lvl="1"/>
            <a:r>
              <a:rPr lang="en-US"/>
              <a:t>In this chapter we do not deal with cyclical effects that may be present in the time series.</a:t>
            </a:r>
          </a:p>
        </p:txBody>
      </p:sp>
    </p:spTree>
    <p:extLst>
      <p:ext uri="{BB962C8B-B14F-4D97-AF65-F5344CB8AC3E}">
        <p14:creationId xmlns:p14="http://schemas.microsoft.com/office/powerpoint/2010/main" val="2346704159"/>
      </p:ext>
    </p:extLst>
  </p:cSld>
  <p:clrMapOvr>
    <a:masterClrMapping/>
  </p:clrMapOvr>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a:xfrm>
            <a:off x="476843" y="478404"/>
            <a:ext cx="11241915" cy="1217447"/>
          </a:xfrm>
        </p:spPr>
        <p:txBody>
          <a:bodyPr/>
          <a:lstStyle/>
          <a:p>
            <a:r>
              <a:rPr lang="en-US"/>
              <a:t>Selecting a Forecasting Method</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cs typeface="Arial" pitchFamily="34" charset="0"/>
              </a:rPr>
              <a:t>The underlying pattern in the time series is an important factor in selecting a forecasting method.</a:t>
            </a:r>
          </a:p>
          <a:p>
            <a:r>
              <a:rPr lang="en-US">
                <a:solidFill>
                  <a:srgbClr val="003865"/>
                </a:solidFill>
                <a:cs typeface="Arial" pitchFamily="34" charset="0"/>
              </a:rPr>
              <a:t>Thus, a </a:t>
            </a:r>
            <a:r>
              <a:rPr lang="en-US" u="sng">
                <a:solidFill>
                  <a:srgbClr val="003865"/>
                </a:solidFill>
                <a:cs typeface="Arial" pitchFamily="34" charset="0"/>
              </a:rPr>
              <a:t>time series plot</a:t>
            </a:r>
            <a:r>
              <a:rPr lang="en-US">
                <a:solidFill>
                  <a:srgbClr val="003865"/>
                </a:solidFill>
                <a:cs typeface="Arial" pitchFamily="34" charset="0"/>
              </a:rPr>
              <a:t> should be one of the first things developed when trying to determine what forecasting method to use.</a:t>
            </a:r>
          </a:p>
          <a:p>
            <a:r>
              <a:rPr lang="en-US">
                <a:solidFill>
                  <a:srgbClr val="003865"/>
                </a:solidFill>
                <a:cs typeface="Arial" pitchFamily="34" charset="0"/>
              </a:rPr>
              <a:t>If we see a horizontal pattern, then we need to select a method appropriate for this type of pattern.</a:t>
            </a:r>
          </a:p>
          <a:p>
            <a:r>
              <a:rPr lang="en-US">
                <a:solidFill>
                  <a:srgbClr val="003865"/>
                </a:solidFill>
                <a:cs typeface="Arial" pitchFamily="34" charset="0"/>
              </a:rPr>
              <a:t>If we observe a trend in the data, then we need to use a method that has the capability to handle trend effectively.</a:t>
            </a:r>
          </a:p>
        </p:txBody>
      </p:sp>
    </p:spTree>
    <p:extLst>
      <p:ext uri="{BB962C8B-B14F-4D97-AF65-F5344CB8AC3E}">
        <p14:creationId xmlns:p14="http://schemas.microsoft.com/office/powerpoint/2010/main" val="1124808285"/>
      </p:ext>
    </p:extLst>
  </p:cSld>
  <p:clrMapOvr>
    <a:masterClrMapping/>
  </p:clrMapOvr>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(1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Measures of forecast accuracy are used to determine how well a particular forecasting method is able to reproduce the time series data that are already available.</a:t>
            </a:r>
          </a:p>
          <a:p>
            <a:r>
              <a:rPr lang="en-US"/>
              <a:t>Measures of forecast accuracy are important factors in comparing different forecasting methods.</a:t>
            </a:r>
          </a:p>
          <a:p>
            <a:r>
              <a:rPr lang="en-US"/>
              <a:t>By selecting the method that has the best accuracy for the data already known, we hope to increase the likelihood that we will obtain better forecasts for future time periods.</a:t>
            </a:r>
          </a:p>
        </p:txBody>
      </p:sp>
    </p:spTree>
    <p:extLst>
      <p:ext uri="{BB962C8B-B14F-4D97-AF65-F5344CB8AC3E}">
        <p14:creationId xmlns:p14="http://schemas.microsoft.com/office/powerpoint/2010/main" val="3745848149"/>
      </p:ext>
    </p:extLst>
  </p:cSld>
  <p:clrMapOvr>
    <a:masterClrMapping/>
  </p:clrMapOvr>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(2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4" y="1825625"/>
            <a:ext cx="11241914" cy="592111"/>
          </a:xfrm>
        </p:spPr>
        <p:txBody>
          <a:bodyPr/>
          <a:lstStyle/>
          <a:p>
            <a:r>
              <a:rPr lang="en-US"/>
              <a:t>The key concept associated with measuring forecast accuracy is </a:t>
            </a:r>
            <a:r>
              <a:rPr lang="en-US" u="sng"/>
              <a:t>forecast error.</a:t>
            </a:r>
          </a:p>
        </p:txBody>
      </p:sp>
      <p:graphicFrame>
        <p:nvGraphicFramePr>
          <p:cNvPr id="7" name="Object 3" descr="Forecast error equals actual value minus forecast.">
            <a:extLst>
              <a:ext uri="{FF2B5EF4-FFF2-40B4-BE49-F238E27FC236}">
                <a16:creationId xmlns:a16="http://schemas.microsoft.com/office/drawing/2014/main" id="{9F228AAC-D1BD-407E-BBAB-1F7CEAABDB02}"/>
              </a:ext>
            </a:extLst>
          </p:cNvPr>
          <p:cNvGraphicFramePr>
            <a:graphicFrameLocks noGrp="1" noChangeAspect="1"/>
          </p:cNvGraphicFramePr>
          <p:nvPr>
            <p:ph sz="half" idx="2"/>
            <p:extLst>
              <p:ext uri="{D42A27DB-BD31-4B8C-83A1-F6EECF244321}">
                <p14:modId xmlns:p14="http://schemas.microsoft.com/office/powerpoint/2010/main" val="3111034945"/>
              </p:ext>
            </p:extLst>
          </p:nvPr>
        </p:nvGraphicFramePr>
        <p:xfrm>
          <a:off x="3340100" y="2673350"/>
          <a:ext cx="5511800" cy="292100"/>
        </p:xfrm>
        <a:graphic>
          <a:graphicData uri="http://schemas.openxmlformats.org/presentationml/2006/ole">
            <mc:AlternateContent xmlns:mc="http://schemas.openxmlformats.org/markup-compatibility/2006">
              <mc:Choice xmlns:v="urn:schemas-microsoft-com:vml" Requires="v">
                <p:oleObj spid="_x0000_s394242" name="Equation" r:id="rId3" imgW="5511600" imgH="291960" progId="Equation.DSMT4">
                  <p:embed/>
                </p:oleObj>
              </mc:Choice>
              <mc:Fallback>
                <p:oleObj name="Equation" r:id="rId3" imgW="5511600" imgH="291960" progId="Equation.DSMT4">
                  <p:embed/>
                  <p:pic>
                    <p:nvPicPr>
                      <p:cNvPr id="0" name="OLE substitute image"/>
                      <p:cNvPicPr/>
                      <p:nvPr/>
                    </p:nvPicPr>
                    <p:blipFill>
                      <a:blip r:embed="rId4"/>
                      <a:stretch>
                        <a:fillRect/>
                      </a:stretch>
                    </p:blipFill>
                    <p:spPr>
                      <a:xfrm>
                        <a:off x="3340100" y="2673350"/>
                        <a:ext cx="5511800" cy="292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9684E0F-790D-4710-BC58-CAF832D5A09E}"/>
              </a:ext>
            </a:extLst>
          </p:cNvPr>
          <p:cNvSpPr>
            <a:spLocks noGrp="1"/>
          </p:cNvSpPr>
          <p:nvPr>
            <p:ph sz="half" idx="10"/>
          </p:nvPr>
        </p:nvSpPr>
        <p:spPr>
          <a:xfrm>
            <a:off x="473242" y="3487361"/>
            <a:ext cx="11241914" cy="2045540"/>
          </a:xfrm>
        </p:spPr>
        <p:txBody>
          <a:bodyPr/>
          <a:lstStyle/>
          <a:p>
            <a:r>
              <a:rPr lang="en-US"/>
              <a:t>A positive forecast error indicates the forecasting method underestimated the actual value.</a:t>
            </a:r>
          </a:p>
          <a:p>
            <a:r>
              <a:rPr lang="en-US"/>
              <a:t>A negative forecast error indicates the forecasting method overestimated the actual value.</a:t>
            </a:r>
          </a:p>
        </p:txBody>
      </p:sp>
    </p:spTree>
    <p:extLst>
      <p:ext uri="{BB962C8B-B14F-4D97-AF65-F5344CB8AC3E}">
        <p14:creationId xmlns:p14="http://schemas.microsoft.com/office/powerpoint/2010/main" val="150634402"/>
      </p:ext>
    </p:extLst>
  </p:cSld>
  <p:clrMapOvr>
    <a:masterClrMapping/>
  </p:clrMapOvr>
  <p:transition/>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(3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t>Mean Error (ME)</a:t>
            </a:r>
          </a:p>
          <a:p>
            <a:pPr marL="457200" indent="0">
              <a:buNone/>
            </a:pPr>
            <a:r>
              <a:rPr lang="en-US"/>
              <a:t>A simple measure of forecast accuracy is the mean or average of the forecast errors. Because positive and negative forecast errors tend to offset one another, the mean error is likely to be small. Thus, the mean error is not a very useful measure.</a:t>
            </a:r>
          </a:p>
          <a:p>
            <a:r>
              <a:rPr lang="en-US"/>
              <a:t>Mean Absolute Error (MAE)</a:t>
            </a:r>
          </a:p>
          <a:p>
            <a:pPr marL="0" indent="0">
              <a:buNone/>
            </a:pPr>
            <a:r>
              <a:rPr lang="en-US"/>
              <a:t>This measure avoids the problem of positive and negative errors offsetting one another. It is the mean of the </a:t>
            </a:r>
            <a:r>
              <a:rPr lang="en-US" i="1"/>
              <a:t>absolute values </a:t>
            </a:r>
            <a:r>
              <a:rPr lang="en-US"/>
              <a:t>of the forecast errors.</a:t>
            </a:r>
          </a:p>
        </p:txBody>
      </p:sp>
    </p:spTree>
    <p:extLst>
      <p:ext uri="{BB962C8B-B14F-4D97-AF65-F5344CB8AC3E}">
        <p14:creationId xmlns:p14="http://schemas.microsoft.com/office/powerpoint/2010/main" val="2843738826"/>
      </p:ext>
    </p:extLst>
  </p:cSld>
  <p:clrMapOvr>
    <a:masterClrMapping/>
  </p:clrMapOvr>
  <p:transition/>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a:xfrm>
            <a:off x="476843" y="473245"/>
            <a:ext cx="11241915" cy="1217447"/>
          </a:xfrm>
        </p:spPr>
        <p:txBody>
          <a:bodyPr/>
          <a:lstStyle/>
          <a:p>
            <a:r>
              <a:rPr lang="en-US"/>
              <a:t>Forecast Accuracy (4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a:xfrm>
            <a:off x="476843" y="1825625"/>
            <a:ext cx="11241915" cy="4351338"/>
          </a:xfrm>
        </p:spPr>
        <p:txBody>
          <a:bodyPr/>
          <a:lstStyle/>
          <a:p>
            <a:pPr marL="234950" lvl="1"/>
            <a:r>
              <a:rPr lang="en-US"/>
              <a:t>Mean Squared Error (MSE)</a:t>
            </a:r>
          </a:p>
          <a:p>
            <a:pPr marL="457200" indent="0">
              <a:buNone/>
            </a:pPr>
            <a:r>
              <a:rPr lang="en-US"/>
              <a:t>This is another measure that avoids the problem of positive and negative errors offsetting one another. It is the average of the squared forecast errors.</a:t>
            </a:r>
          </a:p>
          <a:p>
            <a:pPr marL="234950" lvl="1"/>
            <a:r>
              <a:rPr lang="en-US"/>
              <a:t>Mean Absolute Percentage Error (MAPE)</a:t>
            </a:r>
          </a:p>
          <a:p>
            <a:pPr marL="457200" lvl="2" indent="0">
              <a:buNone/>
            </a:pPr>
            <a:r>
              <a:rPr lang="en-US"/>
              <a:t>The size of MAE and MSE depend upon the scale of the data, so it is difficult to make comparisons for different time intervals. To make such comparisons we need to work with relative or percentage error measures. The MAPE is the average of the absolute percentage errors of the forecasts.</a:t>
            </a:r>
          </a:p>
        </p:txBody>
      </p:sp>
    </p:spTree>
    <p:extLst>
      <p:ext uri="{BB962C8B-B14F-4D97-AF65-F5344CB8AC3E}">
        <p14:creationId xmlns:p14="http://schemas.microsoft.com/office/powerpoint/2010/main" val="1164702082"/>
      </p:ext>
    </p:extLst>
  </p:cSld>
  <p:clrMapOvr>
    <a:masterClrMapping/>
  </p:clrMapOvr>
  <p:transition/>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(5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3" y="1825625"/>
            <a:ext cx="11241915" cy="1878470"/>
          </a:xfrm>
        </p:spPr>
        <p:txBody>
          <a:bodyPr/>
          <a:lstStyle/>
          <a:p>
            <a:pPr marL="228600" lvl="1"/>
            <a:r>
              <a:rPr lang="en-US"/>
              <a:t>To demonstrate the computation of these measures of forecast accuracy we will introduce the simplest of forecasting methods.</a:t>
            </a:r>
          </a:p>
          <a:p>
            <a:pPr marL="228600" lvl="1"/>
            <a:r>
              <a:rPr lang="en-US"/>
              <a:t>The </a:t>
            </a:r>
            <a:r>
              <a:rPr lang="en-US" u="sng"/>
              <a:t>naïve forecasting method </a:t>
            </a:r>
            <a:r>
              <a:rPr lang="en-US"/>
              <a:t>uses the most recent observation in the time series as the forecast for the next time period.</a:t>
            </a:r>
          </a:p>
        </p:txBody>
      </p:sp>
      <p:graphicFrame>
        <p:nvGraphicFramePr>
          <p:cNvPr id="5" name="Object 3" descr="Begin equation. F subscript t plus 1 baseline equals actual value in period t.">
            <a:extLst>
              <a:ext uri="{FF2B5EF4-FFF2-40B4-BE49-F238E27FC236}">
                <a16:creationId xmlns:a16="http://schemas.microsoft.com/office/drawing/2014/main" id="{91C61D9B-6F28-494F-9518-E6840C7BF373}"/>
              </a:ext>
            </a:extLst>
          </p:cNvPr>
          <p:cNvGraphicFramePr>
            <a:graphicFrameLocks noGrp="1" noChangeAspect="1"/>
          </p:cNvGraphicFramePr>
          <p:nvPr>
            <p:ph sz="half" idx="2"/>
            <p:extLst>
              <p:ext uri="{D42A27DB-BD31-4B8C-83A1-F6EECF244321}">
                <p14:modId xmlns:p14="http://schemas.microsoft.com/office/powerpoint/2010/main" val="3445882143"/>
              </p:ext>
            </p:extLst>
          </p:nvPr>
        </p:nvGraphicFramePr>
        <p:xfrm>
          <a:off x="4095750" y="3983038"/>
          <a:ext cx="4000500" cy="379412"/>
        </p:xfrm>
        <a:graphic>
          <a:graphicData uri="http://schemas.openxmlformats.org/presentationml/2006/ole">
            <mc:AlternateContent xmlns:mc="http://schemas.openxmlformats.org/markup-compatibility/2006">
              <mc:Choice xmlns:v="urn:schemas-microsoft-com:vml" Requires="v">
                <p:oleObj spid="_x0000_s395266" name="Equation" r:id="rId3" imgW="4012920" imgH="380880" progId="Equation.DSMT4">
                  <p:embed/>
                </p:oleObj>
              </mc:Choice>
              <mc:Fallback>
                <p:oleObj name="Equation" r:id="rId3" imgW="4012920" imgH="380880" progId="Equation.DSMT4">
                  <p:embed/>
                  <p:pic>
                    <p:nvPicPr>
                      <p:cNvPr id="0" name="OLE substitute image"/>
                      <p:cNvPicPr/>
                      <p:nvPr/>
                    </p:nvPicPr>
                    <p:blipFill>
                      <a:blip r:embed="rId4"/>
                      <a:stretch>
                        <a:fillRect/>
                      </a:stretch>
                    </p:blipFill>
                    <p:spPr>
                      <a:xfrm>
                        <a:off x="4095750" y="3983038"/>
                        <a:ext cx="4000500" cy="379412"/>
                      </a:xfrm>
                      <a:prstGeom prst="rect">
                        <a:avLst/>
                      </a:prstGeom>
                    </p:spPr>
                  </p:pic>
                </p:oleObj>
              </mc:Fallback>
            </mc:AlternateContent>
          </a:graphicData>
        </a:graphic>
      </p:graphicFrame>
    </p:spTree>
    <p:extLst>
      <p:ext uri="{BB962C8B-B14F-4D97-AF65-F5344CB8AC3E}">
        <p14:creationId xmlns:p14="http://schemas.microsoft.com/office/powerpoint/2010/main" val="2405618011"/>
      </p:ext>
    </p:extLst>
  </p:cSld>
  <p:clrMapOvr>
    <a:masterClrMapping/>
  </p:clrMapOvr>
  <p:transition/>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a:t>Time Series Plot </a:t>
            </a:r>
            <a:r>
              <a:rPr lang="en-US"/>
              <a:t>(4 of 4)</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4" y="1825625"/>
            <a:ext cx="11241914" cy="1955961"/>
          </a:xfrm>
        </p:spPr>
        <p:txBody>
          <a:bodyPr/>
          <a:lstStyle/>
          <a:p>
            <a:pPr marL="0" indent="0">
              <a:spcBef>
                <a:spcPct val="0"/>
              </a:spcBef>
              <a:spcAft>
                <a:spcPts val="300"/>
              </a:spcAft>
              <a:buNone/>
            </a:pPr>
            <a:r>
              <a:rPr lang="en-US" b="1" u="sng">
                <a:solidFill>
                  <a:srgbClr val="003865"/>
                </a:solidFill>
                <a:cs typeface="Arial" pitchFamily="34" charset="0"/>
              </a:rPr>
              <a:t>Example</a:t>
            </a:r>
            <a:r>
              <a:rPr lang="en-US" b="1">
                <a:solidFill>
                  <a:srgbClr val="003865"/>
                </a:solidFill>
                <a:cs typeface="Arial" pitchFamily="34" charset="0"/>
              </a:rPr>
              <a:t>: </a:t>
            </a:r>
            <a:r>
              <a:rPr lang="en-US">
                <a:solidFill>
                  <a:srgbClr val="003865"/>
                </a:solidFill>
                <a:cs typeface="Arial" pitchFamily="34" charset="0"/>
              </a:rPr>
              <a:t>Gasoline sale time series</a:t>
            </a:r>
          </a:p>
          <a:p>
            <a:pPr marL="0" indent="0">
              <a:spcBef>
                <a:spcPct val="0"/>
              </a:spcBef>
              <a:spcAft>
                <a:spcPts val="300"/>
              </a:spcAft>
              <a:buNone/>
            </a:pPr>
            <a:r>
              <a:rPr lang="en-US">
                <a:solidFill>
                  <a:srgbClr val="003865"/>
                </a:solidFill>
                <a:cs typeface="Arial" pitchFamily="34" charset="0"/>
              </a:rPr>
              <a:t>The number of gallons of gasoline sold by a gasoline distributor over a period of 12 weeks is given in the table below. If the distributor uses the naïve forecast method to forecast sales for weeks 2 to 12, what are the resulting MAE, MSE, and MAPE values?</a:t>
            </a:r>
          </a:p>
        </p:txBody>
      </p:sp>
      <p:graphicFrame>
        <p:nvGraphicFramePr>
          <p:cNvPr id="9" name="Table 3">
            <a:extLst>
              <a:ext uri="{FF2B5EF4-FFF2-40B4-BE49-F238E27FC236}">
                <a16:creationId xmlns:a16="http://schemas.microsoft.com/office/drawing/2014/main" id="{2D6BFB0F-B95A-45E4-B7BE-782A2AEBA345}"/>
              </a:ext>
            </a:extLst>
          </p:cNvPr>
          <p:cNvGraphicFramePr>
            <a:graphicFrameLocks noGrp="1"/>
          </p:cNvGraphicFramePr>
          <p:nvPr>
            <p:ph sz="half" idx="2"/>
            <p:extLst>
              <p:ext uri="{D42A27DB-BD31-4B8C-83A1-F6EECF244321}">
                <p14:modId xmlns:p14="http://schemas.microsoft.com/office/powerpoint/2010/main" val="1213283449"/>
              </p:ext>
            </p:extLst>
          </p:nvPr>
        </p:nvGraphicFramePr>
        <p:xfrm>
          <a:off x="2874533" y="3916519"/>
          <a:ext cx="2822714" cy="2560320"/>
        </p:xfrm>
        <a:graphic>
          <a:graphicData uri="http://schemas.openxmlformats.org/drawingml/2006/table">
            <a:tbl>
              <a:tblPr firstRow="1" bandRow="1">
                <a:tableStyleId>{073A0DAA-6AF3-43AB-8588-CEC1D06C72B9}</a:tableStyleId>
              </a:tblPr>
              <a:tblGrid>
                <a:gridCol w="1411357">
                  <a:extLst>
                    <a:ext uri="{9D8B030D-6E8A-4147-A177-3AD203B41FA5}">
                      <a16:colId xmlns:a16="http://schemas.microsoft.com/office/drawing/2014/main" val="2467141512"/>
                    </a:ext>
                  </a:extLst>
                </a:gridCol>
                <a:gridCol w="1411357">
                  <a:extLst>
                    <a:ext uri="{9D8B030D-6E8A-4147-A177-3AD203B41FA5}">
                      <a16:colId xmlns:a16="http://schemas.microsoft.com/office/drawing/2014/main" val="2426386903"/>
                    </a:ext>
                  </a:extLst>
                </a:gridCol>
              </a:tblGrid>
              <a:tr h="311682">
                <a:tc>
                  <a:txBody>
                    <a:bodyPr/>
                    <a:lstStyle/>
                    <a:p>
                      <a:pPr algn="ctr"/>
                      <a:r>
                        <a:rPr lang="en-IN"/>
                        <a:t>Week</a:t>
                      </a:r>
                    </a:p>
                  </a:txBody>
                  <a:tcP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Sales</a:t>
                      </a:r>
                    </a:p>
                  </a:txBody>
                  <a:tcPr>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11682">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8936908"/>
                  </a:ext>
                </a:extLst>
              </a:tr>
              <a:tr h="311682">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78448"/>
                  </a:ext>
                </a:extLst>
              </a:tr>
              <a:tr h="311682">
                <a:tc>
                  <a:txBody>
                    <a:bodyPr/>
                    <a:lstStyle/>
                    <a:p>
                      <a:pPr algn="ctr"/>
                      <a:r>
                        <a:rPr lang="en-IN">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32357423"/>
                  </a:ext>
                </a:extLst>
              </a:tr>
              <a:tr h="311682">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61261"/>
                  </a:ext>
                </a:extLst>
              </a:tr>
              <a:tr h="311682">
                <a:tc>
                  <a:txBody>
                    <a:bodyPr/>
                    <a:lstStyle/>
                    <a:p>
                      <a:pPr algn="ctr"/>
                      <a:r>
                        <a:rPr lang="en-IN">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0018676"/>
                  </a:ext>
                </a:extLst>
              </a:tr>
              <a:tr h="311682">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412708"/>
                  </a:ext>
                </a:extLst>
              </a:tr>
            </a:tbl>
          </a:graphicData>
        </a:graphic>
      </p:graphicFrame>
      <p:graphicFrame>
        <p:nvGraphicFramePr>
          <p:cNvPr id="10" name="Table 4">
            <a:extLst>
              <a:ext uri="{FF2B5EF4-FFF2-40B4-BE49-F238E27FC236}">
                <a16:creationId xmlns:a16="http://schemas.microsoft.com/office/drawing/2014/main" id="{CED07B55-290F-4F1F-925F-AD2DB7E533CD}"/>
              </a:ext>
            </a:extLst>
          </p:cNvPr>
          <p:cNvGraphicFramePr>
            <a:graphicFrameLocks noGrp="1"/>
          </p:cNvGraphicFramePr>
          <p:nvPr>
            <p:ph sz="half" idx="10"/>
            <p:extLst>
              <p:ext uri="{D42A27DB-BD31-4B8C-83A1-F6EECF244321}">
                <p14:modId xmlns:p14="http://schemas.microsoft.com/office/powerpoint/2010/main" val="726623724"/>
              </p:ext>
            </p:extLst>
          </p:nvPr>
        </p:nvGraphicFramePr>
        <p:xfrm>
          <a:off x="6963930" y="3916519"/>
          <a:ext cx="2820266" cy="2560320"/>
        </p:xfrm>
        <a:graphic>
          <a:graphicData uri="http://schemas.openxmlformats.org/drawingml/2006/table">
            <a:tbl>
              <a:tblPr firstRow="1" bandRow="1">
                <a:tableStyleId>{073A0DAA-6AF3-43AB-8588-CEC1D06C72B9}</a:tableStyleId>
              </a:tblPr>
              <a:tblGrid>
                <a:gridCol w="1410133">
                  <a:extLst>
                    <a:ext uri="{9D8B030D-6E8A-4147-A177-3AD203B41FA5}">
                      <a16:colId xmlns:a16="http://schemas.microsoft.com/office/drawing/2014/main" val="2467141512"/>
                    </a:ext>
                  </a:extLst>
                </a:gridCol>
                <a:gridCol w="1410133">
                  <a:extLst>
                    <a:ext uri="{9D8B030D-6E8A-4147-A177-3AD203B41FA5}">
                      <a16:colId xmlns:a16="http://schemas.microsoft.com/office/drawing/2014/main" val="2426386903"/>
                    </a:ext>
                  </a:extLst>
                </a:gridCol>
              </a:tblGrid>
              <a:tr h="329979">
                <a:tc>
                  <a:txBody>
                    <a:bodyPr/>
                    <a:lstStyle/>
                    <a:p>
                      <a:pPr algn="ctr"/>
                      <a:r>
                        <a:rPr lang="en-IN"/>
                        <a:t>Week</a:t>
                      </a:r>
                    </a:p>
                  </a:txBody>
                  <a:tcP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Sales</a:t>
                      </a:r>
                    </a:p>
                  </a:txBody>
                  <a:tcPr>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57876">
                <a:tc>
                  <a:txBody>
                    <a:bodyPr/>
                    <a:lstStyle/>
                    <a:p>
                      <a:pPr algn="ctr"/>
                      <a:r>
                        <a:rPr lang="en-IN">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8936908"/>
                  </a:ext>
                </a:extLst>
              </a:tr>
              <a:tr h="329979">
                <a:tc>
                  <a:txBody>
                    <a:bodyPr/>
                    <a:lstStyle/>
                    <a:p>
                      <a:pPr algn="ctr"/>
                      <a:r>
                        <a:rPr lang="en-IN">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78448"/>
                  </a:ext>
                </a:extLst>
              </a:tr>
              <a:tr h="329979">
                <a:tc>
                  <a:txBody>
                    <a:bodyPr/>
                    <a:lstStyle/>
                    <a:p>
                      <a:pPr algn="ctr"/>
                      <a:r>
                        <a:rPr lang="en-IN">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32357423"/>
                  </a:ext>
                </a:extLst>
              </a:tr>
              <a:tr h="329979">
                <a:tc>
                  <a:txBody>
                    <a:bodyPr/>
                    <a:lstStyle/>
                    <a:p>
                      <a:pPr algn="ctr"/>
                      <a:r>
                        <a:rPr lang="en-IN">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61261"/>
                  </a:ext>
                </a:extLst>
              </a:tr>
              <a:tr h="329979">
                <a:tc>
                  <a:txBody>
                    <a:bodyPr/>
                    <a:lstStyle/>
                    <a:p>
                      <a:pPr algn="ctr"/>
                      <a:r>
                        <a:rPr lang="en-IN">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0018676"/>
                  </a:ext>
                </a:extLst>
              </a:tr>
              <a:tr h="329979">
                <a:tc>
                  <a:txBody>
                    <a:bodyPr/>
                    <a:lstStyle/>
                    <a:p>
                      <a:pPr algn="ctr"/>
                      <a:r>
                        <a:rPr lang="en-IN">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412708"/>
                  </a:ext>
                </a:extLst>
              </a:tr>
            </a:tbl>
          </a:graphicData>
        </a:graphic>
      </p:graphicFrame>
    </p:spTree>
    <p:extLst>
      <p:ext uri="{BB962C8B-B14F-4D97-AF65-F5344CB8AC3E}">
        <p14:creationId xmlns:p14="http://schemas.microsoft.com/office/powerpoint/2010/main" val="3268158767"/>
      </p:ext>
    </p:extLst>
  </p:cSld>
  <p:clrMapOvr>
    <a:masterClrMapping/>
  </p:clrMapOvr>
  <p:transition/>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(6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3" y="1771195"/>
            <a:ext cx="10628812" cy="384048"/>
          </a:xfrm>
        </p:spPr>
        <p:txBody>
          <a:bodyPr/>
          <a:lstStyle/>
          <a:p>
            <a:pPr marL="0" lvl="1" indent="0">
              <a:buNone/>
            </a:pPr>
            <a:r>
              <a:rPr lang="en-US" b="1" u="sng"/>
              <a:t>Example</a:t>
            </a:r>
            <a:r>
              <a:rPr lang="en-US" b="1"/>
              <a:t>:</a:t>
            </a:r>
            <a:r>
              <a:rPr lang="en-US"/>
              <a:t> Gasoline sale time series</a:t>
            </a:r>
          </a:p>
        </p:txBody>
      </p:sp>
      <p:graphicFrame>
        <p:nvGraphicFramePr>
          <p:cNvPr id="7" name="Table 3">
            <a:extLst>
              <a:ext uri="{FF2B5EF4-FFF2-40B4-BE49-F238E27FC236}">
                <a16:creationId xmlns:a16="http://schemas.microsoft.com/office/drawing/2014/main" id="{695E9A9F-3DD2-4510-BC27-749D985BFB17}"/>
              </a:ext>
            </a:extLst>
          </p:cNvPr>
          <p:cNvGraphicFramePr>
            <a:graphicFrameLocks noGrp="1"/>
          </p:cNvGraphicFramePr>
          <p:nvPr>
            <p:ph sz="half" idx="2"/>
            <p:extLst>
              <p:ext uri="{D42A27DB-BD31-4B8C-83A1-F6EECF244321}">
                <p14:modId xmlns:p14="http://schemas.microsoft.com/office/powerpoint/2010/main" val="1852209081"/>
              </p:ext>
            </p:extLst>
          </p:nvPr>
        </p:nvGraphicFramePr>
        <p:xfrm>
          <a:off x="735874" y="2281558"/>
          <a:ext cx="10720251" cy="4114800"/>
        </p:xfrm>
        <a:graphic>
          <a:graphicData uri="http://schemas.openxmlformats.org/drawingml/2006/table">
            <a:tbl>
              <a:tblPr firstRow="1" bandRow="1">
                <a:tableStyleId>{073A0DAA-6AF3-43AB-8588-CEC1D06C72B9}</a:tableStyleId>
              </a:tblPr>
              <a:tblGrid>
                <a:gridCol w="1051663">
                  <a:extLst>
                    <a:ext uri="{9D8B030D-6E8A-4147-A177-3AD203B41FA5}">
                      <a16:colId xmlns:a16="http://schemas.microsoft.com/office/drawing/2014/main" val="3704502776"/>
                    </a:ext>
                  </a:extLst>
                </a:gridCol>
                <a:gridCol w="1529692">
                  <a:extLst>
                    <a:ext uri="{9D8B030D-6E8A-4147-A177-3AD203B41FA5}">
                      <a16:colId xmlns:a16="http://schemas.microsoft.com/office/drawing/2014/main" val="177010526"/>
                    </a:ext>
                  </a:extLst>
                </a:gridCol>
                <a:gridCol w="1242875">
                  <a:extLst>
                    <a:ext uri="{9D8B030D-6E8A-4147-A177-3AD203B41FA5}">
                      <a16:colId xmlns:a16="http://schemas.microsoft.com/office/drawing/2014/main" val="1058157336"/>
                    </a:ext>
                  </a:extLst>
                </a:gridCol>
                <a:gridCol w="1242875">
                  <a:extLst>
                    <a:ext uri="{9D8B030D-6E8A-4147-A177-3AD203B41FA5}">
                      <a16:colId xmlns:a16="http://schemas.microsoft.com/office/drawing/2014/main" val="3770708534"/>
                    </a:ext>
                  </a:extLst>
                </a:gridCol>
                <a:gridCol w="1446493">
                  <a:extLst>
                    <a:ext uri="{9D8B030D-6E8A-4147-A177-3AD203B41FA5}">
                      <a16:colId xmlns:a16="http://schemas.microsoft.com/office/drawing/2014/main" val="1257102708"/>
                    </a:ext>
                  </a:extLst>
                </a:gridCol>
                <a:gridCol w="1147269">
                  <a:extLst>
                    <a:ext uri="{9D8B030D-6E8A-4147-A177-3AD203B41FA5}">
                      <a16:colId xmlns:a16="http://schemas.microsoft.com/office/drawing/2014/main" val="2602235900"/>
                    </a:ext>
                  </a:extLst>
                </a:gridCol>
                <a:gridCol w="1529692">
                  <a:extLst>
                    <a:ext uri="{9D8B030D-6E8A-4147-A177-3AD203B41FA5}">
                      <a16:colId xmlns:a16="http://schemas.microsoft.com/office/drawing/2014/main" val="1106428349"/>
                    </a:ext>
                  </a:extLst>
                </a:gridCol>
                <a:gridCol w="1529692">
                  <a:extLst>
                    <a:ext uri="{9D8B030D-6E8A-4147-A177-3AD203B41FA5}">
                      <a16:colId xmlns:a16="http://schemas.microsoft.com/office/drawing/2014/main" val="3739645264"/>
                    </a:ext>
                  </a:extLst>
                </a:gridCol>
              </a:tblGrid>
              <a:tr h="1162304">
                <a:tc>
                  <a:txBody>
                    <a:bodyPr/>
                    <a:lstStyle/>
                    <a:p>
                      <a:pPr algn="ctr"/>
                      <a:r>
                        <a:rPr lang="en-IN"/>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Absolute value of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Squared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Percentage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Absolute value of percentage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57632">
                <a:tc>
                  <a:txBody>
                    <a:bodyPr/>
                    <a:lstStyle/>
                    <a:p>
                      <a:pPr algn="ctr"/>
                      <a:r>
                        <a:rPr lang="en-IN">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335948">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16</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19.05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19.05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357632">
                <a:tc>
                  <a:txBody>
                    <a:bodyPr/>
                    <a:lstStyle/>
                    <a:p>
                      <a:pPr algn="ctr"/>
                      <a:r>
                        <a:rPr lang="en-IN">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−10.53</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10.53</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357632">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16</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17.39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17.39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357632">
                <a:tc>
                  <a:txBody>
                    <a:bodyPr/>
                    <a:lstStyle/>
                    <a:p>
                      <a:pPr algn="ctr"/>
                      <a:r>
                        <a:rPr lang="en-IN">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−5</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−27.78</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27.78</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r h="357632">
                <a:tc>
                  <a:txBody>
                    <a:bodyPr/>
                    <a:lstStyle/>
                    <a:p>
                      <a:pPr algn="ctr"/>
                      <a:r>
                        <a:rPr lang="en-IN">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−12.5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12.5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994734"/>
                  </a:ext>
                </a:extLst>
              </a:tr>
              <a:tr h="357632">
                <a:tc>
                  <a:txBody>
                    <a:bodyPr/>
                    <a:lstStyle/>
                    <a:p>
                      <a:pPr algn="ctr"/>
                      <a:r>
                        <a:rPr lang="en-IN">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16</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20.00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20.00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8253546"/>
                  </a:ext>
                </a:extLst>
              </a:tr>
              <a:tr h="357632">
                <a:tc>
                  <a:txBody>
                    <a:bodyPr/>
                    <a:lstStyle/>
                    <a:p>
                      <a:pPr algn="ctr"/>
                      <a:r>
                        <a:rPr lang="en-IN">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−11.11</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11.11</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95844375"/>
                  </a:ext>
                </a:extLst>
              </a:tr>
            </a:tbl>
          </a:graphicData>
        </a:graphic>
      </p:graphicFrame>
    </p:spTree>
    <p:extLst>
      <p:ext uri="{BB962C8B-B14F-4D97-AF65-F5344CB8AC3E}">
        <p14:creationId xmlns:p14="http://schemas.microsoft.com/office/powerpoint/2010/main" val="2316068305"/>
      </p:ext>
    </p:extLst>
  </p:cSld>
  <p:clrMapOvr>
    <a:masterClrMapping/>
  </p:clrMapOvr>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(7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3" y="1765246"/>
            <a:ext cx="10881360" cy="576612"/>
          </a:xfrm>
        </p:spPr>
        <p:txBody>
          <a:bodyPr/>
          <a:lstStyle/>
          <a:p>
            <a:pPr marL="0" lvl="1" indent="0">
              <a:buNone/>
            </a:pPr>
            <a:r>
              <a:rPr lang="en-US" b="1" u="sng"/>
              <a:t>Example</a:t>
            </a:r>
            <a:r>
              <a:rPr lang="en-US" b="1"/>
              <a:t>:</a:t>
            </a:r>
            <a:r>
              <a:rPr lang="en-US"/>
              <a:t> Gasoline sale time series</a:t>
            </a:r>
          </a:p>
        </p:txBody>
      </p:sp>
      <p:graphicFrame>
        <p:nvGraphicFramePr>
          <p:cNvPr id="8" name="Table 3">
            <a:extLst>
              <a:ext uri="{FF2B5EF4-FFF2-40B4-BE49-F238E27FC236}">
                <a16:creationId xmlns:a16="http://schemas.microsoft.com/office/drawing/2014/main" id="{5AB88A02-5EDB-4508-AD7C-E2F397C58C74}"/>
              </a:ext>
            </a:extLst>
          </p:cNvPr>
          <p:cNvGraphicFramePr>
            <a:graphicFrameLocks noGrp="1"/>
          </p:cNvGraphicFramePr>
          <p:nvPr>
            <p:ph sz="half" idx="2"/>
            <p:extLst>
              <p:ext uri="{D42A27DB-BD31-4B8C-83A1-F6EECF244321}">
                <p14:modId xmlns:p14="http://schemas.microsoft.com/office/powerpoint/2010/main" val="1047096832"/>
              </p:ext>
            </p:extLst>
          </p:nvPr>
        </p:nvGraphicFramePr>
        <p:xfrm>
          <a:off x="709107" y="2270142"/>
          <a:ext cx="10789920" cy="3017520"/>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3704502776"/>
                    </a:ext>
                  </a:extLst>
                </a:gridCol>
                <a:gridCol w="1463040">
                  <a:extLst>
                    <a:ext uri="{9D8B030D-6E8A-4147-A177-3AD203B41FA5}">
                      <a16:colId xmlns:a16="http://schemas.microsoft.com/office/drawing/2014/main" val="177010526"/>
                    </a:ext>
                  </a:extLst>
                </a:gridCol>
                <a:gridCol w="1188720">
                  <a:extLst>
                    <a:ext uri="{9D8B030D-6E8A-4147-A177-3AD203B41FA5}">
                      <a16:colId xmlns:a16="http://schemas.microsoft.com/office/drawing/2014/main" val="1058157336"/>
                    </a:ext>
                  </a:extLst>
                </a:gridCol>
                <a:gridCol w="1188720">
                  <a:extLst>
                    <a:ext uri="{9D8B030D-6E8A-4147-A177-3AD203B41FA5}">
                      <a16:colId xmlns:a16="http://schemas.microsoft.com/office/drawing/2014/main" val="3770708534"/>
                    </a:ext>
                  </a:extLst>
                </a:gridCol>
                <a:gridCol w="1554480">
                  <a:extLst>
                    <a:ext uri="{9D8B030D-6E8A-4147-A177-3AD203B41FA5}">
                      <a16:colId xmlns:a16="http://schemas.microsoft.com/office/drawing/2014/main" val="1257102708"/>
                    </a:ext>
                  </a:extLst>
                </a:gridCol>
                <a:gridCol w="1280160">
                  <a:extLst>
                    <a:ext uri="{9D8B030D-6E8A-4147-A177-3AD203B41FA5}">
                      <a16:colId xmlns:a16="http://schemas.microsoft.com/office/drawing/2014/main" val="2602235900"/>
                    </a:ext>
                  </a:extLst>
                </a:gridCol>
                <a:gridCol w="1463040">
                  <a:extLst>
                    <a:ext uri="{9D8B030D-6E8A-4147-A177-3AD203B41FA5}">
                      <a16:colId xmlns:a16="http://schemas.microsoft.com/office/drawing/2014/main" val="1106428349"/>
                    </a:ext>
                  </a:extLst>
                </a:gridCol>
                <a:gridCol w="1737360">
                  <a:extLst>
                    <a:ext uri="{9D8B030D-6E8A-4147-A177-3AD203B41FA5}">
                      <a16:colId xmlns:a16="http://schemas.microsoft.com/office/drawing/2014/main" val="3739645264"/>
                    </a:ext>
                  </a:extLst>
                </a:gridCol>
              </a:tblGrid>
              <a:tr h="987438">
                <a:tc>
                  <a:txBody>
                    <a:bodyPr/>
                    <a:lstStyle/>
                    <a:p>
                      <a:pPr algn="ctr"/>
                      <a:r>
                        <a:rPr lang="en-IN"/>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Absolute value of forecast error</a:t>
                      </a:r>
                    </a:p>
                  </a:txBody>
                  <a:tcPr marR="182880"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Squared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Percentage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a:t>Absolute value of percentage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53568">
                <a:tc>
                  <a:txBody>
                    <a:bodyPr/>
                    <a:lstStyle/>
                    <a:p>
                      <a:pPr algn="ctr"/>
                      <a:r>
                        <a:rPr lang="en-IN">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marR="1828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16</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18.18</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18.18</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353568">
                <a:tc>
                  <a:txBody>
                    <a:bodyPr/>
                    <a:lstStyle/>
                    <a:p>
                      <a:pPr algn="ctr"/>
                      <a:r>
                        <a:rPr lang="en-IN">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marR="1828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−10.00</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10.00</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353568">
                <a:tc>
                  <a:txBody>
                    <a:bodyPr/>
                    <a:lstStyle/>
                    <a:p>
                      <a:pPr algn="ctr"/>
                      <a:r>
                        <a:rPr lang="en-IN">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5</a:t>
                      </a:r>
                    </a:p>
                  </a:txBody>
                  <a:tcPr marR="1828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25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−33.33</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33.33</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353568">
                <a:tc>
                  <a:txBody>
                    <a:bodyPr/>
                    <a:lstStyle/>
                    <a:p>
                      <a:pPr algn="ctr"/>
                      <a:r>
                        <a:rPr lang="en-IN">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7</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7</a:t>
                      </a:r>
                    </a:p>
                  </a:txBody>
                  <a:tcPr marR="1828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49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31.82</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a:solidFill>
                            <a:srgbClr val="000000"/>
                          </a:solidFill>
                        </a:rPr>
                        <a:t>31.82</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353568">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a:solidFill>
                            <a:srgbClr val="000000"/>
                          </a:solidFill>
                        </a:rPr>
                        <a:t>Totals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b="1">
                          <a:solidFill>
                            <a:srgbClr val="000000"/>
                          </a:solidFill>
                        </a:rPr>
                        <a:t>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b="1">
                          <a:solidFill>
                            <a:srgbClr val="000000"/>
                          </a:solidFill>
                        </a:rPr>
                        <a:t>41</a:t>
                      </a:r>
                    </a:p>
                  </a:txBody>
                  <a:tcPr marR="1828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b="1">
                          <a:solidFill>
                            <a:srgbClr val="000000"/>
                          </a:solidFill>
                        </a:rPr>
                        <a:t>179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b="1">
                          <a:solidFill>
                            <a:srgbClr val="000000"/>
                          </a:solidFill>
                        </a:rPr>
                        <a:t>1.19</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b="1">
                          <a:solidFill>
                            <a:srgbClr val="000000"/>
                          </a:solidFill>
                        </a:rPr>
                        <a:t>211.69</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bl>
          </a:graphicData>
        </a:graphic>
      </p:graphicFrame>
    </p:spTree>
    <p:extLst>
      <p:ext uri="{BB962C8B-B14F-4D97-AF65-F5344CB8AC3E}">
        <p14:creationId xmlns:p14="http://schemas.microsoft.com/office/powerpoint/2010/main" val="243642306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(3 of 5)</a:t>
            </a:r>
          </a:p>
        </p:txBody>
      </p:sp>
      <p:sp>
        <p:nvSpPr>
          <p:cNvPr id="5" name="Content Placeholder 2">
            <a:extLst>
              <a:ext uri="{FF2B5EF4-FFF2-40B4-BE49-F238E27FC236}">
                <a16:creationId xmlns:a16="http://schemas.microsoft.com/office/drawing/2014/main" id="{DBA1BBC1-5063-41F2-9A6B-12BE006B326D}"/>
              </a:ext>
            </a:extLst>
          </p:cNvPr>
          <p:cNvSpPr>
            <a:spLocks noGrp="1"/>
          </p:cNvSpPr>
          <p:nvPr>
            <p:ph sz="half" idx="1"/>
          </p:nvPr>
        </p:nvSpPr>
        <p:spPr>
          <a:xfrm>
            <a:off x="476843" y="1825625"/>
            <a:ext cx="11241915" cy="554968"/>
          </a:xfrm>
        </p:spPr>
        <p:txBody>
          <a:bodyPr/>
          <a:lstStyle/>
          <a:p>
            <a:r>
              <a:rPr lang="en-IN"/>
              <a:t>No Apparent Relationship</a:t>
            </a:r>
          </a:p>
        </p:txBody>
      </p:sp>
      <p:pic>
        <p:nvPicPr>
          <p:cNvPr id="8" name="Picture 3" descr="Scatter diagram. When there is no apparent relationship, the plots are scattered randomly. The trendline is horizontal. ">
            <a:extLst>
              <a:ext uri="{FF2B5EF4-FFF2-40B4-BE49-F238E27FC236}">
                <a16:creationId xmlns:a16="http://schemas.microsoft.com/office/drawing/2014/main" id="{64C9622D-5FD8-4848-8A6E-CE4BC3772302}"/>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106653" y="2515525"/>
            <a:ext cx="4976036" cy="3840480"/>
          </a:xfrm>
          <a:prstGeom prst="rect">
            <a:avLst/>
          </a:prstGeom>
        </p:spPr>
      </p:pic>
    </p:spTree>
    <p:extLst>
      <p:ext uri="{BB962C8B-B14F-4D97-AF65-F5344CB8AC3E}">
        <p14:creationId xmlns:p14="http://schemas.microsoft.com/office/powerpoint/2010/main" val="2765197519"/>
      </p:ext>
    </p:extLst>
  </p:cSld>
  <p:clrMapOvr>
    <a:masterClrMapping/>
  </p:clrMapOvr>
  <p:transition/>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Forecast Accuracy (8 of 8)</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2"/>
          </p:nvPr>
        </p:nvSpPr>
        <p:spPr>
          <a:xfrm>
            <a:off x="476843" y="1828800"/>
            <a:ext cx="11241915" cy="1084881"/>
          </a:xfrm>
        </p:spPr>
        <p:txBody>
          <a:bodyPr/>
          <a:lstStyle/>
          <a:p>
            <a:pPr marL="0" lvl="1" indent="0">
              <a:buNone/>
            </a:pPr>
            <a:r>
              <a:rPr lang="en-US" b="1" u="sng"/>
              <a:t>Example</a:t>
            </a:r>
            <a:r>
              <a:rPr lang="en-US" b="1"/>
              <a:t>:</a:t>
            </a:r>
            <a:r>
              <a:rPr lang="en-US"/>
              <a:t> Gasoline sale time series</a:t>
            </a:r>
          </a:p>
          <a:p>
            <a:pPr marL="228600" lvl="1"/>
            <a:r>
              <a:rPr lang="en-US"/>
              <a:t>Naive Forecast Accuracy</a:t>
            </a:r>
          </a:p>
        </p:txBody>
      </p:sp>
      <p:graphicFrame>
        <p:nvGraphicFramePr>
          <p:cNvPr id="12" name="Object 3" descr="Begin equation. M A E equals 41 divided by 11 equals 3.73. End equation.">
            <a:extLst>
              <a:ext uri="{FF2B5EF4-FFF2-40B4-BE49-F238E27FC236}">
                <a16:creationId xmlns:a16="http://schemas.microsoft.com/office/drawing/2014/main" id="{82BD14B0-166E-414D-979A-68D58AC67A50}"/>
              </a:ext>
            </a:extLst>
          </p:cNvPr>
          <p:cNvGraphicFramePr>
            <a:graphicFrameLocks noGrp="1" noChangeAspect="1"/>
          </p:cNvGraphicFramePr>
          <p:nvPr>
            <p:ph idx="10"/>
            <p:extLst>
              <p:ext uri="{D42A27DB-BD31-4B8C-83A1-F6EECF244321}">
                <p14:modId xmlns:p14="http://schemas.microsoft.com/office/powerpoint/2010/main" val="593971159"/>
              </p:ext>
            </p:extLst>
          </p:nvPr>
        </p:nvGraphicFramePr>
        <p:xfrm>
          <a:off x="5497728" y="3133614"/>
          <a:ext cx="2273300" cy="723900"/>
        </p:xfrm>
        <a:graphic>
          <a:graphicData uri="http://schemas.openxmlformats.org/presentationml/2006/ole">
            <mc:AlternateContent xmlns:mc="http://schemas.openxmlformats.org/markup-compatibility/2006">
              <mc:Choice xmlns:v="urn:schemas-microsoft-com:vml" Requires="v">
                <p:oleObj spid="_x0000_s396292" name="Equation" r:id="rId3" imgW="2273040" imgH="723600" progId="Equation.DSMT4">
                  <p:embed/>
                </p:oleObj>
              </mc:Choice>
              <mc:Fallback>
                <p:oleObj name="Equation" r:id="rId3" imgW="2273040" imgH="723600" progId="Equation.DSMT4">
                  <p:embed/>
                  <p:pic>
                    <p:nvPicPr>
                      <p:cNvPr id="0" name="OLE substitute image"/>
                      <p:cNvPicPr/>
                      <p:nvPr/>
                    </p:nvPicPr>
                    <p:blipFill>
                      <a:blip r:embed="rId4"/>
                      <a:stretch>
                        <a:fillRect/>
                      </a:stretch>
                    </p:blipFill>
                    <p:spPr>
                      <a:xfrm>
                        <a:off x="5497728" y="3133614"/>
                        <a:ext cx="2273300" cy="723900"/>
                      </a:xfrm>
                      <a:prstGeom prst="rect">
                        <a:avLst/>
                      </a:prstGeom>
                    </p:spPr>
                  </p:pic>
                </p:oleObj>
              </mc:Fallback>
            </mc:AlternateContent>
          </a:graphicData>
        </a:graphic>
      </p:graphicFrame>
      <p:graphicFrame>
        <p:nvGraphicFramePr>
          <p:cNvPr id="13" name="Object 4" descr="Begin equation. M S E equals 179 divided by 11 equals 16.27. End equation.">
            <a:extLst>
              <a:ext uri="{FF2B5EF4-FFF2-40B4-BE49-F238E27FC236}">
                <a16:creationId xmlns:a16="http://schemas.microsoft.com/office/drawing/2014/main" id="{6D364004-04BA-417C-8425-03AE0658D333}"/>
              </a:ext>
            </a:extLst>
          </p:cNvPr>
          <p:cNvGraphicFramePr>
            <a:graphicFrameLocks noGrp="1" noChangeAspect="1"/>
          </p:cNvGraphicFramePr>
          <p:nvPr>
            <p:ph idx="11"/>
            <p:extLst>
              <p:ext uri="{D42A27DB-BD31-4B8C-83A1-F6EECF244321}">
                <p14:modId xmlns:p14="http://schemas.microsoft.com/office/powerpoint/2010/main" val="2682677161"/>
              </p:ext>
            </p:extLst>
          </p:nvPr>
        </p:nvGraphicFramePr>
        <p:xfrm>
          <a:off x="5332798" y="4224741"/>
          <a:ext cx="2603160" cy="723600"/>
        </p:xfrm>
        <a:graphic>
          <a:graphicData uri="http://schemas.openxmlformats.org/presentationml/2006/ole">
            <mc:AlternateContent xmlns:mc="http://schemas.openxmlformats.org/markup-compatibility/2006">
              <mc:Choice xmlns:v="urn:schemas-microsoft-com:vml" Requires="v">
                <p:oleObj spid="_x0000_s396293" name="Equation" r:id="rId5" imgW="2603160" imgH="723600" progId="Equation.DSMT4">
                  <p:embed/>
                </p:oleObj>
              </mc:Choice>
              <mc:Fallback>
                <p:oleObj name="Equation" r:id="rId5" imgW="2603160" imgH="723600" progId="Equation.DSMT4">
                  <p:embed/>
                  <p:pic>
                    <p:nvPicPr>
                      <p:cNvPr id="0" name="OLE substitute image"/>
                      <p:cNvPicPr/>
                      <p:nvPr/>
                    </p:nvPicPr>
                    <p:blipFill>
                      <a:blip r:embed="rId6"/>
                      <a:stretch>
                        <a:fillRect/>
                      </a:stretch>
                    </p:blipFill>
                    <p:spPr>
                      <a:xfrm>
                        <a:off x="5332798" y="4224741"/>
                        <a:ext cx="2603160" cy="723600"/>
                      </a:xfrm>
                      <a:prstGeom prst="rect">
                        <a:avLst/>
                      </a:prstGeom>
                    </p:spPr>
                  </p:pic>
                </p:oleObj>
              </mc:Fallback>
            </mc:AlternateContent>
          </a:graphicData>
        </a:graphic>
      </p:graphicFrame>
      <p:graphicFrame>
        <p:nvGraphicFramePr>
          <p:cNvPr id="14" name="Object 5" descr="Begin equation. M A P E equals 211.69 divided by 11 equals 19.24 percent. End equation.">
            <a:extLst>
              <a:ext uri="{FF2B5EF4-FFF2-40B4-BE49-F238E27FC236}">
                <a16:creationId xmlns:a16="http://schemas.microsoft.com/office/drawing/2014/main" id="{A864E0CF-E438-467E-8690-21EE7232BD9B}"/>
              </a:ext>
            </a:extLst>
          </p:cNvPr>
          <p:cNvGraphicFramePr>
            <a:graphicFrameLocks noGrp="1" noChangeAspect="1"/>
          </p:cNvGraphicFramePr>
          <p:nvPr>
            <p:ph idx="13"/>
            <p:extLst>
              <p:ext uri="{D42A27DB-BD31-4B8C-83A1-F6EECF244321}">
                <p14:modId xmlns:p14="http://schemas.microsoft.com/office/powerpoint/2010/main" val="178233921"/>
              </p:ext>
            </p:extLst>
          </p:nvPr>
        </p:nvGraphicFramePr>
        <p:xfrm>
          <a:off x="4869118" y="5242473"/>
          <a:ext cx="3530520" cy="723600"/>
        </p:xfrm>
        <a:graphic>
          <a:graphicData uri="http://schemas.openxmlformats.org/presentationml/2006/ole">
            <mc:AlternateContent xmlns:mc="http://schemas.openxmlformats.org/markup-compatibility/2006">
              <mc:Choice xmlns:v="urn:schemas-microsoft-com:vml" Requires="v">
                <p:oleObj spid="_x0000_s396294" name="Equation" r:id="rId7" imgW="3530520" imgH="723600" progId="Equation.DSMT4">
                  <p:embed/>
                </p:oleObj>
              </mc:Choice>
              <mc:Fallback>
                <p:oleObj name="Equation" r:id="rId7" imgW="3530520" imgH="723600" progId="Equation.DSMT4">
                  <p:embed/>
                  <p:pic>
                    <p:nvPicPr>
                      <p:cNvPr id="0" name="OLE substitute image"/>
                      <p:cNvPicPr/>
                      <p:nvPr/>
                    </p:nvPicPr>
                    <p:blipFill>
                      <a:blip r:embed="rId8"/>
                      <a:stretch>
                        <a:fillRect/>
                      </a:stretch>
                    </p:blipFill>
                    <p:spPr>
                      <a:xfrm>
                        <a:off x="4869118" y="5242473"/>
                        <a:ext cx="3530520" cy="723600"/>
                      </a:xfrm>
                      <a:prstGeom prst="rect">
                        <a:avLst/>
                      </a:prstGeom>
                    </p:spPr>
                  </p:pic>
                </p:oleObj>
              </mc:Fallback>
            </mc:AlternateContent>
          </a:graphicData>
        </a:graphic>
      </p:graphicFrame>
    </p:spTree>
    <p:extLst>
      <p:ext uri="{BB962C8B-B14F-4D97-AF65-F5344CB8AC3E}">
        <p14:creationId xmlns:p14="http://schemas.microsoft.com/office/powerpoint/2010/main" val="908213018"/>
      </p:ext>
    </p:extLst>
  </p:cSld>
  <p:clrMapOvr>
    <a:masterClrMapping/>
  </p:clrMapOvr>
  <p:transition/>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Moving Averages and Exponential Smoothing</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rPr>
              <a:t>Now we discuss three forecasting methods that are appropriate for a time series with a horizontal pattern:</a:t>
            </a:r>
          </a:p>
          <a:p>
            <a:pPr lvl="1"/>
            <a:r>
              <a:rPr lang="en-US">
                <a:solidFill>
                  <a:srgbClr val="003865"/>
                </a:solidFill>
              </a:rPr>
              <a:t>Moving Averages</a:t>
            </a:r>
          </a:p>
          <a:p>
            <a:pPr lvl="1"/>
            <a:r>
              <a:rPr lang="en-US">
                <a:solidFill>
                  <a:srgbClr val="003865"/>
                </a:solidFill>
              </a:rPr>
              <a:t>Weighted Moving Averages</a:t>
            </a:r>
          </a:p>
          <a:p>
            <a:pPr lvl="1"/>
            <a:r>
              <a:rPr lang="en-US">
                <a:solidFill>
                  <a:srgbClr val="003865"/>
                </a:solidFill>
              </a:rPr>
              <a:t>Exponential Smoothing</a:t>
            </a:r>
          </a:p>
          <a:p>
            <a:r>
              <a:rPr lang="en-US">
                <a:solidFill>
                  <a:srgbClr val="003865"/>
                </a:solidFill>
              </a:rPr>
              <a:t>They are called </a:t>
            </a:r>
            <a:r>
              <a:rPr lang="en-US" u="sng">
                <a:solidFill>
                  <a:srgbClr val="003865"/>
                </a:solidFill>
              </a:rPr>
              <a:t>smoothing methods</a:t>
            </a:r>
            <a:r>
              <a:rPr lang="en-US">
                <a:solidFill>
                  <a:srgbClr val="003865"/>
                </a:solidFill>
              </a:rPr>
              <a:t> because their objective is to smooth out the random fluctuations in the time series.</a:t>
            </a:r>
          </a:p>
          <a:p>
            <a:r>
              <a:rPr lang="en-US">
                <a:solidFill>
                  <a:srgbClr val="003865"/>
                </a:solidFill>
              </a:rPr>
              <a:t>They are most appropriate for short-range forecasts.</a:t>
            </a:r>
          </a:p>
        </p:txBody>
      </p:sp>
    </p:spTree>
    <p:extLst>
      <p:ext uri="{BB962C8B-B14F-4D97-AF65-F5344CB8AC3E}">
        <p14:creationId xmlns:p14="http://schemas.microsoft.com/office/powerpoint/2010/main" val="7101766"/>
      </p:ext>
    </p:extLst>
  </p:cSld>
  <p:clrMapOvr>
    <a:masterClrMapping/>
  </p:clrMapOvr>
  <p:transition/>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Moving Averages (1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2"/>
          </p:nvPr>
        </p:nvSpPr>
        <p:spPr>
          <a:xfrm>
            <a:off x="476843" y="1828800"/>
            <a:ext cx="11241915" cy="914400"/>
          </a:xfrm>
        </p:spPr>
        <p:txBody>
          <a:bodyPr/>
          <a:lstStyle/>
          <a:p>
            <a:r>
              <a:rPr lang="en-US">
                <a:solidFill>
                  <a:srgbClr val="003865"/>
                </a:solidFill>
              </a:rPr>
              <a:t>The moving averages method uses the average of the most recent </a:t>
            </a:r>
            <a:r>
              <a:rPr lang="en-US" i="1">
                <a:solidFill>
                  <a:srgbClr val="003865"/>
                </a:solidFill>
              </a:rPr>
              <a:t>k</a:t>
            </a:r>
            <a:r>
              <a:rPr lang="en-US">
                <a:solidFill>
                  <a:srgbClr val="003865"/>
                </a:solidFill>
              </a:rPr>
              <a:t> data values in the time series as the forecast for the next period.</a:t>
            </a:r>
          </a:p>
        </p:txBody>
      </p:sp>
      <p:graphicFrame>
        <p:nvGraphicFramePr>
          <p:cNvPr id="11" name="Object 3" descr="Begin equation. F subscript t plus 1 baseline equals start fraction summation of the most recent k data values end summation divided by k end fraction equals start fraction Y subscript t baseline plus Y subscript t minus 1 baseline plus ellipses plus Y subscript t minus k plus 1 baseline divided by k end fraction. End equation. ">
            <a:extLst>
              <a:ext uri="{FF2B5EF4-FFF2-40B4-BE49-F238E27FC236}">
                <a16:creationId xmlns:a16="http://schemas.microsoft.com/office/drawing/2014/main" id="{8AAE8ED0-1B8A-465C-A899-9D6177569DBE}"/>
              </a:ext>
            </a:extLst>
          </p:cNvPr>
          <p:cNvGraphicFramePr>
            <a:graphicFrameLocks noGrp="1" noChangeAspect="1"/>
          </p:cNvGraphicFramePr>
          <p:nvPr>
            <p:ph idx="15"/>
            <p:extLst>
              <p:ext uri="{D42A27DB-BD31-4B8C-83A1-F6EECF244321}">
                <p14:modId xmlns:p14="http://schemas.microsoft.com/office/powerpoint/2010/main" val="373230491"/>
              </p:ext>
            </p:extLst>
          </p:nvPr>
        </p:nvGraphicFramePr>
        <p:xfrm>
          <a:off x="2222500" y="2959100"/>
          <a:ext cx="7747000" cy="787400"/>
        </p:xfrm>
        <a:graphic>
          <a:graphicData uri="http://schemas.openxmlformats.org/presentationml/2006/ole">
            <mc:AlternateContent xmlns:mc="http://schemas.openxmlformats.org/markup-compatibility/2006">
              <mc:Choice xmlns:v="urn:schemas-microsoft-com:vml" Requires="v">
                <p:oleObj spid="_x0000_s397315" name="Equation" r:id="rId3" imgW="7746840" imgH="787320" progId="Equation.DSMT4">
                  <p:embed/>
                </p:oleObj>
              </mc:Choice>
              <mc:Fallback>
                <p:oleObj name="Equation" r:id="rId3" imgW="7746840" imgH="787320" progId="Equation.DSMT4">
                  <p:embed/>
                  <p:pic>
                    <p:nvPicPr>
                      <p:cNvPr id="0" name="OLE substitute image"/>
                      <p:cNvPicPr/>
                      <p:nvPr/>
                    </p:nvPicPr>
                    <p:blipFill>
                      <a:blip r:embed="rId4"/>
                      <a:stretch>
                        <a:fillRect/>
                      </a:stretch>
                    </p:blipFill>
                    <p:spPr>
                      <a:xfrm>
                        <a:off x="2222500" y="2959100"/>
                        <a:ext cx="7747000" cy="787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010172C-1317-406E-9208-0EC52AD2A720}"/>
              </a:ext>
            </a:extLst>
          </p:cNvPr>
          <p:cNvSpPr>
            <a:spLocks noGrp="1"/>
          </p:cNvSpPr>
          <p:nvPr>
            <p:ph idx="10"/>
          </p:nvPr>
        </p:nvSpPr>
        <p:spPr>
          <a:xfrm>
            <a:off x="716336" y="4004396"/>
            <a:ext cx="1382954" cy="457200"/>
          </a:xfrm>
        </p:spPr>
        <p:txBody>
          <a:bodyPr/>
          <a:lstStyle/>
          <a:p>
            <a:pPr algn="l"/>
            <a:r>
              <a:rPr lang="en-US"/>
              <a:t>where:</a:t>
            </a:r>
          </a:p>
        </p:txBody>
      </p:sp>
      <p:graphicFrame>
        <p:nvGraphicFramePr>
          <p:cNvPr id="9" name="Object 5" descr="F subscript t plus 1 baseline equals forecast of the time series of period t plus 1. Y superscript t baseline equals actual values of the time series in the period t.">
            <a:extLst>
              <a:ext uri="{FF2B5EF4-FFF2-40B4-BE49-F238E27FC236}">
                <a16:creationId xmlns:a16="http://schemas.microsoft.com/office/drawing/2014/main" id="{FA419509-5190-4923-A1DD-5747BFA29558}"/>
              </a:ext>
            </a:extLst>
          </p:cNvPr>
          <p:cNvGraphicFramePr>
            <a:graphicFrameLocks noGrp="1" noChangeAspect="1"/>
          </p:cNvGraphicFramePr>
          <p:nvPr>
            <p:ph idx="11"/>
            <p:extLst>
              <p:ext uri="{D42A27DB-BD31-4B8C-83A1-F6EECF244321}">
                <p14:modId xmlns:p14="http://schemas.microsoft.com/office/powerpoint/2010/main" val="1846358993"/>
              </p:ext>
            </p:extLst>
          </p:nvPr>
        </p:nvGraphicFramePr>
        <p:xfrm>
          <a:off x="2223273" y="4058513"/>
          <a:ext cx="6273720" cy="863280"/>
        </p:xfrm>
        <a:graphic>
          <a:graphicData uri="http://schemas.openxmlformats.org/presentationml/2006/ole">
            <mc:AlternateContent xmlns:mc="http://schemas.openxmlformats.org/markup-compatibility/2006">
              <mc:Choice xmlns:v="urn:schemas-microsoft-com:vml" Requires="v">
                <p:oleObj spid="_x0000_s397316" name="Equation" r:id="rId5" imgW="6273720" imgH="863280" progId="Equation.DSMT4">
                  <p:embed/>
                </p:oleObj>
              </mc:Choice>
              <mc:Fallback>
                <p:oleObj name="Equation" r:id="rId5" imgW="6273720" imgH="863280" progId="Equation.DSMT4">
                  <p:embed/>
                  <p:pic>
                    <p:nvPicPr>
                      <p:cNvPr id="0" name="OLE substitute image"/>
                      <p:cNvPicPr/>
                      <p:nvPr/>
                    </p:nvPicPr>
                    <p:blipFill>
                      <a:blip r:embed="rId6"/>
                      <a:stretch>
                        <a:fillRect/>
                      </a:stretch>
                    </p:blipFill>
                    <p:spPr>
                      <a:xfrm>
                        <a:off x="2223273" y="4058513"/>
                        <a:ext cx="6273720" cy="86328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175489B7-602F-4700-87A9-F258815CD84F}"/>
              </a:ext>
            </a:extLst>
          </p:cNvPr>
          <p:cNvSpPr>
            <a:spLocks noGrp="1"/>
          </p:cNvSpPr>
          <p:nvPr>
            <p:ph idx="13"/>
          </p:nvPr>
        </p:nvSpPr>
        <p:spPr>
          <a:xfrm>
            <a:off x="476842" y="5203796"/>
            <a:ext cx="11238313" cy="548640"/>
          </a:xfrm>
        </p:spPr>
        <p:txBody>
          <a:bodyPr/>
          <a:lstStyle/>
          <a:p>
            <a:pPr marL="228600" indent="-228600" algn="l">
              <a:buFont typeface="Arial" pitchFamily="34" charset="0"/>
              <a:buChar char="•"/>
            </a:pPr>
            <a:r>
              <a:rPr lang="en-US"/>
              <a:t>Each observation in the moving average calculation receives the same weight.</a:t>
            </a:r>
          </a:p>
          <a:p>
            <a:pPr marL="228600" indent="-228600" algn="l">
              <a:buFont typeface="Arial" pitchFamily="34" charset="0"/>
              <a:buChar char="•"/>
            </a:pPr>
            <a:endParaRPr lang="en-US"/>
          </a:p>
        </p:txBody>
      </p:sp>
    </p:spTree>
    <p:extLst>
      <p:ext uri="{BB962C8B-B14F-4D97-AF65-F5344CB8AC3E}">
        <p14:creationId xmlns:p14="http://schemas.microsoft.com/office/powerpoint/2010/main" val="572836346"/>
      </p:ext>
    </p:extLst>
  </p:cSld>
  <p:clrMapOvr>
    <a:masterClrMapping/>
  </p:clrMapOvr>
  <p:transition/>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Moving Averages (2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rPr>
              <a:t>The term </a:t>
            </a:r>
            <a:r>
              <a:rPr lang="en-US" i="1">
                <a:solidFill>
                  <a:srgbClr val="003865"/>
                </a:solidFill>
              </a:rPr>
              <a:t>moving</a:t>
            </a:r>
            <a:r>
              <a:rPr lang="en-US">
                <a:solidFill>
                  <a:srgbClr val="003865"/>
                </a:solidFill>
              </a:rPr>
              <a:t> is used because every time a new observation becomes available for the time series, it replaces the oldest observation in the equation.</a:t>
            </a:r>
          </a:p>
          <a:p>
            <a:r>
              <a:rPr lang="en-US">
                <a:solidFill>
                  <a:srgbClr val="003865"/>
                </a:solidFill>
              </a:rPr>
              <a:t>As a result, the average will change, or move, as new observations become available.</a:t>
            </a:r>
          </a:p>
        </p:txBody>
      </p:sp>
    </p:spTree>
    <p:extLst>
      <p:ext uri="{BB962C8B-B14F-4D97-AF65-F5344CB8AC3E}">
        <p14:creationId xmlns:p14="http://schemas.microsoft.com/office/powerpoint/2010/main" val="1314675"/>
      </p:ext>
    </p:extLst>
  </p:cSld>
  <p:clrMapOvr>
    <a:masterClrMapping/>
  </p:clrMapOvr>
  <p:transition/>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Moving Averages (3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a:solidFill>
                  <a:srgbClr val="003865"/>
                </a:solidFill>
              </a:rPr>
              <a:t>To use moving averages to forecast, we must first select the order </a:t>
            </a:r>
            <a:r>
              <a:rPr lang="en-US" i="1">
                <a:solidFill>
                  <a:srgbClr val="003865"/>
                </a:solidFill>
              </a:rPr>
              <a:t>k</a:t>
            </a:r>
            <a:r>
              <a:rPr lang="en-US">
                <a:solidFill>
                  <a:srgbClr val="003865"/>
                </a:solidFill>
              </a:rPr>
              <a:t>, or number of time series values, to be included in the moving average.</a:t>
            </a:r>
          </a:p>
          <a:p>
            <a:r>
              <a:rPr lang="en-US">
                <a:solidFill>
                  <a:srgbClr val="003865"/>
                </a:solidFill>
              </a:rPr>
              <a:t>A smaller value of </a:t>
            </a:r>
            <a:r>
              <a:rPr lang="en-US" i="1">
                <a:solidFill>
                  <a:srgbClr val="003865"/>
                </a:solidFill>
              </a:rPr>
              <a:t>k</a:t>
            </a:r>
            <a:r>
              <a:rPr lang="en-US">
                <a:solidFill>
                  <a:srgbClr val="003865"/>
                </a:solidFill>
              </a:rPr>
              <a:t> will track shifts in a time series more quickly than a larger value of </a:t>
            </a:r>
            <a:r>
              <a:rPr lang="en-US" i="1">
                <a:solidFill>
                  <a:srgbClr val="003865"/>
                </a:solidFill>
              </a:rPr>
              <a:t>k</a:t>
            </a:r>
            <a:r>
              <a:rPr lang="en-US">
                <a:solidFill>
                  <a:srgbClr val="003865"/>
                </a:solidFill>
              </a:rPr>
              <a:t>.</a:t>
            </a:r>
          </a:p>
          <a:p>
            <a:r>
              <a:rPr lang="en-US">
                <a:solidFill>
                  <a:srgbClr val="003865"/>
                </a:solidFill>
              </a:rPr>
              <a:t>If more past observations are considered relevant, then a larger value of </a:t>
            </a:r>
            <a:r>
              <a:rPr lang="en-US" i="1">
                <a:solidFill>
                  <a:srgbClr val="003865"/>
                </a:solidFill>
              </a:rPr>
              <a:t>k</a:t>
            </a:r>
            <a:r>
              <a:rPr lang="en-US">
                <a:solidFill>
                  <a:srgbClr val="003865"/>
                </a:solidFill>
              </a:rPr>
              <a:t> is better.</a:t>
            </a:r>
          </a:p>
        </p:txBody>
      </p:sp>
    </p:spTree>
    <p:extLst>
      <p:ext uri="{BB962C8B-B14F-4D97-AF65-F5344CB8AC3E}">
        <p14:creationId xmlns:p14="http://schemas.microsoft.com/office/powerpoint/2010/main" val="1922182937"/>
      </p:ext>
    </p:extLst>
  </p:cSld>
  <p:clrMapOvr>
    <a:masterClrMapping/>
  </p:clrMapOvr>
  <p:transition/>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Moving Averages (4 of 7)</a:t>
            </a:r>
            <a:endParaRPr lang="en-IN"/>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4" y="1825625"/>
            <a:ext cx="11241914" cy="457200"/>
          </a:xfrm>
        </p:spPr>
        <p:txBody>
          <a:bodyPr/>
          <a:lstStyle/>
          <a:p>
            <a:pPr marL="0" indent="0">
              <a:buNone/>
            </a:pPr>
            <a:r>
              <a:rPr lang="en-US" b="1" u="sng"/>
              <a:t>Example</a:t>
            </a:r>
            <a:r>
              <a:rPr lang="en-US" b="1"/>
              <a:t>:</a:t>
            </a:r>
            <a:r>
              <a:rPr lang="en-US"/>
              <a:t> Gasoline sale time series: three-week moving average</a:t>
            </a:r>
          </a:p>
        </p:txBody>
      </p:sp>
      <p:graphicFrame>
        <p:nvGraphicFramePr>
          <p:cNvPr id="9" name="Table 3">
            <a:extLst>
              <a:ext uri="{FF2B5EF4-FFF2-40B4-BE49-F238E27FC236}">
                <a16:creationId xmlns:a16="http://schemas.microsoft.com/office/drawing/2014/main" id="{0E4A6EBD-B9F9-43EC-B3EA-1329BDB927C0}"/>
              </a:ext>
            </a:extLst>
          </p:cNvPr>
          <p:cNvGraphicFramePr>
            <a:graphicFrameLocks noGrp="1"/>
          </p:cNvGraphicFramePr>
          <p:nvPr>
            <p:ph sz="half" idx="2"/>
            <p:extLst>
              <p:ext uri="{D42A27DB-BD31-4B8C-83A1-F6EECF244321}">
                <p14:modId xmlns:p14="http://schemas.microsoft.com/office/powerpoint/2010/main" val="3678397727"/>
              </p:ext>
            </p:extLst>
          </p:nvPr>
        </p:nvGraphicFramePr>
        <p:xfrm>
          <a:off x="535706" y="2356099"/>
          <a:ext cx="10317193" cy="3505200"/>
        </p:xfrm>
        <a:graphic>
          <a:graphicData uri="http://schemas.openxmlformats.org/drawingml/2006/table">
            <a:tbl>
              <a:tblPr firstRow="1" bandRow="1">
                <a:tableStyleId>{073A0DAA-6AF3-43AB-8588-CEC1D06C72B9}</a:tableStyleId>
              </a:tblPr>
              <a:tblGrid>
                <a:gridCol w="866058">
                  <a:extLst>
                    <a:ext uri="{9D8B030D-6E8A-4147-A177-3AD203B41FA5}">
                      <a16:colId xmlns:a16="http://schemas.microsoft.com/office/drawing/2014/main" val="3704502776"/>
                    </a:ext>
                  </a:extLst>
                </a:gridCol>
                <a:gridCol w="947215">
                  <a:extLst>
                    <a:ext uri="{9D8B030D-6E8A-4147-A177-3AD203B41FA5}">
                      <a16:colId xmlns:a16="http://schemas.microsoft.com/office/drawing/2014/main" val="177010526"/>
                    </a:ext>
                  </a:extLst>
                </a:gridCol>
                <a:gridCol w="1188720">
                  <a:extLst>
                    <a:ext uri="{9D8B030D-6E8A-4147-A177-3AD203B41FA5}">
                      <a16:colId xmlns:a16="http://schemas.microsoft.com/office/drawing/2014/main" val="1058157336"/>
                    </a:ext>
                  </a:extLst>
                </a:gridCol>
                <a:gridCol w="1188720">
                  <a:extLst>
                    <a:ext uri="{9D8B030D-6E8A-4147-A177-3AD203B41FA5}">
                      <a16:colId xmlns:a16="http://schemas.microsoft.com/office/drawing/2014/main" val="3770708534"/>
                    </a:ext>
                  </a:extLst>
                </a:gridCol>
                <a:gridCol w="1737360">
                  <a:extLst>
                    <a:ext uri="{9D8B030D-6E8A-4147-A177-3AD203B41FA5}">
                      <a16:colId xmlns:a16="http://schemas.microsoft.com/office/drawing/2014/main" val="1257102708"/>
                    </a:ext>
                  </a:extLst>
                </a:gridCol>
                <a:gridCol w="1097280">
                  <a:extLst>
                    <a:ext uri="{9D8B030D-6E8A-4147-A177-3AD203B41FA5}">
                      <a16:colId xmlns:a16="http://schemas.microsoft.com/office/drawing/2014/main" val="2602235900"/>
                    </a:ext>
                  </a:extLst>
                </a:gridCol>
                <a:gridCol w="1463040">
                  <a:extLst>
                    <a:ext uri="{9D8B030D-6E8A-4147-A177-3AD203B41FA5}">
                      <a16:colId xmlns:a16="http://schemas.microsoft.com/office/drawing/2014/main" val="1106428349"/>
                    </a:ext>
                  </a:extLst>
                </a:gridCol>
                <a:gridCol w="1828800">
                  <a:extLst>
                    <a:ext uri="{9D8B030D-6E8A-4147-A177-3AD203B41FA5}">
                      <a16:colId xmlns:a16="http://schemas.microsoft.com/office/drawing/2014/main" val="3739645264"/>
                    </a:ext>
                  </a:extLst>
                </a:gridCol>
              </a:tblGrid>
              <a:tr h="772867">
                <a:tc>
                  <a:txBody>
                    <a:bodyPr/>
                    <a:lstStyle/>
                    <a:p>
                      <a:pPr algn="ctr"/>
                      <a:r>
                        <a:rPr lang="en-IN" sz="1600"/>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Absolute value of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Squared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Percentage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Absolute value of percentage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14872">
                <a:tc>
                  <a:txBody>
                    <a:bodyPr/>
                    <a:lstStyle/>
                    <a:p>
                      <a:pPr algn="ctr"/>
                      <a:r>
                        <a:rPr lang="en-IN" sz="1600">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314872">
                <a:tc>
                  <a:txBody>
                    <a:bodyPr/>
                    <a:lstStyle/>
                    <a:p>
                      <a:pPr algn="ctr"/>
                      <a:r>
                        <a:rPr lang="en-IN" sz="1600">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314872">
                <a:tc>
                  <a:txBody>
                    <a:bodyPr/>
                    <a:lstStyle/>
                    <a:p>
                      <a:pPr algn="ctr"/>
                      <a:r>
                        <a:rPr lang="en-IN" sz="1600">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314872">
                <a:tc>
                  <a:txBody>
                    <a:bodyPr/>
                    <a:lstStyle/>
                    <a:p>
                      <a:pPr algn="ctr"/>
                      <a:r>
                        <a:rPr lang="en-IN" sz="16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16</a:t>
                      </a:r>
                    </a:p>
                  </a:txBody>
                  <a:tcPr marR="4572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17.39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17.39</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314872">
                <a:tc>
                  <a:txBody>
                    <a:bodyPr/>
                    <a:lstStyle/>
                    <a:p>
                      <a:pPr algn="ctr"/>
                      <a:r>
                        <a:rPr lang="en-IN" sz="1600">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−3</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9</a:t>
                      </a:r>
                    </a:p>
                  </a:txBody>
                  <a:tcPr marR="4572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−16.67</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−16.67</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r h="314872">
                <a:tc>
                  <a:txBody>
                    <a:bodyPr/>
                    <a:lstStyle/>
                    <a:p>
                      <a:pPr algn="ctr"/>
                      <a:r>
                        <a:rPr lang="en-IN" sz="1600">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16</a:t>
                      </a:r>
                    </a:p>
                  </a:txBody>
                  <a:tcPr marR="4572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−25.00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−25.00</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994734"/>
                  </a:ext>
                </a:extLst>
              </a:tr>
              <a:tr h="314872">
                <a:tc>
                  <a:txBody>
                    <a:bodyPr/>
                    <a:lstStyle/>
                    <a:p>
                      <a:pPr algn="ctr"/>
                      <a:r>
                        <a:rPr lang="en-IN" sz="1600">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a:t>
                      </a:r>
                    </a:p>
                  </a:txBody>
                  <a:tcPr marR="4572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5.00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5.00</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8253546"/>
                  </a:ext>
                </a:extLst>
              </a:tr>
              <a:tr h="314872">
                <a:tc>
                  <a:txBody>
                    <a:bodyPr/>
                    <a:lstStyle/>
                    <a:p>
                      <a:pPr algn="ctr"/>
                      <a:r>
                        <a:rPr lang="en-IN" sz="1600">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a:t>
                      </a:r>
                    </a:p>
                  </a:txBody>
                  <a:tcPr marR="4572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0.00</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95844375"/>
                  </a:ext>
                </a:extLst>
              </a:tr>
            </a:tbl>
          </a:graphicData>
        </a:graphic>
      </p:graphicFrame>
      <p:graphicFrame>
        <p:nvGraphicFramePr>
          <p:cNvPr id="11" name="Object 4" descr="Begin equation. Begin fraction. 17 plus 21 plus 19 divided by 3. End fraction.">
            <a:extLst>
              <a:ext uri="{FF2B5EF4-FFF2-40B4-BE49-F238E27FC236}">
                <a16:creationId xmlns:a16="http://schemas.microsoft.com/office/drawing/2014/main" id="{62793D8B-BD2C-42AF-B4BC-385B234FD019}"/>
              </a:ext>
            </a:extLst>
          </p:cNvPr>
          <p:cNvGraphicFramePr>
            <a:graphicFrameLocks noGrp="1" noChangeAspect="1"/>
          </p:cNvGraphicFramePr>
          <p:nvPr>
            <p:ph sz="half" idx="10"/>
            <p:extLst>
              <p:ext uri="{D42A27DB-BD31-4B8C-83A1-F6EECF244321}">
                <p14:modId xmlns:p14="http://schemas.microsoft.com/office/powerpoint/2010/main" val="3298349119"/>
              </p:ext>
            </p:extLst>
          </p:nvPr>
        </p:nvGraphicFramePr>
        <p:xfrm>
          <a:off x="460375" y="5934574"/>
          <a:ext cx="2112963" cy="406400"/>
        </p:xfrm>
        <a:graphic>
          <a:graphicData uri="http://schemas.openxmlformats.org/presentationml/2006/ole">
            <mc:AlternateContent xmlns:mc="http://schemas.openxmlformats.org/markup-compatibility/2006">
              <mc:Choice xmlns:v="urn:schemas-microsoft-com:vml" Requires="v">
                <p:oleObj spid="_x0000_s398338" name="Equation" r:id="rId3" imgW="1650960" imgH="317160" progId="Equation.DSMT4">
                  <p:embed/>
                </p:oleObj>
              </mc:Choice>
              <mc:Fallback>
                <p:oleObj name="Equation" r:id="rId3" imgW="1650960" imgH="317160" progId="Equation.DSMT4">
                  <p:embed/>
                  <p:pic>
                    <p:nvPicPr>
                      <p:cNvPr id="0" name="OLE substitute image"/>
                      <p:cNvPicPr/>
                      <p:nvPr/>
                    </p:nvPicPr>
                    <p:blipFill>
                      <a:blip r:embed="rId4"/>
                      <a:stretch>
                        <a:fillRect/>
                      </a:stretch>
                    </p:blipFill>
                    <p:spPr>
                      <a:xfrm>
                        <a:off x="460375" y="5934574"/>
                        <a:ext cx="2112963" cy="406400"/>
                      </a:xfrm>
                      <a:prstGeom prst="rect">
                        <a:avLst/>
                      </a:prstGeom>
                    </p:spPr>
                  </p:pic>
                </p:oleObj>
              </mc:Fallback>
            </mc:AlternateContent>
          </a:graphicData>
        </a:graphic>
      </p:graphicFrame>
    </p:spTree>
    <p:extLst>
      <p:ext uri="{BB962C8B-B14F-4D97-AF65-F5344CB8AC3E}">
        <p14:creationId xmlns:p14="http://schemas.microsoft.com/office/powerpoint/2010/main" val="2510454905"/>
      </p:ext>
    </p:extLst>
  </p:cSld>
  <p:clrMapOvr>
    <a:masterClrMapping/>
  </p:clrMapOvr>
  <p:transition/>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Moving Averages (5 of 7)</a:t>
            </a:r>
            <a:endParaRPr lang="en-IN"/>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3" y="1825625"/>
            <a:ext cx="10527466" cy="561114"/>
          </a:xfrm>
        </p:spPr>
        <p:txBody>
          <a:bodyPr/>
          <a:lstStyle/>
          <a:p>
            <a:pPr marL="0" indent="0">
              <a:buNone/>
            </a:pPr>
            <a:r>
              <a:rPr lang="en-US" b="1" u="sng"/>
              <a:t>Example</a:t>
            </a:r>
            <a:r>
              <a:rPr lang="en-US" b="1"/>
              <a:t>:</a:t>
            </a:r>
            <a:r>
              <a:rPr lang="en-US"/>
              <a:t> Gasoline sale time series: three-week moving average</a:t>
            </a:r>
          </a:p>
        </p:txBody>
      </p:sp>
      <p:graphicFrame>
        <p:nvGraphicFramePr>
          <p:cNvPr id="10" name="Table 3">
            <a:extLst>
              <a:ext uri="{FF2B5EF4-FFF2-40B4-BE49-F238E27FC236}">
                <a16:creationId xmlns:a16="http://schemas.microsoft.com/office/drawing/2014/main" id="{71D9AC80-B1E9-4796-847F-A8A0180BBD40}"/>
              </a:ext>
            </a:extLst>
          </p:cNvPr>
          <p:cNvGraphicFramePr>
            <a:graphicFrameLocks noGrp="1"/>
          </p:cNvGraphicFramePr>
          <p:nvPr>
            <p:ph sz="half" idx="2"/>
            <p:extLst>
              <p:ext uri="{D42A27DB-BD31-4B8C-83A1-F6EECF244321}">
                <p14:modId xmlns:p14="http://schemas.microsoft.com/office/powerpoint/2010/main" val="1711316097"/>
              </p:ext>
            </p:extLst>
          </p:nvPr>
        </p:nvGraphicFramePr>
        <p:xfrm>
          <a:off x="512701" y="2378240"/>
          <a:ext cx="10527466" cy="2529840"/>
        </p:xfrm>
        <a:graphic>
          <a:graphicData uri="http://schemas.openxmlformats.org/drawingml/2006/table">
            <a:tbl>
              <a:tblPr firstRow="1" bandRow="1">
                <a:tableStyleId>{073A0DAA-6AF3-43AB-8588-CEC1D06C72B9}</a:tableStyleId>
              </a:tblPr>
              <a:tblGrid>
                <a:gridCol w="822960">
                  <a:extLst>
                    <a:ext uri="{9D8B030D-6E8A-4147-A177-3AD203B41FA5}">
                      <a16:colId xmlns:a16="http://schemas.microsoft.com/office/drawing/2014/main" val="3704502776"/>
                    </a:ext>
                  </a:extLst>
                </a:gridCol>
                <a:gridCol w="1371600">
                  <a:extLst>
                    <a:ext uri="{9D8B030D-6E8A-4147-A177-3AD203B41FA5}">
                      <a16:colId xmlns:a16="http://schemas.microsoft.com/office/drawing/2014/main" val="177010526"/>
                    </a:ext>
                  </a:extLst>
                </a:gridCol>
                <a:gridCol w="1097280">
                  <a:extLst>
                    <a:ext uri="{9D8B030D-6E8A-4147-A177-3AD203B41FA5}">
                      <a16:colId xmlns:a16="http://schemas.microsoft.com/office/drawing/2014/main" val="1058157336"/>
                    </a:ext>
                  </a:extLst>
                </a:gridCol>
                <a:gridCol w="1097280">
                  <a:extLst>
                    <a:ext uri="{9D8B030D-6E8A-4147-A177-3AD203B41FA5}">
                      <a16:colId xmlns:a16="http://schemas.microsoft.com/office/drawing/2014/main" val="3770708534"/>
                    </a:ext>
                  </a:extLst>
                </a:gridCol>
                <a:gridCol w="1554480">
                  <a:extLst>
                    <a:ext uri="{9D8B030D-6E8A-4147-A177-3AD203B41FA5}">
                      <a16:colId xmlns:a16="http://schemas.microsoft.com/office/drawing/2014/main" val="1257102708"/>
                    </a:ext>
                  </a:extLst>
                </a:gridCol>
                <a:gridCol w="1554480">
                  <a:extLst>
                    <a:ext uri="{9D8B030D-6E8A-4147-A177-3AD203B41FA5}">
                      <a16:colId xmlns:a16="http://schemas.microsoft.com/office/drawing/2014/main" val="2602235900"/>
                    </a:ext>
                  </a:extLst>
                </a:gridCol>
                <a:gridCol w="1383466">
                  <a:extLst>
                    <a:ext uri="{9D8B030D-6E8A-4147-A177-3AD203B41FA5}">
                      <a16:colId xmlns:a16="http://schemas.microsoft.com/office/drawing/2014/main" val="1106428349"/>
                    </a:ext>
                  </a:extLst>
                </a:gridCol>
                <a:gridCol w="1645920">
                  <a:extLst>
                    <a:ext uri="{9D8B030D-6E8A-4147-A177-3AD203B41FA5}">
                      <a16:colId xmlns:a16="http://schemas.microsoft.com/office/drawing/2014/main" val="3739645264"/>
                    </a:ext>
                  </a:extLst>
                </a:gridCol>
              </a:tblGrid>
              <a:tr h="853440">
                <a:tc>
                  <a:txBody>
                    <a:bodyPr/>
                    <a:lstStyle/>
                    <a:p>
                      <a:pPr algn="ctr"/>
                      <a:r>
                        <a:rPr lang="en-IN" sz="1600">
                          <a:solidFill>
                            <a:schemeClr val="bg1"/>
                          </a:solidFill>
                        </a:rPr>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r"/>
                      <a:r>
                        <a:rPr lang="en-IN" sz="1600">
                          <a:solidFill>
                            <a:schemeClr val="bg1"/>
                          </a:solidFill>
                        </a:rPr>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Absolute value of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Squared 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Percentage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Absolute value of percentage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268224">
                <a:tc>
                  <a:txBody>
                    <a:bodyPr/>
                    <a:lstStyle/>
                    <a:p>
                      <a:pPr algn="ctr"/>
                      <a:r>
                        <a:rPr lang="en-IN" sz="1600">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16</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18.18</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18.18</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268224">
                <a:tc>
                  <a:txBody>
                    <a:bodyPr/>
                    <a:lstStyle/>
                    <a:p>
                      <a:pPr algn="ctr"/>
                      <a:r>
                        <a:rPr lang="en-IN" sz="1600">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0.00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0.00</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268224">
                <a:tc>
                  <a:txBody>
                    <a:bodyPr/>
                    <a:lstStyle/>
                    <a:p>
                      <a:pPr algn="ctr"/>
                      <a:r>
                        <a:rPr lang="en-IN" sz="1600">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−5</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25</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−33.33</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33.33</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268224">
                <a:tc>
                  <a:txBody>
                    <a:bodyPr/>
                    <a:lstStyle/>
                    <a:p>
                      <a:pPr algn="ctr"/>
                      <a:r>
                        <a:rPr lang="en-IN" sz="1600">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3</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9</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13.64</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a:solidFill>
                            <a:srgbClr val="000000"/>
                          </a:solidFill>
                        </a:rPr>
                        <a:t>13.64</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146971">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16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b="0">
                          <a:solidFill>
                            <a:srgbClr val="000000"/>
                          </a:solidFill>
                        </a:rPr>
                        <a:t>Totals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b="1">
                          <a:solidFill>
                            <a:srgbClr val="000000"/>
                          </a:solidFill>
                        </a:rPr>
                        <a:t>0</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b="1">
                          <a:solidFill>
                            <a:srgbClr val="000000"/>
                          </a:solidFill>
                        </a:rPr>
                        <a:t>24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b="1">
                          <a:solidFill>
                            <a:srgbClr val="000000"/>
                          </a:solidFill>
                        </a:rPr>
                        <a:t>92</a:t>
                      </a:r>
                    </a:p>
                  </a:txBody>
                  <a:tcPr marR="6400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b="1">
                          <a:solidFill>
                            <a:srgbClr val="000000"/>
                          </a:solidFill>
                        </a:rPr>
                        <a:t>−20.79</a:t>
                      </a:r>
                    </a:p>
                  </a:txBody>
                  <a:tcPr marR="4572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1600" b="1">
                          <a:solidFill>
                            <a:srgbClr val="000000"/>
                          </a:solidFill>
                        </a:rPr>
                        <a:t>129.21</a:t>
                      </a:r>
                    </a:p>
                  </a:txBody>
                  <a:tcPr marR="5486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bl>
          </a:graphicData>
        </a:graphic>
      </p:graphicFrame>
    </p:spTree>
    <p:extLst>
      <p:ext uri="{BB962C8B-B14F-4D97-AF65-F5344CB8AC3E}">
        <p14:creationId xmlns:p14="http://schemas.microsoft.com/office/powerpoint/2010/main" val="3887946377"/>
      </p:ext>
    </p:extLst>
  </p:cSld>
  <p:clrMapOvr>
    <a:masterClrMapping/>
  </p:clrMapOvr>
  <p:transition/>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Moving Averages (6 of 7)</a:t>
            </a:r>
            <a:endParaRPr lang="en-IN"/>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3" y="1825625"/>
            <a:ext cx="11363862" cy="457200"/>
          </a:xfrm>
        </p:spPr>
        <p:txBody>
          <a:bodyPr/>
          <a:lstStyle/>
          <a:p>
            <a:pPr marL="0" indent="0">
              <a:buNone/>
            </a:pPr>
            <a:r>
              <a:rPr lang="en-US" b="1" u="sng"/>
              <a:t>Example</a:t>
            </a:r>
            <a:r>
              <a:rPr lang="en-US" b="1"/>
              <a:t>:</a:t>
            </a:r>
            <a:r>
              <a:rPr lang="en-US"/>
              <a:t> Gasoline sales time series: three-week moving average</a:t>
            </a:r>
          </a:p>
        </p:txBody>
      </p:sp>
      <p:pic>
        <p:nvPicPr>
          <p:cNvPr id="7" name="Picture 3" descr="Gasoline sales time series plot and three-week moving average forecasts. The horizontal axis representing the week ranges from 0 to 12, in increments of 1. The vertical axis representing sales in thousands of gallons ranges from 0 to 25, in increments of 5. It shows several random points from 15 to 25 along the vertical axis and points 1 to 12 along the horizontal axis where the random points are joined forming two curves where one curve is in a zig-zag form and the other curve is depicted as three-week moving average forecasts.&#10;&#10;">
            <a:extLst>
              <a:ext uri="{FF2B5EF4-FFF2-40B4-BE49-F238E27FC236}">
                <a16:creationId xmlns:a16="http://schemas.microsoft.com/office/drawing/2014/main" id="{AB3A195E-2937-4DE1-935B-C6C75705E8E4}"/>
              </a:ext>
            </a:extLst>
          </p:cNvPr>
          <p:cNvPicPr>
            <a:picLocks noGrp="1" noChangeAspect="1"/>
          </p:cNvPicPr>
          <p:nvPr>
            <p:ph sz="half" idx="2"/>
          </p:nvPr>
        </p:nvPicPr>
        <p:blipFill>
          <a:blip r:embed="rId2"/>
          <a:stretch>
            <a:fillRect/>
          </a:stretch>
        </p:blipFill>
        <p:spPr>
          <a:xfrm>
            <a:off x="3196216" y="2438885"/>
            <a:ext cx="5799569" cy="3840480"/>
          </a:xfrm>
          <a:prstGeom prst="rect">
            <a:avLst/>
          </a:prstGeom>
        </p:spPr>
      </p:pic>
    </p:spTree>
    <p:extLst>
      <p:ext uri="{BB962C8B-B14F-4D97-AF65-F5344CB8AC3E}">
        <p14:creationId xmlns:p14="http://schemas.microsoft.com/office/powerpoint/2010/main" val="2378429536"/>
      </p:ext>
    </p:extLst>
  </p:cSld>
  <p:clrMapOvr>
    <a:masterClrMapping/>
  </p:clrMapOvr>
  <p:transition/>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Moving Averages (7 of 7)</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2"/>
          </p:nvPr>
        </p:nvSpPr>
        <p:spPr>
          <a:xfrm>
            <a:off x="476843" y="1828800"/>
            <a:ext cx="11241915" cy="548640"/>
          </a:xfrm>
        </p:spPr>
        <p:txBody>
          <a:bodyPr/>
          <a:lstStyle/>
          <a:p>
            <a:pPr marL="0" lvl="1" indent="0">
              <a:buNone/>
            </a:pPr>
            <a:r>
              <a:rPr lang="en-US" b="1" u="sng"/>
              <a:t>Example</a:t>
            </a:r>
            <a:r>
              <a:rPr lang="en-US" b="1"/>
              <a:t>:</a:t>
            </a:r>
            <a:r>
              <a:rPr lang="en-US"/>
              <a:t> Gasoline sale time series: three-week moving average</a:t>
            </a:r>
          </a:p>
        </p:txBody>
      </p:sp>
      <p:graphicFrame>
        <p:nvGraphicFramePr>
          <p:cNvPr id="12" name="Object 3" descr="Begin equation. M A E equals 24 divided by 9 equals 2.67. End equation.">
            <a:extLst>
              <a:ext uri="{FF2B5EF4-FFF2-40B4-BE49-F238E27FC236}">
                <a16:creationId xmlns:a16="http://schemas.microsoft.com/office/drawing/2014/main" id="{82BD14B0-166E-414D-979A-68D58AC67A50}"/>
              </a:ext>
            </a:extLst>
          </p:cNvPr>
          <p:cNvGraphicFramePr>
            <a:graphicFrameLocks noGrp="1" noChangeAspect="1"/>
          </p:cNvGraphicFramePr>
          <p:nvPr>
            <p:ph idx="10"/>
            <p:extLst>
              <p:ext uri="{D42A27DB-BD31-4B8C-83A1-F6EECF244321}">
                <p14:modId xmlns:p14="http://schemas.microsoft.com/office/powerpoint/2010/main" val="2816969596"/>
              </p:ext>
            </p:extLst>
          </p:nvPr>
        </p:nvGraphicFramePr>
        <p:xfrm>
          <a:off x="4125913" y="2540277"/>
          <a:ext cx="2271713" cy="723900"/>
        </p:xfrm>
        <a:graphic>
          <a:graphicData uri="http://schemas.openxmlformats.org/presentationml/2006/ole">
            <mc:AlternateContent xmlns:mc="http://schemas.openxmlformats.org/markup-compatibility/2006">
              <mc:Choice xmlns:v="urn:schemas-microsoft-com:vml" Requires="v">
                <p:oleObj spid="_x0000_s399364" name="Equation" r:id="rId3" imgW="2311200" imgH="736560" progId="Equation.DSMT4">
                  <p:embed/>
                </p:oleObj>
              </mc:Choice>
              <mc:Fallback>
                <p:oleObj name="Equation" r:id="rId3" imgW="2311200" imgH="736560" progId="Equation.DSMT4">
                  <p:embed/>
                  <p:pic>
                    <p:nvPicPr>
                      <p:cNvPr id="0" name="OLE substitute image"/>
                      <p:cNvPicPr/>
                      <p:nvPr/>
                    </p:nvPicPr>
                    <p:blipFill>
                      <a:blip r:embed="rId4"/>
                      <a:stretch>
                        <a:fillRect/>
                      </a:stretch>
                    </p:blipFill>
                    <p:spPr>
                      <a:xfrm>
                        <a:off x="4125913" y="2540277"/>
                        <a:ext cx="2271713" cy="723900"/>
                      </a:xfrm>
                      <a:prstGeom prst="rect">
                        <a:avLst/>
                      </a:prstGeom>
                    </p:spPr>
                  </p:pic>
                </p:oleObj>
              </mc:Fallback>
            </mc:AlternateContent>
          </a:graphicData>
        </a:graphic>
      </p:graphicFrame>
      <p:graphicFrame>
        <p:nvGraphicFramePr>
          <p:cNvPr id="13" name="Object 4" descr="Begin equation. M S E equals 92 divided by 9 equals 10.22. End equation.">
            <a:extLst>
              <a:ext uri="{FF2B5EF4-FFF2-40B4-BE49-F238E27FC236}">
                <a16:creationId xmlns:a16="http://schemas.microsoft.com/office/drawing/2014/main" id="{6D364004-04BA-417C-8425-03AE0658D333}"/>
              </a:ext>
            </a:extLst>
          </p:cNvPr>
          <p:cNvGraphicFramePr>
            <a:graphicFrameLocks noGrp="1" noChangeAspect="1"/>
          </p:cNvGraphicFramePr>
          <p:nvPr>
            <p:ph idx="11"/>
            <p:extLst>
              <p:ext uri="{D42A27DB-BD31-4B8C-83A1-F6EECF244321}">
                <p14:modId xmlns:p14="http://schemas.microsoft.com/office/powerpoint/2010/main" val="894984135"/>
              </p:ext>
            </p:extLst>
          </p:nvPr>
        </p:nvGraphicFramePr>
        <p:xfrm>
          <a:off x="4063207" y="3388002"/>
          <a:ext cx="2397125" cy="723900"/>
        </p:xfrm>
        <a:graphic>
          <a:graphicData uri="http://schemas.openxmlformats.org/presentationml/2006/ole">
            <mc:AlternateContent xmlns:mc="http://schemas.openxmlformats.org/markup-compatibility/2006">
              <mc:Choice xmlns:v="urn:schemas-microsoft-com:vml" Requires="v">
                <p:oleObj spid="_x0000_s399365" name="Equation" r:id="rId5" imgW="2438280" imgH="736560" progId="Equation.DSMT4">
                  <p:embed/>
                </p:oleObj>
              </mc:Choice>
              <mc:Fallback>
                <p:oleObj name="Equation" r:id="rId5" imgW="2438280" imgH="736560" progId="Equation.DSMT4">
                  <p:embed/>
                  <p:pic>
                    <p:nvPicPr>
                      <p:cNvPr id="0" name="OLE substitute image"/>
                      <p:cNvPicPr/>
                      <p:nvPr/>
                    </p:nvPicPr>
                    <p:blipFill>
                      <a:blip r:embed="rId6"/>
                      <a:stretch>
                        <a:fillRect/>
                      </a:stretch>
                    </p:blipFill>
                    <p:spPr>
                      <a:xfrm>
                        <a:off x="4063207" y="3388002"/>
                        <a:ext cx="2397125" cy="723900"/>
                      </a:xfrm>
                      <a:prstGeom prst="rect">
                        <a:avLst/>
                      </a:prstGeom>
                    </p:spPr>
                  </p:pic>
                </p:oleObj>
              </mc:Fallback>
            </mc:AlternateContent>
          </a:graphicData>
        </a:graphic>
      </p:graphicFrame>
      <p:graphicFrame>
        <p:nvGraphicFramePr>
          <p:cNvPr id="14" name="Object 5" descr="Begin equation. M A P E equals 129.21 divided by 9 equals 14.36 percent. End equation.">
            <a:extLst>
              <a:ext uri="{FF2B5EF4-FFF2-40B4-BE49-F238E27FC236}">
                <a16:creationId xmlns:a16="http://schemas.microsoft.com/office/drawing/2014/main" id="{A864E0CF-E438-467E-8690-21EE7232BD9B}"/>
              </a:ext>
            </a:extLst>
          </p:cNvPr>
          <p:cNvGraphicFramePr>
            <a:graphicFrameLocks noGrp="1" noChangeAspect="1"/>
          </p:cNvGraphicFramePr>
          <p:nvPr>
            <p:ph idx="13"/>
            <p:extLst>
              <p:ext uri="{D42A27DB-BD31-4B8C-83A1-F6EECF244321}">
                <p14:modId xmlns:p14="http://schemas.microsoft.com/office/powerpoint/2010/main" val="81627950"/>
              </p:ext>
            </p:extLst>
          </p:nvPr>
        </p:nvGraphicFramePr>
        <p:xfrm>
          <a:off x="3558382" y="4356139"/>
          <a:ext cx="3406775" cy="723900"/>
        </p:xfrm>
        <a:graphic>
          <a:graphicData uri="http://schemas.openxmlformats.org/presentationml/2006/ole">
            <mc:AlternateContent xmlns:mc="http://schemas.openxmlformats.org/markup-compatibility/2006">
              <mc:Choice xmlns:v="urn:schemas-microsoft-com:vml" Requires="v">
                <p:oleObj spid="_x0000_s399366" name="Equation" r:id="rId7" imgW="3466800" imgH="736560" progId="Equation.DSMT4">
                  <p:embed/>
                </p:oleObj>
              </mc:Choice>
              <mc:Fallback>
                <p:oleObj name="Equation" r:id="rId7" imgW="3466800" imgH="736560" progId="Equation.DSMT4">
                  <p:embed/>
                  <p:pic>
                    <p:nvPicPr>
                      <p:cNvPr id="0" name="OLE substitute image"/>
                      <p:cNvPicPr/>
                      <p:nvPr/>
                    </p:nvPicPr>
                    <p:blipFill>
                      <a:blip r:embed="rId8"/>
                      <a:stretch>
                        <a:fillRect/>
                      </a:stretch>
                    </p:blipFill>
                    <p:spPr>
                      <a:xfrm>
                        <a:off x="3558382" y="4356139"/>
                        <a:ext cx="3406775" cy="723900"/>
                      </a:xfrm>
                      <a:prstGeom prst="rect">
                        <a:avLst/>
                      </a:prstGeom>
                    </p:spPr>
                  </p:pic>
                </p:oleObj>
              </mc:Fallback>
            </mc:AlternateContent>
          </a:graphicData>
        </a:graphic>
      </p:graphicFrame>
      <p:sp>
        <p:nvSpPr>
          <p:cNvPr id="4" name="Content Placeholder 6">
            <a:extLst>
              <a:ext uri="{FF2B5EF4-FFF2-40B4-BE49-F238E27FC236}">
                <a16:creationId xmlns:a16="http://schemas.microsoft.com/office/drawing/2014/main" id="{16E15C5F-B363-4B73-ACE2-21391E91F3ED}"/>
              </a:ext>
            </a:extLst>
          </p:cNvPr>
          <p:cNvSpPr>
            <a:spLocks noGrp="1"/>
          </p:cNvSpPr>
          <p:nvPr>
            <p:ph idx="15"/>
          </p:nvPr>
        </p:nvSpPr>
        <p:spPr>
          <a:xfrm>
            <a:off x="476842" y="5222525"/>
            <a:ext cx="11237976" cy="914400"/>
          </a:xfrm>
        </p:spPr>
        <p:txBody>
          <a:bodyPr/>
          <a:lstStyle/>
          <a:p>
            <a:pPr marL="228600" indent="-228600" algn="l">
              <a:buFont typeface="Arial" pitchFamily="34" charset="0"/>
              <a:buChar char="•"/>
            </a:pPr>
            <a:r>
              <a:rPr lang="en-US"/>
              <a:t>The three-week moving average approach provided more accurate forecasts than the naïve approach.</a:t>
            </a:r>
          </a:p>
        </p:txBody>
      </p:sp>
    </p:spTree>
    <p:extLst>
      <p:ext uri="{BB962C8B-B14F-4D97-AF65-F5344CB8AC3E}">
        <p14:creationId xmlns:p14="http://schemas.microsoft.com/office/powerpoint/2010/main" val="4041146621"/>
      </p:ext>
    </p:extLst>
  </p:cSld>
  <p:clrMapOvr>
    <a:masterClrMapping/>
  </p:clrMapOvr>
  <p:transition/>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Weighted Moving Averages (1 of 2)</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pPr marL="228600" lvl="1"/>
            <a:r>
              <a:rPr lang="en-US"/>
              <a:t>Weighted Moving Averages</a:t>
            </a:r>
          </a:p>
          <a:p>
            <a:pPr lvl="1"/>
            <a:r>
              <a:rPr lang="en-US"/>
              <a:t>To use this method we must first select the number of data values to be included in the average.</a:t>
            </a:r>
          </a:p>
          <a:p>
            <a:pPr lvl="1"/>
            <a:r>
              <a:rPr lang="en-US"/>
              <a:t>Next, we must choose the weight for each of the data values.</a:t>
            </a:r>
          </a:p>
          <a:p>
            <a:pPr marL="1143000" lvl="1"/>
            <a:r>
              <a:rPr lang="en-US" sz="2000"/>
              <a:t>The more recent observations are typically given more weight than older observations.</a:t>
            </a:r>
          </a:p>
          <a:p>
            <a:pPr marL="1143000" lvl="1"/>
            <a:r>
              <a:rPr lang="en-US" sz="2000"/>
              <a:t>For convenience, the weights should sum to 1.</a:t>
            </a:r>
          </a:p>
        </p:txBody>
      </p:sp>
    </p:spTree>
    <p:extLst>
      <p:ext uri="{BB962C8B-B14F-4D97-AF65-F5344CB8AC3E}">
        <p14:creationId xmlns:p14="http://schemas.microsoft.com/office/powerpoint/2010/main" val="173478416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(4 of 5)</a:t>
            </a:r>
          </a:p>
        </p:txBody>
      </p:sp>
      <p:sp>
        <p:nvSpPr>
          <p:cNvPr id="5" name="Content Placeholder 2">
            <a:extLst>
              <a:ext uri="{FF2B5EF4-FFF2-40B4-BE49-F238E27FC236}">
                <a16:creationId xmlns:a16="http://schemas.microsoft.com/office/drawing/2014/main" id="{DBA1BBC1-5063-41F2-9A6B-12BE006B326D}"/>
              </a:ext>
            </a:extLst>
          </p:cNvPr>
          <p:cNvSpPr>
            <a:spLocks noGrp="1"/>
          </p:cNvSpPr>
          <p:nvPr>
            <p:ph sz="half" idx="1"/>
          </p:nvPr>
        </p:nvSpPr>
        <p:spPr>
          <a:xfrm>
            <a:off x="476843" y="1825625"/>
            <a:ext cx="11241915" cy="1602076"/>
          </a:xfrm>
        </p:spPr>
        <p:txBody>
          <a:bodyPr/>
          <a:lstStyle/>
          <a:p>
            <a:pPr marL="0" indent="0">
              <a:spcBef>
                <a:spcPct val="0"/>
              </a:spcBef>
              <a:spcAft>
                <a:spcPts val="600"/>
              </a:spcAft>
              <a:buNone/>
            </a:pPr>
            <a:r>
              <a:rPr lang="en-US" b="1" u="sng"/>
              <a:t>Example:</a:t>
            </a:r>
          </a:p>
          <a:p>
            <a:pPr indent="0">
              <a:spcBef>
                <a:spcPct val="0"/>
              </a:spcBef>
              <a:spcAft>
                <a:spcPts val="600"/>
              </a:spcAft>
              <a:buNone/>
            </a:pPr>
            <a:r>
              <a:rPr lang="en-US" sz="2200"/>
              <a:t>An electronics store in San Francisco wants to analyze the relationship between sales and advertising. Sample data for ten weeks with sales in hundreds of dollars is shown below: </a:t>
            </a:r>
          </a:p>
        </p:txBody>
      </p:sp>
      <p:graphicFrame>
        <p:nvGraphicFramePr>
          <p:cNvPr id="6" name="Table 3">
            <a:extLst>
              <a:ext uri="{FF2B5EF4-FFF2-40B4-BE49-F238E27FC236}">
                <a16:creationId xmlns:a16="http://schemas.microsoft.com/office/drawing/2014/main" id="{01B745F1-BDAA-4D0C-AC1F-96535D8D7605}"/>
              </a:ext>
            </a:extLst>
          </p:cNvPr>
          <p:cNvGraphicFramePr>
            <a:graphicFrameLocks noGrp="1"/>
          </p:cNvGraphicFramePr>
          <p:nvPr>
            <p:ph sz="half" idx="2"/>
            <p:extLst>
              <p:ext uri="{D42A27DB-BD31-4B8C-83A1-F6EECF244321}">
                <p14:modId xmlns:p14="http://schemas.microsoft.com/office/powerpoint/2010/main" val="708916914"/>
              </p:ext>
            </p:extLst>
          </p:nvPr>
        </p:nvGraphicFramePr>
        <p:xfrm>
          <a:off x="4393413" y="3134084"/>
          <a:ext cx="6304347" cy="3322320"/>
        </p:xfrm>
        <a:graphic>
          <a:graphicData uri="http://schemas.openxmlformats.org/drawingml/2006/table">
            <a:tbl>
              <a:tblPr firstRow="1" bandRow="1">
                <a:tableStyleId>{5C22544A-7EE6-4342-B048-85BDC9FD1C3A}</a:tableStyleId>
              </a:tblPr>
              <a:tblGrid>
                <a:gridCol w="1442997">
                  <a:extLst>
                    <a:ext uri="{9D8B030D-6E8A-4147-A177-3AD203B41FA5}">
                      <a16:colId xmlns:a16="http://schemas.microsoft.com/office/drawing/2014/main" val="2100572470"/>
                    </a:ext>
                  </a:extLst>
                </a:gridCol>
                <a:gridCol w="3017520">
                  <a:extLst>
                    <a:ext uri="{9D8B030D-6E8A-4147-A177-3AD203B41FA5}">
                      <a16:colId xmlns:a16="http://schemas.microsoft.com/office/drawing/2014/main" val="640973167"/>
                    </a:ext>
                  </a:extLst>
                </a:gridCol>
                <a:gridCol w="1843830">
                  <a:extLst>
                    <a:ext uri="{9D8B030D-6E8A-4147-A177-3AD203B41FA5}">
                      <a16:colId xmlns:a16="http://schemas.microsoft.com/office/drawing/2014/main" val="1961891923"/>
                    </a:ext>
                  </a:extLst>
                </a:gridCol>
              </a:tblGrid>
              <a:tr h="266007">
                <a:tc>
                  <a:txBody>
                    <a:bodyPr/>
                    <a:lstStyle/>
                    <a:p>
                      <a:pPr algn="ctr"/>
                      <a:r>
                        <a:rPr lang="en-US" sz="1600">
                          <a:solidFill>
                            <a:schemeClr val="tx1">
                              <a:lumMod val="75000"/>
                            </a:schemeClr>
                          </a:solidFill>
                        </a:rPr>
                        <a:t>Week</a:t>
                      </a:r>
                      <a:endParaRPr lang="en-IN" sz="160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lumMod val="75000"/>
                            </a:schemeClr>
                          </a:solidFill>
                        </a:rPr>
                        <a:t>Number of Commercials (x)</a:t>
                      </a:r>
                      <a:endParaRPr lang="en-IN" sz="160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lumMod val="75000"/>
                            </a:schemeClr>
                          </a:solidFill>
                        </a:rPr>
                        <a:t>Sales ($100s)(y)</a:t>
                      </a:r>
                      <a:endParaRPr lang="en-IN" sz="160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021245"/>
                  </a:ext>
                </a:extLst>
              </a:tr>
              <a:tr h="274320">
                <a:tc>
                  <a:txBody>
                    <a:bodyPr/>
                    <a:lstStyle/>
                    <a:p>
                      <a:pPr algn="ctr"/>
                      <a:r>
                        <a:rPr lang="en-US" sz="1600">
                          <a:solidFill>
                            <a:schemeClr val="tx1">
                              <a:lumMod val="75000"/>
                            </a:schemeClr>
                          </a:solidFill>
                        </a:rPr>
                        <a:t>1</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2</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50</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17270577"/>
                  </a:ext>
                </a:extLst>
              </a:tr>
              <a:tr h="274320">
                <a:tc>
                  <a:txBody>
                    <a:bodyPr/>
                    <a:lstStyle/>
                    <a:p>
                      <a:pPr algn="ctr"/>
                      <a:r>
                        <a:rPr lang="en-US" sz="1600">
                          <a:solidFill>
                            <a:schemeClr val="tx1">
                              <a:lumMod val="75000"/>
                            </a:schemeClr>
                          </a:solidFill>
                        </a:rPr>
                        <a:t>2</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57</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62397818"/>
                  </a:ext>
                </a:extLst>
              </a:tr>
              <a:tr h="274320">
                <a:tc>
                  <a:txBody>
                    <a:bodyPr/>
                    <a:lstStyle/>
                    <a:p>
                      <a:pPr algn="ctr"/>
                      <a:r>
                        <a:rPr lang="en-US" sz="1600">
                          <a:solidFill>
                            <a:schemeClr val="tx1">
                              <a:lumMod val="75000"/>
                            </a:schemeClr>
                          </a:solidFill>
                        </a:rPr>
                        <a:t>3</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1</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41</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36004156"/>
                  </a:ext>
                </a:extLst>
              </a:tr>
              <a:tr h="274320">
                <a:tc>
                  <a:txBody>
                    <a:bodyPr/>
                    <a:lstStyle/>
                    <a:p>
                      <a:pPr algn="ctr"/>
                      <a:r>
                        <a:rPr lang="en-US" sz="1600">
                          <a:solidFill>
                            <a:schemeClr val="tx1">
                              <a:lumMod val="75000"/>
                            </a:schemeClr>
                          </a:solidFill>
                        </a:rPr>
                        <a:t>4</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3</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54</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84176870"/>
                  </a:ext>
                </a:extLst>
              </a:tr>
              <a:tr h="274320">
                <a:tc>
                  <a:txBody>
                    <a:bodyPr/>
                    <a:lstStyle/>
                    <a:p>
                      <a:pPr algn="ctr"/>
                      <a:r>
                        <a:rPr lang="en-US" sz="1600">
                          <a:solidFill>
                            <a:schemeClr val="tx1">
                              <a:lumMod val="75000"/>
                            </a:schemeClr>
                          </a:solidFill>
                        </a:rPr>
                        <a:t>5</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4</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54</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96409086"/>
                  </a:ext>
                </a:extLst>
              </a:tr>
              <a:tr h="274320">
                <a:tc>
                  <a:txBody>
                    <a:bodyPr/>
                    <a:lstStyle/>
                    <a:p>
                      <a:pPr algn="ctr"/>
                      <a:r>
                        <a:rPr lang="en-US" sz="1600">
                          <a:solidFill>
                            <a:schemeClr val="tx1">
                              <a:lumMod val="75000"/>
                            </a:schemeClr>
                          </a:solidFill>
                        </a:rPr>
                        <a:t>6</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1</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38</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848943"/>
                  </a:ext>
                </a:extLst>
              </a:tr>
              <a:tr h="274320">
                <a:tc>
                  <a:txBody>
                    <a:bodyPr/>
                    <a:lstStyle/>
                    <a:p>
                      <a:pPr algn="ctr"/>
                      <a:r>
                        <a:rPr lang="en-US" sz="1600">
                          <a:solidFill>
                            <a:schemeClr val="tx1">
                              <a:lumMod val="75000"/>
                            </a:schemeClr>
                          </a:solidFill>
                        </a:rPr>
                        <a:t>7</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63</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50533258"/>
                  </a:ext>
                </a:extLst>
              </a:tr>
              <a:tr h="274320">
                <a:tc>
                  <a:txBody>
                    <a:bodyPr/>
                    <a:lstStyle/>
                    <a:p>
                      <a:pPr algn="ctr"/>
                      <a:r>
                        <a:rPr lang="en-US" sz="1600">
                          <a:solidFill>
                            <a:schemeClr val="tx1">
                              <a:lumMod val="75000"/>
                            </a:schemeClr>
                          </a:solidFill>
                        </a:rPr>
                        <a:t>8</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3</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48</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97151222"/>
                  </a:ext>
                </a:extLst>
              </a:tr>
              <a:tr h="274320">
                <a:tc>
                  <a:txBody>
                    <a:bodyPr/>
                    <a:lstStyle/>
                    <a:p>
                      <a:pPr algn="ctr"/>
                      <a:r>
                        <a:rPr lang="en-US" sz="1600">
                          <a:solidFill>
                            <a:schemeClr val="tx1">
                              <a:lumMod val="75000"/>
                            </a:schemeClr>
                          </a:solidFill>
                        </a:rPr>
                        <a:t>9</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4</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600">
                          <a:solidFill>
                            <a:schemeClr val="tx1">
                              <a:lumMod val="75000"/>
                            </a:schemeClr>
                          </a:solidFill>
                        </a:rPr>
                        <a:t>59</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33399216"/>
                  </a:ext>
                </a:extLst>
              </a:tr>
              <a:tr h="274320">
                <a:tc>
                  <a:txBody>
                    <a:bodyPr/>
                    <a:lstStyle/>
                    <a:p>
                      <a:pPr algn="ctr"/>
                      <a:r>
                        <a:rPr lang="en-US" sz="1600">
                          <a:solidFill>
                            <a:schemeClr val="tx1">
                              <a:lumMod val="75000"/>
                            </a:schemeClr>
                          </a:solidFill>
                        </a:rPr>
                        <a:t>10</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lumMod val="75000"/>
                            </a:schemeClr>
                          </a:solidFill>
                        </a:rPr>
                        <a:t>2</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chemeClr val="tx1">
                              <a:lumMod val="75000"/>
                            </a:schemeClr>
                          </a:solidFill>
                        </a:rPr>
                        <a:t>46</a:t>
                      </a:r>
                      <a:endParaRPr lang="en-IN" sz="1600">
                        <a:solidFill>
                          <a:schemeClr val="tx1">
                            <a:lumMod val="75000"/>
                          </a:schemeClr>
                        </a:solidFill>
                      </a:endParaRPr>
                    </a:p>
                  </a:txBody>
                  <a:tcPr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0137173"/>
                  </a:ext>
                </a:extLst>
              </a:tr>
            </a:tbl>
          </a:graphicData>
        </a:graphic>
      </p:graphicFrame>
    </p:spTree>
    <p:extLst>
      <p:ext uri="{BB962C8B-B14F-4D97-AF65-F5344CB8AC3E}">
        <p14:creationId xmlns:p14="http://schemas.microsoft.com/office/powerpoint/2010/main" val="2261658787"/>
      </p:ext>
    </p:extLst>
  </p:cSld>
  <p:clrMapOvr>
    <a:masterClrMapping/>
  </p:clrMapOvr>
  <p:transition/>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a:t>Weighted Moving Averages (2 of 2)</a:t>
            </a:r>
            <a:endParaRPr lang="en-IN"/>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sz="half" idx="1"/>
          </p:nvPr>
        </p:nvSpPr>
        <p:spPr>
          <a:xfrm>
            <a:off x="476844" y="1825625"/>
            <a:ext cx="11241914" cy="607609"/>
          </a:xfrm>
        </p:spPr>
        <p:txBody>
          <a:bodyPr/>
          <a:lstStyle/>
          <a:p>
            <a:pPr marL="228600" lvl="1"/>
            <a:r>
              <a:rPr lang="en-US"/>
              <a:t>An example of a three-period weighted moving average (3WMA) is:</a:t>
            </a:r>
          </a:p>
        </p:txBody>
      </p:sp>
      <p:graphicFrame>
        <p:nvGraphicFramePr>
          <p:cNvPr id="7" name="Object 3" descr="Begin equation. Equals begin fraction 1 over 6 end fraction times left parenthesis 17 right parenthesis plus begin fraction 2 over 6 end fraction times left parenthesis 21 right parenthesis plus begin fraction 3 over 6 end fraction times 19 equals 19.33. End equation.">
            <a:extLst>
              <a:ext uri="{FF2B5EF4-FFF2-40B4-BE49-F238E27FC236}">
                <a16:creationId xmlns:a16="http://schemas.microsoft.com/office/drawing/2014/main" id="{F555B02D-7ED2-4A64-BD3D-9415F6127BE8}"/>
              </a:ext>
            </a:extLst>
          </p:cNvPr>
          <p:cNvGraphicFramePr>
            <a:graphicFrameLocks noGrp="1" noChangeAspect="1"/>
          </p:cNvGraphicFramePr>
          <p:nvPr>
            <p:ph sz="half" idx="2"/>
            <p:extLst>
              <p:ext uri="{D42A27DB-BD31-4B8C-83A1-F6EECF244321}">
                <p14:modId xmlns:p14="http://schemas.microsoft.com/office/powerpoint/2010/main" val="2628931678"/>
              </p:ext>
            </p:extLst>
          </p:nvPr>
        </p:nvGraphicFramePr>
        <p:xfrm>
          <a:off x="3518693" y="2822574"/>
          <a:ext cx="5154613" cy="606425"/>
        </p:xfrm>
        <a:graphic>
          <a:graphicData uri="http://schemas.openxmlformats.org/presentationml/2006/ole">
            <mc:AlternateContent xmlns:mc="http://schemas.openxmlformats.org/markup-compatibility/2006">
              <mc:Choice xmlns:v="urn:schemas-microsoft-com:vml" Requires="v">
                <p:oleObj spid="_x0000_s400387" name="Equation" r:id="rId3" imgW="4749480" imgH="558720" progId="Equation.DSMT4">
                  <p:embed/>
                </p:oleObj>
              </mc:Choice>
              <mc:Fallback>
                <p:oleObj name="Equation" r:id="rId3" imgW="4749480" imgH="558720" progId="Equation.DSMT4">
                  <p:embed/>
                  <p:pic>
                    <p:nvPicPr>
                      <p:cNvPr id="0" name="OLE substitute image"/>
                      <p:cNvPicPr/>
                      <p:nvPr/>
                    </p:nvPicPr>
                    <p:blipFill>
                      <a:blip r:embed="rId4"/>
                      <a:stretch>
                        <a:fillRect/>
                      </a:stretch>
                    </p:blipFill>
                    <p:spPr>
                      <a:xfrm>
                        <a:off x="3518693" y="2822574"/>
                        <a:ext cx="5154613" cy="606425"/>
                      </a:xfrm>
                      <a:prstGeom prst="rect">
                        <a:avLst/>
                      </a:prstGeom>
                    </p:spPr>
                  </p:pic>
                </p:oleObj>
              </mc:Fallback>
            </mc:AlternateContent>
          </a:graphicData>
        </a:graphic>
      </p:graphicFrame>
      <p:graphicFrame>
        <p:nvGraphicFramePr>
          <p:cNvPr id="12" name="Content Placeholder 11" descr="In this example, the weights are 1 over 6, 2 over 6, and 3 over 6, which sum to 1. Nineteen is the most recent of the three observations.">
            <a:extLst>
              <a:ext uri="{FF2B5EF4-FFF2-40B4-BE49-F238E27FC236}">
                <a16:creationId xmlns:a16="http://schemas.microsoft.com/office/drawing/2014/main" id="{4818C788-CE82-4CEB-BD09-EB2500F0C047}"/>
              </a:ext>
            </a:extLst>
          </p:cNvPr>
          <p:cNvGraphicFramePr>
            <a:graphicFrameLocks noGrp="1" noChangeAspect="1"/>
          </p:cNvGraphicFramePr>
          <p:nvPr>
            <p:ph sz="half" idx="10"/>
            <p:extLst>
              <p:ext uri="{D42A27DB-BD31-4B8C-83A1-F6EECF244321}">
                <p14:modId xmlns:p14="http://schemas.microsoft.com/office/powerpoint/2010/main" val="2100284691"/>
              </p:ext>
            </p:extLst>
          </p:nvPr>
        </p:nvGraphicFramePr>
        <p:xfrm>
          <a:off x="787095" y="4099480"/>
          <a:ext cx="9501614" cy="1058674"/>
        </p:xfrm>
        <a:graphic>
          <a:graphicData uri="http://schemas.openxmlformats.org/presentationml/2006/ole">
            <mc:AlternateContent xmlns:mc="http://schemas.openxmlformats.org/markup-compatibility/2006">
              <mc:Choice xmlns:v="urn:schemas-microsoft-com:vml" Requires="v">
                <p:oleObj spid="_x0000_s400388" name="Equation" r:id="rId5" imgW="4559040" imgH="507960" progId="Equation.DSMT4">
                  <p:embed/>
                </p:oleObj>
              </mc:Choice>
              <mc:Fallback>
                <p:oleObj name="Equation" r:id="rId5" imgW="4559040" imgH="507960" progId="Equation.DSMT4">
                  <p:embed/>
                  <p:pic>
                    <p:nvPicPr>
                      <p:cNvPr id="0" name="OLE substitute image"/>
                      <p:cNvPicPr/>
                      <p:nvPr/>
                    </p:nvPicPr>
                    <p:blipFill>
                      <a:blip r:embed="rId6"/>
                      <a:stretch>
                        <a:fillRect/>
                      </a:stretch>
                    </p:blipFill>
                    <p:spPr>
                      <a:xfrm>
                        <a:off x="787095" y="4099480"/>
                        <a:ext cx="9501614" cy="1058674"/>
                      </a:xfrm>
                      <a:prstGeom prst="rect">
                        <a:avLst/>
                      </a:prstGeom>
                    </p:spPr>
                  </p:pic>
                </p:oleObj>
              </mc:Fallback>
            </mc:AlternateContent>
          </a:graphicData>
        </a:graphic>
      </p:graphicFrame>
    </p:spTree>
    <p:extLst>
      <p:ext uri="{BB962C8B-B14F-4D97-AF65-F5344CB8AC3E}">
        <p14:creationId xmlns:p14="http://schemas.microsoft.com/office/powerpoint/2010/main" val="3082942994"/>
      </p:ext>
    </p:extLst>
  </p:cSld>
  <p:clrMapOvr>
    <a:masterClrMapping/>
  </p:clrMapOvr>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(1 of 10)</a:t>
            </a:r>
            <a:endParaRPr lang="en-IN"/>
          </a:p>
        </p:txBody>
      </p:sp>
      <p:sp>
        <p:nvSpPr>
          <p:cNvPr id="9" name="Content Placeholder 2">
            <a:extLst>
              <a:ext uri="{FF2B5EF4-FFF2-40B4-BE49-F238E27FC236}">
                <a16:creationId xmlns:a16="http://schemas.microsoft.com/office/drawing/2014/main" id="{89410A9D-7222-4C7F-BF1A-6F0D3D8013CB}"/>
              </a:ext>
            </a:extLst>
          </p:cNvPr>
          <p:cNvSpPr>
            <a:spLocks noGrp="1"/>
          </p:cNvSpPr>
          <p:nvPr>
            <p:ph idx="1"/>
          </p:nvPr>
        </p:nvSpPr>
        <p:spPr/>
        <p:txBody>
          <a:bodyPr/>
          <a:lstStyle/>
          <a:p>
            <a:r>
              <a:rPr lang="en-US"/>
              <a:t>This method is a special case of a weighted moving averages method; we select only the weight for the most recent observation.</a:t>
            </a:r>
          </a:p>
          <a:p>
            <a:r>
              <a:rPr lang="en-US"/>
              <a:t>The weights for the other data values are computed automatically and become smaller as the observations grow older.</a:t>
            </a:r>
          </a:p>
          <a:p>
            <a:r>
              <a:rPr lang="en-US"/>
              <a:t>The exponential smoothing forecast is a weighted average of all the observations in the time series.</a:t>
            </a:r>
          </a:p>
          <a:p>
            <a:r>
              <a:rPr lang="en-US"/>
              <a:t>The term </a:t>
            </a:r>
            <a:r>
              <a:rPr lang="en-US" i="1"/>
              <a:t>exponential smoothing </a:t>
            </a:r>
            <a:r>
              <a:rPr lang="en-US"/>
              <a:t>comes from the exponential nature of the weighting scheme for the historical values.</a:t>
            </a:r>
          </a:p>
        </p:txBody>
      </p:sp>
    </p:spTree>
    <p:extLst>
      <p:ext uri="{BB962C8B-B14F-4D97-AF65-F5344CB8AC3E}">
        <p14:creationId xmlns:p14="http://schemas.microsoft.com/office/powerpoint/2010/main" val="3498796920"/>
      </p:ext>
    </p:extLst>
  </p:cSld>
  <p:clrMapOvr>
    <a:masterClrMapping/>
  </p:clrMapOvr>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(2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idx="1"/>
          </p:nvPr>
        </p:nvSpPr>
        <p:spPr>
          <a:xfrm>
            <a:off x="476844" y="1829484"/>
            <a:ext cx="11241914" cy="473361"/>
          </a:xfrm>
        </p:spPr>
        <p:txBody>
          <a:bodyPr/>
          <a:lstStyle/>
          <a:p>
            <a:pPr marL="228600" indent="-228600" algn="l">
              <a:buFont typeface="Arial" pitchFamily="34" charset="0"/>
              <a:buChar char="•"/>
            </a:pPr>
            <a:r>
              <a:rPr lang="en-US"/>
              <a:t>Exponential Smoothing Forecast</a:t>
            </a:r>
          </a:p>
        </p:txBody>
      </p:sp>
      <p:graphicFrame>
        <p:nvGraphicFramePr>
          <p:cNvPr id="18" name="Object 3" descr="Begin equation. F subscript t plus 1 baseline equals alpha Y subscript t baseline plus left parenthesis 1 minus alpha right parenthesis times F subscript t baseline. End equation. ">
            <a:extLst>
              <a:ext uri="{FF2B5EF4-FFF2-40B4-BE49-F238E27FC236}">
                <a16:creationId xmlns:a16="http://schemas.microsoft.com/office/drawing/2014/main" id="{F469C52A-DC5F-46F2-BFA6-BD901D45B2C8}"/>
              </a:ext>
            </a:extLst>
          </p:cNvPr>
          <p:cNvGraphicFramePr>
            <a:graphicFrameLocks noGrp="1" noChangeAspect="1"/>
          </p:cNvGraphicFramePr>
          <p:nvPr>
            <p:ph idx="11"/>
            <p:extLst>
              <p:ext uri="{D42A27DB-BD31-4B8C-83A1-F6EECF244321}">
                <p14:modId xmlns:p14="http://schemas.microsoft.com/office/powerpoint/2010/main" val="3752590050"/>
              </p:ext>
            </p:extLst>
          </p:nvPr>
        </p:nvGraphicFramePr>
        <p:xfrm>
          <a:off x="4819800" y="2450755"/>
          <a:ext cx="2552400" cy="380880"/>
        </p:xfrm>
        <a:graphic>
          <a:graphicData uri="http://schemas.openxmlformats.org/presentationml/2006/ole">
            <mc:AlternateContent xmlns:mc="http://schemas.openxmlformats.org/markup-compatibility/2006">
              <mc:Choice xmlns:v="urn:schemas-microsoft-com:vml" Requires="v">
                <p:oleObj spid="_x0000_s401412" name="Equation" r:id="rId3" imgW="2552400" imgH="380880" progId="Equation.DSMT4">
                  <p:embed/>
                </p:oleObj>
              </mc:Choice>
              <mc:Fallback>
                <p:oleObj name="Equation" r:id="rId3" imgW="2552400" imgH="380880" progId="Equation.DSMT4">
                  <p:embed/>
                  <p:pic>
                    <p:nvPicPr>
                      <p:cNvPr id="0" name="OLE substitute image"/>
                      <p:cNvPicPr/>
                      <p:nvPr/>
                    </p:nvPicPr>
                    <p:blipFill>
                      <a:blip r:embed="rId4"/>
                      <a:stretch>
                        <a:fillRect/>
                      </a:stretch>
                    </p:blipFill>
                    <p:spPr>
                      <a:xfrm>
                        <a:off x="4819800" y="2450755"/>
                        <a:ext cx="2552400" cy="380880"/>
                      </a:xfrm>
                      <a:prstGeom prst="rect">
                        <a:avLst/>
                      </a:prstGeom>
                    </p:spPr>
                  </p:pic>
                </p:oleObj>
              </mc:Fallback>
            </mc:AlternateContent>
          </a:graphicData>
        </a:graphic>
      </p:graphicFrame>
      <p:sp>
        <p:nvSpPr>
          <p:cNvPr id="13" name="Content Placeholder 4">
            <a:extLst>
              <a:ext uri="{FF2B5EF4-FFF2-40B4-BE49-F238E27FC236}">
                <a16:creationId xmlns:a16="http://schemas.microsoft.com/office/drawing/2014/main" id="{1F2188CF-1310-42BD-A7B8-B59752A6FC27}"/>
              </a:ext>
            </a:extLst>
          </p:cNvPr>
          <p:cNvSpPr>
            <a:spLocks noGrp="1"/>
          </p:cNvSpPr>
          <p:nvPr>
            <p:ph idx="13"/>
          </p:nvPr>
        </p:nvSpPr>
        <p:spPr>
          <a:xfrm>
            <a:off x="857853" y="2943125"/>
            <a:ext cx="1250280" cy="457200"/>
          </a:xfrm>
        </p:spPr>
        <p:txBody>
          <a:bodyPr/>
          <a:lstStyle/>
          <a:p>
            <a:pPr algn="l"/>
            <a:r>
              <a:rPr lang="en-US"/>
              <a:t>where:</a:t>
            </a:r>
          </a:p>
        </p:txBody>
      </p:sp>
      <p:graphicFrame>
        <p:nvGraphicFramePr>
          <p:cNvPr id="20" name="Object 5" descr="F subscript t plus 1 baseline equals forecast of the time series for period t plus 1. Y subscript t baseline equals actual value of the time series in period t. F subscript t baseline equals forecast of the time series for period t. alpha equals smoothing constant and alpha is greater than or equal to zero and alpha is less than or equal to 1. ">
            <a:extLst>
              <a:ext uri="{FF2B5EF4-FFF2-40B4-BE49-F238E27FC236}">
                <a16:creationId xmlns:a16="http://schemas.microsoft.com/office/drawing/2014/main" id="{78CF9546-88E3-4693-B36E-2ABE6251A433}"/>
              </a:ext>
            </a:extLst>
          </p:cNvPr>
          <p:cNvGraphicFramePr>
            <a:graphicFrameLocks noGrp="1" noChangeAspect="1"/>
          </p:cNvGraphicFramePr>
          <p:nvPr>
            <p:ph idx="15"/>
            <p:extLst>
              <p:ext uri="{D42A27DB-BD31-4B8C-83A1-F6EECF244321}">
                <p14:modId xmlns:p14="http://schemas.microsoft.com/office/powerpoint/2010/main" val="2089591342"/>
              </p:ext>
            </p:extLst>
          </p:nvPr>
        </p:nvGraphicFramePr>
        <p:xfrm>
          <a:off x="2273111" y="3360426"/>
          <a:ext cx="6311880" cy="1803240"/>
        </p:xfrm>
        <a:graphic>
          <a:graphicData uri="http://schemas.openxmlformats.org/presentationml/2006/ole">
            <mc:AlternateContent xmlns:mc="http://schemas.openxmlformats.org/markup-compatibility/2006">
              <mc:Choice xmlns:v="urn:schemas-microsoft-com:vml" Requires="v">
                <p:oleObj spid="_x0000_s401413" name="Equation" r:id="rId5" imgW="6311880" imgH="1803240" progId="Equation.DSMT4">
                  <p:embed/>
                </p:oleObj>
              </mc:Choice>
              <mc:Fallback>
                <p:oleObj name="Equation" r:id="rId5" imgW="6311880" imgH="1803240" progId="Equation.DSMT4">
                  <p:embed/>
                  <p:pic>
                    <p:nvPicPr>
                      <p:cNvPr id="0" name="OLE substitute image"/>
                      <p:cNvPicPr/>
                      <p:nvPr/>
                    </p:nvPicPr>
                    <p:blipFill>
                      <a:blip r:embed="rId6"/>
                      <a:stretch>
                        <a:fillRect/>
                      </a:stretch>
                    </p:blipFill>
                    <p:spPr>
                      <a:xfrm>
                        <a:off x="2273111" y="3360426"/>
                        <a:ext cx="6311880" cy="1803240"/>
                      </a:xfrm>
                      <a:prstGeom prst="rect">
                        <a:avLst/>
                      </a:prstGeom>
                    </p:spPr>
                  </p:pic>
                </p:oleObj>
              </mc:Fallback>
            </mc:AlternateContent>
          </a:graphicData>
        </a:graphic>
      </p:graphicFrame>
      <p:sp>
        <p:nvSpPr>
          <p:cNvPr id="10" name="Content Placeholder 6">
            <a:extLst>
              <a:ext uri="{FF2B5EF4-FFF2-40B4-BE49-F238E27FC236}">
                <a16:creationId xmlns:a16="http://schemas.microsoft.com/office/drawing/2014/main" id="{D7A29759-ADD6-4ED5-B61E-E04D7282B8E5}"/>
              </a:ext>
            </a:extLst>
          </p:cNvPr>
          <p:cNvSpPr>
            <a:spLocks noGrp="1"/>
          </p:cNvSpPr>
          <p:nvPr>
            <p:ph idx="10"/>
          </p:nvPr>
        </p:nvSpPr>
        <p:spPr>
          <a:xfrm>
            <a:off x="857854" y="5181983"/>
            <a:ext cx="1250280" cy="457200"/>
          </a:xfrm>
        </p:spPr>
        <p:txBody>
          <a:bodyPr/>
          <a:lstStyle/>
          <a:p>
            <a:pPr algn="l"/>
            <a:r>
              <a:rPr lang="en-US"/>
              <a:t>and let:</a:t>
            </a:r>
          </a:p>
        </p:txBody>
      </p:sp>
      <p:graphicFrame>
        <p:nvGraphicFramePr>
          <p:cNvPr id="21" name="Object 7" descr="F subscript 2 baseline equal Y subscript 1 to initiate the computations. ">
            <a:extLst>
              <a:ext uri="{FF2B5EF4-FFF2-40B4-BE49-F238E27FC236}">
                <a16:creationId xmlns:a16="http://schemas.microsoft.com/office/drawing/2014/main" id="{C391B903-1DBB-4800-AAE5-ACE31D60961F}"/>
              </a:ext>
            </a:extLst>
          </p:cNvPr>
          <p:cNvGraphicFramePr>
            <a:graphicFrameLocks noGrp="1" noChangeAspect="1"/>
          </p:cNvGraphicFramePr>
          <p:nvPr>
            <p:ph idx="12"/>
            <p:extLst>
              <p:ext uri="{D42A27DB-BD31-4B8C-83A1-F6EECF244321}">
                <p14:modId xmlns:p14="http://schemas.microsoft.com/office/powerpoint/2010/main" val="1430289627"/>
              </p:ext>
            </p:extLst>
          </p:nvPr>
        </p:nvGraphicFramePr>
        <p:xfrm>
          <a:off x="2273470" y="5678395"/>
          <a:ext cx="4749480" cy="431640"/>
        </p:xfrm>
        <a:graphic>
          <a:graphicData uri="http://schemas.openxmlformats.org/presentationml/2006/ole">
            <mc:AlternateContent xmlns:mc="http://schemas.openxmlformats.org/markup-compatibility/2006">
              <mc:Choice xmlns:v="urn:schemas-microsoft-com:vml" Requires="v">
                <p:oleObj spid="_x0000_s401414" name="Equation" r:id="rId7" imgW="4749480" imgH="431640" progId="Equation.DSMT4">
                  <p:embed/>
                </p:oleObj>
              </mc:Choice>
              <mc:Fallback>
                <p:oleObj name="Equation" r:id="rId7" imgW="4749480" imgH="431640" progId="Equation.DSMT4">
                  <p:embed/>
                  <p:pic>
                    <p:nvPicPr>
                      <p:cNvPr id="0" name="OLE substitute image"/>
                      <p:cNvPicPr/>
                      <p:nvPr/>
                    </p:nvPicPr>
                    <p:blipFill>
                      <a:blip r:embed="rId8"/>
                      <a:stretch>
                        <a:fillRect/>
                      </a:stretch>
                    </p:blipFill>
                    <p:spPr>
                      <a:xfrm>
                        <a:off x="2273470" y="5678395"/>
                        <a:ext cx="4749480" cy="431640"/>
                      </a:xfrm>
                      <a:prstGeom prst="rect">
                        <a:avLst/>
                      </a:prstGeom>
                    </p:spPr>
                  </p:pic>
                </p:oleObj>
              </mc:Fallback>
            </mc:AlternateContent>
          </a:graphicData>
        </a:graphic>
      </p:graphicFrame>
    </p:spTree>
    <p:extLst>
      <p:ext uri="{BB962C8B-B14F-4D97-AF65-F5344CB8AC3E}">
        <p14:creationId xmlns:p14="http://schemas.microsoft.com/office/powerpoint/2010/main" val="4068751102"/>
      </p:ext>
    </p:extLst>
  </p:cSld>
  <p:clrMapOvr>
    <a:masterClrMapping/>
  </p:clrMapOvr>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a:xfrm>
            <a:off x="476841" y="475441"/>
            <a:ext cx="11241915" cy="1217447"/>
          </a:xfrm>
        </p:spPr>
        <p:txBody>
          <a:bodyPr/>
          <a:lstStyle/>
          <a:p>
            <a:r>
              <a:rPr lang="en-US"/>
              <a:t>Exponential Smoothing (3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quarter" idx="17"/>
          </p:nvPr>
        </p:nvSpPr>
        <p:spPr>
          <a:xfrm>
            <a:off x="476841" y="1828799"/>
            <a:ext cx="11237976" cy="943575"/>
          </a:xfrm>
        </p:spPr>
        <p:txBody>
          <a:bodyPr/>
          <a:lstStyle/>
          <a:p>
            <a:pPr marL="228600" indent="-228600" algn="l">
              <a:buFont typeface="Arial" pitchFamily="34" charset="0"/>
              <a:buChar char="•"/>
            </a:pPr>
            <a:r>
              <a:rPr lang="en-US"/>
              <a:t>Exponential Smoothing Forecast</a:t>
            </a:r>
          </a:p>
        </p:txBody>
      </p:sp>
      <p:graphicFrame>
        <p:nvGraphicFramePr>
          <p:cNvPr id="18" name="Object 3" descr="With algebraic manipulation, we can rewrite begin equation F subscript t plus 1 baseline equals alpha Y subscript t baseline plus left parenthesis 1 minus alpha right parenthesis F subscript t baseline, end equation as begin equation, F subscript t plus 1 baseline equals F subscript t baseline plus alpha left parenthesis Y subscript t baseline minus F subscript t baseline right parenthesis. End equation.">
            <a:extLst>
              <a:ext uri="{FF2B5EF4-FFF2-40B4-BE49-F238E27FC236}">
                <a16:creationId xmlns:a16="http://schemas.microsoft.com/office/drawing/2014/main" id="{F469C52A-DC5F-46F2-BFA6-BD901D45B2C8}"/>
              </a:ext>
            </a:extLst>
          </p:cNvPr>
          <p:cNvGraphicFramePr>
            <a:graphicFrameLocks noGrp="1" noChangeAspect="1"/>
          </p:cNvGraphicFramePr>
          <p:nvPr>
            <p:ph sz="quarter" idx="19"/>
            <p:extLst>
              <p:ext uri="{D42A27DB-BD31-4B8C-83A1-F6EECF244321}">
                <p14:modId xmlns:p14="http://schemas.microsoft.com/office/powerpoint/2010/main" val="3331053377"/>
              </p:ext>
            </p:extLst>
          </p:nvPr>
        </p:nvGraphicFramePr>
        <p:xfrm>
          <a:off x="1282916" y="2494446"/>
          <a:ext cx="8435515" cy="897059"/>
        </p:xfrm>
        <a:graphic>
          <a:graphicData uri="http://schemas.openxmlformats.org/presentationml/2006/ole">
            <mc:AlternateContent xmlns:mc="http://schemas.openxmlformats.org/markup-compatibility/2006">
              <mc:Choice xmlns:v="urn:schemas-microsoft-com:vml" Requires="v">
                <p:oleObj spid="_x0000_s402435" name="Equation" r:id="rId3" imgW="8597880" imgH="914400" progId="Equation.DSMT4">
                  <p:embed/>
                </p:oleObj>
              </mc:Choice>
              <mc:Fallback>
                <p:oleObj name="Equation" r:id="rId3" imgW="8597880" imgH="914400" progId="Equation.DSMT4">
                  <p:embed/>
                  <p:pic>
                    <p:nvPicPr>
                      <p:cNvPr id="0" name="OLE substitute image"/>
                      <p:cNvPicPr/>
                      <p:nvPr/>
                    </p:nvPicPr>
                    <p:blipFill>
                      <a:blip r:embed="rId4"/>
                      <a:stretch>
                        <a:fillRect/>
                      </a:stretch>
                    </p:blipFill>
                    <p:spPr>
                      <a:xfrm>
                        <a:off x="1282916" y="2494446"/>
                        <a:ext cx="8435515" cy="897059"/>
                      </a:xfrm>
                      <a:prstGeom prst="rect">
                        <a:avLst/>
                      </a:prstGeom>
                    </p:spPr>
                  </p:pic>
                </p:oleObj>
              </mc:Fallback>
            </mc:AlternateContent>
          </a:graphicData>
        </a:graphic>
      </p:graphicFrame>
      <p:graphicFrame>
        <p:nvGraphicFramePr>
          <p:cNvPr id="20" name="Object 7" descr="We see that the new forecast, F subscript t plus 1 baseline is equal to the previous forecast F subscript t baseline plus an adjustment, which is alpha times the ost recent forecast error, Y subscript t baseline minus F subscript t baseline.">
            <a:extLst>
              <a:ext uri="{FF2B5EF4-FFF2-40B4-BE49-F238E27FC236}">
                <a16:creationId xmlns:a16="http://schemas.microsoft.com/office/drawing/2014/main" id="{78CF9546-88E3-4693-B36E-2ABE6251A433}"/>
              </a:ext>
            </a:extLst>
          </p:cNvPr>
          <p:cNvGraphicFramePr>
            <a:graphicFrameLocks noGrp="1" noChangeAspect="1"/>
          </p:cNvGraphicFramePr>
          <p:nvPr>
            <p:ph sz="quarter" idx="22"/>
            <p:extLst>
              <p:ext uri="{D42A27DB-BD31-4B8C-83A1-F6EECF244321}">
                <p14:modId xmlns:p14="http://schemas.microsoft.com/office/powerpoint/2010/main" val="1993359861"/>
              </p:ext>
            </p:extLst>
          </p:nvPr>
        </p:nvGraphicFramePr>
        <p:xfrm>
          <a:off x="1279560" y="3877369"/>
          <a:ext cx="10185120" cy="863280"/>
        </p:xfrm>
        <a:graphic>
          <a:graphicData uri="http://schemas.openxmlformats.org/presentationml/2006/ole">
            <mc:AlternateContent xmlns:mc="http://schemas.openxmlformats.org/markup-compatibility/2006">
              <mc:Choice xmlns:v="urn:schemas-microsoft-com:vml" Requires="v">
                <p:oleObj spid="_x0000_s402436" name="Equation" r:id="rId5" imgW="10185120" imgH="863280" progId="Equation.DSMT4">
                  <p:embed/>
                </p:oleObj>
              </mc:Choice>
              <mc:Fallback>
                <p:oleObj name="Equation" r:id="rId5" imgW="10185120" imgH="863280" progId="Equation.DSMT4">
                  <p:embed/>
                  <p:pic>
                    <p:nvPicPr>
                      <p:cNvPr id="0" name="OLE substitute image"/>
                      <p:cNvPicPr/>
                      <p:nvPr/>
                    </p:nvPicPr>
                    <p:blipFill>
                      <a:blip r:embed="rId6"/>
                      <a:stretch>
                        <a:fillRect/>
                      </a:stretch>
                    </p:blipFill>
                    <p:spPr>
                      <a:xfrm>
                        <a:off x="1279560" y="3877369"/>
                        <a:ext cx="10185120" cy="863280"/>
                      </a:xfrm>
                      <a:prstGeom prst="rect">
                        <a:avLst/>
                      </a:prstGeom>
                    </p:spPr>
                  </p:pic>
                </p:oleObj>
              </mc:Fallback>
            </mc:AlternateContent>
          </a:graphicData>
        </a:graphic>
      </p:graphicFrame>
    </p:spTree>
    <p:extLst>
      <p:ext uri="{BB962C8B-B14F-4D97-AF65-F5344CB8AC3E}">
        <p14:creationId xmlns:p14="http://schemas.microsoft.com/office/powerpoint/2010/main" val="2425572554"/>
      </p:ext>
    </p:extLst>
  </p:cSld>
  <p:clrMapOvr>
    <a:masterClrMapping/>
  </p:clrMapOvr>
  <p:transition/>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(4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half" idx="2"/>
          </p:nvPr>
        </p:nvSpPr>
        <p:spPr>
          <a:xfrm>
            <a:off x="476844" y="1828800"/>
            <a:ext cx="9774062" cy="1600200"/>
          </a:xfrm>
        </p:spPr>
        <p:txBody>
          <a:bodyPr/>
          <a:lstStyle/>
          <a:p>
            <a:pPr marL="0" indent="0">
              <a:spcBef>
                <a:spcPct val="0"/>
              </a:spcBef>
              <a:spcAft>
                <a:spcPts val="600"/>
              </a:spcAft>
              <a:buNone/>
            </a:pPr>
            <a:r>
              <a:rPr lang="en-US" b="1" u="sng"/>
              <a:t>Example</a:t>
            </a:r>
            <a:r>
              <a:rPr lang="en-US" b="1"/>
              <a:t>:</a:t>
            </a:r>
            <a:r>
              <a:rPr lang="en-US"/>
              <a:t> Gasoline sale time series</a:t>
            </a:r>
          </a:p>
          <a:p>
            <a:pPr marL="0" indent="0">
              <a:spcBef>
                <a:spcPct val="0"/>
              </a:spcBef>
              <a:spcAft>
                <a:spcPts val="600"/>
              </a:spcAft>
              <a:buNone/>
            </a:pPr>
            <a:r>
              <a:rPr lang="en-US"/>
              <a:t>The number of gallons of gasoline sold by a gasoline distributor over a </a:t>
            </a:r>
            <a:br>
              <a:rPr lang="en-US"/>
            </a:br>
            <a:r>
              <a:rPr lang="en-US"/>
              <a:t>period of 12 weeks is given in the table below. If the distributor uses </a:t>
            </a:r>
            <a:br>
              <a:rPr lang="en-US"/>
            </a:br>
            <a:r>
              <a:rPr lang="en-US"/>
              <a:t>exponential smoothing to forecast sales, which value for the smoothing  </a:t>
            </a:r>
          </a:p>
        </p:txBody>
      </p:sp>
      <p:graphicFrame>
        <p:nvGraphicFramePr>
          <p:cNvPr id="18" name="Object 3" descr="constant alpha, .2 or .3 gives better forecasts.">
            <a:extLst>
              <a:ext uri="{FF2B5EF4-FFF2-40B4-BE49-F238E27FC236}">
                <a16:creationId xmlns:a16="http://schemas.microsoft.com/office/drawing/2014/main" id="{F469C52A-DC5F-46F2-BFA6-BD901D45B2C8}"/>
              </a:ext>
            </a:extLst>
          </p:cNvPr>
          <p:cNvGraphicFramePr>
            <a:graphicFrameLocks noGrp="1" noChangeAspect="1"/>
          </p:cNvGraphicFramePr>
          <p:nvPr>
            <p:ph idx="11"/>
            <p:extLst>
              <p:ext uri="{D42A27DB-BD31-4B8C-83A1-F6EECF244321}">
                <p14:modId xmlns:p14="http://schemas.microsoft.com/office/powerpoint/2010/main" val="2013282732"/>
              </p:ext>
            </p:extLst>
          </p:nvPr>
        </p:nvGraphicFramePr>
        <p:xfrm>
          <a:off x="549033" y="3455064"/>
          <a:ext cx="5803560" cy="355320"/>
        </p:xfrm>
        <a:graphic>
          <a:graphicData uri="http://schemas.openxmlformats.org/presentationml/2006/ole">
            <mc:AlternateContent xmlns:mc="http://schemas.openxmlformats.org/markup-compatibility/2006">
              <mc:Choice xmlns:v="urn:schemas-microsoft-com:vml" Requires="v">
                <p:oleObj spid="_x0000_s403458" name="Equation" r:id="rId3" imgW="5803560" imgH="355320" progId="Equation.DSMT4">
                  <p:embed/>
                </p:oleObj>
              </mc:Choice>
              <mc:Fallback>
                <p:oleObj name="Equation" r:id="rId3" imgW="5803560" imgH="355320" progId="Equation.DSMT4">
                  <p:embed/>
                  <p:pic>
                    <p:nvPicPr>
                      <p:cNvPr id="0" name="OLE substitute image"/>
                      <p:cNvPicPr/>
                      <p:nvPr/>
                    </p:nvPicPr>
                    <p:blipFill>
                      <a:blip r:embed="rId4"/>
                      <a:stretch>
                        <a:fillRect/>
                      </a:stretch>
                    </p:blipFill>
                    <p:spPr>
                      <a:xfrm>
                        <a:off x="549033" y="3455064"/>
                        <a:ext cx="5803560" cy="355320"/>
                      </a:xfrm>
                      <a:prstGeom prst="rect">
                        <a:avLst/>
                      </a:prstGeom>
                    </p:spPr>
                  </p:pic>
                </p:oleObj>
              </mc:Fallback>
            </mc:AlternateContent>
          </a:graphicData>
        </a:graphic>
      </p:graphicFrame>
      <p:graphicFrame>
        <p:nvGraphicFramePr>
          <p:cNvPr id="14" name="Table 5">
            <a:extLst>
              <a:ext uri="{FF2B5EF4-FFF2-40B4-BE49-F238E27FC236}">
                <a16:creationId xmlns:a16="http://schemas.microsoft.com/office/drawing/2014/main" id="{DB6C73DE-E31D-4DC7-941A-2056F7210EC8}"/>
              </a:ext>
            </a:extLst>
          </p:cNvPr>
          <p:cNvGraphicFramePr>
            <a:graphicFrameLocks noGrp="1"/>
          </p:cNvGraphicFramePr>
          <p:nvPr>
            <p:ph idx="10"/>
            <p:extLst>
              <p:ext uri="{D42A27DB-BD31-4B8C-83A1-F6EECF244321}">
                <p14:modId xmlns:p14="http://schemas.microsoft.com/office/powerpoint/2010/main" val="1546024958"/>
              </p:ext>
            </p:extLst>
          </p:nvPr>
        </p:nvGraphicFramePr>
        <p:xfrm>
          <a:off x="2008232" y="3983383"/>
          <a:ext cx="3291840" cy="2468879"/>
        </p:xfrm>
        <a:graphic>
          <a:graphicData uri="http://schemas.openxmlformats.org/drawingml/2006/table">
            <a:tbl>
              <a:tblPr firstRow="1" bandRow="1">
                <a:tableStyleId>{073A0DAA-6AF3-43AB-8588-CEC1D06C72B9}</a:tableStyleId>
              </a:tblPr>
              <a:tblGrid>
                <a:gridCol w="1725346">
                  <a:extLst>
                    <a:ext uri="{9D8B030D-6E8A-4147-A177-3AD203B41FA5}">
                      <a16:colId xmlns:a16="http://schemas.microsoft.com/office/drawing/2014/main" val="2467141512"/>
                    </a:ext>
                  </a:extLst>
                </a:gridCol>
                <a:gridCol w="1566494">
                  <a:extLst>
                    <a:ext uri="{9D8B030D-6E8A-4147-A177-3AD203B41FA5}">
                      <a16:colId xmlns:a16="http://schemas.microsoft.com/office/drawing/2014/main" val="2426386903"/>
                    </a:ext>
                  </a:extLst>
                </a:gridCol>
              </a:tblGrid>
              <a:tr h="352697">
                <a:tc>
                  <a:txBody>
                    <a:bodyPr/>
                    <a:lstStyle/>
                    <a:p>
                      <a:pPr algn="ctr"/>
                      <a:r>
                        <a:rPr lang="en-IN" sz="1600">
                          <a:solidFill>
                            <a:schemeClr val="bg1"/>
                          </a:solidFill>
                        </a:rPr>
                        <a:t>Week</a:t>
                      </a:r>
                    </a:p>
                  </a:txBody>
                  <a:tcP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solidFill>
                            <a:schemeClr val="bg1"/>
                          </a:solidFill>
                        </a:rPr>
                        <a:t>Sales</a:t>
                      </a:r>
                    </a:p>
                  </a:txBody>
                  <a:tcPr>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52697">
                <a:tc>
                  <a:txBody>
                    <a:bodyPr/>
                    <a:lstStyle/>
                    <a:p>
                      <a:pPr algn="ctr"/>
                      <a:r>
                        <a:rPr lang="en-IN" sz="1600">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8936908"/>
                  </a:ext>
                </a:extLst>
              </a:tr>
              <a:tr h="352697">
                <a:tc>
                  <a:txBody>
                    <a:bodyPr/>
                    <a:lstStyle/>
                    <a:p>
                      <a:pPr algn="ctr"/>
                      <a:r>
                        <a:rPr lang="en-IN" sz="1600">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78448"/>
                  </a:ext>
                </a:extLst>
              </a:tr>
              <a:tr h="352697">
                <a:tc>
                  <a:txBody>
                    <a:bodyPr/>
                    <a:lstStyle/>
                    <a:p>
                      <a:pPr algn="ctr"/>
                      <a:r>
                        <a:rPr lang="en-IN" sz="1600">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32357423"/>
                  </a:ext>
                </a:extLst>
              </a:tr>
              <a:tr h="352697">
                <a:tc>
                  <a:txBody>
                    <a:bodyPr/>
                    <a:lstStyle/>
                    <a:p>
                      <a:pPr algn="ctr"/>
                      <a:r>
                        <a:rPr lang="en-IN" sz="16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61261"/>
                  </a:ext>
                </a:extLst>
              </a:tr>
              <a:tr h="352697">
                <a:tc>
                  <a:txBody>
                    <a:bodyPr/>
                    <a:lstStyle/>
                    <a:p>
                      <a:pPr algn="ctr"/>
                      <a:r>
                        <a:rPr lang="en-IN" sz="1600">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0018676"/>
                  </a:ext>
                </a:extLst>
              </a:tr>
              <a:tr h="352697">
                <a:tc>
                  <a:txBody>
                    <a:bodyPr/>
                    <a:lstStyle/>
                    <a:p>
                      <a:pPr algn="ctr"/>
                      <a:r>
                        <a:rPr lang="en-IN" sz="1600">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412708"/>
                  </a:ext>
                </a:extLst>
              </a:tr>
            </a:tbl>
          </a:graphicData>
        </a:graphic>
      </p:graphicFrame>
      <p:graphicFrame>
        <p:nvGraphicFramePr>
          <p:cNvPr id="15" name="Table 6">
            <a:extLst>
              <a:ext uri="{FF2B5EF4-FFF2-40B4-BE49-F238E27FC236}">
                <a16:creationId xmlns:a16="http://schemas.microsoft.com/office/drawing/2014/main" id="{24F6ABA4-3FD0-4B27-8419-C39B7705159E}"/>
              </a:ext>
            </a:extLst>
          </p:cNvPr>
          <p:cNvGraphicFramePr>
            <a:graphicFrameLocks noGrp="1"/>
          </p:cNvGraphicFramePr>
          <p:nvPr>
            <p:ph idx="13"/>
            <p:extLst>
              <p:ext uri="{D42A27DB-BD31-4B8C-83A1-F6EECF244321}">
                <p14:modId xmlns:p14="http://schemas.microsoft.com/office/powerpoint/2010/main" val="300475942"/>
              </p:ext>
            </p:extLst>
          </p:nvPr>
        </p:nvGraphicFramePr>
        <p:xfrm>
          <a:off x="6477796" y="3948419"/>
          <a:ext cx="3291840" cy="2468879"/>
        </p:xfrm>
        <a:graphic>
          <a:graphicData uri="http://schemas.openxmlformats.org/drawingml/2006/table">
            <a:tbl>
              <a:tblPr firstRow="1" bandRow="1">
                <a:tableStyleId>{073A0DAA-6AF3-43AB-8588-CEC1D06C72B9}</a:tableStyleId>
              </a:tblPr>
              <a:tblGrid>
                <a:gridCol w="1645920">
                  <a:extLst>
                    <a:ext uri="{9D8B030D-6E8A-4147-A177-3AD203B41FA5}">
                      <a16:colId xmlns:a16="http://schemas.microsoft.com/office/drawing/2014/main" val="2467141512"/>
                    </a:ext>
                  </a:extLst>
                </a:gridCol>
                <a:gridCol w="1645920">
                  <a:extLst>
                    <a:ext uri="{9D8B030D-6E8A-4147-A177-3AD203B41FA5}">
                      <a16:colId xmlns:a16="http://schemas.microsoft.com/office/drawing/2014/main" val="2426386903"/>
                    </a:ext>
                  </a:extLst>
                </a:gridCol>
              </a:tblGrid>
              <a:tr h="352697">
                <a:tc>
                  <a:txBody>
                    <a:bodyPr/>
                    <a:lstStyle/>
                    <a:p>
                      <a:pPr algn="ctr"/>
                      <a:r>
                        <a:rPr lang="en-IN" sz="1600"/>
                        <a:t>Week</a:t>
                      </a:r>
                    </a:p>
                  </a:txBody>
                  <a:tcPr>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1600"/>
                        <a:t>Sales</a:t>
                      </a:r>
                    </a:p>
                  </a:txBody>
                  <a:tcPr>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04742181"/>
                  </a:ext>
                </a:extLst>
              </a:tr>
              <a:tr h="352697">
                <a:tc>
                  <a:txBody>
                    <a:bodyPr/>
                    <a:lstStyle/>
                    <a:p>
                      <a:pPr algn="ctr"/>
                      <a:r>
                        <a:rPr lang="en-IN" sz="1600">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8936908"/>
                  </a:ext>
                </a:extLst>
              </a:tr>
              <a:tr h="352697">
                <a:tc>
                  <a:txBody>
                    <a:bodyPr/>
                    <a:lstStyle/>
                    <a:p>
                      <a:pPr algn="ctr"/>
                      <a:r>
                        <a:rPr lang="en-IN" sz="1600">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78448"/>
                  </a:ext>
                </a:extLst>
              </a:tr>
              <a:tr h="352697">
                <a:tc>
                  <a:txBody>
                    <a:bodyPr/>
                    <a:lstStyle/>
                    <a:p>
                      <a:pPr algn="ctr"/>
                      <a:r>
                        <a:rPr lang="en-IN" sz="1600">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32357423"/>
                  </a:ext>
                </a:extLst>
              </a:tr>
              <a:tr h="352697">
                <a:tc>
                  <a:txBody>
                    <a:bodyPr/>
                    <a:lstStyle/>
                    <a:p>
                      <a:pPr algn="ctr"/>
                      <a:r>
                        <a:rPr lang="en-IN" sz="1600">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61261"/>
                  </a:ext>
                </a:extLst>
              </a:tr>
              <a:tr h="352697">
                <a:tc>
                  <a:txBody>
                    <a:bodyPr/>
                    <a:lstStyle/>
                    <a:p>
                      <a:pPr algn="ctr"/>
                      <a:r>
                        <a:rPr lang="en-IN" sz="1600">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0018676"/>
                  </a:ext>
                </a:extLst>
              </a:tr>
              <a:tr h="352697">
                <a:tc>
                  <a:txBody>
                    <a:bodyPr/>
                    <a:lstStyle/>
                    <a:p>
                      <a:pPr algn="ctr"/>
                      <a:r>
                        <a:rPr lang="en-IN" sz="1600">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16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412708"/>
                  </a:ext>
                </a:extLst>
              </a:tr>
            </a:tbl>
          </a:graphicData>
        </a:graphic>
      </p:graphicFrame>
    </p:spTree>
    <p:extLst>
      <p:ext uri="{BB962C8B-B14F-4D97-AF65-F5344CB8AC3E}">
        <p14:creationId xmlns:p14="http://schemas.microsoft.com/office/powerpoint/2010/main" val="2176510888"/>
      </p:ext>
    </p:extLst>
  </p:cSld>
  <p:clrMapOvr>
    <a:masterClrMapping/>
  </p:clrMapOvr>
  <p:transition/>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(5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half" idx="2"/>
          </p:nvPr>
        </p:nvSpPr>
        <p:spPr>
          <a:xfrm>
            <a:off x="476843" y="1520945"/>
            <a:ext cx="3112729" cy="1816657"/>
          </a:xfrm>
        </p:spPr>
        <p:txBody>
          <a:bodyPr/>
          <a:lstStyle/>
          <a:p>
            <a:pPr marL="0" indent="0">
              <a:spcBef>
                <a:spcPct val="0"/>
              </a:spcBef>
              <a:spcAft>
                <a:spcPts val="600"/>
              </a:spcAft>
              <a:buNone/>
            </a:pPr>
            <a:r>
              <a:rPr lang="en-US" b="1" u="sng"/>
              <a:t>Example</a:t>
            </a:r>
            <a:r>
              <a:rPr lang="en-US" b="1"/>
              <a:t>:</a:t>
            </a:r>
          </a:p>
          <a:p>
            <a:pPr marL="0" indent="0">
              <a:spcBef>
                <a:spcPct val="0"/>
              </a:spcBef>
              <a:spcAft>
                <a:spcPts val="600"/>
              </a:spcAft>
              <a:buNone/>
            </a:pPr>
            <a:r>
              <a:rPr lang="en-US"/>
              <a:t>Gasoline sale </a:t>
            </a:r>
          </a:p>
          <a:p>
            <a:pPr marL="0" indent="0">
              <a:spcBef>
                <a:spcPct val="0"/>
              </a:spcBef>
              <a:spcAft>
                <a:spcPts val="600"/>
              </a:spcAft>
              <a:buNone/>
            </a:pPr>
            <a:r>
              <a:rPr lang="en-US"/>
              <a:t>time series with </a:t>
            </a:r>
          </a:p>
          <a:p>
            <a:pPr marL="0" indent="0">
              <a:spcBef>
                <a:spcPct val="0"/>
              </a:spcBef>
              <a:spcAft>
                <a:spcPts val="600"/>
              </a:spcAft>
              <a:buNone/>
            </a:pPr>
            <a:r>
              <a:rPr lang="en-US"/>
              <a:t>smoothing constant</a:t>
            </a:r>
          </a:p>
        </p:txBody>
      </p:sp>
      <p:graphicFrame>
        <p:nvGraphicFramePr>
          <p:cNvPr id="18" name="Object 3" descr="alpha equals .2">
            <a:extLst>
              <a:ext uri="{FF2B5EF4-FFF2-40B4-BE49-F238E27FC236}">
                <a16:creationId xmlns:a16="http://schemas.microsoft.com/office/drawing/2014/main" id="{F469C52A-DC5F-46F2-BFA6-BD901D45B2C8}"/>
              </a:ext>
            </a:extLst>
          </p:cNvPr>
          <p:cNvGraphicFramePr>
            <a:graphicFrameLocks noGrp="1" noChangeAspect="1"/>
          </p:cNvGraphicFramePr>
          <p:nvPr>
            <p:ph idx="11"/>
            <p:extLst>
              <p:ext uri="{D42A27DB-BD31-4B8C-83A1-F6EECF244321}">
                <p14:modId xmlns:p14="http://schemas.microsoft.com/office/powerpoint/2010/main" val="1359477854"/>
              </p:ext>
            </p:extLst>
          </p:nvPr>
        </p:nvGraphicFramePr>
        <p:xfrm>
          <a:off x="587849" y="3337311"/>
          <a:ext cx="800100" cy="292100"/>
        </p:xfrm>
        <a:graphic>
          <a:graphicData uri="http://schemas.openxmlformats.org/presentationml/2006/ole">
            <mc:AlternateContent xmlns:mc="http://schemas.openxmlformats.org/markup-compatibility/2006">
              <mc:Choice xmlns:v="urn:schemas-microsoft-com:vml" Requires="v">
                <p:oleObj spid="_x0000_s404483"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587849" y="3337311"/>
                        <a:ext cx="800100" cy="292100"/>
                      </a:xfrm>
                      <a:prstGeom prst="rect">
                        <a:avLst/>
                      </a:prstGeom>
                    </p:spPr>
                  </p:pic>
                </p:oleObj>
              </mc:Fallback>
            </mc:AlternateContent>
          </a:graphicData>
        </a:graphic>
      </p:graphicFrame>
      <p:graphicFrame>
        <p:nvGraphicFramePr>
          <p:cNvPr id="11" name="Table 4">
            <a:extLst>
              <a:ext uri="{FF2B5EF4-FFF2-40B4-BE49-F238E27FC236}">
                <a16:creationId xmlns:a16="http://schemas.microsoft.com/office/drawing/2014/main" id="{64DD7750-6C6B-40B4-A2B6-B2E742DEB526}"/>
              </a:ext>
            </a:extLst>
          </p:cNvPr>
          <p:cNvGraphicFramePr>
            <a:graphicFrameLocks noGrp="1"/>
          </p:cNvGraphicFramePr>
          <p:nvPr>
            <p:ph idx="10"/>
            <p:extLst>
              <p:ext uri="{D42A27DB-BD31-4B8C-83A1-F6EECF244321}">
                <p14:modId xmlns:p14="http://schemas.microsoft.com/office/powerpoint/2010/main" val="68062100"/>
              </p:ext>
            </p:extLst>
          </p:nvPr>
        </p:nvGraphicFramePr>
        <p:xfrm>
          <a:off x="3659029" y="1493520"/>
          <a:ext cx="7713368" cy="3870960"/>
        </p:xfrm>
        <a:graphic>
          <a:graphicData uri="http://schemas.openxmlformats.org/drawingml/2006/table">
            <a:tbl>
              <a:tblPr firstRow="1" bandRow="1">
                <a:tableStyleId>{073A0DAA-6AF3-43AB-8588-CEC1D06C72B9}</a:tableStyleId>
              </a:tblPr>
              <a:tblGrid>
                <a:gridCol w="1007000">
                  <a:extLst>
                    <a:ext uri="{9D8B030D-6E8A-4147-A177-3AD203B41FA5}">
                      <a16:colId xmlns:a16="http://schemas.microsoft.com/office/drawing/2014/main" val="3704502776"/>
                    </a:ext>
                  </a:extLst>
                </a:gridCol>
                <a:gridCol w="1920240">
                  <a:extLst>
                    <a:ext uri="{9D8B030D-6E8A-4147-A177-3AD203B41FA5}">
                      <a16:colId xmlns:a16="http://schemas.microsoft.com/office/drawing/2014/main" val="177010526"/>
                    </a:ext>
                  </a:extLst>
                </a:gridCol>
                <a:gridCol w="1463040">
                  <a:extLst>
                    <a:ext uri="{9D8B030D-6E8A-4147-A177-3AD203B41FA5}">
                      <a16:colId xmlns:a16="http://schemas.microsoft.com/office/drawing/2014/main" val="1058157336"/>
                    </a:ext>
                  </a:extLst>
                </a:gridCol>
                <a:gridCol w="1309096">
                  <a:extLst>
                    <a:ext uri="{9D8B030D-6E8A-4147-A177-3AD203B41FA5}">
                      <a16:colId xmlns:a16="http://schemas.microsoft.com/office/drawing/2014/main" val="3770708534"/>
                    </a:ext>
                  </a:extLst>
                </a:gridCol>
                <a:gridCol w="2013992">
                  <a:extLst>
                    <a:ext uri="{9D8B030D-6E8A-4147-A177-3AD203B41FA5}">
                      <a16:colId xmlns:a16="http://schemas.microsoft.com/office/drawing/2014/main" val="2602235900"/>
                    </a:ext>
                  </a:extLst>
                </a:gridCol>
              </a:tblGrid>
              <a:tr h="607255">
                <a:tc>
                  <a:txBody>
                    <a:bodyPr/>
                    <a:lstStyle/>
                    <a:p>
                      <a:pPr algn="ctr"/>
                      <a:r>
                        <a:rPr lang="en-IN" sz="2000">
                          <a:latin typeface="+mn-lt"/>
                        </a:rPr>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latin typeface="+mn-lt"/>
                        </a:rPr>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latin typeface="+mn-lt"/>
                        </a:rPr>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latin typeface="+mn-lt"/>
                        </a:rPr>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latin typeface="+mn-lt"/>
                        </a:rPr>
                        <a:t>Squared forecast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47003">
                <a:tc>
                  <a:txBody>
                    <a:bodyPr/>
                    <a:lstStyle/>
                    <a:p>
                      <a:pPr algn="ctr"/>
                      <a:r>
                        <a:rPr lang="en-IN" sz="2000">
                          <a:solidFill>
                            <a:srgbClr val="000000"/>
                          </a:solidFill>
                          <a:latin typeface="+mn-lt"/>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endParaRPr lang="en-IN" sz="2000">
                        <a:solidFill>
                          <a:srgbClr val="000000"/>
                        </a:solidFill>
                        <a:latin typeface="+mn-l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2000">
                        <a:solidFill>
                          <a:srgbClr val="000000"/>
                        </a:solidFill>
                        <a:latin typeface="+mn-l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2000">
                        <a:solidFill>
                          <a:srgbClr val="000000"/>
                        </a:solidFill>
                        <a:latin typeface="+mn-l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347003">
                <a:tc>
                  <a:txBody>
                    <a:bodyPr/>
                    <a:lstStyle/>
                    <a:p>
                      <a:pPr algn="ctr"/>
                      <a:r>
                        <a:rPr lang="en-IN" sz="2000">
                          <a:solidFill>
                            <a:srgbClr val="000000"/>
                          </a:solidFill>
                          <a:latin typeface="+mn-lt"/>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17.00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4.00</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16.00</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347003">
                <a:tc>
                  <a:txBody>
                    <a:bodyPr/>
                    <a:lstStyle/>
                    <a:p>
                      <a:pPr algn="ctr"/>
                      <a:r>
                        <a:rPr lang="en-IN" sz="2000">
                          <a:solidFill>
                            <a:srgbClr val="000000"/>
                          </a:solidFill>
                          <a:latin typeface="+mn-lt"/>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 17.80</a:t>
                      </a:r>
                      <a:r>
                        <a:rPr lang="en-IN" sz="2000" baseline="30000">
                          <a:solidFill>
                            <a:srgbClr val="000000"/>
                          </a:solidFill>
                          <a:latin typeface="+mn-lt"/>
                          <a:cs typeface="Times New Roman" panose="02020603050405020304" pitchFamily="18" charset="0"/>
                        </a:rPr>
                        <a:t>*</a:t>
                      </a:r>
                      <a:endParaRPr lang="en-IN" sz="2000" baseline="30000">
                        <a:solidFill>
                          <a:srgbClr val="000000"/>
                        </a:solidFill>
                        <a:latin typeface="+mn-l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1.20</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1.44</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347003">
                <a:tc>
                  <a:txBody>
                    <a:bodyPr/>
                    <a:lstStyle/>
                    <a:p>
                      <a:pPr algn="ctr"/>
                      <a:r>
                        <a:rPr lang="en-IN" sz="2000">
                          <a:solidFill>
                            <a:srgbClr val="000000"/>
                          </a:solidFill>
                          <a:latin typeface="+mn-lt"/>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  18.04</a:t>
                      </a:r>
                      <a:r>
                        <a:rPr lang="en-IN" sz="2000" baseline="30000">
                          <a:solidFill>
                            <a:srgbClr val="000000"/>
                          </a:solidFill>
                          <a:latin typeface="+mn-lt"/>
                          <a:cs typeface="Times New Roman" panose="02020603050405020304" pitchFamily="18" charset="0"/>
                        </a:rPr>
                        <a:t>**</a:t>
                      </a:r>
                      <a:endParaRPr lang="en-IN" sz="2000" baseline="30000">
                        <a:solidFill>
                          <a:srgbClr val="000000"/>
                        </a:solidFill>
                        <a:latin typeface="+mn-l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4.96</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24.60</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347003">
                <a:tc>
                  <a:txBody>
                    <a:bodyPr/>
                    <a:lstStyle/>
                    <a:p>
                      <a:pPr algn="ctr"/>
                      <a:r>
                        <a:rPr lang="en-IN" sz="2000">
                          <a:solidFill>
                            <a:srgbClr val="000000"/>
                          </a:solidFill>
                          <a:latin typeface="+mn-lt"/>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19.03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−1.03</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1.06</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r h="347003">
                <a:tc>
                  <a:txBody>
                    <a:bodyPr/>
                    <a:lstStyle/>
                    <a:p>
                      <a:pPr algn="ctr"/>
                      <a:r>
                        <a:rPr lang="en-IN" sz="2000">
                          <a:solidFill>
                            <a:srgbClr val="000000"/>
                          </a:solidFill>
                          <a:latin typeface="+mn-lt"/>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18.83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−2.83</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8.01</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994734"/>
                  </a:ext>
                </a:extLst>
              </a:tr>
              <a:tr h="347003">
                <a:tc>
                  <a:txBody>
                    <a:bodyPr/>
                    <a:lstStyle/>
                    <a:p>
                      <a:pPr algn="ctr"/>
                      <a:r>
                        <a:rPr lang="en-IN" sz="2000">
                          <a:solidFill>
                            <a:srgbClr val="000000"/>
                          </a:solidFill>
                          <a:latin typeface="+mn-lt"/>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18.26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1.74</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3.03</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8253546"/>
                  </a:ext>
                </a:extLst>
              </a:tr>
              <a:tr h="347003">
                <a:tc>
                  <a:txBody>
                    <a:bodyPr/>
                    <a:lstStyle/>
                    <a:p>
                      <a:pPr algn="ctr"/>
                      <a:r>
                        <a:rPr lang="en-IN" sz="2000">
                          <a:solidFill>
                            <a:srgbClr val="000000"/>
                          </a:solidFill>
                          <a:latin typeface="+mn-lt"/>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latin typeface="+mn-lt"/>
                        </a:rPr>
                        <a:t>18.61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−0.61</a:t>
                      </a:r>
                    </a:p>
                  </a:txBody>
                  <a:tcPr marR="3657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a:r>
                        <a:rPr lang="en-IN" sz="2000">
                          <a:solidFill>
                            <a:srgbClr val="000000"/>
                          </a:solidFill>
                          <a:latin typeface="+mn-lt"/>
                        </a:rPr>
                        <a:t>.37</a:t>
                      </a:r>
                    </a:p>
                  </a:txBody>
                  <a:tcPr marR="7315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95844375"/>
                  </a:ext>
                </a:extLst>
              </a:tr>
            </a:tbl>
          </a:graphicData>
        </a:graphic>
      </p:graphicFrame>
      <p:graphicFrame>
        <p:nvGraphicFramePr>
          <p:cNvPr id="8" name="Object 5" descr="Single asterisk. Begin equation. .2 times 21 plus .8 times 17. End equation.&#10;Double asterisk. Begin equation. .2 times 19 plus .8 times 17.8. End equation.">
            <a:extLst>
              <a:ext uri="{FF2B5EF4-FFF2-40B4-BE49-F238E27FC236}">
                <a16:creationId xmlns:a16="http://schemas.microsoft.com/office/drawing/2014/main" id="{9478A6DE-B6BB-4564-AA11-2F5B7EBB83B5}"/>
              </a:ext>
            </a:extLst>
          </p:cNvPr>
          <p:cNvGraphicFramePr>
            <a:graphicFrameLocks noGrp="1" noChangeAspect="1"/>
          </p:cNvGraphicFramePr>
          <p:nvPr>
            <p:ph idx="15"/>
            <p:extLst>
              <p:ext uri="{D42A27DB-BD31-4B8C-83A1-F6EECF244321}">
                <p14:modId xmlns:p14="http://schemas.microsoft.com/office/powerpoint/2010/main" val="1213638751"/>
              </p:ext>
            </p:extLst>
          </p:nvPr>
        </p:nvGraphicFramePr>
        <p:xfrm>
          <a:off x="587849" y="5505156"/>
          <a:ext cx="1867772" cy="726356"/>
        </p:xfrm>
        <a:graphic>
          <a:graphicData uri="http://schemas.openxmlformats.org/presentationml/2006/ole">
            <mc:AlternateContent xmlns:mc="http://schemas.openxmlformats.org/markup-compatibility/2006">
              <mc:Choice xmlns:v="urn:schemas-microsoft-com:vml" Requires="v">
                <p:oleObj spid="_x0000_s404484" name="Equation" r:id="rId5" imgW="2286000" imgH="888840" progId="Equation.DSMT4">
                  <p:embed/>
                </p:oleObj>
              </mc:Choice>
              <mc:Fallback>
                <p:oleObj name="Equation" r:id="rId5" imgW="2286000" imgH="888840" progId="Equation.DSMT4">
                  <p:embed/>
                  <p:pic>
                    <p:nvPicPr>
                      <p:cNvPr id="0" name="OLE substitute image"/>
                      <p:cNvPicPr/>
                      <p:nvPr/>
                    </p:nvPicPr>
                    <p:blipFill>
                      <a:blip r:embed="rId6"/>
                      <a:stretch>
                        <a:fillRect/>
                      </a:stretch>
                    </p:blipFill>
                    <p:spPr>
                      <a:xfrm>
                        <a:off x="587849" y="5505156"/>
                        <a:ext cx="1867772" cy="726356"/>
                      </a:xfrm>
                      <a:prstGeom prst="rect">
                        <a:avLst/>
                      </a:prstGeom>
                    </p:spPr>
                  </p:pic>
                </p:oleObj>
              </mc:Fallback>
            </mc:AlternateContent>
          </a:graphicData>
        </a:graphic>
      </p:graphicFrame>
    </p:spTree>
    <p:extLst>
      <p:ext uri="{BB962C8B-B14F-4D97-AF65-F5344CB8AC3E}">
        <p14:creationId xmlns:p14="http://schemas.microsoft.com/office/powerpoint/2010/main" val="3509994986"/>
      </p:ext>
    </p:extLst>
  </p:cSld>
  <p:clrMapOvr>
    <a:masterClrMapping/>
  </p:clrMapOvr>
  <p:transition/>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(6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half" idx="1"/>
          </p:nvPr>
        </p:nvSpPr>
        <p:spPr>
          <a:xfrm>
            <a:off x="476844" y="1825625"/>
            <a:ext cx="2932783" cy="3391072"/>
          </a:xfrm>
        </p:spPr>
        <p:txBody>
          <a:bodyPr/>
          <a:lstStyle/>
          <a:p>
            <a:pPr marL="0" indent="0">
              <a:spcBef>
                <a:spcPct val="0"/>
              </a:spcBef>
              <a:spcAft>
                <a:spcPts val="600"/>
              </a:spcAft>
              <a:buNone/>
            </a:pPr>
            <a:r>
              <a:rPr lang="en-US" b="1" u="sng"/>
              <a:t>Example:</a:t>
            </a:r>
          </a:p>
          <a:p>
            <a:pPr marL="0" indent="0">
              <a:spcBef>
                <a:spcPct val="0"/>
              </a:spcBef>
              <a:spcAft>
                <a:spcPts val="600"/>
              </a:spcAft>
              <a:buNone/>
            </a:pPr>
            <a:r>
              <a:rPr lang="en-US"/>
              <a:t>Gasoline sale </a:t>
            </a:r>
          </a:p>
          <a:p>
            <a:pPr marL="0" indent="0">
              <a:spcBef>
                <a:spcPct val="0"/>
              </a:spcBef>
              <a:spcAft>
                <a:spcPts val="600"/>
              </a:spcAft>
              <a:buNone/>
            </a:pPr>
            <a:r>
              <a:rPr lang="en-US"/>
              <a:t>time series with </a:t>
            </a:r>
          </a:p>
          <a:p>
            <a:pPr marL="0" indent="0">
              <a:spcBef>
                <a:spcPct val="0"/>
              </a:spcBef>
              <a:spcAft>
                <a:spcPts val="600"/>
              </a:spcAft>
              <a:buNone/>
            </a:pPr>
            <a:r>
              <a:rPr lang="en-US"/>
              <a:t>smoothing constant</a:t>
            </a:r>
          </a:p>
        </p:txBody>
      </p:sp>
      <p:graphicFrame>
        <p:nvGraphicFramePr>
          <p:cNvPr id="18" name="Object 3" descr="alpha equals .2">
            <a:extLst>
              <a:ext uri="{FF2B5EF4-FFF2-40B4-BE49-F238E27FC236}">
                <a16:creationId xmlns:a16="http://schemas.microsoft.com/office/drawing/2014/main" id="{F469C52A-DC5F-46F2-BFA6-BD901D45B2C8}"/>
              </a:ext>
            </a:extLst>
          </p:cNvPr>
          <p:cNvGraphicFramePr>
            <a:graphicFrameLocks noGrp="1" noChangeAspect="1"/>
          </p:cNvGraphicFramePr>
          <p:nvPr>
            <p:ph sz="half" idx="2"/>
            <p:extLst>
              <p:ext uri="{D42A27DB-BD31-4B8C-83A1-F6EECF244321}">
                <p14:modId xmlns:p14="http://schemas.microsoft.com/office/powerpoint/2010/main" val="3572264764"/>
              </p:ext>
            </p:extLst>
          </p:nvPr>
        </p:nvGraphicFramePr>
        <p:xfrm>
          <a:off x="583890" y="3630211"/>
          <a:ext cx="800100" cy="292100"/>
        </p:xfrm>
        <a:graphic>
          <a:graphicData uri="http://schemas.openxmlformats.org/presentationml/2006/ole">
            <mc:AlternateContent xmlns:mc="http://schemas.openxmlformats.org/markup-compatibility/2006">
              <mc:Choice xmlns:v="urn:schemas-microsoft-com:vml" Requires="v">
                <p:oleObj spid="_x0000_s405506"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583890" y="3630211"/>
                        <a:ext cx="800100" cy="292100"/>
                      </a:xfrm>
                      <a:prstGeom prst="rect">
                        <a:avLst/>
                      </a:prstGeom>
                    </p:spPr>
                  </p:pic>
                </p:oleObj>
              </mc:Fallback>
            </mc:AlternateContent>
          </a:graphicData>
        </a:graphic>
      </p:graphicFrame>
      <p:graphicFrame>
        <p:nvGraphicFramePr>
          <p:cNvPr id="13" name="Table 4">
            <a:extLst>
              <a:ext uri="{FF2B5EF4-FFF2-40B4-BE49-F238E27FC236}">
                <a16:creationId xmlns:a16="http://schemas.microsoft.com/office/drawing/2014/main" id="{F2254D49-AEB6-4B27-A573-D23012DF9CCB}"/>
              </a:ext>
            </a:extLst>
          </p:cNvPr>
          <p:cNvGraphicFramePr>
            <a:graphicFrameLocks noGrp="1"/>
          </p:cNvGraphicFramePr>
          <p:nvPr>
            <p:ph sz="half" idx="10"/>
            <p:extLst>
              <p:ext uri="{D42A27DB-BD31-4B8C-83A1-F6EECF244321}">
                <p14:modId xmlns:p14="http://schemas.microsoft.com/office/powerpoint/2010/main" val="1443857687"/>
              </p:ext>
            </p:extLst>
          </p:nvPr>
        </p:nvGraphicFramePr>
        <p:xfrm>
          <a:off x="3616084" y="1841123"/>
          <a:ext cx="7984739" cy="2792075"/>
        </p:xfrm>
        <a:graphic>
          <a:graphicData uri="http://schemas.openxmlformats.org/drawingml/2006/table">
            <a:tbl>
              <a:tblPr firstRow="1" bandRow="1">
                <a:tableStyleId>{073A0DAA-6AF3-43AB-8588-CEC1D06C72B9}</a:tableStyleId>
              </a:tblPr>
              <a:tblGrid>
                <a:gridCol w="1005840">
                  <a:extLst>
                    <a:ext uri="{9D8B030D-6E8A-4147-A177-3AD203B41FA5}">
                      <a16:colId xmlns:a16="http://schemas.microsoft.com/office/drawing/2014/main" val="3704502776"/>
                    </a:ext>
                  </a:extLst>
                </a:gridCol>
                <a:gridCol w="1942162">
                  <a:extLst>
                    <a:ext uri="{9D8B030D-6E8A-4147-A177-3AD203B41FA5}">
                      <a16:colId xmlns:a16="http://schemas.microsoft.com/office/drawing/2014/main" val="177010526"/>
                    </a:ext>
                  </a:extLst>
                </a:gridCol>
                <a:gridCol w="1715438">
                  <a:extLst>
                    <a:ext uri="{9D8B030D-6E8A-4147-A177-3AD203B41FA5}">
                      <a16:colId xmlns:a16="http://schemas.microsoft.com/office/drawing/2014/main" val="1058157336"/>
                    </a:ext>
                  </a:extLst>
                </a:gridCol>
                <a:gridCol w="1401059">
                  <a:extLst>
                    <a:ext uri="{9D8B030D-6E8A-4147-A177-3AD203B41FA5}">
                      <a16:colId xmlns:a16="http://schemas.microsoft.com/office/drawing/2014/main" val="3770708534"/>
                    </a:ext>
                  </a:extLst>
                </a:gridCol>
                <a:gridCol w="1920240">
                  <a:extLst>
                    <a:ext uri="{9D8B030D-6E8A-4147-A177-3AD203B41FA5}">
                      <a16:colId xmlns:a16="http://schemas.microsoft.com/office/drawing/2014/main" val="2602235900"/>
                    </a:ext>
                  </a:extLst>
                </a:gridCol>
              </a:tblGrid>
              <a:tr h="608163">
                <a:tc>
                  <a:txBody>
                    <a:bodyPr/>
                    <a:lstStyle/>
                    <a:p>
                      <a:pPr algn="ctr"/>
                      <a:r>
                        <a:rPr lang="en-IN" sz="2000">
                          <a:solidFill>
                            <a:schemeClr val="bg1"/>
                          </a:solidFill>
                        </a:rPr>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solidFill>
                            <a:schemeClr val="bg1"/>
                          </a:solidFill>
                        </a:rPr>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solidFill>
                            <a:schemeClr val="bg1"/>
                          </a:solidFill>
                        </a:rPr>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solidFill>
                            <a:schemeClr val="bg1"/>
                          </a:solidFill>
                        </a:rPr>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solidFill>
                            <a:schemeClr val="bg1"/>
                          </a:solidFill>
                        </a:rPr>
                        <a:t>Squared forecast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418207">
                <a:tc>
                  <a:txBody>
                    <a:bodyPr/>
                    <a:lstStyle/>
                    <a:p>
                      <a:pPr algn="ctr"/>
                      <a:r>
                        <a:rPr lang="en-IN" sz="2000">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18.49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3.51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12.32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0564978"/>
                  </a:ext>
                </a:extLst>
              </a:tr>
              <a:tr h="418207">
                <a:tc>
                  <a:txBody>
                    <a:bodyPr/>
                    <a:lstStyle/>
                    <a:p>
                      <a:pPr algn="ctr"/>
                      <a:r>
                        <a:rPr lang="en-IN" sz="2000">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19.19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0.81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0.66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5426056"/>
                  </a:ext>
                </a:extLst>
              </a:tr>
              <a:tr h="418207">
                <a:tc>
                  <a:txBody>
                    <a:bodyPr/>
                    <a:lstStyle/>
                    <a:p>
                      <a:pPr algn="ctr"/>
                      <a:r>
                        <a:rPr lang="en-IN" sz="2000">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19.35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latin typeface="+mn-lt"/>
                        </a:rPr>
                        <a:t>−</a:t>
                      </a:r>
                      <a:r>
                        <a:rPr lang="en-IN" sz="2000">
                          <a:solidFill>
                            <a:srgbClr val="000000"/>
                          </a:solidFill>
                        </a:rPr>
                        <a:t>4.35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18.92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5633012"/>
                  </a:ext>
                </a:extLst>
              </a:tr>
              <a:tr h="418207">
                <a:tc>
                  <a:txBody>
                    <a:bodyPr/>
                    <a:lstStyle/>
                    <a:p>
                      <a:pPr algn="ctr"/>
                      <a:r>
                        <a:rPr lang="en-IN" sz="2000">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18.48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3.52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12.39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2322810"/>
                  </a:ext>
                </a:extLst>
              </a:tr>
              <a:tr h="418207">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Totals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10.92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98.80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1376086"/>
                  </a:ext>
                </a:extLst>
              </a:tr>
            </a:tbl>
          </a:graphicData>
        </a:graphic>
      </p:graphicFrame>
    </p:spTree>
    <p:extLst>
      <p:ext uri="{BB962C8B-B14F-4D97-AF65-F5344CB8AC3E}">
        <p14:creationId xmlns:p14="http://schemas.microsoft.com/office/powerpoint/2010/main" val="3644418992"/>
      </p:ext>
    </p:extLst>
  </p:cSld>
  <p:clrMapOvr>
    <a:masterClrMapping/>
  </p:clrMapOvr>
  <p:transition/>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a:t>Exponential Smoothing (7 of 10)</a:t>
            </a:r>
            <a:endParaRPr lang="en-IN"/>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sz="half" idx="1"/>
          </p:nvPr>
        </p:nvSpPr>
        <p:spPr>
          <a:xfrm>
            <a:off x="476844" y="1825625"/>
            <a:ext cx="8414771" cy="640080"/>
          </a:xfrm>
        </p:spPr>
        <p:txBody>
          <a:bodyPr/>
          <a:lstStyle/>
          <a:p>
            <a:pPr marL="0" indent="0">
              <a:spcAft>
                <a:spcPts val="1200"/>
              </a:spcAft>
              <a:buNone/>
            </a:pPr>
            <a:r>
              <a:rPr lang="en-US" b="1" u="sng"/>
              <a:t>Example</a:t>
            </a:r>
            <a:r>
              <a:rPr lang="en-US" b="1"/>
              <a:t>:</a:t>
            </a:r>
            <a:r>
              <a:rPr lang="en-US"/>
              <a:t> Gasoline sale time series with smoothing constant</a:t>
            </a:r>
          </a:p>
        </p:txBody>
      </p:sp>
      <p:graphicFrame>
        <p:nvGraphicFramePr>
          <p:cNvPr id="8" name="Object 3" descr="alpha equals .2">
            <a:extLst>
              <a:ext uri="{FF2B5EF4-FFF2-40B4-BE49-F238E27FC236}">
                <a16:creationId xmlns:a16="http://schemas.microsoft.com/office/drawing/2014/main" id="{B2CCA0C3-E90A-4140-9AE6-BC33CD100DDF}"/>
              </a:ext>
            </a:extLst>
          </p:cNvPr>
          <p:cNvGraphicFramePr>
            <a:graphicFrameLocks noGrp="1" noChangeAspect="1"/>
          </p:cNvGraphicFramePr>
          <p:nvPr>
            <p:ph sz="half" idx="2"/>
            <p:extLst>
              <p:ext uri="{D42A27DB-BD31-4B8C-83A1-F6EECF244321}">
                <p14:modId xmlns:p14="http://schemas.microsoft.com/office/powerpoint/2010/main" val="2329102277"/>
              </p:ext>
            </p:extLst>
          </p:nvPr>
        </p:nvGraphicFramePr>
        <p:xfrm>
          <a:off x="8891615" y="1914820"/>
          <a:ext cx="800100" cy="292100"/>
        </p:xfrm>
        <a:graphic>
          <a:graphicData uri="http://schemas.openxmlformats.org/presentationml/2006/ole">
            <mc:AlternateContent xmlns:mc="http://schemas.openxmlformats.org/markup-compatibility/2006">
              <mc:Choice xmlns:v="urn:schemas-microsoft-com:vml" Requires="v">
                <p:oleObj spid="_x0000_s406531"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8891615" y="1914820"/>
                        <a:ext cx="800100" cy="292100"/>
                      </a:xfrm>
                      <a:prstGeom prst="rect">
                        <a:avLst/>
                      </a:prstGeom>
                    </p:spPr>
                  </p:pic>
                </p:oleObj>
              </mc:Fallback>
            </mc:AlternateContent>
          </a:graphicData>
        </a:graphic>
      </p:graphicFrame>
      <p:graphicFrame>
        <p:nvGraphicFramePr>
          <p:cNvPr id="9" name="Object 4" descr="Begin equation. M S E equals 98.80 divided by 11 equals 8.98. End equation.">
            <a:extLst>
              <a:ext uri="{FF2B5EF4-FFF2-40B4-BE49-F238E27FC236}">
                <a16:creationId xmlns:a16="http://schemas.microsoft.com/office/drawing/2014/main" id="{85D8FD62-13AE-4CFD-9571-B5C41C7A207B}"/>
              </a:ext>
            </a:extLst>
          </p:cNvPr>
          <p:cNvGraphicFramePr>
            <a:graphicFrameLocks noGrp="1" noChangeAspect="1"/>
          </p:cNvGraphicFramePr>
          <p:nvPr>
            <p:ph sz="half" idx="10"/>
            <p:extLst>
              <p:ext uri="{D42A27DB-BD31-4B8C-83A1-F6EECF244321}">
                <p14:modId xmlns:p14="http://schemas.microsoft.com/office/powerpoint/2010/main" val="1101834958"/>
              </p:ext>
            </p:extLst>
          </p:nvPr>
        </p:nvGraphicFramePr>
        <p:xfrm>
          <a:off x="4730880" y="2736395"/>
          <a:ext cx="2878234" cy="762823"/>
        </p:xfrm>
        <a:graphic>
          <a:graphicData uri="http://schemas.openxmlformats.org/presentationml/2006/ole">
            <mc:AlternateContent xmlns:mc="http://schemas.openxmlformats.org/markup-compatibility/2006">
              <mc:Choice xmlns:v="urn:schemas-microsoft-com:vml" Requires="v">
                <p:oleObj spid="_x0000_s406532" name="Equation" r:id="rId5" imgW="2730240" imgH="723600" progId="Equation.DSMT4">
                  <p:embed/>
                </p:oleObj>
              </mc:Choice>
              <mc:Fallback>
                <p:oleObj name="Equation" r:id="rId5" imgW="2730240" imgH="723600" progId="Equation.DSMT4">
                  <p:embed/>
                  <p:pic>
                    <p:nvPicPr>
                      <p:cNvPr id="0" name="OLE substitute image"/>
                      <p:cNvPicPr/>
                      <p:nvPr/>
                    </p:nvPicPr>
                    <p:blipFill>
                      <a:blip r:embed="rId6"/>
                      <a:stretch>
                        <a:fillRect/>
                      </a:stretch>
                    </p:blipFill>
                    <p:spPr>
                      <a:xfrm>
                        <a:off x="4730880" y="2736395"/>
                        <a:ext cx="2878234" cy="762823"/>
                      </a:xfrm>
                      <a:prstGeom prst="rect">
                        <a:avLst/>
                      </a:prstGeom>
                    </p:spPr>
                  </p:pic>
                </p:oleObj>
              </mc:Fallback>
            </mc:AlternateContent>
          </a:graphicData>
        </a:graphic>
      </p:graphicFrame>
    </p:spTree>
    <p:extLst>
      <p:ext uri="{BB962C8B-B14F-4D97-AF65-F5344CB8AC3E}">
        <p14:creationId xmlns:p14="http://schemas.microsoft.com/office/powerpoint/2010/main" val="390660709"/>
      </p:ext>
    </p:extLst>
  </p:cSld>
  <p:clrMapOvr>
    <a:masterClrMapping/>
  </p:clrMapOvr>
  <p:transition/>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(8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half" idx="1"/>
          </p:nvPr>
        </p:nvSpPr>
        <p:spPr>
          <a:xfrm>
            <a:off x="476844" y="1825625"/>
            <a:ext cx="3103264" cy="1896028"/>
          </a:xfrm>
        </p:spPr>
        <p:txBody>
          <a:bodyPr/>
          <a:lstStyle/>
          <a:p>
            <a:pPr marL="0" indent="0">
              <a:spcBef>
                <a:spcPct val="0"/>
              </a:spcBef>
              <a:spcAft>
                <a:spcPts val="600"/>
              </a:spcAft>
              <a:buNone/>
            </a:pPr>
            <a:r>
              <a:rPr lang="en-US" b="1" u="sng"/>
              <a:t>Example:</a:t>
            </a:r>
          </a:p>
          <a:p>
            <a:pPr marL="0" indent="0">
              <a:spcBef>
                <a:spcPct val="0"/>
              </a:spcBef>
              <a:spcAft>
                <a:spcPts val="600"/>
              </a:spcAft>
              <a:buNone/>
            </a:pPr>
            <a:r>
              <a:rPr lang="en-US"/>
              <a:t>Gasoline sale </a:t>
            </a:r>
          </a:p>
          <a:p>
            <a:pPr marL="0" indent="0">
              <a:spcBef>
                <a:spcPct val="0"/>
              </a:spcBef>
              <a:spcAft>
                <a:spcPts val="600"/>
              </a:spcAft>
              <a:buNone/>
            </a:pPr>
            <a:r>
              <a:rPr lang="en-US"/>
              <a:t>time series with </a:t>
            </a:r>
          </a:p>
          <a:p>
            <a:pPr marL="0" indent="0">
              <a:spcBef>
                <a:spcPct val="0"/>
              </a:spcBef>
              <a:spcAft>
                <a:spcPts val="600"/>
              </a:spcAft>
              <a:buNone/>
            </a:pPr>
            <a:r>
              <a:rPr lang="en-US"/>
              <a:t>smoothing constant</a:t>
            </a:r>
          </a:p>
        </p:txBody>
      </p:sp>
      <p:graphicFrame>
        <p:nvGraphicFramePr>
          <p:cNvPr id="18" name="Object 3" descr="alpha equals .3.">
            <a:extLst>
              <a:ext uri="{FF2B5EF4-FFF2-40B4-BE49-F238E27FC236}">
                <a16:creationId xmlns:a16="http://schemas.microsoft.com/office/drawing/2014/main" id="{F469C52A-DC5F-46F2-BFA6-BD901D45B2C8}"/>
              </a:ext>
            </a:extLst>
          </p:cNvPr>
          <p:cNvGraphicFramePr>
            <a:graphicFrameLocks noGrp="1" noChangeAspect="1"/>
          </p:cNvGraphicFramePr>
          <p:nvPr>
            <p:ph sz="half" idx="2"/>
            <p:extLst>
              <p:ext uri="{D42A27DB-BD31-4B8C-83A1-F6EECF244321}">
                <p14:modId xmlns:p14="http://schemas.microsoft.com/office/powerpoint/2010/main" val="1463830171"/>
              </p:ext>
            </p:extLst>
          </p:nvPr>
        </p:nvGraphicFramePr>
        <p:xfrm>
          <a:off x="593688" y="3658153"/>
          <a:ext cx="800100" cy="292100"/>
        </p:xfrm>
        <a:graphic>
          <a:graphicData uri="http://schemas.openxmlformats.org/presentationml/2006/ole">
            <mc:AlternateContent xmlns:mc="http://schemas.openxmlformats.org/markup-compatibility/2006">
              <mc:Choice xmlns:v="urn:schemas-microsoft-com:vml" Requires="v">
                <p:oleObj spid="_x0000_s407554"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593688" y="3658153"/>
                        <a:ext cx="800100" cy="292100"/>
                      </a:xfrm>
                      <a:prstGeom prst="rect">
                        <a:avLst/>
                      </a:prstGeom>
                    </p:spPr>
                  </p:pic>
                </p:oleObj>
              </mc:Fallback>
            </mc:AlternateContent>
          </a:graphicData>
        </a:graphic>
      </p:graphicFrame>
      <p:graphicFrame>
        <p:nvGraphicFramePr>
          <p:cNvPr id="8" name="Table 4">
            <a:extLst>
              <a:ext uri="{FF2B5EF4-FFF2-40B4-BE49-F238E27FC236}">
                <a16:creationId xmlns:a16="http://schemas.microsoft.com/office/drawing/2014/main" id="{DE89D062-B07F-4162-AFF7-1B3C6DF0C078}"/>
              </a:ext>
            </a:extLst>
          </p:cNvPr>
          <p:cNvGraphicFramePr>
            <a:graphicFrameLocks noGrp="1"/>
          </p:cNvGraphicFramePr>
          <p:nvPr>
            <p:ph sz="half" idx="10"/>
            <p:extLst>
              <p:ext uri="{D42A27DB-BD31-4B8C-83A1-F6EECF244321}">
                <p14:modId xmlns:p14="http://schemas.microsoft.com/office/powerpoint/2010/main" val="1566104030"/>
              </p:ext>
            </p:extLst>
          </p:nvPr>
        </p:nvGraphicFramePr>
        <p:xfrm>
          <a:off x="3783254" y="1845672"/>
          <a:ext cx="7406640" cy="3870960"/>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3704502776"/>
                    </a:ext>
                  </a:extLst>
                </a:gridCol>
                <a:gridCol w="1828800">
                  <a:extLst>
                    <a:ext uri="{9D8B030D-6E8A-4147-A177-3AD203B41FA5}">
                      <a16:colId xmlns:a16="http://schemas.microsoft.com/office/drawing/2014/main" val="177010526"/>
                    </a:ext>
                  </a:extLst>
                </a:gridCol>
                <a:gridCol w="1463040">
                  <a:extLst>
                    <a:ext uri="{9D8B030D-6E8A-4147-A177-3AD203B41FA5}">
                      <a16:colId xmlns:a16="http://schemas.microsoft.com/office/drawing/2014/main" val="1058157336"/>
                    </a:ext>
                  </a:extLst>
                </a:gridCol>
                <a:gridCol w="1280160">
                  <a:extLst>
                    <a:ext uri="{9D8B030D-6E8A-4147-A177-3AD203B41FA5}">
                      <a16:colId xmlns:a16="http://schemas.microsoft.com/office/drawing/2014/main" val="3770708534"/>
                    </a:ext>
                  </a:extLst>
                </a:gridCol>
                <a:gridCol w="1920240">
                  <a:extLst>
                    <a:ext uri="{9D8B030D-6E8A-4147-A177-3AD203B41FA5}">
                      <a16:colId xmlns:a16="http://schemas.microsoft.com/office/drawing/2014/main" val="2602235900"/>
                    </a:ext>
                  </a:extLst>
                </a:gridCol>
              </a:tblGrid>
              <a:tr h="623668">
                <a:tc>
                  <a:txBody>
                    <a:bodyPr/>
                    <a:lstStyle/>
                    <a:p>
                      <a:pPr algn="ctr"/>
                      <a:r>
                        <a:rPr lang="en-IN" sz="2000"/>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Squared forecast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56382">
                <a:tc>
                  <a:txBody>
                    <a:bodyPr/>
                    <a:lstStyle/>
                    <a:p>
                      <a:pPr algn="ctr"/>
                      <a:r>
                        <a:rPr lang="en-IN" sz="2000">
                          <a:solidFill>
                            <a:srgbClr val="000000"/>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0564978"/>
                  </a:ext>
                </a:extLst>
              </a:tr>
              <a:tr h="356382">
                <a:tc>
                  <a:txBody>
                    <a:bodyPr/>
                    <a:lstStyle/>
                    <a:p>
                      <a:pPr algn="ctr"/>
                      <a:r>
                        <a:rPr lang="en-IN" sz="2000">
                          <a:solidFill>
                            <a:srgbClr val="000000"/>
                          </a:solidFill>
                        </a:rPr>
                        <a:t>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21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05426056"/>
                  </a:ext>
                </a:extLst>
              </a:tr>
              <a:tr h="356382">
                <a:tc>
                  <a:txBody>
                    <a:bodyPr/>
                    <a:lstStyle/>
                    <a:p>
                      <a:pPr algn="ctr"/>
                      <a:r>
                        <a:rPr lang="en-IN" sz="2000">
                          <a:solidFill>
                            <a:srgbClr val="000000"/>
                          </a:solidFill>
                        </a:rPr>
                        <a:t>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0.8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0.64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5633012"/>
                  </a:ext>
                </a:extLst>
              </a:tr>
              <a:tr h="356382">
                <a:tc>
                  <a:txBody>
                    <a:bodyPr/>
                    <a:lstStyle/>
                    <a:p>
                      <a:pPr algn="ctr"/>
                      <a:r>
                        <a:rPr lang="en-IN" sz="2000">
                          <a:solidFill>
                            <a:srgbClr val="000000"/>
                          </a:solidFill>
                        </a:rPr>
                        <a:t>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23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18.44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4.56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20.79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2322810"/>
                  </a:ext>
                </a:extLst>
              </a:tr>
              <a:tr h="356382">
                <a:tc>
                  <a:txBody>
                    <a:bodyPr/>
                    <a:lstStyle/>
                    <a:p>
                      <a:pPr algn="ctr"/>
                      <a:r>
                        <a:rPr lang="en-IN" sz="2000">
                          <a:solidFill>
                            <a:srgbClr val="000000"/>
                          </a:solidFill>
                        </a:rPr>
                        <a:t>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19.81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3.28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1376086"/>
                  </a:ext>
                </a:extLst>
              </a:tr>
              <a:tr h="356382">
                <a:tc>
                  <a:txBody>
                    <a:bodyPr/>
                    <a:lstStyle/>
                    <a:p>
                      <a:pPr algn="ctr"/>
                      <a:r>
                        <a:rPr lang="en-IN" sz="2000">
                          <a:solidFill>
                            <a:srgbClr val="000000"/>
                          </a:solidFill>
                        </a:rPr>
                        <a:t>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19.27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−3.27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10.69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994734"/>
                  </a:ext>
                </a:extLst>
              </a:tr>
              <a:tr h="356382">
                <a:tc>
                  <a:txBody>
                    <a:bodyPr/>
                    <a:lstStyle/>
                    <a:p>
                      <a:pPr algn="ctr"/>
                      <a:r>
                        <a:rPr lang="en-IN" sz="2000">
                          <a:solidFill>
                            <a:srgbClr val="000000"/>
                          </a:solidFill>
                        </a:rPr>
                        <a:t>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18.29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2.92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98253546"/>
                  </a:ext>
                </a:extLst>
              </a:tr>
              <a:tr h="356382">
                <a:tc>
                  <a:txBody>
                    <a:bodyPr/>
                    <a:lstStyle/>
                    <a:p>
                      <a:pPr algn="ctr"/>
                      <a:r>
                        <a:rPr lang="en-IN" sz="2000">
                          <a:solidFill>
                            <a:srgbClr val="000000"/>
                          </a:solidFill>
                        </a:rPr>
                        <a:t>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18.8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−0.8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en-IN" sz="2000">
                          <a:solidFill>
                            <a:srgbClr val="000000"/>
                          </a:solidFill>
                        </a:rPr>
                        <a:t>0.64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95844375"/>
                  </a:ext>
                </a:extLst>
              </a:tr>
            </a:tbl>
          </a:graphicData>
        </a:graphic>
      </p:graphicFrame>
    </p:spTree>
    <p:extLst>
      <p:ext uri="{BB962C8B-B14F-4D97-AF65-F5344CB8AC3E}">
        <p14:creationId xmlns:p14="http://schemas.microsoft.com/office/powerpoint/2010/main" val="3892754779"/>
      </p:ext>
    </p:extLst>
  </p:cSld>
  <p:clrMapOvr>
    <a:masterClrMapping/>
  </p:clrMapOvr>
  <p:transition/>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a:t>Exponential Smoothing (9 of 10)</a:t>
            </a:r>
            <a:endParaRPr lang="en-IN"/>
          </a:p>
        </p:txBody>
      </p:sp>
      <p:sp>
        <p:nvSpPr>
          <p:cNvPr id="9" name="Content Placeholder 2">
            <a:extLst>
              <a:ext uri="{FF2B5EF4-FFF2-40B4-BE49-F238E27FC236}">
                <a16:creationId xmlns:a16="http://schemas.microsoft.com/office/drawing/2014/main" id="{64B4A478-BB9E-4623-AD43-352364D25FB7}"/>
              </a:ext>
            </a:extLst>
          </p:cNvPr>
          <p:cNvSpPr>
            <a:spLocks noGrp="1"/>
          </p:cNvSpPr>
          <p:nvPr>
            <p:ph sz="half" idx="1"/>
          </p:nvPr>
        </p:nvSpPr>
        <p:spPr>
          <a:xfrm>
            <a:off x="476844" y="1825625"/>
            <a:ext cx="3103264" cy="4351338"/>
          </a:xfrm>
        </p:spPr>
        <p:txBody>
          <a:bodyPr/>
          <a:lstStyle/>
          <a:p>
            <a:pPr marL="0" indent="0">
              <a:spcBef>
                <a:spcPct val="0"/>
              </a:spcBef>
              <a:spcAft>
                <a:spcPts val="600"/>
              </a:spcAft>
              <a:buNone/>
            </a:pPr>
            <a:r>
              <a:rPr lang="en-US" b="1" u="sng"/>
              <a:t>Example</a:t>
            </a:r>
            <a:r>
              <a:rPr lang="en-US" b="1"/>
              <a:t>:</a:t>
            </a:r>
          </a:p>
          <a:p>
            <a:pPr marL="0" indent="0">
              <a:spcBef>
                <a:spcPct val="0"/>
              </a:spcBef>
              <a:spcAft>
                <a:spcPts val="600"/>
              </a:spcAft>
              <a:buNone/>
            </a:pPr>
            <a:r>
              <a:rPr lang="en-US"/>
              <a:t>Gasoline sale </a:t>
            </a:r>
          </a:p>
          <a:p>
            <a:pPr marL="0" indent="0">
              <a:spcBef>
                <a:spcPct val="0"/>
              </a:spcBef>
              <a:spcAft>
                <a:spcPts val="600"/>
              </a:spcAft>
              <a:buNone/>
            </a:pPr>
            <a:r>
              <a:rPr lang="en-US"/>
              <a:t>time series with </a:t>
            </a:r>
          </a:p>
          <a:p>
            <a:pPr marL="0" indent="0">
              <a:spcBef>
                <a:spcPct val="0"/>
              </a:spcBef>
              <a:spcAft>
                <a:spcPts val="600"/>
              </a:spcAft>
              <a:buNone/>
            </a:pPr>
            <a:r>
              <a:rPr lang="en-US"/>
              <a:t>smoothing constant</a:t>
            </a:r>
          </a:p>
        </p:txBody>
      </p:sp>
      <p:graphicFrame>
        <p:nvGraphicFramePr>
          <p:cNvPr id="18" name="Object 3" descr="alpha equals .3">
            <a:extLst>
              <a:ext uri="{FF2B5EF4-FFF2-40B4-BE49-F238E27FC236}">
                <a16:creationId xmlns:a16="http://schemas.microsoft.com/office/drawing/2014/main" id="{F469C52A-DC5F-46F2-BFA6-BD901D45B2C8}"/>
              </a:ext>
            </a:extLst>
          </p:cNvPr>
          <p:cNvGraphicFramePr>
            <a:graphicFrameLocks noGrp="1" noChangeAspect="1"/>
          </p:cNvGraphicFramePr>
          <p:nvPr>
            <p:ph sz="half" idx="2"/>
            <p:extLst>
              <p:ext uri="{D42A27DB-BD31-4B8C-83A1-F6EECF244321}">
                <p14:modId xmlns:p14="http://schemas.microsoft.com/office/powerpoint/2010/main" val="1889429540"/>
              </p:ext>
            </p:extLst>
          </p:nvPr>
        </p:nvGraphicFramePr>
        <p:xfrm>
          <a:off x="581513" y="3645453"/>
          <a:ext cx="800100" cy="292100"/>
        </p:xfrm>
        <a:graphic>
          <a:graphicData uri="http://schemas.openxmlformats.org/presentationml/2006/ole">
            <mc:AlternateContent xmlns:mc="http://schemas.openxmlformats.org/markup-compatibility/2006">
              <mc:Choice xmlns:v="urn:schemas-microsoft-com:vml" Requires="v">
                <p:oleObj spid="_x0000_s408578"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581513" y="3645453"/>
                        <a:ext cx="800100" cy="292100"/>
                      </a:xfrm>
                      <a:prstGeom prst="rect">
                        <a:avLst/>
                      </a:prstGeom>
                    </p:spPr>
                  </p:pic>
                </p:oleObj>
              </mc:Fallback>
            </mc:AlternateContent>
          </a:graphicData>
        </a:graphic>
      </p:graphicFrame>
      <p:graphicFrame>
        <p:nvGraphicFramePr>
          <p:cNvPr id="10" name="Table 4">
            <a:extLst>
              <a:ext uri="{FF2B5EF4-FFF2-40B4-BE49-F238E27FC236}">
                <a16:creationId xmlns:a16="http://schemas.microsoft.com/office/drawing/2014/main" id="{C34129C9-BD3F-4BF6-869B-38E115ED4CD7}"/>
              </a:ext>
            </a:extLst>
          </p:cNvPr>
          <p:cNvGraphicFramePr>
            <a:graphicFrameLocks noGrp="1"/>
          </p:cNvGraphicFramePr>
          <p:nvPr>
            <p:ph sz="half" idx="10"/>
            <p:extLst>
              <p:ext uri="{D42A27DB-BD31-4B8C-83A1-F6EECF244321}">
                <p14:modId xmlns:p14="http://schemas.microsoft.com/office/powerpoint/2010/main" val="3431524616"/>
              </p:ext>
            </p:extLst>
          </p:nvPr>
        </p:nvGraphicFramePr>
        <p:xfrm>
          <a:off x="3613309" y="1825625"/>
          <a:ext cx="7647778" cy="2682240"/>
        </p:xfrm>
        <a:graphic>
          <a:graphicData uri="http://schemas.openxmlformats.org/drawingml/2006/table">
            <a:tbl>
              <a:tblPr firstRow="1" bandRow="1">
                <a:tableStyleId>{073A0DAA-6AF3-43AB-8588-CEC1D06C72B9}</a:tableStyleId>
              </a:tblPr>
              <a:tblGrid>
                <a:gridCol w="943199">
                  <a:extLst>
                    <a:ext uri="{9D8B030D-6E8A-4147-A177-3AD203B41FA5}">
                      <a16:colId xmlns:a16="http://schemas.microsoft.com/office/drawing/2014/main" val="3704502776"/>
                    </a:ext>
                  </a:extLst>
                </a:gridCol>
                <a:gridCol w="1920240">
                  <a:extLst>
                    <a:ext uri="{9D8B030D-6E8A-4147-A177-3AD203B41FA5}">
                      <a16:colId xmlns:a16="http://schemas.microsoft.com/office/drawing/2014/main" val="177010526"/>
                    </a:ext>
                  </a:extLst>
                </a:gridCol>
                <a:gridCol w="1463040">
                  <a:extLst>
                    <a:ext uri="{9D8B030D-6E8A-4147-A177-3AD203B41FA5}">
                      <a16:colId xmlns:a16="http://schemas.microsoft.com/office/drawing/2014/main" val="1058157336"/>
                    </a:ext>
                  </a:extLst>
                </a:gridCol>
                <a:gridCol w="1401059">
                  <a:extLst>
                    <a:ext uri="{9D8B030D-6E8A-4147-A177-3AD203B41FA5}">
                      <a16:colId xmlns:a16="http://schemas.microsoft.com/office/drawing/2014/main" val="3770708534"/>
                    </a:ext>
                  </a:extLst>
                </a:gridCol>
                <a:gridCol w="1920240">
                  <a:extLst>
                    <a:ext uri="{9D8B030D-6E8A-4147-A177-3AD203B41FA5}">
                      <a16:colId xmlns:a16="http://schemas.microsoft.com/office/drawing/2014/main" val="2602235900"/>
                    </a:ext>
                  </a:extLst>
                </a:gridCol>
              </a:tblGrid>
              <a:tr h="693074">
                <a:tc>
                  <a:txBody>
                    <a:bodyPr/>
                    <a:lstStyle/>
                    <a:p>
                      <a:pPr algn="ctr"/>
                      <a:r>
                        <a:rPr lang="en-IN" sz="2000"/>
                        <a:t>Week</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Time series value</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Forecast</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Forecast error</a:t>
                      </a:r>
                    </a:p>
                  </a:txBody>
                  <a:tcPr anchor="b">
                    <a:lnB w="12700" cap="flat" cmpd="sng" algn="ctr">
                      <a:solidFill>
                        <a:srgbClr val="000000"/>
                      </a:solidFill>
                      <a:prstDash val="solid"/>
                      <a:round/>
                      <a:headEnd type="none" w="med" len="med"/>
                      <a:tailEnd type="none" w="med" len="med"/>
                    </a:lnB>
                    <a:solidFill>
                      <a:srgbClr val="000000"/>
                    </a:solidFill>
                  </a:tcPr>
                </a:tc>
                <a:tc>
                  <a:txBody>
                    <a:bodyPr/>
                    <a:lstStyle/>
                    <a:p>
                      <a:pPr algn="ctr"/>
                      <a:r>
                        <a:rPr lang="en-IN" sz="2000"/>
                        <a:t>Squared forecast error</a:t>
                      </a:r>
                    </a:p>
                  </a:txBody>
                  <a:tcPr anchor="b">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58594896"/>
                  </a:ext>
                </a:extLst>
              </a:tr>
              <a:tr h="391737">
                <a:tc>
                  <a:txBody>
                    <a:bodyPr/>
                    <a:lstStyle/>
                    <a:p>
                      <a:pPr algn="ctr"/>
                      <a:r>
                        <a:rPr lang="en-IN" sz="2000">
                          <a:solidFill>
                            <a:srgbClr val="000000"/>
                          </a:solidFill>
                        </a:rPr>
                        <a:t>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18.56</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3.44</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11.83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0564978"/>
                  </a:ext>
                </a:extLst>
              </a:tr>
              <a:tr h="391737">
                <a:tc>
                  <a:txBody>
                    <a:bodyPr/>
                    <a:lstStyle/>
                    <a:p>
                      <a:pPr algn="ctr"/>
                      <a:r>
                        <a:rPr lang="en-IN" sz="2000">
                          <a:solidFill>
                            <a:srgbClr val="000000"/>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19.59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0.41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0.17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5426056"/>
                  </a:ext>
                </a:extLst>
              </a:tr>
              <a:tr h="391737">
                <a:tc>
                  <a:txBody>
                    <a:bodyPr/>
                    <a:lstStyle/>
                    <a:p>
                      <a:pPr algn="ctr"/>
                      <a:r>
                        <a:rPr lang="en-IN" sz="2000">
                          <a:solidFill>
                            <a:srgbClr val="000000"/>
                          </a:solidFill>
                        </a:rPr>
                        <a:t>11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15</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19.71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−4.71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22.18</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5633012"/>
                  </a:ext>
                </a:extLst>
              </a:tr>
              <a:tr h="391737">
                <a:tc>
                  <a:txBody>
                    <a:bodyPr/>
                    <a:lstStyle/>
                    <a:p>
                      <a:pPr algn="ctr"/>
                      <a:r>
                        <a:rPr lang="en-IN" sz="2000">
                          <a:solidFill>
                            <a:srgbClr val="000000"/>
                          </a:solidFill>
                        </a:rPr>
                        <a:t>12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22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18.30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3.7</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13.69</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2322810"/>
                  </a:ext>
                </a:extLst>
              </a:tr>
              <a:tr h="391737">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IN" sz="200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a:solidFill>
                            <a:srgbClr val="000000"/>
                          </a:solidFill>
                        </a:rPr>
                        <a:t>Totals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8.03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IN" sz="2000" b="1">
                          <a:solidFill>
                            <a:srgbClr val="000000"/>
                          </a:solidFill>
                        </a:rPr>
                        <a:t>102.83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1376086"/>
                  </a:ext>
                </a:extLst>
              </a:tr>
            </a:tbl>
          </a:graphicData>
        </a:graphic>
      </p:graphicFrame>
    </p:spTree>
    <p:extLst>
      <p:ext uri="{BB962C8B-B14F-4D97-AF65-F5344CB8AC3E}">
        <p14:creationId xmlns:p14="http://schemas.microsoft.com/office/powerpoint/2010/main" val="120565829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Scatter Diagram and Trendline for the </a:t>
            </a:r>
            <a:br>
              <a:rPr lang="en-US"/>
            </a:br>
            <a:r>
              <a:rPr lang="en-US"/>
              <a:t>San Francisco Electronics Store</a:t>
            </a:r>
          </a:p>
        </p:txBody>
      </p:sp>
      <p:pic>
        <p:nvPicPr>
          <p:cNvPr id="6" name="Picture 2" descr="A scatter diagram and a trend line show the relation between sales and number of commercials for the san Francisco Electronics Store. Data from the graph, presented in the format, number of commercials versus sales in hundreds of dollars, are as follows. 1, 38 and 1, 41; 2, 46 and 2, 50; 3, 48 and 54. 4, 54 and 4, 59. 5, 57 and 5, 63. The trend line is approximately plotted between (1, 42) and (5, 61).">
            <a:extLst>
              <a:ext uri="{FF2B5EF4-FFF2-40B4-BE49-F238E27FC236}">
                <a16:creationId xmlns:a16="http://schemas.microsoft.com/office/drawing/2014/main" id="{95E1643B-5F74-44DA-9D19-2BB59AEBC28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068361" y="1863257"/>
            <a:ext cx="8055279" cy="4297680"/>
          </a:xfrm>
          <a:prstGeom prst="rect">
            <a:avLst/>
          </a:prstGeom>
        </p:spPr>
      </p:pic>
    </p:spTree>
    <p:extLst>
      <p:ext uri="{BB962C8B-B14F-4D97-AF65-F5344CB8AC3E}">
        <p14:creationId xmlns:p14="http://schemas.microsoft.com/office/powerpoint/2010/main" val="863368365"/>
      </p:ext>
    </p:extLst>
  </p:cSld>
  <p:clrMapOvr>
    <a:masterClrMapping/>
  </p:clrMapOvr>
  <p:transition/>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5AF3-62DF-485A-AF30-1D98843379CA}"/>
              </a:ext>
            </a:extLst>
          </p:cNvPr>
          <p:cNvSpPr>
            <a:spLocks noGrp="1"/>
          </p:cNvSpPr>
          <p:nvPr>
            <p:ph type="title"/>
          </p:nvPr>
        </p:nvSpPr>
        <p:spPr/>
        <p:txBody>
          <a:bodyPr/>
          <a:lstStyle/>
          <a:p>
            <a:r>
              <a:rPr lang="en-US"/>
              <a:t>Exponential Smoothing (10 of 10)</a:t>
            </a:r>
            <a:endParaRPr lang="en-IN"/>
          </a:p>
        </p:txBody>
      </p:sp>
      <p:sp>
        <p:nvSpPr>
          <p:cNvPr id="3" name="Content Placeholder 2">
            <a:extLst>
              <a:ext uri="{FF2B5EF4-FFF2-40B4-BE49-F238E27FC236}">
                <a16:creationId xmlns:a16="http://schemas.microsoft.com/office/drawing/2014/main" id="{96B9803F-5473-4C0A-A9A6-D82A8AE59F2E}"/>
              </a:ext>
            </a:extLst>
          </p:cNvPr>
          <p:cNvSpPr>
            <a:spLocks noGrp="1"/>
          </p:cNvSpPr>
          <p:nvPr>
            <p:ph idx="1"/>
          </p:nvPr>
        </p:nvSpPr>
        <p:spPr>
          <a:xfrm>
            <a:off x="476844" y="1944375"/>
            <a:ext cx="8634787" cy="535354"/>
          </a:xfrm>
        </p:spPr>
        <p:txBody>
          <a:bodyPr/>
          <a:lstStyle/>
          <a:p>
            <a:pPr algn="l"/>
            <a:r>
              <a:rPr lang="en-US" b="1" u="sng"/>
              <a:t>Example</a:t>
            </a:r>
            <a:r>
              <a:rPr lang="en-US" b="1"/>
              <a:t>:</a:t>
            </a:r>
            <a:r>
              <a:rPr lang="en-US"/>
              <a:t> Gasoline sale time series with smoothing constant </a:t>
            </a:r>
            <a:endParaRPr lang="en-IN"/>
          </a:p>
        </p:txBody>
      </p:sp>
      <p:graphicFrame>
        <p:nvGraphicFramePr>
          <p:cNvPr id="16" name="Object 3" descr="alpha equals .3">
            <a:extLst>
              <a:ext uri="{FF2B5EF4-FFF2-40B4-BE49-F238E27FC236}">
                <a16:creationId xmlns:a16="http://schemas.microsoft.com/office/drawing/2014/main" id="{BAA57E5C-90DA-4B63-B918-EBEEC0A54D8B}"/>
              </a:ext>
            </a:extLst>
          </p:cNvPr>
          <p:cNvGraphicFramePr>
            <a:graphicFrameLocks noGrp="1" noChangeAspect="1"/>
          </p:cNvGraphicFramePr>
          <p:nvPr>
            <p:ph idx="11"/>
            <p:extLst>
              <p:ext uri="{D42A27DB-BD31-4B8C-83A1-F6EECF244321}">
                <p14:modId xmlns:p14="http://schemas.microsoft.com/office/powerpoint/2010/main" val="4114548882"/>
              </p:ext>
            </p:extLst>
          </p:nvPr>
        </p:nvGraphicFramePr>
        <p:xfrm>
          <a:off x="8915684" y="2024058"/>
          <a:ext cx="799920" cy="291960"/>
        </p:xfrm>
        <a:graphic>
          <a:graphicData uri="http://schemas.openxmlformats.org/presentationml/2006/ole">
            <mc:AlternateContent xmlns:mc="http://schemas.openxmlformats.org/markup-compatibility/2006">
              <mc:Choice xmlns:v="urn:schemas-microsoft-com:vml" Requires="v">
                <p:oleObj spid="_x0000_s409604" name="Equation" r:id="rId3" imgW="799920" imgH="291960" progId="Equation.DSMT4">
                  <p:embed/>
                </p:oleObj>
              </mc:Choice>
              <mc:Fallback>
                <p:oleObj name="Equation" r:id="rId3" imgW="799920" imgH="291960" progId="Equation.DSMT4">
                  <p:embed/>
                  <p:pic>
                    <p:nvPicPr>
                      <p:cNvPr id="0" name="OLE substitute image"/>
                      <p:cNvPicPr/>
                      <p:nvPr/>
                    </p:nvPicPr>
                    <p:blipFill>
                      <a:blip r:embed="rId4"/>
                      <a:stretch>
                        <a:fillRect/>
                      </a:stretch>
                    </p:blipFill>
                    <p:spPr>
                      <a:xfrm>
                        <a:off x="8915684" y="2024058"/>
                        <a:ext cx="799920" cy="291960"/>
                      </a:xfrm>
                      <a:prstGeom prst="rect">
                        <a:avLst/>
                      </a:prstGeom>
                    </p:spPr>
                  </p:pic>
                </p:oleObj>
              </mc:Fallback>
            </mc:AlternateContent>
          </a:graphicData>
        </a:graphic>
      </p:graphicFrame>
      <p:graphicFrame>
        <p:nvGraphicFramePr>
          <p:cNvPr id="15" name="Object 4" descr="Begin equation. M S E equals 102.83 divided by 11 equals 9.35. End equation.">
            <a:extLst>
              <a:ext uri="{FF2B5EF4-FFF2-40B4-BE49-F238E27FC236}">
                <a16:creationId xmlns:a16="http://schemas.microsoft.com/office/drawing/2014/main" id="{EC76FDD2-CEA4-4AA1-9377-FBF3C1E9087D}"/>
              </a:ext>
            </a:extLst>
          </p:cNvPr>
          <p:cNvGraphicFramePr>
            <a:graphicFrameLocks noGrp="1" noChangeAspect="1"/>
          </p:cNvGraphicFramePr>
          <p:nvPr>
            <p:ph idx="13"/>
            <p:extLst>
              <p:ext uri="{D42A27DB-BD31-4B8C-83A1-F6EECF244321}">
                <p14:modId xmlns:p14="http://schemas.microsoft.com/office/powerpoint/2010/main" val="3743679748"/>
              </p:ext>
            </p:extLst>
          </p:nvPr>
        </p:nvGraphicFramePr>
        <p:xfrm>
          <a:off x="4654550" y="2740025"/>
          <a:ext cx="2882900" cy="723900"/>
        </p:xfrm>
        <a:graphic>
          <a:graphicData uri="http://schemas.openxmlformats.org/presentationml/2006/ole">
            <mc:AlternateContent xmlns:mc="http://schemas.openxmlformats.org/markup-compatibility/2006">
              <mc:Choice xmlns:v="urn:schemas-microsoft-com:vml" Requires="v">
                <p:oleObj spid="_x0000_s409605" name="Equation" r:id="rId5" imgW="2882880" imgH="723600" progId="Equation.DSMT4">
                  <p:embed/>
                </p:oleObj>
              </mc:Choice>
              <mc:Fallback>
                <p:oleObj name="Equation" r:id="rId5" imgW="2882880" imgH="723600" progId="Equation.DSMT4">
                  <p:embed/>
                  <p:pic>
                    <p:nvPicPr>
                      <p:cNvPr id="0" name="OLE substitute image"/>
                      <p:cNvPicPr/>
                      <p:nvPr/>
                    </p:nvPicPr>
                    <p:blipFill>
                      <a:blip r:embed="rId6"/>
                      <a:stretch>
                        <a:fillRect/>
                      </a:stretch>
                    </p:blipFill>
                    <p:spPr>
                      <a:xfrm>
                        <a:off x="4654550" y="2740025"/>
                        <a:ext cx="2882900" cy="723900"/>
                      </a:xfrm>
                      <a:prstGeom prst="rect">
                        <a:avLst/>
                      </a:prstGeom>
                    </p:spPr>
                  </p:pic>
                </p:oleObj>
              </mc:Fallback>
            </mc:AlternateContent>
          </a:graphicData>
        </a:graphic>
      </p:graphicFrame>
      <p:graphicFrame>
        <p:nvGraphicFramePr>
          <p:cNvPr id="17" name="Object 6" descr="Exponential smoothing (with alpha equals .2) provided more accurate forecasts than ES with alpha equals .3.">
            <a:extLst>
              <a:ext uri="{FF2B5EF4-FFF2-40B4-BE49-F238E27FC236}">
                <a16:creationId xmlns:a16="http://schemas.microsoft.com/office/drawing/2014/main" id="{706CFC78-9449-4F3F-9C30-69329C17BA91}"/>
              </a:ext>
            </a:extLst>
          </p:cNvPr>
          <p:cNvGraphicFramePr>
            <a:graphicFrameLocks noGrp="1" noChangeAspect="1"/>
          </p:cNvGraphicFramePr>
          <p:nvPr>
            <p:ph idx="10"/>
            <p:extLst>
              <p:ext uri="{D42A27DB-BD31-4B8C-83A1-F6EECF244321}">
                <p14:modId xmlns:p14="http://schemas.microsoft.com/office/powerpoint/2010/main" val="651798249"/>
              </p:ext>
            </p:extLst>
          </p:nvPr>
        </p:nvGraphicFramePr>
        <p:xfrm>
          <a:off x="476844" y="4116753"/>
          <a:ext cx="9982186" cy="723899"/>
        </p:xfrm>
        <a:graphic>
          <a:graphicData uri="http://schemas.openxmlformats.org/presentationml/2006/ole">
            <mc:AlternateContent xmlns:mc="http://schemas.openxmlformats.org/markup-compatibility/2006">
              <mc:Choice xmlns:v="urn:schemas-microsoft-com:vml" Requires="v">
                <p:oleObj spid="_x0000_s409606" name="Equation" r:id="rId7" imgW="10198080" imgH="736560" progId="Equation.DSMT4">
                  <p:embed/>
                </p:oleObj>
              </mc:Choice>
              <mc:Fallback>
                <p:oleObj name="Equation" r:id="rId7" imgW="10198080" imgH="736560" progId="Equation.DSMT4">
                  <p:embed/>
                  <p:pic>
                    <p:nvPicPr>
                      <p:cNvPr id="0" name="OLE substitute image"/>
                      <p:cNvPicPr/>
                      <p:nvPr/>
                    </p:nvPicPr>
                    <p:blipFill>
                      <a:blip r:embed="rId8"/>
                      <a:stretch>
                        <a:fillRect/>
                      </a:stretch>
                    </p:blipFill>
                    <p:spPr>
                      <a:xfrm>
                        <a:off x="476844" y="4116753"/>
                        <a:ext cx="9982186" cy="723899"/>
                      </a:xfrm>
                      <a:prstGeom prst="rect">
                        <a:avLst/>
                      </a:prstGeom>
                    </p:spPr>
                  </p:pic>
                </p:oleObj>
              </mc:Fallback>
            </mc:AlternateContent>
          </a:graphicData>
        </a:graphic>
      </p:graphicFrame>
    </p:spTree>
    <p:extLst>
      <p:ext uri="{BB962C8B-B14F-4D97-AF65-F5344CB8AC3E}">
        <p14:creationId xmlns:p14="http://schemas.microsoft.com/office/powerpoint/2010/main" val="3440784780"/>
      </p:ext>
    </p:extLst>
  </p:cSld>
  <p:clrMapOvr>
    <a:masterClrMapping/>
  </p:clrMapOvr>
  <p:transition/>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6843" y="473245"/>
            <a:ext cx="11241915" cy="1217447"/>
          </a:xfrm>
        </p:spPr>
        <p:txBody>
          <a:bodyPr>
            <a:normAutofit fontScale="90000"/>
          </a:bodyPr>
          <a:lstStyle/>
          <a:p>
            <a:r>
              <a:rPr lang="en-US"/>
              <a:t>Chapter 17, Part B</a:t>
            </a:r>
            <a:br>
              <a:rPr lang="en-US"/>
            </a:br>
            <a:r>
              <a:rPr lang="en-US"/>
              <a:t>Time Series Analysis and Forecasting</a:t>
            </a:r>
            <a:endParaRPr lang="en-IN"/>
          </a:p>
        </p:txBody>
      </p:sp>
      <p:sp>
        <p:nvSpPr>
          <p:cNvPr id="4" name="Content Placeholder 3"/>
          <p:cNvSpPr>
            <a:spLocks noGrp="1"/>
          </p:cNvSpPr>
          <p:nvPr>
            <p:ph idx="1"/>
          </p:nvPr>
        </p:nvSpPr>
        <p:spPr>
          <a:xfrm>
            <a:off x="476843" y="1825625"/>
            <a:ext cx="11241915" cy="4351338"/>
          </a:xfrm>
        </p:spPr>
        <p:txBody>
          <a:bodyPr/>
          <a:lstStyle/>
          <a:p>
            <a:endParaRPr lang="en-US"/>
          </a:p>
          <a:p>
            <a:r>
              <a:rPr lang="en-US"/>
              <a:t>Trend Projection </a:t>
            </a:r>
          </a:p>
          <a:p>
            <a:r>
              <a:rPr lang="en-US"/>
              <a:t>Seasonality and Trend</a:t>
            </a:r>
          </a:p>
          <a:p>
            <a:r>
              <a:rPr lang="en-US"/>
              <a:t>Time Series Decomposition</a:t>
            </a:r>
          </a:p>
          <a:p>
            <a:endParaRPr lang="en-IN"/>
          </a:p>
        </p:txBody>
      </p:sp>
    </p:spTree>
    <p:extLst>
      <p:ext uri="{BB962C8B-B14F-4D97-AF65-F5344CB8AC3E}">
        <p14:creationId xmlns:p14="http://schemas.microsoft.com/office/powerpoint/2010/main" val="1828623887"/>
      </p:ext>
    </p:extLst>
  </p:cSld>
  <p:clrMapOvr>
    <a:masterClrMapping/>
  </p:clrMapOvr>
  <p:transition/>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Trend Projection</a:t>
            </a:r>
            <a:endParaRPr lang="en-IN"/>
          </a:p>
        </p:txBody>
      </p:sp>
      <p:sp>
        <p:nvSpPr>
          <p:cNvPr id="3" name="Content Placeholder 2"/>
          <p:cNvSpPr>
            <a:spLocks noGrp="1"/>
          </p:cNvSpPr>
          <p:nvPr>
            <p:ph idx="1"/>
          </p:nvPr>
        </p:nvSpPr>
        <p:spPr>
          <a:xfrm>
            <a:off x="476843" y="1825625"/>
            <a:ext cx="11241915" cy="4351338"/>
          </a:xfrm>
        </p:spPr>
        <p:txBody>
          <a:bodyPr/>
          <a:lstStyle/>
          <a:p>
            <a:r>
              <a:rPr lang="en-US"/>
              <a:t>If a time series exhibits a linear trend, the method of </a:t>
            </a:r>
            <a:r>
              <a:rPr lang="en-US" u="sng"/>
              <a:t>least squares </a:t>
            </a:r>
            <a:r>
              <a:rPr lang="en-US"/>
              <a:t>may be used to determine a trend line (projection) for future forecasts.</a:t>
            </a:r>
          </a:p>
          <a:p>
            <a:r>
              <a:rPr lang="en-US"/>
              <a:t>Least squares, also used in regression analysis, determines the unique </a:t>
            </a:r>
            <a:r>
              <a:rPr lang="en-US" u="sng"/>
              <a:t>trend line forecast</a:t>
            </a:r>
            <a:r>
              <a:rPr lang="en-US"/>
              <a:t>, which minimizes the mean square error between the trend line forecasts and the actual observed values for the time series.</a:t>
            </a:r>
          </a:p>
          <a:p>
            <a:r>
              <a:rPr lang="en-US"/>
              <a:t>The independent variable is the time period and the dependent variable is the actual observed value in the time series.</a:t>
            </a:r>
          </a:p>
          <a:p>
            <a:endParaRPr lang="en-US"/>
          </a:p>
          <a:p>
            <a:endParaRPr lang="en-US"/>
          </a:p>
          <a:p>
            <a:endParaRPr lang="en-IN"/>
          </a:p>
        </p:txBody>
      </p:sp>
    </p:spTree>
    <p:extLst>
      <p:ext uri="{BB962C8B-B14F-4D97-AF65-F5344CB8AC3E}">
        <p14:creationId xmlns:p14="http://schemas.microsoft.com/office/powerpoint/2010/main" val="1750100137"/>
      </p:ext>
    </p:extLst>
  </p:cSld>
  <p:clrMapOvr>
    <a:masterClrMapping/>
  </p:clrMapOvr>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Linear Trend Regression (1 of 6) </a:t>
            </a:r>
            <a:endParaRPr lang="en-IN"/>
          </a:p>
        </p:txBody>
      </p:sp>
      <p:sp>
        <p:nvSpPr>
          <p:cNvPr id="3" name="Content Placeholder 2"/>
          <p:cNvSpPr>
            <a:spLocks noGrp="1"/>
          </p:cNvSpPr>
          <p:nvPr>
            <p:ph sz="half" idx="2"/>
          </p:nvPr>
        </p:nvSpPr>
        <p:spPr>
          <a:xfrm>
            <a:off x="476843" y="1828800"/>
            <a:ext cx="11241915" cy="668925"/>
          </a:xfrm>
        </p:spPr>
        <p:txBody>
          <a:bodyPr/>
          <a:lstStyle/>
          <a:p>
            <a:r>
              <a:rPr lang="en-US"/>
              <a:t>Using the method of least squares, the formula for the trend projection is:  </a:t>
            </a:r>
          </a:p>
          <a:p>
            <a:endParaRPr lang="en-IN"/>
          </a:p>
        </p:txBody>
      </p:sp>
      <p:graphicFrame>
        <p:nvGraphicFramePr>
          <p:cNvPr id="12" name="Content Placeholder 11" descr="Begin equation. T subscript t baseline equals b subscript 0 baseline plus b subscript 1 baseline t. End equation.">
            <a:extLst>
              <a:ext uri="{FF2B5EF4-FFF2-40B4-BE49-F238E27FC236}">
                <a16:creationId xmlns:a16="http://schemas.microsoft.com/office/drawing/2014/main" id="{758DF081-03EF-43FF-B08F-B5F5A0ED87EE}"/>
              </a:ext>
            </a:extLst>
          </p:cNvPr>
          <p:cNvGraphicFramePr>
            <a:graphicFrameLocks noGrp="1" noChangeAspect="1"/>
          </p:cNvGraphicFramePr>
          <p:nvPr>
            <p:ph idx="10"/>
            <p:extLst>
              <p:ext uri="{D42A27DB-BD31-4B8C-83A1-F6EECF244321}">
                <p14:modId xmlns:p14="http://schemas.microsoft.com/office/powerpoint/2010/main" val="1207087671"/>
              </p:ext>
            </p:extLst>
          </p:nvPr>
        </p:nvGraphicFramePr>
        <p:xfrm>
          <a:off x="5237660" y="2362064"/>
          <a:ext cx="1716679" cy="490480"/>
        </p:xfrm>
        <a:graphic>
          <a:graphicData uri="http://schemas.openxmlformats.org/presentationml/2006/ole">
            <mc:AlternateContent xmlns:mc="http://schemas.openxmlformats.org/markup-compatibility/2006">
              <mc:Choice xmlns:v="urn:schemas-microsoft-com:vml" Requires="v">
                <p:oleObj spid="_x0000_s410627" name="Equation" r:id="rId3" imgW="799920" imgH="228600" progId="Equation.DSMT4">
                  <p:embed/>
                </p:oleObj>
              </mc:Choice>
              <mc:Fallback>
                <p:oleObj name="Equation" r:id="rId3" imgW="799920" imgH="228600" progId="Equation.DSMT4">
                  <p:embed/>
                  <p:pic>
                    <p:nvPicPr>
                      <p:cNvPr id="0" name="OLE substitute image"/>
                      <p:cNvPicPr/>
                      <p:nvPr/>
                    </p:nvPicPr>
                    <p:blipFill>
                      <a:blip r:embed="rId4"/>
                      <a:stretch>
                        <a:fillRect/>
                      </a:stretch>
                    </p:blipFill>
                    <p:spPr>
                      <a:xfrm>
                        <a:off x="5237660" y="2362064"/>
                        <a:ext cx="1716679" cy="49048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7F3A08EE-1784-4FC9-9E7E-482864546696}"/>
              </a:ext>
            </a:extLst>
          </p:cNvPr>
          <p:cNvSpPr>
            <a:spLocks noGrp="1"/>
          </p:cNvSpPr>
          <p:nvPr>
            <p:ph idx="11"/>
          </p:nvPr>
        </p:nvSpPr>
        <p:spPr>
          <a:xfrm>
            <a:off x="473242" y="3060434"/>
            <a:ext cx="1447668" cy="737131"/>
          </a:xfrm>
        </p:spPr>
        <p:txBody>
          <a:bodyPr/>
          <a:lstStyle/>
          <a:p>
            <a:pPr marL="225425" algn="l"/>
            <a:r>
              <a:rPr lang="en-US"/>
              <a:t>where:</a:t>
            </a:r>
          </a:p>
        </p:txBody>
      </p:sp>
      <p:graphicFrame>
        <p:nvGraphicFramePr>
          <p:cNvPr id="14" name="Content Placeholder 13" descr="T subscript t baseline equals linear trend forecast in period t&#10;b subscript 0 baseline equals intercept of the linear trend line&#10;b subscript 1 baseline equals slope of the linear trend line&#10;t equals time period.">
            <a:extLst>
              <a:ext uri="{FF2B5EF4-FFF2-40B4-BE49-F238E27FC236}">
                <a16:creationId xmlns:a16="http://schemas.microsoft.com/office/drawing/2014/main" id="{59149546-85B8-477D-BBCD-2B7FE1B00904}"/>
              </a:ext>
            </a:extLst>
          </p:cNvPr>
          <p:cNvGraphicFramePr>
            <a:graphicFrameLocks noGrp="1" noChangeAspect="1"/>
          </p:cNvGraphicFramePr>
          <p:nvPr>
            <p:ph idx="13"/>
            <p:extLst>
              <p:ext uri="{D42A27DB-BD31-4B8C-83A1-F6EECF244321}">
                <p14:modId xmlns:p14="http://schemas.microsoft.com/office/powerpoint/2010/main" val="75334410"/>
              </p:ext>
            </p:extLst>
          </p:nvPr>
        </p:nvGraphicFramePr>
        <p:xfrm>
          <a:off x="1920910" y="3104585"/>
          <a:ext cx="5033429" cy="1877756"/>
        </p:xfrm>
        <a:graphic>
          <a:graphicData uri="http://schemas.openxmlformats.org/presentationml/2006/ole">
            <mc:AlternateContent xmlns:mc="http://schemas.openxmlformats.org/markup-compatibility/2006">
              <mc:Choice xmlns:v="urn:schemas-microsoft-com:vml" Requires="v">
                <p:oleObj spid="_x0000_s410628" name="Equation" r:id="rId5" imgW="2450880" imgH="914400" progId="Equation.DSMT4">
                  <p:embed/>
                </p:oleObj>
              </mc:Choice>
              <mc:Fallback>
                <p:oleObj name="Equation" r:id="rId5" imgW="2450880" imgH="914400" progId="Equation.DSMT4">
                  <p:embed/>
                  <p:pic>
                    <p:nvPicPr>
                      <p:cNvPr id="0" name="OLE substitute image"/>
                      <p:cNvPicPr/>
                      <p:nvPr/>
                    </p:nvPicPr>
                    <p:blipFill>
                      <a:blip r:embed="rId6"/>
                      <a:stretch>
                        <a:fillRect/>
                      </a:stretch>
                    </p:blipFill>
                    <p:spPr>
                      <a:xfrm>
                        <a:off x="1920910" y="3104585"/>
                        <a:ext cx="5033429" cy="1877756"/>
                      </a:xfrm>
                      <a:prstGeom prst="rect">
                        <a:avLst/>
                      </a:prstGeom>
                    </p:spPr>
                  </p:pic>
                </p:oleObj>
              </mc:Fallback>
            </mc:AlternateContent>
          </a:graphicData>
        </a:graphic>
      </p:graphicFrame>
    </p:spTree>
    <p:extLst>
      <p:ext uri="{BB962C8B-B14F-4D97-AF65-F5344CB8AC3E}">
        <p14:creationId xmlns:p14="http://schemas.microsoft.com/office/powerpoint/2010/main" val="3851597194"/>
      </p:ext>
    </p:extLst>
  </p:cSld>
  <p:clrMapOvr>
    <a:masterClrMapping/>
  </p:clrMapOvr>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Linear Trend Regression (2 of 6) </a:t>
            </a:r>
            <a:endParaRPr lang="en-IN"/>
          </a:p>
        </p:txBody>
      </p:sp>
      <p:sp>
        <p:nvSpPr>
          <p:cNvPr id="3" name="Content Placeholder 2"/>
          <p:cNvSpPr>
            <a:spLocks noGrp="1"/>
          </p:cNvSpPr>
          <p:nvPr>
            <p:ph sz="half" idx="2"/>
          </p:nvPr>
        </p:nvSpPr>
        <p:spPr>
          <a:xfrm>
            <a:off x="476251" y="1828801"/>
            <a:ext cx="4522470" cy="387350"/>
          </a:xfrm>
        </p:spPr>
        <p:txBody>
          <a:bodyPr>
            <a:normAutofit fontScale="92500" lnSpcReduction="20000"/>
          </a:bodyPr>
          <a:lstStyle/>
          <a:p>
            <a:r>
              <a:rPr lang="en-US"/>
              <a:t>For the trend projection equation</a:t>
            </a:r>
          </a:p>
          <a:p>
            <a:endParaRPr lang="en-US"/>
          </a:p>
          <a:p>
            <a:endParaRPr lang="en-IN"/>
          </a:p>
        </p:txBody>
      </p:sp>
      <p:graphicFrame>
        <p:nvGraphicFramePr>
          <p:cNvPr id="11" name="Content Placeholder 11" descr="Begin equation. T subscript t baseline equals b subscript 0 baseline plus b subscript 1 baseline t. End equation.">
            <a:extLst>
              <a:ext uri="{FF2B5EF4-FFF2-40B4-BE49-F238E27FC236}">
                <a16:creationId xmlns:a16="http://schemas.microsoft.com/office/drawing/2014/main" id="{B63914C0-F54C-4E39-B899-F67FEEF2219E}"/>
              </a:ext>
            </a:extLst>
          </p:cNvPr>
          <p:cNvGraphicFramePr>
            <a:graphicFrameLocks noGrp="1" noChangeAspect="1"/>
          </p:cNvGraphicFramePr>
          <p:nvPr>
            <p:ph idx="15"/>
            <p:extLst>
              <p:ext uri="{D42A27DB-BD31-4B8C-83A1-F6EECF244321}">
                <p14:modId xmlns:p14="http://schemas.microsoft.com/office/powerpoint/2010/main" val="2871122289"/>
              </p:ext>
            </p:extLst>
          </p:nvPr>
        </p:nvGraphicFramePr>
        <p:xfrm>
          <a:off x="4998721" y="1763017"/>
          <a:ext cx="1587500" cy="453571"/>
        </p:xfrm>
        <a:graphic>
          <a:graphicData uri="http://schemas.openxmlformats.org/presentationml/2006/ole">
            <mc:AlternateContent xmlns:mc="http://schemas.openxmlformats.org/markup-compatibility/2006">
              <mc:Choice xmlns:v="urn:schemas-microsoft-com:vml" Requires="v">
                <p:oleObj spid="_x0000_s411652" name="Equation" r:id="rId3" imgW="799920" imgH="228600" progId="Equation.DSMT4">
                  <p:embed/>
                </p:oleObj>
              </mc:Choice>
              <mc:Fallback>
                <p:oleObj name="Equation" r:id="rId3" imgW="799920" imgH="228600" progId="Equation.DSMT4">
                  <p:embed/>
                  <p:pic>
                    <p:nvPicPr>
                      <p:cNvPr id="0" name="OLE substitute image"/>
                      <p:cNvPicPr/>
                      <p:nvPr/>
                    </p:nvPicPr>
                    <p:blipFill>
                      <a:blip r:embed="rId4"/>
                      <a:stretch>
                        <a:fillRect/>
                      </a:stretch>
                    </p:blipFill>
                    <p:spPr>
                      <a:xfrm>
                        <a:off x="4998721" y="1763017"/>
                        <a:ext cx="1587500" cy="453571"/>
                      </a:xfrm>
                      <a:prstGeom prst="rect">
                        <a:avLst/>
                      </a:prstGeom>
                    </p:spPr>
                  </p:pic>
                </p:oleObj>
              </mc:Fallback>
            </mc:AlternateContent>
          </a:graphicData>
        </a:graphic>
      </p:graphicFrame>
      <p:graphicFrame>
        <p:nvGraphicFramePr>
          <p:cNvPr id="13" name="Content Placeholder 12" descr="Begin equation. b subscript 1 baseline equals begin fraction summation from t equals 1 to n left parenthesis t minus t overbar right parenthesis left parenthesis Y subscript t baseline minus Y overbar right parenthesis over summation from t equals 1 to n left parenthesis t minus t overbar right parenthesis squared end fraction. End equation.&#10;Begin equation b subscript 0 baseline equals Y overbar minus b subscript 1 baseline t overbar. End equation.">
            <a:extLst>
              <a:ext uri="{FF2B5EF4-FFF2-40B4-BE49-F238E27FC236}">
                <a16:creationId xmlns:a16="http://schemas.microsoft.com/office/drawing/2014/main" id="{FBAC1042-F8A0-46FA-9C70-C369721D308E}"/>
              </a:ext>
            </a:extLst>
          </p:cNvPr>
          <p:cNvGraphicFramePr>
            <a:graphicFrameLocks noGrp="1" noChangeAspect="1"/>
          </p:cNvGraphicFramePr>
          <p:nvPr>
            <p:ph idx="13"/>
            <p:extLst>
              <p:ext uri="{D42A27DB-BD31-4B8C-83A1-F6EECF244321}">
                <p14:modId xmlns:p14="http://schemas.microsoft.com/office/powerpoint/2010/main" val="4233818201"/>
              </p:ext>
            </p:extLst>
          </p:nvPr>
        </p:nvGraphicFramePr>
        <p:xfrm>
          <a:off x="5078817" y="2365933"/>
          <a:ext cx="3014807" cy="1784766"/>
        </p:xfrm>
        <a:graphic>
          <a:graphicData uri="http://schemas.openxmlformats.org/presentationml/2006/ole">
            <mc:AlternateContent xmlns:mc="http://schemas.openxmlformats.org/markup-compatibility/2006">
              <mc:Choice xmlns:v="urn:schemas-microsoft-com:vml" Requires="v">
                <p:oleObj spid="_x0000_s411653" name="Equation" r:id="rId5" imgW="1587240" imgH="939600" progId="Equation.DSMT4">
                  <p:embed/>
                </p:oleObj>
              </mc:Choice>
              <mc:Fallback>
                <p:oleObj name="Equation" r:id="rId5" imgW="1587240" imgH="939600" progId="Equation.DSMT4">
                  <p:embed/>
                  <p:pic>
                    <p:nvPicPr>
                      <p:cNvPr id="0" name="OLE substitute image"/>
                      <p:cNvPicPr/>
                      <p:nvPr/>
                    </p:nvPicPr>
                    <p:blipFill>
                      <a:blip r:embed="rId6"/>
                      <a:stretch>
                        <a:fillRect/>
                      </a:stretch>
                    </p:blipFill>
                    <p:spPr>
                      <a:xfrm>
                        <a:off x="5078817" y="2365933"/>
                        <a:ext cx="3014807" cy="1784766"/>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4648DA5-BE73-4FB8-849A-4539D0FB2989}"/>
              </a:ext>
            </a:extLst>
          </p:cNvPr>
          <p:cNvSpPr>
            <a:spLocks noGrp="1"/>
          </p:cNvSpPr>
          <p:nvPr>
            <p:ph idx="10"/>
          </p:nvPr>
        </p:nvSpPr>
        <p:spPr>
          <a:xfrm>
            <a:off x="476251" y="4310063"/>
            <a:ext cx="1408424" cy="387350"/>
          </a:xfrm>
        </p:spPr>
        <p:txBody>
          <a:bodyPr/>
          <a:lstStyle/>
          <a:p>
            <a:pPr marL="234950" algn="l"/>
            <a:r>
              <a:rPr lang="en-US" sz="2200"/>
              <a:t>where: </a:t>
            </a:r>
          </a:p>
        </p:txBody>
      </p:sp>
      <p:graphicFrame>
        <p:nvGraphicFramePr>
          <p:cNvPr id="21" name="Content Placeholder 20" descr="Y subscript t baseline equals value of the time series in period t&#10;n equals number of time periods (observations)&#10;Y overbar equals average values of the time series&#10;t overbar equals average value of t">
            <a:extLst>
              <a:ext uri="{FF2B5EF4-FFF2-40B4-BE49-F238E27FC236}">
                <a16:creationId xmlns:a16="http://schemas.microsoft.com/office/drawing/2014/main" id="{2687BD15-8A71-4D3D-9FE9-F4F7A35EE69A}"/>
              </a:ext>
            </a:extLst>
          </p:cNvPr>
          <p:cNvGraphicFramePr>
            <a:graphicFrameLocks noGrp="1" noChangeAspect="1"/>
          </p:cNvGraphicFramePr>
          <p:nvPr>
            <p:ph idx="11"/>
            <p:extLst>
              <p:ext uri="{D42A27DB-BD31-4B8C-83A1-F6EECF244321}">
                <p14:modId xmlns:p14="http://schemas.microsoft.com/office/powerpoint/2010/main" val="3579655668"/>
              </p:ext>
            </p:extLst>
          </p:nvPr>
        </p:nvGraphicFramePr>
        <p:xfrm>
          <a:off x="1884674" y="4360863"/>
          <a:ext cx="5400046" cy="1760367"/>
        </p:xfrm>
        <a:graphic>
          <a:graphicData uri="http://schemas.openxmlformats.org/presentationml/2006/ole">
            <mc:AlternateContent xmlns:mc="http://schemas.openxmlformats.org/markup-compatibility/2006">
              <mc:Choice xmlns:v="urn:schemas-microsoft-com:vml" Requires="v">
                <p:oleObj spid="_x0000_s411654" name="Equation" r:id="rId7" imgW="2882880" imgH="939600" progId="Equation.DSMT4">
                  <p:embed/>
                </p:oleObj>
              </mc:Choice>
              <mc:Fallback>
                <p:oleObj name="Equation" r:id="rId7" imgW="2882880" imgH="939600" progId="Equation.DSMT4">
                  <p:embed/>
                  <p:pic>
                    <p:nvPicPr>
                      <p:cNvPr id="0" name="OLE substitute image"/>
                      <p:cNvPicPr/>
                      <p:nvPr/>
                    </p:nvPicPr>
                    <p:blipFill>
                      <a:blip r:embed="rId8"/>
                      <a:stretch>
                        <a:fillRect/>
                      </a:stretch>
                    </p:blipFill>
                    <p:spPr>
                      <a:xfrm>
                        <a:off x="1884674" y="4360863"/>
                        <a:ext cx="5400046" cy="1760367"/>
                      </a:xfrm>
                      <a:prstGeom prst="rect">
                        <a:avLst/>
                      </a:prstGeom>
                    </p:spPr>
                  </p:pic>
                </p:oleObj>
              </mc:Fallback>
            </mc:AlternateContent>
          </a:graphicData>
        </a:graphic>
      </p:graphicFrame>
    </p:spTree>
    <p:extLst>
      <p:ext uri="{BB962C8B-B14F-4D97-AF65-F5344CB8AC3E}">
        <p14:creationId xmlns:p14="http://schemas.microsoft.com/office/powerpoint/2010/main" val="778001100"/>
      </p:ext>
    </p:extLst>
  </p:cSld>
  <p:clrMapOvr>
    <a:masterClrMapping/>
  </p:clrMapOvr>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Trend Regression (3 of 6) </a:t>
            </a:r>
            <a:endParaRPr lang="en-IN"/>
          </a:p>
        </p:txBody>
      </p:sp>
      <p:sp>
        <p:nvSpPr>
          <p:cNvPr id="3" name="Content Placeholder 2"/>
          <p:cNvSpPr>
            <a:spLocks noGrp="1"/>
          </p:cNvSpPr>
          <p:nvPr>
            <p:ph sz="half" idx="1"/>
          </p:nvPr>
        </p:nvSpPr>
        <p:spPr>
          <a:xfrm>
            <a:off x="476843" y="1825625"/>
            <a:ext cx="11089681" cy="2593975"/>
          </a:xfrm>
        </p:spPr>
        <p:txBody>
          <a:bodyPr/>
          <a:lstStyle/>
          <a:p>
            <a:pPr marL="0" indent="0">
              <a:buNone/>
            </a:pPr>
            <a:r>
              <a:rPr lang="en-IN" b="1" u="sng"/>
              <a:t>Example</a:t>
            </a:r>
            <a:r>
              <a:rPr lang="en-IN" b="1"/>
              <a:t>:</a:t>
            </a:r>
            <a:r>
              <a:rPr lang="en-IN"/>
              <a:t> Bicycle Sales Time Series</a:t>
            </a:r>
          </a:p>
          <a:p>
            <a:pPr marL="0" indent="0">
              <a:buNone/>
            </a:pPr>
            <a:r>
              <a:rPr lang="en-IN"/>
              <a:t>The data regarding bicycle sales over a period of 10 years is tabulated below. </a:t>
            </a:r>
          </a:p>
        </p:txBody>
      </p:sp>
      <p:graphicFrame>
        <p:nvGraphicFramePr>
          <p:cNvPr id="9" name="Content Placeholder 8">
            <a:extLst>
              <a:ext uri="{FF2B5EF4-FFF2-40B4-BE49-F238E27FC236}">
                <a16:creationId xmlns:a16="http://schemas.microsoft.com/office/drawing/2014/main" id="{B4BE4BB8-EEC7-42EC-A122-358FC431D82A}"/>
              </a:ext>
            </a:extLst>
          </p:cNvPr>
          <p:cNvGraphicFramePr>
            <a:graphicFrameLocks noGrp="1"/>
          </p:cNvGraphicFramePr>
          <p:nvPr>
            <p:ph sz="half" idx="2"/>
            <p:extLst>
              <p:ext uri="{D42A27DB-BD31-4B8C-83A1-F6EECF244321}">
                <p14:modId xmlns:p14="http://schemas.microsoft.com/office/powerpoint/2010/main" val="858368756"/>
              </p:ext>
            </p:extLst>
          </p:nvPr>
        </p:nvGraphicFramePr>
        <p:xfrm>
          <a:off x="1093332" y="3122612"/>
          <a:ext cx="4532244" cy="2259498"/>
        </p:xfrm>
        <a:graphic>
          <a:graphicData uri="http://schemas.openxmlformats.org/drawingml/2006/table">
            <a:tbl>
              <a:tblPr firstRow="1" bandRow="1">
                <a:tableStyleId>{073A0DAA-6AF3-43AB-8588-CEC1D06C72B9}</a:tableStyleId>
              </a:tblPr>
              <a:tblGrid>
                <a:gridCol w="2266122">
                  <a:extLst>
                    <a:ext uri="{9D8B030D-6E8A-4147-A177-3AD203B41FA5}">
                      <a16:colId xmlns:a16="http://schemas.microsoft.com/office/drawing/2014/main" val="2646386240"/>
                    </a:ext>
                  </a:extLst>
                </a:gridCol>
                <a:gridCol w="2266122">
                  <a:extLst>
                    <a:ext uri="{9D8B030D-6E8A-4147-A177-3AD203B41FA5}">
                      <a16:colId xmlns:a16="http://schemas.microsoft.com/office/drawing/2014/main" val="2388610505"/>
                    </a:ext>
                  </a:extLst>
                </a:gridCol>
              </a:tblGrid>
              <a:tr h="376583">
                <a:tc>
                  <a:txBody>
                    <a:bodyPr/>
                    <a:lstStyle/>
                    <a:p>
                      <a:pPr algn="ctr"/>
                      <a:r>
                        <a:rPr lang="en-IN"/>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a:t>Sales (1000s)</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182654141"/>
                  </a:ext>
                </a:extLst>
              </a:tr>
              <a:tr h="376583">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560714"/>
                  </a:ext>
                </a:extLst>
              </a:tr>
              <a:tr h="376583">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445806"/>
                  </a:ext>
                </a:extLst>
              </a:tr>
              <a:tr h="376583">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3750608"/>
                  </a:ext>
                </a:extLst>
              </a:tr>
              <a:tr h="376583">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967267"/>
                  </a:ext>
                </a:extLst>
              </a:tr>
              <a:tr h="376583">
                <a:tc>
                  <a:txBody>
                    <a:bodyPr/>
                    <a:lstStyle/>
                    <a:p>
                      <a:pPr algn="ctr"/>
                      <a:r>
                        <a:rPr lang="en-IN">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6061483"/>
                  </a:ext>
                </a:extLst>
              </a:tr>
            </a:tbl>
          </a:graphicData>
        </a:graphic>
      </p:graphicFrame>
      <p:graphicFrame>
        <p:nvGraphicFramePr>
          <p:cNvPr id="10" name="Content Placeholder 9">
            <a:extLst>
              <a:ext uri="{FF2B5EF4-FFF2-40B4-BE49-F238E27FC236}">
                <a16:creationId xmlns:a16="http://schemas.microsoft.com/office/drawing/2014/main" id="{456CE1A4-A06B-4348-8D27-A208153B09B0}"/>
              </a:ext>
            </a:extLst>
          </p:cNvPr>
          <p:cNvGraphicFramePr>
            <a:graphicFrameLocks noGrp="1"/>
          </p:cNvGraphicFramePr>
          <p:nvPr>
            <p:ph sz="half" idx="10"/>
            <p:extLst>
              <p:ext uri="{D42A27DB-BD31-4B8C-83A1-F6EECF244321}">
                <p14:modId xmlns:p14="http://schemas.microsoft.com/office/powerpoint/2010/main" val="1015362751"/>
              </p:ext>
            </p:extLst>
          </p:nvPr>
        </p:nvGraphicFramePr>
        <p:xfrm>
          <a:off x="6566424" y="3118498"/>
          <a:ext cx="4532244" cy="2259498"/>
        </p:xfrm>
        <a:graphic>
          <a:graphicData uri="http://schemas.openxmlformats.org/drawingml/2006/table">
            <a:tbl>
              <a:tblPr firstRow="1" bandRow="1">
                <a:tableStyleId>{073A0DAA-6AF3-43AB-8588-CEC1D06C72B9}</a:tableStyleId>
              </a:tblPr>
              <a:tblGrid>
                <a:gridCol w="2266122">
                  <a:extLst>
                    <a:ext uri="{9D8B030D-6E8A-4147-A177-3AD203B41FA5}">
                      <a16:colId xmlns:a16="http://schemas.microsoft.com/office/drawing/2014/main" val="2646386240"/>
                    </a:ext>
                  </a:extLst>
                </a:gridCol>
                <a:gridCol w="2266122">
                  <a:extLst>
                    <a:ext uri="{9D8B030D-6E8A-4147-A177-3AD203B41FA5}">
                      <a16:colId xmlns:a16="http://schemas.microsoft.com/office/drawing/2014/main" val="2388610505"/>
                    </a:ext>
                  </a:extLst>
                </a:gridCol>
              </a:tblGrid>
              <a:tr h="376583">
                <a:tc>
                  <a:txBody>
                    <a:bodyPr/>
                    <a:lstStyle/>
                    <a:p>
                      <a:pPr algn="ctr"/>
                      <a:r>
                        <a:rPr lang="en-IN"/>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a:t>Sales (1000s)</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182654141"/>
                  </a:ext>
                </a:extLst>
              </a:tr>
              <a:tr h="376583">
                <a:tc>
                  <a:txBody>
                    <a:bodyPr/>
                    <a:lstStyle/>
                    <a:p>
                      <a:pPr algn="ctr"/>
                      <a:r>
                        <a:rPr lang="en-IN">
                          <a:solidFill>
                            <a:sysClr val="windowText" lastClr="0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560714"/>
                  </a:ext>
                </a:extLst>
              </a:tr>
              <a:tr h="376583">
                <a:tc>
                  <a:txBody>
                    <a:bodyPr/>
                    <a:lstStyle/>
                    <a:p>
                      <a:pPr algn="ctr"/>
                      <a:r>
                        <a:rPr lang="en-IN">
                          <a:solidFill>
                            <a:sysClr val="windowText" lastClr="00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445806"/>
                  </a:ext>
                </a:extLst>
              </a:tr>
              <a:tr h="376583">
                <a:tc>
                  <a:txBody>
                    <a:bodyPr/>
                    <a:lstStyle/>
                    <a:p>
                      <a:pPr algn="ctr"/>
                      <a:r>
                        <a:rPr lang="en-IN">
                          <a:solidFill>
                            <a:sysClr val="windowText" lastClr="0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3750608"/>
                  </a:ext>
                </a:extLst>
              </a:tr>
              <a:tr h="376583">
                <a:tc>
                  <a:txBody>
                    <a:bodyPr/>
                    <a:lstStyle/>
                    <a:p>
                      <a:pPr algn="ctr"/>
                      <a:r>
                        <a:rPr lang="en-IN">
                          <a:solidFill>
                            <a:sysClr val="windowText" lastClr="000000"/>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967267"/>
                  </a:ext>
                </a:extLst>
              </a:tr>
              <a:tr h="376583">
                <a:tc>
                  <a:txBody>
                    <a:bodyPr/>
                    <a:lstStyle/>
                    <a:p>
                      <a:pPr algn="ctr"/>
                      <a:r>
                        <a:rPr lang="en-IN">
                          <a:solidFill>
                            <a:sysClr val="windowText" lastClr="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6061483"/>
                  </a:ext>
                </a:extLst>
              </a:tr>
            </a:tbl>
          </a:graphicData>
        </a:graphic>
      </p:graphicFrame>
    </p:spTree>
    <p:extLst>
      <p:ext uri="{BB962C8B-B14F-4D97-AF65-F5344CB8AC3E}">
        <p14:creationId xmlns:p14="http://schemas.microsoft.com/office/powerpoint/2010/main" val="3176212514"/>
      </p:ext>
    </p:extLst>
  </p:cSld>
  <p:clrMapOvr>
    <a:masterClrMapping/>
  </p:clrMapOvr>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Trend Regression (4 of 6) </a:t>
            </a:r>
            <a:endParaRPr lang="en-IN"/>
          </a:p>
        </p:txBody>
      </p:sp>
      <p:sp>
        <p:nvSpPr>
          <p:cNvPr id="3" name="Content Placeholder 2"/>
          <p:cNvSpPr>
            <a:spLocks noGrp="1"/>
          </p:cNvSpPr>
          <p:nvPr>
            <p:ph sz="half" idx="1"/>
          </p:nvPr>
        </p:nvSpPr>
        <p:spPr>
          <a:xfrm>
            <a:off x="476843" y="1825625"/>
            <a:ext cx="3942757" cy="4351338"/>
          </a:xfrm>
        </p:spPr>
        <p:txBody>
          <a:bodyPr/>
          <a:lstStyle/>
          <a:p>
            <a:pPr marL="0" indent="0">
              <a:buNone/>
            </a:pPr>
            <a:r>
              <a:rPr lang="en-IN" b="1" u="sng"/>
              <a:t>Example</a:t>
            </a:r>
            <a:r>
              <a:rPr lang="en-IN" b="1"/>
              <a:t>:</a:t>
            </a:r>
            <a:r>
              <a:rPr lang="en-IN"/>
              <a:t> </a:t>
            </a:r>
          </a:p>
          <a:p>
            <a:pPr marL="0" indent="0">
              <a:buNone/>
            </a:pPr>
            <a:r>
              <a:rPr lang="en-IN"/>
              <a:t>Bicycle Sales Time Series</a:t>
            </a:r>
          </a:p>
          <a:p>
            <a:r>
              <a:rPr lang="en-IN"/>
              <a:t>Summary of linear trend calculations</a:t>
            </a:r>
          </a:p>
          <a:p>
            <a:endParaRPr lang="en-IN"/>
          </a:p>
        </p:txBody>
      </p:sp>
      <p:pic>
        <p:nvPicPr>
          <p:cNvPr id="9" name="Content Placeholder 8" descr="A table showing summary of linear trend calculations for bicycle sales time series. Columns are as follows: Column 1 is t. Column 2 is Y subscript 1 baseline. Column 3 is t minus t overbar.   Column 4 is Y subscript 1 baseline minus Y overbar. Column 5 is t minus t overbar times Y subscript 1 baseline minus Y overbar. Column 6 is open paren t minus t overbar closing paren squared&#10;Starting with the first row, row data is as follows: Column 1 is 1; Column 2 is 21.6; Column 3 is negative 4.5; Column 4 is negative 4.85; Column 5 is 21.825; Column 6 is 20.25.&#10;Row 2: Column 1 is 2; Column 2 is 22.9; Column 3 is negative 3.5; Column 4 is negative 3.55; Column 5 is 12.425; Column 6 is 12.25.&#10;Row 3: Column 1 is 3; Column 2 is 25.5; Column 3 is negative 2.5; Column 4 is negative 0.95; Column 5 is 2.375; Column 6 is 6.25.&#10;Row 4: Column 1 is 4; Column 2 is 21.9; Column 3 is negative 1.5; Column 4 is negative 4.55; Column 5 is 6.825; Column 6 is 2.25.&#10;Row 5: Column 1 is 5; Column 2 is 23.9; Column 3 is negative .5; Column 4 is negative 2.55; Column 5 is 1.275; Column 6 is 0.25.&#10;Row 6: Column 1 is 6; Column 2 is 27.5; Column 3 is .5; Column 4 is 1.05; Column 5 is 0.525; Column 6 is 0.25.&#10;Row 7: Column 1 is 7; Column 2 is 31.5; Column 3 is 1.5; Column 4 is 5.05; Column 5 is 7.575; Column 6 is 2.25.&#10;Row 8: Column 1 is 8; Column 2 is 29.7; Column 3 is 2.5; Column 4 is 3.25; Column 5 is 8.125; Column 6 is 6.25.&#10;Row 9: Column 1 is 9; Column 2 is 28.6; Column 3 is 3.5; Column 4 is 2.15; Column 5 is 7.575; Column 6 is 12.25.&#10;Row 10: Column 1 is 10; Column 2 is 31.4; Column 3 is 4.5; Column 4 is 4.95; Column 5 is 22.275; Column 6 is 20.25.&#10;Row 11 is a total column: Column 1 totals 55; Column 2 totals 264.5; Column 5 totals 90.750; Column 6 totals 82.5.&#10;&#10;&#10;&#10;&#10;">
            <a:extLst>
              <a:ext uri="{FF2B5EF4-FFF2-40B4-BE49-F238E27FC236}">
                <a16:creationId xmlns:a16="http://schemas.microsoft.com/office/drawing/2014/main" id="{8E213441-6DF6-48C5-8091-F900118D4B7B}"/>
              </a:ext>
            </a:extLst>
          </p:cNvPr>
          <p:cNvPicPr>
            <a:picLocks noGrp="1" noChangeAspect="1"/>
          </p:cNvPicPr>
          <p:nvPr>
            <p:ph sz="half" idx="2"/>
          </p:nvPr>
        </p:nvPicPr>
        <p:blipFill>
          <a:blip r:embed="rId2"/>
          <a:stretch>
            <a:fillRect/>
          </a:stretch>
        </p:blipFill>
        <p:spPr>
          <a:xfrm>
            <a:off x="4419600" y="1825625"/>
            <a:ext cx="6607629" cy="4616588"/>
          </a:xfrm>
        </p:spPr>
      </p:pic>
    </p:spTree>
    <p:extLst>
      <p:ext uri="{BB962C8B-B14F-4D97-AF65-F5344CB8AC3E}">
        <p14:creationId xmlns:p14="http://schemas.microsoft.com/office/powerpoint/2010/main" val="1467856207"/>
      </p:ext>
    </p:extLst>
  </p:cSld>
  <p:clrMapOvr>
    <a:masterClrMapping/>
  </p:clrMapOvr>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Trend Regression (5 of 6)</a:t>
            </a:r>
            <a:endParaRPr lang="en-IN"/>
          </a:p>
        </p:txBody>
      </p:sp>
      <p:sp>
        <p:nvSpPr>
          <p:cNvPr id="3" name="Content Placeholder 2"/>
          <p:cNvSpPr>
            <a:spLocks noGrp="1"/>
          </p:cNvSpPr>
          <p:nvPr>
            <p:ph sz="half" idx="2"/>
          </p:nvPr>
        </p:nvSpPr>
        <p:spPr>
          <a:xfrm>
            <a:off x="476843" y="1828800"/>
            <a:ext cx="11241915" cy="548640"/>
          </a:xfrm>
        </p:spPr>
        <p:txBody>
          <a:bodyPr>
            <a:normAutofit lnSpcReduction="10000"/>
          </a:bodyPr>
          <a:lstStyle/>
          <a:p>
            <a:r>
              <a:rPr lang="en-IN" b="1" u="sng"/>
              <a:t>Example</a:t>
            </a:r>
            <a:r>
              <a:rPr lang="en-IN" b="1"/>
              <a:t>: </a:t>
            </a:r>
            <a:r>
              <a:rPr lang="en-IN"/>
              <a:t>Bicycle Sales Time Series</a:t>
            </a:r>
            <a:endParaRPr lang="en-US"/>
          </a:p>
        </p:txBody>
      </p:sp>
      <p:graphicFrame>
        <p:nvGraphicFramePr>
          <p:cNvPr id="12" name="Content Placeholder 11" descr="Begin equation. t overbar equals 55 divided by 10 equals 5.5 and Y overbar equals 264.5 divided by 10 equals 26.45. End equation.">
            <a:extLst>
              <a:ext uri="{FF2B5EF4-FFF2-40B4-BE49-F238E27FC236}">
                <a16:creationId xmlns:a16="http://schemas.microsoft.com/office/drawing/2014/main" id="{0A3BE270-3BF0-4988-B078-99D919EA6957}"/>
              </a:ext>
            </a:extLst>
          </p:cNvPr>
          <p:cNvGraphicFramePr>
            <a:graphicFrameLocks noGrp="1" noChangeAspect="1"/>
          </p:cNvGraphicFramePr>
          <p:nvPr>
            <p:ph idx="10"/>
            <p:extLst>
              <p:ext uri="{D42A27DB-BD31-4B8C-83A1-F6EECF244321}">
                <p14:modId xmlns:p14="http://schemas.microsoft.com/office/powerpoint/2010/main" val="64109493"/>
              </p:ext>
            </p:extLst>
          </p:nvPr>
        </p:nvGraphicFramePr>
        <p:xfrm>
          <a:off x="3343620" y="2377440"/>
          <a:ext cx="5204216" cy="840264"/>
        </p:xfrm>
        <a:graphic>
          <a:graphicData uri="http://schemas.openxmlformats.org/presentationml/2006/ole">
            <mc:AlternateContent xmlns:mc="http://schemas.openxmlformats.org/markup-compatibility/2006">
              <mc:Choice xmlns:v="urn:schemas-microsoft-com:vml" Requires="v">
                <p:oleObj spid="_x0000_s412677" name="Equation" r:id="rId3" imgW="2438280" imgH="393480" progId="Equation.DSMT4">
                  <p:embed/>
                </p:oleObj>
              </mc:Choice>
              <mc:Fallback>
                <p:oleObj name="Equation" r:id="rId3" imgW="2438280" imgH="393480" progId="Equation.DSMT4">
                  <p:embed/>
                  <p:pic>
                    <p:nvPicPr>
                      <p:cNvPr id="0" name="OLE substitute image"/>
                      <p:cNvPicPr/>
                      <p:nvPr/>
                    </p:nvPicPr>
                    <p:blipFill>
                      <a:blip r:embed="rId4"/>
                      <a:stretch>
                        <a:fillRect/>
                      </a:stretch>
                    </p:blipFill>
                    <p:spPr>
                      <a:xfrm>
                        <a:off x="3343620" y="2377440"/>
                        <a:ext cx="5204216" cy="840264"/>
                      </a:xfrm>
                      <a:prstGeom prst="rect">
                        <a:avLst/>
                      </a:prstGeom>
                    </p:spPr>
                  </p:pic>
                </p:oleObj>
              </mc:Fallback>
            </mc:AlternateContent>
          </a:graphicData>
        </a:graphic>
      </p:graphicFrame>
      <p:graphicFrame>
        <p:nvGraphicFramePr>
          <p:cNvPr id="14" name="Content Placeholder 13" descr="Begin equation. b subscript 1 baseline equals begin fraction summation from t equals 1 to n left parenthesis t minus t overbar right parenthesis left parenthesis Y subscript t baseline minus Y overbar right parenthesis over summation from t equals 1 to n left parenthesis t minus t overbar right parenthesis squared end fraction equals begin fraction 90.75 over 82.5 end fraction equals 1.1. End equation.">
            <a:extLst>
              <a:ext uri="{FF2B5EF4-FFF2-40B4-BE49-F238E27FC236}">
                <a16:creationId xmlns:a16="http://schemas.microsoft.com/office/drawing/2014/main" id="{474C8EED-A3FF-44D8-A123-C59F414A3CB8}"/>
              </a:ext>
            </a:extLst>
          </p:cNvPr>
          <p:cNvGraphicFramePr>
            <a:graphicFrameLocks noGrp="1" noChangeAspect="1"/>
          </p:cNvGraphicFramePr>
          <p:nvPr>
            <p:ph idx="11"/>
            <p:extLst>
              <p:ext uri="{D42A27DB-BD31-4B8C-83A1-F6EECF244321}">
                <p14:modId xmlns:p14="http://schemas.microsoft.com/office/powerpoint/2010/main" val="54110016"/>
              </p:ext>
            </p:extLst>
          </p:nvPr>
        </p:nvGraphicFramePr>
        <p:xfrm>
          <a:off x="3600941" y="3429000"/>
          <a:ext cx="4990117" cy="1215866"/>
        </p:xfrm>
        <a:graphic>
          <a:graphicData uri="http://schemas.openxmlformats.org/presentationml/2006/ole">
            <mc:AlternateContent xmlns:mc="http://schemas.openxmlformats.org/markup-compatibility/2006">
              <mc:Choice xmlns:v="urn:schemas-microsoft-com:vml" Requires="v">
                <p:oleObj spid="_x0000_s412678" name="Equation" r:id="rId5" imgW="2501640" imgH="609480" progId="Equation.DSMT4">
                  <p:embed/>
                </p:oleObj>
              </mc:Choice>
              <mc:Fallback>
                <p:oleObj name="Equation" r:id="rId5" imgW="2501640" imgH="609480" progId="Equation.DSMT4">
                  <p:embed/>
                  <p:pic>
                    <p:nvPicPr>
                      <p:cNvPr id="0" name="OLE substitute image"/>
                      <p:cNvPicPr/>
                      <p:nvPr/>
                    </p:nvPicPr>
                    <p:blipFill>
                      <a:blip r:embed="rId6"/>
                      <a:stretch>
                        <a:fillRect/>
                      </a:stretch>
                    </p:blipFill>
                    <p:spPr>
                      <a:xfrm>
                        <a:off x="3600941" y="3429000"/>
                        <a:ext cx="4990117" cy="1215866"/>
                      </a:xfrm>
                      <a:prstGeom prst="rect">
                        <a:avLst/>
                      </a:prstGeom>
                    </p:spPr>
                  </p:pic>
                </p:oleObj>
              </mc:Fallback>
            </mc:AlternateContent>
          </a:graphicData>
        </a:graphic>
      </p:graphicFrame>
      <p:graphicFrame>
        <p:nvGraphicFramePr>
          <p:cNvPr id="17" name="Content Placeholder 16" descr="Begin fraction. b subscript 0 baseline equals Y overbar minus b subscript 1 baseline t overbar equals 264.5 minus 1.1 times 5.5 equals 20.4. End equation.">
            <a:extLst>
              <a:ext uri="{FF2B5EF4-FFF2-40B4-BE49-F238E27FC236}">
                <a16:creationId xmlns:a16="http://schemas.microsoft.com/office/drawing/2014/main" id="{6D7213DD-F4D0-45D2-8334-8DC6B9DEDC63}"/>
              </a:ext>
            </a:extLst>
          </p:cNvPr>
          <p:cNvGraphicFramePr>
            <a:graphicFrameLocks noGrp="1" noChangeAspect="1"/>
          </p:cNvGraphicFramePr>
          <p:nvPr>
            <p:ph idx="13"/>
            <p:extLst>
              <p:ext uri="{D42A27DB-BD31-4B8C-83A1-F6EECF244321}">
                <p14:modId xmlns:p14="http://schemas.microsoft.com/office/powerpoint/2010/main" val="3697166215"/>
              </p:ext>
            </p:extLst>
          </p:nvPr>
        </p:nvGraphicFramePr>
        <p:xfrm>
          <a:off x="3600941" y="4970780"/>
          <a:ext cx="5349240" cy="548640"/>
        </p:xfrm>
        <a:graphic>
          <a:graphicData uri="http://schemas.openxmlformats.org/presentationml/2006/ole">
            <mc:AlternateContent xmlns:mc="http://schemas.openxmlformats.org/markup-compatibility/2006">
              <mc:Choice xmlns:v="urn:schemas-microsoft-com:vml" Requires="v">
                <p:oleObj spid="_x0000_s412679" name="Equation" r:id="rId7" imgW="2476440" imgH="253800" progId="Equation.DSMT4">
                  <p:embed/>
                </p:oleObj>
              </mc:Choice>
              <mc:Fallback>
                <p:oleObj name="Equation" r:id="rId7" imgW="2476440" imgH="253800" progId="Equation.DSMT4">
                  <p:embed/>
                  <p:pic>
                    <p:nvPicPr>
                      <p:cNvPr id="0" name="OLE substitute image"/>
                      <p:cNvPicPr/>
                      <p:nvPr/>
                    </p:nvPicPr>
                    <p:blipFill>
                      <a:blip r:embed="rId8"/>
                      <a:stretch>
                        <a:fillRect/>
                      </a:stretch>
                    </p:blipFill>
                    <p:spPr>
                      <a:xfrm>
                        <a:off x="3600941" y="4970780"/>
                        <a:ext cx="5349240" cy="548640"/>
                      </a:xfrm>
                      <a:prstGeom prst="rect">
                        <a:avLst/>
                      </a:prstGeom>
                    </p:spPr>
                  </p:pic>
                </p:oleObj>
              </mc:Fallback>
            </mc:AlternateContent>
          </a:graphicData>
        </a:graphic>
      </p:graphicFrame>
      <p:graphicFrame>
        <p:nvGraphicFramePr>
          <p:cNvPr id="19" name="Content Placeholder 18" descr="Begin equation. T subscript 11 baseline equals 20.4 plus 1.1 times 11 equals 32.5. End equation.">
            <a:extLst>
              <a:ext uri="{FF2B5EF4-FFF2-40B4-BE49-F238E27FC236}">
                <a16:creationId xmlns:a16="http://schemas.microsoft.com/office/drawing/2014/main" id="{4F0922B2-1331-455C-8B3D-BFBD036D7438}"/>
              </a:ext>
            </a:extLst>
          </p:cNvPr>
          <p:cNvGraphicFramePr>
            <a:graphicFrameLocks noGrp="1" noChangeAspect="1"/>
          </p:cNvGraphicFramePr>
          <p:nvPr>
            <p:ph idx="15"/>
            <p:extLst>
              <p:ext uri="{D42A27DB-BD31-4B8C-83A1-F6EECF244321}">
                <p14:modId xmlns:p14="http://schemas.microsoft.com/office/powerpoint/2010/main" val="966493648"/>
              </p:ext>
            </p:extLst>
          </p:nvPr>
        </p:nvGraphicFramePr>
        <p:xfrm>
          <a:off x="4180046" y="5696426"/>
          <a:ext cx="3977640" cy="548640"/>
        </p:xfrm>
        <a:graphic>
          <a:graphicData uri="http://schemas.openxmlformats.org/presentationml/2006/ole">
            <mc:AlternateContent xmlns:mc="http://schemas.openxmlformats.org/markup-compatibility/2006">
              <mc:Choice xmlns:v="urn:schemas-microsoft-com:vml" Requires="v">
                <p:oleObj spid="_x0000_s412680" name="Equation" r:id="rId9" imgW="1841400" imgH="253800" progId="Equation.DSMT4">
                  <p:embed/>
                </p:oleObj>
              </mc:Choice>
              <mc:Fallback>
                <p:oleObj name="Equation" r:id="rId9" imgW="1841400" imgH="253800" progId="Equation.DSMT4">
                  <p:embed/>
                  <p:pic>
                    <p:nvPicPr>
                      <p:cNvPr id="0" name="OLE substitute image"/>
                      <p:cNvPicPr/>
                      <p:nvPr/>
                    </p:nvPicPr>
                    <p:blipFill>
                      <a:blip r:embed="rId10"/>
                      <a:stretch>
                        <a:fillRect/>
                      </a:stretch>
                    </p:blipFill>
                    <p:spPr>
                      <a:xfrm>
                        <a:off x="4180046" y="5696426"/>
                        <a:ext cx="3977640" cy="548640"/>
                      </a:xfrm>
                      <a:prstGeom prst="rect">
                        <a:avLst/>
                      </a:prstGeom>
                    </p:spPr>
                  </p:pic>
                </p:oleObj>
              </mc:Fallback>
            </mc:AlternateContent>
          </a:graphicData>
        </a:graphic>
      </p:graphicFrame>
    </p:spTree>
    <p:extLst>
      <p:ext uri="{BB962C8B-B14F-4D97-AF65-F5344CB8AC3E}">
        <p14:creationId xmlns:p14="http://schemas.microsoft.com/office/powerpoint/2010/main" val="940735096"/>
      </p:ext>
    </p:extLst>
  </p:cSld>
  <p:clrMapOvr>
    <a:masterClrMapping/>
  </p:clrMapOvr>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Trend Regression (6 of 6)</a:t>
            </a:r>
            <a:endParaRPr lang="en-IN"/>
          </a:p>
        </p:txBody>
      </p:sp>
      <p:sp>
        <p:nvSpPr>
          <p:cNvPr id="3" name="Content Placeholder 2"/>
          <p:cNvSpPr>
            <a:spLocks noGrp="1"/>
          </p:cNvSpPr>
          <p:nvPr>
            <p:ph sz="half" idx="1"/>
          </p:nvPr>
        </p:nvSpPr>
        <p:spPr/>
        <p:txBody>
          <a:bodyPr/>
          <a:lstStyle/>
          <a:p>
            <a:pPr marL="0" indent="0">
              <a:buNone/>
            </a:pPr>
            <a:r>
              <a:rPr lang="en-IN" b="1" u="sng"/>
              <a:t>Example</a:t>
            </a:r>
            <a:r>
              <a:rPr lang="en-IN" b="1"/>
              <a:t>:</a:t>
            </a:r>
            <a:r>
              <a:rPr lang="en-IN"/>
              <a:t> Bicycle Sales Time Series</a:t>
            </a:r>
          </a:p>
          <a:p>
            <a:r>
              <a:rPr lang="en-IN"/>
              <a:t>Summary of Linear  trend forecasts and  forecast errors</a:t>
            </a:r>
          </a:p>
        </p:txBody>
      </p:sp>
      <p:graphicFrame>
        <p:nvGraphicFramePr>
          <p:cNvPr id="12" name="Content Placeholder 11" descr="Begin equation. M S E equals 30.7 divided by 10 equals 3.07. End equation.">
            <a:extLst>
              <a:ext uri="{FF2B5EF4-FFF2-40B4-BE49-F238E27FC236}">
                <a16:creationId xmlns:a16="http://schemas.microsoft.com/office/drawing/2014/main" id="{79A4BFBC-3C38-44A6-B1CF-9EBAFF50DA83}"/>
              </a:ext>
            </a:extLst>
          </p:cNvPr>
          <p:cNvGraphicFramePr>
            <a:graphicFrameLocks noGrp="1" noChangeAspect="1"/>
          </p:cNvGraphicFramePr>
          <p:nvPr>
            <p:ph sz="half" idx="10"/>
            <p:extLst>
              <p:ext uri="{D42A27DB-BD31-4B8C-83A1-F6EECF244321}">
                <p14:modId xmlns:p14="http://schemas.microsoft.com/office/powerpoint/2010/main" val="1058083967"/>
              </p:ext>
            </p:extLst>
          </p:nvPr>
        </p:nvGraphicFramePr>
        <p:xfrm>
          <a:off x="789583" y="4150133"/>
          <a:ext cx="2489081" cy="749141"/>
        </p:xfrm>
        <a:graphic>
          <a:graphicData uri="http://schemas.openxmlformats.org/presentationml/2006/ole">
            <mc:AlternateContent xmlns:mc="http://schemas.openxmlformats.org/markup-compatibility/2006">
              <mc:Choice xmlns:v="urn:schemas-microsoft-com:vml" Requires="v">
                <p:oleObj spid="_x0000_s413698" name="Equation" r:id="rId3" imgW="1307880" imgH="393480" progId="Equation.DSMT4">
                  <p:embed/>
                </p:oleObj>
              </mc:Choice>
              <mc:Fallback>
                <p:oleObj name="Equation" r:id="rId3" imgW="1307880" imgH="393480" progId="Equation.DSMT4">
                  <p:embed/>
                  <p:pic>
                    <p:nvPicPr>
                      <p:cNvPr id="0" name="OLE substitute image"/>
                      <p:cNvPicPr/>
                      <p:nvPr/>
                    </p:nvPicPr>
                    <p:blipFill>
                      <a:blip r:embed="rId4"/>
                      <a:stretch>
                        <a:fillRect/>
                      </a:stretch>
                    </p:blipFill>
                    <p:spPr>
                      <a:xfrm>
                        <a:off x="789583" y="4150133"/>
                        <a:ext cx="2489081" cy="749141"/>
                      </a:xfrm>
                      <a:prstGeom prst="rect">
                        <a:avLst/>
                      </a:prstGeom>
                    </p:spPr>
                  </p:pic>
                </p:oleObj>
              </mc:Fallback>
            </mc:AlternateContent>
          </a:graphicData>
        </a:graphic>
      </p:graphicFrame>
      <p:graphicFrame>
        <p:nvGraphicFramePr>
          <p:cNvPr id="8" name="Content Placeholder 7">
            <a:extLst>
              <a:ext uri="{FF2B5EF4-FFF2-40B4-BE49-F238E27FC236}">
                <a16:creationId xmlns:a16="http://schemas.microsoft.com/office/drawing/2014/main" id="{DCF68B47-0C63-4440-AE7E-85433219909F}"/>
              </a:ext>
            </a:extLst>
          </p:cNvPr>
          <p:cNvGraphicFramePr>
            <a:graphicFrameLocks noGrp="1"/>
          </p:cNvGraphicFramePr>
          <p:nvPr>
            <p:ph sz="half" idx="2"/>
            <p:extLst>
              <p:ext uri="{D42A27DB-BD31-4B8C-83A1-F6EECF244321}">
                <p14:modId xmlns:p14="http://schemas.microsoft.com/office/powerpoint/2010/main" val="2200996873"/>
              </p:ext>
            </p:extLst>
          </p:nvPr>
        </p:nvGraphicFramePr>
        <p:xfrm>
          <a:off x="4886098" y="1446995"/>
          <a:ext cx="6135755" cy="4937760"/>
        </p:xfrm>
        <a:graphic>
          <a:graphicData uri="http://schemas.openxmlformats.org/drawingml/2006/table">
            <a:tbl>
              <a:tblPr firstRow="1" bandRow="1">
                <a:tableStyleId>{073A0DAA-6AF3-43AB-8588-CEC1D06C72B9}</a:tableStyleId>
              </a:tblPr>
              <a:tblGrid>
                <a:gridCol w="1227151">
                  <a:extLst>
                    <a:ext uri="{9D8B030D-6E8A-4147-A177-3AD203B41FA5}">
                      <a16:colId xmlns:a16="http://schemas.microsoft.com/office/drawing/2014/main" val="2978405011"/>
                    </a:ext>
                  </a:extLst>
                </a:gridCol>
                <a:gridCol w="1227151">
                  <a:extLst>
                    <a:ext uri="{9D8B030D-6E8A-4147-A177-3AD203B41FA5}">
                      <a16:colId xmlns:a16="http://schemas.microsoft.com/office/drawing/2014/main" val="605842562"/>
                    </a:ext>
                  </a:extLst>
                </a:gridCol>
                <a:gridCol w="1227151">
                  <a:extLst>
                    <a:ext uri="{9D8B030D-6E8A-4147-A177-3AD203B41FA5}">
                      <a16:colId xmlns:a16="http://schemas.microsoft.com/office/drawing/2014/main" val="193702035"/>
                    </a:ext>
                  </a:extLst>
                </a:gridCol>
                <a:gridCol w="1227151">
                  <a:extLst>
                    <a:ext uri="{9D8B030D-6E8A-4147-A177-3AD203B41FA5}">
                      <a16:colId xmlns:a16="http://schemas.microsoft.com/office/drawing/2014/main" val="751729119"/>
                    </a:ext>
                  </a:extLst>
                </a:gridCol>
                <a:gridCol w="1227151">
                  <a:extLst>
                    <a:ext uri="{9D8B030D-6E8A-4147-A177-3AD203B41FA5}">
                      <a16:colId xmlns:a16="http://schemas.microsoft.com/office/drawing/2014/main" val="1626008836"/>
                    </a:ext>
                  </a:extLst>
                </a:gridCol>
              </a:tblGrid>
              <a:tr h="690075">
                <a:tc>
                  <a:txBody>
                    <a:bodyPr/>
                    <a:lstStyle/>
                    <a:p>
                      <a:pPr algn="ctr"/>
                      <a:r>
                        <a:rPr lang="en-US" sz="1800" b="0" i="0">
                          <a:solidFill>
                            <a:schemeClr val="bg1"/>
                          </a:solidFill>
                          <a:effectLst/>
                          <a:latin typeface="+mn-lt"/>
                          <a:cs typeface="Arial" pitchFamily="34" charset="0"/>
                        </a:rPr>
                        <a:t>Year </a:t>
                      </a:r>
                      <a:endParaRPr lang="en-IN" sz="1800" b="0" i="0">
                        <a:solidFill>
                          <a:schemeClr val="bg1"/>
                        </a:solidFill>
                        <a:latin typeface="+mn-lt"/>
                      </a:endParaRP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b="0" i="0" baseline="0">
                          <a:solidFill>
                            <a:schemeClr val="bg1"/>
                          </a:solidFill>
                          <a:effectLst/>
                          <a:latin typeface="+mn-lt"/>
                        </a:rPr>
                        <a:t>Sales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b="0" i="0">
                          <a:solidFill>
                            <a:schemeClr val="bg1"/>
                          </a:solidFill>
                          <a:effectLst/>
                          <a:latin typeface="+mn-lt"/>
                          <a:cs typeface="Arial" pitchFamily="34" charset="0"/>
                        </a:rPr>
                        <a:t>Forecast</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b="0" i="0">
                          <a:solidFill>
                            <a:schemeClr val="bg1"/>
                          </a:solidFill>
                          <a:effectLst/>
                          <a:latin typeface="+mn-lt"/>
                          <a:cs typeface="Arial" pitchFamily="34" charset="0"/>
                        </a:rPr>
                        <a:t>Forecast error</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US" sz="1800" b="0" i="0">
                          <a:solidFill>
                            <a:schemeClr val="bg1"/>
                          </a:solidFill>
                          <a:effectLst/>
                          <a:latin typeface="+mn-lt"/>
                          <a:cs typeface="Arial" pitchFamily="34" charset="0"/>
                        </a:rPr>
                        <a:t>Squared Forecast Error</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81450250"/>
                  </a:ext>
                </a:extLst>
              </a:tr>
              <a:tr h="363479">
                <a:tc>
                  <a:txBody>
                    <a:bodyPr/>
                    <a:lstStyle/>
                    <a:p>
                      <a:pPr algn="ctr"/>
                      <a:r>
                        <a:rPr lang="en-IN" sz="1800">
                          <a:solidFill>
                            <a:sysClr val="windowText" lastClr="000000"/>
                          </a:solidFill>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9645626"/>
                  </a:ext>
                </a:extLst>
              </a:tr>
              <a:tr h="363479">
                <a:tc>
                  <a:txBody>
                    <a:bodyPr/>
                    <a:lstStyle/>
                    <a:p>
                      <a:pPr algn="ctr"/>
                      <a:r>
                        <a:rPr lang="en-IN" sz="1800">
                          <a:solidFill>
                            <a:sysClr val="windowText" lastClr="000000"/>
                          </a:solidFill>
                          <a:latin typeface="+mn-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9304208"/>
                  </a:ext>
                </a:extLst>
              </a:tr>
              <a:tr h="363479">
                <a:tc>
                  <a:txBody>
                    <a:bodyPr/>
                    <a:lstStyle/>
                    <a:p>
                      <a:pPr algn="ctr"/>
                      <a:r>
                        <a:rPr lang="en-IN" sz="1800">
                          <a:solidFill>
                            <a:sysClr val="windowText" lastClr="000000"/>
                          </a:solidFill>
                          <a:latin typeface="+mn-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8852391"/>
                  </a:ext>
                </a:extLst>
              </a:tr>
              <a:tr h="363479">
                <a:tc>
                  <a:txBody>
                    <a:bodyPr/>
                    <a:lstStyle/>
                    <a:p>
                      <a:pPr algn="ctr"/>
                      <a:r>
                        <a:rPr lang="en-IN" sz="1800">
                          <a:solidFill>
                            <a:sysClr val="windowText" lastClr="000000"/>
                          </a:solidFill>
                          <a:latin typeface="+mn-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kern="1200">
                          <a:solidFill>
                            <a:schemeClr val="dk1"/>
                          </a:solidFill>
                          <a:effectLst/>
                          <a:latin typeface="+mn-lt"/>
                          <a:ea typeface="+mn-ea"/>
                          <a:cs typeface="+mn-cs"/>
                        </a:rPr>
                        <a:t>–</a:t>
                      </a:r>
                      <a:r>
                        <a:rPr lang="en-IN" sz="1800">
                          <a:solidFill>
                            <a:sysClr val="windowText" lastClr="000000"/>
                          </a:solidFill>
                          <a:latin typeface="+mn-lt"/>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8.41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1665502"/>
                  </a:ext>
                </a:extLst>
              </a:tr>
              <a:tr h="363479">
                <a:tc>
                  <a:txBody>
                    <a:bodyPr/>
                    <a:lstStyle/>
                    <a:p>
                      <a:pPr algn="ctr"/>
                      <a:r>
                        <a:rPr lang="en-IN" sz="1800">
                          <a:solidFill>
                            <a:sysClr val="windowText" lastClr="000000"/>
                          </a:solidFill>
                          <a:latin typeface="+mn-l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kern="1200">
                          <a:solidFill>
                            <a:schemeClr val="dk1"/>
                          </a:solidFill>
                          <a:effectLst/>
                          <a:latin typeface="+mn-lt"/>
                          <a:ea typeface="+mn-ea"/>
                          <a:cs typeface="+mn-cs"/>
                        </a:rPr>
                        <a:t>–</a:t>
                      </a:r>
                      <a:r>
                        <a:rPr lang="en-IN" sz="1800">
                          <a:solidFill>
                            <a:sysClr val="windowText" lastClr="000000"/>
                          </a:solidFill>
                          <a:latin typeface="+mn-lt"/>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3943868"/>
                  </a:ext>
                </a:extLst>
              </a:tr>
              <a:tr h="363479">
                <a:tc>
                  <a:txBody>
                    <a:bodyPr/>
                    <a:lstStyle/>
                    <a:p>
                      <a:pPr algn="ctr"/>
                      <a:r>
                        <a:rPr lang="en-IN" sz="1800">
                          <a:solidFill>
                            <a:sysClr val="windowText" lastClr="000000"/>
                          </a:solidFill>
                          <a:latin typeface="+mn-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2921550"/>
                  </a:ext>
                </a:extLst>
              </a:tr>
              <a:tr h="363479">
                <a:tc>
                  <a:txBody>
                    <a:bodyPr/>
                    <a:lstStyle/>
                    <a:p>
                      <a:pPr algn="ctr"/>
                      <a:r>
                        <a:rPr lang="en-IN" sz="1800">
                          <a:solidFill>
                            <a:sysClr val="windowText" lastClr="000000"/>
                          </a:solidFill>
                          <a:latin typeface="+mn-lt"/>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2375362"/>
                  </a:ext>
                </a:extLst>
              </a:tr>
              <a:tr h="363479">
                <a:tc>
                  <a:txBody>
                    <a:bodyPr/>
                    <a:lstStyle/>
                    <a:p>
                      <a:pPr algn="ctr"/>
                      <a:r>
                        <a:rPr lang="en-IN" sz="1800">
                          <a:solidFill>
                            <a:sysClr val="windowText" lastClr="000000"/>
                          </a:solidFill>
                          <a:latin typeface="+mn-lt"/>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5133415"/>
                  </a:ext>
                </a:extLst>
              </a:tr>
              <a:tr h="363479">
                <a:tc>
                  <a:txBody>
                    <a:bodyPr/>
                    <a:lstStyle/>
                    <a:p>
                      <a:pPr algn="ctr"/>
                      <a:r>
                        <a:rPr lang="en-IN" sz="1800">
                          <a:solidFill>
                            <a:sysClr val="windowText" lastClr="000000"/>
                          </a:solidFill>
                          <a:latin typeface="+mn-lt"/>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2.89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15065"/>
                  </a:ext>
                </a:extLst>
              </a:tr>
              <a:tr h="365760">
                <a:tc>
                  <a:txBody>
                    <a:bodyPr/>
                    <a:lstStyle/>
                    <a:p>
                      <a:pPr algn="ctr"/>
                      <a:r>
                        <a:rPr lang="en-IN" sz="1800">
                          <a:solidFill>
                            <a:sysClr val="windowText" lastClr="000000"/>
                          </a:solidFill>
                          <a:latin typeface="+mn-lt"/>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a:solidFill>
                            <a:sysClr val="windowText" lastClr="000000"/>
                          </a:solidFill>
                          <a:latin typeface="+mn-lt"/>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2627093"/>
                  </a:ext>
                </a:extLst>
              </a:tr>
              <a:tr h="363479">
                <a:tc>
                  <a:txBody>
                    <a:bodyPr/>
                    <a:lstStyle/>
                    <a:p>
                      <a:pPr algn="ctr"/>
                      <a:r>
                        <a:rPr lang="en-IN" sz="1800" b="1">
                          <a:solidFill>
                            <a:sysClr val="windowText" lastClr="000000"/>
                          </a:solidFill>
                          <a:latin typeface="+mn-lt"/>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b="1">
                          <a:solidFill>
                            <a:sysClr val="windowText" lastClr="000000"/>
                          </a:solidFill>
                          <a:latin typeface="+mn-lt"/>
                        </a:rPr>
                        <a:t>264.5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a:solidFill>
                          <a:sysClr val="windowText" lastClr="00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sz="1800" b="1">
                        <a:solidFill>
                          <a:sysClr val="windowText" lastClr="0000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b="1">
                          <a:solidFill>
                            <a:sysClr val="windowText" lastClr="000000"/>
                          </a:solidFill>
                          <a:latin typeface="+mn-lt"/>
                        </a:rPr>
                        <a:t>30.7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2430376"/>
                  </a:ext>
                </a:extLst>
              </a:tr>
            </a:tbl>
          </a:graphicData>
        </a:graphic>
      </p:graphicFrame>
    </p:spTree>
    <p:extLst>
      <p:ext uri="{BB962C8B-B14F-4D97-AF65-F5344CB8AC3E}">
        <p14:creationId xmlns:p14="http://schemas.microsoft.com/office/powerpoint/2010/main" val="1042289627"/>
      </p:ext>
    </p:extLst>
  </p:cSld>
  <p:clrMapOvr>
    <a:masterClrMapping/>
  </p:clrMapOvr>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Nonlinear Trend Regression (1 of 3)</a:t>
            </a:r>
            <a:endParaRPr lang="en-IN"/>
          </a:p>
        </p:txBody>
      </p:sp>
      <p:sp>
        <p:nvSpPr>
          <p:cNvPr id="3" name="Content Placeholder 2"/>
          <p:cNvSpPr>
            <a:spLocks noGrp="1"/>
          </p:cNvSpPr>
          <p:nvPr>
            <p:ph sz="half" idx="2"/>
          </p:nvPr>
        </p:nvSpPr>
        <p:spPr>
          <a:xfrm>
            <a:off x="476843" y="1828800"/>
            <a:ext cx="11241915" cy="2385060"/>
          </a:xfrm>
        </p:spPr>
        <p:txBody>
          <a:bodyPr/>
          <a:lstStyle/>
          <a:p>
            <a:r>
              <a:rPr lang="en-US"/>
              <a:t>Sometimes time series have a curvilinear or nonlinear trend.</a:t>
            </a:r>
          </a:p>
          <a:p>
            <a:r>
              <a:rPr lang="en-US"/>
              <a:t>A variety of nonlinear functions can be used to develop an estimate of the trend in a time series.</a:t>
            </a:r>
          </a:p>
          <a:p>
            <a:r>
              <a:rPr lang="en-US"/>
              <a:t>One example is this </a:t>
            </a:r>
            <a:r>
              <a:rPr lang="en-US" u="sng"/>
              <a:t>quadratic trend equation</a:t>
            </a:r>
            <a:r>
              <a:rPr lang="en-US"/>
              <a:t>:</a:t>
            </a:r>
          </a:p>
          <a:p>
            <a:endParaRPr lang="en-US"/>
          </a:p>
          <a:p>
            <a:endParaRPr lang="en-IN"/>
          </a:p>
        </p:txBody>
      </p:sp>
      <p:graphicFrame>
        <p:nvGraphicFramePr>
          <p:cNvPr id="16" name="Content Placeholder 15" descr="Begin equation. T subscript t baseline equals b subscript 0 baseline plus b subscript 1 baseline t plus b subscript 2 baseline t squared. End equation.">
            <a:extLst>
              <a:ext uri="{FF2B5EF4-FFF2-40B4-BE49-F238E27FC236}">
                <a16:creationId xmlns:a16="http://schemas.microsoft.com/office/drawing/2014/main" id="{5311E918-9AB6-442F-B9F8-59A860F8BB3F}"/>
              </a:ext>
            </a:extLst>
          </p:cNvPr>
          <p:cNvGraphicFramePr>
            <a:graphicFrameLocks noGrp="1" noChangeAspect="1"/>
          </p:cNvGraphicFramePr>
          <p:nvPr>
            <p:ph idx="10"/>
            <p:extLst>
              <p:ext uri="{D42A27DB-BD31-4B8C-83A1-F6EECF244321}">
                <p14:modId xmlns:p14="http://schemas.microsoft.com/office/powerpoint/2010/main" val="4286591531"/>
              </p:ext>
            </p:extLst>
          </p:nvPr>
        </p:nvGraphicFramePr>
        <p:xfrm>
          <a:off x="4607336" y="3909089"/>
          <a:ext cx="2977327" cy="608271"/>
        </p:xfrm>
        <a:graphic>
          <a:graphicData uri="http://schemas.openxmlformats.org/presentationml/2006/ole">
            <mc:AlternateContent xmlns:mc="http://schemas.openxmlformats.org/markup-compatibility/2006">
              <mc:Choice xmlns:v="urn:schemas-microsoft-com:vml" Requires="v">
                <p:oleObj spid="_x0000_s414723" name="Equation" r:id="rId3" imgW="1180800" imgH="241200" progId="Equation.DSMT4">
                  <p:embed/>
                </p:oleObj>
              </mc:Choice>
              <mc:Fallback>
                <p:oleObj name="Equation" r:id="rId3" imgW="1180800" imgH="241200" progId="Equation.DSMT4">
                  <p:embed/>
                  <p:pic>
                    <p:nvPicPr>
                      <p:cNvPr id="0" name="OLE substitute image"/>
                      <p:cNvPicPr/>
                      <p:nvPr/>
                    </p:nvPicPr>
                    <p:blipFill>
                      <a:blip r:embed="rId4"/>
                      <a:stretch>
                        <a:fillRect/>
                      </a:stretch>
                    </p:blipFill>
                    <p:spPr>
                      <a:xfrm>
                        <a:off x="4607336" y="3909089"/>
                        <a:ext cx="2977327" cy="608271"/>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3F0322DB-7EAF-42A1-8B65-61DE50F24F11}"/>
              </a:ext>
            </a:extLst>
          </p:cNvPr>
          <p:cNvSpPr>
            <a:spLocks noGrp="1"/>
          </p:cNvSpPr>
          <p:nvPr>
            <p:ph idx="11"/>
          </p:nvPr>
        </p:nvSpPr>
        <p:spPr>
          <a:xfrm>
            <a:off x="473075" y="4633595"/>
            <a:ext cx="11093450" cy="685165"/>
          </a:xfrm>
        </p:spPr>
        <p:txBody>
          <a:bodyPr/>
          <a:lstStyle/>
          <a:p>
            <a:pPr marL="228600" indent="-228600" algn="l">
              <a:buFont typeface="Arial" pitchFamily="34" charset="0"/>
              <a:buChar char="•"/>
            </a:pPr>
            <a:r>
              <a:rPr lang="en-US"/>
              <a:t>Another example is this </a:t>
            </a:r>
            <a:r>
              <a:rPr lang="en-US" u="sng"/>
              <a:t>exponential trend equation</a:t>
            </a:r>
            <a:r>
              <a:rPr lang="en-US"/>
              <a:t>:</a:t>
            </a:r>
          </a:p>
        </p:txBody>
      </p:sp>
      <p:graphicFrame>
        <p:nvGraphicFramePr>
          <p:cNvPr id="19" name="Content Placeholder 18" descr="Begin equation. T subscript t baseline equals b subscript 0 baseline times b subscript 1 baseline to the power of t.">
            <a:extLst>
              <a:ext uri="{FF2B5EF4-FFF2-40B4-BE49-F238E27FC236}">
                <a16:creationId xmlns:a16="http://schemas.microsoft.com/office/drawing/2014/main" id="{6A52A822-1C65-49C8-9B75-FFB9C8BAFA6E}"/>
              </a:ext>
              <a:ext uri="{C183D7F6-B498-43B3-948B-1728B52AA6E4}">
                <adec:decorative xmlns:adec="http://schemas.microsoft.com/office/drawing/2017/decorative" val="0"/>
              </a:ext>
            </a:extLst>
          </p:cNvPr>
          <p:cNvGraphicFramePr>
            <a:graphicFrameLocks noGrp="1" noChangeAspect="1"/>
          </p:cNvGraphicFramePr>
          <p:nvPr>
            <p:ph idx="13"/>
            <p:extLst>
              <p:ext uri="{D42A27DB-BD31-4B8C-83A1-F6EECF244321}">
                <p14:modId xmlns:p14="http://schemas.microsoft.com/office/powerpoint/2010/main" val="3292678452"/>
              </p:ext>
            </p:extLst>
          </p:nvPr>
        </p:nvGraphicFramePr>
        <p:xfrm>
          <a:off x="5188078" y="5154086"/>
          <a:ext cx="1815842" cy="654894"/>
        </p:xfrm>
        <a:graphic>
          <a:graphicData uri="http://schemas.openxmlformats.org/presentationml/2006/ole">
            <mc:AlternateContent xmlns:mc="http://schemas.openxmlformats.org/markup-compatibility/2006">
              <mc:Choice xmlns:v="urn:schemas-microsoft-com:vml" Requires="v">
                <p:oleObj spid="_x0000_s414724" name="Equation" r:id="rId5" imgW="774360" imgH="279360" progId="Equation.DSMT4">
                  <p:embed/>
                </p:oleObj>
              </mc:Choice>
              <mc:Fallback>
                <p:oleObj name="Equation" r:id="rId5" imgW="774360" imgH="279360" progId="Equation.DSMT4">
                  <p:embed/>
                  <p:pic>
                    <p:nvPicPr>
                      <p:cNvPr id="0" name="OLE substitute image"/>
                      <p:cNvPicPr/>
                      <p:nvPr/>
                    </p:nvPicPr>
                    <p:blipFill>
                      <a:blip r:embed="rId6"/>
                      <a:stretch>
                        <a:fillRect/>
                      </a:stretch>
                    </p:blipFill>
                    <p:spPr>
                      <a:xfrm>
                        <a:off x="5188078" y="5154086"/>
                        <a:ext cx="1815842" cy="654894"/>
                      </a:xfrm>
                      <a:prstGeom prst="rect">
                        <a:avLst/>
                      </a:prstGeom>
                    </p:spPr>
                  </p:pic>
                </p:oleObj>
              </mc:Fallback>
            </mc:AlternateContent>
          </a:graphicData>
        </a:graphic>
      </p:graphicFrame>
    </p:spTree>
    <p:extLst>
      <p:ext uri="{BB962C8B-B14F-4D97-AF65-F5344CB8AC3E}">
        <p14:creationId xmlns:p14="http://schemas.microsoft.com/office/powerpoint/2010/main" val="96177479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Diagram (5 of 5)</a:t>
            </a:r>
            <a:endParaRPr lang="en-IN"/>
          </a:p>
        </p:txBody>
      </p:sp>
      <p:sp>
        <p:nvSpPr>
          <p:cNvPr id="3" name="Content Placeholder 2"/>
          <p:cNvSpPr>
            <a:spLocks noGrp="1"/>
          </p:cNvSpPr>
          <p:nvPr>
            <p:ph idx="1"/>
          </p:nvPr>
        </p:nvSpPr>
        <p:spPr/>
        <p:txBody>
          <a:bodyPr/>
          <a:lstStyle/>
          <a:p>
            <a:pPr marL="0" indent="0">
              <a:spcBef>
                <a:spcPts val="1200"/>
              </a:spcBef>
              <a:spcAft>
                <a:spcPts val="1200"/>
              </a:spcAft>
              <a:buNone/>
            </a:pPr>
            <a:r>
              <a:rPr lang="en-US" b="1" u="sng"/>
              <a:t>Example</a:t>
            </a:r>
          </a:p>
          <a:p>
            <a:pPr marL="0" indent="0">
              <a:spcBef>
                <a:spcPts val="1200"/>
              </a:spcBef>
              <a:spcAft>
                <a:spcPts val="1200"/>
              </a:spcAft>
              <a:buNone/>
            </a:pPr>
            <a:r>
              <a:rPr lang="en-US"/>
              <a:t>Insights gained from the San Francisco Electronics Store scatter diagram:</a:t>
            </a:r>
          </a:p>
          <a:p>
            <a:pPr marL="685800">
              <a:spcBef>
                <a:spcPts val="1200"/>
              </a:spcBef>
              <a:spcAft>
                <a:spcPts val="1200"/>
              </a:spcAft>
            </a:pPr>
            <a:r>
              <a:rPr lang="en-US"/>
              <a:t>The scatter diagram indicates a positive relationship between the number of commercials and sales.</a:t>
            </a:r>
          </a:p>
          <a:p>
            <a:pPr marL="685800">
              <a:spcBef>
                <a:spcPts val="1200"/>
              </a:spcBef>
              <a:spcAft>
                <a:spcPts val="1200"/>
              </a:spcAft>
            </a:pPr>
            <a:r>
              <a:rPr lang="en-US"/>
              <a:t>Higher sales are associated with greater number of commercials.</a:t>
            </a:r>
          </a:p>
          <a:p>
            <a:pPr marL="685800">
              <a:spcBef>
                <a:spcPts val="1200"/>
              </a:spcBef>
              <a:spcAft>
                <a:spcPts val="1200"/>
              </a:spcAft>
            </a:pPr>
            <a:r>
              <a:rPr lang="en-US"/>
              <a:t>The relationship is not perfect; all plotted points in the scatter diagram are not on a straight line.</a:t>
            </a:r>
          </a:p>
        </p:txBody>
      </p:sp>
    </p:spTree>
    <p:extLst>
      <p:ext uri="{BB962C8B-B14F-4D97-AF65-F5344CB8AC3E}">
        <p14:creationId xmlns:p14="http://schemas.microsoft.com/office/powerpoint/2010/main" val="2308130071"/>
      </p:ext>
    </p:extLst>
  </p:cSld>
  <p:clrMapOvr>
    <a:masterClrMapping/>
  </p:clrMapOvr>
  <p:transition/>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lstStyle/>
          <a:p>
            <a:r>
              <a:rPr lang="en-US"/>
              <a:t>Nonlinear Trend Regression (2 of 3)</a:t>
            </a:r>
            <a:endParaRPr lang="en-IN"/>
          </a:p>
        </p:txBody>
      </p:sp>
      <p:sp>
        <p:nvSpPr>
          <p:cNvPr id="3" name="Content Placeholder 2"/>
          <p:cNvSpPr>
            <a:spLocks noGrp="1"/>
          </p:cNvSpPr>
          <p:nvPr>
            <p:ph sz="half" idx="1"/>
          </p:nvPr>
        </p:nvSpPr>
        <p:spPr>
          <a:xfrm>
            <a:off x="476250" y="1825625"/>
            <a:ext cx="11242675" cy="2106295"/>
          </a:xfrm>
        </p:spPr>
        <p:txBody>
          <a:bodyPr/>
          <a:lstStyle/>
          <a:p>
            <a:r>
              <a:rPr lang="en-IN" b="1" u="sng"/>
              <a:t>Example</a:t>
            </a:r>
            <a:r>
              <a:rPr lang="en-IN" b="1"/>
              <a:t>: </a:t>
            </a:r>
            <a:r>
              <a:rPr lang="en-IN"/>
              <a:t>Cholesterol Revenue Time Series</a:t>
            </a:r>
          </a:p>
          <a:p>
            <a:pPr indent="0">
              <a:buNone/>
            </a:pPr>
            <a:r>
              <a:rPr lang="en-IN"/>
              <a:t>The data regarding cholesterol sale over a period of 10 years is tabulated below. </a:t>
            </a:r>
            <a:r>
              <a:rPr lang="en-US"/>
              <a:t>A curvilinear function appears to be needed to model the long-term trend.</a:t>
            </a:r>
            <a:endParaRPr lang="en-IN"/>
          </a:p>
        </p:txBody>
      </p:sp>
      <p:graphicFrame>
        <p:nvGraphicFramePr>
          <p:cNvPr id="9" name="Content Placeholder 8">
            <a:extLst>
              <a:ext uri="{FF2B5EF4-FFF2-40B4-BE49-F238E27FC236}">
                <a16:creationId xmlns:a16="http://schemas.microsoft.com/office/drawing/2014/main" id="{A25AF51C-1CAB-4C64-BD18-E90D7088A959}"/>
              </a:ext>
            </a:extLst>
          </p:cNvPr>
          <p:cNvGraphicFramePr>
            <a:graphicFrameLocks noGrp="1"/>
          </p:cNvGraphicFramePr>
          <p:nvPr>
            <p:ph sz="half" idx="2"/>
            <p:extLst>
              <p:ext uri="{D42A27DB-BD31-4B8C-83A1-F6EECF244321}">
                <p14:modId xmlns:p14="http://schemas.microsoft.com/office/powerpoint/2010/main" val="826171905"/>
              </p:ext>
            </p:extLst>
          </p:nvPr>
        </p:nvGraphicFramePr>
        <p:xfrm>
          <a:off x="820999" y="3451524"/>
          <a:ext cx="4532244" cy="2259498"/>
        </p:xfrm>
        <a:graphic>
          <a:graphicData uri="http://schemas.openxmlformats.org/drawingml/2006/table">
            <a:tbl>
              <a:tblPr firstRow="1" bandRow="1">
                <a:tableStyleId>{073A0DAA-6AF3-43AB-8588-CEC1D06C72B9}</a:tableStyleId>
              </a:tblPr>
              <a:tblGrid>
                <a:gridCol w="2266122">
                  <a:extLst>
                    <a:ext uri="{9D8B030D-6E8A-4147-A177-3AD203B41FA5}">
                      <a16:colId xmlns:a16="http://schemas.microsoft.com/office/drawing/2014/main" val="2646386240"/>
                    </a:ext>
                  </a:extLst>
                </a:gridCol>
                <a:gridCol w="2266122">
                  <a:extLst>
                    <a:ext uri="{9D8B030D-6E8A-4147-A177-3AD203B41FA5}">
                      <a16:colId xmlns:a16="http://schemas.microsoft.com/office/drawing/2014/main" val="2388610505"/>
                    </a:ext>
                  </a:extLst>
                </a:gridCol>
              </a:tblGrid>
              <a:tr h="376583">
                <a:tc>
                  <a:txBody>
                    <a:bodyPr/>
                    <a:lstStyle/>
                    <a:p>
                      <a:pPr algn="ctr"/>
                      <a:r>
                        <a:rPr lang="en-IN" b="0">
                          <a:solidFill>
                            <a:schemeClr val="bg1"/>
                          </a:solidFill>
                        </a:rPr>
                        <a:t>Year</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solidFill>
                            <a:schemeClr val="bg1"/>
                          </a:solidFill>
                        </a:rPr>
                        <a:t>Revenue ($ millions)</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182654141"/>
                  </a:ext>
                </a:extLst>
              </a:tr>
              <a:tr h="376583">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560714"/>
                  </a:ext>
                </a:extLst>
              </a:tr>
              <a:tr h="376583">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445806"/>
                  </a:ext>
                </a:extLst>
              </a:tr>
              <a:tr h="376583">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3750608"/>
                  </a:ext>
                </a:extLst>
              </a:tr>
              <a:tr h="376583">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967267"/>
                  </a:ext>
                </a:extLst>
              </a:tr>
              <a:tr h="376583">
                <a:tc>
                  <a:txBody>
                    <a:bodyPr/>
                    <a:lstStyle/>
                    <a:p>
                      <a:pPr algn="ctr"/>
                      <a:r>
                        <a:rPr lang="en-IN">
                          <a:solidFill>
                            <a:srgbClr val="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6061483"/>
                  </a:ext>
                </a:extLst>
              </a:tr>
            </a:tbl>
          </a:graphicData>
        </a:graphic>
      </p:graphicFrame>
      <p:graphicFrame>
        <p:nvGraphicFramePr>
          <p:cNvPr id="10" name="Content Placeholder 9">
            <a:extLst>
              <a:ext uri="{FF2B5EF4-FFF2-40B4-BE49-F238E27FC236}">
                <a16:creationId xmlns:a16="http://schemas.microsoft.com/office/drawing/2014/main" id="{0071C893-AB64-4283-954C-4C05246A8C0D}"/>
              </a:ext>
            </a:extLst>
          </p:cNvPr>
          <p:cNvGraphicFramePr>
            <a:graphicFrameLocks noGrp="1"/>
          </p:cNvGraphicFramePr>
          <p:nvPr>
            <p:ph sz="half" idx="10"/>
            <p:extLst>
              <p:ext uri="{D42A27DB-BD31-4B8C-83A1-F6EECF244321}">
                <p14:modId xmlns:p14="http://schemas.microsoft.com/office/powerpoint/2010/main" val="1461799136"/>
              </p:ext>
            </p:extLst>
          </p:nvPr>
        </p:nvGraphicFramePr>
        <p:xfrm>
          <a:off x="6269962" y="3455324"/>
          <a:ext cx="4532244" cy="2259498"/>
        </p:xfrm>
        <a:graphic>
          <a:graphicData uri="http://schemas.openxmlformats.org/drawingml/2006/table">
            <a:tbl>
              <a:tblPr firstRow="1" bandRow="1">
                <a:tableStyleId>{073A0DAA-6AF3-43AB-8588-CEC1D06C72B9}</a:tableStyleId>
              </a:tblPr>
              <a:tblGrid>
                <a:gridCol w="2266122">
                  <a:extLst>
                    <a:ext uri="{9D8B030D-6E8A-4147-A177-3AD203B41FA5}">
                      <a16:colId xmlns:a16="http://schemas.microsoft.com/office/drawing/2014/main" val="2646386240"/>
                    </a:ext>
                  </a:extLst>
                </a:gridCol>
                <a:gridCol w="2266122">
                  <a:extLst>
                    <a:ext uri="{9D8B030D-6E8A-4147-A177-3AD203B41FA5}">
                      <a16:colId xmlns:a16="http://schemas.microsoft.com/office/drawing/2014/main" val="2388610505"/>
                    </a:ext>
                  </a:extLst>
                </a:gridCol>
              </a:tblGrid>
              <a:tr h="376583">
                <a:tc>
                  <a:txBody>
                    <a:bodyPr/>
                    <a:lstStyle/>
                    <a:p>
                      <a:pPr algn="ctr"/>
                      <a:r>
                        <a:rPr lang="en-IN" b="0">
                          <a:solidFill>
                            <a:schemeClr val="bg1"/>
                          </a:solidFill>
                        </a:rPr>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solidFill>
                            <a:schemeClr val="bg1"/>
                          </a:solidFill>
                        </a:rPr>
                        <a:t>Revenue ($ millions)</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182654141"/>
                  </a:ext>
                </a:extLst>
              </a:tr>
              <a:tr h="376583">
                <a:tc>
                  <a:txBody>
                    <a:bodyPr/>
                    <a:lstStyle/>
                    <a:p>
                      <a:pPr algn="ctr"/>
                      <a:r>
                        <a:rPr lang="en-IN">
                          <a:solidFill>
                            <a:srgbClr val="0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560714"/>
                  </a:ext>
                </a:extLst>
              </a:tr>
              <a:tr h="376583">
                <a:tc>
                  <a:txBody>
                    <a:bodyPr/>
                    <a:lstStyle/>
                    <a:p>
                      <a:pPr algn="ctr"/>
                      <a:r>
                        <a:rPr lang="en-IN">
                          <a:solidFill>
                            <a:srgbClr val="00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445806"/>
                  </a:ext>
                </a:extLst>
              </a:tr>
              <a:tr h="376583">
                <a:tc>
                  <a:txBody>
                    <a:bodyPr/>
                    <a:lstStyle/>
                    <a:p>
                      <a:pPr algn="ctr"/>
                      <a:r>
                        <a:rPr lang="en-IN">
                          <a:solidFill>
                            <a:srgbClr val="00000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3750608"/>
                  </a:ext>
                </a:extLst>
              </a:tr>
              <a:tr h="376583">
                <a:tc>
                  <a:txBody>
                    <a:bodyPr/>
                    <a:lstStyle/>
                    <a:p>
                      <a:pPr algn="ctr"/>
                      <a:r>
                        <a:rPr lang="en-IN">
                          <a:solidFill>
                            <a:srgbClr val="000000"/>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967267"/>
                  </a:ext>
                </a:extLst>
              </a:tr>
              <a:tr h="376583">
                <a:tc>
                  <a:txBody>
                    <a:bodyPr/>
                    <a:lstStyle/>
                    <a:p>
                      <a:pPr algn="ctr"/>
                      <a:r>
                        <a:rPr lang="en-IN">
                          <a:solidFill>
                            <a:srgbClr val="00000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99.3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6061483"/>
                  </a:ext>
                </a:extLst>
              </a:tr>
            </a:tbl>
          </a:graphicData>
        </a:graphic>
      </p:graphicFrame>
    </p:spTree>
    <p:extLst>
      <p:ext uri="{BB962C8B-B14F-4D97-AF65-F5344CB8AC3E}">
        <p14:creationId xmlns:p14="http://schemas.microsoft.com/office/powerpoint/2010/main" val="1775181477"/>
      </p:ext>
    </p:extLst>
  </p:cSld>
  <p:clrMapOvr>
    <a:masterClrMapping/>
  </p:clrMapOvr>
  <p:transition/>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Arial" pitchFamily="34" charset="0"/>
              </a:rPr>
              <a:t>Nonlinear Trend Regression (3 of 3)</a:t>
            </a:r>
            <a:endParaRPr lang="en-IN"/>
          </a:p>
        </p:txBody>
      </p:sp>
      <p:sp>
        <p:nvSpPr>
          <p:cNvPr id="3" name="Content Placeholder 2"/>
          <p:cNvSpPr>
            <a:spLocks noGrp="1"/>
          </p:cNvSpPr>
          <p:nvPr>
            <p:ph sz="half" idx="1"/>
          </p:nvPr>
        </p:nvSpPr>
        <p:spPr>
          <a:xfrm>
            <a:off x="476843" y="1825625"/>
            <a:ext cx="11089682" cy="1847215"/>
          </a:xfrm>
        </p:spPr>
        <p:txBody>
          <a:bodyPr/>
          <a:lstStyle/>
          <a:p>
            <a:pPr marL="0" indent="0">
              <a:buNone/>
            </a:pPr>
            <a:r>
              <a:rPr lang="en-IN" b="1" u="sng"/>
              <a:t>Example</a:t>
            </a:r>
            <a:r>
              <a:rPr lang="en-IN"/>
              <a:t>: Cholesterol Revenue Time Series</a:t>
            </a:r>
          </a:p>
          <a:p>
            <a:pPr marL="0" indent="0">
              <a:buNone/>
            </a:pPr>
            <a:endParaRPr lang="en-IN"/>
          </a:p>
          <a:p>
            <a:pPr marL="0" indent="0">
              <a:buNone/>
            </a:pPr>
            <a:endParaRPr lang="en-IN"/>
          </a:p>
          <a:p>
            <a:pPr marL="0" indent="0">
              <a:buNone/>
            </a:pPr>
            <a:endParaRPr lang="en-IN"/>
          </a:p>
        </p:txBody>
      </p:sp>
      <p:pic>
        <p:nvPicPr>
          <p:cNvPr id="10" name="Content Placeholder 9" descr="A time series graph shows cholesterol revenue over time. Horizontal axis shows year, ranging from 0 to 10 in increments of 1. Vertical axis shows revenue in millions of dollars, ranging from 0 to 120 in increments of 20. The graph is plotted through (1, 23.1), (2, 21.3), (3, 27.4), (4, 34.6), (5, 33.8), (6, 43.2), (7, 59.5), (8, 64.4), (9, 74.2), and (10, 99.3).">
            <a:extLst>
              <a:ext uri="{FF2B5EF4-FFF2-40B4-BE49-F238E27FC236}">
                <a16:creationId xmlns:a16="http://schemas.microsoft.com/office/drawing/2014/main" id="{53728AA4-7038-4985-BDA6-D4A145D770B9}"/>
              </a:ext>
            </a:extLst>
          </p:cNvPr>
          <p:cNvPicPr>
            <a:picLocks noGrp="1" noChangeAspect="1"/>
          </p:cNvPicPr>
          <p:nvPr>
            <p:ph sz="half" idx="2"/>
          </p:nvPr>
        </p:nvPicPr>
        <p:blipFill>
          <a:blip r:embed="rId2"/>
          <a:stretch>
            <a:fillRect/>
          </a:stretch>
        </p:blipFill>
        <p:spPr>
          <a:xfrm>
            <a:off x="3324225" y="2440300"/>
            <a:ext cx="5543550" cy="3762068"/>
          </a:xfrm>
          <a:prstGeom prst="rect">
            <a:avLst/>
          </a:prstGeom>
        </p:spPr>
      </p:pic>
    </p:spTree>
    <p:extLst>
      <p:ext uri="{BB962C8B-B14F-4D97-AF65-F5344CB8AC3E}">
        <p14:creationId xmlns:p14="http://schemas.microsoft.com/office/powerpoint/2010/main" val="4111658077"/>
      </p:ext>
    </p:extLst>
  </p:cSld>
  <p:clrMapOvr>
    <a:masterClrMapping/>
  </p:clrMapOvr>
  <p:transition/>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6843" y="473245"/>
            <a:ext cx="11241915" cy="1217447"/>
          </a:xfrm>
        </p:spPr>
        <p:txBody>
          <a:bodyPr/>
          <a:lstStyle/>
          <a:p>
            <a:r>
              <a:rPr lang="en-US"/>
              <a:t>Seasonality Without Trend (1 of 6)</a:t>
            </a:r>
          </a:p>
        </p:txBody>
      </p:sp>
      <p:sp>
        <p:nvSpPr>
          <p:cNvPr id="4" name="Content Placeholder 3"/>
          <p:cNvSpPr>
            <a:spLocks noGrp="1"/>
          </p:cNvSpPr>
          <p:nvPr>
            <p:ph idx="1"/>
          </p:nvPr>
        </p:nvSpPr>
        <p:spPr>
          <a:xfrm>
            <a:off x="476843" y="1825625"/>
            <a:ext cx="11241915" cy="4351338"/>
          </a:xfrm>
        </p:spPr>
        <p:txBody>
          <a:bodyPr/>
          <a:lstStyle/>
          <a:p>
            <a:r>
              <a:rPr lang="en-US"/>
              <a:t>To the extent that seasonality exists, we need to incorporate it into our forecasting models to ensure accurate forecasts.</a:t>
            </a:r>
          </a:p>
          <a:p>
            <a:r>
              <a:rPr lang="en-US"/>
              <a:t>We will first look at the case of a seasonal time series with no trend and then discuss how to model seasonality with trend.</a:t>
            </a:r>
          </a:p>
          <a:p>
            <a:endParaRPr lang="en-US"/>
          </a:p>
          <a:p>
            <a:endParaRPr lang="en-IN"/>
          </a:p>
        </p:txBody>
      </p:sp>
      <p:sp>
        <p:nvSpPr>
          <p:cNvPr id="2" name="Slide Number Placeholder 1"/>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882</a:t>
            </a:fld>
            <a:endParaRPr lang="en-US"/>
          </a:p>
        </p:txBody>
      </p:sp>
    </p:spTree>
    <p:extLst>
      <p:ext uri="{BB962C8B-B14F-4D97-AF65-F5344CB8AC3E}">
        <p14:creationId xmlns:p14="http://schemas.microsoft.com/office/powerpoint/2010/main" val="546995655"/>
      </p:ext>
    </p:extLst>
  </p:cSld>
  <p:clrMapOvr>
    <a:masterClrMapping/>
  </p:clrMapOvr>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6843" y="473245"/>
            <a:ext cx="11241915" cy="1217447"/>
          </a:xfrm>
        </p:spPr>
        <p:txBody>
          <a:bodyPr/>
          <a:lstStyle/>
          <a:p>
            <a:r>
              <a:rPr lang="en-US"/>
              <a:t>Seasonality Without Trend (2 of 6)</a:t>
            </a:r>
            <a:endParaRPr lang="en-IN"/>
          </a:p>
        </p:txBody>
      </p:sp>
      <p:sp>
        <p:nvSpPr>
          <p:cNvPr id="6" name="Content Placeholder 5"/>
          <p:cNvSpPr>
            <a:spLocks noGrp="1"/>
          </p:cNvSpPr>
          <p:nvPr>
            <p:ph sz="half" idx="1"/>
          </p:nvPr>
        </p:nvSpPr>
        <p:spPr>
          <a:xfrm>
            <a:off x="476250" y="1825625"/>
            <a:ext cx="11090275" cy="705738"/>
          </a:xfrm>
        </p:spPr>
        <p:txBody>
          <a:bodyPr>
            <a:noAutofit/>
          </a:bodyPr>
          <a:lstStyle/>
          <a:p>
            <a:pPr marL="0" indent="0">
              <a:buNone/>
            </a:pPr>
            <a:r>
              <a:rPr lang="en-IN" b="1" u="sng"/>
              <a:t>Example</a:t>
            </a:r>
            <a:r>
              <a:rPr lang="en-IN" b="1"/>
              <a:t>: </a:t>
            </a:r>
            <a:r>
              <a:rPr lang="en-IN"/>
              <a:t>Umbrella Sales Time Series</a:t>
            </a:r>
          </a:p>
        </p:txBody>
      </p:sp>
      <p:graphicFrame>
        <p:nvGraphicFramePr>
          <p:cNvPr id="12" name="Content Placeholder 11">
            <a:extLst>
              <a:ext uri="{FF2B5EF4-FFF2-40B4-BE49-F238E27FC236}">
                <a16:creationId xmlns:a16="http://schemas.microsoft.com/office/drawing/2014/main" id="{D1174FA9-3D7E-44FF-AC72-E4B496241F12}"/>
              </a:ext>
            </a:extLst>
          </p:cNvPr>
          <p:cNvGraphicFramePr>
            <a:graphicFrameLocks noGrp="1"/>
          </p:cNvGraphicFramePr>
          <p:nvPr>
            <p:ph sz="half" idx="2"/>
            <p:extLst>
              <p:ext uri="{D42A27DB-BD31-4B8C-83A1-F6EECF244321}">
                <p14:modId xmlns:p14="http://schemas.microsoft.com/office/powerpoint/2010/main" val="2450344577"/>
              </p:ext>
            </p:extLst>
          </p:nvPr>
        </p:nvGraphicFramePr>
        <p:xfrm>
          <a:off x="2103015" y="2531363"/>
          <a:ext cx="8107890" cy="2225040"/>
        </p:xfrm>
        <a:graphic>
          <a:graphicData uri="http://schemas.openxmlformats.org/drawingml/2006/table">
            <a:tbl>
              <a:tblPr firstRow="1" bandRow="1">
                <a:tableStyleId>{073A0DAA-6AF3-43AB-8588-CEC1D06C72B9}</a:tableStyleId>
              </a:tblPr>
              <a:tblGrid>
                <a:gridCol w="1621578">
                  <a:extLst>
                    <a:ext uri="{9D8B030D-6E8A-4147-A177-3AD203B41FA5}">
                      <a16:colId xmlns:a16="http://schemas.microsoft.com/office/drawing/2014/main" val="2563795283"/>
                    </a:ext>
                  </a:extLst>
                </a:gridCol>
                <a:gridCol w="1621578">
                  <a:extLst>
                    <a:ext uri="{9D8B030D-6E8A-4147-A177-3AD203B41FA5}">
                      <a16:colId xmlns:a16="http://schemas.microsoft.com/office/drawing/2014/main" val="3322472149"/>
                    </a:ext>
                  </a:extLst>
                </a:gridCol>
                <a:gridCol w="1621578">
                  <a:extLst>
                    <a:ext uri="{9D8B030D-6E8A-4147-A177-3AD203B41FA5}">
                      <a16:colId xmlns:a16="http://schemas.microsoft.com/office/drawing/2014/main" val="1098537585"/>
                    </a:ext>
                  </a:extLst>
                </a:gridCol>
                <a:gridCol w="1621578">
                  <a:extLst>
                    <a:ext uri="{9D8B030D-6E8A-4147-A177-3AD203B41FA5}">
                      <a16:colId xmlns:a16="http://schemas.microsoft.com/office/drawing/2014/main" val="1874846230"/>
                    </a:ext>
                  </a:extLst>
                </a:gridCol>
                <a:gridCol w="1621578">
                  <a:extLst>
                    <a:ext uri="{9D8B030D-6E8A-4147-A177-3AD203B41FA5}">
                      <a16:colId xmlns:a16="http://schemas.microsoft.com/office/drawing/2014/main" val="392515220"/>
                    </a:ext>
                  </a:extLst>
                </a:gridCol>
              </a:tblGrid>
              <a:tr h="370840">
                <a:tc>
                  <a:txBody>
                    <a:bodyPr/>
                    <a:lstStyle/>
                    <a:p>
                      <a:pPr algn="ctr"/>
                      <a:r>
                        <a:rPr lang="en-IN" b="0"/>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1</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2</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3</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4</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735351355"/>
                  </a:ext>
                </a:extLst>
              </a:tr>
              <a:tr h="370840">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793839"/>
                  </a:ext>
                </a:extLst>
              </a:tr>
              <a:tr h="370840">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1303033"/>
                  </a:ext>
                </a:extLst>
              </a:tr>
              <a:tr h="370840">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000962"/>
                  </a:ext>
                </a:extLst>
              </a:tr>
              <a:tr h="370840">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839832"/>
                  </a:ext>
                </a:extLst>
              </a:tr>
              <a:tr h="370840">
                <a:tc>
                  <a:txBody>
                    <a:bodyPr/>
                    <a:lstStyle/>
                    <a:p>
                      <a:pPr algn="ctr"/>
                      <a:r>
                        <a:rPr lang="en-IN">
                          <a:solidFill>
                            <a:srgbClr val="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9152902"/>
                  </a:ext>
                </a:extLst>
              </a:tr>
            </a:tbl>
          </a:graphicData>
        </a:graphic>
      </p:graphicFrame>
      <p:sp>
        <p:nvSpPr>
          <p:cNvPr id="5" name="Content Placeholder 4">
            <a:extLst>
              <a:ext uri="{FF2B5EF4-FFF2-40B4-BE49-F238E27FC236}">
                <a16:creationId xmlns:a16="http://schemas.microsoft.com/office/drawing/2014/main" id="{5A7CC21D-D290-4873-A813-BF8C047E86D8}"/>
              </a:ext>
            </a:extLst>
          </p:cNvPr>
          <p:cNvSpPr>
            <a:spLocks noGrp="1"/>
          </p:cNvSpPr>
          <p:nvPr>
            <p:ph sz="half" idx="10"/>
          </p:nvPr>
        </p:nvSpPr>
        <p:spPr>
          <a:xfrm>
            <a:off x="476250" y="5139243"/>
            <a:ext cx="11242675" cy="755650"/>
          </a:xfrm>
        </p:spPr>
        <p:txBody>
          <a:bodyPr/>
          <a:lstStyle/>
          <a:p>
            <a:r>
              <a:rPr lang="en-US"/>
              <a:t>Sometimes it is difficult to identify patterns in a time series presented in a table. </a:t>
            </a:r>
          </a:p>
          <a:p>
            <a:r>
              <a:rPr lang="en-US"/>
              <a:t>Plotting the time series can be very informative.</a:t>
            </a:r>
          </a:p>
          <a:p>
            <a:endParaRPr lang="en-US"/>
          </a:p>
        </p:txBody>
      </p:sp>
    </p:spTree>
  </p:cSld>
  <p:clrMapOvr>
    <a:masterClrMapping/>
  </p:clrMapOvr>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cs typeface="Arial" pitchFamily="34" charset="0"/>
              </a:rPr>
              <a:t>Seasonality Without Trend (3 of 6)</a:t>
            </a:r>
            <a:endParaRPr lang="en-IN"/>
          </a:p>
        </p:txBody>
      </p:sp>
      <p:sp>
        <p:nvSpPr>
          <p:cNvPr id="3" name="Content Placeholder 2"/>
          <p:cNvSpPr>
            <a:spLocks noGrp="1"/>
          </p:cNvSpPr>
          <p:nvPr>
            <p:ph sz="half" idx="1"/>
          </p:nvPr>
        </p:nvSpPr>
        <p:spPr>
          <a:xfrm>
            <a:off x="476843" y="1825625"/>
            <a:ext cx="3500797" cy="1069975"/>
          </a:xfrm>
        </p:spPr>
        <p:txBody>
          <a:bodyPr/>
          <a:lstStyle/>
          <a:p>
            <a:pPr marL="0" indent="0">
              <a:buNone/>
            </a:pPr>
            <a:r>
              <a:rPr lang="en-IN" b="1" u="sng"/>
              <a:t>Example</a:t>
            </a:r>
            <a:r>
              <a:rPr lang="en-IN" b="1"/>
              <a:t>:</a:t>
            </a:r>
            <a:r>
              <a:rPr lang="en-IN"/>
              <a:t> Umbrella Sales Time Series Plot</a:t>
            </a:r>
          </a:p>
          <a:p>
            <a:endParaRPr lang="en-IN"/>
          </a:p>
        </p:txBody>
      </p:sp>
      <p:pic>
        <p:nvPicPr>
          <p:cNvPr id="9" name="Content Placeholder 8" descr="A graph represents “umbrella sales time series plot” where the vertical axis depicts sales ranging from 0 to 180 at an increment of 20 and the horizontal axis depicts year over quarter which is divided into five segments where each segment depicted as year 1, year 2, year 3, year 4 and year 5 ranging from 1 to 4 at an increment of 1. It shows several points plotted on the graph at points (segment 1 in year 1, 125), (segment 2 in year 1, 153), (segment 3 in year 1, 106), (segment 4 in year 1, 88), (segment 1 in year 2, 118), (segment 2 in year 2, 161), (segment 3 in year 2, 133), (segment 4 in year 2, 102), (segment 1 in year 3, 138), (segment 2 in year 3, 144), (segment 3 in year 3, 113), (segment 4 in year 3, 80), (segment 1 in year 4, 109), (segment 2 in year 4, 137), (segment 3 in year 4, 125), (segment 4 in year 4, 109), (segment 1 in year 5, 130), (segment 2 in year 5, 165), (segment 3 in year 5, 128), and (segment 4 in year 5, 96) where the points are joined forming a zig-zag curve. ">
            <a:extLst>
              <a:ext uri="{FF2B5EF4-FFF2-40B4-BE49-F238E27FC236}">
                <a16:creationId xmlns:a16="http://schemas.microsoft.com/office/drawing/2014/main" id="{9D2C3526-9E08-4D0E-BA9C-25AB834450D4}"/>
              </a:ext>
            </a:extLst>
          </p:cNvPr>
          <p:cNvPicPr>
            <a:picLocks noGrp="1" noChangeAspect="1"/>
          </p:cNvPicPr>
          <p:nvPr>
            <p:ph sz="half" idx="2"/>
          </p:nvPr>
        </p:nvPicPr>
        <p:blipFill>
          <a:blip r:embed="rId2"/>
          <a:stretch>
            <a:fillRect/>
          </a:stretch>
        </p:blipFill>
        <p:spPr>
          <a:xfrm>
            <a:off x="4221480" y="1825625"/>
            <a:ext cx="6864667" cy="4433071"/>
          </a:xfrm>
          <a:prstGeom prst="rect">
            <a:avLst/>
          </a:prstGeom>
        </p:spPr>
      </p:pic>
    </p:spTree>
    <p:extLst>
      <p:ext uri="{BB962C8B-B14F-4D97-AF65-F5344CB8AC3E}">
        <p14:creationId xmlns:p14="http://schemas.microsoft.com/office/powerpoint/2010/main" val="2938324683"/>
      </p:ext>
    </p:extLst>
  </p:cSld>
  <p:clrMapOvr>
    <a:masterClrMapping/>
  </p:clrMapOvr>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Without Trend (4 of 6)</a:t>
            </a:r>
            <a:endParaRPr lang="en-IN"/>
          </a:p>
        </p:txBody>
      </p:sp>
      <p:sp>
        <p:nvSpPr>
          <p:cNvPr id="3" name="Content Placeholder 2"/>
          <p:cNvSpPr>
            <a:spLocks noGrp="1"/>
          </p:cNvSpPr>
          <p:nvPr>
            <p:ph idx="1"/>
          </p:nvPr>
        </p:nvSpPr>
        <p:spPr>
          <a:xfrm>
            <a:off x="476843" y="1825625"/>
            <a:ext cx="11241915" cy="4351338"/>
          </a:xfrm>
        </p:spPr>
        <p:txBody>
          <a:bodyPr/>
          <a:lstStyle/>
          <a:p>
            <a:r>
              <a:rPr lang="en-US"/>
              <a:t>The time series plot does not indicate any long-term trend in sales.</a:t>
            </a:r>
          </a:p>
          <a:p>
            <a:r>
              <a:rPr lang="en-US"/>
              <a:t>However, close inspection of the plot does reveal a seasonal pattern.</a:t>
            </a:r>
          </a:p>
          <a:p>
            <a:pPr lvl="1"/>
            <a:r>
              <a:rPr lang="en-US"/>
              <a:t>The first and third quarters have moderate sales,</a:t>
            </a:r>
          </a:p>
          <a:p>
            <a:pPr lvl="1"/>
            <a:r>
              <a:rPr lang="en-US"/>
              <a:t>the second quarter the highest sales, and</a:t>
            </a:r>
          </a:p>
          <a:p>
            <a:pPr lvl="1"/>
            <a:r>
              <a:rPr lang="en-US"/>
              <a:t>the fourth quarter tends to be the lowest quarter in terms of sales.</a:t>
            </a:r>
          </a:p>
          <a:p>
            <a:pPr lvl="1"/>
            <a:endParaRPr lang="en-US"/>
          </a:p>
          <a:p>
            <a:endParaRPr lang="en-US"/>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885</a:t>
            </a:fld>
            <a:endParaRPr lang="en-US"/>
          </a:p>
        </p:txBody>
      </p:sp>
    </p:spTree>
    <p:extLst>
      <p:ext uri="{BB962C8B-B14F-4D97-AF65-F5344CB8AC3E}">
        <p14:creationId xmlns:p14="http://schemas.microsoft.com/office/powerpoint/2010/main" val="1059859237"/>
      </p:ext>
    </p:extLst>
  </p:cSld>
  <p:clrMapOvr>
    <a:masterClrMapping/>
  </p:clrMapOvr>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Without Trend (5 of 6)</a:t>
            </a:r>
            <a:endParaRPr lang="en-IN"/>
          </a:p>
        </p:txBody>
      </p:sp>
      <p:sp>
        <p:nvSpPr>
          <p:cNvPr id="3" name="Content Placeholder 2"/>
          <p:cNvSpPr>
            <a:spLocks noGrp="1"/>
          </p:cNvSpPr>
          <p:nvPr>
            <p:ph idx="1"/>
          </p:nvPr>
        </p:nvSpPr>
        <p:spPr>
          <a:xfrm>
            <a:off x="476843" y="1825625"/>
            <a:ext cx="11241915" cy="4351338"/>
          </a:xfrm>
        </p:spPr>
        <p:txBody>
          <a:bodyPr/>
          <a:lstStyle/>
          <a:p>
            <a:r>
              <a:rPr lang="en-US"/>
              <a:t>Recall from an earlier chapter that dummy variables can be used to deal with categorical independent variables in a multiple regression model.</a:t>
            </a:r>
          </a:p>
          <a:p>
            <a:r>
              <a:rPr lang="en-US"/>
              <a:t>We will treat the season as a categorical variable.</a:t>
            </a:r>
          </a:p>
          <a:p>
            <a:r>
              <a:rPr lang="en-US"/>
              <a:t>Recall that when a categorical variable has k levels, k – 1 dummy variables are required.</a:t>
            </a:r>
          </a:p>
          <a:p>
            <a:r>
              <a:rPr lang="en-US"/>
              <a:t>If there are four seasons, we need three dummy variables.</a:t>
            </a:r>
          </a:p>
          <a:p>
            <a:pPr lvl="1"/>
            <a:r>
              <a:rPr lang="en-US"/>
              <a:t>Qtr1 = 1 if Quarter 1, 0 otherwise</a:t>
            </a:r>
          </a:p>
          <a:p>
            <a:pPr lvl="1"/>
            <a:r>
              <a:rPr lang="en-US"/>
              <a:t>Qtr2 = 1 if Quarter 2, 0 otherwise</a:t>
            </a:r>
          </a:p>
          <a:p>
            <a:pPr lvl="1"/>
            <a:r>
              <a:rPr lang="en-US"/>
              <a:t>Qtr3 = 1 if Quarter 3, 0 otherwise</a:t>
            </a:r>
          </a:p>
          <a:p>
            <a:endParaRPr lang="en-US"/>
          </a:p>
          <a:p>
            <a:endParaRPr lang="en-US"/>
          </a:p>
          <a:p>
            <a:endParaRPr lang="en-US"/>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886</a:t>
            </a:fld>
            <a:endParaRPr lang="en-US"/>
          </a:p>
        </p:txBody>
      </p:sp>
    </p:spTree>
    <p:extLst>
      <p:ext uri="{BB962C8B-B14F-4D97-AF65-F5344CB8AC3E}">
        <p14:creationId xmlns:p14="http://schemas.microsoft.com/office/powerpoint/2010/main" val="534361596"/>
      </p:ext>
    </p:extLst>
  </p:cSld>
  <p:clrMapOvr>
    <a:masterClrMapping/>
  </p:clrMapOvr>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Seasonality Without Trend (6 of 6)</a:t>
            </a:r>
            <a:endParaRPr lang="en-IN"/>
          </a:p>
        </p:txBody>
      </p:sp>
      <p:sp>
        <p:nvSpPr>
          <p:cNvPr id="3" name="Content Placeholder 2"/>
          <p:cNvSpPr>
            <a:spLocks noGrp="1"/>
          </p:cNvSpPr>
          <p:nvPr>
            <p:ph idx="1"/>
          </p:nvPr>
        </p:nvSpPr>
        <p:spPr>
          <a:xfrm>
            <a:off x="476844" y="1944376"/>
            <a:ext cx="11241914" cy="498472"/>
          </a:xfrm>
        </p:spPr>
        <p:txBody>
          <a:bodyPr>
            <a:noAutofit/>
          </a:bodyPr>
          <a:lstStyle/>
          <a:p>
            <a:pPr marL="342900" indent="-342900" algn="l">
              <a:buFont typeface="Arial" pitchFamily="34" charset="0"/>
              <a:buChar char="•"/>
            </a:pPr>
            <a:r>
              <a:rPr lang="en-US"/>
              <a:t>General Form of Estimated Regression Equation is:</a:t>
            </a:r>
          </a:p>
          <a:p>
            <a:endParaRPr lang="en-IN"/>
          </a:p>
        </p:txBody>
      </p:sp>
      <p:graphicFrame>
        <p:nvGraphicFramePr>
          <p:cNvPr id="14" name="Content Placeholder 16" descr="Begin equation. Y caret equals b subscript 0 baseline plus b subscript 1 baseline times quarter 1 plus b subscript 2 baseline times quarter 2 plus b subscript 3 baseline times quarter 3. End equation.">
            <a:extLst>
              <a:ext uri="{FF2B5EF4-FFF2-40B4-BE49-F238E27FC236}">
                <a16:creationId xmlns:a16="http://schemas.microsoft.com/office/drawing/2014/main" id="{467F3798-BBEB-4C0A-A924-E148873A4FC0}"/>
              </a:ext>
            </a:extLst>
          </p:cNvPr>
          <p:cNvGraphicFramePr>
            <a:graphicFrameLocks noGrp="1" noChangeAspect="1"/>
          </p:cNvGraphicFramePr>
          <p:nvPr>
            <p:ph idx="10"/>
            <p:extLst>
              <p:ext uri="{D42A27DB-BD31-4B8C-83A1-F6EECF244321}">
                <p14:modId xmlns:p14="http://schemas.microsoft.com/office/powerpoint/2010/main" val="1818560020"/>
              </p:ext>
            </p:extLst>
          </p:nvPr>
        </p:nvGraphicFramePr>
        <p:xfrm>
          <a:off x="3651102" y="2442847"/>
          <a:ext cx="4889794" cy="498473"/>
        </p:xfrm>
        <a:graphic>
          <a:graphicData uri="http://schemas.openxmlformats.org/presentationml/2006/ole">
            <mc:AlternateContent xmlns:mc="http://schemas.openxmlformats.org/markup-compatibility/2006">
              <mc:Choice xmlns:v="urn:schemas-microsoft-com:vml" Requires="v">
                <p:oleObj spid="_x0000_s415747" name="Equation" r:id="rId3" imgW="2616120" imgH="266400" progId="Equation.DSMT4">
                  <p:embed/>
                </p:oleObj>
              </mc:Choice>
              <mc:Fallback>
                <p:oleObj name="Equation" r:id="rId3" imgW="2616120" imgH="266400" progId="Equation.DSMT4">
                  <p:embed/>
                  <p:pic>
                    <p:nvPicPr>
                      <p:cNvPr id="0" name="OLE substitute image"/>
                      <p:cNvPicPr/>
                      <p:nvPr/>
                    </p:nvPicPr>
                    <p:blipFill>
                      <a:blip r:embed="rId4"/>
                      <a:stretch>
                        <a:fillRect/>
                      </a:stretch>
                    </p:blipFill>
                    <p:spPr>
                      <a:xfrm>
                        <a:off x="3651102" y="2442847"/>
                        <a:ext cx="4889794" cy="498473"/>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1D0D4432-24FA-45A0-997C-B8B3B5D18D08}"/>
              </a:ext>
            </a:extLst>
          </p:cNvPr>
          <p:cNvSpPr>
            <a:spLocks noGrp="1"/>
          </p:cNvSpPr>
          <p:nvPr>
            <p:ph idx="11"/>
          </p:nvPr>
        </p:nvSpPr>
        <p:spPr>
          <a:xfrm>
            <a:off x="476250" y="3115819"/>
            <a:ext cx="11242508" cy="496367"/>
          </a:xfrm>
        </p:spPr>
        <p:txBody>
          <a:bodyPr/>
          <a:lstStyle/>
          <a:p>
            <a:pPr marL="342900" indent="-342900" algn="l">
              <a:buFont typeface="Arial" pitchFamily="34" charset="0"/>
              <a:buChar char="•"/>
            </a:pPr>
            <a:r>
              <a:rPr lang="en-US"/>
              <a:t>Estimated Regression Equation is:</a:t>
            </a:r>
          </a:p>
        </p:txBody>
      </p:sp>
      <p:graphicFrame>
        <p:nvGraphicFramePr>
          <p:cNvPr id="15" name="Content Placeholder 14" descr="Begin equation. Sales equals 95.0 plus 29.0 times quarter 1 plus 57.0 times quarter 2 plus 26.0 times quarter 3. End equation.">
            <a:extLst>
              <a:ext uri="{FF2B5EF4-FFF2-40B4-BE49-F238E27FC236}">
                <a16:creationId xmlns:a16="http://schemas.microsoft.com/office/drawing/2014/main" id="{F946B0D0-FB3E-44C3-9514-C8526CAD7F68}"/>
              </a:ext>
            </a:extLst>
          </p:cNvPr>
          <p:cNvGraphicFramePr>
            <a:graphicFrameLocks noGrp="1" noChangeAspect="1"/>
          </p:cNvGraphicFramePr>
          <p:nvPr>
            <p:ph idx="13"/>
            <p:extLst>
              <p:ext uri="{D42A27DB-BD31-4B8C-83A1-F6EECF244321}">
                <p14:modId xmlns:p14="http://schemas.microsoft.com/office/powerpoint/2010/main" val="224579522"/>
              </p:ext>
            </p:extLst>
          </p:nvPr>
        </p:nvGraphicFramePr>
        <p:xfrm>
          <a:off x="2671060" y="3595133"/>
          <a:ext cx="6849877" cy="496367"/>
        </p:xfrm>
        <a:graphic>
          <a:graphicData uri="http://schemas.openxmlformats.org/presentationml/2006/ole">
            <mc:AlternateContent xmlns:mc="http://schemas.openxmlformats.org/markup-compatibility/2006">
              <mc:Choice xmlns:v="urn:schemas-microsoft-com:vml" Requires="v">
                <p:oleObj spid="_x0000_s415748" name="Equation" r:id="rId5" imgW="3504960" imgH="253800" progId="Equation.DSMT4">
                  <p:embed/>
                </p:oleObj>
              </mc:Choice>
              <mc:Fallback>
                <p:oleObj name="Equation" r:id="rId5" imgW="3504960" imgH="253800" progId="Equation.DSMT4">
                  <p:embed/>
                  <p:pic>
                    <p:nvPicPr>
                      <p:cNvPr id="0" name="OLE substitute image"/>
                      <p:cNvPicPr/>
                      <p:nvPr/>
                    </p:nvPicPr>
                    <p:blipFill>
                      <a:blip r:embed="rId6"/>
                      <a:stretch>
                        <a:fillRect/>
                      </a:stretch>
                    </p:blipFill>
                    <p:spPr>
                      <a:xfrm>
                        <a:off x="2671060" y="3595133"/>
                        <a:ext cx="6849877" cy="496367"/>
                      </a:xfrm>
                      <a:prstGeom prst="rect">
                        <a:avLst/>
                      </a:prstGeom>
                    </p:spPr>
                  </p:pic>
                </p:oleObj>
              </mc:Fallback>
            </mc:AlternateContent>
          </a:graphicData>
        </a:graphic>
      </p:graphicFrame>
      <p:sp>
        <p:nvSpPr>
          <p:cNvPr id="22" name="Content Placeholder 21">
            <a:extLst>
              <a:ext uri="{FF2B5EF4-FFF2-40B4-BE49-F238E27FC236}">
                <a16:creationId xmlns:a16="http://schemas.microsoft.com/office/drawing/2014/main" id="{6AA1F272-F1AE-4AA6-B21A-8A15183822D7}"/>
              </a:ext>
            </a:extLst>
          </p:cNvPr>
          <p:cNvSpPr>
            <a:spLocks noGrp="1"/>
          </p:cNvSpPr>
          <p:nvPr>
            <p:ph idx="12"/>
          </p:nvPr>
        </p:nvSpPr>
        <p:spPr>
          <a:xfrm>
            <a:off x="476844" y="4128059"/>
            <a:ext cx="11238311" cy="2256696"/>
          </a:xfrm>
        </p:spPr>
        <p:txBody>
          <a:bodyPr/>
          <a:lstStyle/>
          <a:p>
            <a:pPr marL="342900" indent="-342900" algn="l">
              <a:spcAft>
                <a:spcPct val="0"/>
              </a:spcAft>
              <a:buFont typeface="Arial" pitchFamily="34" charset="0"/>
              <a:buChar char="•"/>
            </a:pPr>
            <a:r>
              <a:rPr lang="en-US"/>
              <a:t>The forecasts of quarterly sales in year 6 are:</a:t>
            </a:r>
          </a:p>
          <a:p>
            <a:pPr lvl="1">
              <a:spcAft>
                <a:spcPct val="0"/>
              </a:spcAft>
            </a:pPr>
            <a:r>
              <a:rPr lang="en-US"/>
              <a:t>Quarter 1: Sales = 95 + 29(1) + 57(0) + 26(0) =  124</a:t>
            </a:r>
          </a:p>
          <a:p>
            <a:pPr lvl="1">
              <a:spcAft>
                <a:spcPct val="0"/>
              </a:spcAft>
            </a:pPr>
            <a:r>
              <a:rPr lang="en-US"/>
              <a:t>Quarter 2: Sales = 95 + 29(0) + 57(1) + 26(0) =  152</a:t>
            </a:r>
          </a:p>
          <a:p>
            <a:pPr lvl="1">
              <a:spcAft>
                <a:spcPct val="0"/>
              </a:spcAft>
            </a:pPr>
            <a:r>
              <a:rPr lang="en-US"/>
              <a:t>Quarter 3: Sales = 95 + 29(0) + 57(0) + 26(1) =  121</a:t>
            </a:r>
          </a:p>
          <a:p>
            <a:pPr lvl="1">
              <a:spcAft>
                <a:spcPct val="0"/>
              </a:spcAft>
            </a:pPr>
            <a:r>
              <a:rPr lang="en-US"/>
              <a:t>Quarter 4: Sales = 95 + 29(0) + 57(0) + 26(0) =    95</a:t>
            </a:r>
          </a:p>
        </p:txBody>
      </p:sp>
    </p:spTree>
    <p:extLst>
      <p:ext uri="{BB962C8B-B14F-4D97-AF65-F5344CB8AC3E}">
        <p14:creationId xmlns:p14="http://schemas.microsoft.com/office/powerpoint/2010/main" val="3747501309"/>
      </p:ext>
    </p:extLst>
  </p:cSld>
  <p:clrMapOvr>
    <a:masterClrMapping/>
  </p:clrMapOvr>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and Trend (1 of 5) </a:t>
            </a:r>
            <a:endParaRPr lang="en-IN"/>
          </a:p>
        </p:txBody>
      </p:sp>
      <p:sp>
        <p:nvSpPr>
          <p:cNvPr id="3" name="Content Placeholder 2"/>
          <p:cNvSpPr>
            <a:spLocks noGrp="1"/>
          </p:cNvSpPr>
          <p:nvPr>
            <p:ph idx="1"/>
          </p:nvPr>
        </p:nvSpPr>
        <p:spPr>
          <a:xfrm>
            <a:off x="476843" y="1825625"/>
            <a:ext cx="11241915" cy="4351338"/>
          </a:xfrm>
        </p:spPr>
        <p:txBody>
          <a:bodyPr/>
          <a:lstStyle/>
          <a:p>
            <a:r>
              <a:rPr lang="en-US"/>
              <a:t>We will now extend the regression approach to include situations where the time series contains both a seasonal effect and a linear trend.</a:t>
            </a:r>
          </a:p>
          <a:p>
            <a:r>
              <a:rPr lang="en-US"/>
              <a:t>We will introduce an additional independent variable to represent time.</a:t>
            </a:r>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888</a:t>
            </a:fld>
            <a:endParaRPr lang="en-US"/>
          </a:p>
        </p:txBody>
      </p:sp>
    </p:spTree>
    <p:extLst>
      <p:ext uri="{BB962C8B-B14F-4D97-AF65-F5344CB8AC3E}">
        <p14:creationId xmlns:p14="http://schemas.microsoft.com/office/powerpoint/2010/main" val="1598348807"/>
      </p:ext>
    </p:extLst>
  </p:cSld>
  <p:clrMapOvr>
    <a:masterClrMapping/>
  </p:clrMapOvr>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and Trend (2 of 5)</a:t>
            </a:r>
            <a:endParaRPr lang="en-IN"/>
          </a:p>
        </p:txBody>
      </p:sp>
      <p:sp>
        <p:nvSpPr>
          <p:cNvPr id="3" name="Content Placeholder 2"/>
          <p:cNvSpPr>
            <a:spLocks noGrp="1"/>
          </p:cNvSpPr>
          <p:nvPr>
            <p:ph idx="1"/>
          </p:nvPr>
        </p:nvSpPr>
        <p:spPr>
          <a:xfrm>
            <a:off x="476843" y="1825625"/>
            <a:ext cx="11241915" cy="4351338"/>
          </a:xfrm>
        </p:spPr>
        <p:txBody>
          <a:bodyPr/>
          <a:lstStyle/>
          <a:p>
            <a:pPr marL="0" indent="0">
              <a:buNone/>
            </a:pPr>
            <a:r>
              <a:rPr lang="en-IN" b="1" u="sng"/>
              <a:t>Example</a:t>
            </a:r>
            <a:r>
              <a:rPr lang="en-IN" b="1"/>
              <a:t>: </a:t>
            </a:r>
            <a:r>
              <a:rPr lang="en-IN"/>
              <a:t>Smartphone sales time series</a:t>
            </a:r>
          </a:p>
          <a:p>
            <a:r>
              <a:rPr lang="en-IN"/>
              <a:t>The data for smartphone sales is given below. We see that there is seasonal pattern in the sales and there is also an upward linear trend which needs to be accounted for in order to develop accurate forecasts. </a:t>
            </a:r>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889</a:t>
            </a:fld>
            <a:endParaRPr lang="en-US"/>
          </a:p>
        </p:txBody>
      </p:sp>
    </p:spTree>
    <p:extLst>
      <p:ext uri="{BB962C8B-B14F-4D97-AF65-F5344CB8AC3E}">
        <p14:creationId xmlns:p14="http://schemas.microsoft.com/office/powerpoint/2010/main" val="196760426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Side-by-Side Bar Chart (2 of 2)</a:t>
            </a:r>
            <a:endParaRPr lang="en-IN"/>
          </a:p>
        </p:txBody>
      </p:sp>
      <p:pic>
        <p:nvPicPr>
          <p:cNvPr id="7" name="Picture 2" descr=" A side-by-side bar chart shows the frequency of quality for different meal price data. The vertical axis shows frequency ranges from 0 to 70 with increments of 10. The horizontal axis shows the meal price range in dollars. Three bars denotes good, very good, and excellent. The approximated data are as follows: &#10;Meal price range: 10 to 19; Good 41, Very good 34, Excellent 2. &#10;Meal price range: 20 to 29; Good 40, Very good 65, Excellent 15. &#10;Meal price range: 30 to 39; Good 2, Very good 46, Excellent 28. &#10;Meal price range: 40 to 49; Good 0, Very good 8, Excellent 23.&#10;">
            <a:extLst>
              <a:ext uri="{FF2B5EF4-FFF2-40B4-BE49-F238E27FC236}">
                <a16:creationId xmlns:a16="http://schemas.microsoft.com/office/drawing/2014/main" id="{8D4F6E77-64EB-4E0D-A6D4-E350D8C72CA6}"/>
              </a:ext>
            </a:extLst>
          </p:cNvPr>
          <p:cNvPicPr>
            <a:picLocks noGrp="1" noChangeAspect="1"/>
          </p:cNvPicPr>
          <p:nvPr>
            <p:ph idx="1"/>
          </p:nvPr>
        </p:nvPicPr>
        <p:blipFill>
          <a:blip r:embed="rId2"/>
          <a:stretch>
            <a:fillRect/>
          </a:stretch>
        </p:blipFill>
        <p:spPr>
          <a:xfrm>
            <a:off x="1522878" y="1707895"/>
            <a:ext cx="9146245" cy="4206240"/>
          </a:xfrm>
          <a:prstGeom prst="rect">
            <a:avLst/>
          </a:prstGeom>
        </p:spPr>
      </p:pic>
    </p:spTree>
    <p:extLst>
      <p:ext uri="{BB962C8B-B14F-4D97-AF65-F5344CB8AC3E}">
        <p14:creationId xmlns:p14="http://schemas.microsoft.com/office/powerpoint/2010/main" val="2327219984"/>
      </p:ext>
    </p:extLst>
  </p:cSld>
  <p:clrMapOvr>
    <a:masterClrMapping/>
  </p:clrMapOvr>
  <p:transition/>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Seasonality and Trend (3 of 5)</a:t>
            </a:r>
            <a:endParaRPr lang="en-IN"/>
          </a:p>
        </p:txBody>
      </p:sp>
      <p:sp>
        <p:nvSpPr>
          <p:cNvPr id="3" name="Content Placeholder 2"/>
          <p:cNvSpPr>
            <a:spLocks noGrp="1"/>
          </p:cNvSpPr>
          <p:nvPr>
            <p:ph sz="half" idx="1"/>
          </p:nvPr>
        </p:nvSpPr>
        <p:spPr>
          <a:xfrm>
            <a:off x="476843" y="1825625"/>
            <a:ext cx="10937917" cy="490855"/>
          </a:xfrm>
        </p:spPr>
        <p:txBody>
          <a:bodyPr/>
          <a:lstStyle/>
          <a:p>
            <a:pPr marL="0" indent="0">
              <a:buNone/>
            </a:pPr>
            <a:r>
              <a:rPr lang="en-IN" b="1" u="sng"/>
              <a:t>Example</a:t>
            </a:r>
            <a:r>
              <a:rPr lang="en-IN" b="1"/>
              <a:t>:</a:t>
            </a:r>
            <a:r>
              <a:rPr lang="en-IN"/>
              <a:t> Smartphone sales time series</a:t>
            </a:r>
          </a:p>
          <a:p>
            <a:endParaRPr lang="en-IN"/>
          </a:p>
        </p:txBody>
      </p:sp>
      <p:graphicFrame>
        <p:nvGraphicFramePr>
          <p:cNvPr id="7" name="Content Placeholder 6">
            <a:extLst>
              <a:ext uri="{FF2B5EF4-FFF2-40B4-BE49-F238E27FC236}">
                <a16:creationId xmlns:a16="http://schemas.microsoft.com/office/drawing/2014/main" id="{DB171DF7-0F19-4A02-890E-3423DFAD5A59}"/>
              </a:ext>
            </a:extLst>
          </p:cNvPr>
          <p:cNvGraphicFramePr>
            <a:graphicFrameLocks noGrp="1"/>
          </p:cNvGraphicFramePr>
          <p:nvPr>
            <p:ph sz="half" idx="2"/>
            <p:extLst>
              <p:ext uri="{D42A27DB-BD31-4B8C-83A1-F6EECF244321}">
                <p14:modId xmlns:p14="http://schemas.microsoft.com/office/powerpoint/2010/main" val="482249614"/>
              </p:ext>
            </p:extLst>
          </p:nvPr>
        </p:nvGraphicFramePr>
        <p:xfrm>
          <a:off x="2042055" y="2752725"/>
          <a:ext cx="8107890" cy="1854200"/>
        </p:xfrm>
        <a:graphic>
          <a:graphicData uri="http://schemas.openxmlformats.org/drawingml/2006/table">
            <a:tbl>
              <a:tblPr firstRow="1" bandRow="1">
                <a:tableStyleId>{073A0DAA-6AF3-43AB-8588-CEC1D06C72B9}</a:tableStyleId>
              </a:tblPr>
              <a:tblGrid>
                <a:gridCol w="1621578">
                  <a:extLst>
                    <a:ext uri="{9D8B030D-6E8A-4147-A177-3AD203B41FA5}">
                      <a16:colId xmlns:a16="http://schemas.microsoft.com/office/drawing/2014/main" val="2563795283"/>
                    </a:ext>
                  </a:extLst>
                </a:gridCol>
                <a:gridCol w="1621578">
                  <a:extLst>
                    <a:ext uri="{9D8B030D-6E8A-4147-A177-3AD203B41FA5}">
                      <a16:colId xmlns:a16="http://schemas.microsoft.com/office/drawing/2014/main" val="3322472149"/>
                    </a:ext>
                  </a:extLst>
                </a:gridCol>
                <a:gridCol w="1621578">
                  <a:extLst>
                    <a:ext uri="{9D8B030D-6E8A-4147-A177-3AD203B41FA5}">
                      <a16:colId xmlns:a16="http://schemas.microsoft.com/office/drawing/2014/main" val="1098537585"/>
                    </a:ext>
                  </a:extLst>
                </a:gridCol>
                <a:gridCol w="1621578">
                  <a:extLst>
                    <a:ext uri="{9D8B030D-6E8A-4147-A177-3AD203B41FA5}">
                      <a16:colId xmlns:a16="http://schemas.microsoft.com/office/drawing/2014/main" val="1874846230"/>
                    </a:ext>
                  </a:extLst>
                </a:gridCol>
                <a:gridCol w="1621578">
                  <a:extLst>
                    <a:ext uri="{9D8B030D-6E8A-4147-A177-3AD203B41FA5}">
                      <a16:colId xmlns:a16="http://schemas.microsoft.com/office/drawing/2014/main" val="392515220"/>
                    </a:ext>
                  </a:extLst>
                </a:gridCol>
              </a:tblGrid>
              <a:tr h="370840">
                <a:tc>
                  <a:txBody>
                    <a:bodyPr/>
                    <a:lstStyle/>
                    <a:p>
                      <a:pPr algn="ctr"/>
                      <a:r>
                        <a:rPr lang="en-IN" b="0"/>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1</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2</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3</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4</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735351355"/>
                  </a:ext>
                </a:extLst>
              </a:tr>
              <a:tr h="370840">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793839"/>
                  </a:ext>
                </a:extLst>
              </a:tr>
              <a:tr h="370840">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1303033"/>
                  </a:ext>
                </a:extLst>
              </a:tr>
              <a:tr h="370840">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000962"/>
                  </a:ext>
                </a:extLst>
              </a:tr>
              <a:tr h="370840">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839832"/>
                  </a:ext>
                </a:extLst>
              </a:tr>
            </a:tbl>
          </a:graphicData>
        </a:graphic>
      </p:graphicFrame>
    </p:spTree>
    <p:extLst>
      <p:ext uri="{BB962C8B-B14F-4D97-AF65-F5344CB8AC3E}">
        <p14:creationId xmlns:p14="http://schemas.microsoft.com/office/powerpoint/2010/main" val="2191037365"/>
      </p:ext>
    </p:extLst>
  </p:cSld>
  <p:clrMapOvr>
    <a:masterClrMapping/>
  </p:clrMapOvr>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and Trend (4 of 5)</a:t>
            </a:r>
            <a:endParaRPr lang="en-IN"/>
          </a:p>
        </p:txBody>
      </p:sp>
      <p:sp>
        <p:nvSpPr>
          <p:cNvPr id="3" name="Content Placeholder 2"/>
          <p:cNvSpPr>
            <a:spLocks noGrp="1"/>
          </p:cNvSpPr>
          <p:nvPr>
            <p:ph sz="half" idx="2"/>
          </p:nvPr>
        </p:nvSpPr>
        <p:spPr>
          <a:xfrm>
            <a:off x="476250" y="1810872"/>
            <a:ext cx="11242675" cy="1107610"/>
          </a:xfrm>
        </p:spPr>
        <p:txBody>
          <a:bodyPr>
            <a:noAutofit/>
          </a:bodyPr>
          <a:lstStyle/>
          <a:p>
            <a:pPr marL="0" indent="0">
              <a:spcBef>
                <a:spcPts val="600"/>
              </a:spcBef>
              <a:spcAft>
                <a:spcPct val="0"/>
              </a:spcAft>
              <a:buNone/>
            </a:pPr>
            <a:r>
              <a:rPr lang="en-IN" b="1" u="sng"/>
              <a:t>Example</a:t>
            </a:r>
            <a:r>
              <a:rPr lang="en-IN" b="1"/>
              <a:t>: </a:t>
            </a:r>
            <a:r>
              <a:rPr lang="en-IN"/>
              <a:t>Smartphone sales time series</a:t>
            </a:r>
          </a:p>
          <a:p>
            <a:r>
              <a:rPr lang="en-US" sz="2200"/>
              <a:t>General Form of Estimated Regression Equation is:</a:t>
            </a:r>
            <a:endParaRPr lang="en-IN" sz="2200"/>
          </a:p>
          <a:p>
            <a:pPr marL="457200" lvl="1" indent="0">
              <a:buNone/>
            </a:pPr>
            <a:endParaRPr lang="en-US"/>
          </a:p>
          <a:p>
            <a:pPr lvl="1"/>
            <a:endParaRPr lang="en-US"/>
          </a:p>
          <a:p>
            <a:pPr lvl="1"/>
            <a:endParaRPr lang="en-US"/>
          </a:p>
          <a:p>
            <a:pPr lvl="1"/>
            <a:endParaRPr lang="en-US"/>
          </a:p>
          <a:p>
            <a:pPr lvl="1"/>
            <a:endParaRPr lang="en-US"/>
          </a:p>
          <a:p>
            <a:pPr lvl="1"/>
            <a:endParaRPr lang="en-US"/>
          </a:p>
          <a:p>
            <a:endParaRPr lang="en-US"/>
          </a:p>
          <a:p>
            <a:endParaRPr lang="en-IN"/>
          </a:p>
        </p:txBody>
      </p:sp>
      <p:graphicFrame>
        <p:nvGraphicFramePr>
          <p:cNvPr id="16" name="Content Placeholder 15" descr="Begin equation. Y caret equals b subscript 0 baseline plus b subscript 1 baseline times quarter 1 plus b subscript 2 baseline times quarter 2 plus b subscript 3 baseline times quarter 3 plus b subscript 4 baseline times t. End equation.">
            <a:extLst>
              <a:ext uri="{FF2B5EF4-FFF2-40B4-BE49-F238E27FC236}">
                <a16:creationId xmlns:a16="http://schemas.microsoft.com/office/drawing/2014/main" id="{D543A69E-6275-47D1-A3F5-8773340DA015}"/>
              </a:ext>
            </a:extLst>
          </p:cNvPr>
          <p:cNvGraphicFramePr>
            <a:graphicFrameLocks noGrp="1" noChangeAspect="1"/>
          </p:cNvGraphicFramePr>
          <p:nvPr>
            <p:ph idx="10"/>
            <p:extLst>
              <p:ext uri="{D42A27DB-BD31-4B8C-83A1-F6EECF244321}">
                <p14:modId xmlns:p14="http://schemas.microsoft.com/office/powerpoint/2010/main" val="1356364697"/>
              </p:ext>
            </p:extLst>
          </p:nvPr>
        </p:nvGraphicFramePr>
        <p:xfrm>
          <a:off x="3262811" y="2876697"/>
          <a:ext cx="5666378" cy="487680"/>
        </p:xfrm>
        <a:graphic>
          <a:graphicData uri="http://schemas.openxmlformats.org/presentationml/2006/ole">
            <mc:AlternateContent xmlns:mc="http://schemas.openxmlformats.org/markup-compatibility/2006">
              <mc:Choice xmlns:v="urn:schemas-microsoft-com:vml" Requires="v">
                <p:oleObj spid="_x0000_s416771" name="Equation" r:id="rId3" imgW="3098520" imgH="266400" progId="Equation.DSMT4">
                  <p:embed/>
                </p:oleObj>
              </mc:Choice>
              <mc:Fallback>
                <p:oleObj name="Equation" r:id="rId3" imgW="3098520" imgH="266400" progId="Equation.DSMT4">
                  <p:embed/>
                  <p:pic>
                    <p:nvPicPr>
                      <p:cNvPr id="0" name="OLE substitute image"/>
                      <p:cNvPicPr/>
                      <p:nvPr/>
                    </p:nvPicPr>
                    <p:blipFill>
                      <a:blip r:embed="rId4"/>
                      <a:stretch>
                        <a:fillRect/>
                      </a:stretch>
                    </p:blipFill>
                    <p:spPr>
                      <a:xfrm>
                        <a:off x="3262811" y="2876697"/>
                        <a:ext cx="5666378" cy="48768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55B264D9-4F70-4F63-B128-E5D6DDF8240B}"/>
              </a:ext>
            </a:extLst>
          </p:cNvPr>
          <p:cNvSpPr>
            <a:spLocks noGrp="1"/>
          </p:cNvSpPr>
          <p:nvPr>
            <p:ph idx="13"/>
          </p:nvPr>
        </p:nvSpPr>
        <p:spPr>
          <a:xfrm>
            <a:off x="476249" y="3299460"/>
            <a:ext cx="11090275" cy="2320411"/>
          </a:xfrm>
        </p:spPr>
        <p:txBody>
          <a:bodyPr/>
          <a:lstStyle/>
          <a:p>
            <a:pPr marL="228600" indent="-228600" algn="l">
              <a:spcAft>
                <a:spcPct val="0"/>
              </a:spcAft>
              <a:buFont typeface="Arial" pitchFamily="34" charset="0"/>
              <a:buChar char="•"/>
            </a:pPr>
            <a:r>
              <a:rPr lang="en-US" sz="2200"/>
              <a:t>There are four quarters, so we will need three dummy variables.</a:t>
            </a:r>
          </a:p>
          <a:p>
            <a:pPr lvl="1">
              <a:spcAft>
                <a:spcPct val="0"/>
              </a:spcAft>
            </a:pPr>
            <a:r>
              <a:rPr lang="en-US" sz="2200"/>
              <a:t>Qtr1 = 1 if time period </a:t>
            </a:r>
            <a:r>
              <a:rPr lang="en-US" sz="2200" i="1"/>
              <a:t>t</a:t>
            </a:r>
            <a:r>
              <a:rPr lang="en-US" sz="2200"/>
              <a:t> corresponds to the first quarter of the year; 0 otherwise</a:t>
            </a:r>
          </a:p>
          <a:p>
            <a:pPr lvl="1">
              <a:spcAft>
                <a:spcPct val="0"/>
              </a:spcAft>
            </a:pPr>
            <a:r>
              <a:rPr lang="en-US" sz="2200"/>
              <a:t>Qtr2 = 1 if time period </a:t>
            </a:r>
            <a:r>
              <a:rPr lang="en-US" sz="2200" i="1"/>
              <a:t>t</a:t>
            </a:r>
            <a:r>
              <a:rPr lang="en-US" sz="2200"/>
              <a:t> corresponds to the second quarter of the year; 0 otherwise</a:t>
            </a:r>
          </a:p>
          <a:p>
            <a:pPr lvl="1">
              <a:spcAft>
                <a:spcPct val="0"/>
              </a:spcAft>
            </a:pPr>
            <a:r>
              <a:rPr lang="en-US" sz="2200"/>
              <a:t>Qtr3 = 1 if time period </a:t>
            </a:r>
            <a:r>
              <a:rPr lang="en-US" sz="2200" i="1"/>
              <a:t>t</a:t>
            </a:r>
            <a:r>
              <a:rPr lang="en-US" sz="2200"/>
              <a:t> corresponds to the third quarter of the year; 0 otherwise</a:t>
            </a:r>
          </a:p>
          <a:p>
            <a:pPr lvl="1">
              <a:spcAft>
                <a:spcPct val="0"/>
              </a:spcAft>
            </a:pPr>
            <a:r>
              <a:rPr lang="en-US" sz="2200" i="1"/>
              <a:t>t</a:t>
            </a:r>
            <a:r>
              <a:rPr lang="en-US" sz="2200"/>
              <a:t> = time period</a:t>
            </a:r>
          </a:p>
          <a:p>
            <a:pPr algn="l"/>
            <a:r>
              <a:rPr lang="en-US" sz="2200"/>
              <a:t>Estimated Regression Equation is:</a:t>
            </a:r>
          </a:p>
        </p:txBody>
      </p:sp>
      <p:graphicFrame>
        <p:nvGraphicFramePr>
          <p:cNvPr id="18" name="Content Placeholder 17" descr="Begin equation. Sales equals 6.07 minus 1.36 times quarter 1 minus 2.03 times quarter 2 minus .304 times quarter 3 plus .146 times t. End equation.">
            <a:extLst>
              <a:ext uri="{FF2B5EF4-FFF2-40B4-BE49-F238E27FC236}">
                <a16:creationId xmlns:a16="http://schemas.microsoft.com/office/drawing/2014/main" id="{8E55E92E-C7AD-4B80-9C3D-C885FC0414E7}"/>
              </a:ext>
            </a:extLst>
          </p:cNvPr>
          <p:cNvGraphicFramePr>
            <a:graphicFrameLocks noGrp="1" noChangeAspect="1"/>
          </p:cNvGraphicFramePr>
          <p:nvPr>
            <p:ph idx="11"/>
            <p:extLst>
              <p:ext uri="{D42A27DB-BD31-4B8C-83A1-F6EECF244321}">
                <p14:modId xmlns:p14="http://schemas.microsoft.com/office/powerpoint/2010/main" val="504299240"/>
              </p:ext>
            </p:extLst>
          </p:nvPr>
        </p:nvGraphicFramePr>
        <p:xfrm>
          <a:off x="2649151" y="5982920"/>
          <a:ext cx="6893697" cy="366684"/>
        </p:xfrm>
        <a:graphic>
          <a:graphicData uri="http://schemas.openxmlformats.org/presentationml/2006/ole">
            <mc:AlternateContent xmlns:mc="http://schemas.openxmlformats.org/markup-compatibility/2006">
              <mc:Choice xmlns:v="urn:schemas-microsoft-com:vml" Requires="v">
                <p:oleObj spid="_x0000_s416772" name="Equation" r:id="rId5" imgW="3581280" imgH="190440" progId="Equation.DSMT4">
                  <p:embed/>
                </p:oleObj>
              </mc:Choice>
              <mc:Fallback>
                <p:oleObj name="Equation" r:id="rId5" imgW="3581280" imgH="190440" progId="Equation.DSMT4">
                  <p:embed/>
                  <p:pic>
                    <p:nvPicPr>
                      <p:cNvPr id="0" name="OLE substitute image"/>
                      <p:cNvPicPr/>
                      <p:nvPr/>
                    </p:nvPicPr>
                    <p:blipFill>
                      <a:blip r:embed="rId6"/>
                      <a:stretch>
                        <a:fillRect/>
                      </a:stretch>
                    </p:blipFill>
                    <p:spPr>
                      <a:xfrm>
                        <a:off x="2649151" y="5982920"/>
                        <a:ext cx="6893697" cy="366684"/>
                      </a:xfrm>
                      <a:prstGeom prst="rect">
                        <a:avLst/>
                      </a:prstGeom>
                    </p:spPr>
                  </p:pic>
                </p:oleObj>
              </mc:Fallback>
            </mc:AlternateContent>
          </a:graphicData>
        </a:graphic>
      </p:graphicFrame>
    </p:spTree>
    <p:extLst>
      <p:ext uri="{BB962C8B-B14F-4D97-AF65-F5344CB8AC3E}">
        <p14:creationId xmlns:p14="http://schemas.microsoft.com/office/powerpoint/2010/main" val="641957934"/>
      </p:ext>
    </p:extLst>
  </p:cSld>
  <p:clrMapOvr>
    <a:masterClrMapping/>
  </p:clrMapOvr>
  <p:transition/>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Seasonality and Trend (6 of 6)</a:t>
            </a:r>
            <a:endParaRPr lang="en-IN"/>
          </a:p>
        </p:txBody>
      </p:sp>
      <p:sp>
        <p:nvSpPr>
          <p:cNvPr id="3" name="Content Placeholder 2"/>
          <p:cNvSpPr>
            <a:spLocks noGrp="1"/>
          </p:cNvSpPr>
          <p:nvPr>
            <p:ph idx="1"/>
          </p:nvPr>
        </p:nvSpPr>
        <p:spPr>
          <a:xfrm>
            <a:off x="476843" y="1825625"/>
            <a:ext cx="11241915" cy="4351338"/>
          </a:xfrm>
        </p:spPr>
        <p:txBody>
          <a:bodyPr>
            <a:noAutofit/>
          </a:bodyPr>
          <a:lstStyle/>
          <a:p>
            <a:pPr marL="0" indent="0">
              <a:spcBef>
                <a:spcPts val="600"/>
              </a:spcBef>
              <a:spcAft>
                <a:spcPct val="0"/>
              </a:spcAft>
              <a:buNone/>
            </a:pPr>
            <a:r>
              <a:rPr lang="en-IN" b="1" u="sng"/>
              <a:t>Example</a:t>
            </a:r>
            <a:r>
              <a:rPr lang="en-IN" b="1"/>
              <a:t>: </a:t>
            </a:r>
            <a:r>
              <a:rPr lang="en-IN"/>
              <a:t>Smartphone sales time series</a:t>
            </a:r>
          </a:p>
          <a:p>
            <a:r>
              <a:rPr lang="en-IN"/>
              <a:t>Forecast for Time period 17 (Quarter 1 in year 5) </a:t>
            </a:r>
          </a:p>
          <a:p>
            <a:pPr marL="914400" indent="0">
              <a:spcBef>
                <a:spcPts val="600"/>
              </a:spcBef>
              <a:spcAft>
                <a:spcPts val="600"/>
              </a:spcAft>
              <a:buNone/>
            </a:pPr>
            <a:r>
              <a:rPr lang="en-US"/>
              <a:t>Sales = 6.07 – 1.36 (1) – 2.03 (0) – .304 (0) + .146 (17) = 7.19</a:t>
            </a:r>
          </a:p>
          <a:p>
            <a:pPr>
              <a:spcBef>
                <a:spcPts val="600"/>
              </a:spcBef>
              <a:spcAft>
                <a:spcPct val="0"/>
              </a:spcAft>
            </a:pPr>
            <a:r>
              <a:rPr lang="en-IN"/>
              <a:t>Forecast for Time period 18 (Quarter 2 in year 5) </a:t>
            </a:r>
          </a:p>
          <a:p>
            <a:pPr marL="0" indent="0">
              <a:spcBef>
                <a:spcPts val="600"/>
              </a:spcBef>
              <a:spcAft>
                <a:spcPts val="600"/>
              </a:spcAft>
              <a:buNone/>
            </a:pPr>
            <a:r>
              <a:rPr lang="en-US"/>
              <a:t>	Sales = 6.07 – 1.36 (0) – 2.03 (1) – .304 (0) + .146 (18) = 6.67</a:t>
            </a:r>
          </a:p>
          <a:p>
            <a:pPr>
              <a:spcBef>
                <a:spcPts val="600"/>
              </a:spcBef>
              <a:spcAft>
                <a:spcPct val="0"/>
              </a:spcAft>
            </a:pPr>
            <a:r>
              <a:rPr lang="en-IN"/>
              <a:t>Forecast for Time period 19 (Quarter 3 in year 5) </a:t>
            </a:r>
          </a:p>
          <a:p>
            <a:pPr marL="0" indent="0">
              <a:spcBef>
                <a:spcPts val="600"/>
              </a:spcBef>
              <a:spcAft>
                <a:spcPts val="600"/>
              </a:spcAft>
              <a:buNone/>
            </a:pPr>
            <a:r>
              <a:rPr lang="en-US"/>
              <a:t>	Sales = 6.07 – 1.36 (0) – 2.03 (0) – .304 (1) + .146 (19) = 8.54</a:t>
            </a:r>
          </a:p>
          <a:p>
            <a:pPr>
              <a:spcBef>
                <a:spcPts val="600"/>
              </a:spcBef>
              <a:spcAft>
                <a:spcPct val="0"/>
              </a:spcAft>
            </a:pPr>
            <a:r>
              <a:rPr lang="en-IN"/>
              <a:t>Forecast for Time period 19 (Quarter 4 in year 5) </a:t>
            </a:r>
          </a:p>
          <a:p>
            <a:pPr marL="0" indent="0">
              <a:spcBef>
                <a:spcPts val="600"/>
              </a:spcBef>
              <a:spcAft>
                <a:spcPct val="0"/>
              </a:spcAft>
              <a:buNone/>
            </a:pPr>
            <a:r>
              <a:rPr lang="en-US"/>
              <a:t>	Sales = 6.07 – 1.36 (0) – 2.03 (0) – .304 (1) + .146 (20) = 8.99</a:t>
            </a:r>
          </a:p>
          <a:p>
            <a:endParaRPr lang="en-US"/>
          </a:p>
          <a:p>
            <a:endParaRPr lang="en-US"/>
          </a:p>
          <a:p>
            <a:endParaRPr lang="en-IN"/>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892</a:t>
            </a:fld>
            <a:endParaRPr lang="en-US"/>
          </a:p>
        </p:txBody>
      </p:sp>
    </p:spTree>
    <p:extLst>
      <p:ext uri="{BB962C8B-B14F-4D97-AF65-F5344CB8AC3E}">
        <p14:creationId xmlns:p14="http://schemas.microsoft.com/office/powerpoint/2010/main" val="809957631"/>
      </p:ext>
    </p:extLst>
  </p:cSld>
  <p:clrMapOvr>
    <a:masterClrMapping/>
  </p:clrMapOvr>
  <p:transition/>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Time Series Decomposition (1 of 5)</a:t>
            </a:r>
            <a:endParaRPr lang="en-IN"/>
          </a:p>
        </p:txBody>
      </p:sp>
      <p:sp>
        <p:nvSpPr>
          <p:cNvPr id="3" name="Content Placeholder 2"/>
          <p:cNvSpPr>
            <a:spLocks noGrp="1"/>
          </p:cNvSpPr>
          <p:nvPr>
            <p:ph idx="1"/>
          </p:nvPr>
        </p:nvSpPr>
        <p:spPr>
          <a:xfrm>
            <a:off x="476843" y="1825625"/>
            <a:ext cx="11241915" cy="4351338"/>
          </a:xfrm>
        </p:spPr>
        <p:txBody>
          <a:bodyPr/>
          <a:lstStyle/>
          <a:p>
            <a:r>
              <a:rPr lang="en-US"/>
              <a:t>Time series decomposition can be used to separate or decompose a time series into seasonal, trend, and irregular (error) components.</a:t>
            </a:r>
          </a:p>
          <a:p>
            <a:r>
              <a:rPr lang="en-US"/>
              <a:t>While this method can be used for forecasting, its primary applicability is to get a better understanding of the time series.</a:t>
            </a:r>
          </a:p>
          <a:p>
            <a:r>
              <a:rPr lang="en-US"/>
              <a:t>Understanding what is really going on with a time series often depends upon the use of deseasonalized data.</a:t>
            </a:r>
          </a:p>
          <a:p>
            <a:endParaRPr lang="en-US"/>
          </a:p>
          <a:p>
            <a:endParaRPr lang="en-US"/>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893</a:t>
            </a:fld>
            <a:endParaRPr lang="en-US"/>
          </a:p>
        </p:txBody>
      </p:sp>
    </p:spTree>
    <p:extLst>
      <p:ext uri="{BB962C8B-B14F-4D97-AF65-F5344CB8AC3E}">
        <p14:creationId xmlns:p14="http://schemas.microsoft.com/office/powerpoint/2010/main" val="3467434407"/>
      </p:ext>
    </p:extLst>
  </p:cSld>
  <p:clrMapOvr>
    <a:masterClrMapping/>
  </p:clrMapOvr>
  <p:transition/>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Time Series Decomposition (2 of 5)</a:t>
            </a:r>
            <a:endParaRPr lang="en-IN"/>
          </a:p>
        </p:txBody>
      </p:sp>
      <p:sp>
        <p:nvSpPr>
          <p:cNvPr id="3" name="Content Placeholder 2"/>
          <p:cNvSpPr>
            <a:spLocks noGrp="1"/>
          </p:cNvSpPr>
          <p:nvPr>
            <p:ph idx="1"/>
          </p:nvPr>
        </p:nvSpPr>
        <p:spPr>
          <a:xfrm>
            <a:off x="476843" y="1825625"/>
            <a:ext cx="11241915" cy="4351338"/>
          </a:xfrm>
        </p:spPr>
        <p:txBody>
          <a:bodyPr/>
          <a:lstStyle/>
          <a:p>
            <a:r>
              <a:rPr lang="en-US"/>
              <a:t>Decomposition methods assume that the actual time series value at period t is a function of three components: trend, seasonal, and irregular.</a:t>
            </a:r>
          </a:p>
          <a:p>
            <a:r>
              <a:rPr lang="en-US"/>
              <a:t>How these three components are combined to give the observed values of the time series depends upon whether we assume the relationship is best described by an </a:t>
            </a:r>
            <a:r>
              <a:rPr lang="en-US" u="sng"/>
              <a:t>additive</a:t>
            </a:r>
            <a:r>
              <a:rPr lang="en-US"/>
              <a:t> or a </a:t>
            </a:r>
            <a:r>
              <a:rPr lang="en-US" u="sng"/>
              <a:t>multiplicative</a:t>
            </a:r>
            <a:r>
              <a:rPr lang="en-US"/>
              <a:t> model.</a:t>
            </a:r>
          </a:p>
          <a:p>
            <a:endParaRPr lang="en-US"/>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894</a:t>
            </a:fld>
            <a:endParaRPr lang="en-US"/>
          </a:p>
        </p:txBody>
      </p:sp>
    </p:spTree>
    <p:extLst>
      <p:ext uri="{BB962C8B-B14F-4D97-AF65-F5344CB8AC3E}">
        <p14:creationId xmlns:p14="http://schemas.microsoft.com/office/powerpoint/2010/main" val="247444706"/>
      </p:ext>
    </p:extLst>
  </p:cSld>
  <p:clrMapOvr>
    <a:masterClrMapping/>
  </p:clrMapOvr>
  <p:transition/>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Time Series Decomposition (3 of 5)</a:t>
            </a:r>
            <a:endParaRPr lang="en-IN"/>
          </a:p>
        </p:txBody>
      </p:sp>
      <p:sp>
        <p:nvSpPr>
          <p:cNvPr id="3" name="Content Placeholder 2"/>
          <p:cNvSpPr>
            <a:spLocks noGrp="1"/>
          </p:cNvSpPr>
          <p:nvPr>
            <p:ph sz="half" idx="2"/>
          </p:nvPr>
        </p:nvSpPr>
        <p:spPr>
          <a:xfrm>
            <a:off x="476250" y="1828801"/>
            <a:ext cx="11242675" cy="1082040"/>
          </a:xfrm>
        </p:spPr>
        <p:txBody>
          <a:bodyPr>
            <a:noAutofit/>
          </a:bodyPr>
          <a:lstStyle/>
          <a:p>
            <a:pPr marL="0" indent="0">
              <a:buNone/>
            </a:pPr>
            <a:r>
              <a:rPr lang="en-US"/>
              <a:t> Additive Model</a:t>
            </a:r>
          </a:p>
          <a:p>
            <a:r>
              <a:rPr lang="en-US"/>
              <a:t>An additive model follows the form:</a:t>
            </a:r>
            <a:endParaRPr lang="en-IN"/>
          </a:p>
        </p:txBody>
      </p:sp>
      <p:graphicFrame>
        <p:nvGraphicFramePr>
          <p:cNvPr id="16" name="Content Placeholder 15" descr="Begin equation. Y subscript t baseline equals trend subscript t baseline plus seasonal subscript t baseline plus irregular subscript t baseline. End equation.">
            <a:extLst>
              <a:ext uri="{FF2B5EF4-FFF2-40B4-BE49-F238E27FC236}">
                <a16:creationId xmlns:a16="http://schemas.microsoft.com/office/drawing/2014/main" id="{0870A005-E793-49AD-8B04-208E31B62534}"/>
              </a:ext>
            </a:extLst>
          </p:cNvPr>
          <p:cNvGraphicFramePr>
            <a:graphicFrameLocks noGrp="1" noChangeAspect="1"/>
          </p:cNvGraphicFramePr>
          <p:nvPr>
            <p:ph idx="10"/>
            <p:extLst>
              <p:ext uri="{D42A27DB-BD31-4B8C-83A1-F6EECF244321}">
                <p14:modId xmlns:p14="http://schemas.microsoft.com/office/powerpoint/2010/main" val="1833236018"/>
              </p:ext>
            </p:extLst>
          </p:nvPr>
        </p:nvGraphicFramePr>
        <p:xfrm>
          <a:off x="3690208" y="3021012"/>
          <a:ext cx="4811583" cy="468154"/>
        </p:xfrm>
        <a:graphic>
          <a:graphicData uri="http://schemas.openxmlformats.org/presentationml/2006/ole">
            <mc:AlternateContent xmlns:mc="http://schemas.openxmlformats.org/markup-compatibility/2006">
              <mc:Choice xmlns:v="urn:schemas-microsoft-com:vml" Requires="v">
                <p:oleObj spid="_x0000_s417795" name="Equation" r:id="rId3" imgW="2349360" imgH="228600" progId="Equation.DSMT4">
                  <p:embed/>
                </p:oleObj>
              </mc:Choice>
              <mc:Fallback>
                <p:oleObj name="Equation" r:id="rId3" imgW="2349360" imgH="228600" progId="Equation.DSMT4">
                  <p:embed/>
                  <p:pic>
                    <p:nvPicPr>
                      <p:cNvPr id="0" name="OLE substitute image"/>
                      <p:cNvPicPr/>
                      <p:nvPr/>
                    </p:nvPicPr>
                    <p:blipFill>
                      <a:blip r:embed="rId4"/>
                      <a:stretch>
                        <a:fillRect/>
                      </a:stretch>
                    </p:blipFill>
                    <p:spPr>
                      <a:xfrm>
                        <a:off x="3690208" y="3021012"/>
                        <a:ext cx="4811583" cy="468154"/>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DAAA98FF-827F-486E-BA6E-5BCD6DD2F96C}"/>
              </a:ext>
            </a:extLst>
          </p:cNvPr>
          <p:cNvSpPr>
            <a:spLocks noGrp="1"/>
          </p:cNvSpPr>
          <p:nvPr>
            <p:ph idx="11"/>
          </p:nvPr>
        </p:nvSpPr>
        <p:spPr>
          <a:xfrm>
            <a:off x="476250" y="3532351"/>
            <a:ext cx="1657350" cy="490215"/>
          </a:xfrm>
        </p:spPr>
        <p:txBody>
          <a:bodyPr/>
          <a:lstStyle/>
          <a:p>
            <a:pPr marL="228600" algn="l"/>
            <a:r>
              <a:rPr lang="en-US"/>
              <a:t>where:</a:t>
            </a:r>
          </a:p>
        </p:txBody>
      </p:sp>
      <p:graphicFrame>
        <p:nvGraphicFramePr>
          <p:cNvPr id="18" name="Content Placeholder 17" descr="Trend subscript t baseline equals trend value at time period t&#10;Seasonal subscript t baseline equals seasonal value at time period t&#10;Irregular subscript t baseline equals irregular value at time period t">
            <a:extLst>
              <a:ext uri="{FF2B5EF4-FFF2-40B4-BE49-F238E27FC236}">
                <a16:creationId xmlns:a16="http://schemas.microsoft.com/office/drawing/2014/main" id="{D5C21FEE-56D5-44DB-B7D3-F08A2E5E3996}"/>
              </a:ext>
            </a:extLst>
          </p:cNvPr>
          <p:cNvGraphicFramePr>
            <a:graphicFrameLocks noGrp="1" noChangeAspect="1"/>
          </p:cNvGraphicFramePr>
          <p:nvPr>
            <p:ph idx="15"/>
            <p:extLst>
              <p:ext uri="{D42A27DB-BD31-4B8C-83A1-F6EECF244321}">
                <p14:modId xmlns:p14="http://schemas.microsoft.com/office/powerpoint/2010/main" val="409171758"/>
              </p:ext>
            </p:extLst>
          </p:nvPr>
        </p:nvGraphicFramePr>
        <p:xfrm>
          <a:off x="1411605" y="4015112"/>
          <a:ext cx="5720715" cy="1333216"/>
        </p:xfrm>
        <a:graphic>
          <a:graphicData uri="http://schemas.openxmlformats.org/presentationml/2006/ole">
            <mc:AlternateContent xmlns:mc="http://schemas.openxmlformats.org/markup-compatibility/2006">
              <mc:Choice xmlns:v="urn:schemas-microsoft-com:vml" Requires="v">
                <p:oleObj spid="_x0000_s417796" name="Equation" r:id="rId5" imgW="2997000" imgH="698400" progId="Equation.DSMT4">
                  <p:embed/>
                </p:oleObj>
              </mc:Choice>
              <mc:Fallback>
                <p:oleObj name="Equation" r:id="rId5" imgW="2997000" imgH="698400" progId="Equation.DSMT4">
                  <p:embed/>
                  <p:pic>
                    <p:nvPicPr>
                      <p:cNvPr id="0" name="OLE substitute image"/>
                      <p:cNvPicPr/>
                      <p:nvPr/>
                    </p:nvPicPr>
                    <p:blipFill>
                      <a:blip r:embed="rId6"/>
                      <a:stretch>
                        <a:fillRect/>
                      </a:stretch>
                    </p:blipFill>
                    <p:spPr>
                      <a:xfrm>
                        <a:off x="1411605" y="4015112"/>
                        <a:ext cx="5720715" cy="1333216"/>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C439DAFF-EEDC-4BD5-AA10-7141F20BEBCC}"/>
              </a:ext>
            </a:extLst>
          </p:cNvPr>
          <p:cNvSpPr>
            <a:spLocks noGrp="1"/>
          </p:cNvSpPr>
          <p:nvPr>
            <p:ph idx="13"/>
          </p:nvPr>
        </p:nvSpPr>
        <p:spPr>
          <a:xfrm>
            <a:off x="476250" y="5482468"/>
            <a:ext cx="11349990" cy="902457"/>
          </a:xfrm>
        </p:spPr>
        <p:txBody>
          <a:bodyPr/>
          <a:lstStyle/>
          <a:p>
            <a:pPr marL="228600" indent="-228600" algn="l">
              <a:buFont typeface="Arial" pitchFamily="34" charset="0"/>
              <a:buChar char="•"/>
            </a:pPr>
            <a:r>
              <a:rPr lang="en-US"/>
              <a:t>An additive model is appropriate in situations where the seasonal fluctuations do not depend upon the level of the time series.</a:t>
            </a:r>
          </a:p>
        </p:txBody>
      </p:sp>
    </p:spTree>
    <p:extLst>
      <p:ext uri="{BB962C8B-B14F-4D97-AF65-F5344CB8AC3E}">
        <p14:creationId xmlns:p14="http://schemas.microsoft.com/office/powerpoint/2010/main" val="3661785220"/>
      </p:ext>
    </p:extLst>
  </p:cSld>
  <p:clrMapOvr>
    <a:masterClrMapping/>
  </p:clrMapOvr>
  <p:transition/>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Time Series Decomposition (4 of 5)</a:t>
            </a:r>
            <a:endParaRPr lang="en-IN"/>
          </a:p>
        </p:txBody>
      </p:sp>
      <p:sp>
        <p:nvSpPr>
          <p:cNvPr id="3" name="Content Placeholder 2"/>
          <p:cNvSpPr>
            <a:spLocks noGrp="1"/>
          </p:cNvSpPr>
          <p:nvPr>
            <p:ph sz="half" idx="2"/>
          </p:nvPr>
        </p:nvSpPr>
        <p:spPr>
          <a:xfrm>
            <a:off x="476250" y="1828801"/>
            <a:ext cx="11242675" cy="1082040"/>
          </a:xfrm>
        </p:spPr>
        <p:txBody>
          <a:bodyPr>
            <a:noAutofit/>
          </a:bodyPr>
          <a:lstStyle/>
          <a:p>
            <a:pPr marL="0" indent="0">
              <a:buNone/>
            </a:pPr>
            <a:r>
              <a:rPr lang="en-US"/>
              <a:t> Multiplicative Model</a:t>
            </a:r>
          </a:p>
          <a:p>
            <a:r>
              <a:rPr lang="en-US"/>
              <a:t>A multiplicative model follows the form:</a:t>
            </a:r>
            <a:endParaRPr lang="en-IN"/>
          </a:p>
        </p:txBody>
      </p:sp>
      <p:graphicFrame>
        <p:nvGraphicFramePr>
          <p:cNvPr id="16" name="Content Placeholder 15" descr="Begin equation. Y subscript t baseline equals Trend subscript t baseline times seasonal subscript t baseline times irregular subscript t baseline. End equation.">
            <a:extLst>
              <a:ext uri="{FF2B5EF4-FFF2-40B4-BE49-F238E27FC236}">
                <a16:creationId xmlns:a16="http://schemas.microsoft.com/office/drawing/2014/main" id="{0870A005-E793-49AD-8B04-208E31B62534}"/>
              </a:ext>
            </a:extLst>
          </p:cNvPr>
          <p:cNvGraphicFramePr>
            <a:graphicFrameLocks noGrp="1" noChangeAspect="1"/>
          </p:cNvGraphicFramePr>
          <p:nvPr>
            <p:ph idx="10"/>
            <p:extLst>
              <p:ext uri="{D42A27DB-BD31-4B8C-83A1-F6EECF244321}">
                <p14:modId xmlns:p14="http://schemas.microsoft.com/office/powerpoint/2010/main" val="29513785"/>
              </p:ext>
            </p:extLst>
          </p:nvPr>
        </p:nvGraphicFramePr>
        <p:xfrm>
          <a:off x="3714750" y="3021013"/>
          <a:ext cx="4760913" cy="468312"/>
        </p:xfrm>
        <a:graphic>
          <a:graphicData uri="http://schemas.openxmlformats.org/presentationml/2006/ole">
            <mc:AlternateContent xmlns:mc="http://schemas.openxmlformats.org/markup-compatibility/2006">
              <mc:Choice xmlns:v="urn:schemas-microsoft-com:vml" Requires="v">
                <p:oleObj spid="_x0000_s418819" name="Equation" r:id="rId3" imgW="2323800" imgH="228600" progId="Equation.DSMT4">
                  <p:embed/>
                </p:oleObj>
              </mc:Choice>
              <mc:Fallback>
                <p:oleObj name="Equation" r:id="rId3" imgW="2323800" imgH="228600" progId="Equation.DSMT4">
                  <p:embed/>
                  <p:pic>
                    <p:nvPicPr>
                      <p:cNvPr id="0" name="OLE substitute image"/>
                      <p:cNvPicPr/>
                      <p:nvPr/>
                    </p:nvPicPr>
                    <p:blipFill>
                      <a:blip r:embed="rId4"/>
                      <a:stretch>
                        <a:fillRect/>
                      </a:stretch>
                    </p:blipFill>
                    <p:spPr>
                      <a:xfrm>
                        <a:off x="3714750" y="3021013"/>
                        <a:ext cx="4760913" cy="468312"/>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DAAA98FF-827F-486E-BA6E-5BCD6DD2F96C}"/>
              </a:ext>
            </a:extLst>
          </p:cNvPr>
          <p:cNvSpPr>
            <a:spLocks noGrp="1"/>
          </p:cNvSpPr>
          <p:nvPr>
            <p:ph idx="11"/>
          </p:nvPr>
        </p:nvSpPr>
        <p:spPr>
          <a:xfrm>
            <a:off x="476250" y="3532351"/>
            <a:ext cx="1657350" cy="490215"/>
          </a:xfrm>
        </p:spPr>
        <p:txBody>
          <a:bodyPr/>
          <a:lstStyle/>
          <a:p>
            <a:pPr marL="228600" algn="l"/>
            <a:r>
              <a:rPr lang="en-US"/>
              <a:t>where:</a:t>
            </a:r>
          </a:p>
        </p:txBody>
      </p:sp>
      <p:graphicFrame>
        <p:nvGraphicFramePr>
          <p:cNvPr id="18" name="Content Placeholder 17" descr="Trend subscript t baseline equals trend value at time period t.&#10;Seasonal subscript t baseline equals seasonal value at time period t.&#10;Irregular subscript t baseline equals irregular value at time period t.">
            <a:extLst>
              <a:ext uri="{FF2B5EF4-FFF2-40B4-BE49-F238E27FC236}">
                <a16:creationId xmlns:a16="http://schemas.microsoft.com/office/drawing/2014/main" id="{D5C21FEE-56D5-44DB-B7D3-F08A2E5E3996}"/>
              </a:ext>
            </a:extLst>
          </p:cNvPr>
          <p:cNvGraphicFramePr>
            <a:graphicFrameLocks noGrp="1" noChangeAspect="1"/>
          </p:cNvGraphicFramePr>
          <p:nvPr>
            <p:ph idx="15"/>
            <p:extLst>
              <p:ext uri="{D42A27DB-BD31-4B8C-83A1-F6EECF244321}">
                <p14:modId xmlns:p14="http://schemas.microsoft.com/office/powerpoint/2010/main" val="438683582"/>
              </p:ext>
            </p:extLst>
          </p:nvPr>
        </p:nvGraphicFramePr>
        <p:xfrm>
          <a:off x="1411605" y="4025064"/>
          <a:ext cx="5831877" cy="1359122"/>
        </p:xfrm>
        <a:graphic>
          <a:graphicData uri="http://schemas.openxmlformats.org/presentationml/2006/ole">
            <mc:AlternateContent xmlns:mc="http://schemas.openxmlformats.org/markup-compatibility/2006">
              <mc:Choice xmlns:v="urn:schemas-microsoft-com:vml" Requires="v">
                <p:oleObj spid="_x0000_s418820" name="Equation" r:id="rId5" imgW="2997000" imgH="698400" progId="Equation.DSMT4">
                  <p:embed/>
                </p:oleObj>
              </mc:Choice>
              <mc:Fallback>
                <p:oleObj name="Equation" r:id="rId5" imgW="2997000" imgH="698400" progId="Equation.DSMT4">
                  <p:embed/>
                  <p:pic>
                    <p:nvPicPr>
                      <p:cNvPr id="0" name="OLE substitute image"/>
                      <p:cNvPicPr/>
                      <p:nvPr/>
                    </p:nvPicPr>
                    <p:blipFill>
                      <a:blip r:embed="rId6"/>
                      <a:stretch>
                        <a:fillRect/>
                      </a:stretch>
                    </p:blipFill>
                    <p:spPr>
                      <a:xfrm>
                        <a:off x="1411605" y="4025064"/>
                        <a:ext cx="5831877" cy="1359122"/>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C439DAFF-EEDC-4BD5-AA10-7141F20BEBCC}"/>
              </a:ext>
            </a:extLst>
          </p:cNvPr>
          <p:cNvSpPr>
            <a:spLocks noGrp="1"/>
          </p:cNvSpPr>
          <p:nvPr>
            <p:ph idx="13"/>
          </p:nvPr>
        </p:nvSpPr>
        <p:spPr>
          <a:xfrm>
            <a:off x="476250" y="5482468"/>
            <a:ext cx="11349990" cy="902457"/>
          </a:xfrm>
        </p:spPr>
        <p:txBody>
          <a:bodyPr/>
          <a:lstStyle/>
          <a:p>
            <a:pPr marL="228600" indent="-228600" algn="l">
              <a:buFont typeface="Arial" pitchFamily="34" charset="0"/>
              <a:buChar char="•"/>
            </a:pPr>
            <a:r>
              <a:rPr lang="en-US"/>
              <a:t>A multiplicative model is appropriate, for example, if the seasonal fluctuations grow larger as the sales volume increases because of a long-term linear trend.</a:t>
            </a:r>
          </a:p>
        </p:txBody>
      </p:sp>
    </p:spTree>
    <p:extLst>
      <p:ext uri="{BB962C8B-B14F-4D97-AF65-F5344CB8AC3E}">
        <p14:creationId xmlns:p14="http://schemas.microsoft.com/office/powerpoint/2010/main" val="678554436"/>
      </p:ext>
    </p:extLst>
  </p:cSld>
  <p:clrMapOvr>
    <a:masterClrMapping/>
  </p:clrMapOvr>
  <p:transition/>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pitchFamily="34" charset="0"/>
              </a:rPr>
              <a:t>Time Series Decomposition (5 of 5)</a:t>
            </a:r>
          </a:p>
        </p:txBody>
      </p:sp>
      <p:sp>
        <p:nvSpPr>
          <p:cNvPr id="3" name="Content Placeholder 2"/>
          <p:cNvSpPr>
            <a:spLocks noGrp="1"/>
          </p:cNvSpPr>
          <p:nvPr>
            <p:ph sz="half" idx="1"/>
          </p:nvPr>
        </p:nvSpPr>
        <p:spPr>
          <a:xfrm>
            <a:off x="476843" y="1825625"/>
            <a:ext cx="11241915" cy="551815"/>
          </a:xfrm>
        </p:spPr>
        <p:txBody>
          <a:bodyPr/>
          <a:lstStyle/>
          <a:p>
            <a:pPr marL="0" indent="0">
              <a:buNone/>
            </a:pPr>
            <a:r>
              <a:rPr lang="en-IN" b="1" u="sng"/>
              <a:t>Example</a:t>
            </a:r>
            <a:r>
              <a:rPr lang="en-IN" b="1"/>
              <a:t>:</a:t>
            </a:r>
            <a:r>
              <a:rPr lang="en-IN"/>
              <a:t> Smartphone sales time series</a:t>
            </a:r>
          </a:p>
          <a:p>
            <a:endParaRPr lang="en-IN"/>
          </a:p>
        </p:txBody>
      </p:sp>
      <p:graphicFrame>
        <p:nvGraphicFramePr>
          <p:cNvPr id="7" name="Content Placeholder 6">
            <a:extLst>
              <a:ext uri="{FF2B5EF4-FFF2-40B4-BE49-F238E27FC236}">
                <a16:creationId xmlns:a16="http://schemas.microsoft.com/office/drawing/2014/main" id="{B8FC8E23-B193-4FFF-801A-15FC28CE80BC}"/>
              </a:ext>
            </a:extLst>
          </p:cNvPr>
          <p:cNvGraphicFramePr>
            <a:graphicFrameLocks noGrp="1"/>
          </p:cNvGraphicFramePr>
          <p:nvPr>
            <p:ph sz="half" idx="2"/>
            <p:extLst>
              <p:ext uri="{D42A27DB-BD31-4B8C-83A1-F6EECF244321}">
                <p14:modId xmlns:p14="http://schemas.microsoft.com/office/powerpoint/2010/main" val="1386483416"/>
              </p:ext>
            </p:extLst>
          </p:nvPr>
        </p:nvGraphicFramePr>
        <p:xfrm>
          <a:off x="2042055" y="2558732"/>
          <a:ext cx="8107890" cy="1854200"/>
        </p:xfrm>
        <a:graphic>
          <a:graphicData uri="http://schemas.openxmlformats.org/drawingml/2006/table">
            <a:tbl>
              <a:tblPr firstRow="1" bandRow="1">
                <a:tableStyleId>{073A0DAA-6AF3-43AB-8588-CEC1D06C72B9}</a:tableStyleId>
              </a:tblPr>
              <a:tblGrid>
                <a:gridCol w="1621578">
                  <a:extLst>
                    <a:ext uri="{9D8B030D-6E8A-4147-A177-3AD203B41FA5}">
                      <a16:colId xmlns:a16="http://schemas.microsoft.com/office/drawing/2014/main" val="2563795283"/>
                    </a:ext>
                  </a:extLst>
                </a:gridCol>
                <a:gridCol w="1621578">
                  <a:extLst>
                    <a:ext uri="{9D8B030D-6E8A-4147-A177-3AD203B41FA5}">
                      <a16:colId xmlns:a16="http://schemas.microsoft.com/office/drawing/2014/main" val="3322472149"/>
                    </a:ext>
                  </a:extLst>
                </a:gridCol>
                <a:gridCol w="1621578">
                  <a:extLst>
                    <a:ext uri="{9D8B030D-6E8A-4147-A177-3AD203B41FA5}">
                      <a16:colId xmlns:a16="http://schemas.microsoft.com/office/drawing/2014/main" val="1098537585"/>
                    </a:ext>
                  </a:extLst>
                </a:gridCol>
                <a:gridCol w="1621578">
                  <a:extLst>
                    <a:ext uri="{9D8B030D-6E8A-4147-A177-3AD203B41FA5}">
                      <a16:colId xmlns:a16="http://schemas.microsoft.com/office/drawing/2014/main" val="1874846230"/>
                    </a:ext>
                  </a:extLst>
                </a:gridCol>
                <a:gridCol w="1621578">
                  <a:extLst>
                    <a:ext uri="{9D8B030D-6E8A-4147-A177-3AD203B41FA5}">
                      <a16:colId xmlns:a16="http://schemas.microsoft.com/office/drawing/2014/main" val="392515220"/>
                    </a:ext>
                  </a:extLst>
                </a:gridCol>
              </a:tblGrid>
              <a:tr h="370840">
                <a:tc>
                  <a:txBody>
                    <a:bodyPr/>
                    <a:lstStyle/>
                    <a:p>
                      <a:pPr algn="ctr"/>
                      <a:r>
                        <a:rPr lang="en-IN" b="0"/>
                        <a:t>Year</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1</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2</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3</a:t>
                      </a:r>
                    </a:p>
                  </a:txBody>
                  <a:tcPr>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4</a:t>
                      </a:r>
                    </a:p>
                  </a:txBody>
                  <a:tcPr>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735351355"/>
                  </a:ext>
                </a:extLst>
              </a:tr>
              <a:tr h="370840">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793839"/>
                  </a:ext>
                </a:extLst>
              </a:tr>
              <a:tr h="370840">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1303033"/>
                  </a:ext>
                </a:extLst>
              </a:tr>
              <a:tr h="370840">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000962"/>
                  </a:ext>
                </a:extLst>
              </a:tr>
              <a:tr h="370840">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839832"/>
                  </a:ext>
                </a:extLst>
              </a:tr>
            </a:tbl>
          </a:graphicData>
        </a:graphic>
      </p:graphicFrame>
    </p:spTree>
    <p:extLst>
      <p:ext uri="{BB962C8B-B14F-4D97-AF65-F5344CB8AC3E}">
        <p14:creationId xmlns:p14="http://schemas.microsoft.com/office/powerpoint/2010/main" val="442824216"/>
      </p:ext>
    </p:extLst>
  </p:cSld>
  <p:clrMapOvr>
    <a:masterClrMapping/>
  </p:clrMapOvr>
  <p:transition/>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Calculating the Seasonal Indexes (1 of 7)</a:t>
            </a:r>
            <a:endParaRPr lang="en-IN"/>
          </a:p>
        </p:txBody>
      </p:sp>
      <p:sp>
        <p:nvSpPr>
          <p:cNvPr id="3" name="Content Placeholder 2"/>
          <p:cNvSpPr>
            <a:spLocks noGrp="1"/>
          </p:cNvSpPr>
          <p:nvPr>
            <p:ph sz="half" idx="1"/>
          </p:nvPr>
        </p:nvSpPr>
        <p:spPr>
          <a:xfrm>
            <a:off x="476250" y="1825625"/>
            <a:ext cx="11242675" cy="2289175"/>
          </a:xfrm>
        </p:spPr>
        <p:txBody>
          <a:bodyPr>
            <a:noAutofit/>
          </a:bodyPr>
          <a:lstStyle/>
          <a:p>
            <a:pPr marL="0" indent="0">
              <a:spcBef>
                <a:spcPts val="600"/>
              </a:spcBef>
              <a:spcAft>
                <a:spcPct val="0"/>
              </a:spcAft>
              <a:buNone/>
            </a:pPr>
            <a:r>
              <a:rPr lang="en-IN" b="1" u="sng"/>
              <a:t>Example</a:t>
            </a:r>
            <a:r>
              <a:rPr lang="en-IN" b="1"/>
              <a:t>: </a:t>
            </a:r>
            <a:r>
              <a:rPr lang="en-IN"/>
              <a:t>Smartphone sales time series</a:t>
            </a:r>
            <a:endParaRPr lang="en-US"/>
          </a:p>
          <a:p>
            <a:r>
              <a:rPr lang="en-US" sz="2200"/>
              <a:t>Step 1. Calculate the moving averages.</a:t>
            </a:r>
          </a:p>
          <a:p>
            <a:pPr marL="625475" indent="0">
              <a:spcAft>
                <a:spcPct val="0"/>
              </a:spcAft>
              <a:buNone/>
            </a:pPr>
            <a:r>
              <a:rPr lang="en-US" sz="2200"/>
              <a:t>There are four quarters in each year. Hence, take four data values in each average to eliminate seasonal and irregular factors.  </a:t>
            </a:r>
          </a:p>
          <a:p>
            <a:pPr marL="625475" indent="0">
              <a:buNone/>
            </a:pPr>
            <a:r>
              <a:rPr lang="en-US" sz="2200"/>
              <a:t>For example:</a:t>
            </a:r>
          </a:p>
        </p:txBody>
      </p:sp>
      <p:graphicFrame>
        <p:nvGraphicFramePr>
          <p:cNvPr id="12" name="Content Placeholder 11" descr="Begin equation. First moving average equals begin fraction left parenthesis 4.8 plus 4.1 plus 6.0 plus 6.5 right parenthesis divided by 4 end fraction equals 21.4 divided by 4 equals 5.35. End equation.&#10;Begin equation. Second moving average equals begin fraction left parenthesis 4.1 plus 6.0 plus 6.5 plus 5.8 right parenthesis divided by 4 end fraction equals 22.4 divided by 4 equals 5.6. End equation.">
            <a:extLst>
              <a:ext uri="{FF2B5EF4-FFF2-40B4-BE49-F238E27FC236}">
                <a16:creationId xmlns:a16="http://schemas.microsoft.com/office/drawing/2014/main" id="{80D3BE07-9BA8-4CF1-825B-DB445108AC40}"/>
              </a:ext>
            </a:extLst>
          </p:cNvPr>
          <p:cNvGraphicFramePr>
            <a:graphicFrameLocks noGrp="1" noChangeAspect="1"/>
          </p:cNvGraphicFramePr>
          <p:nvPr>
            <p:ph sz="half" idx="2"/>
            <p:extLst>
              <p:ext uri="{D42A27DB-BD31-4B8C-83A1-F6EECF244321}">
                <p14:modId xmlns:p14="http://schemas.microsoft.com/office/powerpoint/2010/main" val="2786478402"/>
              </p:ext>
            </p:extLst>
          </p:nvPr>
        </p:nvGraphicFramePr>
        <p:xfrm>
          <a:off x="3325794" y="3886199"/>
          <a:ext cx="7338072" cy="1554481"/>
        </p:xfrm>
        <a:graphic>
          <a:graphicData uri="http://schemas.openxmlformats.org/presentationml/2006/ole">
            <mc:AlternateContent xmlns:mc="http://schemas.openxmlformats.org/markup-compatibility/2006">
              <mc:Choice xmlns:v="urn:schemas-microsoft-com:vml" Requires="v">
                <p:oleObj spid="_x0000_s419842" name="Equation" r:id="rId3" imgW="4076640" imgH="863280" progId="Equation.DSMT4">
                  <p:embed/>
                </p:oleObj>
              </mc:Choice>
              <mc:Fallback>
                <p:oleObj name="Equation" r:id="rId3" imgW="4076640" imgH="863280" progId="Equation.DSMT4">
                  <p:embed/>
                  <p:pic>
                    <p:nvPicPr>
                      <p:cNvPr id="0" name="OLE substitute image"/>
                      <p:cNvPicPr/>
                      <p:nvPr/>
                    </p:nvPicPr>
                    <p:blipFill>
                      <a:blip r:embed="rId4"/>
                      <a:stretch>
                        <a:fillRect/>
                      </a:stretch>
                    </p:blipFill>
                    <p:spPr>
                      <a:xfrm>
                        <a:off x="3325794" y="3886199"/>
                        <a:ext cx="7338072" cy="1554481"/>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EA42D377-B9E7-4F07-889E-F10101A35003}"/>
              </a:ext>
            </a:extLst>
          </p:cNvPr>
          <p:cNvSpPr>
            <a:spLocks noGrp="1"/>
          </p:cNvSpPr>
          <p:nvPr>
            <p:ph sz="half" idx="10"/>
          </p:nvPr>
        </p:nvSpPr>
        <p:spPr>
          <a:xfrm>
            <a:off x="473075" y="5532120"/>
            <a:ext cx="11242675" cy="701040"/>
          </a:xfrm>
        </p:spPr>
        <p:txBody>
          <a:bodyPr/>
          <a:lstStyle/>
          <a:p>
            <a:r>
              <a:rPr lang="en-US" sz="2200"/>
              <a:t>As there are even number of values the moving average does not correspond directly to the original quarters of time series.</a:t>
            </a:r>
          </a:p>
        </p:txBody>
      </p:sp>
    </p:spTree>
    <p:extLst>
      <p:ext uri="{BB962C8B-B14F-4D97-AF65-F5344CB8AC3E}">
        <p14:creationId xmlns:p14="http://schemas.microsoft.com/office/powerpoint/2010/main" val="3867936652"/>
      </p:ext>
    </p:extLst>
  </p:cSld>
  <p:clrMapOvr>
    <a:masterClrMapping/>
  </p:clrMapOvr>
  <p:transition/>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Calculating the Seasonal Indexes (2 of 7)</a:t>
            </a:r>
            <a:endParaRPr lang="en-IN"/>
          </a:p>
        </p:txBody>
      </p:sp>
      <p:sp>
        <p:nvSpPr>
          <p:cNvPr id="3" name="Content Placeholder 2"/>
          <p:cNvSpPr>
            <a:spLocks noGrp="1"/>
          </p:cNvSpPr>
          <p:nvPr>
            <p:ph sz="half" idx="2"/>
          </p:nvPr>
        </p:nvSpPr>
        <p:spPr>
          <a:xfrm>
            <a:off x="476250" y="1810871"/>
            <a:ext cx="11242675" cy="1212215"/>
          </a:xfrm>
        </p:spPr>
        <p:txBody>
          <a:bodyPr/>
          <a:lstStyle/>
          <a:p>
            <a:pPr marL="0" indent="0">
              <a:spcBef>
                <a:spcPts val="600"/>
              </a:spcBef>
              <a:spcAft>
                <a:spcPct val="0"/>
              </a:spcAft>
              <a:buNone/>
            </a:pPr>
            <a:r>
              <a:rPr lang="en-IN" b="1" u="sng"/>
              <a:t>Example</a:t>
            </a:r>
            <a:r>
              <a:rPr lang="en-IN" b="1"/>
              <a:t>: </a:t>
            </a:r>
            <a:r>
              <a:rPr lang="en-IN"/>
              <a:t>Smartphone sales time series</a:t>
            </a:r>
          </a:p>
          <a:p>
            <a:r>
              <a:rPr lang="en-US" sz="2200"/>
              <a:t>Step 2. Calculate centered moving averages </a:t>
            </a:r>
          </a:p>
        </p:txBody>
      </p:sp>
      <p:graphicFrame>
        <p:nvGraphicFramePr>
          <p:cNvPr id="7" name="Content Placeholder 10">
            <a:extLst>
              <a:ext uri="{FF2B5EF4-FFF2-40B4-BE49-F238E27FC236}">
                <a16:creationId xmlns:a16="http://schemas.microsoft.com/office/drawing/2014/main" id="{2252794A-61E1-4D26-B077-7BBA74DFF166}"/>
              </a:ext>
            </a:extLst>
          </p:cNvPr>
          <p:cNvGraphicFramePr>
            <a:graphicFrameLocks noGrp="1"/>
          </p:cNvGraphicFramePr>
          <p:nvPr>
            <p:ph idx="13"/>
            <p:extLst>
              <p:ext uri="{D42A27DB-BD31-4B8C-83A1-F6EECF244321}">
                <p14:modId xmlns:p14="http://schemas.microsoft.com/office/powerpoint/2010/main" val="776315802"/>
              </p:ext>
            </p:extLst>
          </p:nvPr>
        </p:nvGraphicFramePr>
        <p:xfrm>
          <a:off x="2261346" y="3051959"/>
          <a:ext cx="7669308" cy="3291840"/>
        </p:xfrm>
        <a:graphic>
          <a:graphicData uri="http://schemas.openxmlformats.org/drawingml/2006/table">
            <a:tbl>
              <a:tblPr firstRow="1" bandRow="1">
                <a:tableStyleId>{073A0DAA-6AF3-43AB-8588-CEC1D06C72B9}</a:tableStyleId>
              </a:tblPr>
              <a:tblGrid>
                <a:gridCol w="1917327">
                  <a:extLst>
                    <a:ext uri="{9D8B030D-6E8A-4147-A177-3AD203B41FA5}">
                      <a16:colId xmlns:a16="http://schemas.microsoft.com/office/drawing/2014/main" val="3114239494"/>
                    </a:ext>
                  </a:extLst>
                </a:gridCol>
                <a:gridCol w="1917327">
                  <a:extLst>
                    <a:ext uri="{9D8B030D-6E8A-4147-A177-3AD203B41FA5}">
                      <a16:colId xmlns:a16="http://schemas.microsoft.com/office/drawing/2014/main" val="3889826133"/>
                    </a:ext>
                  </a:extLst>
                </a:gridCol>
                <a:gridCol w="1917327">
                  <a:extLst>
                    <a:ext uri="{9D8B030D-6E8A-4147-A177-3AD203B41FA5}">
                      <a16:colId xmlns:a16="http://schemas.microsoft.com/office/drawing/2014/main" val="3362627098"/>
                    </a:ext>
                  </a:extLst>
                </a:gridCol>
                <a:gridCol w="1917327">
                  <a:extLst>
                    <a:ext uri="{9D8B030D-6E8A-4147-A177-3AD203B41FA5}">
                      <a16:colId xmlns:a16="http://schemas.microsoft.com/office/drawing/2014/main" val="1973783582"/>
                    </a:ext>
                  </a:extLst>
                </a:gridCol>
              </a:tblGrid>
              <a:tr h="278808">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Centered MA</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32774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32774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2774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5.475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2774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2774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2774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2774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2774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73378107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Scales of Measurement (2 of 10)</a:t>
            </a:r>
            <a:endParaRPr lang="en-IN"/>
          </a:p>
        </p:txBody>
      </p:sp>
      <p:sp>
        <p:nvSpPr>
          <p:cNvPr id="4" name="Content Placeholder 2">
            <a:extLst>
              <a:ext uri="{FF2B5EF4-FFF2-40B4-BE49-F238E27FC236}">
                <a16:creationId xmlns:a16="http://schemas.microsoft.com/office/drawing/2014/main" id="{FABEEDA0-9655-4E99-B306-2FFCAA173A46}"/>
              </a:ext>
            </a:extLst>
          </p:cNvPr>
          <p:cNvSpPr>
            <a:spLocks noGrp="1"/>
          </p:cNvSpPr>
          <p:nvPr>
            <p:ph idx="1"/>
          </p:nvPr>
        </p:nvSpPr>
        <p:spPr>
          <a:xfrm>
            <a:off x="476843" y="1825625"/>
            <a:ext cx="11241915" cy="4351338"/>
          </a:xfrm>
        </p:spPr>
        <p:txBody>
          <a:bodyPr/>
          <a:lstStyle/>
          <a:p>
            <a:pPr>
              <a:spcBef>
                <a:spcPts val="1200"/>
              </a:spcBef>
            </a:pPr>
            <a:r>
              <a:rPr lang="en-US" b="1"/>
              <a:t>Nominal</a:t>
            </a:r>
          </a:p>
          <a:p>
            <a:pPr marL="685800">
              <a:spcBef>
                <a:spcPts val="1200"/>
              </a:spcBef>
            </a:pPr>
            <a:r>
              <a:rPr lang="en-US"/>
              <a:t>Data are </a:t>
            </a:r>
            <a:r>
              <a:rPr lang="en-US" u="sng"/>
              <a:t>labels or names</a:t>
            </a:r>
            <a:r>
              <a:rPr lang="en-US"/>
              <a:t> used to identify an attribute of the element.</a:t>
            </a:r>
          </a:p>
          <a:p>
            <a:pPr marL="685800">
              <a:spcBef>
                <a:spcPts val="1200"/>
              </a:spcBef>
            </a:pPr>
            <a:r>
              <a:rPr lang="en-US"/>
              <a:t>A </a:t>
            </a:r>
            <a:r>
              <a:rPr lang="en-US" u="sng"/>
              <a:t>nonnumeric label</a:t>
            </a:r>
            <a:r>
              <a:rPr lang="en-US"/>
              <a:t> or </a:t>
            </a:r>
            <a:r>
              <a:rPr lang="en-US" u="sng"/>
              <a:t>numeric code</a:t>
            </a:r>
            <a:r>
              <a:rPr lang="en-US"/>
              <a:t> may be used.</a:t>
            </a:r>
          </a:p>
        </p:txBody>
      </p:sp>
    </p:spTree>
    <p:extLst>
      <p:ext uri="{BB962C8B-B14F-4D97-AF65-F5344CB8AC3E}">
        <p14:creationId xmlns:p14="http://schemas.microsoft.com/office/powerpoint/2010/main" val="407497155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Stacked Bar Chart (2 of 2)</a:t>
            </a:r>
            <a:endParaRPr lang="en-IN"/>
          </a:p>
        </p:txBody>
      </p:sp>
      <p:pic>
        <p:nvPicPr>
          <p:cNvPr id="6" name="Picture 2" descr="A stacked bar chart shows the percentage of quality rating for different meal price data. The vertical axis shows frequency ranges from 0 to 100 with increments of 10. The horizontal axis shows the meal price range in dollars. Three bars denotes good, very good, and excellent. The approximated data are as follows: &#10;Meal price range: 10 to 19; Good 53.8, Very good 43.6, Excellent 2.6. &#10;Meal price range: 20 to 29; Good 33.9, Very good 54.2, Excellent 11.9. &#10;Meal price range: 30 to 39; Very good 60.5, Excellent 36.8. &#10;Meal price range: 40 to 49; Very good 21.4, Excellent 78.6.&#10;">
            <a:extLst>
              <a:ext uri="{FF2B5EF4-FFF2-40B4-BE49-F238E27FC236}">
                <a16:creationId xmlns:a16="http://schemas.microsoft.com/office/drawing/2014/main" id="{DFD1FCDC-B693-487C-AB87-609D67EE9EF2}"/>
              </a:ext>
            </a:extLst>
          </p:cNvPr>
          <p:cNvPicPr>
            <a:picLocks noGrp="1" noChangeAspect="1"/>
          </p:cNvPicPr>
          <p:nvPr>
            <p:ph idx="1"/>
          </p:nvPr>
        </p:nvPicPr>
        <p:blipFill>
          <a:blip r:embed="rId2"/>
          <a:stretch>
            <a:fillRect/>
          </a:stretch>
        </p:blipFill>
        <p:spPr>
          <a:xfrm>
            <a:off x="1515991" y="1612305"/>
            <a:ext cx="9160019" cy="4297680"/>
          </a:xfrm>
          <a:prstGeom prst="rect">
            <a:avLst/>
          </a:prstGeom>
        </p:spPr>
      </p:pic>
    </p:spTree>
    <p:extLst>
      <p:ext uri="{BB962C8B-B14F-4D97-AF65-F5344CB8AC3E}">
        <p14:creationId xmlns:p14="http://schemas.microsoft.com/office/powerpoint/2010/main" val="2210174113"/>
      </p:ext>
    </p:extLst>
  </p:cSld>
  <p:clrMapOvr>
    <a:masterClrMapping/>
  </p:clrMapOvr>
  <p:transition/>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Calculating the Seasonal Indexes (3 of 7)</a:t>
            </a:r>
            <a:endParaRPr lang="en-IN"/>
          </a:p>
        </p:txBody>
      </p:sp>
      <p:sp>
        <p:nvSpPr>
          <p:cNvPr id="3" name="Content Placeholder 2"/>
          <p:cNvSpPr>
            <a:spLocks noGrp="1"/>
          </p:cNvSpPr>
          <p:nvPr>
            <p:ph sz="half" idx="2"/>
          </p:nvPr>
        </p:nvSpPr>
        <p:spPr>
          <a:xfrm>
            <a:off x="476250" y="1810872"/>
            <a:ext cx="11242675" cy="629176"/>
          </a:xfrm>
        </p:spPr>
        <p:txBody>
          <a:bodyPr/>
          <a:lstStyle/>
          <a:p>
            <a:pPr marL="0" indent="0">
              <a:spcBef>
                <a:spcPts val="600"/>
              </a:spcBef>
              <a:spcAft>
                <a:spcPct val="0"/>
              </a:spcAft>
              <a:buNone/>
            </a:pPr>
            <a:r>
              <a:rPr lang="en-IN" b="1" u="sng"/>
              <a:t>Example</a:t>
            </a:r>
            <a:r>
              <a:rPr lang="en-IN" b="1"/>
              <a:t>: </a:t>
            </a:r>
            <a:r>
              <a:rPr lang="en-IN"/>
              <a:t>Smartphone sales time series</a:t>
            </a:r>
          </a:p>
        </p:txBody>
      </p:sp>
      <p:graphicFrame>
        <p:nvGraphicFramePr>
          <p:cNvPr id="24" name="Content Placeholder 23" descr="Centered moving average for period 3 is begin fraction left parenthesis 5.35 plus 5.6 right parenthesis divided by 2 end fraction equals 5.475. ">
            <a:extLst>
              <a:ext uri="{FF2B5EF4-FFF2-40B4-BE49-F238E27FC236}">
                <a16:creationId xmlns:a16="http://schemas.microsoft.com/office/drawing/2014/main" id="{DF3F1AD3-03D6-4F8E-85D5-A4AE1293DE8B}"/>
              </a:ext>
            </a:extLst>
          </p:cNvPr>
          <p:cNvGraphicFramePr>
            <a:graphicFrameLocks noGrp="1" noChangeAspect="1"/>
          </p:cNvGraphicFramePr>
          <p:nvPr>
            <p:ph idx="13"/>
            <p:extLst>
              <p:ext uri="{D42A27DB-BD31-4B8C-83A1-F6EECF244321}">
                <p14:modId xmlns:p14="http://schemas.microsoft.com/office/powerpoint/2010/main" val="656218192"/>
              </p:ext>
            </p:extLst>
          </p:nvPr>
        </p:nvGraphicFramePr>
        <p:xfrm>
          <a:off x="811551" y="2272983"/>
          <a:ext cx="7034924" cy="724809"/>
        </p:xfrm>
        <a:graphic>
          <a:graphicData uri="http://schemas.openxmlformats.org/presentationml/2006/ole">
            <mc:AlternateContent xmlns:mc="http://schemas.openxmlformats.org/markup-compatibility/2006">
              <mc:Choice xmlns:v="urn:schemas-microsoft-com:vml" Requires="v">
                <p:oleObj spid="_x0000_s420866" name="Equation" r:id="rId3" imgW="4190760" imgH="431640" progId="Equation.DSMT4">
                  <p:embed/>
                </p:oleObj>
              </mc:Choice>
              <mc:Fallback>
                <p:oleObj name="Equation" r:id="rId3" imgW="4190760" imgH="431640" progId="Equation.DSMT4">
                  <p:embed/>
                  <p:pic>
                    <p:nvPicPr>
                      <p:cNvPr id="0" name="OLE substitute image"/>
                      <p:cNvPicPr/>
                      <p:nvPr/>
                    </p:nvPicPr>
                    <p:blipFill>
                      <a:blip r:embed="rId4"/>
                      <a:stretch>
                        <a:fillRect/>
                      </a:stretch>
                    </p:blipFill>
                    <p:spPr>
                      <a:xfrm>
                        <a:off x="811551" y="2272983"/>
                        <a:ext cx="7034924" cy="724809"/>
                      </a:xfrm>
                      <a:prstGeom prst="rect">
                        <a:avLst/>
                      </a:prstGeom>
                    </p:spPr>
                  </p:pic>
                </p:oleObj>
              </mc:Fallback>
            </mc:AlternateContent>
          </a:graphicData>
        </a:graphic>
      </p:graphicFrame>
      <p:graphicFrame>
        <p:nvGraphicFramePr>
          <p:cNvPr id="9" name="Content Placeholder 17">
            <a:extLst>
              <a:ext uri="{FF2B5EF4-FFF2-40B4-BE49-F238E27FC236}">
                <a16:creationId xmlns:a16="http://schemas.microsoft.com/office/drawing/2014/main" id="{07685615-DED8-40C5-B5AF-AF9CAA36DDB0}"/>
              </a:ext>
            </a:extLst>
          </p:cNvPr>
          <p:cNvGraphicFramePr>
            <a:graphicFrameLocks noGrp="1"/>
          </p:cNvGraphicFramePr>
          <p:nvPr>
            <p:ph idx="10"/>
            <p:extLst>
              <p:ext uri="{D42A27DB-BD31-4B8C-83A1-F6EECF244321}">
                <p14:modId xmlns:p14="http://schemas.microsoft.com/office/powerpoint/2010/main" val="3903062707"/>
              </p:ext>
            </p:extLst>
          </p:nvPr>
        </p:nvGraphicFramePr>
        <p:xfrm>
          <a:off x="2275120" y="3058584"/>
          <a:ext cx="7641760" cy="3291840"/>
        </p:xfrm>
        <a:graphic>
          <a:graphicData uri="http://schemas.openxmlformats.org/drawingml/2006/table">
            <a:tbl>
              <a:tblPr firstRow="1" bandRow="1">
                <a:tableStyleId>{073A0DAA-6AF3-43AB-8588-CEC1D06C72B9}</a:tableStyleId>
              </a:tblPr>
              <a:tblGrid>
                <a:gridCol w="1910440">
                  <a:extLst>
                    <a:ext uri="{9D8B030D-6E8A-4147-A177-3AD203B41FA5}">
                      <a16:colId xmlns:a16="http://schemas.microsoft.com/office/drawing/2014/main" val="3114239494"/>
                    </a:ext>
                  </a:extLst>
                </a:gridCol>
                <a:gridCol w="1910440">
                  <a:extLst>
                    <a:ext uri="{9D8B030D-6E8A-4147-A177-3AD203B41FA5}">
                      <a16:colId xmlns:a16="http://schemas.microsoft.com/office/drawing/2014/main" val="3837897735"/>
                    </a:ext>
                  </a:extLst>
                </a:gridCol>
                <a:gridCol w="1910440">
                  <a:extLst>
                    <a:ext uri="{9D8B030D-6E8A-4147-A177-3AD203B41FA5}">
                      <a16:colId xmlns:a16="http://schemas.microsoft.com/office/drawing/2014/main" val="3889826133"/>
                    </a:ext>
                  </a:extLst>
                </a:gridCol>
                <a:gridCol w="1910440">
                  <a:extLst>
                    <a:ext uri="{9D8B030D-6E8A-4147-A177-3AD203B41FA5}">
                      <a16:colId xmlns:a16="http://schemas.microsoft.com/office/drawing/2014/main" val="4246185568"/>
                    </a:ext>
                  </a:extLst>
                </a:gridCol>
              </a:tblGrid>
              <a:tr h="316744">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Centered MA</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361539">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361539">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6.675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61539">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6.763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61539">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61539">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61539">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61539">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61539">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3440170886"/>
      </p:ext>
    </p:extLst>
  </p:cSld>
  <p:clrMapOvr>
    <a:masterClrMapping/>
  </p:clrMapOvr>
  <p:transition/>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Calculating the Seasonal Indexes (4 of 7)</a:t>
            </a:r>
            <a:endParaRPr lang="en-IN"/>
          </a:p>
        </p:txBody>
      </p:sp>
      <p:sp>
        <p:nvSpPr>
          <p:cNvPr id="3" name="Content Placeholder 2"/>
          <p:cNvSpPr>
            <a:spLocks noGrp="1"/>
          </p:cNvSpPr>
          <p:nvPr>
            <p:ph idx="1"/>
          </p:nvPr>
        </p:nvSpPr>
        <p:spPr>
          <a:xfrm>
            <a:off x="476843" y="1825625"/>
            <a:ext cx="11241915" cy="4351338"/>
          </a:xfrm>
        </p:spPr>
        <p:txBody>
          <a:bodyPr/>
          <a:lstStyle/>
          <a:p>
            <a:r>
              <a:rPr lang="en-US"/>
              <a:t>The centered moving average values tend to “smooth out” both the seasonal and irregular fluctuations in the time series.</a:t>
            </a:r>
          </a:p>
          <a:p>
            <a:r>
              <a:rPr lang="en-US"/>
              <a:t>The centered moving averages represent the trend in the data and any random variation that was not removed by using the moving averages to smooth the data.</a:t>
            </a:r>
          </a:p>
          <a:p>
            <a:endParaRPr lang="en-US"/>
          </a:p>
          <a:p>
            <a:endParaRPr lang="en-IN"/>
          </a:p>
        </p:txBody>
      </p:sp>
      <p:sp>
        <p:nvSpPr>
          <p:cNvPr id="4" name="Slide Number Placeholder 3"/>
          <p:cNvSpPr>
            <a:spLocks noGrp="1"/>
          </p:cNvSpPr>
          <p:nvPr>
            <p:ph type="sldNum" sz="quarter" idx="4294967295"/>
          </p:nvPr>
        </p:nvSpPr>
        <p:spPr>
          <a:xfrm>
            <a:off x="11566525" y="6448425"/>
            <a:ext cx="625475" cy="273050"/>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1200" kern="1200">
                <a:solidFill>
                  <a:schemeClr val="tx1">
                    <a:tint val="75000"/>
                  </a:schemeClr>
                </a:solidFill>
                <a:effectLst>
                  <a:outerShdw blurRad="38100" dist="38100" dir="2700000" algn="tl">
                    <a:srgbClr val="000000">
                      <a:alpha val="43137"/>
                    </a:srgbClr>
                  </a:outerShdw>
                </a:effectLst>
                <a:latin typeface="MS Reference Serif" pitchFamily="18" charset="0"/>
                <a:ea typeface="+mn-ea"/>
                <a:cs typeface="+mn-cs"/>
              </a:defRPr>
            </a:lvl1pPr>
            <a:lvl2pPr marL="4572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defTabSz="914400" rtl="0" eaLnBrk="0" fontAlgn="base" latinLnBrk="0"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fld id="{AA928EFD-D074-40A1-9EA2-11CE68F36381}" type="slidenum">
              <a:rPr lang="en-US" smtClean="0"/>
              <a:t>901</a:t>
            </a:fld>
            <a:endParaRPr lang="en-US"/>
          </a:p>
        </p:txBody>
      </p:sp>
    </p:spTree>
    <p:extLst>
      <p:ext uri="{BB962C8B-B14F-4D97-AF65-F5344CB8AC3E}">
        <p14:creationId xmlns:p14="http://schemas.microsoft.com/office/powerpoint/2010/main" val="3013805451"/>
      </p:ext>
    </p:extLst>
  </p:cSld>
  <p:clrMapOvr>
    <a:masterClrMapping/>
  </p:clrMapOvr>
  <p:transition/>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Calculating the Seasonal Indexes (5 of 7)</a:t>
            </a:r>
            <a:endParaRPr lang="en-IN"/>
          </a:p>
        </p:txBody>
      </p:sp>
      <p:sp>
        <p:nvSpPr>
          <p:cNvPr id="3" name="Content Placeholder 2"/>
          <p:cNvSpPr>
            <a:spLocks noGrp="1"/>
          </p:cNvSpPr>
          <p:nvPr>
            <p:ph sz="half" idx="1"/>
          </p:nvPr>
        </p:nvSpPr>
        <p:spPr>
          <a:xfrm>
            <a:off x="476844" y="1825625"/>
            <a:ext cx="6670716" cy="963295"/>
          </a:xfrm>
        </p:spPr>
        <p:txBody>
          <a:bodyPr/>
          <a:lstStyle/>
          <a:p>
            <a:pPr marL="0" indent="0">
              <a:spcBef>
                <a:spcPts val="600"/>
              </a:spcBef>
              <a:spcAft>
                <a:spcPct val="0"/>
              </a:spcAft>
              <a:buNone/>
            </a:pPr>
            <a:r>
              <a:rPr lang="en-IN" b="1" u="sng"/>
              <a:t>Example</a:t>
            </a:r>
            <a:r>
              <a:rPr lang="en-IN" b="1"/>
              <a:t>: </a:t>
            </a:r>
            <a:r>
              <a:rPr lang="en-IN"/>
              <a:t>Smartphone sales time series</a:t>
            </a:r>
          </a:p>
          <a:p>
            <a:r>
              <a:rPr lang="en-US" sz="2200"/>
              <a:t>Step 3. Determine the seasonal &amp; irregular factors</a:t>
            </a:r>
            <a:endParaRPr lang="en-IN" sz="2200"/>
          </a:p>
        </p:txBody>
      </p:sp>
      <p:graphicFrame>
        <p:nvGraphicFramePr>
          <p:cNvPr id="16" name="Content Placeholder 15" descr="S subscript t baseline I subscript t baseline.">
            <a:extLst>
              <a:ext uri="{FF2B5EF4-FFF2-40B4-BE49-F238E27FC236}">
                <a16:creationId xmlns:a16="http://schemas.microsoft.com/office/drawing/2014/main" id="{1C7B46D7-BE93-457E-93F4-B7F3A62F018F}"/>
              </a:ext>
            </a:extLst>
          </p:cNvPr>
          <p:cNvGraphicFramePr>
            <a:graphicFrameLocks noGrp="1" noChangeAspect="1"/>
          </p:cNvGraphicFramePr>
          <p:nvPr>
            <p:ph sz="half" idx="10"/>
            <p:extLst>
              <p:ext uri="{D42A27DB-BD31-4B8C-83A1-F6EECF244321}">
                <p14:modId xmlns:p14="http://schemas.microsoft.com/office/powerpoint/2010/main" val="1493207378"/>
              </p:ext>
            </p:extLst>
          </p:nvPr>
        </p:nvGraphicFramePr>
        <p:xfrm>
          <a:off x="7042784" y="2318201"/>
          <a:ext cx="729615" cy="470719"/>
        </p:xfrm>
        <a:graphic>
          <a:graphicData uri="http://schemas.openxmlformats.org/presentationml/2006/ole">
            <mc:AlternateContent xmlns:mc="http://schemas.openxmlformats.org/markup-compatibility/2006">
              <mc:Choice xmlns:v="urn:schemas-microsoft-com:vml" Requires="v">
                <p:oleObj spid="_x0000_s421890" name="Equation" r:id="rId3" imgW="393480" imgH="253800" progId="Equation.DSMT4">
                  <p:embed/>
                </p:oleObj>
              </mc:Choice>
              <mc:Fallback>
                <p:oleObj name="Equation" r:id="rId3" imgW="393480" imgH="253800" progId="Equation.DSMT4">
                  <p:embed/>
                  <p:pic>
                    <p:nvPicPr>
                      <p:cNvPr id="0" name="OLE substitute image"/>
                      <p:cNvPicPr/>
                      <p:nvPr/>
                    </p:nvPicPr>
                    <p:blipFill>
                      <a:blip r:embed="rId4"/>
                      <a:stretch>
                        <a:fillRect/>
                      </a:stretch>
                    </p:blipFill>
                    <p:spPr>
                      <a:xfrm>
                        <a:off x="7042784" y="2318201"/>
                        <a:ext cx="729615" cy="470719"/>
                      </a:xfrm>
                      <a:prstGeom prst="rect">
                        <a:avLst/>
                      </a:prstGeom>
                    </p:spPr>
                  </p:pic>
                </p:oleObj>
              </mc:Fallback>
            </mc:AlternateContent>
          </a:graphicData>
        </a:graphic>
      </p:graphicFrame>
      <p:graphicFrame>
        <p:nvGraphicFramePr>
          <p:cNvPr id="10" name="Content Placeholder 9">
            <a:extLst>
              <a:ext uri="{FF2B5EF4-FFF2-40B4-BE49-F238E27FC236}">
                <a16:creationId xmlns:a16="http://schemas.microsoft.com/office/drawing/2014/main" id="{474112F8-60D0-47C0-AB4B-6D2B15DA6F3F}"/>
              </a:ext>
            </a:extLst>
          </p:cNvPr>
          <p:cNvGraphicFramePr>
            <a:graphicFrameLocks noGrp="1"/>
          </p:cNvGraphicFramePr>
          <p:nvPr>
            <p:ph sz="half" idx="2"/>
            <p:extLst>
              <p:ext uri="{D42A27DB-BD31-4B8C-83A1-F6EECF244321}">
                <p14:modId xmlns:p14="http://schemas.microsoft.com/office/powerpoint/2010/main" val="1381622835"/>
              </p:ext>
            </p:extLst>
          </p:nvPr>
        </p:nvGraphicFramePr>
        <p:xfrm>
          <a:off x="1412622" y="2786371"/>
          <a:ext cx="9366755" cy="3566160"/>
        </p:xfrm>
        <a:graphic>
          <a:graphicData uri="http://schemas.openxmlformats.org/drawingml/2006/table">
            <a:tbl>
              <a:tblPr firstRow="1" bandRow="1">
                <a:tableStyleId>{073A0DAA-6AF3-43AB-8588-CEC1D06C72B9}</a:tableStyleId>
              </a:tblPr>
              <a:tblGrid>
                <a:gridCol w="1873351">
                  <a:extLst>
                    <a:ext uri="{9D8B030D-6E8A-4147-A177-3AD203B41FA5}">
                      <a16:colId xmlns:a16="http://schemas.microsoft.com/office/drawing/2014/main" val="3114239494"/>
                    </a:ext>
                  </a:extLst>
                </a:gridCol>
                <a:gridCol w="1873351">
                  <a:extLst>
                    <a:ext uri="{9D8B030D-6E8A-4147-A177-3AD203B41FA5}">
                      <a16:colId xmlns:a16="http://schemas.microsoft.com/office/drawing/2014/main" val="3889826133"/>
                    </a:ext>
                  </a:extLst>
                </a:gridCol>
                <a:gridCol w="1873351">
                  <a:extLst>
                    <a:ext uri="{9D8B030D-6E8A-4147-A177-3AD203B41FA5}">
                      <a16:colId xmlns:a16="http://schemas.microsoft.com/office/drawing/2014/main" val="3362627098"/>
                    </a:ext>
                  </a:extLst>
                </a:gridCol>
                <a:gridCol w="1873351">
                  <a:extLst>
                    <a:ext uri="{9D8B030D-6E8A-4147-A177-3AD203B41FA5}">
                      <a16:colId xmlns:a16="http://schemas.microsoft.com/office/drawing/2014/main" val="1973783582"/>
                    </a:ext>
                  </a:extLst>
                </a:gridCol>
                <a:gridCol w="1873351">
                  <a:extLst>
                    <a:ext uri="{9D8B030D-6E8A-4147-A177-3AD203B41FA5}">
                      <a16:colId xmlns:a16="http://schemas.microsoft.com/office/drawing/2014/main" val="2942401724"/>
                    </a:ext>
                  </a:extLst>
                </a:gridCol>
              </a:tblGrid>
              <a:tr h="418511">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Centered MA</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Seasonal irregular value</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201823">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201823">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4833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5.475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48335">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4833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.971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4833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4833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48335">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1535865282"/>
      </p:ext>
    </p:extLst>
  </p:cSld>
  <p:clrMapOvr>
    <a:masterClrMapping/>
  </p:clrMapOvr>
  <p:transition/>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a:t>Calculating the Seasonal Indexes (6 of 7)</a:t>
            </a:r>
            <a:endParaRPr lang="en-IN"/>
          </a:p>
        </p:txBody>
      </p:sp>
      <p:sp>
        <p:nvSpPr>
          <p:cNvPr id="3" name="Content Placeholder 2"/>
          <p:cNvSpPr>
            <a:spLocks noGrp="1"/>
          </p:cNvSpPr>
          <p:nvPr>
            <p:ph sz="half" idx="1"/>
          </p:nvPr>
        </p:nvSpPr>
        <p:spPr>
          <a:xfrm>
            <a:off x="476249" y="1825625"/>
            <a:ext cx="11242675" cy="841375"/>
          </a:xfrm>
        </p:spPr>
        <p:txBody>
          <a:bodyPr/>
          <a:lstStyle/>
          <a:p>
            <a:pPr marL="0" indent="0">
              <a:spcBef>
                <a:spcPts val="600"/>
              </a:spcBef>
              <a:spcAft>
                <a:spcPct val="0"/>
              </a:spcAft>
              <a:buNone/>
            </a:pPr>
            <a:r>
              <a:rPr lang="en-IN" b="1" u="sng"/>
              <a:t>Example</a:t>
            </a:r>
            <a:r>
              <a:rPr lang="en-IN" b="1"/>
              <a:t>:</a:t>
            </a:r>
            <a:r>
              <a:rPr lang="en-IN"/>
              <a:t> Smartphone sales time series</a:t>
            </a:r>
          </a:p>
          <a:p>
            <a:r>
              <a:rPr lang="en-US" sz="2200"/>
              <a:t>Step 3. Continued</a:t>
            </a:r>
            <a:endParaRPr lang="en-IN" sz="2200"/>
          </a:p>
        </p:txBody>
      </p:sp>
      <p:graphicFrame>
        <p:nvGraphicFramePr>
          <p:cNvPr id="11" name="Content Placeholder 10">
            <a:extLst>
              <a:ext uri="{FF2B5EF4-FFF2-40B4-BE49-F238E27FC236}">
                <a16:creationId xmlns:a16="http://schemas.microsoft.com/office/drawing/2014/main" id="{95A69D88-EEE3-436C-AE64-89E004CF2CC8}"/>
              </a:ext>
            </a:extLst>
          </p:cNvPr>
          <p:cNvGraphicFramePr>
            <a:graphicFrameLocks noGrp="1"/>
          </p:cNvGraphicFramePr>
          <p:nvPr>
            <p:ph sz="half" idx="2"/>
            <p:extLst>
              <p:ext uri="{D42A27DB-BD31-4B8C-83A1-F6EECF244321}">
                <p14:modId xmlns:p14="http://schemas.microsoft.com/office/powerpoint/2010/main" val="37032330"/>
              </p:ext>
            </p:extLst>
          </p:nvPr>
        </p:nvGraphicFramePr>
        <p:xfrm>
          <a:off x="1394295" y="2771457"/>
          <a:ext cx="9403410" cy="3566160"/>
        </p:xfrm>
        <a:graphic>
          <a:graphicData uri="http://schemas.openxmlformats.org/drawingml/2006/table">
            <a:tbl>
              <a:tblPr firstRow="1" bandRow="1">
                <a:tableStyleId>{073A0DAA-6AF3-43AB-8588-CEC1D06C72B9}</a:tableStyleId>
              </a:tblPr>
              <a:tblGrid>
                <a:gridCol w="1880682">
                  <a:extLst>
                    <a:ext uri="{9D8B030D-6E8A-4147-A177-3AD203B41FA5}">
                      <a16:colId xmlns:a16="http://schemas.microsoft.com/office/drawing/2014/main" val="3114239494"/>
                    </a:ext>
                  </a:extLst>
                </a:gridCol>
                <a:gridCol w="1880682">
                  <a:extLst>
                    <a:ext uri="{9D8B030D-6E8A-4147-A177-3AD203B41FA5}">
                      <a16:colId xmlns:a16="http://schemas.microsoft.com/office/drawing/2014/main" val="3837897735"/>
                    </a:ext>
                  </a:extLst>
                </a:gridCol>
                <a:gridCol w="1880682">
                  <a:extLst>
                    <a:ext uri="{9D8B030D-6E8A-4147-A177-3AD203B41FA5}">
                      <a16:colId xmlns:a16="http://schemas.microsoft.com/office/drawing/2014/main" val="3889826133"/>
                    </a:ext>
                  </a:extLst>
                </a:gridCol>
                <a:gridCol w="1880682">
                  <a:extLst>
                    <a:ext uri="{9D8B030D-6E8A-4147-A177-3AD203B41FA5}">
                      <a16:colId xmlns:a16="http://schemas.microsoft.com/office/drawing/2014/main" val="4246185568"/>
                    </a:ext>
                  </a:extLst>
                </a:gridCol>
                <a:gridCol w="1880682">
                  <a:extLst>
                    <a:ext uri="{9D8B030D-6E8A-4147-A177-3AD203B41FA5}">
                      <a16:colId xmlns:a16="http://schemas.microsoft.com/office/drawing/2014/main" val="1595787685"/>
                    </a:ext>
                  </a:extLst>
                </a:gridCol>
              </a:tblGrid>
              <a:tr h="0">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Centered MA</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b="0"/>
                        <a:t>Seasonal irregular value</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364612">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6.538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.918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364612">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6.675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64612">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6.763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64612">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6.838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1.141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64612">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6.938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.908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64612">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7.075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64612">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64612">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rgbClr val="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693616608"/>
      </p:ext>
    </p:extLst>
  </p:cSld>
  <p:clrMapOvr>
    <a:masterClrMapping/>
  </p:clrMapOvr>
  <p:transition/>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473075"/>
            <a:ext cx="11242675" cy="1217613"/>
          </a:xfrm>
        </p:spPr>
        <p:txBody>
          <a:bodyPr/>
          <a:lstStyle/>
          <a:p>
            <a:r>
              <a:rPr lang="en-US"/>
              <a:t>Calculating the Seasonal Indexes (7 of 7)</a:t>
            </a:r>
          </a:p>
        </p:txBody>
      </p:sp>
      <p:sp>
        <p:nvSpPr>
          <p:cNvPr id="3" name="Content Placeholder 2"/>
          <p:cNvSpPr>
            <a:spLocks noGrp="1"/>
          </p:cNvSpPr>
          <p:nvPr>
            <p:ph sz="half" idx="1"/>
          </p:nvPr>
        </p:nvSpPr>
        <p:spPr>
          <a:xfrm>
            <a:off x="476250" y="1825625"/>
            <a:ext cx="11090275" cy="1217613"/>
          </a:xfrm>
        </p:spPr>
        <p:txBody>
          <a:bodyPr/>
          <a:lstStyle/>
          <a:p>
            <a:pPr marL="0" indent="0">
              <a:spcBef>
                <a:spcPts val="600"/>
              </a:spcBef>
              <a:spcAft>
                <a:spcPct val="0"/>
              </a:spcAft>
              <a:buNone/>
            </a:pPr>
            <a:r>
              <a:rPr lang="en-IN" b="1" u="sng"/>
              <a:t>Example</a:t>
            </a:r>
            <a:r>
              <a:rPr lang="en-IN" b="1"/>
              <a:t>: </a:t>
            </a:r>
            <a:r>
              <a:rPr lang="en-IN"/>
              <a:t>Smartphone sales time series</a:t>
            </a:r>
          </a:p>
          <a:p>
            <a:r>
              <a:rPr lang="en-US" sz="2200"/>
              <a:t>Step 4. Determine the average seasonal factors.  </a:t>
            </a:r>
          </a:p>
          <a:p>
            <a:endParaRPr lang="en-IN"/>
          </a:p>
        </p:txBody>
      </p:sp>
      <p:graphicFrame>
        <p:nvGraphicFramePr>
          <p:cNvPr id="14" name="Content Placeholder 13" descr="Averaging all S subscript t baseline I subscript t baseline values corresponding to that season.">
            <a:extLst>
              <a:ext uri="{FF2B5EF4-FFF2-40B4-BE49-F238E27FC236}">
                <a16:creationId xmlns:a16="http://schemas.microsoft.com/office/drawing/2014/main" id="{FA1C53B0-49D8-4226-9C4E-41296550EF3D}"/>
              </a:ext>
            </a:extLst>
          </p:cNvPr>
          <p:cNvGraphicFramePr>
            <a:graphicFrameLocks noGrp="1" noChangeAspect="1"/>
          </p:cNvGraphicFramePr>
          <p:nvPr>
            <p:ph sz="half" idx="2"/>
            <p:extLst>
              <p:ext uri="{D42A27DB-BD31-4B8C-83A1-F6EECF244321}">
                <p14:modId xmlns:p14="http://schemas.microsoft.com/office/powerpoint/2010/main" val="3540817059"/>
              </p:ext>
            </p:extLst>
          </p:nvPr>
        </p:nvGraphicFramePr>
        <p:xfrm>
          <a:off x="762635" y="2823211"/>
          <a:ext cx="7285341" cy="440054"/>
        </p:xfrm>
        <a:graphic>
          <a:graphicData uri="http://schemas.openxmlformats.org/presentationml/2006/ole">
            <mc:AlternateContent xmlns:mc="http://schemas.openxmlformats.org/markup-compatibility/2006">
              <mc:Choice xmlns:v="urn:schemas-microsoft-com:vml" Requires="v">
                <p:oleObj spid="_x0000_s422914" name="Equation" r:id="rId3" imgW="3771720" imgH="228600" progId="Equation.DSMT4">
                  <p:embed/>
                </p:oleObj>
              </mc:Choice>
              <mc:Fallback>
                <p:oleObj name="Equation" r:id="rId3" imgW="3771720" imgH="228600" progId="Equation.DSMT4">
                  <p:embed/>
                  <p:pic>
                    <p:nvPicPr>
                      <p:cNvPr id="0" name="OLE substitute image"/>
                      <p:cNvPicPr/>
                      <p:nvPr/>
                    </p:nvPicPr>
                    <p:blipFill>
                      <a:blip r:embed="rId4"/>
                      <a:stretch>
                        <a:fillRect/>
                      </a:stretch>
                    </p:blipFill>
                    <p:spPr>
                      <a:xfrm>
                        <a:off x="762635" y="2823211"/>
                        <a:ext cx="7285341" cy="440054"/>
                      </a:xfrm>
                      <a:prstGeom prst="rect">
                        <a:avLst/>
                      </a:prstGeom>
                    </p:spPr>
                  </p:pic>
                </p:oleObj>
              </mc:Fallback>
            </mc:AlternateContent>
          </a:graphicData>
        </a:graphic>
      </p:graphicFrame>
      <p:pic>
        <p:nvPicPr>
          <p:cNvPr id="7" name="Content Placeholder 6" descr="Seasonal irregular values for Quarter 1 are .971, .918, and .908. The seasonal index is .93.&#10;Seasonal irregular values for Quarter 2 are .840, .839, and .834. The seasonal index is .84.&#10;Seasonal irregular values for Quarter 3 are 1.096, 1.075, and 1.109. The seasonal index is 1.09.&#10;Seasonal irregular values for Quarter 4 are 1.133, 1.156, and 1.141. The seasonal index is 1.14.&#10;The total seasonal index is 4.">
            <a:extLst>
              <a:ext uri="{FF2B5EF4-FFF2-40B4-BE49-F238E27FC236}">
                <a16:creationId xmlns:a16="http://schemas.microsoft.com/office/drawing/2014/main" id="{A91BFA4A-16D8-4A45-91E4-7F0D6281C70B}"/>
              </a:ext>
            </a:extLst>
          </p:cNvPr>
          <p:cNvPicPr>
            <a:picLocks noGrp="1" noChangeAspect="1"/>
          </p:cNvPicPr>
          <p:nvPr>
            <p:ph sz="half" idx="10"/>
          </p:nvPr>
        </p:nvPicPr>
        <p:blipFill>
          <a:blip r:embed="rId5"/>
          <a:stretch>
            <a:fillRect/>
          </a:stretch>
        </p:blipFill>
        <p:spPr>
          <a:xfrm>
            <a:off x="1510938" y="3333750"/>
            <a:ext cx="9170123" cy="2971799"/>
          </a:xfrm>
        </p:spPr>
      </p:pic>
    </p:spTree>
    <p:extLst>
      <p:ext uri="{BB962C8B-B14F-4D97-AF65-F5344CB8AC3E}">
        <p14:creationId xmlns:p14="http://schemas.microsoft.com/office/powerpoint/2010/main" val="1678880271"/>
      </p:ext>
    </p:extLst>
  </p:cSld>
  <p:clrMapOvr>
    <a:masterClrMapping/>
  </p:clrMapOvr>
  <p:transition/>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err="1"/>
              <a:t>Deseasonalizing Time Series to Identify Trend (1 of 4)</a:t>
            </a:r>
            <a:endParaRPr lang="en-IN"/>
          </a:p>
        </p:txBody>
      </p:sp>
      <p:sp>
        <p:nvSpPr>
          <p:cNvPr id="3" name="Content Placeholder 2"/>
          <p:cNvSpPr>
            <a:spLocks noGrp="1"/>
          </p:cNvSpPr>
          <p:nvPr>
            <p:ph sz="half" idx="1"/>
          </p:nvPr>
        </p:nvSpPr>
        <p:spPr>
          <a:xfrm>
            <a:off x="476249" y="1825625"/>
            <a:ext cx="11242675" cy="993775"/>
          </a:xfrm>
        </p:spPr>
        <p:txBody>
          <a:bodyPr/>
          <a:lstStyle/>
          <a:p>
            <a:pPr marL="0" indent="0">
              <a:spcBef>
                <a:spcPts val="600"/>
              </a:spcBef>
              <a:spcAft>
                <a:spcPct val="0"/>
              </a:spcAft>
              <a:buNone/>
            </a:pPr>
            <a:r>
              <a:rPr lang="en-IN" b="1" u="sng"/>
              <a:t>Example</a:t>
            </a:r>
            <a:r>
              <a:rPr lang="en-IN" b="1"/>
              <a:t>: </a:t>
            </a:r>
            <a:r>
              <a:rPr lang="en-IN"/>
              <a:t>Smartphone sales time series</a:t>
            </a:r>
          </a:p>
          <a:p>
            <a:r>
              <a:rPr lang="en-US" sz="2200"/>
              <a:t>Step 5. Determine the deseasonalized data. </a:t>
            </a:r>
          </a:p>
        </p:txBody>
      </p:sp>
      <p:graphicFrame>
        <p:nvGraphicFramePr>
          <p:cNvPr id="12" name="Content Placeholder 11">
            <a:extLst>
              <a:ext uri="{FF2B5EF4-FFF2-40B4-BE49-F238E27FC236}">
                <a16:creationId xmlns:a16="http://schemas.microsoft.com/office/drawing/2014/main" id="{28265090-2123-437F-A8C8-B6ACEAA576F5}"/>
              </a:ext>
            </a:extLst>
          </p:cNvPr>
          <p:cNvGraphicFramePr>
            <a:graphicFrameLocks noGrp="1"/>
          </p:cNvGraphicFramePr>
          <p:nvPr>
            <p:ph sz="half" idx="2"/>
            <p:extLst>
              <p:ext uri="{D42A27DB-BD31-4B8C-83A1-F6EECF244321}">
                <p14:modId xmlns:p14="http://schemas.microsoft.com/office/powerpoint/2010/main" val="2028839857"/>
              </p:ext>
            </p:extLst>
          </p:nvPr>
        </p:nvGraphicFramePr>
        <p:xfrm>
          <a:off x="1288097" y="3093085"/>
          <a:ext cx="9615805" cy="3291840"/>
        </p:xfrm>
        <a:graphic>
          <a:graphicData uri="http://schemas.openxmlformats.org/drawingml/2006/table">
            <a:tbl>
              <a:tblPr firstRow="1" bandRow="1">
                <a:tableStyleId>{073A0DAA-6AF3-43AB-8588-CEC1D06C72B9}</a:tableStyleId>
              </a:tblPr>
              <a:tblGrid>
                <a:gridCol w="1386840">
                  <a:extLst>
                    <a:ext uri="{9D8B030D-6E8A-4147-A177-3AD203B41FA5}">
                      <a16:colId xmlns:a16="http://schemas.microsoft.com/office/drawing/2014/main" val="3114239494"/>
                    </a:ext>
                  </a:extLst>
                </a:gridCol>
                <a:gridCol w="1402080">
                  <a:extLst>
                    <a:ext uri="{9D8B030D-6E8A-4147-A177-3AD203B41FA5}">
                      <a16:colId xmlns:a16="http://schemas.microsoft.com/office/drawing/2014/main" val="3889826133"/>
                    </a:ext>
                  </a:extLst>
                </a:gridCol>
                <a:gridCol w="1905000">
                  <a:extLst>
                    <a:ext uri="{9D8B030D-6E8A-4147-A177-3AD203B41FA5}">
                      <a16:colId xmlns:a16="http://schemas.microsoft.com/office/drawing/2014/main" val="3362627098"/>
                    </a:ext>
                  </a:extLst>
                </a:gridCol>
                <a:gridCol w="2194560">
                  <a:extLst>
                    <a:ext uri="{9D8B030D-6E8A-4147-A177-3AD203B41FA5}">
                      <a16:colId xmlns:a16="http://schemas.microsoft.com/office/drawing/2014/main" val="1973783582"/>
                    </a:ext>
                  </a:extLst>
                </a:gridCol>
                <a:gridCol w="2727325">
                  <a:extLst>
                    <a:ext uri="{9D8B030D-6E8A-4147-A177-3AD203B41FA5}">
                      <a16:colId xmlns:a16="http://schemas.microsoft.com/office/drawing/2014/main" val="2942401724"/>
                    </a:ext>
                  </a:extLst>
                </a:gridCol>
              </a:tblGrid>
              <a:tr h="304800">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Seasonal Index</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Deseasonalized sales</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325274">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325274">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25274">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25274">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25274">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25274">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25274">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25274">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2718158712"/>
      </p:ext>
    </p:extLst>
  </p:cSld>
  <p:clrMapOvr>
    <a:masterClrMapping/>
  </p:clrMapOvr>
  <p:transition/>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Deseasonalizing Time Series to Identify Trend (2 of 4)</a:t>
            </a:r>
            <a:endParaRPr lang="en-IN"/>
          </a:p>
        </p:txBody>
      </p:sp>
      <p:sp>
        <p:nvSpPr>
          <p:cNvPr id="3" name="Content Placeholder 2"/>
          <p:cNvSpPr>
            <a:spLocks noGrp="1"/>
          </p:cNvSpPr>
          <p:nvPr>
            <p:ph sz="half" idx="1"/>
          </p:nvPr>
        </p:nvSpPr>
        <p:spPr>
          <a:xfrm>
            <a:off x="476844" y="1825625"/>
            <a:ext cx="11241914" cy="855977"/>
          </a:xfrm>
        </p:spPr>
        <p:txBody>
          <a:bodyPr/>
          <a:lstStyle/>
          <a:p>
            <a:pPr marL="0" indent="0">
              <a:spcBef>
                <a:spcPts val="600"/>
              </a:spcBef>
              <a:spcAft>
                <a:spcPct val="0"/>
              </a:spcAft>
              <a:buNone/>
            </a:pPr>
            <a:r>
              <a:rPr lang="en-IN" b="1" u="sng"/>
              <a:t>Example</a:t>
            </a:r>
            <a:r>
              <a:rPr lang="en-IN" b="1"/>
              <a:t>: </a:t>
            </a:r>
            <a:r>
              <a:rPr lang="en-IN"/>
              <a:t>Smartphone sales time series</a:t>
            </a:r>
          </a:p>
          <a:p>
            <a:r>
              <a:rPr lang="en-US" sz="2200"/>
              <a:t>Step 5. Continued:  </a:t>
            </a:r>
          </a:p>
        </p:txBody>
      </p:sp>
      <p:graphicFrame>
        <p:nvGraphicFramePr>
          <p:cNvPr id="13" name="Content Placeholder 12" descr="Divide the data point values Y subscript t baseline by S subscript t baseline.">
            <a:extLst>
              <a:ext uri="{FF2B5EF4-FFF2-40B4-BE49-F238E27FC236}">
                <a16:creationId xmlns:a16="http://schemas.microsoft.com/office/drawing/2014/main" id="{BA2146C0-A169-4087-995D-420EAE27A457}"/>
              </a:ext>
            </a:extLst>
          </p:cNvPr>
          <p:cNvGraphicFramePr>
            <a:graphicFrameLocks noGrp="1" noChangeAspect="1"/>
          </p:cNvGraphicFramePr>
          <p:nvPr>
            <p:ph sz="half" idx="10"/>
            <p:extLst>
              <p:ext uri="{D42A27DB-BD31-4B8C-83A1-F6EECF244321}">
                <p14:modId xmlns:p14="http://schemas.microsoft.com/office/powerpoint/2010/main" val="3527959430"/>
              </p:ext>
            </p:extLst>
          </p:nvPr>
        </p:nvGraphicFramePr>
        <p:xfrm>
          <a:off x="3954461" y="2341652"/>
          <a:ext cx="5106035" cy="444003"/>
        </p:xfrm>
        <a:graphic>
          <a:graphicData uri="http://schemas.openxmlformats.org/presentationml/2006/ole">
            <mc:AlternateContent xmlns:mc="http://schemas.openxmlformats.org/markup-compatibility/2006">
              <mc:Choice xmlns:v="urn:schemas-microsoft-com:vml" Requires="v">
                <p:oleObj spid="_x0000_s423938" name="Equation" r:id="rId3" imgW="2628720" imgH="228600" progId="Equation.DSMT4">
                  <p:embed/>
                </p:oleObj>
              </mc:Choice>
              <mc:Fallback>
                <p:oleObj name="Equation" r:id="rId3" imgW="2628720" imgH="228600" progId="Equation.DSMT4">
                  <p:embed/>
                  <p:pic>
                    <p:nvPicPr>
                      <p:cNvPr id="0" name="OLE substitute image"/>
                      <p:cNvPicPr/>
                      <p:nvPr/>
                    </p:nvPicPr>
                    <p:blipFill>
                      <a:blip r:embed="rId4"/>
                      <a:stretch>
                        <a:fillRect/>
                      </a:stretch>
                    </p:blipFill>
                    <p:spPr>
                      <a:xfrm>
                        <a:off x="3954461" y="2341652"/>
                        <a:ext cx="5106035" cy="444003"/>
                      </a:xfrm>
                      <a:prstGeom prst="rect">
                        <a:avLst/>
                      </a:prstGeom>
                    </p:spPr>
                  </p:pic>
                </p:oleObj>
              </mc:Fallback>
            </mc:AlternateContent>
          </a:graphicData>
        </a:graphic>
      </p:graphicFrame>
      <p:graphicFrame>
        <p:nvGraphicFramePr>
          <p:cNvPr id="12" name="Content Placeholder 11">
            <a:extLst>
              <a:ext uri="{FF2B5EF4-FFF2-40B4-BE49-F238E27FC236}">
                <a16:creationId xmlns:a16="http://schemas.microsoft.com/office/drawing/2014/main" id="{28265090-2123-437F-A8C8-B6ACEAA576F5}"/>
              </a:ext>
            </a:extLst>
          </p:cNvPr>
          <p:cNvGraphicFramePr>
            <a:graphicFrameLocks noGrp="1"/>
          </p:cNvGraphicFramePr>
          <p:nvPr>
            <p:ph sz="half" idx="2"/>
            <p:extLst>
              <p:ext uri="{D42A27DB-BD31-4B8C-83A1-F6EECF244321}">
                <p14:modId xmlns:p14="http://schemas.microsoft.com/office/powerpoint/2010/main" val="2642292918"/>
              </p:ext>
            </p:extLst>
          </p:nvPr>
        </p:nvGraphicFramePr>
        <p:xfrm>
          <a:off x="1303020" y="3092915"/>
          <a:ext cx="9585959" cy="3291840"/>
        </p:xfrm>
        <a:graphic>
          <a:graphicData uri="http://schemas.openxmlformats.org/drawingml/2006/table">
            <a:tbl>
              <a:tblPr firstRow="1" bandRow="1">
                <a:tableStyleId>{073A0DAA-6AF3-43AB-8588-CEC1D06C72B9}</a:tableStyleId>
              </a:tblPr>
              <a:tblGrid>
                <a:gridCol w="1382535">
                  <a:extLst>
                    <a:ext uri="{9D8B030D-6E8A-4147-A177-3AD203B41FA5}">
                      <a16:colId xmlns:a16="http://schemas.microsoft.com/office/drawing/2014/main" val="3114239494"/>
                    </a:ext>
                  </a:extLst>
                </a:gridCol>
                <a:gridCol w="1397727">
                  <a:extLst>
                    <a:ext uri="{9D8B030D-6E8A-4147-A177-3AD203B41FA5}">
                      <a16:colId xmlns:a16="http://schemas.microsoft.com/office/drawing/2014/main" val="3889826133"/>
                    </a:ext>
                  </a:extLst>
                </a:gridCol>
                <a:gridCol w="1899087">
                  <a:extLst>
                    <a:ext uri="{9D8B030D-6E8A-4147-A177-3AD203B41FA5}">
                      <a16:colId xmlns:a16="http://schemas.microsoft.com/office/drawing/2014/main" val="3362627098"/>
                    </a:ext>
                  </a:extLst>
                </a:gridCol>
                <a:gridCol w="2187749">
                  <a:extLst>
                    <a:ext uri="{9D8B030D-6E8A-4147-A177-3AD203B41FA5}">
                      <a16:colId xmlns:a16="http://schemas.microsoft.com/office/drawing/2014/main" val="1973783582"/>
                    </a:ext>
                  </a:extLst>
                </a:gridCol>
                <a:gridCol w="2718861">
                  <a:extLst>
                    <a:ext uri="{9D8B030D-6E8A-4147-A177-3AD203B41FA5}">
                      <a16:colId xmlns:a16="http://schemas.microsoft.com/office/drawing/2014/main" val="2942401724"/>
                    </a:ext>
                  </a:extLst>
                </a:gridCol>
              </a:tblGrid>
              <a:tr h="304800">
                <a:tc>
                  <a:txBody>
                    <a:bodyPr/>
                    <a:lstStyle/>
                    <a:p>
                      <a:pPr algn="ctr"/>
                      <a:r>
                        <a:rPr lang="en-IN" b="0"/>
                        <a:t>Year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 </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Sales (1000s)</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Seasonal Index</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Deseasonalized sales</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09532078"/>
                  </a:ext>
                </a:extLst>
              </a:tr>
              <a:tr h="325274">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4950539"/>
                  </a:ext>
                </a:extLst>
              </a:tr>
              <a:tr h="325274">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41605"/>
                  </a:ext>
                </a:extLst>
              </a:tr>
              <a:tr h="325274">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540067"/>
                  </a:ext>
                </a:extLst>
              </a:tr>
              <a:tr h="325274">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706471"/>
                  </a:ext>
                </a:extLst>
              </a:tr>
              <a:tr h="325274">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8073058"/>
                  </a:ext>
                </a:extLst>
              </a:tr>
              <a:tr h="325274">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662930"/>
                  </a:ext>
                </a:extLst>
              </a:tr>
              <a:tr h="325274">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9625398"/>
                  </a:ext>
                </a:extLst>
              </a:tr>
              <a:tr h="325274">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055329"/>
                  </a:ext>
                </a:extLst>
              </a:tr>
            </a:tbl>
          </a:graphicData>
        </a:graphic>
      </p:graphicFrame>
    </p:spTree>
    <p:extLst>
      <p:ext uri="{BB962C8B-B14F-4D97-AF65-F5344CB8AC3E}">
        <p14:creationId xmlns:p14="http://schemas.microsoft.com/office/powerpoint/2010/main" val="2210539880"/>
      </p:ext>
    </p:extLst>
  </p:cSld>
  <p:clrMapOvr>
    <a:masterClrMapping/>
  </p:clrMapOvr>
  <p:transition/>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normAutofit/>
          </a:bodyPr>
          <a:lstStyle/>
          <a:p>
            <a:r>
              <a:rPr lang="en-US" err="1"/>
              <a:t>Deseasonalizing Time Series to Identify Trend (3 of 4)</a:t>
            </a:r>
            <a:endParaRPr lang="en-IN"/>
          </a:p>
        </p:txBody>
      </p:sp>
      <p:sp>
        <p:nvSpPr>
          <p:cNvPr id="3" name="Content Placeholder 2"/>
          <p:cNvSpPr>
            <a:spLocks noGrp="1"/>
          </p:cNvSpPr>
          <p:nvPr>
            <p:ph sz="half" idx="1"/>
          </p:nvPr>
        </p:nvSpPr>
        <p:spPr>
          <a:xfrm>
            <a:off x="476250" y="1825625"/>
            <a:ext cx="11242675" cy="1467245"/>
          </a:xfrm>
        </p:spPr>
        <p:txBody>
          <a:bodyPr/>
          <a:lstStyle/>
          <a:p>
            <a:pPr marL="0" indent="0">
              <a:spcBef>
                <a:spcPts val="600"/>
              </a:spcBef>
              <a:spcAft>
                <a:spcPct val="0"/>
              </a:spcAft>
              <a:buNone/>
            </a:pPr>
            <a:r>
              <a:rPr lang="en-IN" b="1" u="sng"/>
              <a:t>Example</a:t>
            </a:r>
            <a:r>
              <a:rPr lang="en-IN" b="1"/>
              <a:t>: </a:t>
            </a:r>
            <a:r>
              <a:rPr lang="en-IN"/>
              <a:t>Smartphone sales time series</a:t>
            </a:r>
            <a:endParaRPr lang="en-US"/>
          </a:p>
          <a:p>
            <a:pPr marL="228600" lvl="1">
              <a:spcBef>
                <a:spcPts val="1000"/>
              </a:spcBef>
            </a:pPr>
            <a:r>
              <a:rPr lang="en-US" sz="2200"/>
              <a:t>Step 6. Determine a trend line of the deseasonalized data.</a:t>
            </a:r>
          </a:p>
          <a:p>
            <a:pPr marL="1203325" lvl="1" indent="0">
              <a:buNone/>
            </a:pPr>
            <a:r>
              <a:rPr lang="en-US" sz="2200"/>
              <a:t>Using the least squares method for t = 1, 2, ..., 12, gives:</a:t>
            </a:r>
            <a:endParaRPr lang="en-US"/>
          </a:p>
          <a:p>
            <a:endParaRPr lang="en-IN"/>
          </a:p>
        </p:txBody>
      </p:sp>
      <p:graphicFrame>
        <p:nvGraphicFramePr>
          <p:cNvPr id="12" name="Content Placeholder 11" descr="Begin equation. T subscript t baseline equals b subscript 0 baseline b subscript 1 baseline t. End equation.">
            <a:extLst>
              <a:ext uri="{FF2B5EF4-FFF2-40B4-BE49-F238E27FC236}">
                <a16:creationId xmlns:a16="http://schemas.microsoft.com/office/drawing/2014/main" id="{E09B7FE8-C175-45D5-AA48-0EEFDFBFE12D}"/>
              </a:ext>
            </a:extLst>
          </p:cNvPr>
          <p:cNvGraphicFramePr>
            <a:graphicFrameLocks noGrp="1" noChangeAspect="1"/>
          </p:cNvGraphicFramePr>
          <p:nvPr>
            <p:ph sz="half" idx="2"/>
            <p:extLst>
              <p:ext uri="{D42A27DB-BD31-4B8C-83A1-F6EECF244321}">
                <p14:modId xmlns:p14="http://schemas.microsoft.com/office/powerpoint/2010/main" val="577581282"/>
              </p:ext>
            </p:extLst>
          </p:nvPr>
        </p:nvGraphicFramePr>
        <p:xfrm>
          <a:off x="5206721" y="3560920"/>
          <a:ext cx="1778557" cy="508159"/>
        </p:xfrm>
        <a:graphic>
          <a:graphicData uri="http://schemas.openxmlformats.org/presentationml/2006/ole">
            <mc:AlternateContent xmlns:mc="http://schemas.openxmlformats.org/markup-compatibility/2006">
              <mc:Choice xmlns:v="urn:schemas-microsoft-com:vml" Requires="v">
                <p:oleObj spid="_x0000_s424963" name="Equation" r:id="rId3" imgW="799920" imgH="228600" progId="Equation.DSMT4">
                  <p:embed/>
                </p:oleObj>
              </mc:Choice>
              <mc:Fallback>
                <p:oleObj name="Equation" r:id="rId3" imgW="799920" imgH="228600" progId="Equation.DSMT4">
                  <p:embed/>
                  <p:pic>
                    <p:nvPicPr>
                      <p:cNvPr id="0" name="OLE substitute image"/>
                      <p:cNvPicPr/>
                      <p:nvPr/>
                    </p:nvPicPr>
                    <p:blipFill>
                      <a:blip r:embed="rId4"/>
                      <a:stretch>
                        <a:fillRect/>
                      </a:stretch>
                    </p:blipFill>
                    <p:spPr>
                      <a:xfrm>
                        <a:off x="5206721" y="3560920"/>
                        <a:ext cx="1778557" cy="508159"/>
                      </a:xfrm>
                      <a:prstGeom prst="rect">
                        <a:avLst/>
                      </a:prstGeom>
                    </p:spPr>
                  </p:pic>
                </p:oleObj>
              </mc:Fallback>
            </mc:AlternateContent>
          </a:graphicData>
        </a:graphic>
      </p:graphicFrame>
      <p:graphicFrame>
        <p:nvGraphicFramePr>
          <p:cNvPr id="16" name="Content Placeholder 15" descr="Begin equation. Deseasonalized sales subscript t baseline equals 5.10 plus 0.148t. End equation.">
            <a:extLst>
              <a:ext uri="{FF2B5EF4-FFF2-40B4-BE49-F238E27FC236}">
                <a16:creationId xmlns:a16="http://schemas.microsoft.com/office/drawing/2014/main" id="{7A3D8463-E101-425D-AE12-C707A8FF0B1C}"/>
              </a:ext>
            </a:extLst>
          </p:cNvPr>
          <p:cNvGraphicFramePr>
            <a:graphicFrameLocks noGrp="1" noChangeAspect="1"/>
          </p:cNvGraphicFramePr>
          <p:nvPr>
            <p:ph sz="half" idx="10"/>
            <p:extLst>
              <p:ext uri="{D42A27DB-BD31-4B8C-83A1-F6EECF244321}">
                <p14:modId xmlns:p14="http://schemas.microsoft.com/office/powerpoint/2010/main" val="1541156099"/>
              </p:ext>
            </p:extLst>
          </p:nvPr>
        </p:nvGraphicFramePr>
        <p:xfrm>
          <a:off x="3416404" y="4337129"/>
          <a:ext cx="5359192" cy="463776"/>
        </p:xfrm>
        <a:graphic>
          <a:graphicData uri="http://schemas.openxmlformats.org/presentationml/2006/ole">
            <mc:AlternateContent xmlns:mc="http://schemas.openxmlformats.org/markup-compatibility/2006">
              <mc:Choice xmlns:v="urn:schemas-microsoft-com:vml" Requires="v">
                <p:oleObj spid="_x0000_s424964" name="Equation" r:id="rId5" imgW="2641320" imgH="228600" progId="Equation.DSMT4">
                  <p:embed/>
                </p:oleObj>
              </mc:Choice>
              <mc:Fallback>
                <p:oleObj name="Equation" r:id="rId5" imgW="2641320" imgH="228600" progId="Equation.DSMT4">
                  <p:embed/>
                  <p:pic>
                    <p:nvPicPr>
                      <p:cNvPr id="0" name="OLE substitute image"/>
                      <p:cNvPicPr/>
                      <p:nvPr/>
                    </p:nvPicPr>
                    <p:blipFill>
                      <a:blip r:embed="rId6"/>
                      <a:stretch>
                        <a:fillRect/>
                      </a:stretch>
                    </p:blipFill>
                    <p:spPr>
                      <a:xfrm>
                        <a:off x="3416404" y="4337129"/>
                        <a:ext cx="5359192" cy="463776"/>
                      </a:xfrm>
                      <a:prstGeom prst="rect">
                        <a:avLst/>
                      </a:prstGeom>
                    </p:spPr>
                  </p:pic>
                </p:oleObj>
              </mc:Fallback>
            </mc:AlternateContent>
          </a:graphicData>
        </a:graphic>
      </p:graphicFrame>
    </p:spTree>
    <p:extLst>
      <p:ext uri="{BB962C8B-B14F-4D97-AF65-F5344CB8AC3E}">
        <p14:creationId xmlns:p14="http://schemas.microsoft.com/office/powerpoint/2010/main" val="888031417"/>
      </p:ext>
    </p:extLst>
  </p:cSld>
  <p:clrMapOvr>
    <a:masterClrMapping/>
  </p:clrMapOvr>
  <p:transition/>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lstStyle/>
          <a:p>
            <a:r>
              <a:rPr lang="en-US" err="1"/>
              <a:t>Deseasonalizing Time Series to Identify Trend (4 of 4)</a:t>
            </a:r>
            <a:endParaRPr lang="en-IN"/>
          </a:p>
        </p:txBody>
      </p:sp>
      <p:sp>
        <p:nvSpPr>
          <p:cNvPr id="3" name="Content Placeholder 2"/>
          <p:cNvSpPr>
            <a:spLocks noGrp="1"/>
          </p:cNvSpPr>
          <p:nvPr>
            <p:ph sz="half" idx="1"/>
          </p:nvPr>
        </p:nvSpPr>
        <p:spPr>
          <a:xfrm>
            <a:off x="476249" y="1825625"/>
            <a:ext cx="11242675" cy="1603375"/>
          </a:xfrm>
        </p:spPr>
        <p:txBody>
          <a:bodyPr/>
          <a:lstStyle/>
          <a:p>
            <a:pPr marL="0" indent="0">
              <a:buNone/>
            </a:pPr>
            <a:r>
              <a:rPr lang="en-IN" b="1" u="sng"/>
              <a:t>Example</a:t>
            </a:r>
            <a:r>
              <a:rPr lang="en-IN" b="1"/>
              <a:t>: </a:t>
            </a:r>
            <a:r>
              <a:rPr lang="en-IN"/>
              <a:t>Smartphone sales time series</a:t>
            </a:r>
          </a:p>
          <a:p>
            <a:pPr marL="228600" lvl="1"/>
            <a:r>
              <a:rPr lang="en-US" sz="2200"/>
              <a:t>Step 7. Determine the deseasonalized predictions.</a:t>
            </a:r>
          </a:p>
          <a:p>
            <a:pPr marL="1203325" lvl="1" indent="0">
              <a:buNone/>
            </a:pPr>
            <a:r>
              <a:rPr lang="en-US" sz="2200"/>
              <a:t>Substitute </a:t>
            </a:r>
            <a:r>
              <a:rPr lang="en-US" sz="2200" i="1"/>
              <a:t>t</a:t>
            </a:r>
            <a:r>
              <a:rPr lang="en-US" sz="2200"/>
              <a:t> = 17, 18, 19 and 20 into the least squares equation:</a:t>
            </a:r>
            <a:endParaRPr lang="en-US"/>
          </a:p>
        </p:txBody>
      </p:sp>
      <p:graphicFrame>
        <p:nvGraphicFramePr>
          <p:cNvPr id="10" name="Content Placeholder 9" descr="T subscript 17 baseline equals 5.10 plus 0.148 times 17 equals 7.616 (7,616 smartphones)&#10;T subscript 18 baseline equals 5.10 plus 0.148 times 18 equals 7.764&#10;T subscript 19 baseline equals 5.10 plus 0.148 times 19 equals 7.912&#10;T subscript 20 baseline equals 5.10 plus 0.148 times 20 equals 8.060.">
            <a:extLst>
              <a:ext uri="{FF2B5EF4-FFF2-40B4-BE49-F238E27FC236}">
                <a16:creationId xmlns:a16="http://schemas.microsoft.com/office/drawing/2014/main" id="{9C8CE59D-2B2E-40D4-9016-A10CE670D4FC}"/>
              </a:ext>
            </a:extLst>
          </p:cNvPr>
          <p:cNvGraphicFramePr>
            <a:graphicFrameLocks noGrp="1" noChangeAspect="1"/>
          </p:cNvGraphicFramePr>
          <p:nvPr>
            <p:ph sz="half" idx="2"/>
            <p:extLst>
              <p:ext uri="{D42A27DB-BD31-4B8C-83A1-F6EECF244321}">
                <p14:modId xmlns:p14="http://schemas.microsoft.com/office/powerpoint/2010/main" val="3102385492"/>
              </p:ext>
            </p:extLst>
          </p:nvPr>
        </p:nvGraphicFramePr>
        <p:xfrm>
          <a:off x="2655580" y="3563933"/>
          <a:ext cx="6880839" cy="2036015"/>
        </p:xfrm>
        <a:graphic>
          <a:graphicData uri="http://schemas.openxmlformats.org/presentationml/2006/ole">
            <mc:AlternateContent xmlns:mc="http://schemas.openxmlformats.org/markup-compatibility/2006">
              <mc:Choice xmlns:v="urn:schemas-microsoft-com:vml" Requires="v">
                <p:oleObj spid="_x0000_s425986" name="Equation" r:id="rId3" imgW="3517560" imgH="1041120" progId="Equation.DSMT4">
                  <p:embed/>
                </p:oleObj>
              </mc:Choice>
              <mc:Fallback>
                <p:oleObj name="Equation" r:id="rId3" imgW="3517560" imgH="1041120" progId="Equation.DSMT4">
                  <p:embed/>
                  <p:pic>
                    <p:nvPicPr>
                      <p:cNvPr id="0" name="OLE substitute image"/>
                      <p:cNvPicPr/>
                      <p:nvPr/>
                    </p:nvPicPr>
                    <p:blipFill>
                      <a:blip r:embed="rId4"/>
                      <a:stretch>
                        <a:fillRect/>
                      </a:stretch>
                    </p:blipFill>
                    <p:spPr>
                      <a:xfrm>
                        <a:off x="2655580" y="3563933"/>
                        <a:ext cx="6880839" cy="2036015"/>
                      </a:xfrm>
                      <a:prstGeom prst="rect">
                        <a:avLst/>
                      </a:prstGeom>
                    </p:spPr>
                  </p:pic>
                </p:oleObj>
              </mc:Fallback>
            </mc:AlternateContent>
          </a:graphicData>
        </a:graphic>
      </p:graphicFrame>
    </p:spTree>
    <p:extLst>
      <p:ext uri="{BB962C8B-B14F-4D97-AF65-F5344CB8AC3E}">
        <p14:creationId xmlns:p14="http://schemas.microsoft.com/office/powerpoint/2010/main" val="152557693"/>
      </p:ext>
    </p:extLst>
  </p:cSld>
  <p:clrMapOvr>
    <a:masterClrMapping/>
  </p:clrMapOvr>
  <p:transition/>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241915" cy="1217447"/>
          </a:xfrm>
        </p:spPr>
        <p:txBody>
          <a:bodyPr/>
          <a:lstStyle/>
          <a:p>
            <a:r>
              <a:rPr lang="en-US"/>
              <a:t>Calculating the Seasonal Indexes</a:t>
            </a:r>
          </a:p>
        </p:txBody>
      </p:sp>
      <p:sp>
        <p:nvSpPr>
          <p:cNvPr id="3" name="Content Placeholder 2"/>
          <p:cNvSpPr>
            <a:spLocks noGrp="1"/>
          </p:cNvSpPr>
          <p:nvPr>
            <p:ph sz="half" idx="1"/>
          </p:nvPr>
        </p:nvSpPr>
        <p:spPr>
          <a:xfrm>
            <a:off x="476250" y="1825625"/>
            <a:ext cx="11242674" cy="1984375"/>
          </a:xfrm>
        </p:spPr>
        <p:txBody>
          <a:bodyPr/>
          <a:lstStyle/>
          <a:p>
            <a:pPr marL="0" indent="0">
              <a:spcBef>
                <a:spcPts val="600"/>
              </a:spcBef>
              <a:spcAft>
                <a:spcPct val="0"/>
              </a:spcAft>
              <a:buNone/>
            </a:pPr>
            <a:r>
              <a:rPr lang="en-IN" b="1" u="sng"/>
              <a:t>Example</a:t>
            </a:r>
            <a:r>
              <a:rPr lang="en-IN" b="1"/>
              <a:t>: </a:t>
            </a:r>
            <a:r>
              <a:rPr lang="en-IN"/>
              <a:t>Smartphone sales time series</a:t>
            </a:r>
          </a:p>
          <a:p>
            <a:pPr marL="228600" lvl="1">
              <a:spcBef>
                <a:spcPts val="1000"/>
              </a:spcBef>
              <a:spcAft>
                <a:spcPct val="0"/>
              </a:spcAft>
            </a:pPr>
            <a:r>
              <a:rPr lang="en-US" sz="2200"/>
              <a:t>Step 8. Take into account the seasonality.</a:t>
            </a:r>
          </a:p>
          <a:p>
            <a:pPr marL="1203325" indent="0">
              <a:buNone/>
            </a:pPr>
            <a:r>
              <a:rPr lang="en-US" sz="2200"/>
              <a:t>Multiply each deseasonalized prediction by its seasonal factor to give the following forecasts year 5:</a:t>
            </a:r>
          </a:p>
          <a:p>
            <a:endParaRPr lang="en-US"/>
          </a:p>
          <a:p>
            <a:endParaRPr lang="en-IN"/>
          </a:p>
        </p:txBody>
      </p:sp>
      <p:graphicFrame>
        <p:nvGraphicFramePr>
          <p:cNvPr id="10" name="Content Placeholder 9">
            <a:extLst>
              <a:ext uri="{FF2B5EF4-FFF2-40B4-BE49-F238E27FC236}">
                <a16:creationId xmlns:a16="http://schemas.microsoft.com/office/drawing/2014/main" id="{67463350-8CEB-47DE-B1B8-4F3B0846AF5F}"/>
              </a:ext>
            </a:extLst>
          </p:cNvPr>
          <p:cNvGraphicFramePr>
            <a:graphicFrameLocks noGrp="1"/>
          </p:cNvGraphicFramePr>
          <p:nvPr>
            <p:ph sz="half" idx="2"/>
            <p:extLst>
              <p:ext uri="{D42A27DB-BD31-4B8C-83A1-F6EECF244321}">
                <p14:modId xmlns:p14="http://schemas.microsoft.com/office/powerpoint/2010/main" val="2794016370"/>
              </p:ext>
            </p:extLst>
          </p:nvPr>
        </p:nvGraphicFramePr>
        <p:xfrm>
          <a:off x="2316480" y="3807778"/>
          <a:ext cx="7559040" cy="2165634"/>
        </p:xfrm>
        <a:graphic>
          <a:graphicData uri="http://schemas.openxmlformats.org/drawingml/2006/table">
            <a:tbl>
              <a:tblPr firstRow="1" bandRow="1">
                <a:tableStyleId>{073A0DAA-6AF3-43AB-8588-CEC1D06C72B9}</a:tableStyleId>
              </a:tblPr>
              <a:tblGrid>
                <a:gridCol w="1889760">
                  <a:extLst>
                    <a:ext uri="{9D8B030D-6E8A-4147-A177-3AD203B41FA5}">
                      <a16:colId xmlns:a16="http://schemas.microsoft.com/office/drawing/2014/main" val="2487578150"/>
                    </a:ext>
                  </a:extLst>
                </a:gridCol>
                <a:gridCol w="1889760">
                  <a:extLst>
                    <a:ext uri="{9D8B030D-6E8A-4147-A177-3AD203B41FA5}">
                      <a16:colId xmlns:a16="http://schemas.microsoft.com/office/drawing/2014/main" val="3234286407"/>
                    </a:ext>
                  </a:extLst>
                </a:gridCol>
                <a:gridCol w="1889760">
                  <a:extLst>
                    <a:ext uri="{9D8B030D-6E8A-4147-A177-3AD203B41FA5}">
                      <a16:colId xmlns:a16="http://schemas.microsoft.com/office/drawing/2014/main" val="2778098471"/>
                    </a:ext>
                  </a:extLst>
                </a:gridCol>
                <a:gridCol w="1889760">
                  <a:extLst>
                    <a:ext uri="{9D8B030D-6E8A-4147-A177-3AD203B41FA5}">
                      <a16:colId xmlns:a16="http://schemas.microsoft.com/office/drawing/2014/main" val="1087640300"/>
                    </a:ext>
                  </a:extLst>
                </a:gridCol>
              </a:tblGrid>
              <a:tr h="657542">
                <a:tc>
                  <a:txBody>
                    <a:bodyPr/>
                    <a:lstStyle/>
                    <a:p>
                      <a:pPr algn="ctr"/>
                      <a:r>
                        <a:rPr lang="en-IN" b="0"/>
                        <a:t>Quarter</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Deseasonalized trend forecast</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Seasonal Index</a:t>
                      </a:r>
                    </a:p>
                  </a:txBody>
                  <a:tcPr anchor="b">
                    <a:lnB w="12700" cap="flat" cmpd="sng" algn="ctr">
                      <a:solidFill>
                        <a:schemeClr val="tx1"/>
                      </a:solidFill>
                      <a:prstDash val="solid"/>
                      <a:round/>
                      <a:headEnd type="none" w="med" len="med"/>
                      <a:tailEnd type="none" w="med" len="med"/>
                    </a:lnB>
                    <a:solidFill>
                      <a:srgbClr val="000000"/>
                    </a:solidFill>
                  </a:tcPr>
                </a:tc>
                <a:tc>
                  <a:txBody>
                    <a:bodyPr/>
                    <a:lstStyle/>
                    <a:p>
                      <a:pPr algn="ctr"/>
                      <a:r>
                        <a:rPr lang="en-IN" b="0"/>
                        <a:t>Quarterly forecast</a:t>
                      </a:r>
                    </a:p>
                  </a:txBody>
                  <a:tcPr anchor="b">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926005158"/>
                  </a:ext>
                </a:extLst>
              </a:tr>
              <a:tr h="377023">
                <a:tc>
                  <a:txBody>
                    <a:bodyPr/>
                    <a:lstStyle/>
                    <a:p>
                      <a:pPr algn="ctr"/>
                      <a:r>
                        <a:rPr lang="en-IN">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7616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9328485"/>
                  </a:ext>
                </a:extLst>
              </a:tr>
              <a:tr h="377023">
                <a:tc>
                  <a:txBody>
                    <a:bodyPr/>
                    <a:lstStyle/>
                    <a:p>
                      <a:pPr algn="ctr"/>
                      <a:r>
                        <a:rPr lang="en-IN">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7764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6522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3197396"/>
                  </a:ext>
                </a:extLst>
              </a:tr>
              <a:tr h="377023">
                <a:tc>
                  <a:txBody>
                    <a:bodyPr/>
                    <a:lstStyle/>
                    <a:p>
                      <a:pPr algn="ctr"/>
                      <a:r>
                        <a:rPr lang="en-IN">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7912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8624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679715"/>
                  </a:ext>
                </a:extLst>
              </a:tr>
              <a:tr h="377023">
                <a:tc>
                  <a:txBody>
                    <a:bodyPr/>
                    <a:lstStyle/>
                    <a:p>
                      <a:pPr algn="ctr"/>
                      <a:r>
                        <a:rPr lang="en-IN">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8060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1.14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a:solidFill>
                            <a:sysClr val="windowText" lastClr="000000"/>
                          </a:solidFill>
                        </a:rPr>
                        <a:t>9188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2017278"/>
                  </a:ext>
                </a:extLst>
              </a:tr>
            </a:tbl>
          </a:graphicData>
        </a:graphic>
      </p:graphicFrame>
    </p:spTree>
    <p:extLst>
      <p:ext uri="{BB962C8B-B14F-4D97-AF65-F5344CB8AC3E}">
        <p14:creationId xmlns:p14="http://schemas.microsoft.com/office/powerpoint/2010/main" val="414642100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Visualization:  Best Practices in Creating Effective Graphical Displays</a:t>
            </a:r>
            <a:endParaRPr lang="en-IN"/>
          </a:p>
        </p:txBody>
      </p:sp>
      <p:sp>
        <p:nvSpPr>
          <p:cNvPr id="4" name="Content Placeholder 2">
            <a:extLst>
              <a:ext uri="{FF2B5EF4-FFF2-40B4-BE49-F238E27FC236}">
                <a16:creationId xmlns:a16="http://schemas.microsoft.com/office/drawing/2014/main" id="{6B9B99F1-642E-40C9-A871-DA152CD526ED}"/>
              </a:ext>
            </a:extLst>
          </p:cNvPr>
          <p:cNvSpPr>
            <a:spLocks noGrp="1"/>
          </p:cNvSpPr>
          <p:nvPr>
            <p:ph idx="1"/>
          </p:nvPr>
        </p:nvSpPr>
        <p:spPr/>
        <p:txBody>
          <a:bodyPr/>
          <a:lstStyle/>
          <a:p>
            <a:r>
              <a:rPr lang="en-US" u="sng"/>
              <a:t>Data visualization</a:t>
            </a:r>
            <a:r>
              <a:rPr lang="en-US"/>
              <a:t> describes the use of graphical displays to summarize and present information about a data set.</a:t>
            </a:r>
          </a:p>
          <a:p>
            <a:r>
              <a:rPr lang="en-US"/>
              <a:t>The goal is to communicate as effectively and clearly as possible the key information about the data.</a:t>
            </a:r>
          </a:p>
        </p:txBody>
      </p:sp>
    </p:spTree>
    <p:extLst>
      <p:ext uri="{BB962C8B-B14F-4D97-AF65-F5344CB8AC3E}">
        <p14:creationId xmlns:p14="http://schemas.microsoft.com/office/powerpoint/2010/main" val="136371986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Effective Graphical Displays</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800"/>
              </a:spcBef>
              <a:spcAft>
                <a:spcPts val="1200"/>
              </a:spcAft>
            </a:pPr>
            <a:r>
              <a:rPr lang="en-US"/>
              <a:t>Creating effective graphical displays is as much art as it is science.</a:t>
            </a:r>
          </a:p>
          <a:p>
            <a:pPr>
              <a:spcBef>
                <a:spcPts val="800"/>
              </a:spcBef>
              <a:spcAft>
                <a:spcPts val="1200"/>
              </a:spcAft>
            </a:pPr>
            <a:r>
              <a:rPr lang="en-US"/>
              <a:t>Guidelines:</a:t>
            </a:r>
          </a:p>
          <a:p>
            <a:pPr marL="685800">
              <a:spcBef>
                <a:spcPts val="800"/>
              </a:spcBef>
              <a:spcAft>
                <a:spcPts val="1200"/>
              </a:spcAft>
            </a:pPr>
            <a:r>
              <a:rPr lang="en-US"/>
              <a:t>Give the display a clear and concise title.</a:t>
            </a:r>
          </a:p>
          <a:p>
            <a:pPr marL="685800">
              <a:spcBef>
                <a:spcPts val="800"/>
              </a:spcBef>
              <a:spcAft>
                <a:spcPts val="1200"/>
              </a:spcAft>
            </a:pPr>
            <a:r>
              <a:rPr lang="en-US"/>
              <a:t>Keep the display simple.</a:t>
            </a:r>
          </a:p>
          <a:p>
            <a:pPr marL="685800">
              <a:spcBef>
                <a:spcPts val="800"/>
              </a:spcBef>
              <a:spcAft>
                <a:spcPts val="1200"/>
              </a:spcAft>
            </a:pPr>
            <a:r>
              <a:rPr lang="en-US"/>
              <a:t>Clearly label each axis and provide the units of measure.</a:t>
            </a:r>
          </a:p>
          <a:p>
            <a:pPr marL="685800">
              <a:spcBef>
                <a:spcPts val="800"/>
              </a:spcBef>
              <a:spcAft>
                <a:spcPts val="1200"/>
              </a:spcAft>
            </a:pPr>
            <a:r>
              <a:rPr lang="en-US"/>
              <a:t>If colors are used, make sure they are distinct.</a:t>
            </a:r>
          </a:p>
          <a:p>
            <a:pPr marL="685800">
              <a:spcBef>
                <a:spcPts val="800"/>
              </a:spcBef>
              <a:spcAft>
                <a:spcPts val="1200"/>
              </a:spcAft>
            </a:pPr>
            <a:r>
              <a:rPr lang="en-US"/>
              <a:t>If multiple colors or lines are used, provide a legend.</a:t>
            </a:r>
          </a:p>
        </p:txBody>
      </p:sp>
    </p:spTree>
    <p:extLst>
      <p:ext uri="{BB962C8B-B14F-4D97-AF65-F5344CB8AC3E}">
        <p14:creationId xmlns:p14="http://schemas.microsoft.com/office/powerpoint/2010/main" val="134863325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the Type of Graphical </a:t>
            </a:r>
            <a:br>
              <a:rPr lang="en-US"/>
            </a:br>
            <a:r>
              <a:rPr lang="en-US"/>
              <a:t>Display (1 of 3)</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200"/>
              </a:spcBef>
              <a:spcAft>
                <a:spcPts val="200"/>
              </a:spcAft>
            </a:pPr>
            <a:r>
              <a:rPr lang="en-US"/>
              <a:t>Displays used to </a:t>
            </a:r>
            <a:r>
              <a:rPr lang="en-US" u="sng"/>
              <a:t>show the distribution of data</a:t>
            </a:r>
            <a:r>
              <a:rPr lang="en-US"/>
              <a:t>:</a:t>
            </a:r>
          </a:p>
          <a:p>
            <a:pPr marL="685800">
              <a:spcBef>
                <a:spcPts val="200"/>
              </a:spcBef>
              <a:spcAft>
                <a:spcPts val="200"/>
              </a:spcAft>
            </a:pPr>
            <a:r>
              <a:rPr lang="en-US" u="sng"/>
              <a:t>Bar Chart</a:t>
            </a:r>
            <a:r>
              <a:rPr lang="en-US"/>
              <a:t> to show the frequency distribution or relative frequency distribution for categorical data</a:t>
            </a:r>
          </a:p>
          <a:p>
            <a:pPr marL="685800">
              <a:spcBef>
                <a:spcPts val="200"/>
              </a:spcBef>
              <a:spcAft>
                <a:spcPts val="200"/>
              </a:spcAft>
            </a:pPr>
            <a:r>
              <a:rPr lang="en-US" u="sng"/>
              <a:t>Pie Chart</a:t>
            </a:r>
            <a:r>
              <a:rPr lang="en-US"/>
              <a:t> to show the relative frequency or percent frequency for categorical data</a:t>
            </a:r>
          </a:p>
          <a:p>
            <a:pPr marL="685800">
              <a:spcBef>
                <a:spcPts val="200"/>
              </a:spcBef>
              <a:spcAft>
                <a:spcPts val="200"/>
              </a:spcAft>
            </a:pPr>
            <a:r>
              <a:rPr lang="en-US" u="sng"/>
              <a:t>Dot Plot</a:t>
            </a:r>
            <a:r>
              <a:rPr lang="en-US"/>
              <a:t> to show the distribution for quantitative data over the entire range of the data</a:t>
            </a:r>
          </a:p>
          <a:p>
            <a:pPr marL="685800">
              <a:spcBef>
                <a:spcPts val="200"/>
              </a:spcBef>
              <a:spcAft>
                <a:spcPts val="200"/>
              </a:spcAft>
            </a:pPr>
            <a:r>
              <a:rPr lang="en-US" u="sng"/>
              <a:t>Histogram</a:t>
            </a:r>
            <a:r>
              <a:rPr lang="en-US"/>
              <a:t> to show the frequency distribution for quantitative data over a set of class intervals</a:t>
            </a:r>
          </a:p>
          <a:p>
            <a:pPr marL="685800">
              <a:spcBef>
                <a:spcPts val="200"/>
              </a:spcBef>
              <a:spcAft>
                <a:spcPts val="200"/>
              </a:spcAft>
            </a:pPr>
            <a:r>
              <a:rPr lang="en-US" u="sng"/>
              <a:t>Stem-and-Leaf Display</a:t>
            </a:r>
            <a:r>
              <a:rPr lang="en-US"/>
              <a:t> to show both the rank order and shape of the distribution for quantitative data</a:t>
            </a:r>
          </a:p>
        </p:txBody>
      </p:sp>
    </p:spTree>
    <p:extLst>
      <p:ext uri="{BB962C8B-B14F-4D97-AF65-F5344CB8AC3E}">
        <p14:creationId xmlns:p14="http://schemas.microsoft.com/office/powerpoint/2010/main" val="364121448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the Type of Graphical </a:t>
            </a:r>
            <a:br>
              <a:rPr lang="en-US"/>
            </a:br>
            <a:r>
              <a:rPr lang="en-US"/>
              <a:t>Display (2 of 3)</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1200"/>
              </a:spcBef>
              <a:spcAft>
                <a:spcPts val="1200"/>
              </a:spcAft>
            </a:pPr>
            <a:r>
              <a:rPr lang="en-US"/>
              <a:t>Displays used to </a:t>
            </a:r>
            <a:r>
              <a:rPr lang="en-US" u="sng"/>
              <a:t>make comparisons</a:t>
            </a:r>
            <a:r>
              <a:rPr lang="en-US"/>
              <a:t>:</a:t>
            </a:r>
          </a:p>
          <a:p>
            <a:pPr marL="685800">
              <a:spcBef>
                <a:spcPts val="1200"/>
              </a:spcBef>
              <a:spcAft>
                <a:spcPts val="1200"/>
              </a:spcAft>
            </a:pPr>
            <a:r>
              <a:rPr lang="en-US" u="sng"/>
              <a:t>Side-by-Side Bar Chart</a:t>
            </a:r>
            <a:r>
              <a:rPr lang="en-US"/>
              <a:t> to compare two variables</a:t>
            </a:r>
          </a:p>
          <a:p>
            <a:pPr marL="685800">
              <a:spcBef>
                <a:spcPts val="1200"/>
              </a:spcBef>
              <a:spcAft>
                <a:spcPts val="1200"/>
              </a:spcAft>
            </a:pPr>
            <a:r>
              <a:rPr lang="en-US" u="sng"/>
              <a:t>Stacked Bar Chart</a:t>
            </a:r>
            <a:r>
              <a:rPr lang="en-US"/>
              <a:t> to compare the relative frequency or percent frequency of two categorical variables</a:t>
            </a:r>
          </a:p>
        </p:txBody>
      </p:sp>
    </p:spTree>
    <p:extLst>
      <p:ext uri="{BB962C8B-B14F-4D97-AF65-F5344CB8AC3E}">
        <p14:creationId xmlns:p14="http://schemas.microsoft.com/office/powerpoint/2010/main" val="709540642"/>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the Type of Graphical </a:t>
            </a:r>
            <a:br>
              <a:rPr lang="en-US"/>
            </a:br>
            <a:r>
              <a:rPr lang="en-US"/>
              <a:t>Display (3 of 3)</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1200"/>
              </a:spcBef>
              <a:spcAft>
                <a:spcPts val="1200"/>
              </a:spcAft>
            </a:pPr>
            <a:r>
              <a:rPr lang="en-US"/>
              <a:t>Displays used to </a:t>
            </a:r>
            <a:r>
              <a:rPr lang="en-US" u="sng"/>
              <a:t>show relationships</a:t>
            </a:r>
            <a:r>
              <a:rPr lang="en-US"/>
              <a:t>:</a:t>
            </a:r>
          </a:p>
          <a:p>
            <a:pPr marL="685800">
              <a:spcBef>
                <a:spcPts val="1200"/>
              </a:spcBef>
              <a:spcAft>
                <a:spcPts val="1200"/>
              </a:spcAft>
            </a:pPr>
            <a:r>
              <a:rPr lang="en-US" u="sng"/>
              <a:t>Scatter Diagram</a:t>
            </a:r>
            <a:r>
              <a:rPr lang="en-US"/>
              <a:t> to show the relationship between two quantitative variables</a:t>
            </a:r>
          </a:p>
          <a:p>
            <a:pPr marL="685800">
              <a:spcBef>
                <a:spcPts val="1200"/>
              </a:spcBef>
              <a:spcAft>
                <a:spcPts val="1200"/>
              </a:spcAft>
            </a:pPr>
            <a:r>
              <a:rPr lang="en-US" u="sng"/>
              <a:t>Trendline</a:t>
            </a:r>
            <a:r>
              <a:rPr lang="en-US"/>
              <a:t> to approximate the relationship of data in a scatter diagram</a:t>
            </a:r>
          </a:p>
        </p:txBody>
      </p:sp>
    </p:spTree>
    <p:extLst>
      <p:ext uri="{BB962C8B-B14F-4D97-AF65-F5344CB8AC3E}">
        <p14:creationId xmlns:p14="http://schemas.microsoft.com/office/powerpoint/2010/main" val="126666279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Dashboards</a:t>
            </a:r>
            <a:endParaRPr lang="en-IN"/>
          </a:p>
        </p:txBody>
      </p:sp>
      <p:sp>
        <p:nvSpPr>
          <p:cNvPr id="5" name="Content Placeholder 2">
            <a:extLst>
              <a:ext uri="{FF2B5EF4-FFF2-40B4-BE49-F238E27FC236}">
                <a16:creationId xmlns:a16="http://schemas.microsoft.com/office/drawing/2014/main" id="{D9CED323-658B-4023-93BA-A5B20E70D9E4}"/>
              </a:ext>
            </a:extLst>
          </p:cNvPr>
          <p:cNvSpPr>
            <a:spLocks noGrp="1"/>
          </p:cNvSpPr>
          <p:nvPr>
            <p:ph idx="1"/>
          </p:nvPr>
        </p:nvSpPr>
        <p:spPr/>
        <p:txBody>
          <a:bodyPr/>
          <a:lstStyle/>
          <a:p>
            <a:pPr>
              <a:spcBef>
                <a:spcPts val="600"/>
              </a:spcBef>
              <a:spcAft>
                <a:spcPts val="600"/>
              </a:spcAft>
            </a:pPr>
            <a:r>
              <a:rPr lang="en-US"/>
              <a:t>A </a:t>
            </a:r>
            <a:r>
              <a:rPr lang="en-US" u="sng"/>
              <a:t>data dashboard</a:t>
            </a:r>
            <a:r>
              <a:rPr lang="en-US"/>
              <a:t> is a widely used data visualization tool.</a:t>
            </a:r>
          </a:p>
          <a:p>
            <a:pPr>
              <a:spcBef>
                <a:spcPts val="600"/>
              </a:spcBef>
              <a:spcAft>
                <a:spcPts val="600"/>
              </a:spcAft>
            </a:pPr>
            <a:r>
              <a:rPr lang="en-US"/>
              <a:t>It organizes and presents </a:t>
            </a:r>
            <a:r>
              <a:rPr lang="en-US" u="sng"/>
              <a:t>key performance indicators</a:t>
            </a:r>
            <a:r>
              <a:rPr lang="en-US"/>
              <a:t> (KPIs) used to monitor an organization or process.</a:t>
            </a:r>
          </a:p>
          <a:p>
            <a:pPr>
              <a:spcBef>
                <a:spcPts val="600"/>
              </a:spcBef>
              <a:spcAft>
                <a:spcPts val="600"/>
              </a:spcAft>
            </a:pPr>
            <a:r>
              <a:rPr lang="en-US"/>
              <a:t>It provides timely, summary information that is easy to read, understand, and interpret.</a:t>
            </a:r>
          </a:p>
          <a:p>
            <a:pPr>
              <a:spcBef>
                <a:spcPts val="600"/>
              </a:spcBef>
              <a:spcAft>
                <a:spcPts val="600"/>
              </a:spcAft>
            </a:pPr>
            <a:r>
              <a:rPr lang="en-US"/>
              <a:t>Guidelines:</a:t>
            </a:r>
          </a:p>
          <a:p>
            <a:pPr marL="685800">
              <a:spcBef>
                <a:spcPts val="600"/>
              </a:spcBef>
              <a:spcAft>
                <a:spcPts val="600"/>
              </a:spcAft>
            </a:pPr>
            <a:r>
              <a:rPr lang="en-US"/>
              <a:t>Minimize the need for screen scrolling.</a:t>
            </a:r>
          </a:p>
          <a:p>
            <a:pPr marL="685800">
              <a:spcBef>
                <a:spcPts val="600"/>
              </a:spcBef>
              <a:spcAft>
                <a:spcPts val="600"/>
              </a:spcAft>
            </a:pPr>
            <a:r>
              <a:rPr lang="en-US"/>
              <a:t>Avoid unnecessary use of color or 3D. </a:t>
            </a:r>
          </a:p>
          <a:p>
            <a:pPr marL="685800">
              <a:spcBef>
                <a:spcPts val="600"/>
              </a:spcBef>
              <a:spcAft>
                <a:spcPts val="600"/>
              </a:spcAft>
            </a:pPr>
            <a:r>
              <a:rPr lang="en-US"/>
              <a:t>Use borders between charts to improve readability.</a:t>
            </a:r>
          </a:p>
        </p:txBody>
      </p:sp>
    </p:spTree>
    <p:extLst>
      <p:ext uri="{BB962C8B-B14F-4D97-AF65-F5344CB8AC3E}">
        <p14:creationId xmlns:p14="http://schemas.microsoft.com/office/powerpoint/2010/main" val="410575366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Dashboard Example</a:t>
            </a:r>
          </a:p>
        </p:txBody>
      </p:sp>
      <p:pic>
        <p:nvPicPr>
          <p:cNvPr id="6" name="Picture 2" descr="Five graphs show data from the shift 1 of an IT call center at Grogan oil. The first graph is a stacked bar chart showing the call volume for different computer related problems. Approximate data from the graph, presented in the format, hour: software, internet, email, are as follows. 8:00: Software 13, Internet 7, Email 3. 9:00: Software 9, Internet 5, Email 5. 10:00: Software 7, Internet 4, Email 9. 11:00: Software 3, Internet 2, Email 4. 12:00: Software 1, Internet 2, Email 5. The second graph is a bar chart showing the time breakdown. Approximate data from the graph in percent are as follows. Email: 22, internet: 19, software: 47, and idle: 15. The third graph is a bar chart showing unresolved cases beyond 15 minutes. Approximate data from the graph, presented in the format, case number and type: minutes, are as follows. W59, internet: 20. W24, software: 170. W5, software: 280. T57, software: 340. The fourth graph is a side-by-side bar chart showing call volume by office. Approximate data from the graph, presented in the format, city: software, internet, email, are as follows. Houston: Software 5, Internet 6, Email 7. Dallas: Software 16, Internet 6, Email 5. Austin: Software 4, Internet 9, Email 22. The fifth graph is a histogram showing the time to resolve a case. Approximate data from the graph, presented in the format, minutes: frequency, are as follows. Less than 1: 10, 1 to 2: 13, 2 to 3: 10, 3 to 4: 9, 4 to 5: 5, 5 to 6: 2, 6 to 7: 1, 7 to 8: 6, 8 to 10 in one minute ranges: 3, 10 to 15 in one minute ranges: 2, 15 to 16: 1, 17 to 18: 2, 21 to 23 in one minute rages: 1, and 32 plus: 2.">
            <a:extLst>
              <a:ext uri="{FF2B5EF4-FFF2-40B4-BE49-F238E27FC236}">
                <a16:creationId xmlns:a16="http://schemas.microsoft.com/office/drawing/2014/main" id="{1AADF99E-50CD-4529-A155-05A1460F02E0}"/>
              </a:ext>
            </a:extLst>
          </p:cNvPr>
          <p:cNvPicPr>
            <a:picLocks noGrp="1" noChangeAspect="1"/>
          </p:cNvPicPr>
          <p:nvPr>
            <p:ph idx="1"/>
          </p:nvPr>
        </p:nvPicPr>
        <p:blipFill>
          <a:blip r:embed="rId2"/>
          <a:stretch>
            <a:fillRect/>
          </a:stretch>
        </p:blipFill>
        <p:spPr>
          <a:xfrm>
            <a:off x="3207012" y="1349102"/>
            <a:ext cx="5777977" cy="5029200"/>
          </a:xfrm>
          <a:prstGeom prst="rect">
            <a:avLst/>
          </a:prstGeom>
        </p:spPr>
      </p:pic>
    </p:spTree>
    <p:extLst>
      <p:ext uri="{BB962C8B-B14F-4D97-AF65-F5344CB8AC3E}">
        <p14:creationId xmlns:p14="http://schemas.microsoft.com/office/powerpoint/2010/main" val="2691401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Tabular and Graphical Displays</a:t>
            </a:r>
          </a:p>
        </p:txBody>
      </p:sp>
      <p:pic>
        <p:nvPicPr>
          <p:cNvPr id="7" name="Picture 2" descr="A flow chart of tabular and graphical displays. The flow chart begins at the top with Data. Data flows to Categorical Data and Quantitative Data. Categorical Data flows into Tabular Displays and Graphical Displays. Tabular Displays includes frequency distribution, relative frequency distribution, percent frequency distribution, and crosstabulation. Graphical displays include bar chart, pie chart, side-by-side bar chart, and stacked bar chart. Quantitative Data flows into tabular displays and graphical displays. Tabular displays include frequency distribution, relative frequency distribution, percent frequency distribution, cumulative frequency distribution, cumulative relative frequency distribution, cumulative percent frequency distribution, and crosstabulation. Graphical displays include dot plot, histogram, stem-and-leaf display, and scatter diagram.">
            <a:extLst>
              <a:ext uri="{FF2B5EF4-FFF2-40B4-BE49-F238E27FC236}">
                <a16:creationId xmlns:a16="http://schemas.microsoft.com/office/drawing/2014/main" id="{C7CD51CE-D312-448D-AC8A-B50AA59D0090}"/>
              </a:ext>
            </a:extLst>
          </p:cNvPr>
          <p:cNvPicPr>
            <a:picLocks noGrp="1" noChangeAspect="1"/>
          </p:cNvPicPr>
          <p:nvPr>
            <p:ph idx="1"/>
          </p:nvPr>
        </p:nvPicPr>
        <p:blipFill>
          <a:blip r:embed="rId2"/>
          <a:stretch>
            <a:fillRect/>
          </a:stretch>
        </p:blipFill>
        <p:spPr>
          <a:xfrm>
            <a:off x="897404" y="1371600"/>
            <a:ext cx="10397192" cy="4754880"/>
          </a:xfrm>
          <a:prstGeom prst="rect">
            <a:avLst/>
          </a:prstGeom>
        </p:spPr>
      </p:pic>
    </p:spTree>
    <p:extLst>
      <p:ext uri="{BB962C8B-B14F-4D97-AF65-F5344CB8AC3E}">
        <p14:creationId xmlns:p14="http://schemas.microsoft.com/office/powerpoint/2010/main" val="132231882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Chapter 3, Part A</a:t>
            </a:r>
            <a:br>
              <a:rPr lang="en-US"/>
            </a:br>
            <a:r>
              <a:rPr lang="en-US"/>
              <a:t>Descriptive Statistics:  Numerical Measures</a:t>
            </a:r>
          </a:p>
        </p:txBody>
      </p:sp>
      <p:sp>
        <p:nvSpPr>
          <p:cNvPr id="15" name="Content Placeholder 2">
            <a:extLst>
              <a:ext uri="{FF2B5EF4-FFF2-40B4-BE49-F238E27FC236}">
                <a16:creationId xmlns:a16="http://schemas.microsoft.com/office/drawing/2014/main" id="{A05B6AC2-44FB-429D-A6A6-25F18669464D}"/>
              </a:ext>
            </a:extLst>
          </p:cNvPr>
          <p:cNvSpPr>
            <a:spLocks noGrp="1"/>
          </p:cNvSpPr>
          <p:nvPr>
            <p:ph idx="1"/>
          </p:nvPr>
        </p:nvSpPr>
        <p:spPr/>
        <p:txBody>
          <a:bodyPr/>
          <a:lstStyle/>
          <a:p>
            <a:r>
              <a:rPr lang="en-US"/>
              <a:t>Measures of Location</a:t>
            </a:r>
          </a:p>
          <a:p>
            <a:r>
              <a:rPr lang="en-US"/>
              <a:t>Measures of Variability</a:t>
            </a:r>
          </a:p>
        </p:txBody>
      </p:sp>
    </p:spTree>
    <p:extLst>
      <p:ext uri="{BB962C8B-B14F-4D97-AF65-F5344CB8AC3E}">
        <p14:creationId xmlns:p14="http://schemas.microsoft.com/office/powerpoint/2010/main" val="166404008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22.01.14"/>
  <p:tag name="AS_TITLE" val="Aspose.Slides for .NET 2.0"/>
  <p:tag name="AS_VERSION" val="2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0.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2.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3.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4.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5.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6.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7.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8.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19.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0.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2.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3.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4.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5.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6.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7.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8.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9.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docProps/app.xml><?xml version="1.0" encoding="utf-8"?>
<Properties xmlns="http://schemas.openxmlformats.org/officeDocument/2006/extended-properties" xmlns:vt="http://schemas.openxmlformats.org/officeDocument/2006/docPropsVTypes">
  <TotalTime>48</TotalTime>
  <Words>42367</Words>
  <Application>Microsoft Office PowerPoint</Application>
  <PresentationFormat>Widescreen</PresentationFormat>
  <Paragraphs>6555</Paragraphs>
  <Slides>909</Slides>
  <Notes>4</Notes>
  <HiddenSlides>0</HiddenSlides>
  <MMClips>0</MMClips>
  <ScaleCrop>false</ScaleCrop>
  <HeadingPairs>
    <vt:vector size="8" baseType="variant">
      <vt:variant>
        <vt:lpstr>Fonts Used</vt:lpstr>
      </vt:variant>
      <vt:variant>
        <vt:i4>8</vt:i4>
      </vt:variant>
      <vt:variant>
        <vt:lpstr>Theme</vt:lpstr>
      </vt:variant>
      <vt:variant>
        <vt:i4>23</vt:i4>
      </vt:variant>
      <vt:variant>
        <vt:lpstr>Embedded OLE Servers</vt:lpstr>
      </vt:variant>
      <vt:variant>
        <vt:i4>1</vt:i4>
      </vt:variant>
      <vt:variant>
        <vt:lpstr>Slide Titles</vt:lpstr>
      </vt:variant>
      <vt:variant>
        <vt:i4>909</vt:i4>
      </vt:variant>
    </vt:vector>
  </HeadingPairs>
  <TitlesOfParts>
    <vt:vector size="941" baseType="lpstr">
      <vt:lpstr>Arial</vt:lpstr>
      <vt:lpstr>Calibri</vt:lpstr>
      <vt:lpstr>Cambria Math</vt:lpstr>
      <vt:lpstr>Courier New</vt:lpstr>
      <vt:lpstr>Monotype Sorts</vt:lpstr>
      <vt:lpstr>MS Reference Serif</vt:lpstr>
      <vt:lpstr>Symbol</vt:lpstr>
      <vt:lpstr>Wingdings</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Optimized Template Master</vt:lpstr>
      <vt:lpstr>Equation</vt:lpstr>
      <vt:lpstr>Chapter 1: Data and Statistics</vt:lpstr>
      <vt:lpstr>What Is Statistics?</vt:lpstr>
      <vt:lpstr>Applications in Business and  Economics (1 of 2)</vt:lpstr>
      <vt:lpstr>Applications in Business and  Economics (2 of 2)</vt:lpstr>
      <vt:lpstr>Data and Data Sets</vt:lpstr>
      <vt:lpstr>Elements, Variables, and Observations</vt:lpstr>
      <vt:lpstr>Data, Data Sets, Elements, Variables, and Observations</vt:lpstr>
      <vt:lpstr>Scales of Measurement (1 of 10)</vt:lpstr>
      <vt:lpstr>Scales of Measurement (2 of 10)</vt:lpstr>
      <vt:lpstr>Scales of Measurement (3 of 10)</vt:lpstr>
      <vt:lpstr>Scales of Measurement (4 of 10)</vt:lpstr>
      <vt:lpstr>Scales of Measurement (5 of 10)</vt:lpstr>
      <vt:lpstr>Scales of Measurement (6 of 10)</vt:lpstr>
      <vt:lpstr>Scales of Measurement (7 of 10)</vt:lpstr>
      <vt:lpstr>Scales of Measurement (8 of 10)</vt:lpstr>
      <vt:lpstr>Scales of Measurement (9 of 10)</vt:lpstr>
      <vt:lpstr>Categorical and Quantitative Data</vt:lpstr>
      <vt:lpstr>Categorical Data</vt:lpstr>
      <vt:lpstr>Quantitative Data</vt:lpstr>
      <vt:lpstr>Scales of Measurement (10 of 10)</vt:lpstr>
      <vt:lpstr>Cross-Sectional Data</vt:lpstr>
      <vt:lpstr>Time Series Data (1 of 2)</vt:lpstr>
      <vt:lpstr>Time Series Data (2 of 2)</vt:lpstr>
      <vt:lpstr>Data Sources (1 of 5)</vt:lpstr>
      <vt:lpstr>Data Sources (2 of 5)</vt:lpstr>
      <vt:lpstr>Data Sources (3 of 5)</vt:lpstr>
      <vt:lpstr>Data Sources (4 of 5)</vt:lpstr>
      <vt:lpstr>Data Sources (5 of 5)</vt:lpstr>
      <vt:lpstr>Data Acquisition Considerations</vt:lpstr>
      <vt:lpstr>Descriptive Statistics</vt:lpstr>
      <vt:lpstr>Example: Hudson Auto Repair (1 of 2)</vt:lpstr>
      <vt:lpstr>Example: Hudson Auto Repair (2 of 2)</vt:lpstr>
      <vt:lpstr>Tabular Summary:  Frequency and Percent Frequency</vt:lpstr>
      <vt:lpstr>Graphical Summary: Bar Chart</vt:lpstr>
      <vt:lpstr>Numerical Descriptive Statistics</vt:lpstr>
      <vt:lpstr>Statistical Inference </vt:lpstr>
      <vt:lpstr>Process of Statistical Inference</vt:lpstr>
      <vt:lpstr>Analytics</vt:lpstr>
      <vt:lpstr>Big Data and Data Warehousing</vt:lpstr>
      <vt:lpstr>Data Mining</vt:lpstr>
      <vt:lpstr>Data Mining Applications</vt:lpstr>
      <vt:lpstr>Data Mining Requirements</vt:lpstr>
      <vt:lpstr>Data Mining Model Reliability</vt:lpstr>
      <vt:lpstr>Ethical Guidelines for Statistical Practice (1 of 2)</vt:lpstr>
      <vt:lpstr>Ethical Guidelines for Statistical Practice (2 of 2)</vt:lpstr>
      <vt:lpstr>Chapter 2, Part A   Descriptive Statistics: Tabular and Graphical Displays</vt:lpstr>
      <vt:lpstr>Summarizing Data for a Categorical Variable</vt:lpstr>
      <vt:lpstr>Frequency Distribution (2 of 3)</vt:lpstr>
      <vt:lpstr>Frequency Distribution (3 of 3)</vt:lpstr>
      <vt:lpstr>Relative Frequency Distribution</vt:lpstr>
      <vt:lpstr>Relative Frequency and Percent Frequency Distributions</vt:lpstr>
      <vt:lpstr>Bar Chart (2 of 2)</vt:lpstr>
      <vt:lpstr>Pie Chart of Soft Drink Purchases</vt:lpstr>
      <vt:lpstr>Summarizing Data for a Quantitative Variable</vt:lpstr>
      <vt:lpstr>Frequency Distribution (2 of 9)</vt:lpstr>
      <vt:lpstr>Frequency Distribution (3 of 9)</vt:lpstr>
      <vt:lpstr>Frequency Distribution (4 of 9)</vt:lpstr>
      <vt:lpstr>Frequency Distribution (5 of 9)</vt:lpstr>
      <vt:lpstr>Frequency Distribution (6 of 9)</vt:lpstr>
      <vt:lpstr>Frequency Distribution (7 of 9)</vt:lpstr>
      <vt:lpstr>Frequency Distribution (8 of 9)</vt:lpstr>
      <vt:lpstr>Frequency Distribution (9 of 9)</vt:lpstr>
      <vt:lpstr>Relative Frequency and Percent Frequency Distributions (1 of 2)</vt:lpstr>
      <vt:lpstr>Relative Frequency and Percent Frequency Distributions (2 of 2)</vt:lpstr>
      <vt:lpstr>Dot Plot (2 of 2)</vt:lpstr>
      <vt:lpstr>Histogram (2 of 2)</vt:lpstr>
      <vt:lpstr>Histograms Showing Skewness (1 of 4)</vt:lpstr>
      <vt:lpstr>Histograms Showing Skewness (2 of 4)</vt:lpstr>
      <vt:lpstr>Histograms Showing Skewness (3 of 4)</vt:lpstr>
      <vt:lpstr>Histograms Showing Skewness (4 of 4)</vt:lpstr>
      <vt:lpstr>Cumulative Distributions (3 of 3)</vt:lpstr>
      <vt:lpstr>Stem-and-Leaf Display (3 of 7)</vt:lpstr>
      <vt:lpstr>Stem-and-Leaf Display (4 of 7)</vt:lpstr>
      <vt:lpstr>Summarizing Data for Two Variables  using Tables</vt:lpstr>
      <vt:lpstr>Crosstabulation (1 of 3)</vt:lpstr>
      <vt:lpstr>Crosstabulation (2 of 3)</vt:lpstr>
      <vt:lpstr>Crosstabulation (3 of 3)</vt:lpstr>
      <vt:lpstr>Crosstabulation: Row or Column Percentages</vt:lpstr>
      <vt:lpstr>Crosstabulation: Row Percentages</vt:lpstr>
      <vt:lpstr>Crosstabulation: Simpson’s Paradox</vt:lpstr>
      <vt:lpstr>Summarizing Data for Two Variables Using Graphical Displays</vt:lpstr>
      <vt:lpstr>Scatter Diagram and Trendline</vt:lpstr>
      <vt:lpstr>Scatter Diagram (1 of 5)</vt:lpstr>
      <vt:lpstr>Scatter Diagram (2 of 5)</vt:lpstr>
      <vt:lpstr>Scatter Diagram (3 of 5)</vt:lpstr>
      <vt:lpstr>Scatter Diagram (4 of 5)</vt:lpstr>
      <vt:lpstr>Scatter Diagram and Trendline for the  San Francisco Electronics Store</vt:lpstr>
      <vt:lpstr>Scatter Diagram (5 of 5)</vt:lpstr>
      <vt:lpstr>Side-by-Side Bar Chart (2 of 2)</vt:lpstr>
      <vt:lpstr>Stacked Bar Chart (2 of 2)</vt:lpstr>
      <vt:lpstr>Data Visualization:  Best Practices in Creating Effective Graphical Displays</vt:lpstr>
      <vt:lpstr>Creating Effective Graphical Displays</vt:lpstr>
      <vt:lpstr>Choosing the Type of Graphical  Display (1 of 3)</vt:lpstr>
      <vt:lpstr>Choosing the Type of Graphical  Display (2 of 3)</vt:lpstr>
      <vt:lpstr>Choosing the Type of Graphical  Display (3 of 3)</vt:lpstr>
      <vt:lpstr>Data Dashboards</vt:lpstr>
      <vt:lpstr>Data Dashboard Example</vt:lpstr>
      <vt:lpstr>Tabular and Graphical Displays</vt:lpstr>
      <vt:lpstr>Chapter 3, Part A Descriptive Statistics:  Numerical Measures</vt:lpstr>
      <vt:lpstr>Numerical Measures</vt:lpstr>
      <vt:lpstr>Measures of Location</vt:lpstr>
      <vt:lpstr>Mean</vt:lpstr>
      <vt:lpstr>Sample Mean x ̅</vt:lpstr>
      <vt:lpstr>Population Mean μ</vt:lpstr>
      <vt:lpstr>Sample Mean x ̅ (1 of 2)</vt:lpstr>
      <vt:lpstr>Sample Mean x ̅ (2 of 2)</vt:lpstr>
      <vt:lpstr>Median (1 of 4)</vt:lpstr>
      <vt:lpstr>Median (2 of 4)</vt:lpstr>
      <vt:lpstr>Median (3 of 4)</vt:lpstr>
      <vt:lpstr>Median (4 of 4)</vt:lpstr>
      <vt:lpstr>Mode (1 of 2)</vt:lpstr>
      <vt:lpstr>Mode (2 of 2)</vt:lpstr>
      <vt:lpstr>Weighted Mean (1 of 4)</vt:lpstr>
      <vt:lpstr>Weighted Mean (2 of 4)</vt:lpstr>
      <vt:lpstr>Weighted Mean (3 of 4)</vt:lpstr>
      <vt:lpstr>Weighted Mean (4 of 4)</vt:lpstr>
      <vt:lpstr>Geometric Mean (1 of 4)</vt:lpstr>
      <vt:lpstr>Geometric Mean (2 of 4)</vt:lpstr>
      <vt:lpstr>Geometric Mean (3 of 4)</vt:lpstr>
      <vt:lpstr>Geometric Mean (4 of 4)</vt:lpstr>
      <vt:lpstr>Measures of Variability (1 of 2)</vt:lpstr>
      <vt:lpstr>Measures of Variability (2 of 2)</vt:lpstr>
      <vt:lpstr>Range (1 of 2)</vt:lpstr>
      <vt:lpstr>Range (2 of 2)</vt:lpstr>
      <vt:lpstr>Interquartile Range</vt:lpstr>
      <vt:lpstr>PowerPoint Presentation</vt:lpstr>
      <vt:lpstr>Variance (1 of 2)</vt:lpstr>
      <vt:lpstr>Variance (2 of 2)</vt:lpstr>
      <vt:lpstr>Standard Deviation (1 of 2)</vt:lpstr>
      <vt:lpstr>Standard Deviation (2 of 2)</vt:lpstr>
      <vt:lpstr>Coefficient of Variation</vt:lpstr>
      <vt:lpstr>Sample Variance, Standard Deviation, And Coefficient of Variation</vt:lpstr>
      <vt:lpstr>Chapter 3, Part B Descriptive Statistics: Numerical Measures</vt:lpstr>
      <vt:lpstr>Measures of Distribution Shape, Relative Location, and Detecting Outliers</vt:lpstr>
      <vt:lpstr>Distribution Shape: Skewness (1 of 5)</vt:lpstr>
      <vt:lpstr>Distribution Shape: Skewness (2 of 5)</vt:lpstr>
      <vt:lpstr>Distribution Shape: Skewness (3 of 5)</vt:lpstr>
      <vt:lpstr>Distribution Shape: Skewness (4 of 5)</vt:lpstr>
      <vt:lpstr>Distribution Shape: Skewness (5 of 5)</vt:lpstr>
      <vt:lpstr>z-Scores (1 of 3)</vt:lpstr>
      <vt:lpstr>z-Scores (2 of 3)</vt:lpstr>
      <vt:lpstr>z-Scores (3 of 3)</vt:lpstr>
      <vt:lpstr>Chebyshev’s Theorem (1 of 4)</vt:lpstr>
      <vt:lpstr>Chebyshev’s Theorem (2 of 4)</vt:lpstr>
      <vt:lpstr>Chebyshev’s Theorem (3 of 4)</vt:lpstr>
      <vt:lpstr>Chebyshev’s Theorem (4 of 4)</vt:lpstr>
      <vt:lpstr>Empirical Rule (1 of 3)</vt:lpstr>
      <vt:lpstr>Empirical Rule (2 of 3)</vt:lpstr>
      <vt:lpstr>Empirical Rule (3 of 3)</vt:lpstr>
      <vt:lpstr>Detecting Outliers</vt:lpstr>
      <vt:lpstr>Outliers</vt:lpstr>
      <vt:lpstr>Five-Number Summaries and Boxplots</vt:lpstr>
      <vt:lpstr>Five-Number Summary (1 of 2)</vt:lpstr>
      <vt:lpstr>Five-Number Summary (2 of 2)</vt:lpstr>
      <vt:lpstr>Boxplots and Outliers</vt:lpstr>
      <vt:lpstr>Boxplot (1 of 3)</vt:lpstr>
      <vt:lpstr>Boxplot (2 of 3)</vt:lpstr>
      <vt:lpstr>Boxplot (3 of 3)</vt:lpstr>
      <vt:lpstr>Measures of Association Between Two Variables</vt:lpstr>
      <vt:lpstr>Covariance (1 of 2)</vt:lpstr>
      <vt:lpstr>Covariance (2 of 2)</vt:lpstr>
      <vt:lpstr>Correlation Coefficient (1 of 3)</vt:lpstr>
      <vt:lpstr>Correlation Coefficient (2 of 3)</vt:lpstr>
      <vt:lpstr>Correlation Coefficient (3 of 3)</vt:lpstr>
      <vt:lpstr>Covariance and Correlation Coefficient  ( 1 of 4)</vt:lpstr>
      <vt:lpstr>Covariance and Correlation Coefficient  ( 2 of 4)</vt:lpstr>
      <vt:lpstr>Covariance and Correlation Coefficient  (3 of 4)</vt:lpstr>
      <vt:lpstr>Covariance and Correlation Coefficient  (4 of 4)</vt:lpstr>
      <vt:lpstr>Data Dashboards:   Adding Numerical Measures to Improve Effectiveness (2 of 2)</vt:lpstr>
      <vt:lpstr>Chapter 4 Introduction to Probability</vt:lpstr>
      <vt:lpstr>Uncertainties</vt:lpstr>
      <vt:lpstr>Probability</vt:lpstr>
      <vt:lpstr>Probability as a Numerical Measure of the Likelihood of Occurrence</vt:lpstr>
      <vt:lpstr>Assigning Probabilities (1 of 3)</vt:lpstr>
      <vt:lpstr>Assigning Probabilities (2 of 3)</vt:lpstr>
      <vt:lpstr>Assigning Probabilities (3 of 3)</vt:lpstr>
      <vt:lpstr>Classical Method</vt:lpstr>
      <vt:lpstr>Relative Frequency Method (1 of 2)</vt:lpstr>
      <vt:lpstr>Relative Frequency Method (2 of 2)</vt:lpstr>
      <vt:lpstr>Subjective Method (1 of 3)</vt:lpstr>
      <vt:lpstr>Subjective Method (2 of 3)</vt:lpstr>
      <vt:lpstr>Subjective Method (3 of 3)</vt:lpstr>
      <vt:lpstr>Events and Their Probabilities (1 of 4)</vt:lpstr>
      <vt:lpstr>Events and Their Probabilities (2 of 4)</vt:lpstr>
      <vt:lpstr>Events and Their Probabilities (3 of 4)</vt:lpstr>
      <vt:lpstr>Events and Their Probabilities (4 of 4)</vt:lpstr>
      <vt:lpstr>Some Basic Relationships of Probability</vt:lpstr>
      <vt:lpstr>Complement of an Event</vt:lpstr>
      <vt:lpstr>Union of Two Events</vt:lpstr>
      <vt:lpstr>Intersection of Two Events</vt:lpstr>
      <vt:lpstr>Addition Law (1 of 4)</vt:lpstr>
      <vt:lpstr>Addition Law (2 of 4)</vt:lpstr>
      <vt:lpstr>Addition Law (3 of 4)</vt:lpstr>
      <vt:lpstr>Addition Law (4 of 4)</vt:lpstr>
      <vt:lpstr>Mutually Exclusive Events (1 of 2)</vt:lpstr>
      <vt:lpstr>Mutually Exclusive Events (2 of 2)</vt:lpstr>
      <vt:lpstr>Conditional Probability (1 of 4)</vt:lpstr>
      <vt:lpstr>Conditional Probability (2 of 4)</vt:lpstr>
      <vt:lpstr>Conditional Probability (3 of 4)</vt:lpstr>
      <vt:lpstr>Joint Probability</vt:lpstr>
      <vt:lpstr>Conditional Probability (4 of 4)</vt:lpstr>
      <vt:lpstr>Multiplication Law (1 of 3)</vt:lpstr>
      <vt:lpstr>Multiplication Law (2 of 3)</vt:lpstr>
      <vt:lpstr>Multiplication Law (3 of 3)</vt:lpstr>
      <vt:lpstr>Independent Events</vt:lpstr>
      <vt:lpstr>Multiplication Law for Independent  Events (1 of 3)</vt:lpstr>
      <vt:lpstr>Multiplication Law for Independent  Events (2 of 3)</vt:lpstr>
      <vt:lpstr>Multiplication Law for Independent  Events (3 of 3)</vt:lpstr>
      <vt:lpstr>Mutual Exclusiveness and Independence</vt:lpstr>
      <vt:lpstr>Chapter 5 Discrete Probability Distributions</vt:lpstr>
      <vt:lpstr>Random Variables (1 of 2)</vt:lpstr>
      <vt:lpstr>Discrete Random Variable with a Finite Number of Values</vt:lpstr>
      <vt:lpstr>Discrete Random Variable with an Infinite Number of Values</vt:lpstr>
      <vt:lpstr>Random Variables (2 of 2)</vt:lpstr>
      <vt:lpstr>Discrete Probability Distributions (1 of 8)</vt:lpstr>
      <vt:lpstr>Discrete Probability Distributions (2 of 8)</vt:lpstr>
      <vt:lpstr>Discrete Probability Distributions (3 of 8)</vt:lpstr>
      <vt:lpstr>Discrete Probability Distributions (4 of 8)</vt:lpstr>
      <vt:lpstr>Discrete Probability Distributions (5 of 8)</vt:lpstr>
      <vt:lpstr>Discrete Probability Distributions (6 of 8)</vt:lpstr>
      <vt:lpstr>Discrete Probability Distributions (7 of 8)</vt:lpstr>
      <vt:lpstr>Discrete Probability Distributions (8 of 8)</vt:lpstr>
      <vt:lpstr>Expected Value</vt:lpstr>
      <vt:lpstr>Variance and Standard Deviation</vt:lpstr>
      <vt:lpstr>Discrete Probability Distributions (1 of 2)</vt:lpstr>
      <vt:lpstr>Discrete Probability Distributions (2 of 2)</vt:lpstr>
      <vt:lpstr>Bivariate Distributions</vt:lpstr>
      <vt:lpstr>A Bivariate Discrete Probability Distribution  (1 of 6)</vt:lpstr>
      <vt:lpstr>A Bivariate Discrete Probability Distribution  (2 of 6)</vt:lpstr>
      <vt:lpstr>A Bivariate Discrete Probability Distribution  (3 of 6)</vt:lpstr>
      <vt:lpstr>A Bivariate Discrete Probability Distribution  (4 of 6)</vt:lpstr>
      <vt:lpstr>A Bivariate Discrete Probability Distribution  (5 of 6)</vt:lpstr>
      <vt:lpstr>A Bivariate Discrete Probability Distribution  (6 of 6)</vt:lpstr>
      <vt:lpstr>Binomial Probability Distribution (1 of 9)</vt:lpstr>
      <vt:lpstr>Binomial Probability Distribution (2 of 9)</vt:lpstr>
      <vt:lpstr>Binomial Probability Distribution (3 of 9)</vt:lpstr>
      <vt:lpstr>Binomial Probability Distribution (4 of 9)</vt:lpstr>
      <vt:lpstr>Binomial Probability Distribution (5 of 9)</vt:lpstr>
      <vt:lpstr>Binomial Probability Distribution (6 of 9)</vt:lpstr>
      <vt:lpstr>Binomial Probability Distribution (7 of 9)</vt:lpstr>
      <vt:lpstr>Binomial Probability Distribution (8 of 9)</vt:lpstr>
      <vt:lpstr>Binomial Probability Distribution (9 of 9)</vt:lpstr>
      <vt:lpstr>Binomial Probabilities and Cumulative Probabilities</vt:lpstr>
      <vt:lpstr>Expected Value and Variance for Binomial Distribution (1 of 2)</vt:lpstr>
      <vt:lpstr>Expected Value and Variance for Binomial Distribution (2 of 2)</vt:lpstr>
      <vt:lpstr>Poisson Probability Distribution (1 of 7)</vt:lpstr>
      <vt:lpstr>Poisson Probability Distribution (2 of 7)</vt:lpstr>
      <vt:lpstr>Poisson Probability Distribution (3 of 7)</vt:lpstr>
      <vt:lpstr>Poisson Probability Distribution (4 of 7)</vt:lpstr>
      <vt:lpstr>Poisson Probability Distribution (5 of 7)</vt:lpstr>
      <vt:lpstr>Poisson Probability Distribution (6 of 7)</vt:lpstr>
      <vt:lpstr>Poisson Probability Distribution (7 of 7)</vt:lpstr>
      <vt:lpstr>Poisson Probability Distribution (1 of 2)</vt:lpstr>
      <vt:lpstr>Poisson Probability Distribution (2 of 2)</vt:lpstr>
      <vt:lpstr>Hypergeometric Probability Distribution  (1 of 10)</vt:lpstr>
      <vt:lpstr>Hypergeometric Probability Distribution  (2 of 10)</vt:lpstr>
      <vt:lpstr>Hypergeometric Probability Distribution  (3 of 10)</vt:lpstr>
      <vt:lpstr>Hypergeometric Probability Distribution  (4 of 10)</vt:lpstr>
      <vt:lpstr>Hypergeometric Probability Distribution  (5 of 10)</vt:lpstr>
      <vt:lpstr>Hypergeometric Probability Distribution  (6 of 10)</vt:lpstr>
      <vt:lpstr>Hypergeometric Probability Distribution  (7 of 10)</vt:lpstr>
      <vt:lpstr>Hypergeometric Probability Distribution  (8 of 10)</vt:lpstr>
      <vt:lpstr>Hypergeometric Probability Distribution  (9 of 10)</vt:lpstr>
      <vt:lpstr>Hypergeometric Probability Distribution  (10 of 10)</vt:lpstr>
      <vt:lpstr>Chapter 6 Continuous Probability Distributions</vt:lpstr>
      <vt:lpstr>Continuous Probability Distributions (1 of 2)</vt:lpstr>
      <vt:lpstr>Continuous Probability Distributions (2 of 2)</vt:lpstr>
      <vt:lpstr>Uniform Probability Distribution (1 of 7)</vt:lpstr>
      <vt:lpstr>Uniform Probability Distribution (2 of 7)</vt:lpstr>
      <vt:lpstr>Uniform Probability Distribution (3 of 7)</vt:lpstr>
      <vt:lpstr>Uniform Probability Distribution (4 of 7)</vt:lpstr>
      <vt:lpstr>Uniform Probability Distribution (5 of 7)</vt:lpstr>
      <vt:lpstr>Uniform Probability Distribution (6 of 7)</vt:lpstr>
      <vt:lpstr>Uniform Probability Distribution (7 of 7)</vt:lpstr>
      <vt:lpstr>Area as a Measure of Probability</vt:lpstr>
      <vt:lpstr>Normal Probability Distribution (1 of 10)</vt:lpstr>
      <vt:lpstr>Normal Probability Distribution (2 of 10)</vt:lpstr>
      <vt:lpstr>Normal Probability Distribution (3 of 10)</vt:lpstr>
      <vt:lpstr>Normal Probability Distribution (4 of 10)</vt:lpstr>
      <vt:lpstr>Normal Probability Distribution (5 of 10)</vt:lpstr>
      <vt:lpstr>Normal Probability Distribution (6 of 10)</vt:lpstr>
      <vt:lpstr>Normal Probability Distribution (7 of 10)</vt:lpstr>
      <vt:lpstr>Normal Probability Distribution (8 of 10)</vt:lpstr>
      <vt:lpstr>Normal Probability Distribution (9 of 10)</vt:lpstr>
      <vt:lpstr>Normal Probability Distribution (10 of 10)</vt:lpstr>
      <vt:lpstr>Standard Normal Probability Distribution (1 of 3)</vt:lpstr>
      <vt:lpstr>Standard Normal Probability Distribution (2 of 3)</vt:lpstr>
      <vt:lpstr>Standard Normal Probability Distribution (3 of 3)</vt:lpstr>
      <vt:lpstr>Standard Normal Probability Distribution (1 of 11)</vt:lpstr>
      <vt:lpstr>Standard Normal Probability Distribution (2 of 11)</vt:lpstr>
      <vt:lpstr>Standard Normal Probability Distribution (3 of 11)</vt:lpstr>
      <vt:lpstr>Standard Normal Probability Distribution (4 of 11)</vt:lpstr>
      <vt:lpstr>Standard Normal Probability Distribution (5 of 11)</vt:lpstr>
      <vt:lpstr>Standard Normal Probability Distribution (6 of 11)</vt:lpstr>
      <vt:lpstr>Standard Normal Probability Distribution (7 of 11)</vt:lpstr>
      <vt:lpstr>Standard Normal Probability Distribution (8 of 11)</vt:lpstr>
      <vt:lpstr>Standard Normal Probability Distribution (9 of 11)</vt:lpstr>
      <vt:lpstr>Standard Normal Probability Distribution (10 of 11)</vt:lpstr>
      <vt:lpstr>Standard Normal Probability Distribution (11 of 11)</vt:lpstr>
      <vt:lpstr>Exponential Probability Distribution (1 of 6)</vt:lpstr>
      <vt:lpstr>Exponential Probability Distribution (2 of 6)</vt:lpstr>
      <vt:lpstr>Exponential Probability Distribution (3 of 6)</vt:lpstr>
      <vt:lpstr>Exponential Probability Distribution (4 of 6)</vt:lpstr>
      <vt:lpstr>Exponential Probability Distribution (5 of 6)</vt:lpstr>
      <vt:lpstr>Exponential Probability Distribution (6 of 6)</vt:lpstr>
      <vt:lpstr>Relationship between the Poisson and Exponential Distributions</vt:lpstr>
      <vt:lpstr>Chapter 7 Sampling and Sampling Distributions</vt:lpstr>
      <vt:lpstr>Introduction (1 of 2)</vt:lpstr>
      <vt:lpstr>Introduction (2 of 2)</vt:lpstr>
      <vt:lpstr>Selecting a Sample</vt:lpstr>
      <vt:lpstr>Sampling from a Finite Population (1 of 4)</vt:lpstr>
      <vt:lpstr>Sampling from a Finite Population (2 of 4)</vt:lpstr>
      <vt:lpstr>Sampling from a Finite Population (3 of 4)</vt:lpstr>
      <vt:lpstr>Sampling from a Finite Population (4 of 4)</vt:lpstr>
      <vt:lpstr>Sampling from an Infinite Population (1 of 3)</vt:lpstr>
      <vt:lpstr>Sampling from an Infinite Population (2 of 3)</vt:lpstr>
      <vt:lpstr>Sampling from an Infinite Population (3 of 3)</vt:lpstr>
      <vt:lpstr>Point Estimation (1 of 5)</vt:lpstr>
      <vt:lpstr>Point Estimation (2 of 5)</vt:lpstr>
      <vt:lpstr>Point Estimation (3 of 5)</vt:lpstr>
      <vt:lpstr>Point Estimation (4 of 5)</vt:lpstr>
      <vt:lpstr>Point Estimation (5 of 5)</vt:lpstr>
      <vt:lpstr>Summary of Point Estimates Obtained from a Simple Random Sample</vt:lpstr>
      <vt:lpstr>Practical Advice</vt:lpstr>
      <vt:lpstr>Sampling Distribution of x ̅ (1 of 13)</vt:lpstr>
      <vt:lpstr>Sampling Distribution of x ̅ (2 of 13)</vt:lpstr>
      <vt:lpstr>Sampling Distribution of x ̅ (3 of 13)</vt:lpstr>
      <vt:lpstr>Sampling Distribution of x ̅ (4 of 13)</vt:lpstr>
      <vt:lpstr>Sampling Distribution of x ̅  (5 of 13)</vt:lpstr>
      <vt:lpstr>Sampling Distribution of x ̅ (6 of 13)</vt:lpstr>
      <vt:lpstr>Central Limit Theorem</vt:lpstr>
      <vt:lpstr>Sampling Distribution of x ̅ (7 of 13)</vt:lpstr>
      <vt:lpstr>Sampling Distribution of x ̅ (8 of 13)</vt:lpstr>
      <vt:lpstr>Sampling Distribution of x ̅ (9 of 13)</vt:lpstr>
      <vt:lpstr>Sampling Distribution of x ̅ (10 of 13)</vt:lpstr>
      <vt:lpstr>Sampling Distribution of x ̅ (11 of 13)</vt:lpstr>
      <vt:lpstr>Sampling Distribution of x ̅ (12 of 13)</vt:lpstr>
      <vt:lpstr>Sampling Distribution of x ̅ (13 of 13)</vt:lpstr>
      <vt:lpstr>Relationship Between the Sample Size and the Sampling Distribution of x ̅ (1 of 4)</vt:lpstr>
      <vt:lpstr>Relationship Between the Sample Size and the Sampling Distribution of x ̅ (2 of 4)</vt:lpstr>
      <vt:lpstr>Relationship Between the Sample Size and the Sampling Distribution of x ̅ (3 of 4)</vt:lpstr>
      <vt:lpstr>Relationship Between the Sample Size and the Sampling Distribution of x ̅ (4 of 4)</vt:lpstr>
      <vt:lpstr>Sampling Distribution of p ̅ (1 of 9)</vt:lpstr>
      <vt:lpstr>Sampling Distribution of p ̅ (2 of 9)</vt:lpstr>
      <vt:lpstr>Sampling Distribution of p ̅ (3 of 9)</vt:lpstr>
      <vt:lpstr>Sampling Distribution of p ̅ (4 of 9)</vt:lpstr>
      <vt:lpstr>Sampling Distribution of p ̅ (5 of 9)</vt:lpstr>
      <vt:lpstr>Sampling Distribution of p ̅ (6 of 9)</vt:lpstr>
      <vt:lpstr>Sampling Distribution of p ̅ (7 of 9)</vt:lpstr>
      <vt:lpstr>Sampling Distribution of p ̅ (8 of 9)</vt:lpstr>
      <vt:lpstr>Sampling Distribution of p ̅ (9 of 9)</vt:lpstr>
      <vt:lpstr>Other Sampling Methods</vt:lpstr>
      <vt:lpstr>Stratified Random Sampling (1 of 2)</vt:lpstr>
      <vt:lpstr>Stratified Random Sampling (2 of 2)</vt:lpstr>
      <vt:lpstr>Cluster Sampling (1 of 2)</vt:lpstr>
      <vt:lpstr>Cluster Sampling (2 of 2)</vt:lpstr>
      <vt:lpstr>Systematic Sampling (1 of 2)</vt:lpstr>
      <vt:lpstr>Systematic Sampling (2 of 2)</vt:lpstr>
      <vt:lpstr>Convenience Sampling (1 of 2)</vt:lpstr>
      <vt:lpstr>Convenience Sampling (2 of 2)</vt:lpstr>
      <vt:lpstr>Judgment Sampling (1 of 2)</vt:lpstr>
      <vt:lpstr>Judgment Sampling (2 of 2)</vt:lpstr>
      <vt:lpstr>Recommendation</vt:lpstr>
      <vt:lpstr>Errors in Sampling (1 of 2)</vt:lpstr>
      <vt:lpstr>Errors in Sampling (2 of 2)</vt:lpstr>
      <vt:lpstr>Steps to Minimize Nonsampling Errors</vt:lpstr>
      <vt:lpstr>Chapter 8 Interval Estimation</vt:lpstr>
      <vt:lpstr>Margin of Error and the Interval Estimate  (1 of 2)</vt:lpstr>
      <vt:lpstr>Margin of Error and the Interval Estimate  (2 of 2)</vt:lpstr>
      <vt:lpstr>Interval Estimate of a Population Mean:   σ Known (1 of 11)</vt:lpstr>
      <vt:lpstr>Interval Estimate of a Population Mean:   σ Known (2 of 11)</vt:lpstr>
      <vt:lpstr>Interval Estimate of a Population Mean:   σ Known (3 of 11)</vt:lpstr>
      <vt:lpstr>Interval Estimate of a Population Mean:   σ Known (4 of 11)</vt:lpstr>
      <vt:lpstr>Interval Estimate of a Population Mean:   σ Known (5 of 11)</vt:lpstr>
      <vt:lpstr>Meaning of Confidence</vt:lpstr>
      <vt:lpstr>Interval Estimate of a Population Mean:  σ Known (6 of 11)</vt:lpstr>
      <vt:lpstr>Interval Estimate of a Population Mean:  σ Known (7 of 11) </vt:lpstr>
      <vt:lpstr>Interval Estimate of a Population Mean:  σ Known (8 of 11) </vt:lpstr>
      <vt:lpstr>Interval Estimate of a Population Mean:   σ Known (9 of 11)</vt:lpstr>
      <vt:lpstr>Interval Estimate of a Population Mean:  σ Known (10 of 11)</vt:lpstr>
      <vt:lpstr>Interval Estimate of a Population Mean:  σ Known (11 of 11) </vt:lpstr>
      <vt:lpstr>t Distribution (1 of 6) </vt:lpstr>
      <vt:lpstr>t Distribution (2 of 6) </vt:lpstr>
      <vt:lpstr>t Distribution (3 of 6) </vt:lpstr>
      <vt:lpstr>t Distribution (4 of 6)</vt:lpstr>
      <vt:lpstr>t Distribution (5 of 6) </vt:lpstr>
      <vt:lpstr>t Distribution (6 of 6) </vt:lpstr>
      <vt:lpstr>Interval Estimate of a Population Mean:  σ Unknown (1 of 5)</vt:lpstr>
      <vt:lpstr>Interval Estimate of a Population Mean:  σ Unknown (2 of 5) </vt:lpstr>
      <vt:lpstr>Interval Estimate of a Population Mean:  σ Unknown (3 of 5)</vt:lpstr>
      <vt:lpstr>Interval Estimate of a Population Mean:  σ Unknown (4 of 5) </vt:lpstr>
      <vt:lpstr>Interval Estimate of a Population Mean:  σ Unknown (5 of 5) </vt:lpstr>
      <vt:lpstr>Summary of Interval Estimation Procedures for a Population Mean</vt:lpstr>
      <vt:lpstr>Sample Size for an Interval Estimate of a Population Mean (1 of 5)</vt:lpstr>
      <vt:lpstr>Sample Size for an Interval Estimate of a Population Mean (2 of 5) </vt:lpstr>
      <vt:lpstr>Sample Size for an Interval Estimate of a Population Mean (3 of 5) </vt:lpstr>
      <vt:lpstr>Sample Size for an Interval Estimate of a Population Mean (4 of 5) </vt:lpstr>
      <vt:lpstr>Sample Size for an Interval Estimate of a Population Mean (5 of 5) </vt:lpstr>
      <vt:lpstr>Interval Estimate of a Population Proportion (1 of 6)</vt:lpstr>
      <vt:lpstr>Interval Estimate of a Population Proportion (2 of 6)</vt:lpstr>
      <vt:lpstr>Interval Estimate of a Population Proportion (3 of 6)</vt:lpstr>
      <vt:lpstr>Interval Estimate of a Population Proportion (4 of 6)</vt:lpstr>
      <vt:lpstr>Interval Estimate of a Population Proportion (5 of 6)</vt:lpstr>
      <vt:lpstr>Interval Estimate of a Population Proportion (6 of 6)</vt:lpstr>
      <vt:lpstr>Sample Size for an Interval Estimate of a Population Proportion (1 of 5)</vt:lpstr>
      <vt:lpstr>Sample Size for an Interval Estimate of  a Population Proportion (2 of 5)</vt:lpstr>
      <vt:lpstr>Sample Size for an Interval Estimate of a Population Proportion (3 of 5)</vt:lpstr>
      <vt:lpstr>Sample Size for an Interval Estimate of a Population Proportion (4 of 5)</vt:lpstr>
      <vt:lpstr>Sample Size for an Interval Estimate of a Population Proportion (5 of 5)</vt:lpstr>
      <vt:lpstr>Implications of Big Data</vt:lpstr>
      <vt:lpstr>Chapter 9 Hypothesis Testing</vt:lpstr>
      <vt:lpstr>Hypothesis Testing</vt:lpstr>
      <vt:lpstr>Developing Null and Alternative Hypotheses (1 of 7)</vt:lpstr>
      <vt:lpstr>Developing Null and Alternative Hypotheses (2 of 7)</vt:lpstr>
      <vt:lpstr>Developing Null and Alternative Hypotheses (3 of 7)</vt:lpstr>
      <vt:lpstr>Developing Null and Alternative Hypotheses (4 of 7)</vt:lpstr>
      <vt:lpstr>Developing Null and Alternative Hypotheses (5 of 7)</vt:lpstr>
      <vt:lpstr>Developing Null and Alternative Hypotheses (6 of 7)</vt:lpstr>
      <vt:lpstr>Developing Null and Alternative Hypotheses (7 of 7)</vt:lpstr>
      <vt:lpstr>Summary of Forms for Null and Alternative Hypotheses about a Population Mean</vt:lpstr>
      <vt:lpstr>Null and Alternative Hypotheses (1 of 2)</vt:lpstr>
      <vt:lpstr>Null and Alternative Hypotheses (2 of 2)</vt:lpstr>
      <vt:lpstr>Type I Error</vt:lpstr>
      <vt:lpstr>Type II Error</vt:lpstr>
      <vt:lpstr>Type I and Type II Errors</vt:lpstr>
      <vt:lpstr>p-Value Approach to One-Tailed Hypothesis Testing</vt:lpstr>
      <vt:lpstr>Suggested Guidelines for Interpreting p-Values</vt:lpstr>
      <vt:lpstr>Critical Value Approach to One-Tailed Hypothesis Testing (1 of 2)</vt:lpstr>
      <vt:lpstr>Steps of Hypothesis Testing (1 of 2)</vt:lpstr>
      <vt:lpstr>Steps of Hypothesis Testing (2 of 2)</vt:lpstr>
      <vt:lpstr>Lower-Tailed Test about a Population Mean:  s  Known (1 of 2)</vt:lpstr>
      <vt:lpstr>One-Tailed Tests about a Population Mean:   s  Known (1 of 3)</vt:lpstr>
      <vt:lpstr>One-Tailed Tests about a Population Mean:  s  Known (2 of 3)</vt:lpstr>
      <vt:lpstr>Lower-Tailed Test about a Population Mean:  s  Known (2 of 2)</vt:lpstr>
      <vt:lpstr>One-Tailed Tests about a Population Mean:   σ  Known (3 of 3)</vt:lpstr>
      <vt:lpstr>Critical Value Approach to One-Tailed Hypothesis Testing (2 of 2)</vt:lpstr>
      <vt:lpstr>p-Value Approach to Two-Tailed Hypothesis Testing</vt:lpstr>
      <vt:lpstr>Critical Value Approach to Two-Tailed Hypothesis Testing</vt:lpstr>
      <vt:lpstr>Two-Tailed Tests about a Population Mean:  s  Known (1 of 9)</vt:lpstr>
      <vt:lpstr>Two-Tailed Tests about a Population Mean:  s  Known (2 of 9)</vt:lpstr>
      <vt:lpstr>Two-Tailed Tests about a Population Mean:  s  Known (3 of 9)</vt:lpstr>
      <vt:lpstr>Two-Tailed Tests about a Population Mean:  s  Known (4 of 9)</vt:lpstr>
      <vt:lpstr>Two-Tailed Tests about a Population Mean:  s  Known (5 of 9)</vt:lpstr>
      <vt:lpstr>Two-Tailed Tests about a Population Mean:  s  Known (6 of 9)</vt:lpstr>
      <vt:lpstr>Two-Tailed Tests about a Population Mean:  s  Known (7 of 9)</vt:lpstr>
      <vt:lpstr>Relationship between Interval Estimation and Hypothesis Testing (1 of 2)</vt:lpstr>
      <vt:lpstr>Relationship between Interval Estimation and Hypothesis Testing (2 of 2)</vt:lpstr>
      <vt:lpstr>Tests About a Population Mean: s  Unknown (1 of 2)</vt:lpstr>
      <vt:lpstr>Tests about a Population Mean: s  Unknown (2 of 2)</vt:lpstr>
      <vt:lpstr>p-Values and the t Distribution (1 of 2)</vt:lpstr>
      <vt:lpstr>p-Values and the t Distribution (2 of 2)</vt:lpstr>
      <vt:lpstr>One-Tailed Test about a Population Mean:  s  Unknown (1 of 3)</vt:lpstr>
      <vt:lpstr>One-Tailed Test about a Population Mean:  s  Unknown (2 of 3)</vt:lpstr>
      <vt:lpstr>One-Tailed Test about a Population Mean:  s  Unknown (3 of 3)</vt:lpstr>
      <vt:lpstr>A Summary of Forms for Null and Alternative Hypotheses about a Population Proportion</vt:lpstr>
      <vt:lpstr>Tests about a Population Proportion (1 of 6)</vt:lpstr>
      <vt:lpstr>Tests about a Population Proportion (2 of 6)</vt:lpstr>
      <vt:lpstr>Tests about a Population Proportion (3 of 6)</vt:lpstr>
      <vt:lpstr>Tests about a Population Proportion (4 of 6)</vt:lpstr>
      <vt:lpstr>Tests about a Population Proportion (5 of 6)</vt:lpstr>
      <vt:lpstr>Tests About a Population Proportion (6 of 6)</vt:lpstr>
      <vt:lpstr>Chapter 10, Part A Inference about Means and Proportions with Two Populations</vt:lpstr>
      <vt:lpstr>Inferences about the Difference between Two Population Means: σ1 and σ2 Known</vt:lpstr>
      <vt:lpstr>Estimating the Difference between Two Population Means (1 of 2)</vt:lpstr>
      <vt:lpstr>Sampling Distribution of x ̅1 − x ̅2</vt:lpstr>
      <vt:lpstr>Interval Estimate of μ1 − μ2: σ1 and σ2 Known (1 of 4)</vt:lpstr>
      <vt:lpstr>Interval Estimate of μ1 − μ2: σ1 and σ2 Known (2 of 4)</vt:lpstr>
      <vt:lpstr>Interval Estimate of μ1 − μ2: σ1 and σ2 Known (3 of 4)</vt:lpstr>
      <vt:lpstr>Interval Estimate of μ1 − μ2: σ1 and σ2 Known (4 of 4)</vt:lpstr>
      <vt:lpstr>Estimating the Difference between Two Population Means (2 of 2)</vt:lpstr>
      <vt:lpstr>Point Estimate of μ1 − μ2 (1 of 2)</vt:lpstr>
      <vt:lpstr>Interval Estimation of μ1 − μ2: σ1 and σ2 Known (1 of 2)</vt:lpstr>
      <vt:lpstr>Hypothesis Tests about μ1 − μ2: σ1 and σ2 Known (1 of 8)</vt:lpstr>
      <vt:lpstr>Hypothesis Tests about μ1 − μ2: σ1 and σ2 Known (2 of 8)</vt:lpstr>
      <vt:lpstr>Hypothesis Tests about μ1 − μ2: σ1 and σ2 Known (3 of 8)</vt:lpstr>
      <vt:lpstr>Hypothesis Tests about μ1 − μ2: σ1 and σ2 Known (4 of 8)</vt:lpstr>
      <vt:lpstr>Hypothesis Tests about μ1 − μ2: σ1 and σ2 Known (5 of 8)</vt:lpstr>
      <vt:lpstr>Hypothesis Tests about μ1 − μ2: σ1 and σ2 Known (6 of 8)</vt:lpstr>
      <vt:lpstr>Hypothesis Tests about μ1 − μ2: σ1 and σ2 Known (7 of 8)</vt:lpstr>
      <vt:lpstr>Hypothesis Tests about μ1 − μ2: σ1 and σ2 Known (8 of 8)</vt:lpstr>
      <vt:lpstr>Inferences about the Difference between Two Population Means:  σ1 and σ2 Unknown</vt:lpstr>
      <vt:lpstr>Interval Estimation of μ1 − μ2: σ1 and σ2 Unknown (1 of 5)</vt:lpstr>
      <vt:lpstr>Interval Estimation of μ1 − μ2: σ1 and σ2 Unknown (2 of 5)</vt:lpstr>
      <vt:lpstr>Difference between Two Population Means: σ1 and σ2 Unknown (1 of 3)</vt:lpstr>
      <vt:lpstr>Difference between Two Population Means: σ1 and σ2 Unknown (2 of 3)</vt:lpstr>
      <vt:lpstr>Difference between Two Population Means: σ1 and σ2 Unknown (3 of 3)</vt:lpstr>
      <vt:lpstr>Point Estimate of μ1 − μ2 (2 of 2) </vt:lpstr>
      <vt:lpstr>Interval Estimation of μ1 − μ2: σ1 and σ2 Unknown (3 of 5)</vt:lpstr>
      <vt:lpstr>Interval Estimation of μ1 − μ2: σ1 and σ2 Unknown (4 of 5)</vt:lpstr>
      <vt:lpstr>Hypothesis Tests about μ1 − μ2: σ1 and σ2 Unknown (1 of 7)</vt:lpstr>
      <vt:lpstr>Hypothesis Tests about μ1 − μ2: σ1 and σ2 Unknown (2 of 7)</vt:lpstr>
      <vt:lpstr>Hypothesis Tests about μ1 − μ2: σ1 and σ2 Unknown (3 of 7)</vt:lpstr>
      <vt:lpstr>Hypothesis Tests about μ1 − μ2: σ1 and σ2 Unknown (4 of 7)</vt:lpstr>
      <vt:lpstr>Hypothesis Tests about μ1 − μ2: σ1 and σ2 Unknown (5 of 7)</vt:lpstr>
      <vt:lpstr>Hypothesis Tests about μ1 − μ2: σ1 and σ2 Unknown (6 of 7)</vt:lpstr>
      <vt:lpstr>Hypothesis Tests about μ1 − μ2: σ1 and σ2 Unknown (7 of 7)</vt:lpstr>
      <vt:lpstr>Inferences about the Difference between Two Population Means: Matched Samples (1 of 6)</vt:lpstr>
      <vt:lpstr>Inferences about the Difference between Two Population Means: Matched Samples (2 of 6)</vt:lpstr>
      <vt:lpstr>Inferences about the Difference between Two Population Means: Matched Samples (3 of 6)</vt:lpstr>
      <vt:lpstr>Inferences about the Difference between Two Population Means: Matched Samples (4 of 6)</vt:lpstr>
      <vt:lpstr>Inferences about the Difference between Two Population Means: Matched Samples (5 of 6)</vt:lpstr>
      <vt:lpstr>Inferences about the Difference between Two Population Means: Matched Samples (6 of 6)</vt:lpstr>
      <vt:lpstr>Chapter 10, Part B Inference about Means and Proportions with Two Populations</vt:lpstr>
      <vt:lpstr>Inferences about the Difference between  Two Population Proportions</vt:lpstr>
      <vt:lpstr>Sampling Distribution of p1 – p2 (1 of 2)</vt:lpstr>
      <vt:lpstr>Sampling Distribution of p1 – p2 (2 of 2)</vt:lpstr>
      <vt:lpstr>Interval Estimation of p1 – p2 (1 of 5)</vt:lpstr>
      <vt:lpstr>Interval Estimation of p1 – p2 (2 of 5) </vt:lpstr>
      <vt:lpstr>Interval Estimation of p1 – p2 (3 of 5)</vt:lpstr>
      <vt:lpstr>Point Estimator of the Difference between Two Population Proportions</vt:lpstr>
      <vt:lpstr>Interval Estimation of p1 - p2 (4 of 5)</vt:lpstr>
      <vt:lpstr>Hypothesis Tests about p1 – p2 (1 of 8)</vt:lpstr>
      <vt:lpstr>Hypothesis Tests about p1 – p2 (2 of 8)</vt:lpstr>
      <vt:lpstr>Hypothesis Tests about p1 – p2 (3 of 8)</vt:lpstr>
      <vt:lpstr>Hypothesis Tests about p1 – p2 (4 of 8)</vt:lpstr>
      <vt:lpstr>Hypothesis Tests about p1 – p2 (5 of 8)</vt:lpstr>
      <vt:lpstr>Hypothesis Tests about p1 – p2 (6 of 8)</vt:lpstr>
      <vt:lpstr>Hypothesis Tests about p1 – p2 (7 of 8)</vt:lpstr>
      <vt:lpstr>Chapter 11: Inferences about Population Variances</vt:lpstr>
      <vt:lpstr>Inferences about a Population Variance  (1 of 2)</vt:lpstr>
      <vt:lpstr>Inferences about a Population Variance  (2 of 2)</vt:lpstr>
      <vt:lpstr>Chi-Square Distribution (1 of 2)</vt:lpstr>
      <vt:lpstr>Examples of Sampling Distribution of  (n − 1)s2/𝜎2</vt:lpstr>
      <vt:lpstr>Chi-Square Distribution (2 of 2)</vt:lpstr>
      <vt:lpstr>Interval Estimation of 2</vt:lpstr>
      <vt:lpstr>Interval Estimation of σ2 (1 of 6)</vt:lpstr>
      <vt:lpstr>Interval Estimation of σ2 (2 of 6)</vt:lpstr>
      <vt:lpstr>Interval Estimation of σ</vt:lpstr>
      <vt:lpstr>Interval Estimation of σ2 (3 of 6)</vt:lpstr>
      <vt:lpstr>Interval Estimation of σ2 (4 of 6)</vt:lpstr>
      <vt:lpstr>Interval Estimation of σ2 (5 of 6)</vt:lpstr>
      <vt:lpstr>Interval Estimation of σ2 (6 of 6) </vt:lpstr>
      <vt:lpstr>Hypothesis Testing about a Population Variance (1 of 12)</vt:lpstr>
      <vt:lpstr>Hypothesis Testing about a Population Variance (2 of 12)</vt:lpstr>
      <vt:lpstr>Hypothesis Testing about a Population Variance (3 of 12)</vt:lpstr>
      <vt:lpstr>Hypothesis Testing about a Population Variance (4 of 12)</vt:lpstr>
      <vt:lpstr>Hypothesis Testing about a Population Variance (5 of 12)</vt:lpstr>
      <vt:lpstr>Hypothesis Testing about a Population Variance (6 of 12)</vt:lpstr>
      <vt:lpstr>Hypothesis Testing about a Population Variance (7 of 12)</vt:lpstr>
      <vt:lpstr>Hypothesis Testing about a Population Variance (8 of 12)</vt:lpstr>
      <vt:lpstr>Hypothesis Testing about a Population Variance (9 of 12)</vt:lpstr>
      <vt:lpstr>Hypothesis Testing about a Population Variance (10 of 12)</vt:lpstr>
      <vt:lpstr>Hypothesis Testing about a Population Variance (11 of 12)</vt:lpstr>
      <vt:lpstr>Hypothesis Testing about a Population Variance (12 of 12)</vt:lpstr>
      <vt:lpstr>Inferences about Two Population Variances</vt:lpstr>
      <vt:lpstr>Hypothesis Testing about the Variances of Two Populations (1 of 12)</vt:lpstr>
      <vt:lpstr>Hypothesis Testing about the Variances of Two Populations (2 of 12)</vt:lpstr>
      <vt:lpstr>Hypothesis Testing about the Variances of Two Populations (3 of 12)</vt:lpstr>
      <vt:lpstr>Hypothesis Testing about the Variances of Two Populations (4 of 12)</vt:lpstr>
      <vt:lpstr>Hypothesis Testing about the Variances of Two Populations (5 of 12)</vt:lpstr>
      <vt:lpstr>Hypothesis Testing about the Variances of Two Populations (6 of 12)</vt:lpstr>
      <vt:lpstr>Hypothesis Testing about the Variances of Two Populations (7 of 12)</vt:lpstr>
      <vt:lpstr>Hypothesis Testing about the Variances of Two Populations (8 of 12)</vt:lpstr>
      <vt:lpstr>Hypothesis Testing about the Variances of Two Populations (9 of 12)</vt:lpstr>
      <vt:lpstr>Hypothesis Testing about the Variances of Two Populations (10 of 12)</vt:lpstr>
      <vt:lpstr>Hypothesis Testing about the Variances of Two Populations (11 of 12)</vt:lpstr>
      <vt:lpstr>Hypothesis Testing about the Variances of Two Populations (12 of 12)</vt:lpstr>
      <vt:lpstr>Chapter 12 Tests of Goodness of Fit, Independence, and Multiple Proportions</vt:lpstr>
      <vt:lpstr>Tests of Goodness of Fit, Independence,  and Multiple Proportions</vt:lpstr>
      <vt:lpstr>Goodness of Fit Test: Multinomial Probability Distribution (1 of 4)</vt:lpstr>
      <vt:lpstr>Goodness of Fit Test: Multinomial Probability Distribution (2 of 4)</vt:lpstr>
      <vt:lpstr>Goodness of Fit Test: Multinomial Probability Distribution (3 of 4)</vt:lpstr>
      <vt:lpstr>Goodness of Fit Test: Multinomial Probability Distribution (4 of 4)</vt:lpstr>
      <vt:lpstr>Multinomial Distribution Goodness of Fit Test (1 of 10)</vt:lpstr>
      <vt:lpstr>Multinomial Distribution Goodness of Fit Test (2 of 10)</vt:lpstr>
      <vt:lpstr>Multinomial Distribution Goodness of Fit Test (3 of 10)</vt:lpstr>
      <vt:lpstr>Multinomial Distribution Goodness of Fit Test (4 of 10)</vt:lpstr>
      <vt:lpstr>Multinomial Distribution Goodness of Fit Test (5 of 10)</vt:lpstr>
      <vt:lpstr>Multinomial Distribution Goodness of Fit Test (6 of 10)</vt:lpstr>
      <vt:lpstr>Multinomial Distribution Goodness of Fit Test (7 of 10)</vt:lpstr>
      <vt:lpstr>Multinomial Distribution Goodness of Fit Test (8 of 10)</vt:lpstr>
      <vt:lpstr>Multinomial Distribution Goodness of Fit Test (9 of 10)</vt:lpstr>
      <vt:lpstr>Test of Independence (1 of 11)</vt:lpstr>
      <vt:lpstr>Test of Independence (2 of 11)</vt:lpstr>
      <vt:lpstr>Test of Independence (3 of 11)</vt:lpstr>
      <vt:lpstr>Test of Independence (4 of 11)</vt:lpstr>
      <vt:lpstr>Test of Independence (5 of 11)</vt:lpstr>
      <vt:lpstr>Test of Independence (6 of 11)</vt:lpstr>
      <vt:lpstr>Test of Independence (7 of 11)</vt:lpstr>
      <vt:lpstr>Test of Independence (8 of 11)</vt:lpstr>
      <vt:lpstr>Test of Independence (9 of 11)</vt:lpstr>
      <vt:lpstr>Test of Independence (10 of 11)</vt:lpstr>
      <vt:lpstr>Testing for Equality of Population Proportions for Three or More Populations</vt:lpstr>
      <vt:lpstr>Testing the Equality of Population Proportions for Three or More Populations (1 of 13)</vt:lpstr>
      <vt:lpstr>Testing the Equality of Population Proportions for Three or More Populations (2 of 13)</vt:lpstr>
      <vt:lpstr>Testing the Equality of Population Proportions for Three or More Populations (3 of 13)</vt:lpstr>
      <vt:lpstr>Testing the Equality of Population Proportions for Three or More Populations (4 of 13)</vt:lpstr>
      <vt:lpstr>Testing the Equality of Population Proportions for Three or More Populations (5 of 13)</vt:lpstr>
      <vt:lpstr>Testing the Equality of Population Proportions for Three or More Populations (6 of 13)</vt:lpstr>
      <vt:lpstr>Testing the Equality of Population Proportions for Three or More Populations (7 of 13)</vt:lpstr>
      <vt:lpstr>Testing the Equality of Population Proportions for Three or More Populations (8 of 13)</vt:lpstr>
      <vt:lpstr>Testing the Equality of Population Proportions for Three or More Populations (9 of 13)</vt:lpstr>
      <vt:lpstr>Testing the Equality of Population Proportions for Three or More Populations (10 of 13)</vt:lpstr>
      <vt:lpstr>Testing the Equality of Population Proportions for Three or More Populations (11 of 13)</vt:lpstr>
      <vt:lpstr>Testing the Equality of Population Proportions for Three or More Populations (13 of 13)</vt:lpstr>
      <vt:lpstr>Multiple Comparisons Procedure (1 of 4)</vt:lpstr>
      <vt:lpstr>Multiple Comparisons Procedure (2 of 4)</vt:lpstr>
      <vt:lpstr>Multiple Comparisons Procedure (3 of 4)</vt:lpstr>
      <vt:lpstr>Multiple Comparisons Procedure (4 of 4)</vt:lpstr>
      <vt:lpstr>Chapter 13, Part A Experimental Design and Analysis of Variance </vt:lpstr>
      <vt:lpstr>An Introduction to Experimental Design and Analysis of Variance (1 of 3)</vt:lpstr>
      <vt:lpstr>An Introduction to Experimental Design and Analysis of Variance (2 of 3)</vt:lpstr>
      <vt:lpstr>An Introduction to Experimental Design and Analysis of Variance (3 of 3)</vt:lpstr>
      <vt:lpstr>Analysis of Variance: A Conceptual Overview (1 of 5)</vt:lpstr>
      <vt:lpstr>Analysis of Variance: A Conceptual Overview (2 of 5)</vt:lpstr>
      <vt:lpstr>Analysis of Variance: A Conceptual Overview (3 of 5)</vt:lpstr>
      <vt:lpstr>Analysis of Variance: A Conceptual Overview (4 of 5)</vt:lpstr>
      <vt:lpstr>Analysis of Variance: A Conceptual Overview (5 of 5)</vt:lpstr>
      <vt:lpstr>Analysis of Variance and the Completely Randomized Design</vt:lpstr>
      <vt:lpstr>Between-Treatments Estimate of Population Variance 2</vt:lpstr>
      <vt:lpstr>Within-Treatments Estimate of Population Variance 2</vt:lpstr>
      <vt:lpstr>Comparing the Variance Estimates:  The F Test (1 of 2)</vt:lpstr>
      <vt:lpstr>Comparing the Variance Estimates:  The F Test (2 of 2)</vt:lpstr>
      <vt:lpstr>ANOVA Table for a Completely Randomized Design (1 of 3)</vt:lpstr>
      <vt:lpstr>ANOVA Table for a Completely Randomized Design (2 of 3)</vt:lpstr>
      <vt:lpstr>ANOVA Table for a Completely Randomized Design (3 of 3)</vt:lpstr>
      <vt:lpstr>Test for the Equality of k Population Means  (1 of 2)</vt:lpstr>
      <vt:lpstr>Test for the Equality of k Population Means  (2 of 2)</vt:lpstr>
      <vt:lpstr>Testing for the Equality of k  Population Means: A Completely Randomized Design (1 of 7)</vt:lpstr>
      <vt:lpstr>Testing for the Equality of k  Population Means: A Completely Randomized Design (2 of 7)</vt:lpstr>
      <vt:lpstr>Testing for the Equality of k  Population Means: A Completely Randomized Design (3 of 7)</vt:lpstr>
      <vt:lpstr>Testing for the Equality of k  Population Means: A Completely Randomized Design (4 of 7)</vt:lpstr>
      <vt:lpstr>Testing for the Equality of k Population Means: A Completely Randomized Design (5 of 7)</vt:lpstr>
      <vt:lpstr>Testing for the Equality of k  Population Means: A Completely Randomized Design (6 of 7)</vt:lpstr>
      <vt:lpstr>Testing for the Equality of k  Population Means: A Completely Randomized Design (7 of 7)</vt:lpstr>
      <vt:lpstr>ANOVA Table for a Completely Randomized Design</vt:lpstr>
      <vt:lpstr>Testing for the Equality of k  Population Means: An Observational Study (1 of 11)</vt:lpstr>
      <vt:lpstr>Testing for the Equality of k  Population Means: An Observational Study (2 of 11)</vt:lpstr>
      <vt:lpstr>Testing for the Equality of k  Population Means: An Observational Study (3 of 11)</vt:lpstr>
      <vt:lpstr>Testing for the Equality of k  Population Means: An Observational Study (4 of 11)</vt:lpstr>
      <vt:lpstr>Testing for the Equality of k  Population Means: An Observational Study (5 of 11)</vt:lpstr>
      <vt:lpstr>Testing for the Equality of k  Population Means: An Observational Study (6 of 11)</vt:lpstr>
      <vt:lpstr>Testing for the Equality of k  Population Means: An Observational Study (7 of 11)</vt:lpstr>
      <vt:lpstr>Testing for the Equality of k  Population Means: An Observational Study (8 of 11)</vt:lpstr>
      <vt:lpstr>Testing for the Equality of k  Population Means: An Observational Study (9 of 11)</vt:lpstr>
      <vt:lpstr>Testing for the Equality of k  Population Means: An Observational Study (10 of 11)</vt:lpstr>
      <vt:lpstr>Testing for the Equality of k  Population Means: An Observational Study (11 of 11)</vt:lpstr>
      <vt:lpstr>Multiple Comparison Procedures</vt:lpstr>
      <vt:lpstr>Fisher’s LSD Procedure (1 of 2)</vt:lpstr>
      <vt:lpstr>Fisher’s LSD Procedure (2 of 2)</vt:lpstr>
      <vt:lpstr>Fisher’s LSD Procedure Based on the Test Statistic x ̅i-x ̅j (1 of 6)</vt:lpstr>
      <vt:lpstr>Fisher’s LSD Procedure Based on the Test Statistic x ̅i-x ̅j (2 of 6)</vt:lpstr>
      <vt:lpstr>Fisher’s LSD Procedure Based on the Test Statistic x ̅i-x ̅j (3 of 6)</vt:lpstr>
      <vt:lpstr>Fisher’s LSD Procedure Based on the Test Statistic x ̅i-x ̅j (4 of 6)</vt:lpstr>
      <vt:lpstr>Fisher’s LSD Procedure Based on the Test Statistic x ̅i-x ̅j (5 of 6)</vt:lpstr>
      <vt:lpstr>Fisher’s LSD Procedure Based on the Test Statistic x ̅i-x ̅j (6 of 6)</vt:lpstr>
      <vt:lpstr>Type I Error Rates</vt:lpstr>
      <vt:lpstr>Chapter 13, Part B Experimental Design and Analysis of Variance </vt:lpstr>
      <vt:lpstr>Randomized Block Design (1 of 10)</vt:lpstr>
      <vt:lpstr>Randomized Block Design (2 of 10)</vt:lpstr>
      <vt:lpstr>Randomized Block Design (3 of 10)</vt:lpstr>
      <vt:lpstr>Randomized Block Design (4 of 10)</vt:lpstr>
      <vt:lpstr>Randomized Block Design (5 of 10)</vt:lpstr>
      <vt:lpstr>Randomized Block Design (6 of 10)</vt:lpstr>
      <vt:lpstr>Randomized Block Design (7 of 10)</vt:lpstr>
      <vt:lpstr>Randomized Block Design (8 of 10)</vt:lpstr>
      <vt:lpstr>Randomized Block Design (9 of 10)</vt:lpstr>
      <vt:lpstr>Randomized Block Design (10 of 10)</vt:lpstr>
      <vt:lpstr>Factorial Experiment</vt:lpstr>
      <vt:lpstr>Two-Factor Factorial Experiment (1 of 9)</vt:lpstr>
      <vt:lpstr>Two-Factor Factorial Experiment (2 of 9)</vt:lpstr>
      <vt:lpstr>Two-Factor Factorial Experiment (3 of 9)</vt:lpstr>
      <vt:lpstr>Two-Factor Factorial Experiment (4 of 9)</vt:lpstr>
      <vt:lpstr>Two-Factor Factorial Experiment (5 of 9)</vt:lpstr>
      <vt:lpstr>Two-Factor Factorial Experiment (6 of 9)</vt:lpstr>
      <vt:lpstr>Two-Factor Factorial Experiment (7 of 9)</vt:lpstr>
      <vt:lpstr>Two-Factor Factorial Experiment (8 of 9)</vt:lpstr>
      <vt:lpstr>Two-Factor Factorial Experiment (9 of 9)</vt:lpstr>
      <vt:lpstr>Chapter 14, Part A Simple Linear Regression</vt:lpstr>
      <vt:lpstr>Simple Linear Regression (1 of 6)</vt:lpstr>
      <vt:lpstr>Simple Linear Regression (2 of 6)</vt:lpstr>
      <vt:lpstr>Simple Linear Regression Model (1 of 5)</vt:lpstr>
      <vt:lpstr>Simple Linear Regression Equation (2 of 5)</vt:lpstr>
      <vt:lpstr>Simple Linear Regression Equation (3 of 5)</vt:lpstr>
      <vt:lpstr>Simple Linear Regression Equation (4 of 5)</vt:lpstr>
      <vt:lpstr>Simple Linear Regression Equation (5 of 5)</vt:lpstr>
      <vt:lpstr>Estimated Simple Linear Regression Equation</vt:lpstr>
      <vt:lpstr>Estimation Process</vt:lpstr>
      <vt:lpstr>Least Squares Method (1 of 3)</vt:lpstr>
      <vt:lpstr>Least Squares Method (2 of 3)</vt:lpstr>
      <vt:lpstr>Least Squares Method (3 of 3)</vt:lpstr>
      <vt:lpstr>Simple Linear Regression (3 of 6)</vt:lpstr>
      <vt:lpstr>Simple Linear Regression (4 of 6)</vt:lpstr>
      <vt:lpstr>Simple Linear Regression (5 of 6)</vt:lpstr>
      <vt:lpstr>Simple Linear Regression (6 of 6)</vt:lpstr>
      <vt:lpstr>Estimated Regression Equation</vt:lpstr>
      <vt:lpstr>Using Excel’s Chart Tools for Scatter Diagram &amp; Estimated Regression Equation (1 of 4)</vt:lpstr>
      <vt:lpstr>Using Excel’s Chart Tools for Scatter Diagram &amp; Estimated Regression Equation (2 of 4)</vt:lpstr>
      <vt:lpstr>Using Excel’s Chart Tools for Scatter Diagram &amp; Estimated Regression Equation (3 of 4)</vt:lpstr>
      <vt:lpstr>Using Excel’s Chart Tools for Scatter Diagram &amp; Estimated Regression Equation (4 of 4)</vt:lpstr>
      <vt:lpstr>Coefficient of Determination (1 of 3)</vt:lpstr>
      <vt:lpstr>Coefficient of Determination (2 of 3)</vt:lpstr>
      <vt:lpstr>Coefficient of Determination (3 of 3)</vt:lpstr>
      <vt:lpstr>Using Excel to Compute the Coefficient of Determination (1 of 2)</vt:lpstr>
      <vt:lpstr>Using Excel to Compute the Coefficient of Determination (2 of 2)</vt:lpstr>
      <vt:lpstr>Sample Correlation Coefficient (1 of 2)</vt:lpstr>
      <vt:lpstr>Sample Correlation Coefficient (2 of 2)</vt:lpstr>
      <vt:lpstr>Assumptions About the Error Term ε</vt:lpstr>
      <vt:lpstr>Testing for Significance (1 of 3)</vt:lpstr>
      <vt:lpstr>Testing for Significance (2 of 3)</vt:lpstr>
      <vt:lpstr>Testing for Significance (3 of 3)</vt:lpstr>
      <vt:lpstr>Testing for Significance: t Test (1 of 4)</vt:lpstr>
      <vt:lpstr>Testing for Significance: t Test (2 of 4)</vt:lpstr>
      <vt:lpstr>Testing for Significance: t Test (3 of 4)</vt:lpstr>
      <vt:lpstr>Testing for Significance: t Test (4 of 4)</vt:lpstr>
      <vt:lpstr>Confidence Interval for β1 (1 of 3) </vt:lpstr>
      <vt:lpstr>Confidence Interval for β1 (2 of 3)</vt:lpstr>
      <vt:lpstr>Confidence Interval for β1 (3 of 3)</vt:lpstr>
      <vt:lpstr>Testing for Significance: F Test (1 of 4)</vt:lpstr>
      <vt:lpstr>Testing for Significance: F Test (2 of 4)</vt:lpstr>
      <vt:lpstr>Testing for Significance: F Test (3 of 4)</vt:lpstr>
      <vt:lpstr>Testing for Significance: F Test (4 of 4)</vt:lpstr>
      <vt:lpstr>Some Cautions about the Interpretation of Significance Tests</vt:lpstr>
      <vt:lpstr>Chapter 14, Part B Simple Linear Regression</vt:lpstr>
      <vt:lpstr>Using the Estimated Regression Equation for Estimation and Prediction (1 of 2)</vt:lpstr>
      <vt:lpstr>Using the Estimated Regression Equation for Estimation and Prediction (2 of 2)</vt:lpstr>
      <vt:lpstr>Point Estimation</vt:lpstr>
      <vt:lpstr>Confidence Interval for E(y*) (1 of 2)</vt:lpstr>
      <vt:lpstr>Confidence Interval for E(y*) (2 of 2)</vt:lpstr>
      <vt:lpstr>Prediction Interval for y* (1 of 2)</vt:lpstr>
      <vt:lpstr>Prediction Interval for y* (2 of 2)</vt:lpstr>
      <vt:lpstr>Residual Analysis: Validating Model Assumptions</vt:lpstr>
      <vt:lpstr>Residual Plot Against x (1 of 7)</vt:lpstr>
      <vt:lpstr>Residual Plot Against x (2 of 7)</vt:lpstr>
      <vt:lpstr>Residual Plot Against x (3 of 7)</vt:lpstr>
      <vt:lpstr>Residual Plot Against x (4 of 7)</vt:lpstr>
      <vt:lpstr>Residual Plot Against x (5 of 7)</vt:lpstr>
      <vt:lpstr>Residual Plot Against x (6 of 7)</vt:lpstr>
      <vt:lpstr>Using Excel to Produce a Residual Plot</vt:lpstr>
      <vt:lpstr>Standardized Residuals</vt:lpstr>
      <vt:lpstr>Standardized Residual Plot (1 of 4)</vt:lpstr>
      <vt:lpstr>Standardized Residual Plot (2 of 4)</vt:lpstr>
      <vt:lpstr>Standardized Residual Plot (3 of 4)</vt:lpstr>
      <vt:lpstr>Standardized Residual Plot (4 of 4)</vt:lpstr>
      <vt:lpstr>Using Excel to construct a Standardized Residual Plot</vt:lpstr>
      <vt:lpstr>Outliers and Influential Observations</vt:lpstr>
      <vt:lpstr>Chapter 15 Multiple Regression</vt:lpstr>
      <vt:lpstr>Multiple Regression</vt:lpstr>
      <vt:lpstr>Multiple Regression Model</vt:lpstr>
      <vt:lpstr>Multiple Regression Equation</vt:lpstr>
      <vt:lpstr>Estimated Multiple Regression Equation</vt:lpstr>
      <vt:lpstr>Estimation Process</vt:lpstr>
      <vt:lpstr>Least Squares Method</vt:lpstr>
      <vt:lpstr>Multiple Regression Model (1 of 3)</vt:lpstr>
      <vt:lpstr>Multiple Regression Model (2 of 3)</vt:lpstr>
      <vt:lpstr>Multiple Regression Model (3 of 3)</vt:lpstr>
      <vt:lpstr>Solving for the Estimates of 0, 1, 2 (1 of 2)</vt:lpstr>
      <vt:lpstr>Estimated Regression Equation</vt:lpstr>
      <vt:lpstr>Interpreting the Coefficients (1 of 3)</vt:lpstr>
      <vt:lpstr>Interpreting the Coefficients (2 of 3)</vt:lpstr>
      <vt:lpstr>Interpreting the Coefficients (3 of 3)</vt:lpstr>
      <vt:lpstr>Multiple Coefficient of Determination (1 of 3)</vt:lpstr>
      <vt:lpstr>Multiple Coefficient of Determination (2 of 3)</vt:lpstr>
      <vt:lpstr>Multiple Coefficient of Determination (3 of 3)</vt:lpstr>
      <vt:lpstr>Adjusted Multiple Coefficient of Determination</vt:lpstr>
      <vt:lpstr>Adjusted Multiple Coefficient of Determination (2 of 2)</vt:lpstr>
      <vt:lpstr>Assumptions About the Error Term  in the Multiple Regression Model</vt:lpstr>
      <vt:lpstr>Testing for Significance</vt:lpstr>
      <vt:lpstr>Testing for Significance: F Test (1 of 3)</vt:lpstr>
      <vt:lpstr>Testing for Significance: t Test (1 of 3)</vt:lpstr>
      <vt:lpstr>Testing for Significance: F Test</vt:lpstr>
      <vt:lpstr>Testing for Significance: F Test (3 of 3)</vt:lpstr>
      <vt:lpstr>F Test for Overall Significance (1 of 2)</vt:lpstr>
      <vt:lpstr>F Test for Overall Significance (2 of 2)</vt:lpstr>
      <vt:lpstr>Testing for Significance: t Test (2 of 3)</vt:lpstr>
      <vt:lpstr>Testing for Significance: t Test (3 of 3)</vt:lpstr>
      <vt:lpstr>t Test for Significance of Individual Parameters (1 of 2)</vt:lpstr>
      <vt:lpstr>t Test for Significance of Individual Parameters (2 of 2)</vt:lpstr>
      <vt:lpstr>Testing for Significance: Multicollinearity  (1 of 2)</vt:lpstr>
      <vt:lpstr>Testing for Significance: Multicollinearity  (2 of 2)</vt:lpstr>
      <vt:lpstr>Using the Estimated Regression Equation for Estimation and Prediction (1 of 2)</vt:lpstr>
      <vt:lpstr>Using the Estimated Regression Equation for Estimation and Prediction (2 of 2)</vt:lpstr>
      <vt:lpstr>Categorical Independent Variables (1 of 6)</vt:lpstr>
      <vt:lpstr>Categorical Independent Variables (2 of 6)</vt:lpstr>
      <vt:lpstr>Categorical Independent Variables (3 of 6)</vt:lpstr>
      <vt:lpstr>Categorical Independent Variables (4 of 6)</vt:lpstr>
      <vt:lpstr>Categorical Independent Variables (5 of 6)</vt:lpstr>
      <vt:lpstr>Categorical Independent Variables (6 of 6)</vt:lpstr>
      <vt:lpstr>More Complex Categorical Variables (1 of 2)</vt:lpstr>
      <vt:lpstr>More Complex Categorical Variables (2 of 2)</vt:lpstr>
      <vt:lpstr>Residual Analysis</vt:lpstr>
      <vt:lpstr>Standardized Residual Plot Against y ̂ (1 of 3)</vt:lpstr>
      <vt:lpstr>Standardized Residual Plot Against y ̂ (2 of 3)</vt:lpstr>
      <vt:lpstr>Standardized Residual Plot Against y ̂ (3 of 3)</vt:lpstr>
      <vt:lpstr>Chapter 16 Regression Analysis: Model Building</vt:lpstr>
      <vt:lpstr>General Linear Model (1 of 2)</vt:lpstr>
      <vt:lpstr>General Linear Model (2 of 2)</vt:lpstr>
      <vt:lpstr>Modeling Curvilinear Relationships</vt:lpstr>
      <vt:lpstr>Interaction</vt:lpstr>
      <vt:lpstr>Transformations Involving the Dependent Variable</vt:lpstr>
      <vt:lpstr>Nonlinear Models That Are Intrinsically Linear</vt:lpstr>
      <vt:lpstr>Determining When to Add or Delete Variables (1 of 2)</vt:lpstr>
      <vt:lpstr>Determining When to Add or Delete Variables (2 of 2)</vt:lpstr>
      <vt:lpstr>Variable Selection Procedures</vt:lpstr>
      <vt:lpstr>Variable Selection: Stepwise Regression  (1 of 2)</vt:lpstr>
      <vt:lpstr>Variable Selection: Stepwise Regression  (2 of 2)</vt:lpstr>
      <vt:lpstr>Variable Selection: Forward Selection (1 of 2)</vt:lpstr>
      <vt:lpstr>Variable Selection: Forward Selection (2 of 2)</vt:lpstr>
      <vt:lpstr>Variable Selection:  Backward Elimination  (1 of 2)</vt:lpstr>
      <vt:lpstr>Variable Selection:  Backward Elimination  (2 of 2)</vt:lpstr>
      <vt:lpstr>Variable Selection: Best-Subsets Regression</vt:lpstr>
      <vt:lpstr>Multiple Regression Approach to Experimental Design (1 of 12)</vt:lpstr>
      <vt:lpstr>Multiple Regression Approach to Experimental Design (2 of 12)</vt:lpstr>
      <vt:lpstr>Multiple Regression Approach to Experimental Design (3 of 12)</vt:lpstr>
      <vt:lpstr>Multiple Regression Approach to Experimental Design (4 of 12)</vt:lpstr>
      <vt:lpstr>Multiple Regression Approach to Experimental Design (5 of 12)</vt:lpstr>
      <vt:lpstr>Multiple Regression Approach to Experimental Design (6 of 12)</vt:lpstr>
      <vt:lpstr>Multiple Regression Approach to Experimental Design (7 of 12)</vt:lpstr>
      <vt:lpstr>Multiple Regression Approach to Experimental Design (8 of 12)</vt:lpstr>
      <vt:lpstr>Multiple Regression Approach to Experimental Design (9 of 12)</vt:lpstr>
      <vt:lpstr>Multiple Regression Approach to Experimental Design (10 of 12)</vt:lpstr>
      <vt:lpstr>Multiple Regression Approach to Experimental Design (11 of 12)</vt:lpstr>
      <vt:lpstr>Multiple Regression Approach to Experimental Design (12 of 12)</vt:lpstr>
      <vt:lpstr>Autocorrelation and the Durbin-Watson Test (1 of 9)</vt:lpstr>
      <vt:lpstr>Autocorrelation and the Durbin-Watson Test (2 of 9)</vt:lpstr>
      <vt:lpstr>Autocorrelation and the Durbin-Watson Test (3 of 9)</vt:lpstr>
      <vt:lpstr>Autocorrelation and the Durbin-Watson Test (4 of 9)</vt:lpstr>
      <vt:lpstr>Autocorrelation and the Durbin-Watson Test (5 of 9)</vt:lpstr>
      <vt:lpstr>Autocorrelation and the Durbin-Watson Test (6 of 9)</vt:lpstr>
      <vt:lpstr>Autocorrelation and the Durbin-Watson Test (7 of 9)</vt:lpstr>
      <vt:lpstr>Autocorrelation and the Durbin-Watson Test (8 of 9)</vt:lpstr>
      <vt:lpstr>Autocorrelation and the Durbin-Watson Test (9 of 9)</vt:lpstr>
      <vt:lpstr>Chapter 17, Part A Time Series Analysis and Forecasting</vt:lpstr>
      <vt:lpstr>Forecasting Methods: Qualitative</vt:lpstr>
      <vt:lpstr>Forecasting Methods: Quantitative (1 of 5)</vt:lpstr>
      <vt:lpstr>Forecasting Methods: Quantitative (2 of 5)</vt:lpstr>
      <vt:lpstr>Forecasting Methods: Quantitative (3 of 5)</vt:lpstr>
      <vt:lpstr>Forecasting Methods: Quantitative (4 of 5)</vt:lpstr>
      <vt:lpstr>Forecasting Methods: Quantitative (5 of 5)</vt:lpstr>
      <vt:lpstr>Forecasting Methods</vt:lpstr>
      <vt:lpstr>Time Series Patterns (1 of 7)</vt:lpstr>
      <vt:lpstr>Time Series Plot (1 of 4)</vt:lpstr>
      <vt:lpstr>Time Series Plot (2 of 4)</vt:lpstr>
      <vt:lpstr>Time Series Plot (3 of 4)</vt:lpstr>
      <vt:lpstr>Time Series Patterns (2 of 7)</vt:lpstr>
      <vt:lpstr>Time Series Patterns (3 of 7)</vt:lpstr>
      <vt:lpstr>Time Series Patterns (4 of 7)</vt:lpstr>
      <vt:lpstr>Time Series Patterns (5 of 7)</vt:lpstr>
      <vt:lpstr>Time Series Patterns (6 of 7)</vt:lpstr>
      <vt:lpstr>Time Series Patterns (7 of 7)</vt:lpstr>
      <vt:lpstr>Selecting a Forecasting Method</vt:lpstr>
      <vt:lpstr>Forecast Accuracy (1 of 8)</vt:lpstr>
      <vt:lpstr>Forecast Accuracy (2 of 8)</vt:lpstr>
      <vt:lpstr>Forecast Accuracy (3 of 8)</vt:lpstr>
      <vt:lpstr>Forecast Accuracy (4 of 8)</vt:lpstr>
      <vt:lpstr>Forecast Accuracy (5 of 8)</vt:lpstr>
      <vt:lpstr>Time Series Plot (4 of 4)</vt:lpstr>
      <vt:lpstr>Forecast Accuracy (6 of 8)</vt:lpstr>
      <vt:lpstr>Forecast Accuracy (7 of 8)</vt:lpstr>
      <vt:lpstr>Forecast Accuracy (8 of 8)</vt:lpstr>
      <vt:lpstr>Moving Averages and Exponential Smoothing</vt:lpstr>
      <vt:lpstr>Moving Averages (1 of 7)</vt:lpstr>
      <vt:lpstr>Moving Averages (2 of 7)</vt:lpstr>
      <vt:lpstr>Moving Averages (3 of 7)</vt:lpstr>
      <vt:lpstr>Moving Averages (4 of 7)</vt:lpstr>
      <vt:lpstr>Moving Averages (5 of 7)</vt:lpstr>
      <vt:lpstr>Moving Averages (6 of 7)</vt:lpstr>
      <vt:lpstr>Moving Averages (7 of 7)</vt:lpstr>
      <vt:lpstr>Weighted Moving Averages (1 of 2)</vt:lpstr>
      <vt:lpstr>Weighted Moving Averages (2 of 2)</vt:lpstr>
      <vt:lpstr>Exponential Smoothing (1 of 10)</vt:lpstr>
      <vt:lpstr>Exponential Smoothing (2 of 10)</vt:lpstr>
      <vt:lpstr>Exponential Smoothing (3 of 10)</vt:lpstr>
      <vt:lpstr>Exponential Smoothing (4 of 10)</vt:lpstr>
      <vt:lpstr>Exponential Smoothing (5 of 10)</vt:lpstr>
      <vt:lpstr>Exponential Smoothing (6 of 10)</vt:lpstr>
      <vt:lpstr>Exponential Smoothing (7 of 10)</vt:lpstr>
      <vt:lpstr>Exponential Smoothing (8 of 10)</vt:lpstr>
      <vt:lpstr>Exponential Smoothing (9 of 10)</vt:lpstr>
      <vt:lpstr>Exponential Smoothing (10 of 10)</vt:lpstr>
      <vt:lpstr>Chapter 17, Part B Time Series Analysis and Forecasting</vt:lpstr>
      <vt:lpstr>Trend Projection</vt:lpstr>
      <vt:lpstr>Linear Trend Regression (1 of 6) </vt:lpstr>
      <vt:lpstr>Linear Trend Regression (2 of 6) </vt:lpstr>
      <vt:lpstr>Linear Trend Regression (3 of 6) </vt:lpstr>
      <vt:lpstr>Linear Trend Regression (4 of 6) </vt:lpstr>
      <vt:lpstr>Linear Trend Regression (5 of 6)</vt:lpstr>
      <vt:lpstr>Linear Trend Regression (6 of 6)</vt:lpstr>
      <vt:lpstr>Nonlinear Trend Regression (1 of 3)</vt:lpstr>
      <vt:lpstr>Nonlinear Trend Regression (2 of 3)</vt:lpstr>
      <vt:lpstr>Nonlinear Trend Regression (3 of 3)</vt:lpstr>
      <vt:lpstr>Seasonality Without Trend (1 of 6)</vt:lpstr>
      <vt:lpstr>Seasonality Without Trend (2 of 6)</vt:lpstr>
      <vt:lpstr>Seasonality Without Trend (3 of 6)</vt:lpstr>
      <vt:lpstr>Seasonality Without Trend (4 of 6)</vt:lpstr>
      <vt:lpstr>Seasonality Without Trend (5 of 6)</vt:lpstr>
      <vt:lpstr>Seasonality Without Trend (6 of 6)</vt:lpstr>
      <vt:lpstr>Seasonality and Trend (1 of 5) </vt:lpstr>
      <vt:lpstr>Seasonality and Trend (2 of 5)</vt:lpstr>
      <vt:lpstr>Seasonality and Trend (3 of 5)</vt:lpstr>
      <vt:lpstr>Seasonality and Trend (4 of 5)</vt:lpstr>
      <vt:lpstr>Seasonality and Trend (6 of 6)</vt:lpstr>
      <vt:lpstr>Time Series Decomposition (1 of 5)</vt:lpstr>
      <vt:lpstr>Time Series Decomposition (2 of 5)</vt:lpstr>
      <vt:lpstr>Time Series Decomposition (3 of 5)</vt:lpstr>
      <vt:lpstr>Time Series Decomposition (4 of 5)</vt:lpstr>
      <vt:lpstr>Time Series Decomposition (5 of 5)</vt:lpstr>
      <vt:lpstr>Calculating the Seasonal Indexes (1 of 7)</vt:lpstr>
      <vt:lpstr>Calculating the Seasonal Indexes (2 of 7)</vt:lpstr>
      <vt:lpstr>Calculating the Seasonal Indexes (3 of 7)</vt:lpstr>
      <vt:lpstr>Calculating the Seasonal Indexes (4 of 7)</vt:lpstr>
      <vt:lpstr>Calculating the Seasonal Indexes (5 of 7)</vt:lpstr>
      <vt:lpstr>Calculating the Seasonal Indexes (6 of 7)</vt:lpstr>
      <vt:lpstr>Calculating the Seasonal Indexes (7 of 7)</vt:lpstr>
      <vt:lpstr>Deseasonalizing Time Series to Identify Trend (1 of 4)</vt:lpstr>
      <vt:lpstr>Deseasonalizing Time Series to Identify Trend (2 of 4)</vt:lpstr>
      <vt:lpstr>Deseasonalizing Time Series to Identify Trend (3 of 4)</vt:lpstr>
      <vt:lpstr>Deseasonalizing Time Series to Identify Trend (4 of 4)</vt:lpstr>
      <vt:lpstr>Calculating the Seasonal Indexes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Data and Statistics</dc:title>
  <cp:lastModifiedBy>Lizardi, Joshua</cp:lastModifiedBy>
  <cp:revision>2</cp:revision>
  <cp:lastPrinted>2022-04-21T18:38:11Z</cp:lastPrinted>
  <dcterms:created xsi:type="dcterms:W3CDTF">2022-04-21T18:38:11Z</dcterms:created>
  <dcterms:modified xsi:type="dcterms:W3CDTF">2022-04-21T19:29:27Z</dcterms:modified>
</cp:coreProperties>
</file>